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8402" r:id="rId1"/>
    <p:sldMasterId id="2147488403" r:id="rId2"/>
  </p:sldMasterIdLst>
  <p:notesMasterIdLst>
    <p:notesMasterId r:id="rId45"/>
  </p:notesMasterIdLst>
  <p:handoutMasterIdLst>
    <p:handoutMasterId r:id="rId46"/>
  </p:handoutMasterIdLst>
  <p:sldIdLst>
    <p:sldId id="256" r:id="rId3"/>
    <p:sldId id="257" r:id="rId4"/>
    <p:sldId id="259" r:id="rId5"/>
    <p:sldId id="534" r:id="rId6"/>
    <p:sldId id="561" r:id="rId7"/>
    <p:sldId id="562" r:id="rId8"/>
    <p:sldId id="572" r:id="rId9"/>
    <p:sldId id="564" r:id="rId10"/>
    <p:sldId id="533" r:id="rId11"/>
    <p:sldId id="298" r:id="rId12"/>
    <p:sldId id="523" r:id="rId13"/>
    <p:sldId id="567" r:id="rId14"/>
    <p:sldId id="299" r:id="rId15"/>
    <p:sldId id="575" r:id="rId16"/>
    <p:sldId id="547" r:id="rId17"/>
    <p:sldId id="573" r:id="rId18"/>
    <p:sldId id="565" r:id="rId19"/>
    <p:sldId id="574" r:id="rId20"/>
    <p:sldId id="314" r:id="rId21"/>
    <p:sldId id="525" r:id="rId22"/>
    <p:sldId id="566" r:id="rId23"/>
    <p:sldId id="378" r:id="rId24"/>
    <p:sldId id="512" r:id="rId25"/>
    <p:sldId id="570" r:id="rId26"/>
    <p:sldId id="568" r:id="rId27"/>
    <p:sldId id="569" r:id="rId28"/>
    <p:sldId id="571" r:id="rId29"/>
    <p:sldId id="554" r:id="rId30"/>
    <p:sldId id="576" r:id="rId31"/>
    <p:sldId id="581" r:id="rId32"/>
    <p:sldId id="584" r:id="rId33"/>
    <p:sldId id="585" r:id="rId34"/>
    <p:sldId id="582" r:id="rId35"/>
    <p:sldId id="583" r:id="rId36"/>
    <p:sldId id="578" r:id="rId37"/>
    <p:sldId id="579" r:id="rId38"/>
    <p:sldId id="577" r:id="rId39"/>
    <p:sldId id="586" r:id="rId40"/>
    <p:sldId id="589" r:id="rId41"/>
    <p:sldId id="587" r:id="rId42"/>
    <p:sldId id="588" r:id="rId43"/>
    <p:sldId id="507" r:id="rId44"/>
  </p:sldIdLst>
  <p:sldSz cx="9144000" cy="5143500" type="screen16x9"/>
  <p:notesSz cx="6858000" cy="9144000"/>
  <p:embeddedFontLst>
    <p:embeddedFont>
      <p:font typeface="隶书" panose="02010509060101010101" pitchFamily="49" charset="-122"/>
      <p:regular r:id="rId47"/>
    </p:embeddedFont>
    <p:embeddedFont>
      <p:font typeface="Cambria Math" panose="02040503050406030204" pitchFamily="18" charset="0"/>
      <p:regular r:id="rId48"/>
    </p:embeddedFont>
    <p:embeddedFont>
      <p:font typeface="Comic Sans MS" panose="030F0702030302020204" pitchFamily="66" charset="0"/>
      <p:regular r:id="rId49"/>
      <p:bold r:id="rId50"/>
      <p:italic r:id="rId51"/>
      <p:boldItalic r:id="rId52"/>
    </p:embeddedFont>
    <p:embeddedFont>
      <p:font typeface="黑体" panose="02010609060101010101" pitchFamily="49" charset="-122"/>
      <p:regular r:id="rId53"/>
    </p:embeddedFont>
    <p:embeddedFont>
      <p:font typeface="楷体" panose="02010609060101010101" pitchFamily="49" charset="-122"/>
      <p:regular r:id="rId54"/>
    </p:embeddedFont>
    <p:embeddedFont>
      <p:font typeface="微软雅黑" panose="020B0503020204020204" pitchFamily="34" charset="-122"/>
      <p:regular r:id="rId55"/>
      <p:bold r:id="rId56"/>
    </p:embeddedFont>
  </p:embeddedFontLst>
  <p:custDataLst>
    <p:tags r:id="rId57"/>
  </p:custDataLst>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385">
          <p15:clr>
            <a:srgbClr val="A4A3A4"/>
          </p15:clr>
        </p15:guide>
        <p15:guide id="4" pos="537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13" autoAdjust="0"/>
    <p:restoredTop sz="99241" autoAdjust="0"/>
  </p:normalViewPr>
  <p:slideViewPr>
    <p:cSldViewPr showGuides="1">
      <p:cViewPr varScale="1">
        <p:scale>
          <a:sx n="110" d="100"/>
          <a:sy n="110" d="100"/>
        </p:scale>
        <p:origin x="595" y="115"/>
      </p:cViewPr>
      <p:guideLst>
        <p:guide orient="horz" pos="1620"/>
        <p:guide pos="2880"/>
        <p:guide pos="385"/>
        <p:guide pos="5375"/>
      </p:guideLst>
    </p:cSldViewPr>
  </p:slideViewPr>
  <p:notesTextViewPr>
    <p:cViewPr>
      <p:scale>
        <a:sx n="100" d="100"/>
        <a:sy n="100" d="100"/>
      </p:scale>
      <p:origin x="0" y="0"/>
    </p:cViewPr>
  </p:notesTextViewPr>
  <p:sorterViewPr>
    <p:cViewPr>
      <p:scale>
        <a:sx n="200" d="100"/>
        <a:sy n="200" d="100"/>
      </p:scale>
      <p:origin x="0" y="0"/>
    </p:cViewPr>
  </p:sorterViewPr>
  <p:notesViewPr>
    <p:cSldViewPr showGuides="1">
      <p:cViewPr varScale="1">
        <p:scale>
          <a:sx n="65" d="100"/>
          <a:sy n="65" d="100"/>
        </p:scale>
        <p:origin x="-28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51F57B25-E55C-4ECB-B442-19184F08EF20}" type="datetimeFigureOut">
              <a:rPr lang="zh-CN" altLang="en-US"/>
              <a:pPr>
                <a:defRPr/>
              </a:pPr>
              <a:t>2026/2/25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B091C73-6F38-49F0-AAAF-059D83A8C5FA}" type="slidenum">
              <a:rPr lang="zh-CN" altLang="en-US"/>
              <a:pPr>
                <a:defRPr/>
              </a:pPr>
              <a:t>‹#›</a:t>
            </a:fld>
            <a:endParaRPr lang="zh-CN" altLang="en-US"/>
          </a:p>
        </p:txBody>
      </p:sp>
    </p:spTree>
    <p:extLst>
      <p:ext uri="{BB962C8B-B14F-4D97-AF65-F5344CB8AC3E}">
        <p14:creationId xmlns:p14="http://schemas.microsoft.com/office/powerpoint/2010/main" val="2624643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05648C9B-99AA-4A45-9BAF-6DE6D3038FCB}" type="datetimeFigureOut">
              <a:rPr lang="zh-CN" altLang="en-US"/>
              <a:pPr>
                <a:defRPr/>
              </a:pPr>
              <a:t>2026/2/25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DE180D4-C109-4118-B104-8FEDE09BCD69}" type="slidenum">
              <a:rPr lang="zh-CN" altLang="en-US"/>
              <a:pPr>
                <a:defRPr/>
              </a:pPr>
              <a:t>‹#›</a:t>
            </a:fld>
            <a:endParaRPr lang="zh-CN" altLang="en-US"/>
          </a:p>
        </p:txBody>
      </p:sp>
    </p:spTree>
    <p:extLst>
      <p:ext uri="{BB962C8B-B14F-4D97-AF65-F5344CB8AC3E}">
        <p14:creationId xmlns:p14="http://schemas.microsoft.com/office/powerpoint/2010/main" val="2212086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宋体" pitchFamily="2" charset="-122"/>
              </a:defRPr>
            </a:lvl1pPr>
            <a:lvl2pPr marL="742950" indent="-285750" eaLnBrk="0" hangingPunct="0">
              <a:spcBef>
                <a:spcPct val="30000"/>
              </a:spcBef>
              <a:defRPr sz="1200">
                <a:solidFill>
                  <a:schemeClr val="tx1"/>
                </a:solidFill>
                <a:latin typeface="Calibri" pitchFamily="34" charset="0"/>
                <a:ea typeface="宋体" pitchFamily="2" charset="-122"/>
              </a:defRPr>
            </a:lvl2pPr>
            <a:lvl3pPr marL="1143000" indent="-228600" eaLnBrk="0" hangingPunct="0">
              <a:spcBef>
                <a:spcPct val="30000"/>
              </a:spcBef>
              <a:defRPr sz="1200">
                <a:solidFill>
                  <a:schemeClr val="tx1"/>
                </a:solidFill>
                <a:latin typeface="Calibri" pitchFamily="34" charset="0"/>
                <a:ea typeface="宋体" pitchFamily="2" charset="-122"/>
              </a:defRPr>
            </a:lvl3pPr>
            <a:lvl4pPr marL="1600200" indent="-228600" eaLnBrk="0" hangingPunct="0">
              <a:spcBef>
                <a:spcPct val="30000"/>
              </a:spcBef>
              <a:defRPr sz="1200">
                <a:solidFill>
                  <a:schemeClr val="tx1"/>
                </a:solidFill>
                <a:latin typeface="Calibri" pitchFamily="34" charset="0"/>
                <a:ea typeface="宋体" pitchFamily="2" charset="-122"/>
              </a:defRPr>
            </a:lvl4pPr>
            <a:lvl5pPr marL="2057400" indent="-228600" eaLnBrk="0" hangingPunct="0">
              <a:spcBef>
                <a:spcPct val="30000"/>
              </a:spcBef>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pPr eaLnBrk="1" hangingPunct="1">
              <a:spcBef>
                <a:spcPct val="0"/>
              </a:spcBef>
            </a:pPr>
            <a:fld id="{65D47BE7-534E-40B1-937A-3D2CAC7A65AC}" type="slidenum">
              <a:rPr lang="zh-CN" altLang="en-US" smtClean="0">
                <a:latin typeface="Arial" pitchFamily="34" charset="0"/>
              </a:rPr>
              <a:pPr eaLnBrk="1" hangingPunct="1">
                <a:spcBef>
                  <a:spcPct val="0"/>
                </a:spcBef>
              </a:pPr>
              <a:t>10</a:t>
            </a:fld>
            <a:endParaRPr lang="zh-CN" alt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宋体" pitchFamily="2" charset="-122"/>
              </a:defRPr>
            </a:lvl1pPr>
            <a:lvl2pPr marL="742950" indent="-285750" eaLnBrk="0" hangingPunct="0">
              <a:spcBef>
                <a:spcPct val="30000"/>
              </a:spcBef>
              <a:defRPr sz="1200">
                <a:solidFill>
                  <a:schemeClr val="tx1"/>
                </a:solidFill>
                <a:latin typeface="Calibri" pitchFamily="34" charset="0"/>
                <a:ea typeface="宋体" pitchFamily="2" charset="-122"/>
              </a:defRPr>
            </a:lvl2pPr>
            <a:lvl3pPr marL="1143000" indent="-228600" eaLnBrk="0" hangingPunct="0">
              <a:spcBef>
                <a:spcPct val="30000"/>
              </a:spcBef>
              <a:defRPr sz="1200">
                <a:solidFill>
                  <a:schemeClr val="tx1"/>
                </a:solidFill>
                <a:latin typeface="Calibri" pitchFamily="34" charset="0"/>
                <a:ea typeface="宋体" pitchFamily="2" charset="-122"/>
              </a:defRPr>
            </a:lvl3pPr>
            <a:lvl4pPr marL="1600200" indent="-228600" eaLnBrk="0" hangingPunct="0">
              <a:spcBef>
                <a:spcPct val="30000"/>
              </a:spcBef>
              <a:defRPr sz="1200">
                <a:solidFill>
                  <a:schemeClr val="tx1"/>
                </a:solidFill>
                <a:latin typeface="Calibri" pitchFamily="34" charset="0"/>
                <a:ea typeface="宋体" pitchFamily="2" charset="-122"/>
              </a:defRPr>
            </a:lvl4pPr>
            <a:lvl5pPr marL="2057400" indent="-228600" eaLnBrk="0" hangingPunct="0">
              <a:spcBef>
                <a:spcPct val="30000"/>
              </a:spcBef>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pPr eaLnBrk="1" hangingPunct="1">
              <a:spcBef>
                <a:spcPct val="0"/>
              </a:spcBef>
            </a:pPr>
            <a:fld id="{65D47BE7-534E-40B1-937A-3D2CAC7A65AC}" type="slidenum">
              <a:rPr lang="zh-CN" altLang="en-US" smtClean="0">
                <a:latin typeface="Arial" pitchFamily="34" charset="0"/>
              </a:rPr>
              <a:pPr eaLnBrk="1" hangingPunct="1">
                <a:spcBef>
                  <a:spcPct val="0"/>
                </a:spcBef>
              </a:pPr>
              <a:t>26</a:t>
            </a:fld>
            <a:endParaRPr lang="zh-CN" altLang="en-US">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宋体" pitchFamily="2" charset="-122"/>
              </a:defRPr>
            </a:lvl1pPr>
            <a:lvl2pPr marL="742950" indent="-285750" eaLnBrk="0" hangingPunct="0">
              <a:spcBef>
                <a:spcPct val="30000"/>
              </a:spcBef>
              <a:defRPr sz="1200">
                <a:solidFill>
                  <a:schemeClr val="tx1"/>
                </a:solidFill>
                <a:latin typeface="Calibri" pitchFamily="34" charset="0"/>
                <a:ea typeface="宋体" pitchFamily="2" charset="-122"/>
              </a:defRPr>
            </a:lvl2pPr>
            <a:lvl3pPr marL="1143000" indent="-228600" eaLnBrk="0" hangingPunct="0">
              <a:spcBef>
                <a:spcPct val="30000"/>
              </a:spcBef>
              <a:defRPr sz="1200">
                <a:solidFill>
                  <a:schemeClr val="tx1"/>
                </a:solidFill>
                <a:latin typeface="Calibri" pitchFamily="34" charset="0"/>
                <a:ea typeface="宋体" pitchFamily="2" charset="-122"/>
              </a:defRPr>
            </a:lvl3pPr>
            <a:lvl4pPr marL="1600200" indent="-228600" eaLnBrk="0" hangingPunct="0">
              <a:spcBef>
                <a:spcPct val="30000"/>
              </a:spcBef>
              <a:defRPr sz="1200">
                <a:solidFill>
                  <a:schemeClr val="tx1"/>
                </a:solidFill>
                <a:latin typeface="Calibri" pitchFamily="34" charset="0"/>
                <a:ea typeface="宋体" pitchFamily="2" charset="-122"/>
              </a:defRPr>
            </a:lvl4pPr>
            <a:lvl5pPr marL="2057400" indent="-228600" eaLnBrk="0" hangingPunct="0">
              <a:spcBef>
                <a:spcPct val="30000"/>
              </a:spcBef>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pPr eaLnBrk="1" hangingPunct="1">
              <a:spcBef>
                <a:spcPct val="0"/>
              </a:spcBef>
            </a:pPr>
            <a:fld id="{65D47BE7-534E-40B1-937A-3D2CAC7A65AC}" type="slidenum">
              <a:rPr lang="zh-CN" altLang="en-US" smtClean="0">
                <a:latin typeface="Arial" pitchFamily="34" charset="0"/>
              </a:rPr>
              <a:pPr eaLnBrk="1" hangingPunct="1">
                <a:spcBef>
                  <a:spcPct val="0"/>
                </a:spcBef>
              </a:pPr>
              <a:t>27</a:t>
            </a:fld>
            <a:endParaRPr lang="zh-CN" altLang="en-US">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DE180D4-C109-4118-B104-8FEDE09BCD69}" type="slidenum">
              <a:rPr lang="zh-CN" altLang="en-US" smtClean="0"/>
              <a:pPr>
                <a:defRPr/>
              </a:pPr>
              <a:t>28</a:t>
            </a:fld>
            <a:endParaRPr lang="zh-CN" altLang="en-US"/>
          </a:p>
        </p:txBody>
      </p:sp>
    </p:spTree>
    <p:extLst>
      <p:ext uri="{BB962C8B-B14F-4D97-AF65-F5344CB8AC3E}">
        <p14:creationId xmlns:p14="http://schemas.microsoft.com/office/powerpoint/2010/main" val="1307934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DE180D4-C109-4118-B104-8FEDE09BCD69}" type="slidenum">
              <a:rPr lang="zh-CN" altLang="en-US" smtClean="0"/>
              <a:pPr>
                <a:defRPr/>
              </a:pPr>
              <a:t>29</a:t>
            </a:fld>
            <a:endParaRPr lang="zh-CN" altLang="en-US"/>
          </a:p>
        </p:txBody>
      </p:sp>
    </p:spTree>
    <p:extLst>
      <p:ext uri="{BB962C8B-B14F-4D97-AF65-F5344CB8AC3E}">
        <p14:creationId xmlns:p14="http://schemas.microsoft.com/office/powerpoint/2010/main" val="1307934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DE180D4-C109-4118-B104-8FEDE09BCD69}" type="slidenum">
              <a:rPr lang="zh-CN" altLang="en-US" smtClean="0"/>
              <a:pPr>
                <a:defRPr/>
              </a:pPr>
              <a:t>30</a:t>
            </a:fld>
            <a:endParaRPr lang="zh-CN" altLang="en-US"/>
          </a:p>
        </p:txBody>
      </p:sp>
    </p:spTree>
    <p:extLst>
      <p:ext uri="{BB962C8B-B14F-4D97-AF65-F5344CB8AC3E}">
        <p14:creationId xmlns:p14="http://schemas.microsoft.com/office/powerpoint/2010/main" val="1307934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DE180D4-C109-4118-B104-8FEDE09BCD69}" type="slidenum">
              <a:rPr lang="zh-CN" altLang="en-US" smtClean="0"/>
              <a:pPr>
                <a:defRPr/>
              </a:pPr>
              <a:t>31</a:t>
            </a:fld>
            <a:endParaRPr lang="zh-CN" altLang="en-US"/>
          </a:p>
        </p:txBody>
      </p:sp>
    </p:spTree>
    <p:extLst>
      <p:ext uri="{BB962C8B-B14F-4D97-AF65-F5344CB8AC3E}">
        <p14:creationId xmlns:p14="http://schemas.microsoft.com/office/powerpoint/2010/main" val="1307934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DE180D4-C109-4118-B104-8FEDE09BCD69}" type="slidenum">
              <a:rPr lang="zh-CN" altLang="en-US" smtClean="0"/>
              <a:pPr>
                <a:defRPr/>
              </a:pPr>
              <a:t>32</a:t>
            </a:fld>
            <a:endParaRPr lang="zh-CN" altLang="en-US"/>
          </a:p>
        </p:txBody>
      </p:sp>
    </p:spTree>
    <p:extLst>
      <p:ext uri="{BB962C8B-B14F-4D97-AF65-F5344CB8AC3E}">
        <p14:creationId xmlns:p14="http://schemas.microsoft.com/office/powerpoint/2010/main" val="1307934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DE180D4-C109-4118-B104-8FEDE09BCD69}" type="slidenum">
              <a:rPr lang="zh-CN" altLang="en-US" smtClean="0"/>
              <a:pPr>
                <a:defRPr/>
              </a:pPr>
              <a:t>33</a:t>
            </a:fld>
            <a:endParaRPr lang="zh-CN" altLang="en-US"/>
          </a:p>
        </p:txBody>
      </p:sp>
    </p:spTree>
    <p:extLst>
      <p:ext uri="{BB962C8B-B14F-4D97-AF65-F5344CB8AC3E}">
        <p14:creationId xmlns:p14="http://schemas.microsoft.com/office/powerpoint/2010/main" val="1307934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DE180D4-C109-4118-B104-8FEDE09BCD69}" type="slidenum">
              <a:rPr lang="zh-CN" altLang="en-US" smtClean="0"/>
              <a:pPr>
                <a:defRPr/>
              </a:pPr>
              <a:t>34</a:t>
            </a:fld>
            <a:endParaRPr lang="zh-CN" altLang="en-US"/>
          </a:p>
        </p:txBody>
      </p:sp>
    </p:spTree>
    <p:extLst>
      <p:ext uri="{BB962C8B-B14F-4D97-AF65-F5344CB8AC3E}">
        <p14:creationId xmlns:p14="http://schemas.microsoft.com/office/powerpoint/2010/main" val="1307934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DE180D4-C109-4118-B104-8FEDE09BCD69}" type="slidenum">
              <a:rPr lang="zh-CN" altLang="en-US" smtClean="0"/>
              <a:pPr>
                <a:defRPr/>
              </a:pPr>
              <a:t>35</a:t>
            </a:fld>
            <a:endParaRPr lang="zh-CN" altLang="en-US"/>
          </a:p>
        </p:txBody>
      </p:sp>
    </p:spTree>
    <p:extLst>
      <p:ext uri="{BB962C8B-B14F-4D97-AF65-F5344CB8AC3E}">
        <p14:creationId xmlns:p14="http://schemas.microsoft.com/office/powerpoint/2010/main" val="130793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DE180D4-C109-4118-B104-8FEDE09BCD69}" type="slidenum">
              <a:rPr lang="zh-CN" altLang="en-US" smtClean="0"/>
              <a:pPr>
                <a:defRPr/>
              </a:pPr>
              <a:t>11</a:t>
            </a:fld>
            <a:endParaRPr lang="zh-CN" altLang="en-US"/>
          </a:p>
        </p:txBody>
      </p:sp>
    </p:spTree>
    <p:extLst>
      <p:ext uri="{BB962C8B-B14F-4D97-AF65-F5344CB8AC3E}">
        <p14:creationId xmlns:p14="http://schemas.microsoft.com/office/powerpoint/2010/main" val="1307934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DE180D4-C109-4118-B104-8FEDE09BCD69}" type="slidenum">
              <a:rPr lang="zh-CN" altLang="en-US" smtClean="0"/>
              <a:pPr>
                <a:defRPr/>
              </a:pPr>
              <a:t>36</a:t>
            </a:fld>
            <a:endParaRPr lang="zh-CN" altLang="en-US"/>
          </a:p>
        </p:txBody>
      </p:sp>
    </p:spTree>
    <p:extLst>
      <p:ext uri="{BB962C8B-B14F-4D97-AF65-F5344CB8AC3E}">
        <p14:creationId xmlns:p14="http://schemas.microsoft.com/office/powerpoint/2010/main" val="1307934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DE180D4-C109-4118-B104-8FEDE09BCD69}" type="slidenum">
              <a:rPr lang="zh-CN" altLang="en-US" smtClean="0"/>
              <a:pPr>
                <a:defRPr/>
              </a:pPr>
              <a:t>37</a:t>
            </a:fld>
            <a:endParaRPr lang="zh-CN" altLang="en-US"/>
          </a:p>
        </p:txBody>
      </p:sp>
    </p:spTree>
    <p:extLst>
      <p:ext uri="{BB962C8B-B14F-4D97-AF65-F5344CB8AC3E}">
        <p14:creationId xmlns:p14="http://schemas.microsoft.com/office/powerpoint/2010/main" val="1307934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DE180D4-C109-4118-B104-8FEDE09BCD69}" type="slidenum">
              <a:rPr lang="zh-CN" altLang="en-US" smtClean="0"/>
              <a:pPr>
                <a:defRPr/>
              </a:pPr>
              <a:t>38</a:t>
            </a:fld>
            <a:endParaRPr lang="zh-CN" altLang="en-US"/>
          </a:p>
        </p:txBody>
      </p:sp>
    </p:spTree>
    <p:extLst>
      <p:ext uri="{BB962C8B-B14F-4D97-AF65-F5344CB8AC3E}">
        <p14:creationId xmlns:p14="http://schemas.microsoft.com/office/powerpoint/2010/main" val="1307934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DE180D4-C109-4118-B104-8FEDE09BCD69}" type="slidenum">
              <a:rPr lang="zh-CN" altLang="en-US" smtClean="0"/>
              <a:pPr>
                <a:defRPr/>
              </a:pPr>
              <a:t>39</a:t>
            </a:fld>
            <a:endParaRPr lang="zh-CN" altLang="en-US"/>
          </a:p>
        </p:txBody>
      </p:sp>
    </p:spTree>
    <p:extLst>
      <p:ext uri="{BB962C8B-B14F-4D97-AF65-F5344CB8AC3E}">
        <p14:creationId xmlns:p14="http://schemas.microsoft.com/office/powerpoint/2010/main" val="1307934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DE180D4-C109-4118-B104-8FEDE09BCD69}" type="slidenum">
              <a:rPr lang="zh-CN" altLang="en-US" smtClean="0"/>
              <a:pPr>
                <a:defRPr/>
              </a:pPr>
              <a:t>40</a:t>
            </a:fld>
            <a:endParaRPr lang="zh-CN" altLang="en-US"/>
          </a:p>
        </p:txBody>
      </p:sp>
    </p:spTree>
    <p:extLst>
      <p:ext uri="{BB962C8B-B14F-4D97-AF65-F5344CB8AC3E}">
        <p14:creationId xmlns:p14="http://schemas.microsoft.com/office/powerpoint/2010/main" val="1307934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DE180D4-C109-4118-B104-8FEDE09BCD69}" type="slidenum">
              <a:rPr lang="zh-CN" altLang="en-US" smtClean="0"/>
              <a:pPr>
                <a:defRPr/>
              </a:pPr>
              <a:t>41</a:t>
            </a:fld>
            <a:endParaRPr lang="zh-CN" altLang="en-US"/>
          </a:p>
        </p:txBody>
      </p:sp>
    </p:spTree>
    <p:extLst>
      <p:ext uri="{BB962C8B-B14F-4D97-AF65-F5344CB8AC3E}">
        <p14:creationId xmlns:p14="http://schemas.microsoft.com/office/powerpoint/2010/main" val="1307934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宋体" pitchFamily="2" charset="-122"/>
              </a:defRPr>
            </a:lvl1pPr>
            <a:lvl2pPr marL="742950" indent="-285750" eaLnBrk="0" hangingPunct="0">
              <a:spcBef>
                <a:spcPct val="30000"/>
              </a:spcBef>
              <a:defRPr sz="1200">
                <a:solidFill>
                  <a:schemeClr val="tx1"/>
                </a:solidFill>
                <a:latin typeface="Calibri" pitchFamily="34" charset="0"/>
                <a:ea typeface="宋体" pitchFamily="2" charset="-122"/>
              </a:defRPr>
            </a:lvl2pPr>
            <a:lvl3pPr marL="1143000" indent="-228600" eaLnBrk="0" hangingPunct="0">
              <a:spcBef>
                <a:spcPct val="30000"/>
              </a:spcBef>
              <a:defRPr sz="1200">
                <a:solidFill>
                  <a:schemeClr val="tx1"/>
                </a:solidFill>
                <a:latin typeface="Calibri" pitchFamily="34" charset="0"/>
                <a:ea typeface="宋体" pitchFamily="2" charset="-122"/>
              </a:defRPr>
            </a:lvl3pPr>
            <a:lvl4pPr marL="1600200" indent="-228600" eaLnBrk="0" hangingPunct="0">
              <a:spcBef>
                <a:spcPct val="30000"/>
              </a:spcBef>
              <a:defRPr sz="1200">
                <a:solidFill>
                  <a:schemeClr val="tx1"/>
                </a:solidFill>
                <a:latin typeface="Calibri" pitchFamily="34" charset="0"/>
                <a:ea typeface="宋体" pitchFamily="2" charset="-122"/>
              </a:defRPr>
            </a:lvl4pPr>
            <a:lvl5pPr marL="2057400" indent="-228600" eaLnBrk="0" hangingPunct="0">
              <a:spcBef>
                <a:spcPct val="30000"/>
              </a:spcBef>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pPr eaLnBrk="1" hangingPunct="1">
              <a:spcBef>
                <a:spcPct val="0"/>
              </a:spcBef>
            </a:pPr>
            <a:fld id="{65D47BE7-534E-40B1-937A-3D2CAC7A65AC}" type="slidenum">
              <a:rPr lang="zh-CN" altLang="en-US" smtClean="0">
                <a:latin typeface="Arial" pitchFamily="34" charset="0"/>
              </a:rPr>
              <a:pPr eaLnBrk="1" hangingPunct="1">
                <a:spcBef>
                  <a:spcPct val="0"/>
                </a:spcBef>
              </a:pPr>
              <a:t>12</a:t>
            </a:fld>
            <a:endParaRPr lang="zh-CN" alt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DE180D4-C109-4118-B104-8FEDE09BCD69}" type="slidenum">
              <a:rPr lang="zh-CN" altLang="en-US" smtClean="0"/>
              <a:pPr>
                <a:defRPr/>
              </a:pPr>
              <a:t>20</a:t>
            </a:fld>
            <a:endParaRPr lang="zh-CN" altLang="en-US"/>
          </a:p>
        </p:txBody>
      </p:sp>
    </p:spTree>
    <p:extLst>
      <p:ext uri="{BB962C8B-B14F-4D97-AF65-F5344CB8AC3E}">
        <p14:creationId xmlns:p14="http://schemas.microsoft.com/office/powerpoint/2010/main" val="1307934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DE180D4-C109-4118-B104-8FEDE09BCD69}" type="slidenum">
              <a:rPr lang="zh-CN" altLang="en-US" smtClean="0"/>
              <a:pPr>
                <a:defRPr/>
              </a:pPr>
              <a:t>21</a:t>
            </a:fld>
            <a:endParaRPr lang="zh-CN" altLang="en-US"/>
          </a:p>
        </p:txBody>
      </p:sp>
    </p:spTree>
    <p:extLst>
      <p:ext uri="{BB962C8B-B14F-4D97-AF65-F5344CB8AC3E}">
        <p14:creationId xmlns:p14="http://schemas.microsoft.com/office/powerpoint/2010/main" val="1307934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宋体" pitchFamily="2" charset="-122"/>
              </a:defRPr>
            </a:lvl1pPr>
            <a:lvl2pPr marL="742950" indent="-285750" eaLnBrk="0" hangingPunct="0">
              <a:spcBef>
                <a:spcPct val="30000"/>
              </a:spcBef>
              <a:defRPr sz="1200">
                <a:solidFill>
                  <a:schemeClr val="tx1"/>
                </a:solidFill>
                <a:latin typeface="Calibri" pitchFamily="34" charset="0"/>
                <a:ea typeface="宋体" pitchFamily="2" charset="-122"/>
              </a:defRPr>
            </a:lvl2pPr>
            <a:lvl3pPr marL="1143000" indent="-228600" eaLnBrk="0" hangingPunct="0">
              <a:spcBef>
                <a:spcPct val="30000"/>
              </a:spcBef>
              <a:defRPr sz="1200">
                <a:solidFill>
                  <a:schemeClr val="tx1"/>
                </a:solidFill>
                <a:latin typeface="Calibri" pitchFamily="34" charset="0"/>
                <a:ea typeface="宋体" pitchFamily="2" charset="-122"/>
              </a:defRPr>
            </a:lvl3pPr>
            <a:lvl4pPr marL="1600200" indent="-228600" eaLnBrk="0" hangingPunct="0">
              <a:spcBef>
                <a:spcPct val="30000"/>
              </a:spcBef>
              <a:defRPr sz="1200">
                <a:solidFill>
                  <a:schemeClr val="tx1"/>
                </a:solidFill>
                <a:latin typeface="Calibri" pitchFamily="34" charset="0"/>
                <a:ea typeface="宋体" pitchFamily="2" charset="-122"/>
              </a:defRPr>
            </a:lvl4pPr>
            <a:lvl5pPr marL="2057400" indent="-228600" eaLnBrk="0" hangingPunct="0">
              <a:spcBef>
                <a:spcPct val="30000"/>
              </a:spcBef>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pPr eaLnBrk="1" hangingPunct="1">
              <a:spcBef>
                <a:spcPct val="0"/>
              </a:spcBef>
            </a:pPr>
            <a:fld id="{A1B5FC2D-667A-4A8A-996B-EBA031F96122}" type="slidenum">
              <a:rPr lang="zh-CN" altLang="en-US" smtClean="0">
                <a:latin typeface="Arial" pitchFamily="34" charset="0"/>
              </a:rPr>
              <a:pPr eaLnBrk="1" hangingPunct="1">
                <a:spcBef>
                  <a:spcPct val="0"/>
                </a:spcBef>
              </a:pPr>
              <a:t>22</a:t>
            </a:fld>
            <a:endParaRPr lang="zh-CN" alt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宋体" pitchFamily="2" charset="-122"/>
              </a:defRPr>
            </a:lvl1pPr>
            <a:lvl2pPr marL="742950" indent="-285750" eaLnBrk="0" hangingPunct="0">
              <a:spcBef>
                <a:spcPct val="30000"/>
              </a:spcBef>
              <a:defRPr sz="1200">
                <a:solidFill>
                  <a:schemeClr val="tx1"/>
                </a:solidFill>
                <a:latin typeface="Calibri" pitchFamily="34" charset="0"/>
                <a:ea typeface="宋体" pitchFamily="2" charset="-122"/>
              </a:defRPr>
            </a:lvl2pPr>
            <a:lvl3pPr marL="1143000" indent="-228600" eaLnBrk="0" hangingPunct="0">
              <a:spcBef>
                <a:spcPct val="30000"/>
              </a:spcBef>
              <a:defRPr sz="1200">
                <a:solidFill>
                  <a:schemeClr val="tx1"/>
                </a:solidFill>
                <a:latin typeface="Calibri" pitchFamily="34" charset="0"/>
                <a:ea typeface="宋体" pitchFamily="2" charset="-122"/>
              </a:defRPr>
            </a:lvl3pPr>
            <a:lvl4pPr marL="1600200" indent="-228600" eaLnBrk="0" hangingPunct="0">
              <a:spcBef>
                <a:spcPct val="30000"/>
              </a:spcBef>
              <a:defRPr sz="1200">
                <a:solidFill>
                  <a:schemeClr val="tx1"/>
                </a:solidFill>
                <a:latin typeface="Calibri" pitchFamily="34" charset="0"/>
                <a:ea typeface="宋体" pitchFamily="2" charset="-122"/>
              </a:defRPr>
            </a:lvl4pPr>
            <a:lvl5pPr marL="2057400" indent="-228600" eaLnBrk="0" hangingPunct="0">
              <a:spcBef>
                <a:spcPct val="30000"/>
              </a:spcBef>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pPr eaLnBrk="1" hangingPunct="1">
              <a:spcBef>
                <a:spcPct val="0"/>
              </a:spcBef>
            </a:pPr>
            <a:fld id="{65D47BE7-534E-40B1-937A-3D2CAC7A65AC}" type="slidenum">
              <a:rPr lang="zh-CN" altLang="en-US" smtClean="0">
                <a:latin typeface="Arial" pitchFamily="34" charset="0"/>
              </a:rPr>
              <a:pPr eaLnBrk="1" hangingPunct="1">
                <a:spcBef>
                  <a:spcPct val="0"/>
                </a:spcBef>
              </a:pPr>
              <a:t>23</a:t>
            </a:fld>
            <a:endParaRPr lang="zh-CN" alt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DE180D4-C109-4118-B104-8FEDE09BCD69}" type="slidenum">
              <a:rPr lang="zh-CN" altLang="en-US" smtClean="0"/>
              <a:pPr>
                <a:defRPr/>
              </a:pPr>
              <a:t>24</a:t>
            </a:fld>
            <a:endParaRPr lang="zh-CN" altLang="en-US"/>
          </a:p>
        </p:txBody>
      </p:sp>
    </p:spTree>
    <p:extLst>
      <p:ext uri="{BB962C8B-B14F-4D97-AF65-F5344CB8AC3E}">
        <p14:creationId xmlns:p14="http://schemas.microsoft.com/office/powerpoint/2010/main" val="1307934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宋体" pitchFamily="2" charset="-122"/>
              </a:defRPr>
            </a:lvl1pPr>
            <a:lvl2pPr marL="742950" indent="-285750" eaLnBrk="0" hangingPunct="0">
              <a:spcBef>
                <a:spcPct val="30000"/>
              </a:spcBef>
              <a:defRPr sz="1200">
                <a:solidFill>
                  <a:schemeClr val="tx1"/>
                </a:solidFill>
                <a:latin typeface="Calibri" pitchFamily="34" charset="0"/>
                <a:ea typeface="宋体" pitchFamily="2" charset="-122"/>
              </a:defRPr>
            </a:lvl2pPr>
            <a:lvl3pPr marL="1143000" indent="-228600" eaLnBrk="0" hangingPunct="0">
              <a:spcBef>
                <a:spcPct val="30000"/>
              </a:spcBef>
              <a:defRPr sz="1200">
                <a:solidFill>
                  <a:schemeClr val="tx1"/>
                </a:solidFill>
                <a:latin typeface="Calibri" pitchFamily="34" charset="0"/>
                <a:ea typeface="宋体" pitchFamily="2" charset="-122"/>
              </a:defRPr>
            </a:lvl3pPr>
            <a:lvl4pPr marL="1600200" indent="-228600" eaLnBrk="0" hangingPunct="0">
              <a:spcBef>
                <a:spcPct val="30000"/>
              </a:spcBef>
              <a:defRPr sz="1200">
                <a:solidFill>
                  <a:schemeClr val="tx1"/>
                </a:solidFill>
                <a:latin typeface="Calibri" pitchFamily="34" charset="0"/>
                <a:ea typeface="宋体" pitchFamily="2" charset="-122"/>
              </a:defRPr>
            </a:lvl4pPr>
            <a:lvl5pPr marL="2057400" indent="-228600" eaLnBrk="0" hangingPunct="0">
              <a:spcBef>
                <a:spcPct val="30000"/>
              </a:spcBef>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pPr eaLnBrk="1" hangingPunct="1">
              <a:spcBef>
                <a:spcPct val="0"/>
              </a:spcBef>
            </a:pPr>
            <a:fld id="{65D47BE7-534E-40B1-937A-3D2CAC7A65AC}" type="slidenum">
              <a:rPr lang="zh-CN" altLang="en-US" smtClean="0">
                <a:latin typeface="Arial" pitchFamily="34" charset="0"/>
              </a:rPr>
              <a:pPr eaLnBrk="1" hangingPunct="1">
                <a:spcBef>
                  <a:spcPct val="0"/>
                </a:spcBef>
              </a:pPr>
              <a:t>25</a:t>
            </a:fld>
            <a:endParaRPr lang="zh-CN" alt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4619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5087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课堂小结">
    <p:spTree>
      <p:nvGrpSpPr>
        <p:cNvPr id="1" name=""/>
        <p:cNvGrpSpPr/>
        <p:nvPr/>
      </p:nvGrpSpPr>
      <p:grpSpPr>
        <a:xfrm>
          <a:off x="0" y="0"/>
          <a:ext cx="0" cy="0"/>
          <a:chOff x="0" y="0"/>
          <a:chExt cx="0" cy="0"/>
        </a:xfrm>
      </p:grpSpPr>
      <p:sp>
        <p:nvSpPr>
          <p:cNvPr id="3" name="文本框 6"/>
          <p:cNvSpPr txBox="1">
            <a:spLocks noChangeArrowheads="1"/>
          </p:cNvSpPr>
          <p:nvPr userDrawn="1"/>
        </p:nvSpPr>
        <p:spPr bwMode="auto">
          <a:xfrm>
            <a:off x="415925" y="-84138"/>
            <a:ext cx="1678665"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solidFill>
                  <a:schemeClr val="bg1"/>
                </a:solidFill>
                <a:latin typeface="黑体" pitchFamily="49" charset="-122"/>
                <a:ea typeface="黑体" pitchFamily="49" charset="-122"/>
              </a:rPr>
              <a:t>课堂小结</a:t>
            </a:r>
          </a:p>
        </p:txBody>
      </p:sp>
    </p:spTree>
    <p:extLst>
      <p:ext uri="{BB962C8B-B14F-4D97-AF65-F5344CB8AC3E}">
        <p14:creationId xmlns:p14="http://schemas.microsoft.com/office/powerpoint/2010/main" val="3650777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27453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file:///D:\qq&#25991;&#20214;\712321467\Image\C2C\Image2\%7b75232B38-A165-1FB7-499C-2E1C792CACB5%7d.p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file:///D:\qq&#25991;&#20214;\712321467\Image\C2C\Image2\%7b75232B38-A165-1FB7-499C-2E1C792CACB5%7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矩形 6"/>
          <p:cNvSpPr/>
          <p:nvPr userDrawn="1"/>
        </p:nvSpPr>
        <p:spPr>
          <a:xfrm>
            <a:off x="8388350" y="550863"/>
            <a:ext cx="742950" cy="202088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kumimoji="1" lang="zh-CN" altLang="en-US"/>
          </a:p>
        </p:txBody>
      </p:sp>
      <p:sp>
        <p:nvSpPr>
          <p:cNvPr id="5" name="矩形 4"/>
          <p:cNvSpPr/>
          <p:nvPr userDrawn="1"/>
        </p:nvSpPr>
        <p:spPr>
          <a:xfrm>
            <a:off x="0" y="4824413"/>
            <a:ext cx="6616700" cy="31908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kumimoji="1" lang="zh-CN" altLang="en-US"/>
          </a:p>
        </p:txBody>
      </p:sp>
      <p:sp>
        <p:nvSpPr>
          <p:cNvPr id="8" name="矩形 7"/>
          <p:cNvSpPr/>
          <p:nvPr userDrawn="1"/>
        </p:nvSpPr>
        <p:spPr>
          <a:xfrm>
            <a:off x="5435600" y="4745038"/>
            <a:ext cx="3708400" cy="39846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kumimoji="1" lang="zh-CN" altLang="en-US"/>
          </a:p>
        </p:txBody>
      </p:sp>
      <p:sp>
        <p:nvSpPr>
          <p:cNvPr id="9" name="矩形 8"/>
          <p:cNvSpPr/>
          <p:nvPr userDrawn="1"/>
        </p:nvSpPr>
        <p:spPr>
          <a:xfrm>
            <a:off x="2339975" y="481013"/>
            <a:ext cx="6624638" cy="2111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kumimoji="1" lang="zh-CN" altLang="en-US"/>
          </a:p>
        </p:txBody>
      </p:sp>
      <p:pic>
        <p:nvPicPr>
          <p:cNvPr id="1035" name="Picture 2" descr="C:\Users\Administrator\Desktop\HK62SS4PAKHZ2ZG]RY9F2D7.png"/>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7950" y="450850"/>
            <a:ext cx="230346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2" descr="C:\Users\Administrator\Desktop\HK62SS4PAKHZ2ZG]RY9F2D7.png"/>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7950" y="1012825"/>
            <a:ext cx="582613"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图片 1073743875" descr="学科网 zxxk.com"/>
          <p:cNvPicPr>
            <a:picLocks noChangeAspect="1"/>
          </p:cNvPicPr>
          <p:nvPr/>
        </p:nvPicPr>
        <p:blipFill>
          <a:blip r:embed="rId6" r:link="rId7"/>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8785" r:id="rId1"/>
    <p:sldLayoutId id="2147488787" r:id="rId2"/>
    <p:sldLayoutId id="2147488790" r:id="rId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embed="rId3" r:link="rId4"/>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8786" r:id="rId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文本框 6"/>
          <p:cNvSpPr txBox="1">
            <a:spLocks noChangeArrowheads="1"/>
          </p:cNvSpPr>
          <p:nvPr/>
        </p:nvSpPr>
        <p:spPr bwMode="auto">
          <a:xfrm>
            <a:off x="1043608" y="1779662"/>
            <a:ext cx="69127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5400" b="1" dirty="0">
                <a:solidFill>
                  <a:srgbClr val="FF0000"/>
                </a:solidFill>
                <a:latin typeface="黑体" pitchFamily="49" charset="-122"/>
                <a:ea typeface="黑体" pitchFamily="49" charset="-122"/>
              </a:rPr>
              <a:t>第</a:t>
            </a:r>
            <a:r>
              <a:rPr kumimoji="1" lang="en-US" altLang="zh-CN" sz="5400" b="1" dirty="0">
                <a:solidFill>
                  <a:srgbClr val="FF0000"/>
                </a:solidFill>
                <a:latin typeface="黑体" pitchFamily="49" charset="-122"/>
                <a:ea typeface="黑体" pitchFamily="49" charset="-122"/>
              </a:rPr>
              <a:t>3</a:t>
            </a:r>
            <a:r>
              <a:rPr kumimoji="1" lang="zh-CN" altLang="en-US" sz="5400" b="1" dirty="0">
                <a:solidFill>
                  <a:srgbClr val="FF0000"/>
                </a:solidFill>
                <a:latin typeface="黑体" pitchFamily="49" charset="-122"/>
                <a:ea typeface="黑体" pitchFamily="49" charset="-122"/>
              </a:rPr>
              <a:t>节 机械效率</a:t>
            </a:r>
          </a:p>
        </p:txBody>
      </p:sp>
      <p:sp>
        <p:nvSpPr>
          <p:cNvPr id="5126" name="文本框 5"/>
          <p:cNvSpPr txBox="1">
            <a:spLocks noChangeArrowheads="1"/>
          </p:cNvSpPr>
          <p:nvPr/>
        </p:nvSpPr>
        <p:spPr bwMode="auto">
          <a:xfrm>
            <a:off x="683568" y="771550"/>
            <a:ext cx="40831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3200" dirty="0">
                <a:latin typeface="隶书" panose="02010509060101010101" pitchFamily="49" charset="-122"/>
                <a:ea typeface="隶书" panose="02010509060101010101" pitchFamily="49" charset="-122"/>
              </a:rPr>
              <a:t>第十二章   简单机械</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6"/>
          <p:cNvSpPr txBox="1">
            <a:spLocks noChangeArrowheads="1"/>
          </p:cNvSpPr>
          <p:nvPr/>
        </p:nvSpPr>
        <p:spPr bwMode="auto">
          <a:xfrm>
            <a:off x="251520" y="73852"/>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感悟新知</a:t>
            </a:r>
          </a:p>
        </p:txBody>
      </p:sp>
      <p:sp>
        <p:nvSpPr>
          <p:cNvPr id="7" name="矩形 6"/>
          <p:cNvSpPr/>
          <p:nvPr/>
        </p:nvSpPr>
        <p:spPr>
          <a:xfrm>
            <a:off x="7546975" y="593725"/>
            <a:ext cx="1116013" cy="2619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1268" name="文本框 22"/>
          <p:cNvSpPr txBox="1">
            <a:spLocks noChangeArrowheads="1"/>
          </p:cNvSpPr>
          <p:nvPr/>
        </p:nvSpPr>
        <p:spPr bwMode="auto">
          <a:xfrm>
            <a:off x="7669213" y="555625"/>
            <a:ext cx="909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1</a:t>
            </a:r>
            <a:r>
              <a:rPr kumimoji="1" lang="zh-CN" altLang="en-US" sz="1600" b="1">
                <a:latin typeface="楷体" pitchFamily="49" charset="-122"/>
                <a:ea typeface="楷体" pitchFamily="49" charset="-122"/>
              </a:rPr>
              <a:t>－练</a:t>
            </a:r>
          </a:p>
        </p:txBody>
      </p:sp>
      <p:sp>
        <p:nvSpPr>
          <p:cNvPr id="11269" name="内容占位符 7"/>
          <p:cNvSpPr txBox="1">
            <a:spLocks noChangeArrowheads="1"/>
          </p:cNvSpPr>
          <p:nvPr/>
        </p:nvSpPr>
        <p:spPr bwMode="auto">
          <a:xfrm>
            <a:off x="1245815" y="1131590"/>
            <a:ext cx="72866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宋体" pitchFamily="2" charset="-122"/>
              </a:defRPr>
            </a:lvl1pPr>
            <a:lvl2pPr marL="742950" indent="-285750" defTabSz="457200" eaLnBrk="0" hangingPunct="0">
              <a:defRPr>
                <a:solidFill>
                  <a:schemeClr val="tx1"/>
                </a:solidFill>
                <a:latin typeface="Arial" pitchFamily="34" charset="0"/>
                <a:ea typeface="宋体" pitchFamily="2" charset="-122"/>
              </a:defRPr>
            </a:lvl2pPr>
            <a:lvl3pPr marL="1143000" indent="-228600" defTabSz="457200" eaLnBrk="0" hangingPunct="0">
              <a:defRPr>
                <a:solidFill>
                  <a:schemeClr val="tx1"/>
                </a:solidFill>
                <a:latin typeface="Arial" pitchFamily="34" charset="0"/>
                <a:ea typeface="宋体" pitchFamily="2" charset="-122"/>
              </a:defRPr>
            </a:lvl3pPr>
            <a:lvl4pPr marL="1600200" indent="-228600" defTabSz="457200" eaLnBrk="0" hangingPunct="0">
              <a:defRPr>
                <a:solidFill>
                  <a:schemeClr val="tx1"/>
                </a:solidFill>
                <a:latin typeface="Arial" pitchFamily="34" charset="0"/>
                <a:ea typeface="宋体" pitchFamily="2" charset="-122"/>
              </a:defRPr>
            </a:lvl4pPr>
            <a:lvl5pPr marL="2057400" indent="-228600" defTabSz="4572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Font typeface="Arial" pitchFamily="34" charset="0"/>
              <a:buNone/>
              <a:tabLst>
                <a:tab pos="2687638" algn="l"/>
              </a:tabLst>
            </a:pPr>
            <a:r>
              <a:rPr lang="en-US" altLang="zh-CN" sz="2400">
                <a:latin typeface="Times New Roman" panose="02020603050405020304" pitchFamily="18" charset="0"/>
                <a:ea typeface="微软雅黑" pitchFamily="34" charset="-122"/>
                <a:cs typeface="Times New Roman" panose="02020603050405020304" pitchFamily="18" charset="0"/>
              </a:rPr>
              <a:t>[</a:t>
            </a:r>
            <a:r>
              <a:rPr lang="zh-CN" altLang="en-US" sz="2400">
                <a:latin typeface="Times New Roman" panose="02020603050405020304" pitchFamily="18" charset="0"/>
                <a:ea typeface="微软雅黑" pitchFamily="34" charset="-122"/>
                <a:cs typeface="Times New Roman" panose="02020603050405020304" pitchFamily="18" charset="0"/>
              </a:rPr>
              <a:t>广元朝天区期末</a:t>
            </a:r>
            <a:r>
              <a:rPr lang="en-US" altLang="zh-CN" sz="2400">
                <a:latin typeface="Times New Roman" panose="02020603050405020304" pitchFamily="18" charset="0"/>
                <a:ea typeface="微软雅黑" pitchFamily="34" charset="-122"/>
                <a:cs typeface="Times New Roman" panose="02020603050405020304" pitchFamily="18" charset="0"/>
              </a:rPr>
              <a:t>]</a:t>
            </a:r>
            <a:r>
              <a:rPr lang="zh-CN" altLang="en-US" sz="2400">
                <a:latin typeface="Times New Roman" panose="02020603050405020304" pitchFamily="18" charset="0"/>
                <a:ea typeface="微软雅黑" pitchFamily="34" charset="-122"/>
                <a:cs typeface="Times New Roman" panose="02020603050405020304" pitchFamily="18" charset="0"/>
              </a:rPr>
              <a:t>如图</a:t>
            </a:r>
            <a:r>
              <a:rPr lang="en-US" altLang="zh-CN" sz="2400">
                <a:latin typeface="Times New Roman" panose="02020603050405020304" pitchFamily="18" charset="0"/>
                <a:ea typeface="微软雅黑" pitchFamily="34" charset="-122"/>
                <a:cs typeface="Times New Roman" panose="02020603050405020304" pitchFamily="18" charset="0"/>
              </a:rPr>
              <a:t>2 </a:t>
            </a:r>
            <a:r>
              <a:rPr lang="zh-CN" altLang="en-US" sz="2400">
                <a:latin typeface="Times New Roman" panose="02020603050405020304" pitchFamily="18" charset="0"/>
                <a:ea typeface="微软雅黑" pitchFamily="34" charset="-122"/>
                <a:cs typeface="Times New Roman" panose="02020603050405020304" pitchFamily="18" charset="0"/>
              </a:rPr>
              <a:t>所示，用</a:t>
            </a:r>
            <a:r>
              <a:rPr lang="en-US" altLang="zh-CN" sz="2400">
                <a:latin typeface="Times New Roman" panose="02020603050405020304" pitchFamily="18" charset="0"/>
                <a:ea typeface="微软雅黑" pitchFamily="34" charset="-122"/>
                <a:cs typeface="Times New Roman" panose="02020603050405020304" pitchFamily="18" charset="0"/>
              </a:rPr>
              <a:t>40 N </a:t>
            </a:r>
            <a:r>
              <a:rPr lang="zh-CN" altLang="en-US" sz="2400">
                <a:latin typeface="Times New Roman" panose="02020603050405020304" pitchFamily="18" charset="0"/>
                <a:ea typeface="微软雅黑" pitchFamily="34" charset="-122"/>
                <a:cs typeface="Times New Roman" panose="02020603050405020304" pitchFamily="18" charset="0"/>
              </a:rPr>
              <a:t>的拉力</a:t>
            </a:r>
            <a:r>
              <a:rPr lang="en-US" altLang="zh-CN" sz="2400">
                <a:latin typeface="Times New Roman" panose="02020603050405020304" pitchFamily="18" charset="0"/>
                <a:ea typeface="微软雅黑" pitchFamily="34" charset="-122"/>
                <a:cs typeface="Times New Roman" panose="02020603050405020304" pitchFamily="18" charset="0"/>
              </a:rPr>
              <a:t>F </a:t>
            </a:r>
            <a:r>
              <a:rPr lang="zh-CN" altLang="en-US" sz="2400">
                <a:latin typeface="Times New Roman" panose="02020603050405020304" pitchFamily="18" charset="0"/>
                <a:ea typeface="微软雅黑" pitchFamily="34" charset="-122"/>
                <a:cs typeface="Times New Roman" panose="02020603050405020304" pitchFamily="18" charset="0"/>
              </a:rPr>
              <a:t>水平拉着重为</a:t>
            </a:r>
            <a:r>
              <a:rPr lang="en-US" altLang="zh-CN" sz="2400">
                <a:latin typeface="Times New Roman" panose="02020603050405020304" pitchFamily="18" charset="0"/>
                <a:ea typeface="微软雅黑" pitchFamily="34" charset="-122"/>
                <a:cs typeface="Times New Roman" panose="02020603050405020304" pitchFamily="18" charset="0"/>
              </a:rPr>
              <a:t>100 N </a:t>
            </a:r>
            <a:r>
              <a:rPr lang="zh-CN" altLang="en-US" sz="2400">
                <a:latin typeface="Times New Roman" panose="02020603050405020304" pitchFamily="18" charset="0"/>
                <a:ea typeface="微软雅黑" pitchFamily="34" charset="-122"/>
                <a:cs typeface="Times New Roman" panose="02020603050405020304" pitchFamily="18" charset="0"/>
              </a:rPr>
              <a:t>的物体在水平路面上匀速移动</a:t>
            </a:r>
            <a:r>
              <a:rPr lang="en-US" altLang="zh-CN" sz="2400">
                <a:latin typeface="Times New Roman" panose="02020603050405020304" pitchFamily="18" charset="0"/>
                <a:ea typeface="微软雅黑" pitchFamily="34" charset="-122"/>
                <a:cs typeface="Times New Roman" panose="02020603050405020304" pitchFamily="18" charset="0"/>
              </a:rPr>
              <a:t>3 m </a:t>
            </a:r>
            <a:r>
              <a:rPr lang="zh-CN" altLang="en-US" sz="2400">
                <a:latin typeface="Times New Roman" panose="02020603050405020304" pitchFamily="18" charset="0"/>
                <a:ea typeface="微软雅黑" pitchFamily="34" charset="-122"/>
                <a:cs typeface="Times New Roman" panose="02020603050405020304" pitchFamily="18" charset="0"/>
              </a:rPr>
              <a:t>的距离。物体所受摩擦力为</a:t>
            </a:r>
            <a:r>
              <a:rPr lang="en-US" altLang="zh-CN" sz="2400">
                <a:latin typeface="Times New Roman" panose="02020603050405020304" pitchFamily="18" charset="0"/>
                <a:ea typeface="微软雅黑" pitchFamily="34" charset="-122"/>
                <a:cs typeface="Times New Roman" panose="02020603050405020304" pitchFamily="18" charset="0"/>
              </a:rPr>
              <a:t>60 N</a:t>
            </a:r>
            <a:r>
              <a:rPr lang="zh-CN" altLang="en-US" sz="2400">
                <a:latin typeface="Times New Roman" panose="02020603050405020304" pitchFamily="18" charset="0"/>
                <a:ea typeface="微软雅黑" pitchFamily="34" charset="-122"/>
                <a:cs typeface="Times New Roman" panose="02020603050405020304" pitchFamily="18" charset="0"/>
              </a:rPr>
              <a:t>，则</a:t>
            </a:r>
            <a:r>
              <a:rPr lang="en-US" altLang="zh-CN" sz="2400">
                <a:latin typeface="Times New Roman" panose="02020603050405020304" pitchFamily="18" charset="0"/>
                <a:ea typeface="微软雅黑" pitchFamily="34" charset="-122"/>
                <a:cs typeface="Times New Roman" panose="02020603050405020304" pitchFamily="18" charset="0"/>
              </a:rPr>
              <a:t>(         )</a:t>
            </a:r>
          </a:p>
          <a:p>
            <a:pPr eaLnBrk="1" hangingPunct="1">
              <a:lnSpc>
                <a:spcPct val="150000"/>
              </a:lnSpc>
              <a:buFont typeface="Arial" pitchFamily="34" charset="0"/>
              <a:buNone/>
              <a:tabLst>
                <a:tab pos="2687638" algn="l"/>
              </a:tabLst>
            </a:pPr>
            <a:r>
              <a:rPr lang="en-US" altLang="zh-CN" sz="2400">
                <a:latin typeface="Times New Roman" panose="02020603050405020304" pitchFamily="18" charset="0"/>
                <a:ea typeface="微软雅黑" pitchFamily="34" charset="-122"/>
                <a:cs typeface="Times New Roman" panose="02020603050405020304" pitchFamily="18" charset="0"/>
              </a:rPr>
              <a:t>A. </a:t>
            </a:r>
            <a:r>
              <a:rPr lang="zh-CN" altLang="en-US" sz="2400">
                <a:latin typeface="Times New Roman" panose="02020603050405020304" pitchFamily="18" charset="0"/>
                <a:ea typeface="微软雅黑" pitchFamily="34" charset="-122"/>
                <a:cs typeface="Times New Roman" panose="02020603050405020304" pitchFamily="18" charset="0"/>
              </a:rPr>
              <a:t>总功为</a:t>
            </a:r>
            <a:r>
              <a:rPr lang="en-US" altLang="zh-CN" sz="2400">
                <a:latin typeface="Times New Roman" panose="02020603050405020304" pitchFamily="18" charset="0"/>
                <a:ea typeface="微软雅黑" pitchFamily="34" charset="-122"/>
                <a:cs typeface="Times New Roman" panose="02020603050405020304" pitchFamily="18" charset="0"/>
              </a:rPr>
              <a:t>300 J 	B. </a:t>
            </a:r>
            <a:r>
              <a:rPr lang="zh-CN" altLang="en-US" sz="2400">
                <a:latin typeface="Times New Roman" panose="02020603050405020304" pitchFamily="18" charset="0"/>
                <a:ea typeface="微软雅黑" pitchFamily="34" charset="-122"/>
                <a:cs typeface="Times New Roman" panose="02020603050405020304" pitchFamily="18" charset="0"/>
              </a:rPr>
              <a:t>有用功为</a:t>
            </a:r>
            <a:r>
              <a:rPr lang="en-US" altLang="zh-CN" sz="2400">
                <a:latin typeface="Times New Roman" panose="02020603050405020304" pitchFamily="18" charset="0"/>
                <a:ea typeface="微软雅黑" pitchFamily="34" charset="-122"/>
                <a:cs typeface="Times New Roman" panose="02020603050405020304" pitchFamily="18" charset="0"/>
              </a:rPr>
              <a:t>240 J</a:t>
            </a:r>
          </a:p>
          <a:p>
            <a:pPr eaLnBrk="1" hangingPunct="1">
              <a:lnSpc>
                <a:spcPct val="150000"/>
              </a:lnSpc>
              <a:buFont typeface="Arial" pitchFamily="34" charset="0"/>
              <a:buNone/>
              <a:tabLst>
                <a:tab pos="2687638" algn="l"/>
              </a:tabLst>
            </a:pPr>
            <a:r>
              <a:rPr lang="en-US" altLang="zh-CN" sz="2400">
                <a:latin typeface="Times New Roman" panose="02020603050405020304" pitchFamily="18" charset="0"/>
                <a:ea typeface="微软雅黑" pitchFamily="34" charset="-122"/>
                <a:cs typeface="Times New Roman" panose="02020603050405020304" pitchFamily="18" charset="0"/>
              </a:rPr>
              <a:t>C. </a:t>
            </a:r>
            <a:r>
              <a:rPr lang="zh-CN" altLang="en-US" sz="2400">
                <a:latin typeface="Times New Roman" panose="02020603050405020304" pitchFamily="18" charset="0"/>
                <a:ea typeface="微软雅黑" pitchFamily="34" charset="-122"/>
                <a:cs typeface="Times New Roman" panose="02020603050405020304" pitchFamily="18" charset="0"/>
              </a:rPr>
              <a:t>额外功为</a:t>
            </a:r>
            <a:r>
              <a:rPr lang="en-US" altLang="zh-CN" sz="2400">
                <a:latin typeface="Times New Roman" panose="02020603050405020304" pitchFamily="18" charset="0"/>
                <a:ea typeface="微软雅黑" pitchFamily="34" charset="-122"/>
                <a:cs typeface="Times New Roman" panose="02020603050405020304" pitchFamily="18" charset="0"/>
              </a:rPr>
              <a:t>60 J 	D. </a:t>
            </a:r>
            <a:r>
              <a:rPr lang="zh-CN" altLang="en-US" sz="2400">
                <a:latin typeface="Times New Roman" panose="02020603050405020304" pitchFamily="18" charset="0"/>
                <a:ea typeface="微软雅黑" pitchFamily="34" charset="-122"/>
                <a:cs typeface="Times New Roman" panose="02020603050405020304" pitchFamily="18" charset="0"/>
              </a:rPr>
              <a:t>总功为</a:t>
            </a:r>
            <a:r>
              <a:rPr lang="en-US" altLang="zh-CN" sz="2400">
                <a:latin typeface="Times New Roman" panose="02020603050405020304" pitchFamily="18" charset="0"/>
                <a:ea typeface="微软雅黑" pitchFamily="34" charset="-122"/>
                <a:cs typeface="Times New Roman" panose="02020603050405020304" pitchFamily="18" charset="0"/>
              </a:rPr>
              <a:t>120 J</a:t>
            </a:r>
          </a:p>
        </p:txBody>
      </p:sp>
      <p:sp>
        <p:nvSpPr>
          <p:cNvPr id="20" name="任意多边形 19"/>
          <p:cNvSpPr/>
          <p:nvPr>
            <p:custDataLst>
              <p:tags r:id="rId1"/>
            </p:custDataLst>
          </p:nvPr>
        </p:nvSpPr>
        <p:spPr>
          <a:xfrm>
            <a:off x="426665" y="1263154"/>
            <a:ext cx="796925" cy="444500"/>
          </a:xfrm>
          <a:custGeom>
            <a:avLst/>
            <a:gdLst>
              <a:gd name="connsiteX0" fmla="*/ 0 w 1141940"/>
              <a:gd name="connsiteY0" fmla="*/ 0 h 714376"/>
              <a:gd name="connsiteX1" fmla="*/ 784752 w 1141940"/>
              <a:gd name="connsiteY1" fmla="*/ 0 h 714376"/>
              <a:gd name="connsiteX2" fmla="*/ 1141940 w 1141940"/>
              <a:gd name="connsiteY2" fmla="*/ 357188 h 714376"/>
              <a:gd name="connsiteX3" fmla="*/ 1141939 w 1141940"/>
              <a:gd name="connsiteY3" fmla="*/ 357188 h 714376"/>
              <a:gd name="connsiteX4" fmla="*/ 784751 w 1141940"/>
              <a:gd name="connsiteY4" fmla="*/ 714376 h 714376"/>
              <a:gd name="connsiteX5" fmla="*/ 244993 w 1141940"/>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40" h="714376">
                <a:moveTo>
                  <a:pt x="0" y="0"/>
                </a:moveTo>
                <a:lnTo>
                  <a:pt x="784752" y="0"/>
                </a:lnTo>
                <a:cubicBezTo>
                  <a:pt x="982021" y="0"/>
                  <a:pt x="1141940" y="159919"/>
                  <a:pt x="1141940" y="357188"/>
                </a:cubicBezTo>
                <a:lnTo>
                  <a:pt x="1141939" y="357188"/>
                </a:lnTo>
                <a:cubicBezTo>
                  <a:pt x="1141939" y="554457"/>
                  <a:pt x="982020" y="714376"/>
                  <a:pt x="784751" y="714376"/>
                </a:cubicBezTo>
                <a:lnTo>
                  <a:pt x="244993" y="714376"/>
                </a:lnTo>
                <a:close/>
              </a:path>
            </a:pathLst>
          </a:custGeom>
          <a:solidFill>
            <a:srgbClr val="E6844E">
              <a:alpha val="74000"/>
            </a:srgbClr>
          </a:solidFill>
        </p:spPr>
        <p:txBody>
          <a:bodyPr lIns="180000" anchor="ctr">
            <a:normAutofit fontScale="92500"/>
          </a:bodyPr>
          <a:lstStyle/>
          <a:p>
            <a:pPr algn="ctr">
              <a:defRPr/>
            </a:pPr>
            <a:r>
              <a:rPr lang="zh-CN" altLang="en-US" sz="2400">
                <a:solidFill>
                  <a:srgbClr val="FFFFFF"/>
                </a:solidFill>
                <a:latin typeface="微软雅黑" pitchFamily="34" charset="-122"/>
                <a:ea typeface="微软雅黑" pitchFamily="34" charset="-122"/>
              </a:rPr>
              <a:t>例 </a:t>
            </a:r>
            <a:r>
              <a:rPr lang="en-US" altLang="zh-CN" sz="2400">
                <a:solidFill>
                  <a:srgbClr val="FFFFFF"/>
                </a:solidFill>
                <a:latin typeface="微软雅黑" pitchFamily="34" charset="-122"/>
                <a:ea typeface="微软雅黑" pitchFamily="34" charset="-122"/>
              </a:rPr>
              <a:t>1</a:t>
            </a:r>
            <a:endParaRPr lang="zh-CN" altLang="en-US" sz="2400" err="1">
              <a:solidFill>
                <a:srgbClr val="FFFFFF"/>
              </a:solidFill>
              <a:latin typeface="微软雅黑" pitchFamily="34" charset="-122"/>
              <a:ea typeface="微软雅黑" pitchFamily="34" charset="-122"/>
            </a:endParaRPr>
          </a:p>
        </p:txBody>
      </p:sp>
      <p:pic>
        <p:nvPicPr>
          <p:cNvPr id="205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319838" y="2715766"/>
            <a:ext cx="234315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6"/>
          <p:cNvSpPr txBox="1">
            <a:spLocks noChangeArrowheads="1"/>
          </p:cNvSpPr>
          <p:nvPr/>
        </p:nvSpPr>
        <p:spPr bwMode="auto">
          <a:xfrm>
            <a:off x="323528" y="115093"/>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感悟新知</a:t>
            </a:r>
          </a:p>
        </p:txBody>
      </p:sp>
      <p:sp>
        <p:nvSpPr>
          <p:cNvPr id="7" name="矩形 6"/>
          <p:cNvSpPr/>
          <p:nvPr/>
        </p:nvSpPr>
        <p:spPr>
          <a:xfrm>
            <a:off x="7632451" y="5222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2292" name="文本框 22"/>
          <p:cNvSpPr txBox="1">
            <a:spLocks noChangeArrowheads="1"/>
          </p:cNvSpPr>
          <p:nvPr/>
        </p:nvSpPr>
        <p:spPr bwMode="auto">
          <a:xfrm>
            <a:off x="7754689" y="484188"/>
            <a:ext cx="9096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1</a:t>
            </a:r>
            <a:r>
              <a:rPr kumimoji="1" lang="zh-CN" altLang="en-US" sz="1600" b="1">
                <a:latin typeface="楷体" pitchFamily="49" charset="-122"/>
                <a:ea typeface="楷体" pitchFamily="49" charset="-122"/>
              </a:rPr>
              <a:t>－练</a:t>
            </a:r>
          </a:p>
        </p:txBody>
      </p:sp>
      <p:sp>
        <p:nvSpPr>
          <p:cNvPr id="8" name="矩形 2"/>
          <p:cNvSpPr>
            <a:spLocks noChangeArrowheads="1"/>
          </p:cNvSpPr>
          <p:nvPr/>
        </p:nvSpPr>
        <p:spPr bwMode="auto">
          <a:xfrm>
            <a:off x="981720" y="672539"/>
            <a:ext cx="7191375" cy="168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400">
                <a:latin typeface="Times New Roman" panose="02020603050405020304" pitchFamily="18" charset="0"/>
                <a:ea typeface="微软雅黑" pitchFamily="34" charset="-122"/>
                <a:cs typeface="Times New Roman" panose="02020603050405020304" pitchFamily="18" charset="0"/>
              </a:rPr>
              <a:t>解题秘方：用滑轮拉物体在水平方向移动时，有用功是对物体所做的功。对滑轮而言额外功通常无法直接计算，需要借助总功和有用功进行推算。</a:t>
            </a:r>
          </a:p>
        </p:txBody>
      </p:sp>
      <p:sp>
        <p:nvSpPr>
          <p:cNvPr id="6" name="矩形 2"/>
          <p:cNvSpPr>
            <a:spLocks noChangeArrowheads="1"/>
          </p:cNvSpPr>
          <p:nvPr/>
        </p:nvSpPr>
        <p:spPr bwMode="auto">
          <a:xfrm>
            <a:off x="971599" y="2351658"/>
            <a:ext cx="71913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400">
                <a:latin typeface="Times New Roman" panose="02020603050405020304" pitchFamily="18" charset="0"/>
                <a:ea typeface="微软雅黑" pitchFamily="34" charset="-122"/>
                <a:cs typeface="Times New Roman" panose="02020603050405020304" pitchFamily="18" charset="0"/>
              </a:rPr>
              <a:t>解析：拉力端移动距离</a:t>
            </a:r>
            <a:r>
              <a:rPr lang="en-US" altLang="zh-CN" sz="2400" i="1">
                <a:latin typeface="Times New Roman" panose="02020603050405020304" pitchFamily="18" charset="0"/>
                <a:ea typeface="微软雅黑" pitchFamily="34" charset="-122"/>
                <a:cs typeface="Times New Roman" panose="02020603050405020304" pitchFamily="18" charset="0"/>
              </a:rPr>
              <a:t>s</a:t>
            </a:r>
            <a:r>
              <a:rPr lang="en-US" altLang="zh-CN" sz="2400">
                <a:latin typeface="Times New Roman" panose="02020603050405020304" pitchFamily="18" charset="0"/>
                <a:ea typeface="微软雅黑" pitchFamily="34" charset="-122"/>
                <a:cs typeface="Times New Roman" panose="02020603050405020304" pitchFamily="18" charset="0"/>
              </a:rPr>
              <a:t>=2</a:t>
            </a:r>
            <a:r>
              <a:rPr lang="en-US" altLang="zh-CN" sz="2400" i="1">
                <a:latin typeface="Times New Roman" panose="02020603050405020304" pitchFamily="18" charset="0"/>
                <a:ea typeface="微软雅黑" pitchFamily="34" charset="-122"/>
                <a:cs typeface="Times New Roman" panose="02020603050405020304" pitchFamily="18" charset="0"/>
              </a:rPr>
              <a:t>s </a:t>
            </a:r>
            <a:r>
              <a:rPr lang="zh-CN" altLang="en-US" sz="2400" baseline="-25000">
                <a:latin typeface="Times New Roman" panose="02020603050405020304" pitchFamily="18" charset="0"/>
                <a:ea typeface="微软雅黑" pitchFamily="34" charset="-122"/>
                <a:cs typeface="Times New Roman" panose="02020603050405020304" pitchFamily="18" charset="0"/>
              </a:rPr>
              <a:t>物</a:t>
            </a:r>
            <a:r>
              <a:rPr lang="en-US" altLang="zh-CN" sz="2400">
                <a:latin typeface="Times New Roman" panose="02020603050405020304" pitchFamily="18" charset="0"/>
                <a:ea typeface="微软雅黑" pitchFamily="34" charset="-122"/>
                <a:cs typeface="Times New Roman" panose="02020603050405020304" pitchFamily="18" charset="0"/>
              </a:rPr>
              <a:t>=2×3 m=6 m</a:t>
            </a:r>
            <a:r>
              <a:rPr lang="zh-CN" altLang="en-US" sz="2400">
                <a:latin typeface="Times New Roman" panose="02020603050405020304" pitchFamily="18" charset="0"/>
                <a:ea typeface="微软雅黑" pitchFamily="34" charset="-122"/>
                <a:cs typeface="Times New Roman" panose="02020603050405020304" pitchFamily="18" charset="0"/>
              </a:rPr>
              <a:t>，拉力做的总功</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zh-CN" altLang="en-US" sz="2400" baseline="-25000">
                <a:latin typeface="Times New Roman" panose="02020603050405020304" pitchFamily="18" charset="0"/>
                <a:ea typeface="微软雅黑" pitchFamily="34" charset="-122"/>
                <a:cs typeface="Times New Roman" panose="02020603050405020304" pitchFamily="18" charset="0"/>
              </a:rPr>
              <a:t>总</a:t>
            </a:r>
            <a:r>
              <a:rPr lang="en-US" altLang="zh-CN" sz="2400">
                <a:latin typeface="Times New Roman" panose="02020603050405020304" pitchFamily="18" charset="0"/>
                <a:ea typeface="微软雅黑" pitchFamily="34" charset="-122"/>
                <a:cs typeface="Times New Roman" panose="02020603050405020304" pitchFamily="18" charset="0"/>
              </a:rPr>
              <a:t>=Fs=4 0 N×6 m=240 J</a:t>
            </a:r>
            <a:r>
              <a:rPr lang="zh-CN" altLang="en-US" sz="2400">
                <a:latin typeface="Times New Roman" panose="02020603050405020304" pitchFamily="18" charset="0"/>
                <a:ea typeface="微软雅黑" pitchFamily="34" charset="-122"/>
                <a:cs typeface="Times New Roman" panose="02020603050405020304" pitchFamily="18" charset="0"/>
              </a:rPr>
              <a:t>；有用功等于克服物体所受摩擦力做的功</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zh-CN" altLang="en-US" sz="2400" baseline="-25000">
                <a:latin typeface="Times New Roman" panose="02020603050405020304" pitchFamily="18" charset="0"/>
                <a:ea typeface="微软雅黑" pitchFamily="34" charset="-122"/>
                <a:cs typeface="Times New Roman" panose="02020603050405020304" pitchFamily="18" charset="0"/>
              </a:rPr>
              <a:t>有用</a:t>
            </a:r>
            <a:r>
              <a:rPr lang="en-US" altLang="zh-CN" sz="2400">
                <a:latin typeface="Times New Roman" panose="02020603050405020304" pitchFamily="18" charset="0"/>
                <a:ea typeface="微软雅黑" pitchFamily="34" charset="-122"/>
                <a:cs typeface="Times New Roman" panose="02020603050405020304" pitchFamily="18" charset="0"/>
              </a:rPr>
              <a:t>=</a:t>
            </a:r>
            <a:r>
              <a:rPr lang="en-US" altLang="zh-CN" sz="2400" i="1">
                <a:latin typeface="Times New Roman" panose="02020603050405020304" pitchFamily="18" charset="0"/>
                <a:ea typeface="微软雅黑" pitchFamily="34" charset="-122"/>
                <a:cs typeface="Times New Roman" panose="02020603050405020304" pitchFamily="18" charset="0"/>
              </a:rPr>
              <a:t>fs </a:t>
            </a:r>
            <a:r>
              <a:rPr lang="zh-CN" altLang="en-US" sz="2400" baseline="-25000">
                <a:latin typeface="Times New Roman" panose="02020603050405020304" pitchFamily="18" charset="0"/>
                <a:ea typeface="微软雅黑" pitchFamily="34" charset="-122"/>
                <a:cs typeface="Times New Roman" panose="02020603050405020304" pitchFamily="18" charset="0"/>
              </a:rPr>
              <a:t>物</a:t>
            </a:r>
            <a:r>
              <a:rPr lang="en-US" altLang="zh-CN" sz="2400">
                <a:latin typeface="Times New Roman" panose="02020603050405020304" pitchFamily="18" charset="0"/>
                <a:ea typeface="微软雅黑" pitchFamily="34" charset="-122"/>
                <a:cs typeface="Times New Roman" panose="02020603050405020304" pitchFamily="18" charset="0"/>
              </a:rPr>
              <a:t>=6 0 N×3 m=180 J</a:t>
            </a:r>
            <a:r>
              <a:rPr lang="zh-CN" altLang="en-US" sz="2400">
                <a:latin typeface="Times New Roman" panose="02020603050405020304" pitchFamily="18" charset="0"/>
                <a:ea typeface="微软雅黑" pitchFamily="34" charset="-122"/>
                <a:cs typeface="Times New Roman" panose="02020603050405020304" pitchFamily="18" charset="0"/>
              </a:rPr>
              <a:t>；额外功</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zh-CN" altLang="en-US" sz="2400" baseline="-25000">
                <a:latin typeface="Times New Roman" panose="02020603050405020304" pitchFamily="18" charset="0"/>
                <a:ea typeface="微软雅黑" pitchFamily="34" charset="-122"/>
                <a:cs typeface="Times New Roman" panose="02020603050405020304" pitchFamily="18" charset="0"/>
              </a:rPr>
              <a:t>额外</a:t>
            </a:r>
            <a:r>
              <a:rPr lang="en-US" altLang="zh-CN" sz="2400">
                <a:latin typeface="Times New Roman" panose="02020603050405020304" pitchFamily="18" charset="0"/>
                <a:ea typeface="微软雅黑" pitchFamily="34" charset="-122"/>
                <a:cs typeface="Times New Roman" panose="02020603050405020304" pitchFamily="18" charset="0"/>
              </a:rPr>
              <a:t>=</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zh-CN" altLang="en-US" sz="2400" baseline="-25000">
                <a:latin typeface="Times New Roman" panose="02020603050405020304" pitchFamily="18" charset="0"/>
                <a:ea typeface="微软雅黑" pitchFamily="34" charset="-122"/>
                <a:cs typeface="Times New Roman" panose="02020603050405020304" pitchFamily="18" charset="0"/>
              </a:rPr>
              <a:t>总</a:t>
            </a:r>
            <a:r>
              <a:rPr lang="en-US" altLang="zh-CN" sz="2400">
                <a:latin typeface="Times New Roman" panose="02020603050405020304" pitchFamily="18" charset="0"/>
                <a:ea typeface="微软雅黑" pitchFamily="34" charset="-122"/>
                <a:cs typeface="Times New Roman" panose="02020603050405020304" pitchFamily="18" charset="0"/>
              </a:rPr>
              <a:t>-</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zh-CN" altLang="en-US" sz="2400" baseline="-25000">
                <a:latin typeface="Times New Roman" panose="02020603050405020304" pitchFamily="18" charset="0"/>
                <a:ea typeface="微软雅黑" pitchFamily="34" charset="-122"/>
                <a:cs typeface="Times New Roman" panose="02020603050405020304" pitchFamily="18" charset="0"/>
              </a:rPr>
              <a:t>有用</a:t>
            </a:r>
            <a:r>
              <a:rPr lang="en-US" altLang="zh-CN" sz="2400">
                <a:latin typeface="Times New Roman" panose="02020603050405020304" pitchFamily="18" charset="0"/>
                <a:ea typeface="微软雅黑" pitchFamily="34" charset="-122"/>
                <a:cs typeface="Times New Roman" panose="02020603050405020304" pitchFamily="18" charset="0"/>
              </a:rPr>
              <a:t>=240 J-180J=60 J</a:t>
            </a:r>
            <a:r>
              <a:rPr lang="zh-CN" altLang="en-US" sz="2400">
                <a:latin typeface="Times New Roman" panose="02020603050405020304" pitchFamily="18" charset="0"/>
                <a:ea typeface="微软雅黑" pitchFamily="34" charset="-122"/>
                <a:cs typeface="Times New Roman" panose="02020603050405020304" pitchFamily="18" charset="0"/>
              </a:rPr>
              <a:t>。</a:t>
            </a:r>
          </a:p>
        </p:txBody>
      </p:sp>
      <p:sp>
        <p:nvSpPr>
          <p:cNvPr id="9" name="矩形 8"/>
          <p:cNvSpPr>
            <a:spLocks noChangeArrowheads="1"/>
          </p:cNvSpPr>
          <p:nvPr/>
        </p:nvSpPr>
        <p:spPr bwMode="auto">
          <a:xfrm>
            <a:off x="6444208" y="4029510"/>
            <a:ext cx="1456638"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rPr>
              <a:t>答案：</a:t>
            </a: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C</a:t>
            </a:r>
            <a:endPar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2359920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6"/>
          <p:cNvSpPr txBox="1">
            <a:spLocks noChangeArrowheads="1"/>
          </p:cNvSpPr>
          <p:nvPr/>
        </p:nvSpPr>
        <p:spPr bwMode="auto">
          <a:xfrm>
            <a:off x="323528" y="55562"/>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感悟新知</a:t>
            </a:r>
          </a:p>
        </p:txBody>
      </p:sp>
      <p:sp>
        <p:nvSpPr>
          <p:cNvPr id="7" name="矩形 6"/>
          <p:cNvSpPr/>
          <p:nvPr/>
        </p:nvSpPr>
        <p:spPr>
          <a:xfrm>
            <a:off x="7546975" y="593725"/>
            <a:ext cx="1116013" cy="2619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1268" name="文本框 22"/>
          <p:cNvSpPr txBox="1">
            <a:spLocks noChangeArrowheads="1"/>
          </p:cNvSpPr>
          <p:nvPr/>
        </p:nvSpPr>
        <p:spPr bwMode="auto">
          <a:xfrm>
            <a:off x="7669213" y="555625"/>
            <a:ext cx="909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1</a:t>
            </a:r>
            <a:r>
              <a:rPr kumimoji="1" lang="zh-CN" altLang="en-US" sz="1600" b="1">
                <a:latin typeface="楷体" pitchFamily="49" charset="-122"/>
                <a:ea typeface="楷体" pitchFamily="49" charset="-122"/>
              </a:rPr>
              <a:t>－练</a:t>
            </a:r>
          </a:p>
        </p:txBody>
      </p:sp>
      <p:sp>
        <p:nvSpPr>
          <p:cNvPr id="11269" name="内容占位符 7"/>
          <p:cNvSpPr txBox="1">
            <a:spLocks noChangeArrowheads="1"/>
          </p:cNvSpPr>
          <p:nvPr/>
        </p:nvSpPr>
        <p:spPr bwMode="auto">
          <a:xfrm>
            <a:off x="611189" y="1131590"/>
            <a:ext cx="792125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pitchFamily="34" charset="0"/>
                <a:ea typeface="宋体" pitchFamily="2" charset="-122"/>
              </a:defRPr>
            </a:lvl1pPr>
            <a:lvl2pPr marL="742950" indent="-285750" defTabSz="457200" eaLnBrk="0" hangingPunct="0">
              <a:defRPr>
                <a:solidFill>
                  <a:schemeClr val="tx1"/>
                </a:solidFill>
                <a:latin typeface="Arial" pitchFamily="34" charset="0"/>
                <a:ea typeface="宋体" pitchFamily="2" charset="-122"/>
              </a:defRPr>
            </a:lvl2pPr>
            <a:lvl3pPr marL="1143000" indent="-228600" defTabSz="457200" eaLnBrk="0" hangingPunct="0">
              <a:defRPr>
                <a:solidFill>
                  <a:schemeClr val="tx1"/>
                </a:solidFill>
                <a:latin typeface="Arial" pitchFamily="34" charset="0"/>
                <a:ea typeface="宋体" pitchFamily="2" charset="-122"/>
              </a:defRPr>
            </a:lvl3pPr>
            <a:lvl4pPr marL="1600200" indent="-228600" defTabSz="457200" eaLnBrk="0" hangingPunct="0">
              <a:defRPr>
                <a:solidFill>
                  <a:schemeClr val="tx1"/>
                </a:solidFill>
                <a:latin typeface="Arial" pitchFamily="34" charset="0"/>
                <a:ea typeface="宋体" pitchFamily="2" charset="-122"/>
              </a:defRPr>
            </a:lvl4pPr>
            <a:lvl5pPr marL="2057400" indent="-228600" defTabSz="4572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marL="182563" indent="-182563" eaLnBrk="1" hangingPunct="1">
              <a:lnSpc>
                <a:spcPct val="150000"/>
              </a:lnSpc>
              <a:buFont typeface="Arial" pitchFamily="34" charset="0"/>
              <a:buNone/>
              <a:tabLst>
                <a:tab pos="3856038" algn="l"/>
              </a:tabLst>
            </a:pPr>
            <a:r>
              <a:rPr lang="en-US" altLang="zh-CN" sz="2400">
                <a:latin typeface="Times New Roman" panose="02020603050405020304" pitchFamily="18" charset="0"/>
                <a:ea typeface="微软雅黑" pitchFamily="34" charset="-122"/>
                <a:cs typeface="Times New Roman" panose="02020603050405020304" pitchFamily="18" charset="0"/>
              </a:rPr>
              <a:t>1.</a:t>
            </a:r>
            <a:r>
              <a:rPr lang="zh-CN" altLang="en-US" sz="2400">
                <a:latin typeface="Times New Roman" panose="02020603050405020304" pitchFamily="18" charset="0"/>
                <a:ea typeface="微软雅黑" pitchFamily="34" charset="-122"/>
                <a:cs typeface="Times New Roman" panose="02020603050405020304" pitchFamily="18" charset="0"/>
              </a:rPr>
              <a:t>用动滑轮将重</a:t>
            </a:r>
            <a:r>
              <a:rPr lang="en-US" altLang="zh-CN" sz="2400">
                <a:latin typeface="Times New Roman" panose="02020603050405020304" pitchFamily="18" charset="0"/>
                <a:ea typeface="微软雅黑" pitchFamily="34" charset="-122"/>
                <a:cs typeface="Times New Roman" panose="02020603050405020304" pitchFamily="18" charset="0"/>
              </a:rPr>
              <a:t>100 N</a:t>
            </a:r>
            <a:r>
              <a:rPr lang="zh-CN" altLang="en-US" sz="2400">
                <a:latin typeface="Times New Roman" panose="02020603050405020304" pitchFamily="18" charset="0"/>
                <a:ea typeface="微软雅黑" pitchFamily="34" charset="-122"/>
                <a:cs typeface="Times New Roman" panose="02020603050405020304" pitchFamily="18" charset="0"/>
              </a:rPr>
              <a:t>的物体从地面提高到</a:t>
            </a:r>
            <a:r>
              <a:rPr lang="en-US" altLang="zh-CN" sz="2400">
                <a:latin typeface="Times New Roman" panose="02020603050405020304" pitchFamily="18" charset="0"/>
                <a:ea typeface="微软雅黑" pitchFamily="34" charset="-122"/>
                <a:cs typeface="Times New Roman" panose="02020603050405020304" pitchFamily="18" charset="0"/>
              </a:rPr>
              <a:t>10 m </a:t>
            </a:r>
            <a:r>
              <a:rPr lang="zh-CN" altLang="en-US" sz="2400">
                <a:latin typeface="Times New Roman" panose="02020603050405020304" pitchFamily="18" charset="0"/>
                <a:ea typeface="微软雅黑" pitchFamily="34" charset="-122"/>
                <a:cs typeface="Times New Roman" panose="02020603050405020304" pitchFamily="18" charset="0"/>
              </a:rPr>
              <a:t>的脚手架上，所用的拉力是</a:t>
            </a:r>
            <a:r>
              <a:rPr lang="en-US" altLang="zh-CN" sz="2400">
                <a:latin typeface="Times New Roman" panose="02020603050405020304" pitchFamily="18" charset="0"/>
                <a:ea typeface="微软雅黑" pitchFamily="34" charset="-122"/>
                <a:cs typeface="Times New Roman" panose="02020603050405020304" pitchFamily="18" charset="0"/>
              </a:rPr>
              <a:t>60 N</a:t>
            </a:r>
            <a:r>
              <a:rPr lang="zh-CN" altLang="en-US" sz="2400">
                <a:latin typeface="Times New Roman" panose="02020603050405020304" pitchFamily="18" charset="0"/>
                <a:ea typeface="微软雅黑" pitchFamily="34" charset="-122"/>
                <a:cs typeface="Times New Roman" panose="02020603050405020304" pitchFamily="18" charset="0"/>
              </a:rPr>
              <a:t>。此过程中，关于做功的说法中正确的是</a:t>
            </a:r>
            <a:r>
              <a:rPr lang="en-US" altLang="zh-CN" sz="2400">
                <a:latin typeface="Times New Roman" panose="02020603050405020304" pitchFamily="18" charset="0"/>
                <a:ea typeface="微软雅黑" pitchFamily="34" charset="-122"/>
                <a:cs typeface="Times New Roman" panose="02020603050405020304" pitchFamily="18" charset="0"/>
              </a:rPr>
              <a:t>(         )</a:t>
            </a:r>
            <a:endParaRPr lang="zh-CN" altLang="en-US" sz="2400">
              <a:latin typeface="Times New Roman" panose="02020603050405020304" pitchFamily="18" charset="0"/>
              <a:ea typeface="微软雅黑" pitchFamily="34" charset="-122"/>
              <a:cs typeface="Times New Roman" panose="02020603050405020304" pitchFamily="18" charset="0"/>
            </a:endParaRPr>
          </a:p>
          <a:p>
            <a:pPr marL="182563" eaLnBrk="1" hangingPunct="1">
              <a:lnSpc>
                <a:spcPct val="150000"/>
              </a:lnSpc>
              <a:buFont typeface="Arial" pitchFamily="34" charset="0"/>
              <a:buNone/>
              <a:tabLst>
                <a:tab pos="3856038" algn="l"/>
              </a:tabLst>
            </a:pPr>
            <a:r>
              <a:rPr lang="en-US" altLang="zh-CN" sz="2400">
                <a:latin typeface="Times New Roman" panose="02020603050405020304" pitchFamily="18" charset="0"/>
                <a:ea typeface="微软雅黑" pitchFamily="34" charset="-122"/>
                <a:cs typeface="Times New Roman" panose="02020603050405020304" pitchFamily="18" charset="0"/>
              </a:rPr>
              <a:t>A. </a:t>
            </a:r>
            <a:r>
              <a:rPr lang="zh-CN" altLang="en-US" sz="2400">
                <a:latin typeface="Times New Roman" panose="02020603050405020304" pitchFamily="18" charset="0"/>
                <a:ea typeface="微软雅黑" pitchFamily="34" charset="-122"/>
                <a:cs typeface="Times New Roman" panose="02020603050405020304" pitchFamily="18" charset="0"/>
              </a:rPr>
              <a:t>有用功为</a:t>
            </a:r>
            <a:r>
              <a:rPr lang="en-US" altLang="zh-CN" sz="2400">
                <a:latin typeface="Times New Roman" panose="02020603050405020304" pitchFamily="18" charset="0"/>
                <a:ea typeface="微软雅黑" pitchFamily="34" charset="-122"/>
                <a:cs typeface="Times New Roman" panose="02020603050405020304" pitchFamily="18" charset="0"/>
              </a:rPr>
              <a:t>600 J	B. </a:t>
            </a:r>
            <a:r>
              <a:rPr lang="zh-CN" altLang="en-US" sz="2400">
                <a:latin typeface="Times New Roman" panose="02020603050405020304" pitchFamily="18" charset="0"/>
                <a:ea typeface="微软雅黑" pitchFamily="34" charset="-122"/>
                <a:cs typeface="Times New Roman" panose="02020603050405020304" pitchFamily="18" charset="0"/>
              </a:rPr>
              <a:t>额外功为</a:t>
            </a:r>
            <a:r>
              <a:rPr lang="en-US" altLang="zh-CN" sz="2400">
                <a:latin typeface="Times New Roman" panose="02020603050405020304" pitchFamily="18" charset="0"/>
                <a:ea typeface="微软雅黑" pitchFamily="34" charset="-122"/>
                <a:cs typeface="Times New Roman" panose="02020603050405020304" pitchFamily="18" charset="0"/>
              </a:rPr>
              <a:t>200 J</a:t>
            </a:r>
          </a:p>
          <a:p>
            <a:pPr marL="182563" eaLnBrk="1" hangingPunct="1">
              <a:lnSpc>
                <a:spcPct val="150000"/>
              </a:lnSpc>
              <a:buFont typeface="Arial" pitchFamily="34" charset="0"/>
              <a:buNone/>
              <a:tabLst>
                <a:tab pos="3856038" algn="l"/>
              </a:tabLst>
            </a:pPr>
            <a:r>
              <a:rPr lang="en-US" altLang="zh-CN" sz="2400">
                <a:latin typeface="Times New Roman" panose="02020603050405020304" pitchFamily="18" charset="0"/>
                <a:ea typeface="微软雅黑" pitchFamily="34" charset="-122"/>
                <a:cs typeface="Times New Roman" panose="02020603050405020304" pitchFamily="18" charset="0"/>
              </a:rPr>
              <a:t>C. </a:t>
            </a:r>
            <a:r>
              <a:rPr lang="zh-CN" altLang="en-US" sz="2400">
                <a:latin typeface="Times New Roman" panose="02020603050405020304" pitchFamily="18" charset="0"/>
                <a:ea typeface="微软雅黑" pitchFamily="34" charset="-122"/>
                <a:cs typeface="Times New Roman" panose="02020603050405020304" pitchFamily="18" charset="0"/>
              </a:rPr>
              <a:t>总功为</a:t>
            </a:r>
            <a:r>
              <a:rPr lang="en-US" altLang="zh-CN" sz="2400">
                <a:latin typeface="Times New Roman" panose="02020603050405020304" pitchFamily="18" charset="0"/>
                <a:ea typeface="微软雅黑" pitchFamily="34" charset="-122"/>
                <a:cs typeface="Times New Roman" panose="02020603050405020304" pitchFamily="18" charset="0"/>
              </a:rPr>
              <a:t>600 J	D. </a:t>
            </a:r>
            <a:r>
              <a:rPr lang="zh-CN" altLang="en-US" sz="2400">
                <a:latin typeface="Times New Roman" panose="02020603050405020304" pitchFamily="18" charset="0"/>
                <a:ea typeface="微软雅黑" pitchFamily="34" charset="-122"/>
                <a:cs typeface="Times New Roman" panose="02020603050405020304" pitchFamily="18" charset="0"/>
              </a:rPr>
              <a:t>总功为</a:t>
            </a:r>
            <a:r>
              <a:rPr lang="en-US" altLang="zh-CN" sz="2400">
                <a:latin typeface="Times New Roman" panose="02020603050405020304" pitchFamily="18" charset="0"/>
                <a:ea typeface="微软雅黑" pitchFamily="34" charset="-122"/>
                <a:cs typeface="Times New Roman" panose="02020603050405020304" pitchFamily="18" charset="0"/>
              </a:rPr>
              <a:t>1 000 J</a:t>
            </a:r>
          </a:p>
        </p:txBody>
      </p:sp>
      <p:sp>
        <p:nvSpPr>
          <p:cNvPr id="8" name="矩形 7"/>
          <p:cNvSpPr>
            <a:spLocks noChangeArrowheads="1"/>
          </p:cNvSpPr>
          <p:nvPr/>
        </p:nvSpPr>
        <p:spPr bwMode="auto">
          <a:xfrm>
            <a:off x="2403809" y="2240418"/>
            <a:ext cx="359171"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B</a:t>
            </a:r>
            <a:endPar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8739285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gray">
          <a:xfrm flipH="1">
            <a:off x="1692270" y="879500"/>
            <a:ext cx="2447682" cy="430212"/>
          </a:xfrm>
          <a:prstGeom prst="roundRect">
            <a:avLst>
              <a:gd name="adj" fmla="val 47681"/>
            </a:avLst>
          </a:prstGeom>
          <a:solidFill>
            <a:schemeClr val="accent6">
              <a:lumMod val="60000"/>
              <a:lumOff val="40000"/>
            </a:schemeClr>
          </a:solidFill>
          <a:ln>
            <a:noFill/>
          </a:ln>
        </p:spPr>
        <p:txBody>
          <a:bodyPr wrap="none" anchor="ctr"/>
          <a:lstStyle/>
          <a:p>
            <a:pPr eaLnBrk="0" hangingPunct="0">
              <a:defRPr/>
            </a:pPr>
            <a:endParaRPr lang="zh-CN" altLang="en-US"/>
          </a:p>
        </p:txBody>
      </p:sp>
      <p:sp>
        <p:nvSpPr>
          <p:cNvPr id="7171" name="AutoShape 2"/>
          <p:cNvSpPr>
            <a:spLocks noChangeArrowheads="1"/>
          </p:cNvSpPr>
          <p:nvPr/>
        </p:nvSpPr>
        <p:spPr bwMode="gray">
          <a:xfrm flipH="1">
            <a:off x="638175" y="871562"/>
            <a:ext cx="1539875" cy="438150"/>
          </a:xfrm>
          <a:prstGeom prst="roundRect">
            <a:avLst>
              <a:gd name="adj" fmla="val 47681"/>
            </a:avLst>
          </a:prstGeom>
          <a:gradFill rotWithShape="1">
            <a:gsLst>
              <a:gs pos="100000">
                <a:schemeClr val="accent5">
                  <a:lumMod val="60000"/>
                  <a:lumOff val="40000"/>
                </a:schemeClr>
              </a:gs>
              <a:gs pos="100000">
                <a:srgbClr val="FF0A00"/>
              </a:gs>
              <a:gs pos="100000">
                <a:srgbClr val="FF1200"/>
              </a:gs>
              <a:gs pos="100000">
                <a:srgbClr val="FF6600"/>
              </a:gs>
            </a:gsLst>
            <a:lin ang="0" scaled="1"/>
          </a:gradFill>
          <a:ln>
            <a:noFill/>
          </a:ln>
        </p:spPr>
        <p:txBody>
          <a:bodyPr wrap="none" anchor="ctr"/>
          <a:lstStyle/>
          <a:p>
            <a:pPr eaLnBrk="0" hangingPunct="0">
              <a:defRPr/>
            </a:pPr>
            <a:endParaRPr lang="zh-CN" altLang="en-US"/>
          </a:p>
        </p:txBody>
      </p:sp>
      <p:sp>
        <p:nvSpPr>
          <p:cNvPr id="14340" name="文本框 27"/>
          <p:cNvSpPr txBox="1">
            <a:spLocks noChangeArrowheads="1"/>
          </p:cNvSpPr>
          <p:nvPr/>
        </p:nvSpPr>
        <p:spPr bwMode="auto">
          <a:xfrm>
            <a:off x="688975" y="833462"/>
            <a:ext cx="1290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2800" b="1">
                <a:solidFill>
                  <a:schemeClr val="bg1"/>
                </a:solidFill>
                <a:latin typeface="Adobe 黑体 Std R" pitchFamily="34" charset="-122"/>
                <a:ea typeface="Adobe 黑体 Std R" pitchFamily="34" charset="-122"/>
              </a:rPr>
              <a:t>知识点</a:t>
            </a:r>
          </a:p>
        </p:txBody>
      </p:sp>
      <p:sp>
        <p:nvSpPr>
          <p:cNvPr id="14341" name="文本框 28"/>
          <p:cNvSpPr txBox="1">
            <a:spLocks noChangeArrowheads="1"/>
          </p:cNvSpPr>
          <p:nvPr/>
        </p:nvSpPr>
        <p:spPr bwMode="auto">
          <a:xfrm>
            <a:off x="2532633" y="831875"/>
            <a:ext cx="160731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600" b="1">
                <a:solidFill>
                  <a:schemeClr val="bg1"/>
                </a:solidFill>
                <a:latin typeface="黑体" pitchFamily="49" charset="-122"/>
                <a:ea typeface="黑体" pitchFamily="49" charset="-122"/>
              </a:rPr>
              <a:t>机械效率</a:t>
            </a:r>
          </a:p>
        </p:txBody>
      </p:sp>
      <p:sp>
        <p:nvSpPr>
          <p:cNvPr id="32" name="矩形 31"/>
          <p:cNvSpPr/>
          <p:nvPr/>
        </p:nvSpPr>
        <p:spPr>
          <a:xfrm>
            <a:off x="7546975" y="975568"/>
            <a:ext cx="1116013" cy="2619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4343" name="文本框 22"/>
          <p:cNvSpPr txBox="1">
            <a:spLocks noChangeArrowheads="1"/>
          </p:cNvSpPr>
          <p:nvPr/>
        </p:nvSpPr>
        <p:spPr bwMode="auto">
          <a:xfrm>
            <a:off x="7669213" y="937468"/>
            <a:ext cx="909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2</a:t>
            </a:r>
            <a:r>
              <a:rPr kumimoji="1" lang="zh-CN" altLang="en-US" sz="1600" b="1">
                <a:latin typeface="楷体" pitchFamily="49" charset="-122"/>
                <a:ea typeface="楷体" pitchFamily="49" charset="-122"/>
              </a:rPr>
              <a:t>－讲</a:t>
            </a:r>
          </a:p>
        </p:txBody>
      </p:sp>
      <p:sp>
        <p:nvSpPr>
          <p:cNvPr id="14344" name="文本框 6"/>
          <p:cNvSpPr txBox="1">
            <a:spLocks noChangeArrowheads="1"/>
          </p:cNvSpPr>
          <p:nvPr/>
        </p:nvSpPr>
        <p:spPr bwMode="auto">
          <a:xfrm>
            <a:off x="301625" y="9264"/>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感悟新知</a:t>
            </a:r>
          </a:p>
        </p:txBody>
      </p:sp>
      <p:sp>
        <p:nvSpPr>
          <p:cNvPr id="14345" name="AutoShape 11"/>
          <p:cNvSpPr>
            <a:spLocks noChangeArrowheads="1"/>
          </p:cNvSpPr>
          <p:nvPr/>
        </p:nvSpPr>
        <p:spPr bwMode="gray">
          <a:xfrm>
            <a:off x="1873250" y="771550"/>
            <a:ext cx="576263" cy="582612"/>
          </a:xfrm>
          <a:prstGeom prst="diamond">
            <a:avLst/>
          </a:prstGeom>
          <a:solidFill>
            <a:srgbClr val="F4BE96"/>
          </a:solidFill>
          <a:ln w="38100">
            <a:solidFill>
              <a:schemeClr val="bg1"/>
            </a:solidFill>
            <a:miter lim="800000"/>
          </a:ln>
          <a:effectLst>
            <a:outerShdw sy="50000" rotWithShape="0">
              <a:srgbClr val="808080">
                <a:alpha val="50000"/>
              </a:srgbClr>
            </a:outerShdw>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ko-KR" sz="2800" b="1">
                <a:solidFill>
                  <a:srgbClr val="FFFFFF"/>
                </a:solidFill>
                <a:latin typeface="Calibri" pitchFamily="34" charset="0"/>
                <a:ea typeface="Gulim" pitchFamily="34" charset="-127"/>
              </a:rPr>
              <a:t>2</a:t>
            </a:r>
          </a:p>
        </p:txBody>
      </p:sp>
      <mc:AlternateContent xmlns:mc="http://schemas.openxmlformats.org/markup-compatibility/2006" xmlns:a14="http://schemas.microsoft.com/office/drawing/2010/main">
        <mc:Choice Requires="a14">
          <p:sp>
            <p:nvSpPr>
              <p:cNvPr id="14" name="TextBox 33"/>
              <p:cNvSpPr txBox="1">
                <a:spLocks noChangeArrowheads="1"/>
              </p:cNvSpPr>
              <p:nvPr/>
            </p:nvSpPr>
            <p:spPr bwMode="auto">
              <a:xfrm>
                <a:off x="611188" y="1347614"/>
                <a:ext cx="7921625" cy="21071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marL="357188" indent="-357188" eaLnBrk="1" hangingPunct="1">
                  <a:lnSpc>
                    <a:spcPct val="150000"/>
                  </a:lnSpc>
                  <a:defRPr/>
                </a:pPr>
                <a:r>
                  <a:rPr lang="en-US" altLang="zh-CN" sz="2400">
                    <a:latin typeface="Times New Roman" panose="02020603050405020304" pitchFamily="18" charset="0"/>
                    <a:ea typeface="微软雅黑" pitchFamily="34" charset="-122"/>
                    <a:cs typeface="Times New Roman" panose="02020603050405020304" pitchFamily="18" charset="0"/>
                  </a:rPr>
                  <a:t>1. </a:t>
                </a:r>
                <a:r>
                  <a:rPr lang="zh-CN" altLang="en-US" sz="2400">
                    <a:latin typeface="Times New Roman" panose="02020603050405020304" pitchFamily="18" charset="0"/>
                    <a:ea typeface="微软雅黑" pitchFamily="34" charset="-122"/>
                    <a:cs typeface="Times New Roman" panose="02020603050405020304" pitchFamily="18" charset="0"/>
                  </a:rPr>
                  <a:t>定义 物理学中，把有用功跟总功的比值叫做机械效率，用</a:t>
                </a:r>
                <a:r>
                  <a:rPr lang="en-US" altLang="zh-CN" sz="2400" i="1">
                    <a:latin typeface="Times New Roman" panose="02020603050405020304" pitchFamily="18" charset="0"/>
                    <a:ea typeface="微软雅黑" pitchFamily="34" charset="-122"/>
                    <a:cs typeface="Times New Roman" panose="02020603050405020304" pitchFamily="18" charset="0"/>
                  </a:rPr>
                  <a:t>η </a:t>
                </a:r>
                <a:r>
                  <a:rPr lang="zh-CN" altLang="en-US" sz="2400">
                    <a:latin typeface="Times New Roman" panose="02020603050405020304" pitchFamily="18" charset="0"/>
                    <a:ea typeface="微软雅黑" pitchFamily="34" charset="-122"/>
                    <a:cs typeface="Times New Roman" panose="02020603050405020304" pitchFamily="18" charset="0"/>
                  </a:rPr>
                  <a:t>表示。</a:t>
                </a:r>
                <a:endParaRPr lang="en-US" altLang="zh-CN" sz="2400">
                  <a:latin typeface="Times New Roman" panose="02020603050405020304" pitchFamily="18" charset="0"/>
                  <a:ea typeface="微软雅黑" pitchFamily="34" charset="-122"/>
                  <a:cs typeface="Times New Roman" panose="02020603050405020304" pitchFamily="18" charset="0"/>
                </a:endParaRPr>
              </a:p>
              <a:p>
                <a:pPr marL="357188" indent="-357188" eaLnBrk="1" hangingPunct="1">
                  <a:lnSpc>
                    <a:spcPct val="150000"/>
                  </a:lnSpc>
                  <a:defRPr/>
                </a:pPr>
                <a:r>
                  <a:rPr lang="en-US" altLang="zh-CN" sz="2400">
                    <a:latin typeface="Times New Roman" panose="02020603050405020304" pitchFamily="18" charset="0"/>
                    <a:ea typeface="微软雅黑" pitchFamily="34" charset="-122"/>
                    <a:cs typeface="Times New Roman" panose="02020603050405020304" pitchFamily="18" charset="0"/>
                  </a:rPr>
                  <a:t>2. </a:t>
                </a:r>
                <a:r>
                  <a:rPr lang="zh-CN" altLang="en-US" sz="2400">
                    <a:latin typeface="Times New Roman" panose="02020603050405020304" pitchFamily="18" charset="0"/>
                    <a:ea typeface="微软雅黑" pitchFamily="34" charset="-122"/>
                    <a:cs typeface="Times New Roman" panose="02020603050405020304" pitchFamily="18" charset="0"/>
                  </a:rPr>
                  <a:t>公式 </a:t>
                </a:r>
                <a:r>
                  <a:rPr lang="en-US" altLang="zh-CN" sz="2400" i="1">
                    <a:latin typeface="Times New Roman" panose="02020603050405020304" pitchFamily="18" charset="0"/>
                    <a:ea typeface="微软雅黑" pitchFamily="34" charset="-122"/>
                    <a:cs typeface="Times New Roman" panose="02020603050405020304" pitchFamily="18" charset="0"/>
                  </a:rPr>
                  <a:t>η</a:t>
                </a:r>
                <a:r>
                  <a:rPr lang="en-US" altLang="zh-CN" sz="2400">
                    <a:latin typeface="Times New Roman" panose="02020603050405020304" pitchFamily="18" charset="0"/>
                    <a:ea typeface="微软雅黑" pitchFamily="34" charset="-122"/>
                    <a:cs typeface="Times New Roman" panose="02020603050405020304" pitchFamily="18" charset="0"/>
                  </a:rPr>
                  <a:t>=</a:t>
                </a:r>
                <a14:m>
                  <m:oMath xmlns:m="http://schemas.openxmlformats.org/officeDocument/2006/math">
                    <m:box>
                      <m:boxPr>
                        <m:ctrlPr>
                          <a:rPr lang="en-US" altLang="zh-CN" sz="2400" i="1">
                            <a:latin typeface="Cambria Math" panose="02040503050406030204" pitchFamily="18" charset="0"/>
                            <a:cs typeface="Times New Roman" panose="02020603050405020304" pitchFamily="18" charset="0"/>
                          </a:rPr>
                        </m:ctrlPr>
                      </m:boxPr>
                      <m:e>
                        <m:f>
                          <m:fPr>
                            <m:ctrlPr>
                              <a:rPr lang="en-US" altLang="zh-CN" sz="2400" i="1">
                                <a:latin typeface="Cambria Math" panose="02040503050406030204" pitchFamily="18" charset="0"/>
                                <a:cs typeface="Times New Roman" panose="02020603050405020304" pitchFamily="18" charset="0"/>
                              </a:rPr>
                            </m:ctrlPr>
                          </m:fPr>
                          <m:num>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𝑊</m:t>
                            </m:r>
                            <m:r>
                              <a:rPr lang="en-US" altLang="zh-CN" sz="2400">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latin typeface="Cambria Math" panose="02040503050406030204" pitchFamily="18" charset="0"/>
                                <a:ea typeface="微软雅黑" panose="020B0503020204020204" pitchFamily="34" charset="-122"/>
                                <a:cs typeface="Times New Roman" panose="02020603050405020304" pitchFamily="18" charset="0"/>
                              </a:rPr>
                              <m:t>有</m:t>
                            </m:r>
                          </m:num>
                          <m:den>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𝑊</m:t>
                            </m:r>
                            <m:r>
                              <a:rPr lang="en-US" altLang="zh-CN" sz="2400">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latin typeface="Cambria Math" panose="02040503050406030204" pitchFamily="18" charset="0"/>
                                <a:ea typeface="微软雅黑" panose="020B0503020204020204" pitchFamily="34" charset="-122"/>
                                <a:cs typeface="Times New Roman" panose="02020603050405020304" pitchFamily="18" charset="0"/>
                              </a:rPr>
                              <m:t>总</m:t>
                            </m:r>
                          </m:den>
                        </m:f>
                      </m:e>
                    </m:box>
                  </m:oMath>
                </a14:m>
                <a:r>
                  <a:rPr lang="zh-CN" altLang="en-US" sz="2400">
                    <a:latin typeface="Times New Roman" panose="02020603050405020304" pitchFamily="18" charset="0"/>
                    <a:ea typeface="微软雅黑" pitchFamily="34" charset="-122"/>
                    <a:cs typeface="Times New Roman" panose="02020603050405020304" pitchFamily="18" charset="0"/>
                  </a:rPr>
                  <a:t>。</a:t>
                </a: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14" name="TextBox 33"/>
              <p:cNvSpPr txBox="1">
                <a:spLocks noRot="1" noChangeAspect="1" noMove="1" noResize="1" noEditPoints="1" noAdjustHandles="1" noChangeArrowheads="1" noChangeShapeType="1" noTextEdit="1"/>
              </p:cNvSpPr>
              <p:nvPr/>
            </p:nvSpPr>
            <p:spPr bwMode="auto">
              <a:xfrm>
                <a:off x="611188" y="1347614"/>
                <a:ext cx="7921625" cy="2107115"/>
              </a:xfrm>
              <a:prstGeom prst="rect">
                <a:avLst/>
              </a:prstGeom>
              <a:blipFill rotWithShape="1">
                <a:blip r:embed="rId2"/>
                <a:stretch>
                  <a:fillRect l="-1154" r="-6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546975" y="737642"/>
            <a:ext cx="1116013" cy="2619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7175" name="文本框 22"/>
          <p:cNvSpPr txBox="1">
            <a:spLocks noChangeArrowheads="1"/>
          </p:cNvSpPr>
          <p:nvPr/>
        </p:nvSpPr>
        <p:spPr bwMode="auto">
          <a:xfrm>
            <a:off x="7669213" y="699542"/>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2</a:t>
            </a:r>
            <a:r>
              <a:rPr kumimoji="1" lang="zh-CN" altLang="en-US" sz="1600" b="1">
                <a:latin typeface="楷体" pitchFamily="49" charset="-122"/>
                <a:ea typeface="楷体" pitchFamily="49" charset="-122"/>
              </a:rPr>
              <a:t>－讲</a:t>
            </a:r>
          </a:p>
        </p:txBody>
      </p:sp>
      <p:sp>
        <p:nvSpPr>
          <p:cNvPr id="7176" name="文本框 6"/>
          <p:cNvSpPr txBox="1">
            <a:spLocks noChangeArrowheads="1"/>
          </p:cNvSpPr>
          <p:nvPr/>
        </p:nvSpPr>
        <p:spPr bwMode="auto">
          <a:xfrm>
            <a:off x="323528" y="51470"/>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latin typeface="黑体" pitchFamily="49" charset="-122"/>
                <a:ea typeface="黑体" pitchFamily="49" charset="-122"/>
              </a:rPr>
              <a:t>感悟新知</a:t>
            </a:r>
          </a:p>
        </p:txBody>
      </p:sp>
      <p:sp>
        <p:nvSpPr>
          <p:cNvPr id="8" name="Rectangle 1"/>
          <p:cNvSpPr>
            <a:spLocks noChangeArrowheads="1"/>
          </p:cNvSpPr>
          <p:nvPr/>
        </p:nvSpPr>
        <p:spPr bwMode="auto">
          <a:xfrm>
            <a:off x="971600" y="1131590"/>
            <a:ext cx="7200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58775" indent="-3587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265113" indent="-265113" eaLnBrk="1" hangingPunct="1">
              <a:lnSpc>
                <a:spcPct val="150000"/>
              </a:lnSpc>
            </a:pPr>
            <a:r>
              <a:rPr lang="zh-CN" altLang="en-US" sz="2200" b="1">
                <a:latin typeface="Times New Roman" panose="02020603050405020304" pitchFamily="18" charset="0"/>
                <a:ea typeface="楷体" pitchFamily="49" charset="-122"/>
              </a:rPr>
              <a:t>深度理解</a:t>
            </a:r>
          </a:p>
          <a:p>
            <a:pPr marL="0" indent="541338" eaLnBrk="1" hangingPunct="1">
              <a:lnSpc>
                <a:spcPct val="150000"/>
              </a:lnSpc>
            </a:pPr>
            <a:r>
              <a:rPr lang="zh-CN" altLang="en-US" sz="2200" b="1">
                <a:solidFill>
                  <a:srgbClr val="00B0F0"/>
                </a:solidFill>
                <a:latin typeface="Times New Roman" panose="02020603050405020304" pitchFamily="18" charset="0"/>
                <a:ea typeface="楷体" pitchFamily="49" charset="-122"/>
              </a:rPr>
              <a:t>由机械效率的计算公式知，式中分子和分母的单位相同，故算出的机械效率没有单位。</a:t>
            </a:r>
            <a:r>
              <a:rPr lang="zh-CN" altLang="en-US" sz="2200" b="1" u="wavy">
                <a:solidFill>
                  <a:srgbClr val="00B0F0"/>
                </a:solidFill>
                <a:uFill>
                  <a:solidFill>
                    <a:schemeClr val="tx1"/>
                  </a:solidFill>
                </a:uFill>
                <a:latin typeface="Times New Roman" panose="02020603050405020304" pitchFamily="18" charset="0"/>
                <a:ea typeface="楷体" pitchFamily="49" charset="-122"/>
              </a:rPr>
              <a:t>机械效率是一个比值</a:t>
            </a:r>
            <a:r>
              <a:rPr lang="zh-CN" altLang="en-US" sz="2200" b="1">
                <a:solidFill>
                  <a:srgbClr val="00B0F0"/>
                </a:solidFill>
                <a:latin typeface="Times New Roman" panose="02020603050405020304" pitchFamily="18" charset="0"/>
                <a:ea typeface="楷体" pitchFamily="49" charset="-122"/>
              </a:rPr>
              <a:t>，一般用百分数表示。</a:t>
            </a:r>
            <a:endParaRPr lang="en-US" altLang="zh-CN" sz="2200" b="1" u="wavy">
              <a:solidFill>
                <a:srgbClr val="00B0F0"/>
              </a:solidFill>
              <a:uFill>
                <a:solidFill>
                  <a:schemeClr val="tx1"/>
                </a:solidFill>
              </a:uFill>
              <a:latin typeface="Times New Roman" panose="02020603050405020304" pitchFamily="18" charset="0"/>
              <a:ea typeface="楷体" pitchFamily="49" charset="-122"/>
            </a:endParaRPr>
          </a:p>
        </p:txBody>
      </p:sp>
    </p:spTree>
    <p:extLst>
      <p:ext uri="{BB962C8B-B14F-4D97-AF65-F5344CB8AC3E}">
        <p14:creationId xmlns:p14="http://schemas.microsoft.com/office/powerpoint/2010/main" val="181660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546975" y="7381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5363" name="文本框 22"/>
          <p:cNvSpPr txBox="1">
            <a:spLocks noChangeArrowheads="1"/>
          </p:cNvSpPr>
          <p:nvPr/>
        </p:nvSpPr>
        <p:spPr bwMode="auto">
          <a:xfrm>
            <a:off x="7669213" y="700088"/>
            <a:ext cx="9096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2</a:t>
            </a:r>
            <a:r>
              <a:rPr kumimoji="1" lang="zh-CN" altLang="en-US" sz="1600" b="1">
                <a:latin typeface="楷体" pitchFamily="49" charset="-122"/>
                <a:ea typeface="楷体" pitchFamily="49" charset="-122"/>
              </a:rPr>
              <a:t>－讲</a:t>
            </a:r>
          </a:p>
        </p:txBody>
      </p:sp>
      <p:sp>
        <p:nvSpPr>
          <p:cNvPr id="15364" name="文本框 6"/>
          <p:cNvSpPr txBox="1">
            <a:spLocks noChangeArrowheads="1"/>
          </p:cNvSpPr>
          <p:nvPr/>
        </p:nvSpPr>
        <p:spPr bwMode="auto">
          <a:xfrm>
            <a:off x="323528" y="79952"/>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latin typeface="黑体" pitchFamily="49" charset="-122"/>
                <a:ea typeface="黑体" pitchFamily="49" charset="-122"/>
              </a:rPr>
              <a:t>感悟新知</a:t>
            </a:r>
          </a:p>
        </p:txBody>
      </p:sp>
      <p:sp>
        <p:nvSpPr>
          <p:cNvPr id="6" name="TextBox 33"/>
          <p:cNvSpPr txBox="1">
            <a:spLocks noChangeArrowheads="1"/>
          </p:cNvSpPr>
          <p:nvPr/>
        </p:nvSpPr>
        <p:spPr bwMode="auto">
          <a:xfrm>
            <a:off x="611188" y="627534"/>
            <a:ext cx="828129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marL="357188" indent="-357188" eaLnBrk="1" hangingPunct="1">
              <a:lnSpc>
                <a:spcPct val="150000"/>
              </a:lnSpc>
              <a:defRPr/>
            </a:pPr>
            <a:r>
              <a:rPr lang="en-US" altLang="zh-CN" sz="2400">
                <a:latin typeface="Times New Roman" panose="02020603050405020304" pitchFamily="18" charset="0"/>
                <a:ea typeface="微软雅黑" pitchFamily="34" charset="-122"/>
                <a:cs typeface="Times New Roman" panose="02020603050405020304" pitchFamily="18" charset="0"/>
              </a:rPr>
              <a:t>3. </a:t>
            </a:r>
            <a:r>
              <a:rPr lang="zh-CN" altLang="en-US" sz="2400">
                <a:latin typeface="Times New Roman" panose="02020603050405020304" pitchFamily="18" charset="0"/>
                <a:ea typeface="微软雅黑" pitchFamily="34" charset="-122"/>
                <a:cs typeface="Times New Roman" panose="02020603050405020304" pitchFamily="18" charset="0"/>
              </a:rPr>
              <a:t>对机械效率的理解</a:t>
            </a:r>
          </a:p>
          <a:p>
            <a:pPr marL="357188" eaLnBrk="1" hangingPunct="1">
              <a:lnSpc>
                <a:spcPct val="150000"/>
              </a:lnSpc>
              <a:defRPr/>
            </a:pPr>
            <a:r>
              <a:rPr lang="zh-CN" altLang="en-US" sz="2400">
                <a:latin typeface="Times New Roman" panose="02020603050405020304" pitchFamily="18" charset="0"/>
                <a:ea typeface="微软雅黑" pitchFamily="34" charset="-122"/>
                <a:cs typeface="Times New Roman" panose="02020603050405020304" pitchFamily="18" charset="0"/>
              </a:rPr>
              <a:t>小于</a:t>
            </a:r>
            <a:r>
              <a:rPr lang="en-US" altLang="zh-CN" sz="2400">
                <a:latin typeface="Times New Roman" panose="02020603050405020304" pitchFamily="18" charset="0"/>
                <a:ea typeface="微软雅黑" pitchFamily="34" charset="-122"/>
                <a:cs typeface="Times New Roman" panose="02020603050405020304" pitchFamily="18" charset="0"/>
              </a:rPr>
              <a:t>1</a:t>
            </a:r>
            <a:r>
              <a:rPr lang="zh-CN" altLang="en-US" sz="2400">
                <a:latin typeface="Times New Roman" panose="02020603050405020304" pitchFamily="18" charset="0"/>
                <a:ea typeface="微软雅黑" pitchFamily="34" charset="-122"/>
                <a:cs typeface="Times New Roman" panose="02020603050405020304" pitchFamily="18" charset="0"/>
              </a:rPr>
              <a:t>：使用机械时，不可避免地要克服机械自重、摩擦等做功，故一定有</a:t>
            </a:r>
            <a:r>
              <a:rPr lang="en-US" altLang="zh-CN" sz="2400">
                <a:latin typeface="Times New Roman" panose="02020603050405020304" pitchFamily="18" charset="0"/>
                <a:ea typeface="微软雅黑" pitchFamily="34" charset="-122"/>
                <a:cs typeface="Times New Roman" panose="02020603050405020304" pitchFamily="18" charset="0"/>
              </a:rPr>
              <a:t>W</a:t>
            </a:r>
            <a:r>
              <a:rPr lang="zh-CN" altLang="en-US" sz="2400">
                <a:latin typeface="Times New Roman" panose="02020603050405020304" pitchFamily="18" charset="0"/>
                <a:ea typeface="微软雅黑" pitchFamily="34" charset="-122"/>
                <a:cs typeface="Times New Roman" panose="02020603050405020304" pitchFamily="18" charset="0"/>
              </a:rPr>
              <a:t>总</a:t>
            </a:r>
            <a:r>
              <a:rPr lang="en-US" altLang="zh-CN" sz="2400">
                <a:latin typeface="Times New Roman" panose="02020603050405020304" pitchFamily="18" charset="0"/>
                <a:ea typeface="微软雅黑" pitchFamily="34" charset="-122"/>
                <a:cs typeface="Times New Roman" panose="02020603050405020304" pitchFamily="18" charset="0"/>
              </a:rPr>
              <a:t>&gt;W</a:t>
            </a:r>
            <a:r>
              <a:rPr lang="zh-CN" altLang="en-US" sz="2400">
                <a:latin typeface="Times New Roman" panose="02020603050405020304" pitchFamily="18" charset="0"/>
                <a:ea typeface="微软雅黑" pitchFamily="34" charset="-122"/>
                <a:cs typeface="Times New Roman" panose="02020603050405020304" pitchFamily="18" charset="0"/>
              </a:rPr>
              <a:t>有用，所以机械效率一定小于</a:t>
            </a:r>
            <a:r>
              <a:rPr lang="en-US" altLang="zh-CN" sz="2400">
                <a:latin typeface="Times New Roman" panose="02020603050405020304" pitchFamily="18" charset="0"/>
                <a:ea typeface="微软雅黑" pitchFamily="34" charset="-122"/>
                <a:cs typeface="Times New Roman" panose="02020603050405020304" pitchFamily="18" charset="0"/>
              </a:rPr>
              <a:t>1</a:t>
            </a:r>
            <a:r>
              <a:rPr lang="zh-CN" altLang="en-US" sz="2400">
                <a:latin typeface="Times New Roman" panose="02020603050405020304" pitchFamily="18" charset="0"/>
                <a:ea typeface="微软雅黑" pitchFamily="34" charset="-122"/>
                <a:cs typeface="Times New Roman" panose="02020603050405020304" pitchFamily="18" charset="0"/>
              </a:rPr>
              <a:t>。</a:t>
            </a:r>
            <a:endParaRPr lang="en-US" altLang="zh-CN" sz="2400">
              <a:latin typeface="Times New Roman" panose="02020603050405020304" pitchFamily="18" charset="0"/>
              <a:ea typeface="微软雅黑" pitchFamily="34" charset="-122"/>
              <a:cs typeface="Times New Roman" panose="02020603050405020304" pitchFamily="18" charset="0"/>
            </a:endParaRPr>
          </a:p>
          <a:p>
            <a:pPr marL="357188" indent="-357188" eaLnBrk="1" hangingPunct="1">
              <a:lnSpc>
                <a:spcPct val="150000"/>
              </a:lnSpc>
              <a:defRPr/>
            </a:pPr>
            <a:r>
              <a:rPr lang="en-US" altLang="zh-CN" sz="2400">
                <a:latin typeface="Times New Roman" panose="02020603050405020304" pitchFamily="18" charset="0"/>
                <a:ea typeface="微软雅黑" pitchFamily="34" charset="-122"/>
                <a:cs typeface="Times New Roman" panose="02020603050405020304" pitchFamily="18" charset="0"/>
              </a:rPr>
              <a:t>(1)</a:t>
            </a:r>
            <a:r>
              <a:rPr lang="zh-CN" altLang="en-US" sz="2400">
                <a:latin typeface="Times New Roman" panose="02020603050405020304" pitchFamily="18" charset="0"/>
                <a:ea typeface="微软雅黑" pitchFamily="34" charset="-122"/>
                <a:cs typeface="Times New Roman" panose="02020603050405020304" pitchFamily="18" charset="0"/>
              </a:rPr>
              <a:t>反映了机械的性能：机械效率越高，有用功和总功的比值越大，机械的性能越好。</a:t>
            </a:r>
          </a:p>
          <a:p>
            <a:pPr marL="357188" indent="-357188" eaLnBrk="1" hangingPunct="1">
              <a:lnSpc>
                <a:spcPct val="150000"/>
              </a:lnSpc>
              <a:defRPr/>
            </a:pPr>
            <a:r>
              <a:rPr lang="en-US" altLang="zh-CN" sz="2400">
                <a:latin typeface="Times New Roman" panose="02020603050405020304" pitchFamily="18" charset="0"/>
                <a:ea typeface="微软雅黑" pitchFamily="34" charset="-122"/>
                <a:cs typeface="Times New Roman" panose="02020603050405020304" pitchFamily="18" charset="0"/>
              </a:rPr>
              <a:t>(2)</a:t>
            </a:r>
            <a:r>
              <a:rPr lang="zh-CN" altLang="en-US" sz="2400">
                <a:latin typeface="Times New Roman" panose="02020603050405020304" pitchFamily="18" charset="0"/>
                <a:ea typeface="微软雅黑" pitchFamily="34" charset="-122"/>
                <a:cs typeface="Times New Roman" panose="02020603050405020304" pitchFamily="18" charset="0"/>
              </a:rPr>
              <a:t>可变性：机械效率不是固定不变的，同一机械在不同的做功过程中，机械效率可能会发生改变。</a:t>
            </a:r>
            <a:endParaRPr lang="en-US" altLang="zh-CN" sz="2400">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339013072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546975" y="7381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5363" name="文本框 22"/>
          <p:cNvSpPr txBox="1">
            <a:spLocks noChangeArrowheads="1"/>
          </p:cNvSpPr>
          <p:nvPr/>
        </p:nvSpPr>
        <p:spPr bwMode="auto">
          <a:xfrm>
            <a:off x="7669213" y="700088"/>
            <a:ext cx="9096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2</a:t>
            </a:r>
            <a:r>
              <a:rPr kumimoji="1" lang="zh-CN" altLang="en-US" sz="1600" b="1">
                <a:latin typeface="楷体" pitchFamily="49" charset="-122"/>
                <a:ea typeface="楷体" pitchFamily="49" charset="-122"/>
              </a:rPr>
              <a:t>－讲</a:t>
            </a:r>
          </a:p>
        </p:txBody>
      </p:sp>
      <p:sp>
        <p:nvSpPr>
          <p:cNvPr id="15364" name="文本框 6"/>
          <p:cNvSpPr txBox="1">
            <a:spLocks noChangeArrowheads="1"/>
          </p:cNvSpPr>
          <p:nvPr/>
        </p:nvSpPr>
        <p:spPr bwMode="auto">
          <a:xfrm>
            <a:off x="323528" y="152506"/>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latin typeface="黑体" pitchFamily="49" charset="-122"/>
                <a:ea typeface="黑体" pitchFamily="49" charset="-122"/>
              </a:rPr>
              <a:t>感悟新知</a:t>
            </a:r>
          </a:p>
        </p:txBody>
      </p:sp>
      <p:sp>
        <p:nvSpPr>
          <p:cNvPr id="6" name="TextBox 33"/>
          <p:cNvSpPr txBox="1">
            <a:spLocks noChangeArrowheads="1"/>
          </p:cNvSpPr>
          <p:nvPr/>
        </p:nvSpPr>
        <p:spPr bwMode="auto">
          <a:xfrm>
            <a:off x="611188" y="1133331"/>
            <a:ext cx="7921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marL="357188" indent="-357188" eaLnBrk="1" hangingPunct="1">
              <a:lnSpc>
                <a:spcPct val="150000"/>
              </a:lnSpc>
              <a:defRPr/>
            </a:pPr>
            <a:r>
              <a:rPr lang="zh-CN" altLang="en-US" sz="2400">
                <a:latin typeface="Times New Roman" panose="02020603050405020304" pitchFamily="18" charset="0"/>
                <a:ea typeface="微软雅黑" pitchFamily="34" charset="-122"/>
                <a:cs typeface="Times New Roman" panose="02020603050405020304" pitchFamily="18" charset="0"/>
              </a:rPr>
              <a:t>发散思考 机械效率和功率是两个有联系的物理量吗？</a:t>
            </a:r>
            <a:endParaRPr lang="en-US" altLang="zh-CN" sz="2400">
              <a:latin typeface="Times New Roman" panose="02020603050405020304" pitchFamily="18" charset="0"/>
              <a:ea typeface="微软雅黑" pitchFamily="34" charset="-122"/>
              <a:cs typeface="Times New Roman" panose="02020603050405020304" pitchFamily="18" charset="0"/>
            </a:endParaRPr>
          </a:p>
        </p:txBody>
      </p:sp>
      <p:sp>
        <p:nvSpPr>
          <p:cNvPr id="7" name="Rectangle 1"/>
          <p:cNvSpPr>
            <a:spLocks noChangeArrowheads="1"/>
          </p:cNvSpPr>
          <p:nvPr/>
        </p:nvSpPr>
        <p:spPr bwMode="auto">
          <a:xfrm>
            <a:off x="612729" y="1736476"/>
            <a:ext cx="7200800" cy="205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58775" indent="-3587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indent="541338" eaLnBrk="1" hangingPunct="1">
              <a:lnSpc>
                <a:spcPct val="150000"/>
              </a:lnSpc>
            </a:pPr>
            <a:r>
              <a:rPr lang="zh-CN" altLang="en-US" sz="2200" b="1">
                <a:solidFill>
                  <a:srgbClr val="00B0F0"/>
                </a:solidFill>
                <a:latin typeface="Times New Roman" panose="02020603050405020304" pitchFamily="18" charset="0"/>
                <a:ea typeface="楷体" pitchFamily="49" charset="-122"/>
              </a:rPr>
              <a:t>机械效率和功率是两个完全不同的物理量，二者之间没有直接的联系，功率大的机械做功快，但机械效率不一定高；机械效率高的机械，性能好些，做功时的利用率较高，但功率不一定大。</a:t>
            </a:r>
            <a:endParaRPr lang="en-US" altLang="zh-CN" sz="2200" b="1" u="wavy">
              <a:solidFill>
                <a:srgbClr val="00B0F0"/>
              </a:solidFill>
              <a:uFill>
                <a:solidFill>
                  <a:schemeClr val="tx1"/>
                </a:solidFill>
              </a:uFill>
              <a:latin typeface="Times New Roman" panose="02020603050405020304" pitchFamily="18" charset="0"/>
              <a:ea typeface="楷体" pitchFamily="49" charset="-122"/>
            </a:endParaRPr>
          </a:p>
        </p:txBody>
      </p:sp>
    </p:spTree>
    <p:extLst>
      <p:ext uri="{BB962C8B-B14F-4D97-AF65-F5344CB8AC3E}">
        <p14:creationId xmlns:p14="http://schemas.microsoft.com/office/powerpoint/2010/main" val="38083578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546975" y="593626"/>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5363" name="文本框 22"/>
          <p:cNvSpPr txBox="1">
            <a:spLocks noChangeArrowheads="1"/>
          </p:cNvSpPr>
          <p:nvPr/>
        </p:nvSpPr>
        <p:spPr bwMode="auto">
          <a:xfrm>
            <a:off x="7669213" y="555526"/>
            <a:ext cx="9096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2</a:t>
            </a:r>
            <a:r>
              <a:rPr kumimoji="1" lang="zh-CN" altLang="en-US" sz="1600" b="1">
                <a:latin typeface="楷体" pitchFamily="49" charset="-122"/>
                <a:ea typeface="楷体" pitchFamily="49" charset="-122"/>
              </a:rPr>
              <a:t>－讲</a:t>
            </a:r>
          </a:p>
        </p:txBody>
      </p:sp>
      <p:sp>
        <p:nvSpPr>
          <p:cNvPr id="15364" name="文本框 6"/>
          <p:cNvSpPr txBox="1">
            <a:spLocks noChangeArrowheads="1"/>
          </p:cNvSpPr>
          <p:nvPr/>
        </p:nvSpPr>
        <p:spPr bwMode="auto">
          <a:xfrm>
            <a:off x="251520" y="-9419"/>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感悟新知</a:t>
            </a:r>
          </a:p>
        </p:txBody>
      </p:sp>
      <p:sp>
        <p:nvSpPr>
          <p:cNvPr id="6" name="TextBox 33"/>
          <p:cNvSpPr txBox="1">
            <a:spLocks noChangeArrowheads="1"/>
          </p:cNvSpPr>
          <p:nvPr/>
        </p:nvSpPr>
        <p:spPr bwMode="auto">
          <a:xfrm>
            <a:off x="611188" y="411510"/>
            <a:ext cx="7921625"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marL="357188" indent="-357188" eaLnBrk="1" hangingPunct="1">
              <a:lnSpc>
                <a:spcPct val="150000"/>
              </a:lnSpc>
              <a:defRPr/>
            </a:pPr>
            <a:r>
              <a:rPr lang="en-US" altLang="zh-CN" sz="2400">
                <a:latin typeface="Times New Roman" panose="02020603050405020304" pitchFamily="18" charset="0"/>
                <a:ea typeface="微软雅黑" pitchFamily="34" charset="-122"/>
                <a:cs typeface="Times New Roman" panose="02020603050405020304" pitchFamily="18" charset="0"/>
              </a:rPr>
              <a:t>4. </a:t>
            </a:r>
            <a:r>
              <a:rPr lang="zh-CN" altLang="en-US" sz="2400">
                <a:latin typeface="Times New Roman" panose="02020603050405020304" pitchFamily="18" charset="0"/>
                <a:ea typeface="微软雅黑" pitchFamily="34" charset="-122"/>
                <a:cs typeface="Times New Roman" panose="02020603050405020304" pitchFamily="18" charset="0"/>
              </a:rPr>
              <a:t>机械效率的计算归类</a:t>
            </a:r>
            <a:endParaRPr lang="en-US" altLang="zh-CN" sz="2400">
              <a:latin typeface="Times New Roman" panose="02020603050405020304" pitchFamily="18" charset="0"/>
              <a:ea typeface="微软雅黑"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2" name="表格 1"/>
              <p:cNvGraphicFramePr>
                <a:graphicFrameLocks noGrp="1"/>
              </p:cNvGraphicFramePr>
              <p:nvPr>
                <p:extLst>
                  <p:ext uri="{D42A27DB-BD31-4B8C-83A1-F6EECF244321}">
                    <p14:modId xmlns:p14="http://schemas.microsoft.com/office/powerpoint/2010/main" val="3939418653"/>
                  </p:ext>
                </p:extLst>
              </p:nvPr>
            </p:nvGraphicFramePr>
            <p:xfrm>
              <a:off x="647564" y="959964"/>
              <a:ext cx="7848872" cy="3657029"/>
            </p:xfrm>
            <a:graphic>
              <a:graphicData uri="http://schemas.openxmlformats.org/drawingml/2006/table">
                <a:tbl>
                  <a:tblPr firstRow="1" bandRow="1">
                    <a:tableStyleId>{5940675A-B579-460E-94D1-54222C63F5DA}</a:tableStyleId>
                  </a:tblPr>
                  <a:tblGrid>
                    <a:gridCol w="1476164">
                      <a:extLst>
                        <a:ext uri="{9D8B030D-6E8A-4147-A177-3AD203B41FA5}">
                          <a16:colId xmlns:a16="http://schemas.microsoft.com/office/drawing/2014/main" val="20000"/>
                        </a:ext>
                      </a:extLst>
                    </a:gridCol>
                    <a:gridCol w="1394284">
                      <a:extLst>
                        <a:ext uri="{9D8B030D-6E8A-4147-A177-3AD203B41FA5}">
                          <a16:colId xmlns:a16="http://schemas.microsoft.com/office/drawing/2014/main" val="20001"/>
                        </a:ext>
                      </a:extLst>
                    </a:gridCol>
                    <a:gridCol w="1702060">
                      <a:extLst>
                        <a:ext uri="{9D8B030D-6E8A-4147-A177-3AD203B41FA5}">
                          <a16:colId xmlns:a16="http://schemas.microsoft.com/office/drawing/2014/main" val="20002"/>
                        </a:ext>
                      </a:extLst>
                    </a:gridCol>
                    <a:gridCol w="736340">
                      <a:extLst>
                        <a:ext uri="{9D8B030D-6E8A-4147-A177-3AD203B41FA5}">
                          <a16:colId xmlns:a16="http://schemas.microsoft.com/office/drawing/2014/main" val="20003"/>
                        </a:ext>
                      </a:extLst>
                    </a:gridCol>
                    <a:gridCol w="2540024">
                      <a:extLst>
                        <a:ext uri="{9D8B030D-6E8A-4147-A177-3AD203B41FA5}">
                          <a16:colId xmlns:a16="http://schemas.microsoft.com/office/drawing/2014/main" val="20004"/>
                        </a:ext>
                      </a:extLst>
                    </a:gridCol>
                  </a:tblGrid>
                  <a:tr h="370840">
                    <a:tc>
                      <a:txBody>
                        <a:bodyPr/>
                        <a:lstStyle/>
                        <a:p>
                          <a:pPr algn="ct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杠杆</a:t>
                          </a:r>
                        </a:p>
                      </a:txBody>
                      <a:tcPr anchor="ctr"/>
                    </a:tc>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斜面</a:t>
                          </a:r>
                        </a:p>
                      </a:txBody>
                      <a:tcPr anchor="ctr"/>
                    </a:tc>
                    <a:tc gridSpan="2">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滑轮</a:t>
                          </a:r>
                          <a:r>
                            <a:rPr lang="en-US" altLang="zh-CN" sz="2400" b="0" i="0" baseline="0">
                              <a:latin typeface="Times New Roman" panose="02020603050405020304" pitchFamily="18" charset="0"/>
                              <a:ea typeface="微软雅黑" pitchFamily="34" charset="-122"/>
                              <a:cs typeface="Times New Roman" panose="02020603050405020304" pitchFamily="18" charset="0"/>
                            </a:rPr>
                            <a:t>(</a:t>
                          </a:r>
                          <a:r>
                            <a:rPr lang="zh-CN" altLang="en-US" sz="2400" b="0" i="0" baseline="0">
                              <a:latin typeface="Times New Roman" panose="02020603050405020304" pitchFamily="18" charset="0"/>
                              <a:ea typeface="微软雅黑" pitchFamily="34" charset="-122"/>
                              <a:cs typeface="Times New Roman" panose="02020603050405020304" pitchFamily="18" charset="0"/>
                            </a:rPr>
                            <a:t>组</a:t>
                          </a:r>
                          <a:r>
                            <a:rPr lang="en-US" altLang="zh-CN" sz="2400" b="0" i="0" baseline="0">
                              <a:latin typeface="Times New Roman" panose="02020603050405020304" pitchFamily="18" charset="0"/>
                              <a:ea typeface="微软雅黑" pitchFamily="34" charset="-122"/>
                              <a:cs typeface="Times New Roman" panose="02020603050405020304" pitchFamily="18" charset="0"/>
                            </a:rPr>
                            <a:t>)</a:t>
                          </a: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hMerge="1">
                      <a:txBody>
                        <a:bodyPr/>
                        <a:lstStyle/>
                        <a:p>
                          <a:endParaRPr lang="zh-CN" altLang="en-US" sz="2400" b="1" i="0" baseline="0">
                            <a:latin typeface="Times New Roman" panose="02020603050405020304" pitchFamily="18" charset="0"/>
                            <a:ea typeface="宋体" pitchFamily="2" charset="-122"/>
                          </a:endParaRPr>
                        </a:p>
                      </a:txBody>
                      <a:tcPr/>
                    </a:tc>
                    <a:extLst>
                      <a:ext uri="{0D108BD9-81ED-4DB2-BD59-A6C34878D82A}">
                        <a16:rowId xmlns:a16="http://schemas.microsoft.com/office/drawing/2014/main" val="10000"/>
                      </a:ext>
                    </a:extLst>
                  </a:tr>
                  <a:tr h="370840">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图示</a:t>
                          </a:r>
                        </a:p>
                      </a:txBody>
                      <a:tcPr anchor="ctr"/>
                    </a:tc>
                    <a:tc>
                      <a:txBody>
                        <a:bodyPr/>
                        <a:lstStyle/>
                        <a:p>
                          <a:pPr algn="ctr"/>
                          <a:endParaRPr lang="en-US" altLang="zh-CN" sz="2400" b="0" i="0" baseline="0">
                            <a:latin typeface="Times New Roman" panose="02020603050405020304" pitchFamily="18" charset="0"/>
                            <a:ea typeface="微软雅黑" pitchFamily="34" charset="-122"/>
                            <a:cs typeface="Times New Roman" panose="02020603050405020304" pitchFamily="18" charset="0"/>
                          </a:endParaRPr>
                        </a:p>
                        <a:p>
                          <a:pPr algn="ctr"/>
                          <a:endParaRPr lang="en-US" altLang="zh-CN" sz="2400" b="0" i="0" baseline="0">
                            <a:latin typeface="Times New Roman" panose="02020603050405020304" pitchFamily="18" charset="0"/>
                            <a:ea typeface="微软雅黑" pitchFamily="34" charset="-122"/>
                            <a:cs typeface="Times New Roman" panose="02020603050405020304" pitchFamily="18" charset="0"/>
                          </a:endParaRPr>
                        </a:p>
                        <a:p>
                          <a:pPr algn="ct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a:txBody>
                        <a:bodyPr/>
                        <a:lstStyle/>
                        <a:p>
                          <a:pPr algn="ct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a:txBody>
                        <a:bodyPr/>
                        <a:lstStyle/>
                        <a:p>
                          <a:pPr algn="ct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a:txBody>
                        <a:bodyPr/>
                        <a:lstStyle/>
                        <a:p>
                          <a:pPr algn="ct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extLst>
                      <a:ext uri="{0D108BD9-81ED-4DB2-BD59-A6C34878D82A}">
                        <a16:rowId xmlns:a16="http://schemas.microsoft.com/office/drawing/2014/main" val="10001"/>
                      </a:ext>
                    </a:extLst>
                  </a:tr>
                  <a:tr h="370840">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做功目的</a:t>
                          </a:r>
                        </a:p>
                      </a:txBody>
                      <a:tcPr anchor="ctr"/>
                    </a:tc>
                    <a:tc gridSpan="3">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竖直提升物</a:t>
                          </a:r>
                        </a:p>
                      </a:txBody>
                      <a:tcPr anchor="ctr"/>
                    </a:tc>
                    <a:tc hMerge="1">
                      <a:txBody>
                        <a:bodyPr/>
                        <a:lstStyle/>
                        <a:p>
                          <a:endParaRPr lang="zh-CN" altLang="en-US" sz="2400" b="1" i="0" baseline="0">
                            <a:latin typeface="Times New Roman" panose="02020603050405020304" pitchFamily="18" charset="0"/>
                            <a:ea typeface="宋体" pitchFamily="2" charset="-122"/>
                          </a:endParaRPr>
                        </a:p>
                      </a:txBody>
                      <a:tcPr/>
                    </a:tc>
                    <a:tc hMerge="1">
                      <a:txBody>
                        <a:bodyPr/>
                        <a:lstStyle/>
                        <a:p>
                          <a:endParaRPr lang="zh-CN" altLang="en-US" sz="2400" b="1" i="0" baseline="0">
                            <a:latin typeface="Times New Roman" panose="02020603050405020304" pitchFamily="18" charset="0"/>
                            <a:ea typeface="宋体" pitchFamily="2" charset="-122"/>
                          </a:endParaRPr>
                        </a:p>
                      </a:txBody>
                      <a:tcPr/>
                    </a:tc>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水平移动物体</a:t>
                          </a:r>
                        </a:p>
                      </a:txBody>
                      <a:tcPr anchor="ctr"/>
                    </a:tc>
                    <a:extLst>
                      <a:ext uri="{0D108BD9-81ED-4DB2-BD59-A6C34878D82A}">
                        <a16:rowId xmlns:a16="http://schemas.microsoft.com/office/drawing/2014/main" val="10002"/>
                      </a:ext>
                    </a:extLst>
                  </a:tr>
                  <a:tr h="370840">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有用功</a:t>
                          </a:r>
                        </a:p>
                      </a:txBody>
                      <a:tcPr anchor="ctr"/>
                    </a:tc>
                    <a:tc gridSpan="3">
                      <a:txBody>
                        <a:bodyPr/>
                        <a:lstStyle/>
                        <a:p>
                          <a:pPr algn="ctr"/>
                          <a:r>
                            <a:rPr lang="en-US" altLang="zh-CN" sz="2400" b="0" i="1" baseline="0">
                              <a:latin typeface="Times New Roman" panose="02020603050405020304" pitchFamily="18" charset="0"/>
                              <a:ea typeface="微软雅黑" pitchFamily="34" charset="-122"/>
                              <a:cs typeface="Times New Roman" panose="02020603050405020304" pitchFamily="18" charset="0"/>
                            </a:rPr>
                            <a:t>W</a:t>
                          </a:r>
                          <a:r>
                            <a:rPr lang="en-US" altLang="zh-CN" sz="2400" b="0" i="0" baseline="0">
                              <a:latin typeface="Times New Roman" panose="02020603050405020304" pitchFamily="18" charset="0"/>
                              <a:ea typeface="微软雅黑" pitchFamily="34" charset="-122"/>
                              <a:cs typeface="Times New Roman" panose="02020603050405020304" pitchFamily="18" charset="0"/>
                            </a:rPr>
                            <a:t> </a:t>
                          </a:r>
                          <a:r>
                            <a:rPr lang="zh-CN" altLang="en-US" sz="2400" b="0" i="0" baseline="-25000">
                              <a:latin typeface="Times New Roman" panose="02020603050405020304" pitchFamily="18" charset="0"/>
                              <a:ea typeface="微软雅黑" pitchFamily="34" charset="-122"/>
                              <a:cs typeface="Times New Roman" panose="02020603050405020304" pitchFamily="18" charset="0"/>
                            </a:rPr>
                            <a:t>有</a:t>
                          </a:r>
                          <a:r>
                            <a:rPr lang="en-US" altLang="zh-CN" sz="2400" b="0" i="0" baseline="0">
                              <a:latin typeface="Times New Roman" panose="02020603050405020304" pitchFamily="18" charset="0"/>
                              <a:ea typeface="微软雅黑" pitchFamily="34" charset="-122"/>
                              <a:cs typeface="Times New Roman" panose="02020603050405020304" pitchFamily="18" charset="0"/>
                            </a:rPr>
                            <a:t>=</a:t>
                          </a:r>
                          <a:r>
                            <a:rPr lang="en-US" altLang="zh-CN" sz="2400" b="0" i="1" baseline="0" err="1">
                              <a:latin typeface="Times New Roman" panose="02020603050405020304" pitchFamily="18" charset="0"/>
                              <a:ea typeface="微软雅黑" pitchFamily="34" charset="-122"/>
                              <a:cs typeface="Times New Roman" panose="02020603050405020304" pitchFamily="18" charset="0"/>
                            </a:rPr>
                            <a:t>Gh</a:t>
                          </a:r>
                          <a:endParaRPr lang="zh-CN" altLang="en-US" sz="2400" b="0" i="1" baseline="0">
                            <a:latin typeface="Times New Roman" panose="02020603050405020304" pitchFamily="18" charset="0"/>
                            <a:ea typeface="微软雅黑" pitchFamily="34" charset="-122"/>
                            <a:cs typeface="Times New Roman" panose="02020603050405020304" pitchFamily="18" charset="0"/>
                          </a:endParaRPr>
                        </a:p>
                      </a:txBody>
                      <a:tcPr anchor="ctr"/>
                    </a:tc>
                    <a:tc hMerge="1">
                      <a:txBody>
                        <a:bodyPr/>
                        <a:lstStyle/>
                        <a:p>
                          <a:endParaRPr lang="zh-CN" altLang="en-US" sz="2400" b="1" i="0" baseline="0">
                            <a:latin typeface="Times New Roman" panose="02020603050405020304" pitchFamily="18" charset="0"/>
                            <a:ea typeface="宋体" pitchFamily="2" charset="-122"/>
                          </a:endParaRPr>
                        </a:p>
                      </a:txBody>
                      <a:tcPr/>
                    </a:tc>
                    <a:tc hMerge="1">
                      <a:txBody>
                        <a:bodyPr/>
                        <a:lstStyle/>
                        <a:p>
                          <a:endParaRPr lang="zh-CN" altLang="en-US" sz="2400" b="1" i="0" baseline="0">
                            <a:latin typeface="Times New Roman" panose="02020603050405020304" pitchFamily="18" charset="0"/>
                            <a:ea typeface="宋体" pitchFamily="2" charset="-122"/>
                          </a:endParaRPr>
                        </a:p>
                      </a:txBody>
                      <a:tcPr/>
                    </a:tc>
                    <a:tc>
                      <a:txBody>
                        <a:bodyPr/>
                        <a:lstStyle/>
                        <a:p>
                          <a:pPr algn="ctr"/>
                          <a:r>
                            <a:rPr lang="en-US" altLang="zh-CN" sz="2400" b="0" i="1" baseline="0">
                              <a:latin typeface="Times New Roman" panose="02020603050405020304" pitchFamily="18" charset="0"/>
                              <a:ea typeface="微软雅黑" pitchFamily="34" charset="-122"/>
                              <a:cs typeface="Times New Roman" panose="02020603050405020304" pitchFamily="18" charset="0"/>
                            </a:rPr>
                            <a:t>W</a:t>
                          </a:r>
                          <a:r>
                            <a:rPr lang="en-US" altLang="zh-CN" sz="2400" b="0" i="0" baseline="-25000">
                              <a:latin typeface="Times New Roman" panose="02020603050405020304" pitchFamily="18" charset="0"/>
                              <a:ea typeface="微软雅黑" pitchFamily="34" charset="-122"/>
                              <a:cs typeface="Times New Roman" panose="02020603050405020304" pitchFamily="18" charset="0"/>
                            </a:rPr>
                            <a:t> </a:t>
                          </a:r>
                          <a:r>
                            <a:rPr lang="zh-CN" altLang="en-US" sz="2400" b="0" i="0" baseline="-25000">
                              <a:latin typeface="Times New Roman" panose="02020603050405020304" pitchFamily="18" charset="0"/>
                              <a:ea typeface="微软雅黑" pitchFamily="34" charset="-122"/>
                              <a:cs typeface="Times New Roman" panose="02020603050405020304" pitchFamily="18" charset="0"/>
                            </a:rPr>
                            <a:t>有</a:t>
                          </a:r>
                          <a:r>
                            <a:rPr lang="en-US" altLang="zh-CN" sz="2400" b="0" i="0" baseline="0">
                              <a:latin typeface="Times New Roman" panose="02020603050405020304" pitchFamily="18" charset="0"/>
                              <a:ea typeface="微软雅黑" pitchFamily="34" charset="-122"/>
                              <a:cs typeface="Times New Roman" panose="02020603050405020304" pitchFamily="18" charset="0"/>
                            </a:rPr>
                            <a:t>=</a:t>
                          </a:r>
                          <a:r>
                            <a:rPr lang="en-US" altLang="zh-CN" sz="2400" b="0" i="1" baseline="0">
                              <a:latin typeface="Times New Roman" panose="02020603050405020304" pitchFamily="18" charset="0"/>
                              <a:ea typeface="微软雅黑" pitchFamily="34" charset="-122"/>
                              <a:cs typeface="Times New Roman" panose="02020603050405020304" pitchFamily="18" charset="0"/>
                            </a:rPr>
                            <a:t>fs</a:t>
                          </a:r>
                          <a:r>
                            <a:rPr lang="en-US" altLang="zh-CN" sz="2400" b="0" i="0" baseline="0">
                              <a:latin typeface="Times New Roman" panose="02020603050405020304" pitchFamily="18" charset="0"/>
                              <a:ea typeface="微软雅黑" pitchFamily="34" charset="-122"/>
                              <a:cs typeface="Times New Roman" panose="02020603050405020304" pitchFamily="18" charset="0"/>
                            </a:rPr>
                            <a:t> </a:t>
                          </a:r>
                          <a:r>
                            <a:rPr lang="zh-CN" altLang="en-US" sz="2400" b="0" i="0" baseline="-25000">
                              <a:latin typeface="Times New Roman" panose="02020603050405020304" pitchFamily="18" charset="0"/>
                              <a:ea typeface="微软雅黑" pitchFamily="34" charset="-122"/>
                              <a:cs typeface="Times New Roman" panose="02020603050405020304" pitchFamily="18" charset="0"/>
                            </a:rPr>
                            <a:t>物</a:t>
                          </a:r>
                        </a:p>
                      </a:txBody>
                      <a:tcPr anchor="ctr"/>
                    </a:tc>
                    <a:extLst>
                      <a:ext uri="{0D108BD9-81ED-4DB2-BD59-A6C34878D82A}">
                        <a16:rowId xmlns:a16="http://schemas.microsoft.com/office/drawing/2014/main" val="10003"/>
                      </a:ext>
                    </a:extLst>
                  </a:tr>
                  <a:tr h="370840">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总功</a:t>
                          </a:r>
                        </a:p>
                      </a:txBody>
                      <a:tcPr anchor="ctr"/>
                    </a:tc>
                    <a:tc gridSpan="4">
                      <a:txBody>
                        <a:bodyPr/>
                        <a:lstStyle/>
                        <a:p>
                          <a:pPr algn="ctr"/>
                          <a:r>
                            <a:rPr lang="en-US" altLang="zh-CN" sz="2400" b="0" i="1" baseline="0">
                              <a:latin typeface="Times New Roman" panose="02020603050405020304" pitchFamily="18" charset="0"/>
                              <a:ea typeface="微软雅黑" pitchFamily="34" charset="-122"/>
                              <a:cs typeface="Times New Roman" panose="02020603050405020304" pitchFamily="18" charset="0"/>
                            </a:rPr>
                            <a:t>W </a:t>
                          </a:r>
                          <a:r>
                            <a:rPr lang="zh-CN" altLang="en-US" sz="2400" b="0" i="0" baseline="-25000">
                              <a:latin typeface="Times New Roman" panose="02020603050405020304" pitchFamily="18" charset="0"/>
                              <a:ea typeface="微软雅黑" pitchFamily="34" charset="-122"/>
                              <a:cs typeface="Times New Roman" panose="02020603050405020304" pitchFamily="18" charset="0"/>
                            </a:rPr>
                            <a:t>总</a:t>
                          </a:r>
                          <a:r>
                            <a:rPr lang="en-US" altLang="zh-CN" sz="2400" b="0" i="0" baseline="0">
                              <a:latin typeface="Times New Roman" panose="02020603050405020304" pitchFamily="18" charset="0"/>
                              <a:ea typeface="微软雅黑" pitchFamily="34" charset="-122"/>
                              <a:cs typeface="Times New Roman" panose="02020603050405020304" pitchFamily="18" charset="0"/>
                            </a:rPr>
                            <a:t>=</a:t>
                          </a:r>
                          <a:r>
                            <a:rPr lang="en-US" altLang="zh-CN" sz="2400" b="0" i="1" baseline="0" err="1">
                              <a:latin typeface="Times New Roman" panose="02020603050405020304" pitchFamily="18" charset="0"/>
                              <a:ea typeface="微软雅黑" pitchFamily="34" charset="-122"/>
                              <a:cs typeface="Times New Roman" panose="02020603050405020304" pitchFamily="18" charset="0"/>
                            </a:rPr>
                            <a:t>Fs</a:t>
                          </a:r>
                          <a:r>
                            <a:rPr lang="en-US" altLang="zh-CN" sz="2400" b="0" i="1" baseline="-25000" err="1">
                              <a:latin typeface="Times New Roman" panose="02020603050405020304" pitchFamily="18" charset="0"/>
                              <a:ea typeface="微软雅黑" pitchFamily="34" charset="-122"/>
                              <a:cs typeface="Times New Roman" panose="02020603050405020304" pitchFamily="18" charset="0"/>
                            </a:rPr>
                            <a:t>F</a:t>
                          </a:r>
                          <a:endParaRPr lang="zh-CN" altLang="en-US" sz="2400" b="0" i="1" baseline="-25000">
                            <a:latin typeface="Times New Roman" panose="02020603050405020304" pitchFamily="18" charset="0"/>
                            <a:ea typeface="微软雅黑" pitchFamily="34" charset="-122"/>
                            <a:cs typeface="Times New Roman" panose="02020603050405020304" pitchFamily="18" charset="0"/>
                          </a:endParaRPr>
                        </a:p>
                      </a:txBody>
                      <a:tcPr anchor="ctr"/>
                    </a:tc>
                    <a:tc hMerge="1">
                      <a:txBody>
                        <a:bodyPr/>
                        <a:lstStyle/>
                        <a:p>
                          <a:endParaRPr lang="zh-CN" altLang="en-US" sz="2400" b="1" i="0" baseline="0">
                            <a:latin typeface="Times New Roman" panose="02020603050405020304" pitchFamily="18" charset="0"/>
                            <a:ea typeface="宋体" pitchFamily="2" charset="-122"/>
                          </a:endParaRPr>
                        </a:p>
                      </a:txBody>
                      <a:tcPr/>
                    </a:tc>
                    <a:tc hMerge="1">
                      <a:txBody>
                        <a:bodyPr/>
                        <a:lstStyle/>
                        <a:p>
                          <a:endParaRPr lang="zh-CN" altLang="en-US" sz="2400" b="1" i="0" baseline="0">
                            <a:latin typeface="Times New Roman" panose="02020603050405020304" pitchFamily="18" charset="0"/>
                            <a:ea typeface="宋体" pitchFamily="2" charset="-122"/>
                          </a:endParaRPr>
                        </a:p>
                      </a:txBody>
                      <a:tcPr/>
                    </a:tc>
                    <a:tc hMerge="1">
                      <a:txBody>
                        <a:bodyPr/>
                        <a:lstStyle/>
                        <a:p>
                          <a:endParaRPr lang="zh-CN" altLang="en-US" sz="2400" b="1" i="0" baseline="0">
                            <a:latin typeface="Times New Roman" panose="02020603050405020304" pitchFamily="18" charset="0"/>
                            <a:ea typeface="宋体" pitchFamily="2" charset="-122"/>
                          </a:endParaRPr>
                        </a:p>
                      </a:txBody>
                      <a:tcPr/>
                    </a:tc>
                    <a:extLst>
                      <a:ext uri="{0D108BD9-81ED-4DB2-BD59-A6C34878D82A}">
                        <a16:rowId xmlns:a16="http://schemas.microsoft.com/office/drawing/2014/main" val="10004"/>
                      </a:ext>
                    </a:extLst>
                  </a:tr>
                  <a:tr h="370840">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机械效率</a:t>
                          </a:r>
                        </a:p>
                      </a:txBody>
                      <a:tcPr anchor="ctr"/>
                    </a:tc>
                    <a:tc gridSpan="3">
                      <a:txBody>
                        <a:bodyPr/>
                        <a:lstStyle/>
                        <a:p>
                          <a:pPr algn="ctr"/>
                          <a:r>
                            <a:rPr lang="el-GR" altLang="zh-CN" sz="2400" b="0" i="1" baseline="0">
                              <a:latin typeface="Times New Roman" panose="02020603050405020304" pitchFamily="18" charset="0"/>
                              <a:ea typeface="微软雅黑" pitchFamily="34" charset="-122"/>
                              <a:cs typeface="Times New Roman" panose="02020603050405020304" pitchFamily="18" charset="0"/>
                            </a:rPr>
                            <a:t>η</a:t>
                          </a:r>
                          <a:r>
                            <a:rPr lang="el-GR" altLang="zh-CN" sz="2400" b="0" i="0" baseline="0">
                              <a:latin typeface="Times New Roman" panose="02020603050405020304" pitchFamily="18" charset="0"/>
                              <a:ea typeface="微软雅黑" pitchFamily="34" charset="-122"/>
                              <a:cs typeface="Times New Roman" panose="02020603050405020304" pitchFamily="18" charset="0"/>
                            </a:rPr>
                            <a:t> = </a:t>
                          </a:r>
                          <a14:m>
                            <m:oMath xmlns:m="http://schemas.openxmlformats.org/officeDocument/2006/math">
                              <m:box>
                                <m:boxPr>
                                  <m:ctrlPr>
                                    <a:rPr lang="el-GR" altLang="zh-CN" sz="2400" b="0" i="1" baseline="0" smtClean="0">
                                      <a:latin typeface="Cambria Math" panose="02040503050406030204" pitchFamily="18" charset="0"/>
                                      <a:ea typeface="宋体" panose="02010600030101010101" pitchFamily="2" charset="-122"/>
                                    </a:rPr>
                                  </m:ctrlPr>
                                </m:boxPr>
                                <m:e>
                                  <m:f>
                                    <m:fPr>
                                      <m:ctrlPr>
                                        <a:rPr lang="el-GR" altLang="zh-CN" sz="2400" b="0" i="1" baseline="0" smtClean="0">
                                          <a:latin typeface="Cambria Math" panose="02040503050406030204" pitchFamily="18" charset="0"/>
                                          <a:ea typeface="宋体" panose="02010600030101010101" pitchFamily="2" charset="-122"/>
                                        </a:rPr>
                                      </m:ctrlPr>
                                    </m:fPr>
                                    <m:num>
                                      <m:r>
                                        <a:rPr lang="en-US" altLang="zh-CN" sz="2400" b="0" i="1" baseline="0" smtClean="0">
                                          <a:latin typeface="Cambria Math" panose="02040503050406030204" pitchFamily="18" charset="0"/>
                                          <a:ea typeface="微软雅黑" panose="020B0503020204020204" pitchFamily="34" charset="-122"/>
                                          <a:cs typeface="Times New Roman" panose="02020603050405020304" pitchFamily="18" charset="0"/>
                                        </a:rPr>
                                        <m:t>𝐺h</m:t>
                                      </m:r>
                                    </m:num>
                                    <m:den>
                                      <m:r>
                                        <a:rPr lang="en-US" altLang="zh-CN" sz="2400" b="0" i="1" baseline="0" smtClean="0">
                                          <a:latin typeface="Cambria Math" panose="02040503050406030204" pitchFamily="18" charset="0"/>
                                          <a:ea typeface="微软雅黑" panose="020B0503020204020204" pitchFamily="34" charset="-122"/>
                                          <a:cs typeface="Times New Roman" panose="02020603050405020304" pitchFamily="18" charset="0"/>
                                        </a:rPr>
                                        <m:t>𝐹𝑠</m:t>
                                      </m:r>
                                      <m:r>
                                        <a:rPr lang="en-US" altLang="zh-CN" sz="2400" b="0" i="1" baseline="-25000" smtClean="0">
                                          <a:latin typeface="Cambria Math" panose="02040503050406030204" pitchFamily="18" charset="0"/>
                                          <a:ea typeface="微软雅黑" panose="020B0503020204020204" pitchFamily="34" charset="-122"/>
                                          <a:cs typeface="Times New Roman" panose="02020603050405020304" pitchFamily="18" charset="0"/>
                                        </a:rPr>
                                        <m:t>𝐹</m:t>
                                      </m:r>
                                    </m:den>
                                  </m:f>
                                </m:e>
                              </m:box>
                            </m:oMath>
                          </a14:m>
                          <a:endParaRPr lang="zh-CN" altLang="en-US" sz="2400" b="0" i="1" baseline="0">
                            <a:latin typeface="Times New Roman" panose="02020603050405020304" pitchFamily="18" charset="0"/>
                            <a:ea typeface="微软雅黑" pitchFamily="34" charset="-122"/>
                            <a:cs typeface="Times New Roman" panose="02020603050405020304" pitchFamily="18" charset="0"/>
                          </a:endParaRPr>
                        </a:p>
                      </a:txBody>
                      <a:tcPr anchor="ctr"/>
                    </a:tc>
                    <a:tc hMerge="1">
                      <a:txBody>
                        <a:bodyPr/>
                        <a:lstStyle/>
                        <a:p>
                          <a:endParaRPr lang="zh-CN" altLang="en-US" sz="2400" b="1" i="0" baseline="0">
                            <a:latin typeface="Times New Roman" panose="02020603050405020304" pitchFamily="18" charset="0"/>
                            <a:ea typeface="宋体" pitchFamily="2" charset="-122"/>
                          </a:endParaRPr>
                        </a:p>
                      </a:txBody>
                      <a:tcPr/>
                    </a:tc>
                    <a:tc hMerge="1">
                      <a:txBody>
                        <a:bodyPr/>
                        <a:lstStyle/>
                        <a:p>
                          <a:endParaRPr lang="zh-CN" altLang="en-US" sz="2400" b="1" i="0" baseline="0">
                            <a:latin typeface="Times New Roman" panose="02020603050405020304" pitchFamily="18" charset="0"/>
                            <a:ea typeface="宋体" pitchFamily="2" charset="-122"/>
                          </a:endParaRPr>
                        </a:p>
                      </a:txBody>
                      <a:tcPr/>
                    </a:tc>
                    <a:tc>
                      <a:txBody>
                        <a:bodyPr/>
                        <a:lstStyle/>
                        <a:p>
                          <a:pPr algn="ctr"/>
                          <a:r>
                            <a:rPr lang="el-GR" altLang="zh-CN" sz="2400" b="0" i="1" baseline="0">
                              <a:latin typeface="Times New Roman" panose="02020603050405020304" pitchFamily="18" charset="0"/>
                              <a:ea typeface="微软雅黑" pitchFamily="34" charset="-122"/>
                              <a:cs typeface="Times New Roman" panose="02020603050405020304" pitchFamily="18" charset="0"/>
                            </a:rPr>
                            <a:t>η</a:t>
                          </a:r>
                          <a:r>
                            <a:rPr lang="el-GR" altLang="zh-CN" sz="2400" b="0" i="0" baseline="0">
                              <a:latin typeface="Times New Roman" panose="02020603050405020304" pitchFamily="18" charset="0"/>
                              <a:ea typeface="微软雅黑" pitchFamily="34" charset="-122"/>
                              <a:cs typeface="Times New Roman" panose="02020603050405020304" pitchFamily="18" charset="0"/>
                            </a:rPr>
                            <a:t> =</a:t>
                          </a:r>
                          <a14:m>
                            <m:oMath xmlns:m="http://schemas.openxmlformats.org/officeDocument/2006/math">
                              <m:box>
                                <m:boxPr>
                                  <m:ctrlPr>
                                    <a:rPr lang="el-GR" altLang="zh-CN" sz="2400" b="0" i="1" baseline="0" smtClean="0">
                                      <a:latin typeface="Cambria Math" panose="02040503050406030204" pitchFamily="18" charset="0"/>
                                      <a:ea typeface="宋体" panose="02010600030101010101" pitchFamily="2" charset="-122"/>
                                    </a:rPr>
                                  </m:ctrlPr>
                                </m:boxPr>
                                <m:e>
                                  <m:f>
                                    <m:fPr>
                                      <m:ctrlPr>
                                        <a:rPr lang="el-GR" altLang="zh-CN" sz="2400" b="0" i="1" baseline="0" smtClean="0">
                                          <a:latin typeface="Cambria Math" panose="02040503050406030204" pitchFamily="18" charset="0"/>
                                          <a:ea typeface="宋体" panose="02010600030101010101" pitchFamily="2" charset="-122"/>
                                        </a:rPr>
                                      </m:ctrlPr>
                                    </m:fPr>
                                    <m:num>
                                      <m:r>
                                        <a:rPr lang="en-US" altLang="zh-CN" sz="2400" b="0" i="1" baseline="0" smtClean="0">
                                          <a:latin typeface="Cambria Math" panose="02040503050406030204" pitchFamily="18" charset="0"/>
                                          <a:ea typeface="微软雅黑" panose="020B0503020204020204" pitchFamily="34" charset="-122"/>
                                          <a:cs typeface="Times New Roman" panose="02020603050405020304" pitchFamily="18" charset="0"/>
                                        </a:rPr>
                                        <m:t>𝑓𝑠</m:t>
                                      </m:r>
                                      <m:r>
                                        <a:rPr lang="en-US" altLang="zh-CN" sz="2400" b="0" i="0" baseline="0" smtClean="0">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0" i="0" baseline="-25000" smtClean="0">
                                          <a:latin typeface="Cambria Math" panose="02040503050406030204" pitchFamily="18" charset="0"/>
                                          <a:ea typeface="微软雅黑" panose="020B0503020204020204" pitchFamily="34" charset="-122"/>
                                          <a:cs typeface="Times New Roman" panose="02020603050405020304" pitchFamily="18" charset="0"/>
                                        </a:rPr>
                                        <m:t>物</m:t>
                                      </m:r>
                                      <m:r>
                                        <a:rPr lang="zh-CN" altLang="en-US" sz="2400" b="0" i="0" baseline="-25000" smtClean="0">
                                          <a:latin typeface="Cambria Math" panose="02040503050406030204" pitchFamily="18" charset="0"/>
                                          <a:ea typeface="微软雅黑" panose="020B0503020204020204" pitchFamily="34" charset="-122"/>
                                          <a:cs typeface="Times New Roman" panose="02020603050405020304" pitchFamily="18" charset="0"/>
                                        </a:rPr>
                                        <m:t> </m:t>
                                      </m:r>
                                    </m:num>
                                    <m:den>
                                      <m:r>
                                        <a:rPr lang="en-US" altLang="zh-CN" sz="2400" b="0" i="1" baseline="0" smtClean="0">
                                          <a:latin typeface="Cambria Math" panose="02040503050406030204" pitchFamily="18" charset="0"/>
                                          <a:ea typeface="微软雅黑" panose="020B0503020204020204" pitchFamily="34" charset="-122"/>
                                          <a:cs typeface="Times New Roman" panose="02020603050405020304" pitchFamily="18" charset="0"/>
                                        </a:rPr>
                                        <m:t>𝐹𝑠</m:t>
                                      </m:r>
                                      <m:r>
                                        <a:rPr lang="en-US" altLang="zh-CN" sz="2400" b="0" i="1" baseline="-25000" smtClean="0">
                                          <a:latin typeface="Cambria Math" panose="02040503050406030204" pitchFamily="18" charset="0"/>
                                          <a:ea typeface="微软雅黑" panose="020B0503020204020204" pitchFamily="34" charset="-122"/>
                                          <a:cs typeface="Times New Roman" panose="02020603050405020304" pitchFamily="18" charset="0"/>
                                        </a:rPr>
                                        <m:t>𝐹</m:t>
                                      </m:r>
                                      <m:r>
                                        <a:rPr lang="zh-CN" altLang="en-US" sz="2400" b="0" i="1" baseline="-25000" smtClean="0">
                                          <a:latin typeface="Cambria Math" panose="02040503050406030204" pitchFamily="18" charset="0"/>
                                          <a:ea typeface="微软雅黑" panose="020B0503020204020204" pitchFamily="34" charset="-122"/>
                                          <a:cs typeface="Times New Roman" panose="02020603050405020304" pitchFamily="18" charset="0"/>
                                        </a:rPr>
                                        <m:t> </m:t>
                                      </m:r>
                                    </m:den>
                                  </m:f>
                                </m:e>
                              </m:box>
                            </m:oMath>
                          </a14:m>
                          <a:endParaRPr lang="el-GR" altLang="zh-CN" sz="2400" b="0" i="0" baseline="0">
                            <a:latin typeface="Times New Roman" panose="02020603050405020304" pitchFamily="18" charset="0"/>
                            <a:ea typeface="微软雅黑" pitchFamily="34" charset="-122"/>
                            <a:cs typeface="Times New Roman" panose="02020603050405020304" pitchFamily="18" charset="0"/>
                          </a:endParaRPr>
                        </a:p>
                      </a:txBody>
                      <a:tcPr anchor="ctr"/>
                    </a:tc>
                    <a:extLst>
                      <a:ext uri="{0D108BD9-81ED-4DB2-BD59-A6C34878D82A}">
                        <a16:rowId xmlns:a16="http://schemas.microsoft.com/office/drawing/2014/main" val="10005"/>
                      </a:ext>
                    </a:extLst>
                  </a:tr>
                </a:tbl>
              </a:graphicData>
            </a:graphic>
          </p:graphicFrame>
        </mc:Choice>
        <mc:Fallback>
          <p:graphicFrame>
            <p:nvGraphicFramePr>
              <p:cNvPr id="2" name="表格 1"/>
              <p:cNvGraphicFramePr>
                <a:graphicFrameLocks noGrp="1"/>
              </p:cNvGraphicFramePr>
              <p:nvPr>
                <p:extLst>
                  <p:ext uri="{D42A27DB-BD31-4B8C-83A1-F6EECF244321}">
                    <p14:modId xmlns:p14="http://schemas.microsoft.com/office/powerpoint/2010/main" val="3939418653"/>
                  </p:ext>
                </p:extLst>
              </p:nvPr>
            </p:nvGraphicFramePr>
            <p:xfrm>
              <a:off x="647564" y="959964"/>
              <a:ext cx="7848872" cy="3657029"/>
            </p:xfrm>
            <a:graphic>
              <a:graphicData uri="http://schemas.openxmlformats.org/drawingml/2006/table">
                <a:tbl>
                  <a:tblPr firstRow="1" bandRow="1">
                    <a:tableStyleId>{5940675A-B579-460E-94D1-54222C63F5DA}</a:tableStyleId>
                  </a:tblPr>
                  <a:tblGrid>
                    <a:gridCol w="1476164">
                      <a:extLst>
                        <a:ext uri="{9D8B030D-6E8A-4147-A177-3AD203B41FA5}">
                          <a16:colId xmlns:a16="http://schemas.microsoft.com/office/drawing/2014/main" val="20000"/>
                        </a:ext>
                      </a:extLst>
                    </a:gridCol>
                    <a:gridCol w="1394284">
                      <a:extLst>
                        <a:ext uri="{9D8B030D-6E8A-4147-A177-3AD203B41FA5}">
                          <a16:colId xmlns:a16="http://schemas.microsoft.com/office/drawing/2014/main" val="20001"/>
                        </a:ext>
                      </a:extLst>
                    </a:gridCol>
                    <a:gridCol w="1702060">
                      <a:extLst>
                        <a:ext uri="{9D8B030D-6E8A-4147-A177-3AD203B41FA5}">
                          <a16:colId xmlns:a16="http://schemas.microsoft.com/office/drawing/2014/main" val="20002"/>
                        </a:ext>
                      </a:extLst>
                    </a:gridCol>
                    <a:gridCol w="736340">
                      <a:extLst>
                        <a:ext uri="{9D8B030D-6E8A-4147-A177-3AD203B41FA5}">
                          <a16:colId xmlns:a16="http://schemas.microsoft.com/office/drawing/2014/main" val="20003"/>
                        </a:ext>
                      </a:extLst>
                    </a:gridCol>
                    <a:gridCol w="2540024">
                      <a:extLst>
                        <a:ext uri="{9D8B030D-6E8A-4147-A177-3AD203B41FA5}">
                          <a16:colId xmlns:a16="http://schemas.microsoft.com/office/drawing/2014/main" val="20004"/>
                        </a:ext>
                      </a:extLst>
                    </a:gridCol>
                  </a:tblGrid>
                  <a:tr h="457200">
                    <a:tc>
                      <a:txBody>
                        <a:bodyPr/>
                        <a:lstStyle/>
                        <a:p>
                          <a:pPr algn="ct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杠杆</a:t>
                          </a:r>
                        </a:p>
                      </a:txBody>
                      <a:tcPr anchor="ctr"/>
                    </a:tc>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斜面</a:t>
                          </a:r>
                        </a:p>
                      </a:txBody>
                      <a:tcPr anchor="ctr"/>
                    </a:tc>
                    <a:tc gridSpan="2">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滑轮</a:t>
                          </a:r>
                          <a:r>
                            <a:rPr lang="en-US" altLang="zh-CN" sz="2400" b="0" i="0" baseline="0">
                              <a:latin typeface="Times New Roman" panose="02020603050405020304" pitchFamily="18" charset="0"/>
                              <a:ea typeface="微软雅黑" pitchFamily="34" charset="-122"/>
                              <a:cs typeface="Times New Roman" panose="02020603050405020304" pitchFamily="18" charset="0"/>
                            </a:rPr>
                            <a:t>(</a:t>
                          </a:r>
                          <a:r>
                            <a:rPr lang="zh-CN" altLang="en-US" sz="2400" b="0" i="0" baseline="0">
                              <a:latin typeface="Times New Roman" panose="02020603050405020304" pitchFamily="18" charset="0"/>
                              <a:ea typeface="微软雅黑" pitchFamily="34" charset="-122"/>
                              <a:cs typeface="Times New Roman" panose="02020603050405020304" pitchFamily="18" charset="0"/>
                            </a:rPr>
                            <a:t>组</a:t>
                          </a:r>
                          <a:r>
                            <a:rPr lang="en-US" altLang="zh-CN" sz="2400" b="0" i="0" baseline="0">
                              <a:latin typeface="Times New Roman" panose="02020603050405020304" pitchFamily="18" charset="0"/>
                              <a:ea typeface="微软雅黑" pitchFamily="34" charset="-122"/>
                              <a:cs typeface="Times New Roman" panose="02020603050405020304" pitchFamily="18" charset="0"/>
                            </a:rPr>
                            <a:t>)</a:t>
                          </a: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hMerge="1">
                      <a:txBody>
                        <a:bodyPr/>
                        <a:lstStyle/>
                        <a:p>
                          <a:endParaRPr lang="zh-CN" altLang="en-US" sz="2400" b="1" i="0" baseline="0">
                            <a:latin typeface="Times New Roman" panose="02020603050405020304" pitchFamily="18" charset="0"/>
                            <a:ea typeface="宋体" pitchFamily="2" charset="-122"/>
                          </a:endParaRPr>
                        </a:p>
                      </a:txBody>
                      <a:tcPr/>
                    </a:tc>
                    <a:extLst>
                      <a:ext uri="{0D108BD9-81ED-4DB2-BD59-A6C34878D82A}">
                        <a16:rowId xmlns:a16="http://schemas.microsoft.com/office/drawing/2014/main" val="10000"/>
                      </a:ext>
                    </a:extLst>
                  </a:tr>
                  <a:tr h="1188720">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图示</a:t>
                          </a:r>
                        </a:p>
                      </a:txBody>
                      <a:tcPr anchor="ctr"/>
                    </a:tc>
                    <a:tc>
                      <a:txBody>
                        <a:bodyPr/>
                        <a:lstStyle/>
                        <a:p>
                          <a:pPr algn="ctr"/>
                          <a:endParaRPr lang="en-US" altLang="zh-CN" sz="2400" b="0" i="0" baseline="0">
                            <a:latin typeface="Times New Roman" panose="02020603050405020304" pitchFamily="18" charset="0"/>
                            <a:ea typeface="微软雅黑" pitchFamily="34" charset="-122"/>
                            <a:cs typeface="Times New Roman" panose="02020603050405020304" pitchFamily="18" charset="0"/>
                          </a:endParaRPr>
                        </a:p>
                        <a:p>
                          <a:pPr algn="ctr"/>
                          <a:endParaRPr lang="en-US" altLang="zh-CN" sz="2400" b="0" i="0" baseline="0">
                            <a:latin typeface="Times New Roman" panose="02020603050405020304" pitchFamily="18" charset="0"/>
                            <a:ea typeface="微软雅黑" pitchFamily="34" charset="-122"/>
                            <a:cs typeface="Times New Roman" panose="02020603050405020304" pitchFamily="18" charset="0"/>
                          </a:endParaRPr>
                        </a:p>
                        <a:p>
                          <a:pPr algn="ct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a:txBody>
                        <a:bodyPr/>
                        <a:lstStyle/>
                        <a:p>
                          <a:pPr algn="ct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a:txBody>
                        <a:bodyPr/>
                        <a:lstStyle/>
                        <a:p>
                          <a:pPr algn="ct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a:txBody>
                        <a:bodyPr/>
                        <a:lstStyle/>
                        <a:p>
                          <a:pPr algn="ct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extLst>
                      <a:ext uri="{0D108BD9-81ED-4DB2-BD59-A6C34878D82A}">
                        <a16:rowId xmlns:a16="http://schemas.microsoft.com/office/drawing/2014/main" val="10001"/>
                      </a:ext>
                    </a:extLst>
                  </a:tr>
                  <a:tr h="457200">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做功目的</a:t>
                          </a:r>
                        </a:p>
                      </a:txBody>
                      <a:tcPr anchor="ctr"/>
                    </a:tc>
                    <a:tc gridSpan="3">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竖直提升物</a:t>
                          </a:r>
                        </a:p>
                      </a:txBody>
                      <a:tcPr anchor="ctr"/>
                    </a:tc>
                    <a:tc hMerge="1">
                      <a:txBody>
                        <a:bodyPr/>
                        <a:lstStyle/>
                        <a:p>
                          <a:endParaRPr lang="zh-CN" altLang="en-US" sz="2400" b="1" i="0" baseline="0">
                            <a:latin typeface="Times New Roman" panose="02020603050405020304" pitchFamily="18" charset="0"/>
                            <a:ea typeface="宋体" pitchFamily="2" charset="-122"/>
                          </a:endParaRPr>
                        </a:p>
                      </a:txBody>
                      <a:tcPr/>
                    </a:tc>
                    <a:tc hMerge="1">
                      <a:txBody>
                        <a:bodyPr/>
                        <a:lstStyle/>
                        <a:p>
                          <a:endParaRPr lang="zh-CN" altLang="en-US" sz="2400" b="1" i="0" baseline="0">
                            <a:latin typeface="Times New Roman" panose="02020603050405020304" pitchFamily="18" charset="0"/>
                            <a:ea typeface="宋体" pitchFamily="2" charset="-122"/>
                          </a:endParaRPr>
                        </a:p>
                      </a:txBody>
                      <a:tcPr/>
                    </a:tc>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水平移动物体</a:t>
                          </a:r>
                        </a:p>
                      </a:txBody>
                      <a:tcPr anchor="ctr"/>
                    </a:tc>
                    <a:extLst>
                      <a:ext uri="{0D108BD9-81ED-4DB2-BD59-A6C34878D82A}">
                        <a16:rowId xmlns:a16="http://schemas.microsoft.com/office/drawing/2014/main" val="10002"/>
                      </a:ext>
                    </a:extLst>
                  </a:tr>
                  <a:tr h="457200">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有用功</a:t>
                          </a:r>
                        </a:p>
                      </a:txBody>
                      <a:tcPr anchor="ctr"/>
                    </a:tc>
                    <a:tc gridSpan="3">
                      <a:txBody>
                        <a:bodyPr/>
                        <a:lstStyle/>
                        <a:p>
                          <a:pPr algn="ctr"/>
                          <a:r>
                            <a:rPr lang="en-US" altLang="zh-CN" sz="2400" b="0" i="1" baseline="0">
                              <a:latin typeface="Times New Roman" panose="02020603050405020304" pitchFamily="18" charset="0"/>
                              <a:ea typeface="微软雅黑" pitchFamily="34" charset="-122"/>
                              <a:cs typeface="Times New Roman" panose="02020603050405020304" pitchFamily="18" charset="0"/>
                            </a:rPr>
                            <a:t>W</a:t>
                          </a:r>
                          <a:r>
                            <a:rPr lang="en-US" altLang="zh-CN" sz="2400" b="0" i="0" baseline="0">
                              <a:latin typeface="Times New Roman" panose="02020603050405020304" pitchFamily="18" charset="0"/>
                              <a:ea typeface="微软雅黑" pitchFamily="34" charset="-122"/>
                              <a:cs typeface="Times New Roman" panose="02020603050405020304" pitchFamily="18" charset="0"/>
                            </a:rPr>
                            <a:t> </a:t>
                          </a:r>
                          <a:r>
                            <a:rPr lang="zh-CN" altLang="en-US" sz="2400" b="0" i="0" baseline="-25000">
                              <a:latin typeface="Times New Roman" panose="02020603050405020304" pitchFamily="18" charset="0"/>
                              <a:ea typeface="微软雅黑" pitchFamily="34" charset="-122"/>
                              <a:cs typeface="Times New Roman" panose="02020603050405020304" pitchFamily="18" charset="0"/>
                            </a:rPr>
                            <a:t>有</a:t>
                          </a:r>
                          <a:r>
                            <a:rPr lang="en-US" altLang="zh-CN" sz="2400" b="0" i="0" baseline="0">
                              <a:latin typeface="Times New Roman" panose="02020603050405020304" pitchFamily="18" charset="0"/>
                              <a:ea typeface="微软雅黑" pitchFamily="34" charset="-122"/>
                              <a:cs typeface="Times New Roman" panose="02020603050405020304" pitchFamily="18" charset="0"/>
                            </a:rPr>
                            <a:t>=</a:t>
                          </a:r>
                          <a:r>
                            <a:rPr lang="en-US" altLang="zh-CN" sz="2400" b="0" i="1" baseline="0" err="1">
                              <a:latin typeface="Times New Roman" panose="02020603050405020304" pitchFamily="18" charset="0"/>
                              <a:ea typeface="微软雅黑" pitchFamily="34" charset="-122"/>
                              <a:cs typeface="Times New Roman" panose="02020603050405020304" pitchFamily="18" charset="0"/>
                            </a:rPr>
                            <a:t>Gh</a:t>
                          </a:r>
                          <a:endParaRPr lang="zh-CN" altLang="en-US" sz="2400" b="0" i="1" baseline="0">
                            <a:latin typeface="Times New Roman" panose="02020603050405020304" pitchFamily="18" charset="0"/>
                            <a:ea typeface="微软雅黑" pitchFamily="34" charset="-122"/>
                            <a:cs typeface="Times New Roman" panose="02020603050405020304" pitchFamily="18" charset="0"/>
                          </a:endParaRPr>
                        </a:p>
                      </a:txBody>
                      <a:tcPr anchor="ctr"/>
                    </a:tc>
                    <a:tc hMerge="1">
                      <a:txBody>
                        <a:bodyPr/>
                        <a:lstStyle/>
                        <a:p>
                          <a:endParaRPr lang="zh-CN" altLang="en-US" sz="2400" b="1" i="0" baseline="0">
                            <a:latin typeface="Times New Roman" panose="02020603050405020304" pitchFamily="18" charset="0"/>
                            <a:ea typeface="宋体" pitchFamily="2" charset="-122"/>
                          </a:endParaRPr>
                        </a:p>
                      </a:txBody>
                      <a:tcPr/>
                    </a:tc>
                    <a:tc hMerge="1">
                      <a:txBody>
                        <a:bodyPr/>
                        <a:lstStyle/>
                        <a:p>
                          <a:endParaRPr lang="zh-CN" altLang="en-US" sz="2400" b="1" i="0" baseline="0">
                            <a:latin typeface="Times New Roman" panose="02020603050405020304" pitchFamily="18" charset="0"/>
                            <a:ea typeface="宋体" pitchFamily="2" charset="-122"/>
                          </a:endParaRPr>
                        </a:p>
                      </a:txBody>
                      <a:tcPr/>
                    </a:tc>
                    <a:tc>
                      <a:txBody>
                        <a:bodyPr/>
                        <a:lstStyle/>
                        <a:p>
                          <a:pPr algn="ctr"/>
                          <a:r>
                            <a:rPr lang="en-US" altLang="zh-CN" sz="2400" b="0" i="1" baseline="0">
                              <a:latin typeface="Times New Roman" panose="02020603050405020304" pitchFamily="18" charset="0"/>
                              <a:ea typeface="微软雅黑" pitchFamily="34" charset="-122"/>
                              <a:cs typeface="Times New Roman" panose="02020603050405020304" pitchFamily="18" charset="0"/>
                            </a:rPr>
                            <a:t>W</a:t>
                          </a:r>
                          <a:r>
                            <a:rPr lang="en-US" altLang="zh-CN" sz="2400" b="0" i="0" baseline="-25000">
                              <a:latin typeface="Times New Roman" panose="02020603050405020304" pitchFamily="18" charset="0"/>
                              <a:ea typeface="微软雅黑" pitchFamily="34" charset="-122"/>
                              <a:cs typeface="Times New Roman" panose="02020603050405020304" pitchFamily="18" charset="0"/>
                            </a:rPr>
                            <a:t> </a:t>
                          </a:r>
                          <a:r>
                            <a:rPr lang="zh-CN" altLang="en-US" sz="2400" b="0" i="0" baseline="-25000">
                              <a:latin typeface="Times New Roman" panose="02020603050405020304" pitchFamily="18" charset="0"/>
                              <a:ea typeface="微软雅黑" pitchFamily="34" charset="-122"/>
                              <a:cs typeface="Times New Roman" panose="02020603050405020304" pitchFamily="18" charset="0"/>
                            </a:rPr>
                            <a:t>有</a:t>
                          </a:r>
                          <a:r>
                            <a:rPr lang="en-US" altLang="zh-CN" sz="2400" b="0" i="0" baseline="0">
                              <a:latin typeface="Times New Roman" panose="02020603050405020304" pitchFamily="18" charset="0"/>
                              <a:ea typeface="微软雅黑" pitchFamily="34" charset="-122"/>
                              <a:cs typeface="Times New Roman" panose="02020603050405020304" pitchFamily="18" charset="0"/>
                            </a:rPr>
                            <a:t>=</a:t>
                          </a:r>
                          <a:r>
                            <a:rPr lang="en-US" altLang="zh-CN" sz="2400" b="0" i="1" baseline="0">
                              <a:latin typeface="Times New Roman" panose="02020603050405020304" pitchFamily="18" charset="0"/>
                              <a:ea typeface="微软雅黑" pitchFamily="34" charset="-122"/>
                              <a:cs typeface="Times New Roman" panose="02020603050405020304" pitchFamily="18" charset="0"/>
                            </a:rPr>
                            <a:t>fs</a:t>
                          </a:r>
                          <a:r>
                            <a:rPr lang="en-US" altLang="zh-CN" sz="2400" b="0" i="0" baseline="0">
                              <a:latin typeface="Times New Roman" panose="02020603050405020304" pitchFamily="18" charset="0"/>
                              <a:ea typeface="微软雅黑" pitchFamily="34" charset="-122"/>
                              <a:cs typeface="Times New Roman" panose="02020603050405020304" pitchFamily="18" charset="0"/>
                            </a:rPr>
                            <a:t> </a:t>
                          </a:r>
                          <a:r>
                            <a:rPr lang="zh-CN" altLang="en-US" sz="2400" b="0" i="0" baseline="-25000">
                              <a:latin typeface="Times New Roman" panose="02020603050405020304" pitchFamily="18" charset="0"/>
                              <a:ea typeface="微软雅黑" pitchFamily="34" charset="-122"/>
                              <a:cs typeface="Times New Roman" panose="02020603050405020304" pitchFamily="18" charset="0"/>
                            </a:rPr>
                            <a:t>物</a:t>
                          </a:r>
                        </a:p>
                      </a:txBody>
                      <a:tcPr anchor="ctr"/>
                    </a:tc>
                    <a:extLst>
                      <a:ext uri="{0D108BD9-81ED-4DB2-BD59-A6C34878D82A}">
                        <a16:rowId xmlns:a16="http://schemas.microsoft.com/office/drawing/2014/main" val="10003"/>
                      </a:ext>
                    </a:extLst>
                  </a:tr>
                  <a:tr h="457200">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总功</a:t>
                          </a:r>
                        </a:p>
                      </a:txBody>
                      <a:tcPr anchor="ctr"/>
                    </a:tc>
                    <a:tc gridSpan="4">
                      <a:txBody>
                        <a:bodyPr/>
                        <a:lstStyle/>
                        <a:p>
                          <a:pPr algn="ctr"/>
                          <a:r>
                            <a:rPr lang="en-US" altLang="zh-CN" sz="2400" b="0" i="1" baseline="0">
                              <a:latin typeface="Times New Roman" panose="02020603050405020304" pitchFamily="18" charset="0"/>
                              <a:ea typeface="微软雅黑" pitchFamily="34" charset="-122"/>
                              <a:cs typeface="Times New Roman" panose="02020603050405020304" pitchFamily="18" charset="0"/>
                            </a:rPr>
                            <a:t>W </a:t>
                          </a:r>
                          <a:r>
                            <a:rPr lang="zh-CN" altLang="en-US" sz="2400" b="0" i="0" baseline="-25000">
                              <a:latin typeface="Times New Roman" panose="02020603050405020304" pitchFamily="18" charset="0"/>
                              <a:ea typeface="微软雅黑" pitchFamily="34" charset="-122"/>
                              <a:cs typeface="Times New Roman" panose="02020603050405020304" pitchFamily="18" charset="0"/>
                            </a:rPr>
                            <a:t>总</a:t>
                          </a:r>
                          <a:r>
                            <a:rPr lang="en-US" altLang="zh-CN" sz="2400" b="0" i="0" baseline="0">
                              <a:latin typeface="Times New Roman" panose="02020603050405020304" pitchFamily="18" charset="0"/>
                              <a:ea typeface="微软雅黑" pitchFamily="34" charset="-122"/>
                              <a:cs typeface="Times New Roman" panose="02020603050405020304" pitchFamily="18" charset="0"/>
                            </a:rPr>
                            <a:t>=</a:t>
                          </a:r>
                          <a:r>
                            <a:rPr lang="en-US" altLang="zh-CN" sz="2400" b="0" i="1" baseline="0" err="1">
                              <a:latin typeface="Times New Roman" panose="02020603050405020304" pitchFamily="18" charset="0"/>
                              <a:ea typeface="微软雅黑" pitchFamily="34" charset="-122"/>
                              <a:cs typeface="Times New Roman" panose="02020603050405020304" pitchFamily="18" charset="0"/>
                            </a:rPr>
                            <a:t>Fs</a:t>
                          </a:r>
                          <a:r>
                            <a:rPr lang="en-US" altLang="zh-CN" sz="2400" b="0" i="1" baseline="-25000" err="1">
                              <a:latin typeface="Times New Roman" panose="02020603050405020304" pitchFamily="18" charset="0"/>
                              <a:ea typeface="微软雅黑" pitchFamily="34" charset="-122"/>
                              <a:cs typeface="Times New Roman" panose="02020603050405020304" pitchFamily="18" charset="0"/>
                            </a:rPr>
                            <a:t>F</a:t>
                          </a:r>
                          <a:endParaRPr lang="zh-CN" altLang="en-US" sz="2400" b="0" i="1" baseline="-25000">
                            <a:latin typeface="Times New Roman" panose="02020603050405020304" pitchFamily="18" charset="0"/>
                            <a:ea typeface="微软雅黑" pitchFamily="34" charset="-122"/>
                            <a:cs typeface="Times New Roman" panose="02020603050405020304" pitchFamily="18" charset="0"/>
                          </a:endParaRPr>
                        </a:p>
                      </a:txBody>
                      <a:tcPr anchor="ctr"/>
                    </a:tc>
                    <a:tc hMerge="1">
                      <a:txBody>
                        <a:bodyPr/>
                        <a:lstStyle/>
                        <a:p>
                          <a:endParaRPr lang="zh-CN" altLang="en-US" sz="2400" b="1" i="0" baseline="0">
                            <a:latin typeface="Times New Roman" panose="02020603050405020304" pitchFamily="18" charset="0"/>
                            <a:ea typeface="宋体" pitchFamily="2" charset="-122"/>
                          </a:endParaRPr>
                        </a:p>
                      </a:txBody>
                      <a:tcPr/>
                    </a:tc>
                    <a:tc hMerge="1">
                      <a:txBody>
                        <a:bodyPr/>
                        <a:lstStyle/>
                        <a:p>
                          <a:endParaRPr lang="zh-CN" altLang="en-US" sz="2400" b="1" i="0" baseline="0">
                            <a:latin typeface="Times New Roman" panose="02020603050405020304" pitchFamily="18" charset="0"/>
                            <a:ea typeface="宋体" pitchFamily="2" charset="-122"/>
                          </a:endParaRPr>
                        </a:p>
                      </a:txBody>
                      <a:tcPr/>
                    </a:tc>
                    <a:tc hMerge="1">
                      <a:txBody>
                        <a:bodyPr/>
                        <a:lstStyle/>
                        <a:p>
                          <a:endParaRPr lang="zh-CN" altLang="en-US" sz="2400" b="1" i="0" baseline="0">
                            <a:latin typeface="Times New Roman" panose="02020603050405020304" pitchFamily="18" charset="0"/>
                            <a:ea typeface="宋体" pitchFamily="2" charset="-122"/>
                          </a:endParaRPr>
                        </a:p>
                      </a:txBody>
                      <a:tcPr/>
                    </a:tc>
                    <a:extLst>
                      <a:ext uri="{0D108BD9-81ED-4DB2-BD59-A6C34878D82A}">
                        <a16:rowId xmlns:a16="http://schemas.microsoft.com/office/drawing/2014/main" val="10004"/>
                      </a:ext>
                    </a:extLst>
                  </a:tr>
                  <a:tr h="639509">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机械效率</a:t>
                          </a:r>
                        </a:p>
                      </a:txBody>
                      <a:tcPr anchor="ctr"/>
                    </a:tc>
                    <a:tc gridSpan="3">
                      <a:txBody>
                        <a:bodyPr/>
                        <a:lstStyle/>
                        <a:p>
                          <a:endParaRPr lang="zh-CN"/>
                        </a:p>
                      </a:txBody>
                      <a:tcPr anchor="ctr">
                        <a:blipFill>
                          <a:blip r:embed="rId2"/>
                          <a:stretch>
                            <a:fillRect l="-38633" t="-480000" r="-66614" b="-7619"/>
                          </a:stretch>
                        </a:blipFill>
                      </a:tcPr>
                    </a:tc>
                    <a:tc hMerge="1">
                      <a:txBody>
                        <a:bodyPr/>
                        <a:lstStyle/>
                        <a:p>
                          <a:endParaRPr lang="zh-CN" altLang="en-US" sz="2400" b="1" i="0" baseline="0">
                            <a:latin typeface="Times New Roman" panose="02020603050405020304" pitchFamily="18" charset="0"/>
                            <a:ea typeface="宋体" pitchFamily="2" charset="-122"/>
                          </a:endParaRPr>
                        </a:p>
                      </a:txBody>
                      <a:tcPr/>
                    </a:tc>
                    <a:tc hMerge="1">
                      <a:txBody>
                        <a:bodyPr/>
                        <a:lstStyle/>
                        <a:p>
                          <a:endParaRPr lang="zh-CN" altLang="en-US" sz="2400" b="1" i="0" baseline="0">
                            <a:latin typeface="Times New Roman" panose="02020603050405020304" pitchFamily="18" charset="0"/>
                            <a:ea typeface="宋体" pitchFamily="2" charset="-122"/>
                          </a:endParaRPr>
                        </a:p>
                      </a:txBody>
                      <a:tcPr/>
                    </a:tc>
                    <a:tc>
                      <a:txBody>
                        <a:bodyPr/>
                        <a:lstStyle/>
                        <a:p>
                          <a:endParaRPr lang="zh-CN"/>
                        </a:p>
                      </a:txBody>
                      <a:tcPr anchor="ctr">
                        <a:blipFill>
                          <a:blip r:embed="rId2"/>
                          <a:stretch>
                            <a:fillRect l="-209113" t="-480000" r="-480" b="-7619"/>
                          </a:stretch>
                        </a:blipFill>
                      </a:tcPr>
                    </a:tc>
                    <a:extLst>
                      <a:ext uri="{0D108BD9-81ED-4DB2-BD59-A6C34878D82A}">
                        <a16:rowId xmlns:a16="http://schemas.microsoft.com/office/drawing/2014/main" val="10005"/>
                      </a:ext>
                    </a:extLst>
                  </a:tr>
                </a:tbl>
              </a:graphicData>
            </a:graphic>
          </p:graphicFrame>
        </mc:Fallback>
      </mc:AlternateContent>
      <p:pic>
        <p:nvPicPr>
          <p:cNvPr id="307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113560" y="1347614"/>
            <a:ext cx="1235401"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707904" y="1412324"/>
            <a:ext cx="1440160" cy="109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436096" y="1418160"/>
            <a:ext cx="360040" cy="1160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012160" y="1553975"/>
            <a:ext cx="2232248" cy="791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15854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546975" y="737642"/>
            <a:ext cx="1116013" cy="2619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7175" name="文本框 22"/>
          <p:cNvSpPr txBox="1">
            <a:spLocks noChangeArrowheads="1"/>
          </p:cNvSpPr>
          <p:nvPr/>
        </p:nvSpPr>
        <p:spPr bwMode="auto">
          <a:xfrm>
            <a:off x="7669213" y="699542"/>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2</a:t>
            </a:r>
            <a:r>
              <a:rPr kumimoji="1" lang="zh-CN" altLang="en-US" sz="1600" b="1">
                <a:latin typeface="楷体" pitchFamily="49" charset="-122"/>
                <a:ea typeface="楷体" pitchFamily="49" charset="-122"/>
              </a:rPr>
              <a:t>－讲</a:t>
            </a:r>
          </a:p>
        </p:txBody>
      </p:sp>
      <p:sp>
        <p:nvSpPr>
          <p:cNvPr id="7176" name="文本框 6"/>
          <p:cNvSpPr txBox="1">
            <a:spLocks noChangeArrowheads="1"/>
          </p:cNvSpPr>
          <p:nvPr/>
        </p:nvSpPr>
        <p:spPr bwMode="auto">
          <a:xfrm>
            <a:off x="323528" y="0"/>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latin typeface="黑体" pitchFamily="49" charset="-122"/>
                <a:ea typeface="黑体" pitchFamily="49" charset="-122"/>
              </a:rPr>
              <a:t>感悟新知</a:t>
            </a:r>
          </a:p>
        </p:txBody>
      </p:sp>
      <p:sp>
        <p:nvSpPr>
          <p:cNvPr id="8" name="Rectangle 1"/>
          <p:cNvSpPr>
            <a:spLocks noChangeArrowheads="1"/>
          </p:cNvSpPr>
          <p:nvPr/>
        </p:nvSpPr>
        <p:spPr bwMode="auto">
          <a:xfrm>
            <a:off x="931845" y="1131590"/>
            <a:ext cx="7272808"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58775" indent="-3587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265113" indent="-265113" eaLnBrk="1" hangingPunct="1">
              <a:lnSpc>
                <a:spcPct val="150000"/>
              </a:lnSpc>
            </a:pPr>
            <a:r>
              <a:rPr lang="zh-CN" altLang="en-US" sz="2200" b="1">
                <a:latin typeface="Times New Roman" panose="02020603050405020304" pitchFamily="18" charset="0"/>
                <a:ea typeface="楷体" pitchFamily="49" charset="-122"/>
              </a:rPr>
              <a:t>思想方法</a:t>
            </a:r>
          </a:p>
          <a:p>
            <a:pPr marL="0" indent="541338" eaLnBrk="1" hangingPunct="1">
              <a:lnSpc>
                <a:spcPct val="150000"/>
              </a:lnSpc>
              <a:tabLst>
                <a:tab pos="541338" algn="l"/>
              </a:tabLst>
            </a:pPr>
            <a:r>
              <a:rPr lang="zh-CN" altLang="en-US" sz="2200" b="1">
                <a:latin typeface="Times New Roman" panose="02020603050405020304" pitchFamily="18" charset="0"/>
                <a:ea typeface="楷体" pitchFamily="49" charset="-122"/>
              </a:rPr>
              <a:t>迁移思维：</a:t>
            </a:r>
            <a:r>
              <a:rPr lang="zh-CN" altLang="en-US" sz="2200" b="1">
                <a:solidFill>
                  <a:srgbClr val="00B0F0"/>
                </a:solidFill>
                <a:latin typeface="Times New Roman" panose="02020603050405020304" pitchFamily="18" charset="0"/>
                <a:ea typeface="楷体" pitchFamily="49" charset="-122"/>
              </a:rPr>
              <a:t>在已经掌握用滑轮组竖直提升物体时有用功、总功和机械效率的基础上，运用迁移思维求解用滑轮组水平拉动物体时有用功、总功和机械效率。迁移思维是将知识和方法迁移运用到新情境解决问题的思维活动。</a:t>
            </a:r>
            <a:endParaRPr lang="en-US" altLang="zh-CN" sz="2200" b="1" u="wavy">
              <a:solidFill>
                <a:srgbClr val="00B0F0"/>
              </a:solidFill>
              <a:uFill>
                <a:solidFill>
                  <a:schemeClr val="tx1"/>
                </a:solidFill>
              </a:uFill>
              <a:latin typeface="Times New Roman" panose="02020603050405020304" pitchFamily="18" charset="0"/>
              <a:ea typeface="楷体" pitchFamily="49" charset="-122"/>
            </a:endParaRPr>
          </a:p>
        </p:txBody>
      </p:sp>
    </p:spTree>
    <p:extLst>
      <p:ext uri="{BB962C8B-B14F-4D97-AF65-F5344CB8AC3E}">
        <p14:creationId xmlns:p14="http://schemas.microsoft.com/office/powerpoint/2010/main" val="14030911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6"/>
          <p:cNvSpPr txBox="1">
            <a:spLocks noChangeArrowheads="1"/>
          </p:cNvSpPr>
          <p:nvPr/>
        </p:nvSpPr>
        <p:spPr bwMode="auto">
          <a:xfrm>
            <a:off x="251520" y="29662"/>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感悟新知</a:t>
            </a:r>
          </a:p>
        </p:txBody>
      </p:sp>
      <p:sp>
        <p:nvSpPr>
          <p:cNvPr id="7" name="矩形 6"/>
          <p:cNvSpPr/>
          <p:nvPr/>
        </p:nvSpPr>
        <p:spPr>
          <a:xfrm>
            <a:off x="7546975" y="615528"/>
            <a:ext cx="1116013" cy="2619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20484" name="文本框 22"/>
          <p:cNvSpPr txBox="1">
            <a:spLocks noChangeArrowheads="1"/>
          </p:cNvSpPr>
          <p:nvPr/>
        </p:nvSpPr>
        <p:spPr bwMode="auto">
          <a:xfrm>
            <a:off x="7669213" y="577428"/>
            <a:ext cx="909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2</a:t>
            </a:r>
            <a:r>
              <a:rPr kumimoji="1" lang="zh-CN" altLang="en-US" sz="1600" b="1">
                <a:latin typeface="楷体" pitchFamily="49" charset="-122"/>
                <a:ea typeface="楷体" pitchFamily="49" charset="-122"/>
              </a:rPr>
              <a:t>－练</a:t>
            </a:r>
          </a:p>
        </p:txBody>
      </p:sp>
      <p:sp>
        <p:nvSpPr>
          <p:cNvPr id="9" name="TextBox 8"/>
          <p:cNvSpPr txBox="1">
            <a:spLocks noChangeArrowheads="1"/>
          </p:cNvSpPr>
          <p:nvPr/>
        </p:nvSpPr>
        <p:spPr bwMode="auto">
          <a:xfrm>
            <a:off x="1258889" y="771550"/>
            <a:ext cx="5473352" cy="3970318"/>
          </a:xfrm>
          <a:prstGeom prst="rect">
            <a:avLst/>
          </a:prstGeom>
          <a:noFill/>
          <a:ln w="9525">
            <a:noFill/>
            <a:miter lim="800000"/>
          </a:ln>
        </p:spPr>
        <p:txBody>
          <a:bodyPr wrap="square">
            <a:spAutoFit/>
          </a:bodyPr>
          <a:lstStyle/>
          <a:p>
            <a:pPr>
              <a:lnSpc>
                <a:spcPct val="150000"/>
              </a:lnSpc>
              <a:defRPr/>
            </a:pPr>
            <a:r>
              <a:rPr lang="en-US" altLang="zh-CN" sz="2400">
                <a:latin typeface="Times New Roman" panose="02020603050405020304" pitchFamily="18" charset="0"/>
                <a:ea typeface="微软雅黑" pitchFamily="34" charset="-122"/>
                <a:cs typeface="Times New Roman" panose="02020603050405020304" pitchFamily="18" charset="0"/>
              </a:rPr>
              <a:t>[</a:t>
            </a:r>
            <a:r>
              <a:rPr lang="zh-CN" altLang="en-US" sz="2400">
                <a:latin typeface="Times New Roman" panose="02020603050405020304" pitchFamily="18" charset="0"/>
                <a:ea typeface="微软雅黑" pitchFamily="34" charset="-122"/>
                <a:cs typeface="Times New Roman" panose="02020603050405020304" pitchFamily="18" charset="0"/>
              </a:rPr>
              <a:t>中考</a:t>
            </a:r>
            <a:r>
              <a:rPr lang="en-US" altLang="zh-CN" sz="2400">
                <a:latin typeface="Times New Roman" panose="02020603050405020304" pitchFamily="18" charset="0"/>
                <a:ea typeface="微软雅黑" pitchFamily="34" charset="-122"/>
                <a:cs typeface="Times New Roman" panose="02020603050405020304" pitchFamily="18" charset="0"/>
              </a:rPr>
              <a:t>·</a:t>
            </a:r>
            <a:r>
              <a:rPr lang="zh-CN" altLang="en-US" sz="2400">
                <a:latin typeface="Times New Roman" panose="02020603050405020304" pitchFamily="18" charset="0"/>
                <a:ea typeface="微软雅黑" pitchFamily="34" charset="-122"/>
                <a:cs typeface="Times New Roman" panose="02020603050405020304" pitchFamily="18" charset="0"/>
              </a:rPr>
              <a:t>南京</a:t>
            </a:r>
            <a:r>
              <a:rPr lang="en-US" altLang="zh-CN" sz="2400">
                <a:latin typeface="Times New Roman" panose="02020603050405020304" pitchFamily="18" charset="0"/>
                <a:ea typeface="微软雅黑" pitchFamily="34" charset="-122"/>
                <a:cs typeface="Times New Roman" panose="02020603050405020304" pitchFamily="18" charset="0"/>
              </a:rPr>
              <a:t>] </a:t>
            </a:r>
            <a:r>
              <a:rPr lang="zh-CN" altLang="en-US" sz="2400">
                <a:latin typeface="Times New Roman" panose="02020603050405020304" pitchFamily="18" charset="0"/>
                <a:ea typeface="微软雅黑" pitchFamily="34" charset="-122"/>
                <a:cs typeface="Times New Roman" panose="02020603050405020304" pitchFamily="18" charset="0"/>
              </a:rPr>
              <a:t>如图</a:t>
            </a:r>
            <a:r>
              <a:rPr lang="en-US" altLang="zh-CN" sz="2400">
                <a:latin typeface="Times New Roman" panose="02020603050405020304" pitchFamily="18" charset="0"/>
                <a:ea typeface="微软雅黑" pitchFamily="34" charset="-122"/>
                <a:cs typeface="Times New Roman" panose="02020603050405020304" pitchFamily="18" charset="0"/>
              </a:rPr>
              <a:t>3</a:t>
            </a:r>
            <a:r>
              <a:rPr lang="zh-CN" altLang="en-US" sz="2400">
                <a:latin typeface="Times New Roman" panose="02020603050405020304" pitchFamily="18" charset="0"/>
                <a:ea typeface="微软雅黑" pitchFamily="34" charset="-122"/>
                <a:cs typeface="Times New Roman" panose="02020603050405020304" pitchFamily="18" charset="0"/>
              </a:rPr>
              <a:t>所示，物体重</a:t>
            </a:r>
            <a:r>
              <a:rPr lang="en-US" altLang="zh-CN" sz="2400">
                <a:latin typeface="Times New Roman" panose="02020603050405020304" pitchFamily="18" charset="0"/>
                <a:ea typeface="微软雅黑" pitchFamily="34" charset="-122"/>
                <a:cs typeface="Times New Roman" panose="02020603050405020304" pitchFamily="18" charset="0"/>
              </a:rPr>
              <a:t>180 N</a:t>
            </a:r>
            <a:r>
              <a:rPr lang="zh-CN" altLang="en-US" sz="2400">
                <a:latin typeface="Times New Roman" panose="02020603050405020304" pitchFamily="18" charset="0"/>
                <a:ea typeface="微软雅黑" pitchFamily="34" charset="-122"/>
                <a:cs typeface="Times New Roman" panose="02020603050405020304" pitchFamily="18" charset="0"/>
              </a:rPr>
              <a:t>，动滑轮重</a:t>
            </a:r>
            <a:r>
              <a:rPr lang="en-US" altLang="zh-CN" sz="2400">
                <a:latin typeface="Times New Roman" panose="02020603050405020304" pitchFamily="18" charset="0"/>
                <a:ea typeface="微软雅黑" pitchFamily="34" charset="-122"/>
                <a:cs typeface="Times New Roman" panose="02020603050405020304" pitchFamily="18" charset="0"/>
              </a:rPr>
              <a:t>10 N</a:t>
            </a:r>
            <a:r>
              <a:rPr lang="zh-CN" altLang="en-US" sz="2400">
                <a:latin typeface="Times New Roman" panose="02020603050405020304" pitchFamily="18" charset="0"/>
                <a:ea typeface="微软雅黑" pitchFamily="34" charset="-122"/>
                <a:cs typeface="Times New Roman" panose="02020603050405020304" pitchFamily="18" charset="0"/>
              </a:rPr>
              <a:t>，小明用</a:t>
            </a:r>
            <a:r>
              <a:rPr lang="en-US" altLang="zh-CN" sz="2400">
                <a:latin typeface="Times New Roman" panose="02020603050405020304" pitchFamily="18" charset="0"/>
                <a:ea typeface="微软雅黑" pitchFamily="34" charset="-122"/>
                <a:cs typeface="Times New Roman" panose="02020603050405020304" pitchFamily="18" charset="0"/>
              </a:rPr>
              <a:t>100 N </a:t>
            </a:r>
            <a:r>
              <a:rPr lang="zh-CN" altLang="en-US" sz="2400">
                <a:latin typeface="Times New Roman" panose="02020603050405020304" pitchFamily="18" charset="0"/>
                <a:ea typeface="微软雅黑" pitchFamily="34" charset="-122"/>
                <a:cs typeface="Times New Roman" panose="02020603050405020304" pitchFamily="18" charset="0"/>
              </a:rPr>
              <a:t>的拉力</a:t>
            </a:r>
            <a:r>
              <a:rPr lang="en-US" altLang="zh-CN" sz="2400">
                <a:latin typeface="Times New Roman" panose="02020603050405020304" pitchFamily="18" charset="0"/>
                <a:ea typeface="微软雅黑" pitchFamily="34" charset="-122"/>
                <a:cs typeface="Times New Roman" panose="02020603050405020304" pitchFamily="18" charset="0"/>
              </a:rPr>
              <a:t>(</a:t>
            </a:r>
            <a:r>
              <a:rPr lang="zh-CN" altLang="en-US" sz="2400">
                <a:latin typeface="Times New Roman" panose="02020603050405020304" pitchFamily="18" charset="0"/>
                <a:ea typeface="微软雅黑" pitchFamily="34" charset="-122"/>
                <a:cs typeface="Times New Roman" panose="02020603050405020304" pitchFamily="18" charset="0"/>
              </a:rPr>
              <a:t>方向不变</a:t>
            </a:r>
            <a:r>
              <a:rPr lang="en-US" altLang="zh-CN" sz="2400">
                <a:latin typeface="Times New Roman" panose="02020603050405020304" pitchFamily="18" charset="0"/>
                <a:ea typeface="微软雅黑" pitchFamily="34" charset="-122"/>
                <a:cs typeface="Times New Roman" panose="02020603050405020304" pitchFamily="18" charset="0"/>
              </a:rPr>
              <a:t>)</a:t>
            </a:r>
            <a:r>
              <a:rPr lang="zh-CN" altLang="en-US" sz="2400">
                <a:latin typeface="Times New Roman" panose="02020603050405020304" pitchFamily="18" charset="0"/>
                <a:ea typeface="微软雅黑" pitchFamily="34" charset="-122"/>
                <a:cs typeface="Times New Roman" panose="02020603050405020304" pitchFamily="18" charset="0"/>
              </a:rPr>
              <a:t>将物体匀速提升</a:t>
            </a:r>
            <a:r>
              <a:rPr lang="en-US" altLang="zh-CN" sz="2400">
                <a:latin typeface="Times New Roman" panose="02020603050405020304" pitchFamily="18" charset="0"/>
                <a:ea typeface="微软雅黑" pitchFamily="34" charset="-122"/>
                <a:cs typeface="Times New Roman" panose="02020603050405020304" pitchFamily="18" charset="0"/>
              </a:rPr>
              <a:t>2 m</a:t>
            </a:r>
            <a:r>
              <a:rPr lang="zh-CN" altLang="en-US" sz="2400">
                <a:latin typeface="Times New Roman" panose="02020603050405020304" pitchFamily="18" charset="0"/>
                <a:ea typeface="微软雅黑" pitchFamily="34" charset="-122"/>
                <a:cs typeface="Times New Roman" panose="02020603050405020304" pitchFamily="18" charset="0"/>
              </a:rPr>
              <a:t>，用了</a:t>
            </a:r>
            <a:r>
              <a:rPr lang="en-US" altLang="zh-CN" sz="2400">
                <a:latin typeface="Times New Roman" panose="02020603050405020304" pitchFamily="18" charset="0"/>
                <a:ea typeface="微软雅黑" pitchFamily="34" charset="-122"/>
                <a:cs typeface="Times New Roman" panose="02020603050405020304" pitchFamily="18" charset="0"/>
              </a:rPr>
              <a:t>10 s</a:t>
            </a:r>
            <a:r>
              <a:rPr lang="zh-CN" altLang="en-US" sz="2400">
                <a:latin typeface="Times New Roman" panose="02020603050405020304" pitchFamily="18" charset="0"/>
                <a:ea typeface="微软雅黑" pitchFamily="34" charset="-122"/>
                <a:cs typeface="Times New Roman" panose="02020603050405020304" pitchFamily="18" charset="0"/>
              </a:rPr>
              <a:t>，则此过程中有用功是</a:t>
            </a:r>
            <a:r>
              <a:rPr lang="en-US" altLang="zh-CN" sz="2400">
                <a:latin typeface="Times New Roman" panose="02020603050405020304" pitchFamily="18" charset="0"/>
                <a:ea typeface="微软雅黑" pitchFamily="34" charset="-122"/>
                <a:cs typeface="Times New Roman" panose="02020603050405020304" pitchFamily="18" charset="0"/>
              </a:rPr>
              <a:t>________J</a:t>
            </a:r>
            <a:r>
              <a:rPr lang="zh-CN" altLang="en-US" sz="2400">
                <a:latin typeface="Times New Roman" panose="02020603050405020304" pitchFamily="18" charset="0"/>
                <a:ea typeface="微软雅黑" pitchFamily="34" charset="-122"/>
                <a:cs typeface="Times New Roman" panose="02020603050405020304" pitchFamily="18" charset="0"/>
              </a:rPr>
              <a:t>，额外功是</a:t>
            </a:r>
            <a:r>
              <a:rPr lang="en-US" altLang="zh-CN" sz="2400">
                <a:latin typeface="Times New Roman" panose="02020603050405020304" pitchFamily="18" charset="0"/>
                <a:ea typeface="微软雅黑" pitchFamily="34" charset="-122"/>
                <a:cs typeface="Times New Roman" panose="02020603050405020304" pitchFamily="18" charset="0"/>
              </a:rPr>
              <a:t>________ J</a:t>
            </a:r>
            <a:r>
              <a:rPr lang="zh-CN" altLang="en-US" sz="2400">
                <a:latin typeface="Times New Roman" panose="02020603050405020304" pitchFamily="18" charset="0"/>
                <a:ea typeface="微软雅黑" pitchFamily="34" charset="-122"/>
                <a:cs typeface="Times New Roman" panose="02020603050405020304" pitchFamily="18" charset="0"/>
              </a:rPr>
              <a:t>，拉力的功率是</a:t>
            </a:r>
            <a:r>
              <a:rPr lang="en-US" altLang="zh-CN" sz="2400">
                <a:latin typeface="Times New Roman" panose="02020603050405020304" pitchFamily="18" charset="0"/>
                <a:ea typeface="微软雅黑" pitchFamily="34" charset="-122"/>
                <a:cs typeface="Times New Roman" panose="02020603050405020304" pitchFamily="18" charset="0"/>
              </a:rPr>
              <a:t>________ W</a:t>
            </a:r>
            <a:r>
              <a:rPr lang="zh-CN" altLang="en-US" sz="2400">
                <a:latin typeface="Times New Roman" panose="02020603050405020304" pitchFamily="18" charset="0"/>
                <a:ea typeface="微软雅黑" pitchFamily="34" charset="-122"/>
                <a:cs typeface="Times New Roman" panose="02020603050405020304" pitchFamily="18" charset="0"/>
              </a:rPr>
              <a:t>，滑轮组的机械效率是</a:t>
            </a:r>
            <a:r>
              <a:rPr lang="en-US" altLang="zh-CN" sz="2400">
                <a:latin typeface="Times New Roman" panose="02020603050405020304" pitchFamily="18" charset="0"/>
                <a:ea typeface="微软雅黑" pitchFamily="34" charset="-122"/>
                <a:cs typeface="Times New Roman" panose="02020603050405020304" pitchFamily="18" charset="0"/>
              </a:rPr>
              <a:t>________ % </a:t>
            </a:r>
            <a:r>
              <a:rPr lang="zh-CN" altLang="en-US" sz="2400">
                <a:latin typeface="Times New Roman" panose="02020603050405020304" pitchFamily="18" charset="0"/>
                <a:ea typeface="微软雅黑" pitchFamily="34" charset="-122"/>
                <a:cs typeface="Times New Roman" panose="02020603050405020304" pitchFamily="18" charset="0"/>
              </a:rPr>
              <a:t>。</a:t>
            </a:r>
            <a:endParaRPr lang="zh-CN" altLang="en-US" sz="2400" i="1">
              <a:latin typeface="Times New Roman" panose="02020603050405020304" pitchFamily="18" charset="0"/>
              <a:ea typeface="微软雅黑" pitchFamily="34" charset="-122"/>
              <a:cs typeface="Times New Roman" panose="02020603050405020304" pitchFamily="18" charset="0"/>
            </a:endParaRPr>
          </a:p>
        </p:txBody>
      </p:sp>
      <p:sp>
        <p:nvSpPr>
          <p:cNvPr id="8" name="任意多边形 25"/>
          <p:cNvSpPr/>
          <p:nvPr>
            <p:custDataLst>
              <p:tags r:id="rId1"/>
            </p:custDataLst>
          </p:nvPr>
        </p:nvSpPr>
        <p:spPr bwMode="auto">
          <a:xfrm>
            <a:off x="449263" y="893391"/>
            <a:ext cx="806450" cy="438150"/>
          </a:xfrm>
          <a:custGeom>
            <a:avLst/>
            <a:gdLst>
              <a:gd name="T0" fmla="*/ 0 w 1186765"/>
              <a:gd name="T1" fmla="*/ 0 h 714376"/>
              <a:gd name="T2" fmla="*/ 1 w 1186765"/>
              <a:gd name="T3" fmla="*/ 0 h 714376"/>
              <a:gd name="T4" fmla="*/ 1 w 1186765"/>
              <a:gd name="T5" fmla="*/ 1 h 714376"/>
              <a:gd name="T6" fmla="*/ 1 w 1186765"/>
              <a:gd name="T7" fmla="*/ 1 h 714376"/>
              <a:gd name="T8" fmla="*/ 1 w 1186765"/>
              <a:gd name="T9" fmla="*/ 1 h 714376"/>
              <a:gd name="T10" fmla="*/ 1 w 1186765"/>
              <a:gd name="T11" fmla="*/ 1 h 714376"/>
              <a:gd name="T12" fmla="*/ 0 60000 65536"/>
              <a:gd name="T13" fmla="*/ 0 60000 65536"/>
              <a:gd name="T14" fmla="*/ 0 60000 65536"/>
              <a:gd name="T15" fmla="*/ 0 60000 65536"/>
              <a:gd name="T16" fmla="*/ 0 60000 65536"/>
              <a:gd name="T17" fmla="*/ 0 60000 65536"/>
              <a:gd name="T18" fmla="*/ 0 w 1186765"/>
              <a:gd name="T19" fmla="*/ 0 h 714376"/>
              <a:gd name="T20" fmla="*/ 1186765 w 1186765"/>
              <a:gd name="T21" fmla="*/ 714376 h 714376"/>
            </a:gdLst>
            <a:ahLst/>
            <a:cxnLst>
              <a:cxn ang="T12">
                <a:pos x="T0" y="T1"/>
              </a:cxn>
              <a:cxn ang="T13">
                <a:pos x="T2" y="T3"/>
              </a:cxn>
              <a:cxn ang="T14">
                <a:pos x="T4" y="T5"/>
              </a:cxn>
              <a:cxn ang="T15">
                <a:pos x="T6" y="T7"/>
              </a:cxn>
              <a:cxn ang="T16">
                <a:pos x="T8" y="T9"/>
              </a:cxn>
              <a:cxn ang="T17">
                <a:pos x="T10" y="T11"/>
              </a:cxn>
            </a:cxnLst>
            <a:rect l="T18" t="T19" r="T20" b="T21"/>
            <a:pathLst>
              <a:path w="1186765" h="714376">
                <a:moveTo>
                  <a:pt x="0" y="0"/>
                </a:moveTo>
                <a:lnTo>
                  <a:pt x="829577" y="0"/>
                </a:lnTo>
                <a:cubicBezTo>
                  <a:pt x="1026846" y="0"/>
                  <a:pt x="1186765" y="159919"/>
                  <a:pt x="1186765" y="357188"/>
                </a:cubicBezTo>
                <a:lnTo>
                  <a:pt x="1186764" y="357188"/>
                </a:lnTo>
                <a:cubicBezTo>
                  <a:pt x="1186764" y="554457"/>
                  <a:pt x="1026845" y="714376"/>
                  <a:pt x="829576" y="714376"/>
                </a:cubicBezTo>
                <a:lnTo>
                  <a:pt x="244993" y="714376"/>
                </a:lnTo>
                <a:lnTo>
                  <a:pt x="0" y="0"/>
                </a:lnTo>
                <a:close/>
              </a:path>
            </a:pathLst>
          </a:custGeom>
          <a:solidFill>
            <a:srgbClr val="A5CC44">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a:solidFill>
                  <a:srgbClr val="FFFFFF"/>
                </a:solidFill>
                <a:latin typeface="微软雅黑" pitchFamily="34" charset="-122"/>
                <a:ea typeface="微软雅黑" pitchFamily="34" charset="-122"/>
              </a:rPr>
              <a:t>例</a:t>
            </a:r>
            <a:r>
              <a:rPr lang="en-US" altLang="zh-CN" sz="2200">
                <a:solidFill>
                  <a:srgbClr val="FFFFFF"/>
                </a:solidFill>
                <a:latin typeface="微软雅黑" pitchFamily="34" charset="-122"/>
                <a:ea typeface="微软雅黑" pitchFamily="34" charset="-122"/>
              </a:rPr>
              <a:t>2</a:t>
            </a:r>
            <a:endParaRPr lang="zh-CN" altLang="en-US" sz="2200">
              <a:solidFill>
                <a:srgbClr val="FFFFFF"/>
              </a:solidFill>
              <a:latin typeface="微软雅黑" pitchFamily="34" charset="-122"/>
              <a:ea typeface="微软雅黑" pitchFamily="34" charset="-122"/>
            </a:endParaRPr>
          </a:p>
        </p:txBody>
      </p:sp>
      <p:pic>
        <p:nvPicPr>
          <p:cNvPr id="40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1435"/>
          <a:stretch>
            <a:fillRect/>
          </a:stretch>
        </p:blipFill>
        <p:spPr bwMode="auto">
          <a:xfrm>
            <a:off x="7014737" y="1449768"/>
            <a:ext cx="1518076" cy="212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a:spLocks noChangeArrowheads="1"/>
          </p:cNvSpPr>
          <p:nvPr/>
        </p:nvSpPr>
        <p:spPr bwMode="auto">
          <a:xfrm>
            <a:off x="4427984" y="2427734"/>
            <a:ext cx="720080"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360</a:t>
            </a:r>
            <a:endPar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
        <p:nvSpPr>
          <p:cNvPr id="11" name="矩形 10"/>
          <p:cNvSpPr>
            <a:spLocks noChangeArrowheads="1"/>
          </p:cNvSpPr>
          <p:nvPr/>
        </p:nvSpPr>
        <p:spPr bwMode="auto">
          <a:xfrm>
            <a:off x="2339752" y="2931790"/>
            <a:ext cx="504056"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40</a:t>
            </a:r>
            <a:endPar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
        <p:nvSpPr>
          <p:cNvPr id="12" name="矩形 11"/>
          <p:cNvSpPr>
            <a:spLocks noChangeArrowheads="1"/>
          </p:cNvSpPr>
          <p:nvPr/>
        </p:nvSpPr>
        <p:spPr bwMode="auto">
          <a:xfrm>
            <a:off x="1763688" y="3526883"/>
            <a:ext cx="504056"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40</a:t>
            </a:r>
            <a:endPar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
        <p:nvSpPr>
          <p:cNvPr id="13" name="矩形 12"/>
          <p:cNvSpPr>
            <a:spLocks noChangeArrowheads="1"/>
          </p:cNvSpPr>
          <p:nvPr/>
        </p:nvSpPr>
        <p:spPr bwMode="auto">
          <a:xfrm>
            <a:off x="1761099" y="4055135"/>
            <a:ext cx="504056"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90</a:t>
            </a:r>
            <a:endPar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
        <p:nvSpPr>
          <p:cNvPr id="14" name="任意多边形 13"/>
          <p:cNvSpPr/>
          <p:nvPr/>
        </p:nvSpPr>
        <p:spPr>
          <a:xfrm>
            <a:off x="1356914" y="1840627"/>
            <a:ext cx="1846934" cy="119414"/>
          </a:xfrm>
          <a:custGeom>
            <a:avLst/>
            <a:gdLst>
              <a:gd name="connsiteX0" fmla="*/ 0 w 1486894"/>
              <a:gd name="connsiteY0" fmla="*/ 87492 h 119414"/>
              <a:gd name="connsiteX1" fmla="*/ 190832 w 1486894"/>
              <a:gd name="connsiteY1" fmla="*/ 28 h 119414"/>
              <a:gd name="connsiteX2" fmla="*/ 365760 w 1486894"/>
              <a:gd name="connsiteY2" fmla="*/ 95443 h 119414"/>
              <a:gd name="connsiteX3" fmla="*/ 556592 w 1486894"/>
              <a:gd name="connsiteY3" fmla="*/ 15930 h 119414"/>
              <a:gd name="connsiteX4" fmla="*/ 747423 w 1486894"/>
              <a:gd name="connsiteY4" fmla="*/ 111346 h 119414"/>
              <a:gd name="connsiteX5" fmla="*/ 962108 w 1486894"/>
              <a:gd name="connsiteY5" fmla="*/ 23882 h 119414"/>
              <a:gd name="connsiteX6" fmla="*/ 1200647 w 1486894"/>
              <a:gd name="connsiteY6" fmla="*/ 119297 h 119414"/>
              <a:gd name="connsiteX7" fmla="*/ 1486894 w 1486894"/>
              <a:gd name="connsiteY7" fmla="*/ 28 h 11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6894" h="119412">
                <a:moveTo>
                  <a:pt x="0" y="87492"/>
                </a:moveTo>
                <a:cubicBezTo>
                  <a:pt x="64936" y="43097"/>
                  <a:pt x="129872" y="-1297"/>
                  <a:pt x="190832" y="28"/>
                </a:cubicBezTo>
                <a:cubicBezTo>
                  <a:pt x="251792" y="1353"/>
                  <a:pt x="304800" y="92793"/>
                  <a:pt x="365760" y="95443"/>
                </a:cubicBezTo>
                <a:cubicBezTo>
                  <a:pt x="426720" y="98093"/>
                  <a:pt x="492982" y="13280"/>
                  <a:pt x="556592" y="15930"/>
                </a:cubicBezTo>
                <a:cubicBezTo>
                  <a:pt x="620202" y="18580"/>
                  <a:pt x="679837" y="110021"/>
                  <a:pt x="747423" y="111346"/>
                </a:cubicBezTo>
                <a:cubicBezTo>
                  <a:pt x="815009" y="112671"/>
                  <a:pt x="886571" y="22557"/>
                  <a:pt x="962108" y="23882"/>
                </a:cubicBezTo>
                <a:cubicBezTo>
                  <a:pt x="1037645" y="25207"/>
                  <a:pt x="1113183" y="123273"/>
                  <a:pt x="1200647" y="119297"/>
                </a:cubicBezTo>
                <a:cubicBezTo>
                  <a:pt x="1288111" y="115321"/>
                  <a:pt x="1486894" y="28"/>
                  <a:pt x="1486894" y="2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曲线连接符 14"/>
          <p:cNvCxnSpPr/>
          <p:nvPr/>
        </p:nvCxnSpPr>
        <p:spPr>
          <a:xfrm rot="5400000">
            <a:off x="1252662" y="1853928"/>
            <a:ext cx="288032" cy="283517"/>
          </a:xfrm>
          <a:prstGeom prst="curvedConnector3">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
          <p:cNvSpPr>
            <a:spLocks noChangeArrowheads="1"/>
          </p:cNvSpPr>
          <p:nvPr/>
        </p:nvSpPr>
        <p:spPr bwMode="auto">
          <a:xfrm>
            <a:off x="35496" y="1900334"/>
            <a:ext cx="132141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58775" indent="-3587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indent="0" eaLnBrk="1" hangingPunct="1"/>
            <a:r>
              <a:rPr lang="zh-CN" altLang="en-US" sz="2200" b="1">
                <a:solidFill>
                  <a:srgbClr val="00B0F0"/>
                </a:solidFill>
                <a:latin typeface="Times New Roman" panose="02020603050405020304" pitchFamily="18" charset="0"/>
                <a:ea typeface="楷体" pitchFamily="49" charset="-122"/>
              </a:rPr>
              <a:t>是多余条件，是干扰条件。</a:t>
            </a:r>
            <a:endParaRPr lang="en-US" altLang="zh-CN" sz="2200" b="1">
              <a:solidFill>
                <a:srgbClr val="00B0F0"/>
              </a:solidFill>
              <a:latin typeface="Times New Roman" panose="02020603050405020304" pitchFamily="18" charset="0"/>
              <a:ea typeface="楷体"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gray">
          <a:xfrm>
            <a:off x="1223963" y="874713"/>
            <a:ext cx="2017712" cy="442912"/>
          </a:xfrm>
          <a:prstGeom prst="roundRect">
            <a:avLst>
              <a:gd name="adj" fmla="val 47681"/>
            </a:avLst>
          </a:prstGeom>
          <a:gradFill rotWithShape="1">
            <a:gsLst>
              <a:gs pos="0">
                <a:srgbClr val="BEE2EC"/>
              </a:gs>
              <a:gs pos="100000">
                <a:srgbClr val="BEE2E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endParaRPr lang="zh-CN" altLang="en-US"/>
          </a:p>
        </p:txBody>
      </p:sp>
      <p:sp>
        <p:nvSpPr>
          <p:cNvPr id="44" name="Oval 4"/>
          <p:cNvSpPr>
            <a:spLocks noChangeArrowheads="1"/>
          </p:cNvSpPr>
          <p:nvPr/>
        </p:nvSpPr>
        <p:spPr bwMode="auto">
          <a:xfrm>
            <a:off x="2198688" y="3448050"/>
            <a:ext cx="1235075" cy="923925"/>
          </a:xfrm>
          <a:prstGeom prst="ellipse">
            <a:avLst/>
          </a:prstGeom>
          <a:gradFill rotWithShape="1">
            <a:gsLst>
              <a:gs pos="0">
                <a:schemeClr val="bg1"/>
              </a:gs>
              <a:gs pos="100000">
                <a:schemeClr val="bg1">
                  <a:lumMod val="85000"/>
                </a:schemeClr>
              </a:gs>
            </a:gsLst>
            <a:lin ang="5400000" scaled="0"/>
          </a:gradFill>
          <a:ln w="9525">
            <a:solidFill>
              <a:schemeClr val="bg1">
                <a:lumMod val="85000"/>
              </a:schemeClr>
            </a:solidFill>
            <a:round/>
          </a:ln>
          <a:effectLst/>
        </p:spPr>
        <p:txBody>
          <a:bodyPr wrap="none" anchor="ctr"/>
          <a:lstStyle/>
          <a:p>
            <a:pPr eaLnBrk="0" fontAlgn="auto" hangingPunct="0">
              <a:spcBef>
                <a:spcPct val="0"/>
              </a:spcBef>
              <a:spcAft>
                <a:spcPct val="0"/>
              </a:spcAft>
              <a:defRPr/>
            </a:pPr>
            <a:endParaRPr lang="zh-CN" altLang="en-US" kern="0">
              <a:solidFill>
                <a:sysClr val="windowText" lastClr="000000"/>
              </a:solidFill>
              <a:latin typeface="+mn-lt"/>
              <a:ea typeface="+mn-ea"/>
            </a:endParaRPr>
          </a:p>
        </p:txBody>
      </p:sp>
      <p:sp>
        <p:nvSpPr>
          <p:cNvPr id="39" name="Rectangle 2"/>
          <p:cNvSpPr txBox="1">
            <a:spLocks noChangeArrowheads="1"/>
          </p:cNvSpPr>
          <p:nvPr/>
        </p:nvSpPr>
        <p:spPr bwMode="auto">
          <a:xfrm>
            <a:off x="2284413" y="3543300"/>
            <a:ext cx="1041400" cy="571500"/>
          </a:xfrm>
          <a:prstGeom prst="rect">
            <a:avLst/>
          </a:prstGeom>
          <a:noFill/>
          <a:ln w="9525">
            <a:noFill/>
            <a:miter lim="800000"/>
          </a:ln>
        </p:spPr>
        <p:txBody>
          <a:bodyPr/>
          <a:lstStyle/>
          <a:p>
            <a:pPr algn="ctr" eaLnBrk="0" fontAlgn="auto" hangingPunct="0">
              <a:spcBef>
                <a:spcPct val="0"/>
              </a:spcBef>
              <a:spcAft>
                <a:spcPct val="0"/>
              </a:spcAft>
              <a:defRPr/>
            </a:pPr>
            <a:r>
              <a:rPr lang="zh-CN" altLang="en-US" sz="2200" b="1" kern="0">
                <a:solidFill>
                  <a:schemeClr val="tx1">
                    <a:lumMod val="75000"/>
                    <a:lumOff val="25000"/>
                  </a:schemeClr>
                </a:solidFill>
                <a:latin typeface="+mj-ea"/>
                <a:ea typeface="+mj-ea"/>
                <a:cs typeface="+mj-cs"/>
              </a:rPr>
              <a:t>逐点</a:t>
            </a:r>
            <a:endParaRPr lang="en-US" altLang="zh-CN" sz="2200" b="1" kern="0">
              <a:solidFill>
                <a:schemeClr val="tx1">
                  <a:lumMod val="75000"/>
                  <a:lumOff val="25000"/>
                </a:schemeClr>
              </a:solidFill>
              <a:latin typeface="+mj-ea"/>
              <a:ea typeface="+mj-ea"/>
              <a:cs typeface="+mj-cs"/>
            </a:endParaRPr>
          </a:p>
          <a:p>
            <a:pPr algn="ctr" eaLnBrk="0" fontAlgn="auto" hangingPunct="0">
              <a:spcBef>
                <a:spcPct val="0"/>
              </a:spcBef>
              <a:spcAft>
                <a:spcPct val="0"/>
              </a:spcAft>
              <a:defRPr/>
            </a:pPr>
            <a:r>
              <a:rPr lang="zh-CN" altLang="en-US" sz="2200" b="1" kern="0">
                <a:solidFill>
                  <a:schemeClr val="tx1">
                    <a:lumMod val="75000"/>
                    <a:lumOff val="25000"/>
                  </a:schemeClr>
                </a:solidFill>
                <a:latin typeface="+mj-ea"/>
                <a:ea typeface="+mj-ea"/>
                <a:cs typeface="+mj-cs"/>
              </a:rPr>
              <a:t>导讲练</a:t>
            </a:r>
            <a:endParaRPr lang="en-US" altLang="zh-CN" sz="2200" b="1" kern="0">
              <a:solidFill>
                <a:schemeClr val="tx1">
                  <a:lumMod val="75000"/>
                  <a:lumOff val="25000"/>
                </a:schemeClr>
              </a:solidFill>
              <a:latin typeface="+mj-ea"/>
              <a:ea typeface="+mj-ea"/>
              <a:cs typeface="+mj-cs"/>
            </a:endParaRPr>
          </a:p>
        </p:txBody>
      </p:sp>
      <p:sp>
        <p:nvSpPr>
          <p:cNvPr id="46" name="Oval 4"/>
          <p:cNvSpPr>
            <a:spLocks noChangeArrowheads="1"/>
          </p:cNvSpPr>
          <p:nvPr/>
        </p:nvSpPr>
        <p:spPr bwMode="auto">
          <a:xfrm>
            <a:off x="4027488" y="3448050"/>
            <a:ext cx="1235075" cy="923925"/>
          </a:xfrm>
          <a:prstGeom prst="ellipse">
            <a:avLst/>
          </a:prstGeom>
          <a:gradFill rotWithShape="1">
            <a:gsLst>
              <a:gs pos="0">
                <a:schemeClr val="bg1"/>
              </a:gs>
              <a:gs pos="100000">
                <a:schemeClr val="bg1">
                  <a:lumMod val="85000"/>
                </a:schemeClr>
              </a:gs>
            </a:gsLst>
            <a:lin ang="5400000" scaled="0"/>
          </a:gradFill>
          <a:ln w="9525">
            <a:solidFill>
              <a:schemeClr val="bg1">
                <a:lumMod val="85000"/>
              </a:schemeClr>
            </a:solidFill>
            <a:round/>
          </a:ln>
          <a:effectLst/>
        </p:spPr>
        <p:txBody>
          <a:bodyPr wrap="none" anchor="ctr"/>
          <a:lstStyle/>
          <a:p>
            <a:pPr eaLnBrk="0" fontAlgn="auto" hangingPunct="0">
              <a:spcBef>
                <a:spcPct val="0"/>
              </a:spcBef>
              <a:spcAft>
                <a:spcPct val="0"/>
              </a:spcAft>
              <a:defRPr/>
            </a:pPr>
            <a:endParaRPr lang="zh-CN" altLang="en-US" kern="0">
              <a:solidFill>
                <a:sysClr val="windowText" lastClr="000000"/>
              </a:solidFill>
              <a:latin typeface="+mn-lt"/>
              <a:ea typeface="+mn-ea"/>
            </a:endParaRPr>
          </a:p>
        </p:txBody>
      </p:sp>
      <p:sp>
        <p:nvSpPr>
          <p:cNvPr id="40" name="Rectangle 2"/>
          <p:cNvSpPr txBox="1">
            <a:spLocks noChangeArrowheads="1"/>
          </p:cNvSpPr>
          <p:nvPr/>
        </p:nvSpPr>
        <p:spPr bwMode="auto">
          <a:xfrm>
            <a:off x="4179888" y="3543300"/>
            <a:ext cx="914400" cy="571500"/>
          </a:xfrm>
          <a:prstGeom prst="rect">
            <a:avLst/>
          </a:prstGeom>
          <a:noFill/>
          <a:ln w="9525">
            <a:noFill/>
            <a:miter lim="800000"/>
          </a:ln>
        </p:spPr>
        <p:txBody>
          <a:bodyPr/>
          <a:lstStyle>
            <a:lvl1pPr eaLnBrk="0" hangingPunct="0">
              <a:defRPr sz="1600">
                <a:solidFill>
                  <a:schemeClr val="tx1"/>
                </a:solidFill>
                <a:latin typeface="Arial"/>
                <a:ea typeface="宋体" charset="0"/>
                <a:cs typeface="宋体" charset="0"/>
              </a:defRPr>
            </a:lvl1pPr>
            <a:lvl2pPr marL="742950" indent="-285750" eaLnBrk="0" hangingPunct="0">
              <a:defRPr sz="1600">
                <a:solidFill>
                  <a:schemeClr val="tx1"/>
                </a:solidFill>
                <a:latin typeface="Arial"/>
                <a:ea typeface="宋体" charset="0"/>
              </a:defRPr>
            </a:lvl2pPr>
            <a:lvl3pPr marL="1143000" indent="-228600" eaLnBrk="0" hangingPunct="0">
              <a:defRPr sz="1600">
                <a:solidFill>
                  <a:schemeClr val="tx1"/>
                </a:solidFill>
                <a:latin typeface="Arial"/>
                <a:ea typeface="宋体" charset="0"/>
              </a:defRPr>
            </a:lvl3pPr>
            <a:lvl4pPr marL="1600200" indent="-228600" eaLnBrk="0" hangingPunct="0">
              <a:defRPr sz="1600">
                <a:solidFill>
                  <a:schemeClr val="tx1"/>
                </a:solidFill>
                <a:latin typeface="Arial"/>
                <a:ea typeface="宋体" charset="0"/>
              </a:defRPr>
            </a:lvl4pPr>
            <a:lvl5pPr marL="2057400" indent="-228600" eaLnBrk="0" hangingPunct="0">
              <a:defRPr sz="1600">
                <a:solidFill>
                  <a:schemeClr val="tx1"/>
                </a:solidFill>
                <a:latin typeface="Arial"/>
                <a:ea typeface="宋体" charset="0"/>
              </a:defRPr>
            </a:lvl5pPr>
            <a:lvl6pPr marL="2514600" indent="-228600" eaLnBrk="0" fontAlgn="base" hangingPunct="0">
              <a:spcBef>
                <a:spcPct val="0"/>
              </a:spcBef>
              <a:spcAft>
                <a:spcPct val="0"/>
              </a:spcAft>
              <a:defRPr sz="1600">
                <a:solidFill>
                  <a:schemeClr val="tx1"/>
                </a:solidFill>
                <a:latin typeface="Arial"/>
                <a:ea typeface="宋体" charset="0"/>
              </a:defRPr>
            </a:lvl6pPr>
            <a:lvl7pPr marL="2971800" indent="-228600" eaLnBrk="0" fontAlgn="base" hangingPunct="0">
              <a:spcBef>
                <a:spcPct val="0"/>
              </a:spcBef>
              <a:spcAft>
                <a:spcPct val="0"/>
              </a:spcAft>
              <a:defRPr sz="1600">
                <a:solidFill>
                  <a:schemeClr val="tx1"/>
                </a:solidFill>
                <a:latin typeface="Arial"/>
                <a:ea typeface="宋体" charset="0"/>
              </a:defRPr>
            </a:lvl7pPr>
            <a:lvl8pPr marL="3429000" indent="-228600" eaLnBrk="0" fontAlgn="base" hangingPunct="0">
              <a:spcBef>
                <a:spcPct val="0"/>
              </a:spcBef>
              <a:spcAft>
                <a:spcPct val="0"/>
              </a:spcAft>
              <a:defRPr sz="1600">
                <a:solidFill>
                  <a:schemeClr val="tx1"/>
                </a:solidFill>
                <a:latin typeface="Arial"/>
                <a:ea typeface="宋体" charset="0"/>
              </a:defRPr>
            </a:lvl8pPr>
            <a:lvl9pPr marL="3886200" indent="-228600" eaLnBrk="0" fontAlgn="base" hangingPunct="0">
              <a:spcBef>
                <a:spcPct val="0"/>
              </a:spcBef>
              <a:spcAft>
                <a:spcPct val="0"/>
              </a:spcAft>
              <a:defRPr sz="1600">
                <a:solidFill>
                  <a:schemeClr val="tx1"/>
                </a:solidFill>
                <a:latin typeface="Arial"/>
                <a:ea typeface="宋体" charset="0"/>
              </a:defRPr>
            </a:lvl9pPr>
          </a:lstStyle>
          <a:p>
            <a:pPr algn="ctr" eaLnBrk="1" fontAlgn="auto" hangingPunct="1">
              <a:spcBef>
                <a:spcPct val="0"/>
              </a:spcBef>
              <a:spcAft>
                <a:spcPct val="0"/>
              </a:spcAft>
              <a:defRPr/>
            </a:pPr>
            <a:r>
              <a:rPr lang="zh-CN" altLang="en-US" sz="2200" b="1">
                <a:solidFill>
                  <a:schemeClr val="tx1">
                    <a:lumMod val="75000"/>
                    <a:lumOff val="25000"/>
                  </a:schemeClr>
                </a:solidFill>
                <a:latin typeface="Comic Sans MS" charset="0"/>
              </a:rPr>
              <a:t>课堂小结</a:t>
            </a:r>
            <a:endParaRPr lang="en-US" altLang="zh-CN" sz="2200" b="1">
              <a:solidFill>
                <a:schemeClr val="tx1">
                  <a:lumMod val="75000"/>
                  <a:lumOff val="25000"/>
                </a:schemeClr>
              </a:solidFill>
              <a:latin typeface="Comic Sans MS" charset="0"/>
            </a:endParaRPr>
          </a:p>
        </p:txBody>
      </p:sp>
      <p:sp>
        <p:nvSpPr>
          <p:cNvPr id="47" name="Oval 4"/>
          <p:cNvSpPr>
            <a:spLocks noChangeArrowheads="1"/>
          </p:cNvSpPr>
          <p:nvPr/>
        </p:nvSpPr>
        <p:spPr bwMode="auto">
          <a:xfrm>
            <a:off x="5856288" y="3448050"/>
            <a:ext cx="1236662" cy="923925"/>
          </a:xfrm>
          <a:prstGeom prst="ellipse">
            <a:avLst/>
          </a:prstGeom>
          <a:gradFill rotWithShape="1">
            <a:gsLst>
              <a:gs pos="0">
                <a:schemeClr val="bg1"/>
              </a:gs>
              <a:gs pos="100000">
                <a:schemeClr val="bg1">
                  <a:lumMod val="85000"/>
                </a:schemeClr>
              </a:gs>
            </a:gsLst>
            <a:lin ang="5400000" scaled="0"/>
          </a:gradFill>
          <a:ln w="9525">
            <a:solidFill>
              <a:schemeClr val="bg1">
                <a:lumMod val="85000"/>
              </a:schemeClr>
            </a:solidFill>
            <a:round/>
          </a:ln>
          <a:effectLst/>
        </p:spPr>
        <p:txBody>
          <a:bodyPr wrap="none" anchor="ctr"/>
          <a:lstStyle/>
          <a:p>
            <a:pPr eaLnBrk="0" fontAlgn="auto" hangingPunct="0">
              <a:spcBef>
                <a:spcPct val="0"/>
              </a:spcBef>
              <a:spcAft>
                <a:spcPct val="0"/>
              </a:spcAft>
              <a:defRPr/>
            </a:pPr>
            <a:endParaRPr lang="zh-CN" altLang="en-US" kern="0">
              <a:solidFill>
                <a:sysClr val="windowText" lastClr="000000"/>
              </a:solidFill>
              <a:latin typeface="+mn-lt"/>
              <a:ea typeface="+mn-ea"/>
            </a:endParaRPr>
          </a:p>
        </p:txBody>
      </p:sp>
      <p:sp>
        <p:nvSpPr>
          <p:cNvPr id="41" name="Rectangle 2"/>
          <p:cNvSpPr txBox="1">
            <a:spLocks noChangeArrowheads="1"/>
          </p:cNvSpPr>
          <p:nvPr/>
        </p:nvSpPr>
        <p:spPr bwMode="auto">
          <a:xfrm>
            <a:off x="5967413" y="3543300"/>
            <a:ext cx="990600" cy="571500"/>
          </a:xfrm>
          <a:prstGeom prst="rect">
            <a:avLst/>
          </a:prstGeom>
          <a:noFill/>
          <a:ln w="9525">
            <a:noFill/>
            <a:miter lim="800000"/>
          </a:ln>
        </p:spPr>
        <p:txBody>
          <a:bodyPr/>
          <a:lstStyle>
            <a:lvl1pPr eaLnBrk="0" hangingPunct="0">
              <a:defRPr sz="1600">
                <a:solidFill>
                  <a:schemeClr val="tx1"/>
                </a:solidFill>
                <a:latin typeface="Arial"/>
                <a:ea typeface="宋体" charset="0"/>
                <a:cs typeface="宋体" charset="0"/>
              </a:defRPr>
            </a:lvl1pPr>
            <a:lvl2pPr marL="742950" indent="-285750" eaLnBrk="0" hangingPunct="0">
              <a:defRPr sz="1600">
                <a:solidFill>
                  <a:schemeClr val="tx1"/>
                </a:solidFill>
                <a:latin typeface="Arial"/>
                <a:ea typeface="宋体" charset="0"/>
              </a:defRPr>
            </a:lvl2pPr>
            <a:lvl3pPr marL="1143000" indent="-228600" eaLnBrk="0" hangingPunct="0">
              <a:defRPr sz="1600">
                <a:solidFill>
                  <a:schemeClr val="tx1"/>
                </a:solidFill>
                <a:latin typeface="Arial"/>
                <a:ea typeface="宋体" charset="0"/>
              </a:defRPr>
            </a:lvl3pPr>
            <a:lvl4pPr marL="1600200" indent="-228600" eaLnBrk="0" hangingPunct="0">
              <a:defRPr sz="1600">
                <a:solidFill>
                  <a:schemeClr val="tx1"/>
                </a:solidFill>
                <a:latin typeface="Arial"/>
                <a:ea typeface="宋体" charset="0"/>
              </a:defRPr>
            </a:lvl4pPr>
            <a:lvl5pPr marL="2057400" indent="-228600" eaLnBrk="0" hangingPunct="0">
              <a:defRPr sz="1600">
                <a:solidFill>
                  <a:schemeClr val="tx1"/>
                </a:solidFill>
                <a:latin typeface="Arial"/>
                <a:ea typeface="宋体" charset="0"/>
              </a:defRPr>
            </a:lvl5pPr>
            <a:lvl6pPr marL="2514600" indent="-228600" eaLnBrk="0" fontAlgn="base" hangingPunct="0">
              <a:spcBef>
                <a:spcPct val="0"/>
              </a:spcBef>
              <a:spcAft>
                <a:spcPct val="0"/>
              </a:spcAft>
              <a:defRPr sz="1600">
                <a:solidFill>
                  <a:schemeClr val="tx1"/>
                </a:solidFill>
                <a:latin typeface="Arial"/>
                <a:ea typeface="宋体" charset="0"/>
              </a:defRPr>
            </a:lvl6pPr>
            <a:lvl7pPr marL="2971800" indent="-228600" eaLnBrk="0" fontAlgn="base" hangingPunct="0">
              <a:spcBef>
                <a:spcPct val="0"/>
              </a:spcBef>
              <a:spcAft>
                <a:spcPct val="0"/>
              </a:spcAft>
              <a:defRPr sz="1600">
                <a:solidFill>
                  <a:schemeClr val="tx1"/>
                </a:solidFill>
                <a:latin typeface="Arial"/>
                <a:ea typeface="宋体" charset="0"/>
              </a:defRPr>
            </a:lvl7pPr>
            <a:lvl8pPr marL="3429000" indent="-228600" eaLnBrk="0" fontAlgn="base" hangingPunct="0">
              <a:spcBef>
                <a:spcPct val="0"/>
              </a:spcBef>
              <a:spcAft>
                <a:spcPct val="0"/>
              </a:spcAft>
              <a:defRPr sz="1600">
                <a:solidFill>
                  <a:schemeClr val="tx1"/>
                </a:solidFill>
                <a:latin typeface="Arial"/>
                <a:ea typeface="宋体" charset="0"/>
              </a:defRPr>
            </a:lvl8pPr>
            <a:lvl9pPr marL="3886200" indent="-228600" eaLnBrk="0" fontAlgn="base" hangingPunct="0">
              <a:spcBef>
                <a:spcPct val="0"/>
              </a:spcBef>
              <a:spcAft>
                <a:spcPct val="0"/>
              </a:spcAft>
              <a:defRPr sz="1600">
                <a:solidFill>
                  <a:schemeClr val="tx1"/>
                </a:solidFill>
                <a:latin typeface="Arial"/>
                <a:ea typeface="宋体" charset="0"/>
              </a:defRPr>
            </a:lvl9pPr>
          </a:lstStyle>
          <a:p>
            <a:pPr algn="ctr" eaLnBrk="1" fontAlgn="auto" hangingPunct="1">
              <a:spcBef>
                <a:spcPct val="0"/>
              </a:spcBef>
              <a:spcAft>
                <a:spcPct val="0"/>
              </a:spcAft>
              <a:defRPr/>
            </a:pPr>
            <a:r>
              <a:rPr lang="zh-CN" altLang="en-US" sz="2200" b="1">
                <a:solidFill>
                  <a:schemeClr val="tx1">
                    <a:lumMod val="75000"/>
                    <a:lumOff val="25000"/>
                  </a:schemeClr>
                </a:solidFill>
                <a:latin typeface="Comic Sans MS" charset="0"/>
              </a:rPr>
              <a:t>作业提升</a:t>
            </a:r>
            <a:endParaRPr lang="en-US" altLang="zh-CN" sz="2200" b="1">
              <a:solidFill>
                <a:schemeClr val="tx1">
                  <a:lumMod val="75000"/>
                  <a:lumOff val="25000"/>
                </a:schemeClr>
              </a:solidFill>
              <a:latin typeface="Comic Sans MS" charset="0"/>
            </a:endParaRPr>
          </a:p>
        </p:txBody>
      </p:sp>
      <p:sp>
        <p:nvSpPr>
          <p:cNvPr id="55" name="上箭头 54"/>
          <p:cNvSpPr/>
          <p:nvPr/>
        </p:nvSpPr>
        <p:spPr bwMode="auto">
          <a:xfrm rot="5400000">
            <a:off x="3640931" y="3758407"/>
            <a:ext cx="187325" cy="303212"/>
          </a:xfrm>
          <a:prstGeom prst="upArrow">
            <a:avLst/>
          </a:prstGeom>
          <a:gradFill>
            <a:gsLst>
              <a:gs pos="0">
                <a:srgbClr val="0000FF"/>
              </a:gs>
              <a:gs pos="0">
                <a:srgbClr val="00B1F9">
                  <a:alpha val="83000"/>
                </a:srgb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6154" name="文本框 6"/>
          <p:cNvSpPr txBox="1">
            <a:spLocks noChangeArrowheads="1"/>
          </p:cNvSpPr>
          <p:nvPr/>
        </p:nvSpPr>
        <p:spPr bwMode="auto">
          <a:xfrm>
            <a:off x="179512" y="69307"/>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学习目标</a:t>
            </a:r>
          </a:p>
        </p:txBody>
      </p:sp>
      <p:sp>
        <p:nvSpPr>
          <p:cNvPr id="6155" name="文本框 27"/>
          <p:cNvSpPr txBox="1">
            <a:spLocks noChangeArrowheads="1"/>
          </p:cNvSpPr>
          <p:nvPr/>
        </p:nvSpPr>
        <p:spPr bwMode="auto">
          <a:xfrm>
            <a:off x="1619250" y="842963"/>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a:solidFill>
                  <a:srgbClr val="5C725B"/>
                </a:solidFill>
                <a:latin typeface="微软雅黑" pitchFamily="34" charset="-122"/>
                <a:ea typeface="微软雅黑" pitchFamily="34" charset="-122"/>
              </a:rPr>
              <a:t>课时讲解</a:t>
            </a:r>
          </a:p>
        </p:txBody>
      </p:sp>
      <p:sp>
        <p:nvSpPr>
          <p:cNvPr id="31" name="椭圆 30"/>
          <p:cNvSpPr/>
          <p:nvPr/>
        </p:nvSpPr>
        <p:spPr>
          <a:xfrm>
            <a:off x="1206500" y="847725"/>
            <a:ext cx="476250" cy="474663"/>
          </a:xfrm>
          <a:prstGeom prst="ellipse">
            <a:avLst/>
          </a:prstGeom>
          <a:solidFill>
            <a:srgbClr val="D8AF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a:latin typeface="微软雅黑" pitchFamily="34" charset="-122"/>
                <a:ea typeface="微软雅黑" pitchFamily="34" charset="-122"/>
              </a:rPr>
              <a:t>1</a:t>
            </a:r>
            <a:endParaRPr lang="zh-CN" altLang="en-US" sz="2800">
              <a:latin typeface="微软雅黑" pitchFamily="34" charset="-122"/>
              <a:ea typeface="微软雅黑" pitchFamily="34" charset="-122"/>
            </a:endParaRPr>
          </a:p>
        </p:txBody>
      </p:sp>
      <p:sp>
        <p:nvSpPr>
          <p:cNvPr id="6157" name="AutoShape 2"/>
          <p:cNvSpPr>
            <a:spLocks noChangeArrowheads="1"/>
          </p:cNvSpPr>
          <p:nvPr/>
        </p:nvSpPr>
        <p:spPr bwMode="gray">
          <a:xfrm>
            <a:off x="1223963" y="2543175"/>
            <a:ext cx="2017712" cy="442913"/>
          </a:xfrm>
          <a:prstGeom prst="roundRect">
            <a:avLst>
              <a:gd name="adj" fmla="val 47681"/>
            </a:avLst>
          </a:prstGeom>
          <a:gradFill rotWithShape="1">
            <a:gsLst>
              <a:gs pos="0">
                <a:srgbClr val="BEE2EC"/>
              </a:gs>
              <a:gs pos="100000">
                <a:srgbClr val="BEE2E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endParaRPr lang="zh-CN" altLang="en-US"/>
          </a:p>
        </p:txBody>
      </p:sp>
      <p:sp>
        <p:nvSpPr>
          <p:cNvPr id="6158" name="文本框 27"/>
          <p:cNvSpPr txBox="1">
            <a:spLocks noChangeArrowheads="1"/>
          </p:cNvSpPr>
          <p:nvPr/>
        </p:nvSpPr>
        <p:spPr bwMode="auto">
          <a:xfrm>
            <a:off x="1620838" y="2511425"/>
            <a:ext cx="1627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a:solidFill>
                  <a:srgbClr val="5C725B"/>
                </a:solidFill>
                <a:latin typeface="微软雅黑" pitchFamily="34" charset="-122"/>
                <a:ea typeface="微软雅黑" pitchFamily="34" charset="-122"/>
              </a:rPr>
              <a:t>课时流程</a:t>
            </a:r>
          </a:p>
        </p:txBody>
      </p:sp>
      <p:sp>
        <p:nvSpPr>
          <p:cNvPr id="43" name="椭圆 42"/>
          <p:cNvSpPr/>
          <p:nvPr/>
        </p:nvSpPr>
        <p:spPr>
          <a:xfrm>
            <a:off x="1216025" y="2524125"/>
            <a:ext cx="476250" cy="474663"/>
          </a:xfrm>
          <a:prstGeom prst="ellipse">
            <a:avLst/>
          </a:prstGeom>
          <a:solidFill>
            <a:srgbClr val="D8AF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a:latin typeface="微软雅黑" pitchFamily="34" charset="-122"/>
                <a:ea typeface="微软雅黑" pitchFamily="34" charset="-122"/>
              </a:rPr>
              <a:t>2</a:t>
            </a:r>
            <a:endParaRPr lang="zh-CN" altLang="en-US" sz="2800">
              <a:latin typeface="微软雅黑" pitchFamily="34" charset="-122"/>
              <a:ea typeface="微软雅黑" pitchFamily="34" charset="-122"/>
            </a:endParaRPr>
          </a:p>
        </p:txBody>
      </p:sp>
      <p:sp>
        <p:nvSpPr>
          <p:cNvPr id="53" name="上箭头 52"/>
          <p:cNvSpPr/>
          <p:nvPr/>
        </p:nvSpPr>
        <p:spPr bwMode="auto">
          <a:xfrm rot="5400000">
            <a:off x="5493544" y="3785394"/>
            <a:ext cx="187325" cy="303213"/>
          </a:xfrm>
          <a:prstGeom prst="upArrow">
            <a:avLst/>
          </a:prstGeom>
          <a:gradFill>
            <a:gsLst>
              <a:gs pos="0">
                <a:srgbClr val="0000FF"/>
              </a:gs>
              <a:gs pos="0">
                <a:srgbClr val="00B1F9">
                  <a:alpha val="83000"/>
                </a:srgb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9" name="文本框 28"/>
          <p:cNvSpPr txBox="1"/>
          <p:nvPr/>
        </p:nvSpPr>
        <p:spPr>
          <a:xfrm>
            <a:off x="3433763" y="817424"/>
            <a:ext cx="5110163" cy="1754326"/>
          </a:xfrm>
          <a:prstGeom prst="rect">
            <a:avLst/>
          </a:prstGeom>
          <a:noFill/>
        </p:spPr>
        <p:txBody>
          <a:bodyPr>
            <a:spAutoFit/>
          </a:bodyPr>
          <a:lstStyle/>
          <a:p>
            <a:pPr marL="342900" indent="-342900">
              <a:lnSpc>
                <a:spcPct val="150000"/>
              </a:lnSpc>
              <a:buClr>
                <a:srgbClr val="00B0F0"/>
              </a:buClr>
              <a:buFont typeface="Wingdings" panose="05000000000000000000" pitchFamily="2" charset="2"/>
              <a:buChar char="u"/>
              <a:defRPr/>
            </a:pPr>
            <a:r>
              <a:rPr lang="zh-CN" altLang="en-US" sz="2400">
                <a:latin typeface="Times New Roman" panose="02020603050405020304" pitchFamily="18" charset="0"/>
                <a:ea typeface="微软雅黑" pitchFamily="34" charset="-122"/>
                <a:cs typeface="Times New Roman" panose="02020603050405020304" pitchFamily="18" charset="0"/>
              </a:rPr>
              <a:t>有用功、额外功和总功</a:t>
            </a:r>
            <a:endParaRPr lang="en-US" altLang="zh-CN" sz="2400">
              <a:latin typeface="Times New Roman" panose="02020603050405020304" pitchFamily="18" charset="0"/>
              <a:ea typeface="微软雅黑" pitchFamily="34" charset="-122"/>
              <a:cs typeface="Times New Roman" panose="02020603050405020304" pitchFamily="18" charset="0"/>
            </a:endParaRPr>
          </a:p>
          <a:p>
            <a:pPr marL="342900" indent="-342900">
              <a:lnSpc>
                <a:spcPct val="150000"/>
              </a:lnSpc>
              <a:buClr>
                <a:srgbClr val="00B0F0"/>
              </a:buClr>
              <a:buFont typeface="Wingdings" panose="05000000000000000000" pitchFamily="2" charset="2"/>
              <a:buChar char="u"/>
              <a:defRPr/>
            </a:pPr>
            <a:r>
              <a:rPr lang="zh-CN" altLang="en-US" sz="2400">
                <a:latin typeface="Times New Roman" panose="02020603050405020304" pitchFamily="18" charset="0"/>
                <a:ea typeface="微软雅黑" pitchFamily="34" charset="-122"/>
                <a:cs typeface="Times New Roman" panose="02020603050405020304" pitchFamily="18" charset="0"/>
              </a:rPr>
              <a:t>机械效率</a:t>
            </a:r>
            <a:endParaRPr lang="en-US" altLang="zh-CN" sz="2400">
              <a:latin typeface="Times New Roman" panose="02020603050405020304" pitchFamily="18" charset="0"/>
              <a:ea typeface="微软雅黑" pitchFamily="34" charset="-122"/>
              <a:cs typeface="Times New Roman" panose="02020603050405020304" pitchFamily="18" charset="0"/>
            </a:endParaRPr>
          </a:p>
          <a:p>
            <a:pPr marL="342900" indent="-342900">
              <a:lnSpc>
                <a:spcPct val="150000"/>
              </a:lnSpc>
              <a:buClr>
                <a:srgbClr val="00B0F0"/>
              </a:buClr>
              <a:buFont typeface="Wingdings" panose="05000000000000000000" pitchFamily="2" charset="2"/>
              <a:buChar char="u"/>
              <a:defRPr/>
            </a:pPr>
            <a:r>
              <a:rPr lang="zh-CN" altLang="en-US" sz="2400">
                <a:latin typeface="Times New Roman" panose="02020603050405020304" pitchFamily="18" charset="0"/>
                <a:ea typeface="微软雅黑" pitchFamily="34" charset="-122"/>
                <a:cs typeface="Times New Roman" panose="02020603050405020304" pitchFamily="18" charset="0"/>
              </a:rPr>
              <a:t>测量滑轮组的机械效率</a:t>
            </a:r>
            <a:endParaRPr lang="en-US" altLang="zh-CN" sz="2400">
              <a:latin typeface="Times New Roman" panose="02020603050405020304" pitchFamily="18" charset="0"/>
              <a:ea typeface="微软雅黑" pitchFamily="34" charset="-122"/>
              <a:cs typeface="Times New Roman" panose="02020603050405020304" pitchFamily="18" charset="0"/>
            </a:endParaRPr>
          </a:p>
        </p:txBody>
      </p:sp>
      <p:pic>
        <p:nvPicPr>
          <p:cNvPr id="2" name="Picture 2"/>
          <p:cNvPicPr>
            <a:picLocks noChangeAspect="1"/>
          </p:cNvPicPr>
          <p:nvPr/>
        </p:nvPicPr>
        <p:blipFill>
          <a:blip r:embed="rId2"/>
          <a:stretch>
            <a:fillRect/>
          </a:stretch>
        </p:blipFill>
        <p:spPr>
          <a:xfrm flipH="1">
            <a:off x="11277600" y="12293600"/>
            <a:ext cx="0" cy="0"/>
          </a:xfrm>
          <a:prstGeom prst="rect">
            <a:avLst/>
          </a:prstGeom>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300"/>
                                        <p:tgtEl>
                                          <p:spTgt spid="3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300"/>
                                        <p:tgtEl>
                                          <p:spTgt spid="44"/>
                                        </p:tgtEl>
                                      </p:cBhvr>
                                    </p:animEffect>
                                  </p:childTnLst>
                                </p:cTn>
                              </p:par>
                            </p:childTnLst>
                          </p:cTn>
                        </p:par>
                        <p:par>
                          <p:cTn id="17" fill="hold" nodeType="afterGroup">
                            <p:stCondLst>
                              <p:cond delay="300"/>
                            </p:stCondLst>
                            <p:childTnLst>
                              <p:par>
                                <p:cTn id="18" presetID="22" presetClass="entr" presetSubtype="8"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300"/>
                                        <p:tgtEl>
                                          <p:spTgt spid="55"/>
                                        </p:tgtEl>
                                      </p:cBhvr>
                                    </p:animEffect>
                                  </p:childTnLst>
                                </p:cTn>
                              </p:par>
                            </p:childTnLst>
                          </p:cTn>
                        </p:par>
                        <p:par>
                          <p:cTn id="21" fill="hold" nodeType="afterGroup">
                            <p:stCondLst>
                              <p:cond delay="600"/>
                            </p:stCondLst>
                            <p:childTnLst>
                              <p:par>
                                <p:cTn id="22" presetID="22" presetClass="entr" presetSubtype="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300"/>
                                        <p:tgtEl>
                                          <p:spTgt spid="40"/>
                                        </p:tgtEl>
                                      </p:cBhvr>
                                    </p:animEffect>
                                  </p:childTnLst>
                                </p:cTn>
                              </p:par>
                            </p:childTnLst>
                          </p:cTn>
                        </p:par>
                        <p:par>
                          <p:cTn id="25" fill="hold" nodeType="afterGroup">
                            <p:stCondLst>
                              <p:cond delay="900"/>
                            </p:stCondLst>
                            <p:childTnLst>
                              <p:par>
                                <p:cTn id="26" presetID="22" presetClass="entr" presetSubtype="8"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300"/>
                                        <p:tgtEl>
                                          <p:spTgt spid="46"/>
                                        </p:tgtEl>
                                      </p:cBhvr>
                                    </p:animEffect>
                                  </p:childTnLst>
                                </p:cTn>
                              </p:par>
                            </p:childTnLst>
                          </p:cTn>
                        </p:par>
                        <p:par>
                          <p:cTn id="29" fill="hold" nodeType="afterGroup">
                            <p:stCondLst>
                              <p:cond delay="120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300"/>
                                        <p:tgtEl>
                                          <p:spTgt spid="53"/>
                                        </p:tgtEl>
                                      </p:cBhvr>
                                    </p:animEffect>
                                  </p:childTnLst>
                                </p:cTn>
                              </p:par>
                            </p:childTnLst>
                          </p:cTn>
                        </p:par>
                        <p:par>
                          <p:cTn id="33" fill="hold" nodeType="afterGroup">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300"/>
                                        <p:tgtEl>
                                          <p:spTgt spid="41"/>
                                        </p:tgtEl>
                                      </p:cBhvr>
                                    </p:animEffect>
                                  </p:childTnLst>
                                </p:cTn>
                              </p:par>
                            </p:childTnLst>
                          </p:cTn>
                        </p:par>
                        <p:par>
                          <p:cTn id="37" fill="hold" nodeType="afterGroup">
                            <p:stCondLst>
                              <p:cond delay="18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3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9" grpId="0"/>
      <p:bldP spid="46" grpId="0" animBg="1"/>
      <p:bldP spid="40" grpId="0"/>
      <p:bldP spid="47" grpId="0" animBg="1"/>
      <p:bldP spid="41" grpId="0"/>
      <p:bldP spid="55" grpId="0" animBg="1"/>
      <p:bldP spid="53" grpId="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6"/>
          <p:cNvSpPr txBox="1">
            <a:spLocks noChangeArrowheads="1"/>
          </p:cNvSpPr>
          <p:nvPr/>
        </p:nvSpPr>
        <p:spPr bwMode="auto">
          <a:xfrm>
            <a:off x="323528" y="-15875"/>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感悟新知</a:t>
            </a:r>
          </a:p>
        </p:txBody>
      </p:sp>
      <p:sp>
        <p:nvSpPr>
          <p:cNvPr id="7" name="矩形 6"/>
          <p:cNvSpPr/>
          <p:nvPr/>
        </p:nvSpPr>
        <p:spPr>
          <a:xfrm>
            <a:off x="7546975" y="5222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2292" name="文本框 22"/>
          <p:cNvSpPr txBox="1">
            <a:spLocks noChangeArrowheads="1"/>
          </p:cNvSpPr>
          <p:nvPr/>
        </p:nvSpPr>
        <p:spPr bwMode="auto">
          <a:xfrm>
            <a:off x="7669213" y="484188"/>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2</a:t>
            </a:r>
            <a:r>
              <a:rPr kumimoji="1" lang="zh-CN" altLang="en-US" sz="1600" b="1">
                <a:latin typeface="楷体" pitchFamily="49" charset="-122"/>
                <a:ea typeface="楷体" pitchFamily="49" charset="-122"/>
              </a:rPr>
              <a:t>－练</a:t>
            </a:r>
          </a:p>
        </p:txBody>
      </p:sp>
      <p:sp>
        <p:nvSpPr>
          <p:cNvPr id="8" name="矩形 2"/>
          <p:cNvSpPr>
            <a:spLocks noChangeArrowheads="1"/>
          </p:cNvSpPr>
          <p:nvPr/>
        </p:nvSpPr>
        <p:spPr bwMode="auto">
          <a:xfrm>
            <a:off x="971600" y="1131590"/>
            <a:ext cx="74888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400">
                <a:latin typeface="Times New Roman" panose="02020603050405020304" pitchFamily="18" charset="0"/>
                <a:ea typeface="微软雅黑" pitchFamily="34" charset="-122"/>
                <a:cs typeface="Times New Roman" panose="02020603050405020304" pitchFamily="18" charset="0"/>
              </a:rPr>
              <a:t>解题秘方：利用题中条件可直接求出的物理量有</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zh-CN" altLang="en-US" sz="2400" baseline="-25000">
                <a:latin typeface="Times New Roman" panose="02020603050405020304" pitchFamily="18" charset="0"/>
                <a:ea typeface="微软雅黑" pitchFamily="34" charset="-122"/>
                <a:cs typeface="Times New Roman" panose="02020603050405020304" pitchFamily="18" charset="0"/>
              </a:rPr>
              <a:t>有</a:t>
            </a:r>
            <a:r>
              <a:rPr lang="zh-CN" altLang="en-US" sz="2400">
                <a:latin typeface="Times New Roman" panose="02020603050405020304" pitchFamily="18" charset="0"/>
                <a:ea typeface="微软雅黑" pitchFamily="34" charset="-122"/>
                <a:cs typeface="Times New Roman" panose="02020603050405020304" pitchFamily="18" charset="0"/>
              </a:rPr>
              <a:t>、</a:t>
            </a:r>
            <a:r>
              <a:rPr lang="en-US" altLang="zh-CN" sz="2400" i="1">
                <a:latin typeface="Times New Roman" panose="02020603050405020304" pitchFamily="18" charset="0"/>
                <a:ea typeface="微软雅黑" pitchFamily="34" charset="-122"/>
                <a:cs typeface="Times New Roman" panose="02020603050405020304" pitchFamily="18" charset="0"/>
              </a:rPr>
              <a:t>s</a:t>
            </a:r>
            <a:r>
              <a:rPr lang="zh-CN" altLang="en-US" sz="2400">
                <a:latin typeface="Times New Roman" panose="02020603050405020304" pitchFamily="18" charset="0"/>
                <a:ea typeface="微软雅黑" pitchFamily="34" charset="-122"/>
                <a:cs typeface="Times New Roman" panose="02020603050405020304" pitchFamily="18" charset="0"/>
              </a:rPr>
              <a:t>、</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zh-CN" altLang="en-US" sz="2400" baseline="-25000">
                <a:latin typeface="Times New Roman" panose="02020603050405020304" pitchFamily="18" charset="0"/>
                <a:ea typeface="微软雅黑" pitchFamily="34" charset="-122"/>
                <a:cs typeface="Times New Roman" panose="02020603050405020304" pitchFamily="18" charset="0"/>
              </a:rPr>
              <a:t>总</a:t>
            </a:r>
            <a:r>
              <a:rPr lang="zh-CN" altLang="en-US" sz="2400">
                <a:latin typeface="Times New Roman" panose="02020603050405020304" pitchFamily="18" charset="0"/>
                <a:ea typeface="微软雅黑" pitchFamily="34" charset="-122"/>
                <a:cs typeface="Times New Roman" panose="02020603050405020304" pitchFamily="18" charset="0"/>
              </a:rPr>
              <a:t>，再利用求出的物理量和已知量进一步分析求解。</a:t>
            </a:r>
          </a:p>
        </p:txBody>
      </p:sp>
      <p:sp>
        <p:nvSpPr>
          <p:cNvPr id="11" name="矩形 2"/>
          <p:cNvSpPr>
            <a:spLocks noChangeArrowheads="1"/>
          </p:cNvSpPr>
          <p:nvPr/>
        </p:nvSpPr>
        <p:spPr bwMode="auto">
          <a:xfrm>
            <a:off x="971600" y="2326554"/>
            <a:ext cx="75517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400">
                <a:latin typeface="Times New Roman" panose="02020603050405020304" pitchFamily="18" charset="0"/>
                <a:ea typeface="微软雅黑" pitchFamily="34" charset="-122"/>
                <a:cs typeface="Times New Roman" panose="02020603050405020304" pitchFamily="18" charset="0"/>
              </a:rPr>
              <a:t>解析：滑轮组提升物体时所做的有用功</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en-US" altLang="zh-CN" sz="2400">
                <a:latin typeface="Times New Roman" panose="02020603050405020304" pitchFamily="18" charset="0"/>
                <a:ea typeface="微软雅黑" pitchFamily="34" charset="-122"/>
                <a:cs typeface="Times New Roman" panose="02020603050405020304" pitchFamily="18" charset="0"/>
              </a:rPr>
              <a:t> </a:t>
            </a:r>
            <a:r>
              <a:rPr lang="zh-CN" altLang="en-US" sz="2400" baseline="-25000">
                <a:latin typeface="Times New Roman" panose="02020603050405020304" pitchFamily="18" charset="0"/>
                <a:ea typeface="微软雅黑" pitchFamily="34" charset="-122"/>
                <a:cs typeface="Times New Roman" panose="02020603050405020304" pitchFamily="18" charset="0"/>
              </a:rPr>
              <a:t>有</a:t>
            </a:r>
            <a:r>
              <a:rPr lang="en-US" altLang="zh-CN" sz="2400">
                <a:latin typeface="Times New Roman" panose="02020603050405020304" pitchFamily="18" charset="0"/>
                <a:ea typeface="微软雅黑" pitchFamily="34" charset="-122"/>
                <a:cs typeface="Times New Roman" panose="02020603050405020304" pitchFamily="18" charset="0"/>
              </a:rPr>
              <a:t>=</a:t>
            </a:r>
            <a:r>
              <a:rPr lang="en-US" altLang="zh-CN" sz="2400" i="1" err="1">
                <a:latin typeface="Times New Roman" panose="02020603050405020304" pitchFamily="18" charset="0"/>
                <a:ea typeface="微软雅黑" pitchFamily="34" charset="-122"/>
                <a:cs typeface="Times New Roman" panose="02020603050405020304" pitchFamily="18" charset="0"/>
              </a:rPr>
              <a:t>Gh</a:t>
            </a:r>
            <a:r>
              <a:rPr lang="en-US" altLang="zh-CN" sz="2400">
                <a:latin typeface="Times New Roman" panose="02020603050405020304" pitchFamily="18" charset="0"/>
                <a:ea typeface="微软雅黑" pitchFamily="34" charset="-122"/>
                <a:cs typeface="Times New Roman" panose="02020603050405020304" pitchFamily="18" charset="0"/>
              </a:rPr>
              <a:t>=</a:t>
            </a:r>
          </a:p>
          <a:p>
            <a:pPr eaLnBrk="1" hangingPunct="1">
              <a:lnSpc>
                <a:spcPct val="150000"/>
              </a:lnSpc>
            </a:pPr>
            <a:r>
              <a:rPr lang="en-US" altLang="zh-CN" sz="2400">
                <a:latin typeface="Times New Roman" panose="02020603050405020304" pitchFamily="18" charset="0"/>
                <a:ea typeface="微软雅黑" pitchFamily="34" charset="-122"/>
                <a:cs typeface="Times New Roman" panose="02020603050405020304" pitchFamily="18" charset="0"/>
              </a:rPr>
              <a:t>180 N×2 m=360 J</a:t>
            </a:r>
            <a:r>
              <a:rPr lang="zh-CN" altLang="en-US" sz="2400">
                <a:latin typeface="Times New Roman" panose="02020603050405020304" pitchFamily="18" charset="0"/>
                <a:ea typeface="微软雅黑" pitchFamily="34" charset="-122"/>
                <a:cs typeface="Times New Roman" panose="02020603050405020304" pitchFamily="18" charset="0"/>
              </a:rPr>
              <a:t>。</a:t>
            </a:r>
          </a:p>
          <a:p>
            <a:pPr eaLnBrk="1" hangingPunct="1">
              <a:lnSpc>
                <a:spcPct val="150000"/>
              </a:lnSpc>
            </a:pPr>
            <a:r>
              <a:rPr lang="zh-CN" altLang="en-US" sz="2400">
                <a:latin typeface="Times New Roman" panose="02020603050405020304" pitchFamily="18" charset="0"/>
                <a:ea typeface="微软雅黑" pitchFamily="34" charset="-122"/>
                <a:cs typeface="Times New Roman" panose="02020603050405020304" pitchFamily="18" charset="0"/>
              </a:rPr>
              <a:t>由图知</a:t>
            </a:r>
            <a:r>
              <a:rPr lang="en-US" altLang="zh-CN" sz="2400" i="1">
                <a:latin typeface="Times New Roman" panose="02020603050405020304" pitchFamily="18" charset="0"/>
                <a:ea typeface="微软雅黑" pitchFamily="34" charset="-122"/>
                <a:cs typeface="Times New Roman" panose="02020603050405020304" pitchFamily="18" charset="0"/>
              </a:rPr>
              <a:t>n</a:t>
            </a:r>
            <a:r>
              <a:rPr lang="en-US" altLang="zh-CN" sz="2400">
                <a:latin typeface="Times New Roman" panose="02020603050405020304" pitchFamily="18" charset="0"/>
                <a:ea typeface="微软雅黑" pitchFamily="34" charset="-122"/>
                <a:cs typeface="Times New Roman" panose="02020603050405020304" pitchFamily="18" charset="0"/>
              </a:rPr>
              <a:t>=2</a:t>
            </a:r>
            <a:r>
              <a:rPr lang="zh-CN" altLang="en-US" sz="2400">
                <a:latin typeface="Times New Roman" panose="02020603050405020304" pitchFamily="18" charset="0"/>
                <a:ea typeface="微软雅黑" pitchFamily="34" charset="-122"/>
                <a:cs typeface="Times New Roman" panose="02020603050405020304" pitchFamily="18" charset="0"/>
              </a:rPr>
              <a:t>，则绳子末端移动的距离</a:t>
            </a:r>
            <a:r>
              <a:rPr lang="en-US" altLang="zh-CN" sz="2400" i="1">
                <a:latin typeface="Times New Roman" panose="02020603050405020304" pitchFamily="18" charset="0"/>
                <a:ea typeface="微软雅黑" pitchFamily="34" charset="-122"/>
                <a:cs typeface="Times New Roman" panose="02020603050405020304" pitchFamily="18" charset="0"/>
              </a:rPr>
              <a:t>s</a:t>
            </a:r>
            <a:r>
              <a:rPr lang="en-US" altLang="zh-CN" sz="2400">
                <a:latin typeface="Times New Roman" panose="02020603050405020304" pitchFamily="18" charset="0"/>
                <a:ea typeface="微软雅黑" pitchFamily="34" charset="-122"/>
                <a:cs typeface="Times New Roman" panose="02020603050405020304" pitchFamily="18" charset="0"/>
              </a:rPr>
              <a:t>=2 </a:t>
            </a:r>
            <a:r>
              <a:rPr lang="en-US" altLang="zh-CN" sz="2400" i="1">
                <a:latin typeface="Times New Roman" panose="02020603050405020304" pitchFamily="18" charset="0"/>
                <a:ea typeface="微软雅黑" pitchFamily="34" charset="-122"/>
                <a:cs typeface="Times New Roman" panose="02020603050405020304" pitchFamily="18" charset="0"/>
              </a:rPr>
              <a:t>h</a:t>
            </a:r>
            <a:r>
              <a:rPr lang="en-US" altLang="zh-CN" sz="2400">
                <a:latin typeface="Times New Roman" panose="02020603050405020304" pitchFamily="18" charset="0"/>
                <a:ea typeface="微软雅黑" pitchFamily="34" charset="-122"/>
                <a:cs typeface="Times New Roman" panose="02020603050405020304" pitchFamily="18" charset="0"/>
              </a:rPr>
              <a:t>=2×2 m=4 m</a:t>
            </a:r>
            <a:r>
              <a:rPr lang="zh-CN" altLang="en-US" sz="2400">
                <a:latin typeface="Times New Roman" panose="02020603050405020304" pitchFamily="18" charset="0"/>
                <a:ea typeface="微软雅黑" pitchFamily="34" charset="-122"/>
                <a:cs typeface="Times New Roman" panose="02020603050405020304" pitchFamily="18" charset="0"/>
              </a:rPr>
              <a:t>，</a:t>
            </a:r>
          </a:p>
        </p:txBody>
      </p:sp>
    </p:spTree>
    <p:extLst>
      <p:ext uri="{BB962C8B-B14F-4D97-AF65-F5344CB8AC3E}">
        <p14:creationId xmlns:p14="http://schemas.microsoft.com/office/powerpoint/2010/main" val="24132487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6"/>
          <p:cNvSpPr txBox="1">
            <a:spLocks noChangeArrowheads="1"/>
          </p:cNvSpPr>
          <p:nvPr/>
        </p:nvSpPr>
        <p:spPr bwMode="auto">
          <a:xfrm>
            <a:off x="277490" y="112602"/>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感悟新知</a:t>
            </a:r>
          </a:p>
        </p:txBody>
      </p:sp>
      <p:sp>
        <p:nvSpPr>
          <p:cNvPr id="7" name="矩形 6"/>
          <p:cNvSpPr/>
          <p:nvPr/>
        </p:nvSpPr>
        <p:spPr>
          <a:xfrm>
            <a:off x="7546975" y="5222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2292" name="文本框 22"/>
          <p:cNvSpPr txBox="1">
            <a:spLocks noChangeArrowheads="1"/>
          </p:cNvSpPr>
          <p:nvPr/>
        </p:nvSpPr>
        <p:spPr bwMode="auto">
          <a:xfrm>
            <a:off x="7669213" y="484188"/>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2</a:t>
            </a:r>
            <a:r>
              <a:rPr kumimoji="1" lang="zh-CN" altLang="en-US" sz="1600" b="1">
                <a:latin typeface="楷体" pitchFamily="49" charset="-122"/>
                <a:ea typeface="楷体" pitchFamily="49" charset="-122"/>
              </a:rPr>
              <a:t>－练</a:t>
            </a:r>
          </a:p>
        </p:txBody>
      </p:sp>
      <mc:AlternateContent xmlns:mc="http://schemas.openxmlformats.org/markup-compatibility/2006" xmlns:a14="http://schemas.microsoft.com/office/drawing/2010/main">
        <mc:Choice Requires="a14">
          <p:sp>
            <p:nvSpPr>
              <p:cNvPr id="10" name="矩形 2"/>
              <p:cNvSpPr>
                <a:spLocks noChangeArrowheads="1"/>
              </p:cNvSpPr>
              <p:nvPr/>
            </p:nvSpPr>
            <p:spPr bwMode="auto">
              <a:xfrm>
                <a:off x="971600" y="555526"/>
                <a:ext cx="7191375" cy="29202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400">
                    <a:latin typeface="Times New Roman" panose="02020603050405020304" pitchFamily="18" charset="0"/>
                    <a:ea typeface="微软雅黑" pitchFamily="34" charset="-122"/>
                    <a:cs typeface="Times New Roman" panose="02020603050405020304" pitchFamily="18" charset="0"/>
                  </a:rPr>
                  <a:t>拉力所做的总功</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zh-CN" altLang="en-US" sz="2400" baseline="-25000">
                    <a:latin typeface="Times New Roman" panose="02020603050405020304" pitchFamily="18" charset="0"/>
                    <a:ea typeface="微软雅黑" pitchFamily="34" charset="-122"/>
                    <a:cs typeface="Times New Roman" panose="02020603050405020304" pitchFamily="18" charset="0"/>
                  </a:rPr>
                  <a:t>总</a:t>
                </a:r>
                <a:r>
                  <a:rPr lang="en-US" altLang="zh-CN" sz="2400">
                    <a:latin typeface="Times New Roman" panose="02020603050405020304" pitchFamily="18" charset="0"/>
                    <a:ea typeface="微软雅黑" pitchFamily="34" charset="-122"/>
                    <a:cs typeface="Times New Roman" panose="02020603050405020304" pitchFamily="18" charset="0"/>
                  </a:rPr>
                  <a:t>=</a:t>
                </a:r>
                <a:r>
                  <a:rPr lang="en-US" altLang="zh-CN" sz="2400" i="1">
                    <a:latin typeface="Times New Roman" panose="02020603050405020304" pitchFamily="18" charset="0"/>
                    <a:ea typeface="微软雅黑" pitchFamily="34" charset="-122"/>
                    <a:cs typeface="Times New Roman" panose="02020603050405020304" pitchFamily="18" charset="0"/>
                  </a:rPr>
                  <a:t>Fs</a:t>
                </a:r>
                <a:r>
                  <a:rPr lang="en-US" altLang="zh-CN" sz="2400">
                    <a:latin typeface="Times New Roman" panose="02020603050405020304" pitchFamily="18" charset="0"/>
                    <a:ea typeface="微软雅黑" pitchFamily="34" charset="-122"/>
                    <a:cs typeface="Times New Roman" panose="02020603050405020304" pitchFamily="18" charset="0"/>
                  </a:rPr>
                  <a:t>=100 N×4 m=400 J</a:t>
                </a:r>
                <a:r>
                  <a:rPr lang="zh-CN" altLang="en-US" sz="2400">
                    <a:latin typeface="Times New Roman" panose="02020603050405020304" pitchFamily="18" charset="0"/>
                    <a:ea typeface="微软雅黑" pitchFamily="34" charset="-122"/>
                    <a:cs typeface="Times New Roman" panose="02020603050405020304" pitchFamily="18" charset="0"/>
                  </a:rPr>
                  <a:t>，</a:t>
                </a:r>
              </a:p>
              <a:p>
                <a:pPr eaLnBrk="1" hangingPunct="1">
                  <a:lnSpc>
                    <a:spcPct val="150000"/>
                  </a:lnSpc>
                </a:pPr>
                <a:r>
                  <a:rPr lang="zh-CN" altLang="en-US" sz="2400">
                    <a:latin typeface="Times New Roman" panose="02020603050405020304" pitchFamily="18" charset="0"/>
                    <a:ea typeface="微软雅黑" pitchFamily="34" charset="-122"/>
                    <a:cs typeface="Times New Roman" panose="02020603050405020304" pitchFamily="18" charset="0"/>
                  </a:rPr>
                  <a:t>额外功</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zh-CN" altLang="en-US" sz="2400" baseline="-25000">
                    <a:latin typeface="Times New Roman" panose="02020603050405020304" pitchFamily="18" charset="0"/>
                    <a:ea typeface="微软雅黑" pitchFamily="34" charset="-122"/>
                    <a:cs typeface="Times New Roman" panose="02020603050405020304" pitchFamily="18" charset="0"/>
                  </a:rPr>
                  <a:t>额</a:t>
                </a:r>
                <a:r>
                  <a:rPr lang="en-US" altLang="zh-CN" sz="2400">
                    <a:latin typeface="Times New Roman" panose="02020603050405020304" pitchFamily="18" charset="0"/>
                    <a:ea typeface="微软雅黑" pitchFamily="34" charset="-122"/>
                    <a:cs typeface="Times New Roman" panose="02020603050405020304" pitchFamily="18" charset="0"/>
                  </a:rPr>
                  <a:t>=</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zh-CN" altLang="en-US" sz="2400" baseline="-25000">
                    <a:latin typeface="Times New Roman" panose="02020603050405020304" pitchFamily="18" charset="0"/>
                    <a:ea typeface="微软雅黑" pitchFamily="34" charset="-122"/>
                    <a:cs typeface="Times New Roman" panose="02020603050405020304" pitchFamily="18" charset="0"/>
                  </a:rPr>
                  <a:t>总</a:t>
                </a:r>
                <a:r>
                  <a:rPr lang="zh-CN" altLang="en-US" sz="2400">
                    <a:latin typeface="Times New Roman" panose="02020603050405020304" pitchFamily="18" charset="0"/>
                    <a:ea typeface="微软雅黑" pitchFamily="34" charset="-122"/>
                    <a:cs typeface="Times New Roman" panose="02020603050405020304" pitchFamily="18" charset="0"/>
                  </a:rPr>
                  <a:t>－</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zh-CN" altLang="en-US" sz="2400" baseline="-25000">
                    <a:latin typeface="Times New Roman" panose="02020603050405020304" pitchFamily="18" charset="0"/>
                    <a:ea typeface="微软雅黑" pitchFamily="34" charset="-122"/>
                    <a:cs typeface="Times New Roman" panose="02020603050405020304" pitchFamily="18" charset="0"/>
                  </a:rPr>
                  <a:t>有</a:t>
                </a:r>
                <a:r>
                  <a:rPr lang="en-US" altLang="zh-CN" sz="2400">
                    <a:latin typeface="Times New Roman" panose="02020603050405020304" pitchFamily="18" charset="0"/>
                    <a:ea typeface="微软雅黑" pitchFamily="34" charset="-122"/>
                    <a:cs typeface="Times New Roman" panose="02020603050405020304" pitchFamily="18" charset="0"/>
                  </a:rPr>
                  <a:t>=400 J</a:t>
                </a:r>
                <a:r>
                  <a:rPr lang="zh-CN" altLang="en-US" sz="2400">
                    <a:latin typeface="Times New Roman" panose="02020603050405020304" pitchFamily="18" charset="0"/>
                    <a:ea typeface="微软雅黑" pitchFamily="34" charset="-122"/>
                    <a:cs typeface="Times New Roman" panose="02020603050405020304" pitchFamily="18" charset="0"/>
                  </a:rPr>
                  <a:t>－</a:t>
                </a:r>
                <a:r>
                  <a:rPr lang="en-US" altLang="zh-CN" sz="2400">
                    <a:latin typeface="Times New Roman" panose="02020603050405020304" pitchFamily="18" charset="0"/>
                    <a:ea typeface="微软雅黑" pitchFamily="34" charset="-122"/>
                    <a:cs typeface="Times New Roman" panose="02020603050405020304" pitchFamily="18" charset="0"/>
                  </a:rPr>
                  <a:t>360 J=40 J</a:t>
                </a:r>
                <a:r>
                  <a:rPr lang="zh-CN" altLang="en-US" sz="2400">
                    <a:latin typeface="Times New Roman" panose="02020603050405020304" pitchFamily="18" charset="0"/>
                    <a:ea typeface="微软雅黑" pitchFamily="34" charset="-122"/>
                    <a:cs typeface="Times New Roman" panose="02020603050405020304" pitchFamily="18" charset="0"/>
                  </a:rPr>
                  <a:t>。</a:t>
                </a:r>
                <a:endParaRPr lang="en-US" altLang="zh-CN" sz="2400">
                  <a:latin typeface="Times New Roman" panose="02020603050405020304" pitchFamily="18" charset="0"/>
                  <a:ea typeface="微软雅黑" pitchFamily="34" charset="-122"/>
                  <a:cs typeface="Times New Roman" panose="02020603050405020304" pitchFamily="18" charset="0"/>
                </a:endParaRPr>
              </a:p>
              <a:p>
                <a:pPr eaLnBrk="1" hangingPunct="1">
                  <a:lnSpc>
                    <a:spcPct val="150000"/>
                  </a:lnSpc>
                </a:pPr>
                <a:r>
                  <a:rPr lang="zh-CN" altLang="en-US" sz="2400">
                    <a:latin typeface="Times New Roman" panose="02020603050405020304" pitchFamily="18" charset="0"/>
                    <a:ea typeface="微软雅黑" pitchFamily="34" charset="-122"/>
                    <a:cs typeface="Times New Roman" panose="02020603050405020304" pitchFamily="18" charset="0"/>
                  </a:rPr>
                  <a:t>拉力的功率</a:t>
                </a:r>
                <a:r>
                  <a:rPr lang="en-US" altLang="zh-CN" sz="2400" i="1">
                    <a:latin typeface="Times New Roman" panose="02020603050405020304" pitchFamily="18" charset="0"/>
                    <a:ea typeface="微软雅黑" pitchFamily="34" charset="-122"/>
                    <a:cs typeface="Times New Roman" panose="02020603050405020304" pitchFamily="18" charset="0"/>
                  </a:rPr>
                  <a:t>P</a:t>
                </a:r>
                <a:r>
                  <a:rPr lang="en-US" altLang="zh-CN" sz="2400">
                    <a:latin typeface="Times New Roman" panose="02020603050405020304" pitchFamily="18" charset="0"/>
                    <a:ea typeface="微软雅黑" pitchFamily="34" charset="-122"/>
                    <a:cs typeface="Times New Roman" panose="02020603050405020304" pitchFamily="18" charset="0"/>
                  </a:rPr>
                  <a:t>= </a:t>
                </a:r>
                <a14:m>
                  <m:oMath xmlns:m="http://schemas.openxmlformats.org/officeDocument/2006/math">
                    <m:box>
                      <m:boxPr>
                        <m:ctrlPr>
                          <a:rPr lang="en-US" altLang="zh-CN" sz="2400" i="1" smtClean="0">
                            <a:latin typeface="Cambria Math" panose="02040503050406030204" pitchFamily="18" charset="0"/>
                          </a:rPr>
                        </m:ctrlPr>
                      </m:boxPr>
                      <m:e>
                        <m:f>
                          <m:fPr>
                            <m:ctrlPr>
                              <a:rPr lang="en-US" altLang="zh-CN" sz="2400" i="1" smtClean="0">
                                <a:latin typeface="Cambria Math" panose="02040503050406030204" pitchFamily="18" charset="0"/>
                              </a:rPr>
                            </m:ctrlPr>
                          </m:fPr>
                          <m:num>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𝑊</m:t>
                            </m:r>
                            <m:r>
                              <a:rPr lang="en-US" altLang="zh-CN" sz="2400" baseline="-25000">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latin typeface="Cambria Math" panose="02040503050406030204" pitchFamily="18" charset="0"/>
                                <a:ea typeface="微软雅黑" panose="020B0503020204020204" pitchFamily="34" charset="-122"/>
                                <a:cs typeface="Times New Roman" panose="02020603050405020304" pitchFamily="18" charset="0"/>
                              </a:rPr>
                              <m:t>总</m:t>
                            </m:r>
                          </m:num>
                          <m:den>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𝑡</m:t>
                            </m:r>
                          </m:den>
                        </m:f>
                      </m:e>
                    </m:box>
                  </m:oMath>
                </a14:m>
                <a:r>
                  <a:rPr lang="en-US" altLang="zh-CN" sz="2400">
                    <a:latin typeface="Times New Roman" panose="02020603050405020304" pitchFamily="18" charset="0"/>
                    <a:ea typeface="微软雅黑" pitchFamily="34" charset="-122"/>
                    <a:cs typeface="Times New Roman" panose="02020603050405020304" pitchFamily="18" charset="0"/>
                  </a:rPr>
                  <a:t>=</a:t>
                </a:r>
                <a14:m>
                  <m:oMath xmlns:m="http://schemas.openxmlformats.org/officeDocument/2006/math">
                    <m:box>
                      <m:boxPr>
                        <m:ctrlPr>
                          <a:rPr lang="en-US" altLang="zh-CN" sz="2400" i="1" smtClean="0">
                            <a:latin typeface="Cambria Math" panose="02040503050406030204" pitchFamily="18" charset="0"/>
                          </a:rPr>
                        </m:ctrlPr>
                      </m:boxPr>
                      <m:e>
                        <m:f>
                          <m:fPr>
                            <m:ctrlPr>
                              <a:rPr lang="en-US" altLang="zh-CN" sz="2400" i="1" smtClean="0">
                                <a:latin typeface="Cambria Math" panose="02040503050406030204" pitchFamily="18" charset="0"/>
                              </a:rPr>
                            </m:ctrlPr>
                          </m:fPr>
                          <m:num>
                            <m:r>
                              <a:rPr lang="en-US" altLang="zh-CN" sz="2400">
                                <a:latin typeface="Cambria Math" panose="02040503050406030204" pitchFamily="18" charset="0"/>
                                <a:ea typeface="微软雅黑" panose="020B0503020204020204" pitchFamily="34" charset="-122"/>
                                <a:cs typeface="Times New Roman" panose="02020603050405020304" pitchFamily="18" charset="0"/>
                              </a:rPr>
                              <m:t>400 </m:t>
                            </m:r>
                            <m:r>
                              <m:rPr>
                                <m:sty m:val="p"/>
                              </m:rPr>
                              <a:rPr lang="en-US" altLang="zh-CN" sz="2400">
                                <a:latin typeface="Cambria Math" panose="02040503050406030204" pitchFamily="18" charset="0"/>
                                <a:ea typeface="微软雅黑" panose="020B0503020204020204" pitchFamily="34" charset="-122"/>
                                <a:cs typeface="Times New Roman" panose="02020603050405020304" pitchFamily="18" charset="0"/>
                              </a:rPr>
                              <m:t>J</m:t>
                            </m:r>
                          </m:num>
                          <m:den>
                            <m:r>
                              <a:rPr lang="en-US" altLang="zh-CN" sz="2400">
                                <a:latin typeface="Cambria Math" panose="02040503050406030204" pitchFamily="18" charset="0"/>
                                <a:ea typeface="微软雅黑" panose="020B0503020204020204" pitchFamily="34" charset="-122"/>
                                <a:cs typeface="Times New Roman" panose="02020603050405020304" pitchFamily="18" charset="0"/>
                              </a:rPr>
                              <m:t>10 </m:t>
                            </m:r>
                            <m:r>
                              <m:rPr>
                                <m:sty m:val="p"/>
                              </m:rPr>
                              <a:rPr lang="en-US" altLang="zh-CN" sz="2400">
                                <a:latin typeface="Cambria Math" panose="02040503050406030204" pitchFamily="18" charset="0"/>
                                <a:ea typeface="微软雅黑" panose="020B0503020204020204" pitchFamily="34" charset="-122"/>
                                <a:cs typeface="Times New Roman" panose="02020603050405020304" pitchFamily="18" charset="0"/>
                              </a:rPr>
                              <m:t>s</m:t>
                            </m:r>
                          </m:den>
                        </m:f>
                      </m:e>
                    </m:box>
                  </m:oMath>
                </a14:m>
                <a:r>
                  <a:rPr lang="en-US" altLang="zh-CN" sz="2400">
                    <a:latin typeface="Times New Roman" panose="02020603050405020304" pitchFamily="18" charset="0"/>
                    <a:ea typeface="微软雅黑" pitchFamily="34" charset="-122"/>
                    <a:cs typeface="Times New Roman" panose="02020603050405020304" pitchFamily="18" charset="0"/>
                  </a:rPr>
                  <a:t>=40 W</a:t>
                </a:r>
                <a:r>
                  <a:rPr lang="zh-CN" altLang="en-US" sz="2400">
                    <a:latin typeface="Times New Roman" panose="02020603050405020304" pitchFamily="18" charset="0"/>
                    <a:ea typeface="微软雅黑" pitchFamily="34" charset="-122"/>
                    <a:cs typeface="Times New Roman" panose="02020603050405020304" pitchFamily="18" charset="0"/>
                  </a:rPr>
                  <a:t>。</a:t>
                </a:r>
              </a:p>
              <a:p>
                <a:pPr eaLnBrk="1" hangingPunct="1">
                  <a:lnSpc>
                    <a:spcPct val="150000"/>
                  </a:lnSpc>
                </a:pPr>
                <a:r>
                  <a:rPr lang="zh-CN" altLang="en-US" sz="2400">
                    <a:latin typeface="Times New Roman" panose="02020603050405020304" pitchFamily="18" charset="0"/>
                    <a:ea typeface="微软雅黑" pitchFamily="34" charset="-122"/>
                    <a:cs typeface="Times New Roman" panose="02020603050405020304" pitchFamily="18" charset="0"/>
                  </a:rPr>
                  <a:t>滑轮组的机械效率</a:t>
                </a:r>
                <a:r>
                  <a:rPr lang="el-GR" altLang="zh-CN" sz="2400" i="1">
                    <a:latin typeface="Times New Roman" panose="02020603050405020304" pitchFamily="18" charset="0"/>
                    <a:ea typeface="微软雅黑" pitchFamily="34" charset="-122"/>
                    <a:cs typeface="Times New Roman" panose="02020603050405020304" pitchFamily="18" charset="0"/>
                  </a:rPr>
                  <a:t>η</a:t>
                </a:r>
                <a:r>
                  <a:rPr lang="el-GR" altLang="zh-CN" sz="2400">
                    <a:latin typeface="Times New Roman" panose="02020603050405020304" pitchFamily="18" charset="0"/>
                    <a:ea typeface="微软雅黑" pitchFamily="34" charset="-122"/>
                    <a:cs typeface="Times New Roman" panose="02020603050405020304" pitchFamily="18" charset="0"/>
                  </a:rPr>
                  <a:t>= </a:t>
                </a:r>
                <a14:m>
                  <m:oMath xmlns:m="http://schemas.openxmlformats.org/officeDocument/2006/math">
                    <m:box>
                      <m:boxPr>
                        <m:ctrlPr>
                          <a:rPr lang="el-GR" altLang="zh-CN" sz="2400" i="1" smtClean="0">
                            <a:latin typeface="Cambria Math" panose="02040503050406030204" pitchFamily="18" charset="0"/>
                          </a:rPr>
                        </m:ctrlPr>
                      </m:boxPr>
                      <m:e>
                        <m:f>
                          <m:fPr>
                            <m:ctrlPr>
                              <a:rPr lang="el-GR" altLang="zh-CN" sz="2400" i="1" smtClean="0">
                                <a:latin typeface="Cambria Math" panose="02040503050406030204" pitchFamily="18" charset="0"/>
                              </a:rPr>
                            </m:ctrlPr>
                          </m:fPr>
                          <m:num>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𝑊</m:t>
                            </m:r>
                            <m:r>
                              <a:rPr lang="en-US" altLang="zh-CN" sz="2400">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latin typeface="Cambria Math" panose="02040503050406030204" pitchFamily="18" charset="0"/>
                                <a:ea typeface="微软雅黑" panose="020B0503020204020204" pitchFamily="34" charset="-122"/>
                                <a:cs typeface="Times New Roman" panose="02020603050405020304" pitchFamily="18" charset="0"/>
                              </a:rPr>
                              <m:t>有</m:t>
                            </m:r>
                          </m:num>
                          <m:den>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𝑊</m:t>
                            </m:r>
                            <m:r>
                              <a:rPr lang="en-US" altLang="zh-CN" sz="2400">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latin typeface="Cambria Math" panose="02040503050406030204" pitchFamily="18" charset="0"/>
                                <a:ea typeface="微软雅黑" panose="020B0503020204020204" pitchFamily="34" charset="-122"/>
                                <a:cs typeface="Times New Roman" panose="02020603050405020304" pitchFamily="18" charset="0"/>
                              </a:rPr>
                              <m:t>总</m:t>
                            </m:r>
                          </m:den>
                        </m:f>
                      </m:e>
                    </m:box>
                  </m:oMath>
                </a14:m>
                <a:r>
                  <a:rPr lang="en-US" altLang="zh-CN" sz="2400">
                    <a:latin typeface="Times New Roman" panose="02020603050405020304" pitchFamily="18" charset="0"/>
                    <a:ea typeface="微软雅黑" pitchFamily="34" charset="-122"/>
                    <a:cs typeface="Times New Roman" panose="02020603050405020304" pitchFamily="18" charset="0"/>
                  </a:rPr>
                  <a:t>=</a:t>
                </a:r>
                <a14:m>
                  <m:oMath xmlns:m="http://schemas.openxmlformats.org/officeDocument/2006/math">
                    <m:box>
                      <m:boxPr>
                        <m:ctrlPr>
                          <a:rPr lang="en-US" altLang="zh-CN" sz="2400" i="1" smtClean="0">
                            <a:latin typeface="Cambria Math" panose="02040503050406030204" pitchFamily="18" charset="0"/>
                          </a:rPr>
                        </m:ctrlPr>
                      </m:boxPr>
                      <m:e>
                        <m:f>
                          <m:fPr>
                            <m:ctrlPr>
                              <a:rPr lang="en-US" altLang="zh-CN" sz="2400" i="1" smtClean="0">
                                <a:latin typeface="Cambria Math" panose="02040503050406030204" pitchFamily="18" charset="0"/>
                              </a:rPr>
                            </m:ctrlPr>
                          </m:fPr>
                          <m:num>
                            <m:r>
                              <a:rPr lang="en-US" altLang="zh-CN" sz="2400">
                                <a:latin typeface="Cambria Math" panose="02040503050406030204" pitchFamily="18" charset="0"/>
                                <a:ea typeface="微软雅黑" panose="020B0503020204020204" pitchFamily="34" charset="-122"/>
                                <a:cs typeface="Times New Roman" panose="02020603050405020304" pitchFamily="18" charset="0"/>
                              </a:rPr>
                              <m:t>360  </m:t>
                            </m:r>
                            <m:r>
                              <m:rPr>
                                <m:sty m:val="p"/>
                              </m:rPr>
                              <a:rPr lang="en-US" altLang="zh-CN" sz="2400">
                                <a:latin typeface="Cambria Math" panose="02040503050406030204" pitchFamily="18" charset="0"/>
                                <a:ea typeface="微软雅黑" panose="020B0503020204020204" pitchFamily="34" charset="-122"/>
                                <a:cs typeface="Times New Roman" panose="02020603050405020304" pitchFamily="18" charset="0"/>
                              </a:rPr>
                              <m:t>J</m:t>
                            </m:r>
                          </m:num>
                          <m:den>
                            <m:r>
                              <a:rPr lang="en-US" altLang="zh-CN" sz="2400">
                                <a:latin typeface="Cambria Math" panose="02040503050406030204" pitchFamily="18" charset="0"/>
                                <a:ea typeface="微软雅黑" panose="020B0503020204020204" pitchFamily="34" charset="-122"/>
                                <a:cs typeface="Times New Roman" panose="02020603050405020304" pitchFamily="18" charset="0"/>
                              </a:rPr>
                              <m:t>400 </m:t>
                            </m:r>
                            <m:r>
                              <m:rPr>
                                <m:sty m:val="p"/>
                              </m:rPr>
                              <a:rPr lang="en-US" altLang="zh-CN" sz="2400">
                                <a:latin typeface="Cambria Math" panose="02040503050406030204" pitchFamily="18" charset="0"/>
                                <a:ea typeface="微软雅黑" panose="020B0503020204020204" pitchFamily="34" charset="-122"/>
                                <a:cs typeface="Times New Roman" panose="02020603050405020304" pitchFamily="18" charset="0"/>
                              </a:rPr>
                              <m:t>J</m:t>
                            </m:r>
                          </m:den>
                        </m:f>
                      </m:e>
                    </m:box>
                  </m:oMath>
                </a14:m>
                <a:r>
                  <a:rPr lang="en-US" altLang="zh-CN" sz="2400">
                    <a:latin typeface="Times New Roman" panose="02020603050405020304" pitchFamily="18" charset="0"/>
                    <a:ea typeface="微软雅黑" pitchFamily="34" charset="-122"/>
                    <a:cs typeface="Times New Roman" panose="02020603050405020304" pitchFamily="18" charset="0"/>
                  </a:rPr>
                  <a:t>=90%</a:t>
                </a:r>
                <a:r>
                  <a:rPr lang="zh-CN" altLang="en-US" sz="2400">
                    <a:latin typeface="Times New Roman" panose="02020603050405020304" pitchFamily="18" charset="0"/>
                    <a:ea typeface="微软雅黑" pitchFamily="34" charset="-122"/>
                    <a:cs typeface="Times New Roman" panose="02020603050405020304" pitchFamily="18" charset="0"/>
                  </a:rPr>
                  <a:t>。</a:t>
                </a: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10" name="矩形 2"/>
              <p:cNvSpPr>
                <a:spLocks noRot="1" noChangeAspect="1" noMove="1" noResize="1" noEditPoints="1" noAdjustHandles="1" noChangeArrowheads="1" noChangeShapeType="1" noTextEdit="1"/>
              </p:cNvSpPr>
              <p:nvPr/>
            </p:nvSpPr>
            <p:spPr bwMode="auto">
              <a:xfrm>
                <a:off x="971600" y="555526"/>
                <a:ext cx="7191375" cy="2920287"/>
              </a:xfrm>
              <a:prstGeom prst="rect">
                <a:avLst/>
              </a:prstGeom>
              <a:blipFill rotWithShape="1">
                <a:blip r:embed="rId3"/>
                <a:stretch>
                  <a:fillRect l="-1271" b="-4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Rectangle 1"/>
              <p:cNvSpPr>
                <a:spLocks noChangeArrowheads="1"/>
              </p:cNvSpPr>
              <p:nvPr/>
            </p:nvSpPr>
            <p:spPr bwMode="auto">
              <a:xfrm>
                <a:off x="1116484" y="3579862"/>
                <a:ext cx="6552729" cy="8397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marL="358775" indent="-3587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indent="0" eaLnBrk="1" hangingPunct="1">
                  <a:lnSpc>
                    <a:spcPct val="150000"/>
                  </a:lnSpc>
                </a:pPr>
                <a:r>
                  <a:rPr lang="zh-CN" altLang="en-US" sz="2200" b="1">
                    <a:latin typeface="Times New Roman" panose="02020603050405020304" pitchFamily="18" charset="0"/>
                    <a:ea typeface="楷体" pitchFamily="49" charset="-122"/>
                  </a:rPr>
                  <a:t>一题多解</a:t>
                </a:r>
                <a:r>
                  <a:rPr lang="zh-CN" altLang="en-US" sz="2200" b="1">
                    <a:solidFill>
                      <a:srgbClr val="00B0F0"/>
                    </a:solidFill>
                    <a:latin typeface="Times New Roman" panose="02020603050405020304" pitchFamily="18" charset="0"/>
                    <a:ea typeface="楷体" pitchFamily="49" charset="-122"/>
                  </a:rPr>
                  <a:t>机械效率</a:t>
                </a:r>
                <a:r>
                  <a:rPr lang="el-GR" altLang="zh-CN" sz="2200" b="1" i="1">
                    <a:solidFill>
                      <a:srgbClr val="00B0F0"/>
                    </a:solidFill>
                    <a:latin typeface="Times New Roman" panose="02020603050405020304" pitchFamily="18" charset="0"/>
                    <a:ea typeface="楷体" pitchFamily="49" charset="-122"/>
                  </a:rPr>
                  <a:t>η</a:t>
                </a:r>
                <a:r>
                  <a:rPr lang="el-GR" altLang="zh-CN" sz="2200" b="1">
                    <a:solidFill>
                      <a:srgbClr val="00B0F0"/>
                    </a:solidFill>
                    <a:latin typeface="Times New Roman" panose="02020603050405020304" pitchFamily="18" charset="0"/>
                    <a:ea typeface="楷体" pitchFamily="49" charset="-122"/>
                  </a:rPr>
                  <a:t>= </a:t>
                </a:r>
                <a14:m>
                  <m:oMath xmlns:m="http://schemas.openxmlformats.org/officeDocument/2006/math">
                    <m:box>
                      <m:boxPr>
                        <m:ctrlPr>
                          <a:rPr lang="el-GR" altLang="zh-CN" sz="2200" b="1" i="1" smtClean="0">
                            <a:solidFill>
                              <a:srgbClr val="00B0F0"/>
                            </a:solidFill>
                            <a:latin typeface="Cambria Math" panose="02040503050406030204" pitchFamily="18" charset="0"/>
                            <a:ea typeface="楷体" pitchFamily="49" charset="-122"/>
                          </a:rPr>
                        </m:ctrlPr>
                      </m:boxPr>
                      <m:e>
                        <m:f>
                          <m:fPr>
                            <m:ctrlPr>
                              <a:rPr lang="el-GR" altLang="zh-CN" sz="2200" b="1" i="1" smtClean="0">
                                <a:solidFill>
                                  <a:srgbClr val="00B0F0"/>
                                </a:solidFill>
                                <a:latin typeface="Cambria Math" panose="02040503050406030204" pitchFamily="18" charset="0"/>
                                <a:ea typeface="楷体" pitchFamily="49" charset="-122"/>
                              </a:rPr>
                            </m:ctrlPr>
                          </m:fPr>
                          <m:num>
                            <m:r>
                              <a:rPr lang="en-US" altLang="zh-CN" sz="2200" b="1" i="1">
                                <a:solidFill>
                                  <a:srgbClr val="00B0F0"/>
                                </a:solidFill>
                                <a:latin typeface="Cambria Math" panose="02040503050406030204" pitchFamily="18" charset="0"/>
                                <a:ea typeface="楷体" pitchFamily="49" charset="-122"/>
                              </a:rPr>
                              <m:t>𝑾</m:t>
                            </m:r>
                            <m:r>
                              <a:rPr lang="zh-CN" altLang="en-US" sz="2200" b="1" baseline="-25000">
                                <a:solidFill>
                                  <a:srgbClr val="00B0F0"/>
                                </a:solidFill>
                                <a:latin typeface="Cambria Math" panose="02040503050406030204" pitchFamily="18" charset="0"/>
                                <a:ea typeface="楷体" pitchFamily="49" charset="-122"/>
                              </a:rPr>
                              <m:t>有</m:t>
                            </m:r>
                          </m:num>
                          <m:den>
                            <m:r>
                              <a:rPr lang="en-US" altLang="zh-CN" sz="2200" b="1" i="1">
                                <a:solidFill>
                                  <a:srgbClr val="00B0F0"/>
                                </a:solidFill>
                                <a:latin typeface="Cambria Math" panose="02040503050406030204" pitchFamily="18" charset="0"/>
                                <a:ea typeface="楷体" pitchFamily="49" charset="-122"/>
                              </a:rPr>
                              <m:t>𝑾</m:t>
                            </m:r>
                            <m:r>
                              <a:rPr lang="zh-CN" altLang="en-US" sz="2200" b="1" baseline="-25000">
                                <a:solidFill>
                                  <a:srgbClr val="00B0F0"/>
                                </a:solidFill>
                                <a:latin typeface="Cambria Math" panose="02040503050406030204" pitchFamily="18" charset="0"/>
                                <a:ea typeface="楷体" pitchFamily="49" charset="-122"/>
                              </a:rPr>
                              <m:t>总</m:t>
                            </m:r>
                            <m:r>
                              <a:rPr lang="zh-CN" altLang="en-US" sz="2200" b="1" baseline="-25000">
                                <a:solidFill>
                                  <a:srgbClr val="00B0F0"/>
                                </a:solidFill>
                                <a:latin typeface="Cambria Math" panose="02040503050406030204" pitchFamily="18" charset="0"/>
                                <a:ea typeface="楷体" pitchFamily="49" charset="-122"/>
                              </a:rPr>
                              <m:t> </m:t>
                            </m:r>
                          </m:den>
                        </m:f>
                      </m:e>
                    </m:box>
                  </m:oMath>
                </a14:m>
                <a:r>
                  <a:rPr lang="en-US" altLang="zh-CN" sz="2200" b="1">
                    <a:solidFill>
                      <a:srgbClr val="00B0F0"/>
                    </a:solidFill>
                    <a:latin typeface="Times New Roman" panose="02020603050405020304" pitchFamily="18" charset="0"/>
                    <a:ea typeface="楷体" pitchFamily="49" charset="-122"/>
                  </a:rPr>
                  <a:t>=</a:t>
                </a:r>
                <a14:m>
                  <m:oMath xmlns:m="http://schemas.openxmlformats.org/officeDocument/2006/math">
                    <m:box>
                      <m:boxPr>
                        <m:ctrlPr>
                          <a:rPr lang="en-US" altLang="zh-CN" sz="2200" b="1" i="1" smtClean="0">
                            <a:solidFill>
                              <a:srgbClr val="00B0F0"/>
                            </a:solidFill>
                            <a:latin typeface="Cambria Math" panose="02040503050406030204" pitchFamily="18" charset="0"/>
                            <a:ea typeface="楷体" pitchFamily="49" charset="-122"/>
                          </a:rPr>
                        </m:ctrlPr>
                      </m:boxPr>
                      <m:e>
                        <m:f>
                          <m:fPr>
                            <m:ctrlPr>
                              <a:rPr lang="en-US" altLang="zh-CN" sz="2200" b="1" i="1" smtClean="0">
                                <a:solidFill>
                                  <a:srgbClr val="00B0F0"/>
                                </a:solidFill>
                                <a:latin typeface="Cambria Math" panose="02040503050406030204" pitchFamily="18" charset="0"/>
                                <a:ea typeface="楷体" pitchFamily="49" charset="-122"/>
                              </a:rPr>
                            </m:ctrlPr>
                          </m:fPr>
                          <m:num>
                            <m:r>
                              <a:rPr lang="en-US" altLang="zh-CN" sz="2200" b="1" i="1">
                                <a:solidFill>
                                  <a:srgbClr val="00B0F0"/>
                                </a:solidFill>
                                <a:latin typeface="Cambria Math" panose="02040503050406030204" pitchFamily="18" charset="0"/>
                                <a:ea typeface="楷体" pitchFamily="49" charset="-122"/>
                              </a:rPr>
                              <m:t>𝑮𝒉</m:t>
                            </m:r>
                          </m:num>
                          <m:den>
                            <m:r>
                              <a:rPr lang="en-US" altLang="zh-CN" sz="2200" b="1" i="1">
                                <a:solidFill>
                                  <a:srgbClr val="00B0F0"/>
                                </a:solidFill>
                                <a:latin typeface="Cambria Math" panose="02040503050406030204" pitchFamily="18" charset="0"/>
                                <a:ea typeface="楷体" pitchFamily="49" charset="-122"/>
                              </a:rPr>
                              <m:t>𝑭</m:t>
                            </m:r>
                            <m:r>
                              <a:rPr lang="en-US" altLang="zh-CN" sz="2200" b="1" i="1" smtClean="0">
                                <a:solidFill>
                                  <a:srgbClr val="00B0F0"/>
                                </a:solidFill>
                                <a:latin typeface="Cambria Math" panose="02040503050406030204" pitchFamily="18" charset="0"/>
                                <a:ea typeface="楷体" pitchFamily="49" charset="-122"/>
                              </a:rPr>
                              <m:t>𝒔</m:t>
                            </m:r>
                          </m:den>
                        </m:f>
                      </m:e>
                    </m:box>
                  </m:oMath>
                </a14:m>
                <a:r>
                  <a:rPr lang="en-US" altLang="zh-CN" sz="2200" b="1">
                    <a:solidFill>
                      <a:srgbClr val="00B0F0"/>
                    </a:solidFill>
                    <a:latin typeface="Times New Roman" panose="02020603050405020304" pitchFamily="18" charset="0"/>
                    <a:ea typeface="楷体" pitchFamily="49" charset="-122"/>
                  </a:rPr>
                  <a:t>=</a:t>
                </a:r>
                <a14:m>
                  <m:oMath xmlns:m="http://schemas.openxmlformats.org/officeDocument/2006/math">
                    <m:box>
                      <m:boxPr>
                        <m:ctrlPr>
                          <a:rPr lang="en-US" altLang="zh-CN" sz="2200" b="1" i="1" smtClean="0">
                            <a:solidFill>
                              <a:srgbClr val="00B0F0"/>
                            </a:solidFill>
                            <a:latin typeface="Cambria Math" panose="02040503050406030204" pitchFamily="18" charset="0"/>
                            <a:ea typeface="楷体" pitchFamily="49" charset="-122"/>
                          </a:rPr>
                        </m:ctrlPr>
                      </m:boxPr>
                      <m:e>
                        <m:f>
                          <m:fPr>
                            <m:ctrlPr>
                              <a:rPr lang="en-US" altLang="zh-CN" sz="2200" b="1" i="1" smtClean="0">
                                <a:solidFill>
                                  <a:srgbClr val="00B0F0"/>
                                </a:solidFill>
                                <a:latin typeface="Cambria Math" panose="02040503050406030204" pitchFamily="18" charset="0"/>
                                <a:ea typeface="楷体" pitchFamily="49" charset="-122"/>
                              </a:rPr>
                            </m:ctrlPr>
                          </m:fPr>
                          <m:num>
                            <m:r>
                              <a:rPr lang="en-US" altLang="zh-CN" sz="2200" b="1" i="1">
                                <a:solidFill>
                                  <a:srgbClr val="00B0F0"/>
                                </a:solidFill>
                                <a:latin typeface="Cambria Math" panose="02040503050406030204" pitchFamily="18" charset="0"/>
                                <a:ea typeface="楷体" pitchFamily="49" charset="-122"/>
                              </a:rPr>
                              <m:t>𝑮𝒉</m:t>
                            </m:r>
                          </m:num>
                          <m:den>
                            <m:r>
                              <a:rPr lang="en-US" altLang="zh-CN" sz="2200" b="1" i="1">
                                <a:solidFill>
                                  <a:srgbClr val="00B0F0"/>
                                </a:solidFill>
                                <a:latin typeface="Cambria Math" panose="02040503050406030204" pitchFamily="18" charset="0"/>
                                <a:ea typeface="楷体" pitchFamily="49" charset="-122"/>
                              </a:rPr>
                              <m:t>𝑭𝒏𝒉</m:t>
                            </m:r>
                          </m:den>
                        </m:f>
                      </m:e>
                    </m:box>
                  </m:oMath>
                </a14:m>
                <a:r>
                  <a:rPr lang="en-US" altLang="zh-CN" sz="2200" b="1">
                    <a:solidFill>
                      <a:srgbClr val="00B0F0"/>
                    </a:solidFill>
                    <a:latin typeface="Times New Roman" panose="02020603050405020304" pitchFamily="18" charset="0"/>
                    <a:ea typeface="楷体" pitchFamily="49" charset="-122"/>
                  </a:rPr>
                  <a:t>=</a:t>
                </a:r>
                <a14:m>
                  <m:oMath xmlns:m="http://schemas.openxmlformats.org/officeDocument/2006/math">
                    <m:box>
                      <m:boxPr>
                        <m:ctrlPr>
                          <a:rPr lang="en-US" altLang="zh-CN" sz="2200" b="1" i="1" smtClean="0">
                            <a:solidFill>
                              <a:srgbClr val="00B0F0"/>
                            </a:solidFill>
                            <a:latin typeface="Cambria Math" panose="02040503050406030204" pitchFamily="18" charset="0"/>
                            <a:ea typeface="楷体" pitchFamily="49" charset="-122"/>
                          </a:rPr>
                        </m:ctrlPr>
                      </m:boxPr>
                      <m:e>
                        <m:f>
                          <m:fPr>
                            <m:ctrlPr>
                              <a:rPr lang="en-US" altLang="zh-CN" sz="2200" b="1" i="1" smtClean="0">
                                <a:solidFill>
                                  <a:srgbClr val="00B0F0"/>
                                </a:solidFill>
                                <a:latin typeface="Cambria Math" panose="02040503050406030204" pitchFamily="18" charset="0"/>
                                <a:ea typeface="楷体" pitchFamily="49" charset="-122"/>
                              </a:rPr>
                            </m:ctrlPr>
                          </m:fPr>
                          <m:num>
                            <m:r>
                              <a:rPr lang="en-US" altLang="zh-CN" sz="2200" b="1">
                                <a:solidFill>
                                  <a:srgbClr val="00B0F0"/>
                                </a:solidFill>
                                <a:latin typeface="Cambria Math" panose="02040503050406030204" pitchFamily="18" charset="0"/>
                                <a:ea typeface="楷体" pitchFamily="49" charset="-122"/>
                              </a:rPr>
                              <m:t>𝟏𝟖𝟎</m:t>
                            </m:r>
                            <m:r>
                              <a:rPr lang="en-US" altLang="zh-CN" sz="2200" b="1">
                                <a:solidFill>
                                  <a:srgbClr val="00B0F0"/>
                                </a:solidFill>
                                <a:latin typeface="Cambria Math" panose="02040503050406030204" pitchFamily="18" charset="0"/>
                                <a:ea typeface="楷体" pitchFamily="49" charset="-122"/>
                              </a:rPr>
                              <m:t> </m:t>
                            </m:r>
                            <m:r>
                              <a:rPr lang="en-US" altLang="zh-CN" sz="2200" b="1">
                                <a:solidFill>
                                  <a:srgbClr val="00B0F0"/>
                                </a:solidFill>
                                <a:latin typeface="Cambria Math" panose="02040503050406030204" pitchFamily="18" charset="0"/>
                                <a:ea typeface="楷体" pitchFamily="49" charset="-122"/>
                              </a:rPr>
                              <m:t>𝐍</m:t>
                            </m:r>
                          </m:num>
                          <m:den>
                            <m:r>
                              <a:rPr lang="en-US" altLang="zh-CN" sz="2200" b="1">
                                <a:solidFill>
                                  <a:srgbClr val="00B0F0"/>
                                </a:solidFill>
                                <a:latin typeface="Cambria Math" panose="02040503050406030204" pitchFamily="18" charset="0"/>
                                <a:ea typeface="楷体" pitchFamily="49" charset="-122"/>
                              </a:rPr>
                              <m:t>𝟏𝟎𝟎</m:t>
                            </m:r>
                            <m:r>
                              <a:rPr lang="en-US" altLang="zh-CN" sz="2200" b="1">
                                <a:solidFill>
                                  <a:srgbClr val="00B0F0"/>
                                </a:solidFill>
                                <a:latin typeface="Cambria Math" panose="02040503050406030204" pitchFamily="18" charset="0"/>
                                <a:ea typeface="楷体" pitchFamily="49" charset="-122"/>
                              </a:rPr>
                              <m:t> </m:t>
                            </m:r>
                            <m:r>
                              <a:rPr lang="en-US" altLang="zh-CN" sz="2200" b="1">
                                <a:solidFill>
                                  <a:srgbClr val="00B0F0"/>
                                </a:solidFill>
                                <a:latin typeface="Cambria Math" panose="02040503050406030204" pitchFamily="18" charset="0"/>
                                <a:ea typeface="楷体" pitchFamily="49" charset="-122"/>
                              </a:rPr>
                              <m:t>𝐍</m:t>
                            </m:r>
                            <m:r>
                              <a:rPr lang="en-US" altLang="zh-CN" sz="2200" b="1">
                                <a:solidFill>
                                  <a:srgbClr val="00B0F0"/>
                                </a:solidFill>
                                <a:latin typeface="Cambria Math" panose="02040503050406030204" pitchFamily="18" charset="0"/>
                                <a:ea typeface="楷体" pitchFamily="49" charset="-122"/>
                              </a:rPr>
                              <m:t>×</m:t>
                            </m:r>
                            <m:r>
                              <a:rPr lang="en-US" altLang="zh-CN" sz="2200" b="1">
                                <a:solidFill>
                                  <a:srgbClr val="00B0F0"/>
                                </a:solidFill>
                                <a:latin typeface="Cambria Math" panose="02040503050406030204" pitchFamily="18" charset="0"/>
                                <a:ea typeface="楷体" pitchFamily="49" charset="-122"/>
                              </a:rPr>
                              <m:t>𝟐</m:t>
                            </m:r>
                          </m:den>
                        </m:f>
                      </m:e>
                    </m:box>
                  </m:oMath>
                </a14:m>
                <a:r>
                  <a:rPr lang="en-US" altLang="zh-CN" sz="2200" b="1">
                    <a:solidFill>
                      <a:srgbClr val="00B0F0"/>
                    </a:solidFill>
                    <a:latin typeface="Times New Roman" panose="02020603050405020304" pitchFamily="18" charset="0"/>
                    <a:ea typeface="楷体" pitchFamily="49" charset="-122"/>
                  </a:rPr>
                  <a:t>=90%</a:t>
                </a:r>
                <a:r>
                  <a:rPr lang="zh-CN" altLang="en-US" sz="2200" b="1">
                    <a:solidFill>
                      <a:srgbClr val="00B0F0"/>
                    </a:solidFill>
                    <a:latin typeface="Times New Roman" panose="02020603050405020304" pitchFamily="18" charset="0"/>
                    <a:ea typeface="楷体" pitchFamily="49" charset="-122"/>
                  </a:rPr>
                  <a:t>。</a:t>
                </a:r>
                <a:endParaRPr lang="en-US" altLang="zh-CN" sz="2200" b="1">
                  <a:solidFill>
                    <a:srgbClr val="00B0F0"/>
                  </a:solidFill>
                  <a:latin typeface="Times New Roman" panose="02020603050405020304" pitchFamily="18" charset="0"/>
                  <a:ea typeface="楷体" pitchFamily="49" charset="-122"/>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12" name="Rectangle 1"/>
              <p:cNvSpPr>
                <a:spLocks noRot="1" noChangeAspect="1" noMove="1" noResize="1" noEditPoints="1" noAdjustHandles="1" noChangeArrowheads="1" noChangeShapeType="1" noTextEdit="1"/>
              </p:cNvSpPr>
              <p:nvPr/>
            </p:nvSpPr>
            <p:spPr bwMode="auto">
              <a:xfrm>
                <a:off x="1116484" y="3579862"/>
                <a:ext cx="6552729" cy="839782"/>
              </a:xfrm>
              <a:prstGeom prst="rect">
                <a:avLst/>
              </a:prstGeom>
              <a:blipFill rotWithShape="1">
                <a:blip r:embed="rId4"/>
                <a:stretch>
                  <a:fillRect l="-1116" r="-55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31727210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6"/>
          <p:cNvSpPr txBox="1">
            <a:spLocks noChangeArrowheads="1"/>
          </p:cNvSpPr>
          <p:nvPr/>
        </p:nvSpPr>
        <p:spPr bwMode="auto">
          <a:xfrm>
            <a:off x="251520" y="123478"/>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感悟新知</a:t>
            </a:r>
          </a:p>
        </p:txBody>
      </p:sp>
      <p:sp>
        <p:nvSpPr>
          <p:cNvPr id="7" name="矩形 6"/>
          <p:cNvSpPr/>
          <p:nvPr/>
        </p:nvSpPr>
        <p:spPr>
          <a:xfrm>
            <a:off x="7546975" y="593725"/>
            <a:ext cx="1116013" cy="2619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21508" name="文本框 22"/>
          <p:cNvSpPr txBox="1">
            <a:spLocks noChangeArrowheads="1"/>
          </p:cNvSpPr>
          <p:nvPr/>
        </p:nvSpPr>
        <p:spPr bwMode="auto">
          <a:xfrm>
            <a:off x="7669213" y="555625"/>
            <a:ext cx="909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2</a:t>
            </a:r>
            <a:r>
              <a:rPr kumimoji="1" lang="zh-CN" altLang="en-US" sz="1600" b="1">
                <a:latin typeface="楷体" pitchFamily="49" charset="-122"/>
                <a:ea typeface="楷体" pitchFamily="49" charset="-122"/>
              </a:rPr>
              <a:t>－练</a:t>
            </a:r>
          </a:p>
        </p:txBody>
      </p:sp>
      <p:sp>
        <p:nvSpPr>
          <p:cNvPr id="8" name="内容占位符 7"/>
          <p:cNvSpPr txBox="1">
            <a:spLocks noChangeArrowheads="1"/>
          </p:cNvSpPr>
          <p:nvPr/>
        </p:nvSpPr>
        <p:spPr bwMode="auto">
          <a:xfrm>
            <a:off x="611189" y="1131590"/>
            <a:ext cx="676912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pitchFamily="34" charset="0"/>
                <a:ea typeface="宋体" pitchFamily="2" charset="-122"/>
              </a:defRPr>
            </a:lvl1pPr>
            <a:lvl2pPr marL="742950" indent="-285750" defTabSz="457200" eaLnBrk="0" hangingPunct="0">
              <a:defRPr>
                <a:solidFill>
                  <a:schemeClr val="tx1"/>
                </a:solidFill>
                <a:latin typeface="Arial" pitchFamily="34" charset="0"/>
                <a:ea typeface="宋体" pitchFamily="2" charset="-122"/>
              </a:defRPr>
            </a:lvl2pPr>
            <a:lvl3pPr marL="1143000" indent="-228600" defTabSz="457200" eaLnBrk="0" hangingPunct="0">
              <a:defRPr>
                <a:solidFill>
                  <a:schemeClr val="tx1"/>
                </a:solidFill>
                <a:latin typeface="Arial" pitchFamily="34" charset="0"/>
                <a:ea typeface="宋体" pitchFamily="2" charset="-122"/>
              </a:defRPr>
            </a:lvl3pPr>
            <a:lvl4pPr marL="1600200" indent="-228600" defTabSz="457200" eaLnBrk="0" hangingPunct="0">
              <a:defRPr>
                <a:solidFill>
                  <a:schemeClr val="tx1"/>
                </a:solidFill>
                <a:latin typeface="Arial" pitchFamily="34" charset="0"/>
                <a:ea typeface="宋体" pitchFamily="2" charset="-122"/>
              </a:defRPr>
            </a:lvl4pPr>
            <a:lvl5pPr marL="2057400" indent="-228600" defTabSz="4572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marL="357188" indent="-357188" eaLnBrk="1" hangingPunct="1">
              <a:lnSpc>
                <a:spcPct val="150000"/>
              </a:lnSpc>
              <a:buFont typeface="Arial" pitchFamily="34" charset="0"/>
              <a:buNone/>
            </a:pPr>
            <a:r>
              <a:rPr lang="en-US" altLang="zh-CN" sz="2400">
                <a:latin typeface="Times New Roman" panose="02020603050405020304" pitchFamily="18" charset="0"/>
                <a:ea typeface="微软雅黑" pitchFamily="34" charset="-122"/>
                <a:cs typeface="Times New Roman" panose="02020603050405020304" pitchFamily="18" charset="0"/>
              </a:rPr>
              <a:t>2.[</a:t>
            </a:r>
            <a:r>
              <a:rPr lang="zh-CN" altLang="en-US" sz="2400">
                <a:latin typeface="Times New Roman" panose="02020603050405020304" pitchFamily="18" charset="0"/>
                <a:ea typeface="微软雅黑" pitchFamily="34" charset="-122"/>
                <a:cs typeface="Times New Roman" panose="02020603050405020304" pitchFamily="18" charset="0"/>
              </a:rPr>
              <a:t>中考</a:t>
            </a:r>
            <a:r>
              <a:rPr lang="en-US" altLang="zh-CN" sz="2400">
                <a:latin typeface="Times New Roman" panose="02020603050405020304" pitchFamily="18" charset="0"/>
                <a:ea typeface="微软雅黑" pitchFamily="34" charset="-122"/>
                <a:cs typeface="Times New Roman" panose="02020603050405020304" pitchFamily="18" charset="0"/>
              </a:rPr>
              <a:t>· </a:t>
            </a:r>
            <a:r>
              <a:rPr lang="zh-CN" altLang="en-US" sz="2400">
                <a:latin typeface="Times New Roman" panose="02020603050405020304" pitchFamily="18" charset="0"/>
                <a:ea typeface="微软雅黑" pitchFamily="34" charset="-122"/>
                <a:cs typeface="Times New Roman" panose="02020603050405020304" pitchFamily="18" charset="0"/>
              </a:rPr>
              <a:t>连云港</a:t>
            </a:r>
            <a:r>
              <a:rPr lang="en-US" altLang="zh-CN" sz="2400">
                <a:latin typeface="Times New Roman" panose="02020603050405020304" pitchFamily="18" charset="0"/>
                <a:ea typeface="微软雅黑" pitchFamily="34" charset="-122"/>
                <a:cs typeface="Times New Roman" panose="02020603050405020304" pitchFamily="18" charset="0"/>
              </a:rPr>
              <a:t>]</a:t>
            </a:r>
            <a:r>
              <a:rPr lang="zh-CN" altLang="en-US" sz="2400">
                <a:latin typeface="Times New Roman" panose="02020603050405020304" pitchFamily="18" charset="0"/>
                <a:ea typeface="微软雅黑" pitchFamily="34" charset="-122"/>
                <a:cs typeface="Times New Roman" panose="02020603050405020304" pitchFamily="18" charset="0"/>
              </a:rPr>
              <a:t>用如图所示滑轮组将重</a:t>
            </a:r>
            <a:r>
              <a:rPr lang="en-US" altLang="zh-CN" sz="2400">
                <a:latin typeface="Times New Roman" panose="02020603050405020304" pitchFamily="18" charset="0"/>
                <a:ea typeface="微软雅黑" pitchFamily="34" charset="-122"/>
                <a:cs typeface="Times New Roman" panose="02020603050405020304" pitchFamily="18" charset="0"/>
              </a:rPr>
              <a:t>300 N</a:t>
            </a:r>
            <a:r>
              <a:rPr lang="zh-CN" altLang="en-US" sz="2400">
                <a:latin typeface="Times New Roman" panose="02020603050405020304" pitchFamily="18" charset="0"/>
                <a:ea typeface="微软雅黑" pitchFamily="34" charset="-122"/>
                <a:cs typeface="Times New Roman" panose="02020603050405020304" pitchFamily="18" charset="0"/>
              </a:rPr>
              <a:t>的物体匀速提升</a:t>
            </a:r>
            <a:r>
              <a:rPr lang="en-US" altLang="zh-CN" sz="2400">
                <a:latin typeface="Times New Roman" panose="02020603050405020304" pitchFamily="18" charset="0"/>
                <a:ea typeface="微软雅黑" pitchFamily="34" charset="-122"/>
                <a:cs typeface="Times New Roman" panose="02020603050405020304" pitchFamily="18" charset="0"/>
              </a:rPr>
              <a:t>1 m</a:t>
            </a:r>
            <a:r>
              <a:rPr lang="zh-CN" altLang="en-US" sz="2400">
                <a:latin typeface="Times New Roman" panose="02020603050405020304" pitchFamily="18" charset="0"/>
                <a:ea typeface="微软雅黑" pitchFamily="34" charset="-122"/>
                <a:cs typeface="Times New Roman" panose="02020603050405020304" pitchFamily="18" charset="0"/>
              </a:rPr>
              <a:t>，拉力大小为</a:t>
            </a:r>
            <a:r>
              <a:rPr lang="en-US" altLang="zh-CN" sz="2400">
                <a:latin typeface="Times New Roman" panose="02020603050405020304" pitchFamily="18" charset="0"/>
                <a:ea typeface="微软雅黑" pitchFamily="34" charset="-122"/>
                <a:cs typeface="Times New Roman" panose="02020603050405020304" pitchFamily="18" charset="0"/>
              </a:rPr>
              <a:t>120 N</a:t>
            </a:r>
            <a:r>
              <a:rPr lang="zh-CN" altLang="en-US" sz="2400">
                <a:latin typeface="Times New Roman" panose="02020603050405020304" pitchFamily="18" charset="0"/>
                <a:ea typeface="微软雅黑" pitchFamily="34" charset="-122"/>
                <a:cs typeface="Times New Roman" panose="02020603050405020304" pitchFamily="18" charset="0"/>
              </a:rPr>
              <a:t>，有用功为</a:t>
            </a:r>
            <a:r>
              <a:rPr lang="en-US" altLang="zh-CN" sz="2400">
                <a:latin typeface="Times New Roman" panose="02020603050405020304" pitchFamily="18" charset="0"/>
                <a:ea typeface="微软雅黑" pitchFamily="34" charset="-122"/>
                <a:cs typeface="Times New Roman" panose="02020603050405020304" pitchFamily="18" charset="0"/>
              </a:rPr>
              <a:t>______J</a:t>
            </a:r>
            <a:r>
              <a:rPr lang="zh-CN" altLang="en-US" sz="2400">
                <a:latin typeface="Times New Roman" panose="02020603050405020304" pitchFamily="18" charset="0"/>
                <a:ea typeface="微软雅黑" pitchFamily="34" charset="-122"/>
                <a:cs typeface="Times New Roman" panose="02020603050405020304" pitchFamily="18" charset="0"/>
              </a:rPr>
              <a:t>，滑轮组的机械效率为</a:t>
            </a:r>
            <a:r>
              <a:rPr lang="en-US" altLang="zh-CN" sz="2400">
                <a:latin typeface="Times New Roman" panose="02020603050405020304" pitchFamily="18" charset="0"/>
                <a:ea typeface="微软雅黑" pitchFamily="34" charset="-122"/>
                <a:cs typeface="Times New Roman" panose="02020603050405020304" pitchFamily="18" charset="0"/>
              </a:rPr>
              <a:t>______</a:t>
            </a:r>
            <a:r>
              <a:rPr lang="zh-CN" altLang="en-US" sz="2400">
                <a:latin typeface="Times New Roman" panose="02020603050405020304" pitchFamily="18" charset="0"/>
                <a:ea typeface="微软雅黑" pitchFamily="34" charset="-122"/>
                <a:cs typeface="Times New Roman" panose="02020603050405020304" pitchFamily="18" charset="0"/>
              </a:rPr>
              <a:t>。</a:t>
            </a:r>
            <a:endParaRPr lang="en-US" altLang="zh-CN" sz="2400">
              <a:latin typeface="Times New Roman" panose="02020603050405020304" pitchFamily="18" charset="0"/>
              <a:ea typeface="微软雅黑" pitchFamily="34" charset="-122"/>
              <a:cs typeface="Times New Roman" panose="02020603050405020304" pitchFamily="18" charset="0"/>
            </a:endParaRPr>
          </a:p>
        </p:txBody>
      </p:sp>
      <p:sp>
        <p:nvSpPr>
          <p:cNvPr id="12" name="矩形 11"/>
          <p:cNvSpPr>
            <a:spLocks noChangeArrowheads="1"/>
          </p:cNvSpPr>
          <p:nvPr/>
        </p:nvSpPr>
        <p:spPr bwMode="auto">
          <a:xfrm>
            <a:off x="1187624" y="2211710"/>
            <a:ext cx="6480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300</a:t>
            </a:r>
            <a:endPar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pic>
        <p:nvPicPr>
          <p:cNvPr id="3074" name="Picture 2"/>
          <p:cNvPicPr>
            <a:picLocks noChangeAspect="1" noChangeArrowheads="1"/>
          </p:cNvPicPr>
          <p:nvPr/>
        </p:nvPicPr>
        <p:blipFill>
          <a:blip r:embed="rId3">
            <a:clrChange>
              <a:clrFrom>
                <a:srgbClr val="F0F9FE"/>
              </a:clrFrom>
              <a:clrTo>
                <a:srgbClr val="F0F9FE">
                  <a:alpha val="0"/>
                </a:srgbClr>
              </a:clrTo>
            </a:clrChange>
            <a:extLst>
              <a:ext uri="{28A0092B-C50C-407E-A947-70E740481C1C}">
                <a14:useLocalDpi xmlns:a14="http://schemas.microsoft.com/office/drawing/2010/main" val="0"/>
              </a:ext>
            </a:extLst>
          </a:blip>
          <a:stretch>
            <a:fillRect/>
          </a:stretch>
        </p:blipFill>
        <p:spPr bwMode="auto">
          <a:xfrm>
            <a:off x="7393336" y="1380313"/>
            <a:ext cx="910208" cy="2301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a:spLocks noChangeArrowheads="1"/>
          </p:cNvSpPr>
          <p:nvPr/>
        </p:nvSpPr>
        <p:spPr bwMode="auto">
          <a:xfrm>
            <a:off x="5076056" y="2239585"/>
            <a:ext cx="10801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83.3%</a:t>
            </a:r>
            <a:endPar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内容占位符 7"/>
          <p:cNvSpPr txBox="1">
            <a:spLocks noChangeArrowheads="1"/>
          </p:cNvSpPr>
          <p:nvPr/>
        </p:nvSpPr>
        <p:spPr bwMode="auto">
          <a:xfrm>
            <a:off x="1246188" y="669894"/>
            <a:ext cx="72866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宋体" pitchFamily="2" charset="-122"/>
              </a:defRPr>
            </a:lvl1pPr>
            <a:lvl2pPr marL="742950" indent="-285750" defTabSz="457200" eaLnBrk="0" hangingPunct="0">
              <a:defRPr>
                <a:solidFill>
                  <a:schemeClr val="tx1"/>
                </a:solidFill>
                <a:latin typeface="Arial" pitchFamily="34" charset="0"/>
                <a:ea typeface="宋体" pitchFamily="2" charset="-122"/>
              </a:defRPr>
            </a:lvl2pPr>
            <a:lvl3pPr marL="1143000" indent="-228600" defTabSz="457200" eaLnBrk="0" hangingPunct="0">
              <a:defRPr>
                <a:solidFill>
                  <a:schemeClr val="tx1"/>
                </a:solidFill>
                <a:latin typeface="Arial" pitchFamily="34" charset="0"/>
                <a:ea typeface="宋体" pitchFamily="2" charset="-122"/>
              </a:defRPr>
            </a:lvl3pPr>
            <a:lvl4pPr marL="1600200" indent="-228600" defTabSz="457200" eaLnBrk="0" hangingPunct="0">
              <a:defRPr>
                <a:solidFill>
                  <a:schemeClr val="tx1"/>
                </a:solidFill>
                <a:latin typeface="Arial" pitchFamily="34" charset="0"/>
                <a:ea typeface="宋体" pitchFamily="2" charset="-122"/>
              </a:defRPr>
            </a:lvl4pPr>
            <a:lvl5pPr marL="2057400" indent="-228600" defTabSz="4572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Font typeface="Arial" pitchFamily="34" charset="0"/>
              <a:buNone/>
            </a:pPr>
            <a:r>
              <a:rPr lang="en-US" altLang="zh-CN" sz="2400">
                <a:latin typeface="Times New Roman" panose="02020603050405020304" pitchFamily="18" charset="0"/>
                <a:ea typeface="微软雅黑" pitchFamily="34" charset="-122"/>
                <a:cs typeface="Times New Roman" panose="02020603050405020304" pitchFamily="18" charset="0"/>
              </a:rPr>
              <a:t>[</a:t>
            </a:r>
            <a:r>
              <a:rPr lang="zh-CN" altLang="en-US" sz="2400">
                <a:latin typeface="Times New Roman" panose="02020603050405020304" pitchFamily="18" charset="0"/>
                <a:ea typeface="微软雅黑" pitchFamily="34" charset="-122"/>
                <a:cs typeface="Times New Roman" panose="02020603050405020304" pitchFamily="18" charset="0"/>
              </a:rPr>
              <a:t>中考</a:t>
            </a:r>
            <a:r>
              <a:rPr lang="en-US" altLang="zh-CN" sz="2400">
                <a:latin typeface="Times New Roman" panose="02020603050405020304" pitchFamily="18" charset="0"/>
                <a:ea typeface="微软雅黑" pitchFamily="34" charset="-122"/>
                <a:cs typeface="Times New Roman" panose="02020603050405020304" pitchFamily="18" charset="0"/>
              </a:rPr>
              <a:t>·</a:t>
            </a:r>
            <a:r>
              <a:rPr lang="zh-CN" altLang="en-US" sz="2400">
                <a:latin typeface="Times New Roman" panose="02020603050405020304" pitchFamily="18" charset="0"/>
                <a:ea typeface="微软雅黑" pitchFamily="34" charset="-122"/>
                <a:cs typeface="Times New Roman" panose="02020603050405020304" pitchFamily="18" charset="0"/>
              </a:rPr>
              <a:t>泰安</a:t>
            </a:r>
            <a:r>
              <a:rPr lang="en-US" altLang="zh-CN" sz="2400">
                <a:latin typeface="Times New Roman" panose="02020603050405020304" pitchFamily="18" charset="0"/>
                <a:ea typeface="微软雅黑" pitchFamily="34" charset="-122"/>
                <a:cs typeface="Times New Roman" panose="02020603050405020304" pitchFamily="18" charset="0"/>
              </a:rPr>
              <a:t>]</a:t>
            </a:r>
            <a:r>
              <a:rPr lang="zh-CN" altLang="en-US" sz="2400">
                <a:latin typeface="Times New Roman" panose="02020603050405020304" pitchFamily="18" charset="0"/>
                <a:ea typeface="微软雅黑" pitchFamily="34" charset="-122"/>
                <a:cs typeface="Times New Roman" panose="02020603050405020304" pitchFamily="18" charset="0"/>
              </a:rPr>
              <a:t>如图</a:t>
            </a:r>
            <a:r>
              <a:rPr lang="en-US" altLang="zh-CN" sz="2400">
                <a:latin typeface="Times New Roman" panose="02020603050405020304" pitchFamily="18" charset="0"/>
                <a:ea typeface="微软雅黑" pitchFamily="34" charset="-122"/>
                <a:cs typeface="Times New Roman" panose="02020603050405020304" pitchFamily="18" charset="0"/>
              </a:rPr>
              <a:t>4 </a:t>
            </a:r>
            <a:r>
              <a:rPr lang="zh-CN" altLang="en-US" sz="2400">
                <a:latin typeface="Times New Roman" panose="02020603050405020304" pitchFamily="18" charset="0"/>
                <a:ea typeface="微软雅黑" pitchFamily="34" charset="-122"/>
                <a:cs typeface="Times New Roman" panose="02020603050405020304" pitchFamily="18" charset="0"/>
              </a:rPr>
              <a:t>所示，甲工人用水平推力</a:t>
            </a:r>
            <a:endParaRPr lang="en-US" altLang="zh-CN" sz="2400">
              <a:latin typeface="Times New Roman" panose="02020603050405020304" pitchFamily="18" charset="0"/>
              <a:ea typeface="微软雅黑" pitchFamily="34" charset="-122"/>
              <a:cs typeface="Times New Roman" panose="02020603050405020304" pitchFamily="18" charset="0"/>
            </a:endParaRPr>
          </a:p>
          <a:p>
            <a:pPr eaLnBrk="1" hangingPunct="1">
              <a:lnSpc>
                <a:spcPct val="150000"/>
              </a:lnSpc>
              <a:buFont typeface="Arial" pitchFamily="34" charset="0"/>
              <a:buNone/>
            </a:pPr>
            <a:r>
              <a:rPr lang="en-US" altLang="zh-CN" sz="2400" i="1">
                <a:latin typeface="Times New Roman" panose="02020603050405020304" pitchFamily="18" charset="0"/>
                <a:ea typeface="微软雅黑" pitchFamily="34" charset="-122"/>
                <a:cs typeface="Times New Roman" panose="02020603050405020304" pitchFamily="18" charset="0"/>
              </a:rPr>
              <a:t>F</a:t>
            </a:r>
            <a:r>
              <a:rPr lang="zh-CN" altLang="en-US" sz="2400" baseline="-25000">
                <a:latin typeface="Times New Roman" panose="02020603050405020304" pitchFamily="18" charset="0"/>
                <a:ea typeface="微软雅黑" pitchFamily="34" charset="-122"/>
                <a:cs typeface="Times New Roman" panose="02020603050405020304" pitchFamily="18" charset="0"/>
              </a:rPr>
              <a:t>甲</a:t>
            </a:r>
            <a:r>
              <a:rPr lang="zh-CN" altLang="en-US" sz="2400">
                <a:latin typeface="Times New Roman" panose="02020603050405020304" pitchFamily="18" charset="0"/>
                <a:ea typeface="微软雅黑" pitchFamily="34" charset="-122"/>
                <a:cs typeface="Times New Roman" panose="02020603050405020304" pitchFamily="18" charset="0"/>
              </a:rPr>
              <a:t>推动重为</a:t>
            </a:r>
            <a:r>
              <a:rPr lang="en-US" altLang="zh-CN" sz="2400">
                <a:latin typeface="Times New Roman" panose="02020603050405020304" pitchFamily="18" charset="0"/>
                <a:ea typeface="微软雅黑" pitchFamily="34" charset="-122"/>
                <a:cs typeface="Times New Roman" panose="02020603050405020304" pitchFamily="18" charset="0"/>
              </a:rPr>
              <a:t>750 N </a:t>
            </a:r>
            <a:r>
              <a:rPr lang="zh-CN" altLang="en-US" sz="2400">
                <a:latin typeface="Times New Roman" panose="02020603050405020304" pitchFamily="18" charset="0"/>
                <a:ea typeface="微软雅黑" pitchFamily="34" charset="-122"/>
                <a:cs typeface="Times New Roman" panose="02020603050405020304" pitchFamily="18" charset="0"/>
              </a:rPr>
              <a:t>的货物，在水平路面上匀速移动</a:t>
            </a:r>
            <a:endParaRPr lang="en-US" altLang="zh-CN" sz="2400">
              <a:latin typeface="Times New Roman" panose="02020603050405020304" pitchFamily="18" charset="0"/>
              <a:ea typeface="微软雅黑" pitchFamily="34" charset="-122"/>
              <a:cs typeface="Times New Roman" panose="02020603050405020304" pitchFamily="18" charset="0"/>
            </a:endParaRPr>
          </a:p>
          <a:p>
            <a:pPr eaLnBrk="1" hangingPunct="1">
              <a:lnSpc>
                <a:spcPct val="150000"/>
              </a:lnSpc>
              <a:buFont typeface="Arial" pitchFamily="34" charset="0"/>
              <a:buNone/>
            </a:pPr>
            <a:r>
              <a:rPr lang="en-US" altLang="zh-CN" sz="2400">
                <a:latin typeface="Times New Roman" panose="02020603050405020304" pitchFamily="18" charset="0"/>
                <a:ea typeface="微软雅黑" pitchFamily="34" charset="-122"/>
                <a:cs typeface="Times New Roman" panose="02020603050405020304" pitchFamily="18" charset="0"/>
              </a:rPr>
              <a:t>2 m </a:t>
            </a:r>
            <a:r>
              <a:rPr lang="zh-CN" altLang="en-US" sz="2400">
                <a:latin typeface="Times New Roman" panose="02020603050405020304" pitchFamily="18" charset="0"/>
                <a:ea typeface="微软雅黑" pitchFamily="34" charset="-122"/>
                <a:cs typeface="Times New Roman" panose="02020603050405020304" pitchFamily="18" charset="0"/>
              </a:rPr>
              <a:t>至仓库门口</a:t>
            </a:r>
            <a:r>
              <a:rPr lang="en-US" altLang="zh-CN" sz="2400" i="1">
                <a:latin typeface="Times New Roman" panose="02020603050405020304" pitchFamily="18" charset="0"/>
                <a:ea typeface="微软雅黑" pitchFamily="34" charset="-122"/>
                <a:cs typeface="Times New Roman" panose="02020603050405020304" pitchFamily="18" charset="0"/>
              </a:rPr>
              <a:t>A</a:t>
            </a:r>
            <a:r>
              <a:rPr lang="en-US" altLang="zh-CN" sz="2400">
                <a:latin typeface="Times New Roman" panose="02020603050405020304" pitchFamily="18" charset="0"/>
                <a:ea typeface="微软雅黑" pitchFamily="34" charset="-122"/>
                <a:cs typeface="Times New Roman" panose="02020603050405020304" pitchFamily="18" charset="0"/>
              </a:rPr>
              <a:t> </a:t>
            </a:r>
            <a:r>
              <a:rPr lang="zh-CN" altLang="en-US" sz="2400">
                <a:latin typeface="Times New Roman" panose="02020603050405020304" pitchFamily="18" charset="0"/>
                <a:ea typeface="微软雅黑" pitchFamily="34" charset="-122"/>
                <a:cs typeface="Times New Roman" panose="02020603050405020304" pitchFamily="18" charset="0"/>
              </a:rPr>
              <a:t>处，用时</a:t>
            </a:r>
            <a:r>
              <a:rPr lang="en-US" altLang="zh-CN" sz="2400">
                <a:latin typeface="Times New Roman" panose="02020603050405020304" pitchFamily="18" charset="0"/>
                <a:ea typeface="微软雅黑" pitchFamily="34" charset="-122"/>
                <a:cs typeface="Times New Roman" panose="02020603050405020304" pitchFamily="18" charset="0"/>
              </a:rPr>
              <a:t>10 s</a:t>
            </a:r>
            <a:r>
              <a:rPr lang="zh-CN" altLang="en-US" sz="2400">
                <a:latin typeface="Times New Roman" panose="02020603050405020304" pitchFamily="18" charset="0"/>
                <a:ea typeface="微软雅黑" pitchFamily="34" charset="-122"/>
                <a:cs typeface="Times New Roman" panose="02020603050405020304" pitchFamily="18" charset="0"/>
              </a:rPr>
              <a:t>，此过程中甲工人做功的功率</a:t>
            </a:r>
            <a:r>
              <a:rPr lang="en-US" altLang="zh-CN" sz="2400" i="1">
                <a:latin typeface="Times New Roman" panose="02020603050405020304" pitchFamily="18" charset="0"/>
                <a:ea typeface="微软雅黑" pitchFamily="34" charset="-122"/>
                <a:cs typeface="Times New Roman" panose="02020603050405020304" pitchFamily="18" charset="0"/>
              </a:rPr>
              <a:t>P</a:t>
            </a:r>
            <a:r>
              <a:rPr lang="zh-CN" altLang="en-US" sz="2400" baseline="-25000">
                <a:latin typeface="Times New Roman" panose="02020603050405020304" pitchFamily="18" charset="0"/>
                <a:ea typeface="微软雅黑" pitchFamily="34" charset="-122"/>
                <a:cs typeface="Times New Roman" panose="02020603050405020304" pitchFamily="18" charset="0"/>
              </a:rPr>
              <a:t>甲</a:t>
            </a:r>
            <a:r>
              <a:rPr lang="zh-CN" altLang="en-US" sz="2400">
                <a:latin typeface="Times New Roman" panose="02020603050405020304" pitchFamily="18" charset="0"/>
                <a:ea typeface="微软雅黑" pitchFamily="34" charset="-122"/>
                <a:cs typeface="Times New Roman" panose="02020603050405020304" pitchFamily="18" charset="0"/>
              </a:rPr>
              <a:t>＝ </a:t>
            </a:r>
            <a:r>
              <a:rPr lang="en-US" altLang="zh-CN" sz="2400">
                <a:latin typeface="Times New Roman" panose="02020603050405020304" pitchFamily="18" charset="0"/>
                <a:ea typeface="微软雅黑" pitchFamily="34" charset="-122"/>
                <a:cs typeface="Times New Roman" panose="02020603050405020304" pitchFamily="18" charset="0"/>
              </a:rPr>
              <a:t>30 W</a:t>
            </a:r>
            <a:r>
              <a:rPr lang="zh-CN" altLang="en-US" sz="2400">
                <a:latin typeface="Times New Roman" panose="02020603050405020304" pitchFamily="18" charset="0"/>
                <a:ea typeface="微软雅黑" pitchFamily="34" charset="-122"/>
                <a:cs typeface="Times New Roman" panose="02020603050405020304" pitchFamily="18" charset="0"/>
              </a:rPr>
              <a:t>；乙工人接着使用滑轮组拉动该货物在同样的路面上匀速移动</a:t>
            </a:r>
            <a:r>
              <a:rPr lang="en-US" altLang="zh-CN" sz="2400">
                <a:latin typeface="Times New Roman" panose="02020603050405020304" pitchFamily="18" charset="0"/>
                <a:ea typeface="微软雅黑" pitchFamily="34" charset="-122"/>
                <a:cs typeface="Times New Roman" panose="02020603050405020304" pitchFamily="18" charset="0"/>
              </a:rPr>
              <a:t>3 m </a:t>
            </a:r>
            <a:r>
              <a:rPr lang="zh-CN" altLang="en-US" sz="2400">
                <a:latin typeface="Times New Roman" panose="02020603050405020304" pitchFamily="18" charset="0"/>
                <a:ea typeface="微软雅黑" pitchFamily="34" charset="-122"/>
                <a:cs typeface="Times New Roman" panose="02020603050405020304" pitchFamily="18" charset="0"/>
              </a:rPr>
              <a:t>到达指定位置</a:t>
            </a:r>
            <a:r>
              <a:rPr lang="en-US" altLang="zh-CN" sz="2400" i="1">
                <a:latin typeface="Times New Roman" panose="02020603050405020304" pitchFamily="18" charset="0"/>
                <a:ea typeface="微软雅黑" pitchFamily="34" charset="-122"/>
                <a:cs typeface="Times New Roman" panose="02020603050405020304" pitchFamily="18" charset="0"/>
              </a:rPr>
              <a:t>B</a:t>
            </a:r>
            <a:r>
              <a:rPr lang="zh-CN" altLang="en-US" sz="2400">
                <a:latin typeface="Times New Roman" panose="02020603050405020304" pitchFamily="18" charset="0"/>
                <a:ea typeface="微软雅黑" pitchFamily="34" charset="-122"/>
                <a:cs typeface="Times New Roman" panose="02020603050405020304" pitchFamily="18" charset="0"/>
              </a:rPr>
              <a:t>，拉力</a:t>
            </a:r>
            <a:r>
              <a:rPr lang="en-US" altLang="zh-CN" sz="2400" i="1">
                <a:latin typeface="Times New Roman" panose="02020603050405020304" pitchFamily="18" charset="0"/>
                <a:ea typeface="微软雅黑" pitchFamily="34" charset="-122"/>
                <a:cs typeface="Times New Roman" panose="02020603050405020304" pitchFamily="18" charset="0"/>
              </a:rPr>
              <a:t>F</a:t>
            </a:r>
            <a:r>
              <a:rPr lang="zh-CN" altLang="en-US" sz="2400" baseline="-25000">
                <a:latin typeface="Times New Roman" panose="02020603050405020304" pitchFamily="18" charset="0"/>
                <a:ea typeface="微软雅黑" pitchFamily="34" charset="-122"/>
                <a:cs typeface="Times New Roman" panose="02020603050405020304" pitchFamily="18" charset="0"/>
              </a:rPr>
              <a:t>乙</a:t>
            </a:r>
            <a:r>
              <a:rPr lang="zh-CN" altLang="en-US" sz="2400">
                <a:latin typeface="Times New Roman" panose="02020603050405020304" pitchFamily="18" charset="0"/>
                <a:ea typeface="微软雅黑" pitchFamily="34" charset="-122"/>
                <a:cs typeface="Times New Roman" panose="02020603050405020304" pitchFamily="18" charset="0"/>
              </a:rPr>
              <a:t>为</a:t>
            </a:r>
            <a:r>
              <a:rPr lang="en-US" altLang="zh-CN" sz="2400">
                <a:latin typeface="Times New Roman" panose="02020603050405020304" pitchFamily="18" charset="0"/>
                <a:ea typeface="微软雅黑" pitchFamily="34" charset="-122"/>
                <a:cs typeface="Times New Roman" panose="02020603050405020304" pitchFamily="18" charset="0"/>
              </a:rPr>
              <a:t>80 N</a:t>
            </a:r>
            <a:r>
              <a:rPr lang="zh-CN" altLang="en-US" sz="2400">
                <a:latin typeface="Times New Roman" panose="02020603050405020304" pitchFamily="18" charset="0"/>
                <a:ea typeface="微软雅黑" pitchFamily="34" charset="-122"/>
                <a:cs typeface="Times New Roman" panose="02020603050405020304" pitchFamily="18" charset="0"/>
              </a:rPr>
              <a:t>。求：</a:t>
            </a:r>
            <a:endParaRPr lang="en-US" altLang="zh-CN" sz="2400">
              <a:latin typeface="Times New Roman" panose="02020603050405020304" pitchFamily="18" charset="0"/>
              <a:ea typeface="微软雅黑" pitchFamily="34" charset="-122"/>
              <a:cs typeface="Times New Roman" panose="02020603050405020304" pitchFamily="18" charset="0"/>
            </a:endParaRPr>
          </a:p>
        </p:txBody>
      </p:sp>
      <p:sp>
        <p:nvSpPr>
          <p:cNvPr id="11266" name="文本框 6"/>
          <p:cNvSpPr txBox="1">
            <a:spLocks noChangeArrowheads="1"/>
          </p:cNvSpPr>
          <p:nvPr/>
        </p:nvSpPr>
        <p:spPr bwMode="auto">
          <a:xfrm>
            <a:off x="251520" y="28825"/>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感悟新知</a:t>
            </a:r>
          </a:p>
        </p:txBody>
      </p:sp>
      <p:sp>
        <p:nvSpPr>
          <p:cNvPr id="7" name="矩形 6"/>
          <p:cNvSpPr/>
          <p:nvPr/>
        </p:nvSpPr>
        <p:spPr>
          <a:xfrm>
            <a:off x="7546975" y="593725"/>
            <a:ext cx="1116013" cy="2619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1268" name="文本框 22"/>
          <p:cNvSpPr txBox="1">
            <a:spLocks noChangeArrowheads="1"/>
          </p:cNvSpPr>
          <p:nvPr/>
        </p:nvSpPr>
        <p:spPr bwMode="auto">
          <a:xfrm>
            <a:off x="7669213" y="555625"/>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2</a:t>
            </a:r>
            <a:r>
              <a:rPr kumimoji="1" lang="zh-CN" altLang="en-US" sz="1600" b="1">
                <a:latin typeface="楷体" pitchFamily="49" charset="-122"/>
                <a:ea typeface="楷体" pitchFamily="49" charset="-122"/>
              </a:rPr>
              <a:t>－练</a:t>
            </a:r>
          </a:p>
        </p:txBody>
      </p:sp>
      <p:sp>
        <p:nvSpPr>
          <p:cNvPr id="8" name="任意多边形 7"/>
          <p:cNvSpPr/>
          <p:nvPr>
            <p:custDataLst>
              <p:tags r:id="rId1"/>
            </p:custDataLst>
          </p:nvPr>
        </p:nvSpPr>
        <p:spPr>
          <a:xfrm>
            <a:off x="427038" y="801458"/>
            <a:ext cx="796925" cy="444500"/>
          </a:xfrm>
          <a:custGeom>
            <a:avLst/>
            <a:gdLst>
              <a:gd name="connsiteX0" fmla="*/ 0 w 1141940"/>
              <a:gd name="connsiteY0" fmla="*/ 0 h 714376"/>
              <a:gd name="connsiteX1" fmla="*/ 784752 w 1141940"/>
              <a:gd name="connsiteY1" fmla="*/ 0 h 714376"/>
              <a:gd name="connsiteX2" fmla="*/ 1141940 w 1141940"/>
              <a:gd name="connsiteY2" fmla="*/ 357188 h 714376"/>
              <a:gd name="connsiteX3" fmla="*/ 1141939 w 1141940"/>
              <a:gd name="connsiteY3" fmla="*/ 357188 h 714376"/>
              <a:gd name="connsiteX4" fmla="*/ 784751 w 1141940"/>
              <a:gd name="connsiteY4" fmla="*/ 714376 h 714376"/>
              <a:gd name="connsiteX5" fmla="*/ 244993 w 1141940"/>
              <a:gd name="connsiteY5" fmla="*/ 714376 h 7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40" h="714376">
                <a:moveTo>
                  <a:pt x="0" y="0"/>
                </a:moveTo>
                <a:lnTo>
                  <a:pt x="784752" y="0"/>
                </a:lnTo>
                <a:cubicBezTo>
                  <a:pt x="982021" y="0"/>
                  <a:pt x="1141940" y="159919"/>
                  <a:pt x="1141940" y="357188"/>
                </a:cubicBezTo>
                <a:lnTo>
                  <a:pt x="1141939" y="357188"/>
                </a:lnTo>
                <a:cubicBezTo>
                  <a:pt x="1141939" y="554457"/>
                  <a:pt x="982020" y="714376"/>
                  <a:pt x="784751" y="714376"/>
                </a:cubicBezTo>
                <a:lnTo>
                  <a:pt x="244993" y="714376"/>
                </a:lnTo>
                <a:close/>
              </a:path>
            </a:pathLst>
          </a:custGeom>
          <a:solidFill>
            <a:srgbClr val="E6844E">
              <a:alpha val="74000"/>
            </a:srgbClr>
          </a:solidFill>
        </p:spPr>
        <p:txBody>
          <a:bodyPr lIns="180000" anchor="ctr">
            <a:normAutofit fontScale="92500"/>
          </a:bodyPr>
          <a:lstStyle/>
          <a:p>
            <a:pPr algn="ctr">
              <a:defRPr/>
            </a:pPr>
            <a:r>
              <a:rPr lang="zh-CN" altLang="en-US" sz="2400">
                <a:solidFill>
                  <a:srgbClr val="FFFFFF"/>
                </a:solidFill>
                <a:latin typeface="微软雅黑" pitchFamily="34" charset="-122"/>
                <a:ea typeface="微软雅黑" pitchFamily="34" charset="-122"/>
              </a:rPr>
              <a:t>例 </a:t>
            </a:r>
            <a:r>
              <a:rPr lang="en-US" altLang="zh-CN" sz="2400">
                <a:solidFill>
                  <a:srgbClr val="FFFFFF"/>
                </a:solidFill>
                <a:latin typeface="微软雅黑" pitchFamily="34" charset="-122"/>
                <a:ea typeface="微软雅黑" pitchFamily="34" charset="-122"/>
              </a:rPr>
              <a:t>3</a:t>
            </a:r>
            <a:endParaRPr lang="zh-CN" altLang="en-US" sz="2400" err="1">
              <a:solidFill>
                <a:srgbClr val="FFFFFF"/>
              </a:solidFill>
              <a:latin typeface="微软雅黑" pitchFamily="34" charset="-122"/>
              <a:ea typeface="微软雅黑" pitchFamily="34" charset="-122"/>
            </a:endParaRPr>
          </a:p>
        </p:txBody>
      </p:sp>
      <p:pic>
        <p:nvPicPr>
          <p:cNvPr id="614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923928" y="3219822"/>
            <a:ext cx="4379392" cy="1435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017392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6"/>
          <p:cNvSpPr txBox="1">
            <a:spLocks noChangeArrowheads="1"/>
          </p:cNvSpPr>
          <p:nvPr/>
        </p:nvSpPr>
        <p:spPr bwMode="auto">
          <a:xfrm>
            <a:off x="179512" y="34880"/>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感悟新知</a:t>
            </a:r>
          </a:p>
        </p:txBody>
      </p:sp>
      <p:sp>
        <p:nvSpPr>
          <p:cNvPr id="7" name="矩形 6"/>
          <p:cNvSpPr/>
          <p:nvPr/>
        </p:nvSpPr>
        <p:spPr>
          <a:xfrm>
            <a:off x="7546975" y="5222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2292" name="文本框 22"/>
          <p:cNvSpPr txBox="1">
            <a:spLocks noChangeArrowheads="1"/>
          </p:cNvSpPr>
          <p:nvPr/>
        </p:nvSpPr>
        <p:spPr bwMode="auto">
          <a:xfrm>
            <a:off x="7669213" y="484188"/>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2</a:t>
            </a:r>
            <a:r>
              <a:rPr kumimoji="1" lang="zh-CN" altLang="en-US" sz="1600" b="1">
                <a:latin typeface="楷体" pitchFamily="49" charset="-122"/>
                <a:ea typeface="楷体" pitchFamily="49" charset="-122"/>
              </a:rPr>
              <a:t>－练</a:t>
            </a:r>
          </a:p>
        </p:txBody>
      </p:sp>
      <mc:AlternateContent xmlns:mc="http://schemas.openxmlformats.org/markup-compatibility/2006" xmlns:a14="http://schemas.microsoft.com/office/drawing/2010/main">
        <mc:Choice Requires="a14">
          <p:sp>
            <p:nvSpPr>
              <p:cNvPr id="8" name="矩形 2"/>
              <p:cNvSpPr>
                <a:spLocks noChangeArrowheads="1"/>
              </p:cNvSpPr>
              <p:nvPr/>
            </p:nvSpPr>
            <p:spPr bwMode="auto">
              <a:xfrm>
                <a:off x="976312" y="1119511"/>
                <a:ext cx="7191375" cy="2699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400">
                    <a:latin typeface="Times New Roman" panose="02020603050405020304" pitchFamily="18" charset="0"/>
                    <a:ea typeface="微软雅黑" pitchFamily="34" charset="-122"/>
                    <a:cs typeface="Times New Roman" panose="02020603050405020304" pitchFamily="18" charset="0"/>
                  </a:rPr>
                  <a:t>解题秘方：用公式</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en-US" altLang="zh-CN" sz="2400">
                    <a:latin typeface="Times New Roman" panose="02020603050405020304" pitchFamily="18" charset="0"/>
                    <a:ea typeface="微软雅黑" pitchFamily="34" charset="-122"/>
                    <a:cs typeface="Times New Roman" panose="02020603050405020304" pitchFamily="18" charset="0"/>
                  </a:rPr>
                  <a:t>=</a:t>
                </a:r>
                <a:r>
                  <a:rPr lang="en-US" altLang="zh-CN" sz="2400" i="1">
                    <a:latin typeface="Times New Roman" panose="02020603050405020304" pitchFamily="18" charset="0"/>
                    <a:ea typeface="微软雅黑" pitchFamily="34" charset="-122"/>
                    <a:cs typeface="Times New Roman" panose="02020603050405020304" pitchFamily="18" charset="0"/>
                  </a:rPr>
                  <a:t>Pt </a:t>
                </a:r>
                <a:r>
                  <a:rPr lang="zh-CN" altLang="en-US" sz="2400">
                    <a:latin typeface="Times New Roman" panose="02020603050405020304" pitchFamily="18" charset="0"/>
                    <a:ea typeface="微软雅黑" pitchFamily="34" charset="-122"/>
                    <a:cs typeface="Times New Roman" panose="02020603050405020304" pitchFamily="18" charset="0"/>
                  </a:rPr>
                  <a:t>计算出甲工人做的功，进而利用公式</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en-US" altLang="zh-CN" sz="2400">
                    <a:latin typeface="Times New Roman" panose="02020603050405020304" pitchFamily="18" charset="0"/>
                    <a:ea typeface="微软雅黑" pitchFamily="34" charset="-122"/>
                    <a:cs typeface="Times New Roman" panose="02020603050405020304" pitchFamily="18" charset="0"/>
                  </a:rPr>
                  <a:t>=</a:t>
                </a:r>
                <a:r>
                  <a:rPr lang="en-US" altLang="zh-CN" sz="2400" i="1">
                    <a:latin typeface="Times New Roman" panose="02020603050405020304" pitchFamily="18" charset="0"/>
                    <a:ea typeface="微软雅黑" pitchFamily="34" charset="-122"/>
                    <a:cs typeface="Times New Roman" panose="02020603050405020304" pitchFamily="18" charset="0"/>
                  </a:rPr>
                  <a:t>Fs</a:t>
                </a:r>
                <a:r>
                  <a:rPr lang="en-US" altLang="zh-CN" sz="2400">
                    <a:latin typeface="Times New Roman" panose="02020603050405020304" pitchFamily="18" charset="0"/>
                    <a:ea typeface="微软雅黑" pitchFamily="34" charset="-122"/>
                    <a:cs typeface="Times New Roman" panose="02020603050405020304" pitchFamily="18" charset="0"/>
                  </a:rPr>
                  <a:t> </a:t>
                </a:r>
                <a:r>
                  <a:rPr lang="zh-CN" altLang="en-US" sz="2400">
                    <a:latin typeface="Times New Roman" panose="02020603050405020304" pitchFamily="18" charset="0"/>
                    <a:ea typeface="微软雅黑" pitchFamily="34" charset="-122"/>
                    <a:cs typeface="Times New Roman" panose="02020603050405020304" pitchFamily="18" charset="0"/>
                  </a:rPr>
                  <a:t>计算出甲工人的推力，可得货物所受的摩擦力</a:t>
                </a:r>
                <a:r>
                  <a:rPr lang="en-US" altLang="zh-CN" sz="2400" i="1">
                    <a:latin typeface="Times New Roman" panose="02020603050405020304" pitchFamily="18" charset="0"/>
                    <a:ea typeface="微软雅黑" pitchFamily="34" charset="-122"/>
                    <a:cs typeface="Times New Roman" panose="02020603050405020304" pitchFamily="18" charset="0"/>
                  </a:rPr>
                  <a:t>f</a:t>
                </a:r>
                <a:r>
                  <a:rPr lang="zh-CN" altLang="en-US" sz="2400">
                    <a:latin typeface="Times New Roman" panose="02020603050405020304" pitchFamily="18" charset="0"/>
                    <a:ea typeface="微软雅黑" pitchFamily="34" charset="-122"/>
                    <a:cs typeface="Times New Roman" panose="02020603050405020304" pitchFamily="18" charset="0"/>
                  </a:rPr>
                  <a:t>，则可利用公式</a:t>
                </a:r>
                <a:r>
                  <a:rPr lang="en-US" altLang="zh-CN" sz="2400" i="1">
                    <a:latin typeface="Times New Roman" panose="02020603050405020304" pitchFamily="18" charset="0"/>
                    <a:ea typeface="微软雅黑" pitchFamily="34" charset="-122"/>
                    <a:cs typeface="Times New Roman" panose="02020603050405020304" pitchFamily="18" charset="0"/>
                  </a:rPr>
                  <a:t>η</a:t>
                </a:r>
                <a:r>
                  <a:rPr lang="en-US" altLang="zh-CN" sz="2400">
                    <a:latin typeface="Times New Roman" panose="02020603050405020304" pitchFamily="18" charset="0"/>
                    <a:ea typeface="微软雅黑" pitchFamily="34" charset="-122"/>
                    <a:cs typeface="Times New Roman" panose="02020603050405020304" pitchFamily="18" charset="0"/>
                  </a:rPr>
                  <a:t> =</a:t>
                </a:r>
                <a:r>
                  <a:rPr lang="en-US" altLang="zh-CN" sz="2400" i="1">
                    <a:latin typeface="Times New Roman" panose="02020603050405020304" pitchFamily="18" charset="0"/>
                    <a:ea typeface="微软雅黑" pitchFamily="34" charset="-122"/>
                    <a:cs typeface="Times New Roman" panose="02020603050405020304" pitchFamily="18" charset="0"/>
                  </a:rPr>
                  <a:t> </a:t>
                </a:r>
                <a14:m>
                  <m:oMath xmlns:m="http://schemas.openxmlformats.org/officeDocument/2006/math">
                    <m:box>
                      <m:boxPr>
                        <m:ctrlPr>
                          <a:rPr lang="en-US" altLang="zh-CN" sz="2400" i="1" smtClean="0">
                            <a:latin typeface="Cambria Math" panose="02040503050406030204" pitchFamily="18" charset="0"/>
                          </a:rPr>
                        </m:ctrlPr>
                      </m:boxPr>
                      <m:e>
                        <m:f>
                          <m:fPr>
                            <m:ctrlPr>
                              <a:rPr lang="en-US" altLang="zh-CN" sz="2400" i="1" smtClean="0">
                                <a:latin typeface="Cambria Math" panose="02040503050406030204" pitchFamily="18" charset="0"/>
                              </a:rPr>
                            </m:ctrlPr>
                          </m:fPr>
                          <m:num>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𝑊</m:t>
                            </m:r>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latin typeface="Cambria Math" panose="02040503050406030204" pitchFamily="18" charset="0"/>
                                <a:ea typeface="微软雅黑" panose="020B0503020204020204" pitchFamily="34" charset="-122"/>
                                <a:cs typeface="Times New Roman" panose="02020603050405020304" pitchFamily="18" charset="0"/>
                              </a:rPr>
                              <m:t>有</m:t>
                            </m:r>
                          </m:num>
                          <m:den>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𝑊</m:t>
                            </m:r>
                            <m:r>
                              <a:rPr lang="en-US" altLang="zh-CN" sz="2400">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latin typeface="Cambria Math" panose="02040503050406030204" pitchFamily="18" charset="0"/>
                                <a:ea typeface="微软雅黑" panose="020B0503020204020204" pitchFamily="34" charset="-122"/>
                                <a:cs typeface="Times New Roman" panose="02020603050405020304" pitchFamily="18" charset="0"/>
                              </a:rPr>
                              <m:t>总</m:t>
                            </m:r>
                          </m:den>
                        </m:f>
                      </m:e>
                    </m:box>
                  </m:oMath>
                </a14:m>
                <a:r>
                  <a:rPr lang="en-US" altLang="zh-CN" sz="2400">
                    <a:latin typeface="Times New Roman" panose="02020603050405020304" pitchFamily="18" charset="0"/>
                    <a:ea typeface="微软雅黑" pitchFamily="34" charset="-122"/>
                    <a:cs typeface="Times New Roman" panose="02020603050405020304" pitchFamily="18" charset="0"/>
                  </a:rPr>
                  <a:t>= </a:t>
                </a:r>
                <a14:m>
                  <m:oMath xmlns:m="http://schemas.openxmlformats.org/officeDocument/2006/math">
                    <m:box>
                      <m:boxPr>
                        <m:ctrlPr>
                          <a:rPr lang="en-US" altLang="zh-CN" sz="2400" i="1" smtClean="0">
                            <a:latin typeface="Cambria Math" panose="02040503050406030204" pitchFamily="18" charset="0"/>
                          </a:rPr>
                        </m:ctrlPr>
                      </m:boxPr>
                      <m:e>
                        <m:f>
                          <m:fPr>
                            <m:ctrlPr>
                              <a:rPr lang="en-US" altLang="zh-CN" sz="2400" i="1" smtClean="0">
                                <a:latin typeface="Cambria Math" panose="02040503050406030204" pitchFamily="18" charset="0"/>
                              </a:rPr>
                            </m:ctrlPr>
                          </m:fPr>
                          <m:num>
                            <m:r>
                              <a:rPr lang="en-US" altLang="zh-CN" sz="2400" i="1" smtClean="0">
                                <a:latin typeface="Cambria Math" panose="02040503050406030204" pitchFamily="18" charset="0"/>
                                <a:ea typeface="微软雅黑" panose="020B0503020204020204" pitchFamily="34" charset="-122"/>
                                <a:cs typeface="Times New Roman" panose="02020603050405020304" pitchFamily="18" charset="0"/>
                              </a:rPr>
                              <m:t>𝑓</m:t>
                            </m:r>
                            <m:r>
                              <a:rPr lang="en-US" altLang="zh-CN" sz="2400" i="1" smtClean="0">
                                <a:latin typeface="Cambria Math" panose="02040503050406030204" pitchFamily="18" charset="0"/>
                                <a:ea typeface="微软雅黑" panose="020B0503020204020204" pitchFamily="34" charset="-122"/>
                                <a:cs typeface="Times New Roman" panose="02020603050405020304" pitchFamily="18" charset="0"/>
                              </a:rPr>
                              <m:t> </m:t>
                            </m:r>
                          </m:num>
                          <m:den>
                            <m:r>
                              <a:rPr lang="en-US" altLang="zh-CN" sz="2400">
                                <a:latin typeface="Cambria Math" panose="02040503050406030204" pitchFamily="18" charset="0"/>
                                <a:ea typeface="微软雅黑" panose="020B0503020204020204" pitchFamily="34" charset="-122"/>
                                <a:cs typeface="Times New Roman" panose="02020603050405020304" pitchFamily="18" charset="0"/>
                              </a:rPr>
                              <m:t>3</m:t>
                            </m:r>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𝐹</m:t>
                            </m:r>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latin typeface="Cambria Math" panose="02040503050406030204" pitchFamily="18" charset="0"/>
                                <a:ea typeface="微软雅黑" panose="020B0503020204020204" pitchFamily="34" charset="-122"/>
                                <a:cs typeface="Times New Roman" panose="02020603050405020304" pitchFamily="18" charset="0"/>
                              </a:rPr>
                              <m:t>乙</m:t>
                            </m:r>
                          </m:den>
                        </m:f>
                      </m:e>
                    </m:box>
                  </m:oMath>
                </a14:m>
                <a:r>
                  <a:rPr lang="zh-CN" altLang="en-US" sz="2400">
                    <a:latin typeface="Times New Roman" panose="02020603050405020304" pitchFamily="18" charset="0"/>
                    <a:ea typeface="微软雅黑" pitchFamily="34" charset="-122"/>
                    <a:cs typeface="Times New Roman" panose="02020603050405020304" pitchFamily="18" charset="0"/>
                  </a:rPr>
                  <a:t>计算滑轮组的机械效率。</a:t>
                </a: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8" name="矩形 2"/>
              <p:cNvSpPr>
                <a:spLocks noRot="1" noChangeAspect="1" noMove="1" noResize="1" noEditPoints="1" noAdjustHandles="1" noChangeArrowheads="1" noChangeShapeType="1" noTextEdit="1"/>
              </p:cNvSpPr>
              <p:nvPr/>
            </p:nvSpPr>
            <p:spPr bwMode="auto">
              <a:xfrm>
                <a:off x="976312" y="1119511"/>
                <a:ext cx="7191375" cy="2699329"/>
              </a:xfrm>
              <a:prstGeom prst="rect">
                <a:avLst/>
              </a:prstGeom>
              <a:blipFill rotWithShape="1">
                <a:blip r:embed="rId3"/>
                <a:stretch>
                  <a:fillRect l="-1271" b="-11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3119760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内容占位符 7"/>
          <p:cNvSpPr txBox="1">
            <a:spLocks noChangeArrowheads="1"/>
          </p:cNvSpPr>
          <p:nvPr/>
        </p:nvSpPr>
        <p:spPr bwMode="auto">
          <a:xfrm>
            <a:off x="611560" y="1131590"/>
            <a:ext cx="7921625"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pitchFamily="34" charset="0"/>
                <a:ea typeface="宋体" pitchFamily="2" charset="-122"/>
              </a:defRPr>
            </a:lvl1pPr>
            <a:lvl2pPr marL="742950" indent="-285750" defTabSz="457200" eaLnBrk="0" hangingPunct="0">
              <a:defRPr>
                <a:solidFill>
                  <a:schemeClr val="tx1"/>
                </a:solidFill>
                <a:latin typeface="Arial" pitchFamily="34" charset="0"/>
                <a:ea typeface="宋体" pitchFamily="2" charset="-122"/>
              </a:defRPr>
            </a:lvl2pPr>
            <a:lvl3pPr marL="1143000" indent="-228600" defTabSz="457200" eaLnBrk="0" hangingPunct="0">
              <a:defRPr>
                <a:solidFill>
                  <a:schemeClr val="tx1"/>
                </a:solidFill>
                <a:latin typeface="Arial" pitchFamily="34" charset="0"/>
                <a:ea typeface="宋体" pitchFamily="2" charset="-122"/>
              </a:defRPr>
            </a:lvl3pPr>
            <a:lvl4pPr marL="1600200" indent="-228600" defTabSz="457200" eaLnBrk="0" hangingPunct="0">
              <a:defRPr>
                <a:solidFill>
                  <a:schemeClr val="tx1"/>
                </a:solidFill>
                <a:latin typeface="Arial" pitchFamily="34" charset="0"/>
                <a:ea typeface="宋体" pitchFamily="2" charset="-122"/>
              </a:defRPr>
            </a:lvl4pPr>
            <a:lvl5pPr marL="2057400" indent="-228600" defTabSz="4572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Font typeface="Arial" pitchFamily="34" charset="0"/>
              <a:buNone/>
            </a:pPr>
            <a:r>
              <a:rPr lang="en-US" altLang="zh-CN" sz="2400">
                <a:latin typeface="Times New Roman" panose="02020603050405020304" pitchFamily="18" charset="0"/>
                <a:ea typeface="微软雅黑" pitchFamily="34" charset="-122"/>
                <a:cs typeface="Times New Roman" panose="02020603050405020304" pitchFamily="18" charset="0"/>
              </a:rPr>
              <a:t>(1)</a:t>
            </a:r>
            <a:r>
              <a:rPr lang="zh-CN" altLang="en-US" sz="2400">
                <a:latin typeface="Times New Roman" panose="02020603050405020304" pitchFamily="18" charset="0"/>
                <a:ea typeface="微软雅黑" pitchFamily="34" charset="-122"/>
                <a:cs typeface="Times New Roman" panose="02020603050405020304" pitchFamily="18" charset="0"/>
              </a:rPr>
              <a:t>甲工人做的功。</a:t>
            </a:r>
          </a:p>
        </p:txBody>
      </p:sp>
      <p:sp>
        <p:nvSpPr>
          <p:cNvPr id="11266" name="文本框 6"/>
          <p:cNvSpPr txBox="1">
            <a:spLocks noChangeArrowheads="1"/>
          </p:cNvSpPr>
          <p:nvPr/>
        </p:nvSpPr>
        <p:spPr bwMode="auto">
          <a:xfrm>
            <a:off x="251520" y="-2491"/>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感悟新知</a:t>
            </a:r>
          </a:p>
        </p:txBody>
      </p:sp>
      <p:sp>
        <p:nvSpPr>
          <p:cNvPr id="7" name="矩形 6"/>
          <p:cNvSpPr/>
          <p:nvPr/>
        </p:nvSpPr>
        <p:spPr>
          <a:xfrm>
            <a:off x="7546975" y="593725"/>
            <a:ext cx="1116013" cy="2619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1268" name="文本框 22"/>
          <p:cNvSpPr txBox="1">
            <a:spLocks noChangeArrowheads="1"/>
          </p:cNvSpPr>
          <p:nvPr/>
        </p:nvSpPr>
        <p:spPr bwMode="auto">
          <a:xfrm>
            <a:off x="7669213" y="555625"/>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2</a:t>
            </a:r>
            <a:r>
              <a:rPr kumimoji="1" lang="zh-CN" altLang="en-US" sz="1600" b="1">
                <a:latin typeface="楷体" pitchFamily="49" charset="-122"/>
                <a:ea typeface="楷体" pitchFamily="49" charset="-122"/>
              </a:rPr>
              <a:t>－练</a:t>
            </a:r>
          </a:p>
        </p:txBody>
      </p:sp>
      <p:sp>
        <p:nvSpPr>
          <p:cNvPr id="9" name="矩形 8"/>
          <p:cNvSpPr>
            <a:spLocks noChangeArrowheads="1"/>
          </p:cNvSpPr>
          <p:nvPr/>
        </p:nvSpPr>
        <p:spPr bwMode="auto">
          <a:xfrm>
            <a:off x="970486" y="1735717"/>
            <a:ext cx="6552728" cy="58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rPr>
              <a:t>解：甲工人做的功</a:t>
            </a:r>
            <a:r>
              <a:rPr lang="en-US" altLang="zh-CN" sz="2400" i="1">
                <a:solidFill>
                  <a:srgbClr val="FF0000"/>
                </a:solidFill>
                <a:latin typeface="Times New Roman" panose="02020603050405020304" pitchFamily="18" charset="0"/>
                <a:ea typeface="微软雅黑" pitchFamily="34" charset="-122"/>
                <a:cs typeface="Times New Roman" panose="02020603050405020304" pitchFamily="18" charset="0"/>
              </a:rPr>
              <a:t>W</a:t>
            </a:r>
            <a:r>
              <a:rPr lang="zh-CN" altLang="en-US" sz="2400" baseline="-25000">
                <a:solidFill>
                  <a:srgbClr val="FF0000"/>
                </a:solidFill>
                <a:latin typeface="Times New Roman" panose="02020603050405020304" pitchFamily="18" charset="0"/>
                <a:ea typeface="微软雅黑" pitchFamily="34" charset="-122"/>
                <a:cs typeface="Times New Roman" panose="02020603050405020304" pitchFamily="18" charset="0"/>
              </a:rPr>
              <a:t>甲</a:t>
            </a: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a:t>
            </a:r>
            <a:r>
              <a:rPr lang="en-US" altLang="zh-CN" sz="2400" i="1">
                <a:solidFill>
                  <a:srgbClr val="FF0000"/>
                </a:solidFill>
                <a:latin typeface="Times New Roman" panose="02020603050405020304" pitchFamily="18" charset="0"/>
                <a:ea typeface="微软雅黑" pitchFamily="34" charset="-122"/>
                <a:cs typeface="Times New Roman" panose="02020603050405020304" pitchFamily="18" charset="0"/>
              </a:rPr>
              <a:t>P</a:t>
            </a:r>
            <a:r>
              <a:rPr lang="zh-CN" altLang="en-US" sz="2400" baseline="-25000">
                <a:solidFill>
                  <a:srgbClr val="FF0000"/>
                </a:solidFill>
                <a:latin typeface="Times New Roman" panose="02020603050405020304" pitchFamily="18" charset="0"/>
                <a:ea typeface="微软雅黑" pitchFamily="34" charset="-122"/>
                <a:cs typeface="Times New Roman" panose="02020603050405020304" pitchFamily="18" charset="0"/>
              </a:rPr>
              <a:t>甲</a:t>
            </a:r>
            <a:r>
              <a:rPr lang="en-US" altLang="zh-CN" sz="2400" i="1">
                <a:solidFill>
                  <a:srgbClr val="FF0000"/>
                </a:solidFill>
                <a:latin typeface="Times New Roman" panose="02020603050405020304" pitchFamily="18" charset="0"/>
                <a:ea typeface="微软雅黑" pitchFamily="34" charset="-122"/>
                <a:cs typeface="Times New Roman" panose="02020603050405020304" pitchFamily="18" charset="0"/>
              </a:rPr>
              <a:t>t</a:t>
            </a: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=30 W×10 s=300 J</a:t>
            </a:r>
            <a:r>
              <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rPr>
              <a:t>。</a:t>
            </a:r>
          </a:p>
        </p:txBody>
      </p:sp>
    </p:spTree>
    <p:extLst>
      <p:ext uri="{BB962C8B-B14F-4D97-AF65-F5344CB8AC3E}">
        <p14:creationId xmlns:p14="http://schemas.microsoft.com/office/powerpoint/2010/main" val="39544903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内容占位符 7"/>
          <p:cNvSpPr txBox="1">
            <a:spLocks noChangeArrowheads="1"/>
          </p:cNvSpPr>
          <p:nvPr/>
        </p:nvSpPr>
        <p:spPr bwMode="auto">
          <a:xfrm>
            <a:off x="611188" y="1121995"/>
            <a:ext cx="7921625"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pitchFamily="34" charset="0"/>
                <a:ea typeface="宋体" pitchFamily="2" charset="-122"/>
              </a:defRPr>
            </a:lvl1pPr>
            <a:lvl2pPr marL="742950" indent="-285750" defTabSz="457200" eaLnBrk="0" hangingPunct="0">
              <a:defRPr>
                <a:solidFill>
                  <a:schemeClr val="tx1"/>
                </a:solidFill>
                <a:latin typeface="Arial" pitchFamily="34" charset="0"/>
                <a:ea typeface="宋体" pitchFamily="2" charset="-122"/>
              </a:defRPr>
            </a:lvl2pPr>
            <a:lvl3pPr marL="1143000" indent="-228600" defTabSz="457200" eaLnBrk="0" hangingPunct="0">
              <a:defRPr>
                <a:solidFill>
                  <a:schemeClr val="tx1"/>
                </a:solidFill>
                <a:latin typeface="Arial" pitchFamily="34" charset="0"/>
                <a:ea typeface="宋体" pitchFamily="2" charset="-122"/>
              </a:defRPr>
            </a:lvl3pPr>
            <a:lvl4pPr marL="1600200" indent="-228600" defTabSz="457200" eaLnBrk="0" hangingPunct="0">
              <a:defRPr>
                <a:solidFill>
                  <a:schemeClr val="tx1"/>
                </a:solidFill>
                <a:latin typeface="Arial" pitchFamily="34" charset="0"/>
                <a:ea typeface="宋体" pitchFamily="2" charset="-122"/>
              </a:defRPr>
            </a:lvl4pPr>
            <a:lvl5pPr marL="2057400" indent="-228600" defTabSz="4572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buFont typeface="Arial" pitchFamily="34" charset="0"/>
              <a:buNone/>
            </a:pPr>
            <a:r>
              <a:rPr lang="en-US" altLang="zh-CN" sz="2400">
                <a:latin typeface="Times New Roman" panose="02020603050405020304" pitchFamily="18" charset="0"/>
                <a:ea typeface="微软雅黑" pitchFamily="34" charset="-122"/>
                <a:cs typeface="Times New Roman" panose="02020603050405020304" pitchFamily="18" charset="0"/>
              </a:rPr>
              <a:t>(2)</a:t>
            </a:r>
            <a:r>
              <a:rPr lang="zh-CN" altLang="en-US" sz="2400">
                <a:latin typeface="Times New Roman" panose="02020603050405020304" pitchFamily="18" charset="0"/>
                <a:ea typeface="微软雅黑" pitchFamily="34" charset="-122"/>
                <a:cs typeface="Times New Roman" panose="02020603050405020304" pitchFamily="18" charset="0"/>
              </a:rPr>
              <a:t>该滑轮组的机械效率。</a:t>
            </a:r>
            <a:endParaRPr lang="en-US" altLang="zh-CN" sz="2400">
              <a:latin typeface="Times New Roman" panose="02020603050405020304" pitchFamily="18" charset="0"/>
              <a:ea typeface="微软雅黑" pitchFamily="34" charset="-122"/>
              <a:cs typeface="Times New Roman" panose="02020603050405020304" pitchFamily="18" charset="0"/>
            </a:endParaRPr>
          </a:p>
        </p:txBody>
      </p:sp>
      <p:sp>
        <p:nvSpPr>
          <p:cNvPr id="11266" name="文本框 6"/>
          <p:cNvSpPr txBox="1">
            <a:spLocks noChangeArrowheads="1"/>
          </p:cNvSpPr>
          <p:nvPr/>
        </p:nvSpPr>
        <p:spPr bwMode="auto">
          <a:xfrm>
            <a:off x="135627" y="172166"/>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感悟新知</a:t>
            </a:r>
          </a:p>
        </p:txBody>
      </p:sp>
      <p:sp>
        <p:nvSpPr>
          <p:cNvPr id="7" name="矩形 6"/>
          <p:cNvSpPr/>
          <p:nvPr/>
        </p:nvSpPr>
        <p:spPr>
          <a:xfrm>
            <a:off x="7546975" y="593725"/>
            <a:ext cx="1116013" cy="2619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1268" name="文本框 22"/>
          <p:cNvSpPr txBox="1">
            <a:spLocks noChangeArrowheads="1"/>
          </p:cNvSpPr>
          <p:nvPr/>
        </p:nvSpPr>
        <p:spPr bwMode="auto">
          <a:xfrm>
            <a:off x="7669213" y="555625"/>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2</a:t>
            </a:r>
            <a:r>
              <a:rPr kumimoji="1" lang="zh-CN" altLang="en-US" sz="1600" b="1">
                <a:latin typeface="楷体" pitchFamily="49" charset="-122"/>
                <a:ea typeface="楷体" pitchFamily="49" charset="-122"/>
              </a:rPr>
              <a:t>－练</a:t>
            </a:r>
          </a:p>
        </p:txBody>
      </p:sp>
      <mc:AlternateContent xmlns:mc="http://schemas.openxmlformats.org/markup-compatibility/2006" xmlns:a14="http://schemas.microsoft.com/office/drawing/2010/main">
        <mc:Choice Requires="a14">
          <p:sp>
            <p:nvSpPr>
              <p:cNvPr id="6" name="矩形 5"/>
              <p:cNvSpPr>
                <a:spLocks noChangeArrowheads="1"/>
              </p:cNvSpPr>
              <p:nvPr/>
            </p:nvSpPr>
            <p:spPr bwMode="auto">
              <a:xfrm>
                <a:off x="974621" y="1719172"/>
                <a:ext cx="7558191" cy="20828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rPr>
                  <a:t>解：甲工人的推力</a:t>
                </a:r>
                <a:r>
                  <a:rPr lang="en-US" altLang="zh-CN" sz="2400" i="1">
                    <a:solidFill>
                      <a:srgbClr val="FF0000"/>
                    </a:solidFill>
                    <a:latin typeface="Times New Roman" panose="02020603050405020304" pitchFamily="18" charset="0"/>
                    <a:ea typeface="微软雅黑" pitchFamily="34" charset="-122"/>
                    <a:cs typeface="Times New Roman" panose="02020603050405020304" pitchFamily="18" charset="0"/>
                  </a:rPr>
                  <a:t>F</a:t>
                </a:r>
                <a:r>
                  <a:rPr lang="zh-CN" altLang="en-US" sz="2400" baseline="-25000">
                    <a:solidFill>
                      <a:srgbClr val="FF0000"/>
                    </a:solidFill>
                    <a:latin typeface="Times New Roman" panose="02020603050405020304" pitchFamily="18" charset="0"/>
                    <a:ea typeface="微软雅黑" pitchFamily="34" charset="-122"/>
                    <a:cs typeface="Times New Roman" panose="02020603050405020304" pitchFamily="18" charset="0"/>
                  </a:rPr>
                  <a:t>甲</a:t>
                </a: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 </a:t>
                </a:r>
                <a14:m>
                  <m:oMath xmlns:m="http://schemas.openxmlformats.org/officeDocument/2006/math">
                    <m:box>
                      <m:boxPr>
                        <m:ctrlPr>
                          <a:rPr lang="en-US" altLang="zh-CN" sz="2400" i="1" smtClean="0">
                            <a:solidFill>
                              <a:srgbClr val="FF0000"/>
                            </a:solidFill>
                            <a:latin typeface="Cambria Math" panose="02040503050406030204" pitchFamily="18" charset="0"/>
                            <a:cs typeface="Times New Roman" panose="02020603050405020304" pitchFamily="18" charset="0"/>
                          </a:rPr>
                        </m:ctrlPr>
                      </m:boxPr>
                      <m:e>
                        <m:f>
                          <m:fPr>
                            <m:ctrlPr>
                              <a:rPr lang="en-US" altLang="zh-CN" sz="2400" i="1" smtClean="0">
                                <a:solidFill>
                                  <a:srgbClr val="FF0000"/>
                                </a:solidFill>
                                <a:latin typeface="Cambria Math" panose="02040503050406030204" pitchFamily="18" charset="0"/>
                                <a:cs typeface="Times New Roman" panose="02020603050405020304" pitchFamily="18" charset="0"/>
                              </a:rPr>
                            </m:ctrlPr>
                          </m:fPr>
                          <m:num>
                            <m: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𝑊</m:t>
                            </m:r>
                            <m:r>
                              <a:rPr lang="en-US" altLang="zh-CN" sz="24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甲</m:t>
                            </m:r>
                          </m:num>
                          <m:den>
                            <m: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𝑠</m:t>
                            </m:r>
                            <m:r>
                              <a:rPr lang="en-US" altLang="zh-CN" sz="2400" baseline="-25000" smtClean="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1 </m:t>
                            </m:r>
                          </m:den>
                        </m:f>
                      </m:e>
                    </m:box>
                  </m:oMath>
                </a14:m>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 </a:t>
                </a:r>
                <a14:m>
                  <m:oMath xmlns:m="http://schemas.openxmlformats.org/officeDocument/2006/math">
                    <m:box>
                      <m:boxPr>
                        <m:ctrlPr>
                          <a:rPr lang="en-US" altLang="zh-CN" sz="2400" i="1" smtClean="0">
                            <a:solidFill>
                              <a:srgbClr val="FF0000"/>
                            </a:solidFill>
                            <a:latin typeface="Cambria Math" panose="02040503050406030204" pitchFamily="18" charset="0"/>
                            <a:cs typeface="Times New Roman" panose="02020603050405020304" pitchFamily="18" charset="0"/>
                          </a:rPr>
                        </m:ctrlPr>
                      </m:boxPr>
                      <m:e>
                        <m:f>
                          <m:fPr>
                            <m:ctrlPr>
                              <a:rPr lang="en-US" altLang="zh-CN" sz="2400" i="1" smtClean="0">
                                <a:solidFill>
                                  <a:srgbClr val="FF0000"/>
                                </a:solidFill>
                                <a:latin typeface="Cambria Math" panose="02040503050406030204" pitchFamily="18" charset="0"/>
                                <a:cs typeface="Times New Roman" panose="02020603050405020304" pitchFamily="18" charset="0"/>
                              </a:rPr>
                            </m:ctrlPr>
                          </m:fPr>
                          <m:num>
                            <m:r>
                              <a:rPr lang="en-US" altLang="zh-CN" sz="24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300 </m:t>
                            </m:r>
                            <m:r>
                              <m:rPr>
                                <m:sty m:val="p"/>
                              </m:rPr>
                              <a:rPr lang="en-US" altLang="zh-CN" sz="24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J</m:t>
                            </m:r>
                          </m:num>
                          <m:den>
                            <m:r>
                              <a:rPr lang="en-US" altLang="zh-CN" sz="24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2 </m:t>
                            </m:r>
                            <m:r>
                              <m:rPr>
                                <m:sty m:val="p"/>
                              </m:rPr>
                              <a:rPr lang="en-US" altLang="zh-CN" sz="24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m</m:t>
                            </m:r>
                          </m:den>
                        </m:f>
                      </m:e>
                    </m:box>
                  </m:oMath>
                </a14:m>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=150 N</a:t>
                </a:r>
                <a:r>
                  <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rPr>
                  <a:t>。</a:t>
                </a:r>
              </a:p>
              <a:p>
                <a:pPr eaLnBrk="1" hangingPunct="1">
                  <a:lnSpc>
                    <a:spcPct val="150000"/>
                  </a:lnSpc>
                </a:pPr>
                <a:r>
                  <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rPr>
                  <a:t>因货物在水平路面上被匀速推动，则货物受到的推力、摩擦力是一对平衡力，故货物受到的摩擦力</a:t>
                </a:r>
                <a:r>
                  <a:rPr lang="en-US" altLang="zh-CN" sz="2400" i="1">
                    <a:solidFill>
                      <a:srgbClr val="FF0000"/>
                    </a:solidFill>
                    <a:latin typeface="Times New Roman" panose="02020603050405020304" pitchFamily="18" charset="0"/>
                    <a:ea typeface="微软雅黑" pitchFamily="34" charset="-122"/>
                    <a:cs typeface="Times New Roman" panose="02020603050405020304" pitchFamily="18" charset="0"/>
                  </a:rPr>
                  <a:t>f</a:t>
                </a: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a:t>
                </a:r>
                <a:r>
                  <a:rPr lang="en-US" altLang="zh-CN" sz="2400" i="1">
                    <a:solidFill>
                      <a:srgbClr val="FF0000"/>
                    </a:solidFill>
                    <a:latin typeface="Times New Roman" panose="02020603050405020304" pitchFamily="18" charset="0"/>
                    <a:ea typeface="微软雅黑" pitchFamily="34" charset="-122"/>
                    <a:cs typeface="Times New Roman" panose="02020603050405020304" pitchFamily="18" charset="0"/>
                  </a:rPr>
                  <a:t>F</a:t>
                </a:r>
                <a:r>
                  <a:rPr lang="zh-CN" altLang="en-US" sz="2400" baseline="-25000">
                    <a:solidFill>
                      <a:srgbClr val="FF0000"/>
                    </a:solidFill>
                    <a:latin typeface="Times New Roman" panose="02020603050405020304" pitchFamily="18" charset="0"/>
                    <a:ea typeface="微软雅黑" pitchFamily="34" charset="-122"/>
                    <a:cs typeface="Times New Roman" panose="02020603050405020304" pitchFamily="18" charset="0"/>
                  </a:rPr>
                  <a:t>甲</a:t>
                </a: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=150 N</a:t>
                </a:r>
                <a:r>
                  <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rPr>
                  <a:t>。</a:t>
                </a:r>
                <a:endPar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矩形 5"/>
              <p:cNvSpPr>
                <a:spLocks noRot="1" noChangeAspect="1" noMove="1" noResize="1" noEditPoints="1" noAdjustHandles="1" noChangeArrowheads="1" noChangeShapeType="1" noTextEdit="1"/>
              </p:cNvSpPr>
              <p:nvPr/>
            </p:nvSpPr>
            <p:spPr bwMode="auto">
              <a:xfrm>
                <a:off x="974621" y="1719172"/>
                <a:ext cx="7558191" cy="2082878"/>
              </a:xfrm>
              <a:prstGeom prst="rect">
                <a:avLst/>
              </a:prstGeom>
              <a:blipFill rotWithShape="1">
                <a:blip r:embed="rId3"/>
                <a:stretch>
                  <a:fillRect l="-1290" r="-5000" b="-26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19992890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6"/>
          <p:cNvSpPr txBox="1">
            <a:spLocks noChangeArrowheads="1"/>
          </p:cNvSpPr>
          <p:nvPr/>
        </p:nvSpPr>
        <p:spPr bwMode="auto">
          <a:xfrm>
            <a:off x="323528" y="-16346"/>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latin typeface="黑体" pitchFamily="49" charset="-122"/>
                <a:ea typeface="黑体" pitchFamily="49" charset="-122"/>
              </a:rPr>
              <a:t>感悟新知</a:t>
            </a:r>
          </a:p>
        </p:txBody>
      </p:sp>
      <p:sp>
        <p:nvSpPr>
          <p:cNvPr id="7" name="矩形 6"/>
          <p:cNvSpPr/>
          <p:nvPr/>
        </p:nvSpPr>
        <p:spPr>
          <a:xfrm>
            <a:off x="7546975" y="593725"/>
            <a:ext cx="1116013" cy="2619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1268" name="文本框 22"/>
          <p:cNvSpPr txBox="1">
            <a:spLocks noChangeArrowheads="1"/>
          </p:cNvSpPr>
          <p:nvPr/>
        </p:nvSpPr>
        <p:spPr bwMode="auto">
          <a:xfrm>
            <a:off x="7669213" y="555625"/>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2</a:t>
            </a:r>
            <a:r>
              <a:rPr kumimoji="1" lang="zh-CN" altLang="en-US" sz="1600" b="1">
                <a:latin typeface="楷体" pitchFamily="49" charset="-122"/>
                <a:ea typeface="楷体" pitchFamily="49" charset="-122"/>
              </a:rPr>
              <a:t>－练</a:t>
            </a:r>
          </a:p>
        </p:txBody>
      </p:sp>
      <mc:AlternateContent xmlns:mc="http://schemas.openxmlformats.org/markup-compatibility/2006" xmlns:a14="http://schemas.microsoft.com/office/drawing/2010/main">
        <mc:Choice Requires="a14">
          <p:sp>
            <p:nvSpPr>
              <p:cNvPr id="6" name="矩形 5"/>
              <p:cNvSpPr>
                <a:spLocks noChangeArrowheads="1"/>
              </p:cNvSpPr>
              <p:nvPr/>
            </p:nvSpPr>
            <p:spPr bwMode="auto">
              <a:xfrm>
                <a:off x="956234" y="1131590"/>
                <a:ext cx="7167590" cy="29355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rPr>
                  <a:t>乙工人使用滑轮组拉动货物在同样的路面上匀速移动</a:t>
                </a:r>
                <a:r>
                  <a:rPr lang="en-US" altLang="zh-CN" sz="2400" i="1">
                    <a:solidFill>
                      <a:srgbClr val="FF0000"/>
                    </a:solidFill>
                    <a:latin typeface="Times New Roman" panose="02020603050405020304" pitchFamily="18" charset="0"/>
                    <a:ea typeface="微软雅黑" pitchFamily="34" charset="-122"/>
                    <a:cs typeface="Times New Roman" panose="02020603050405020304" pitchFamily="18" charset="0"/>
                  </a:rPr>
                  <a:t>s</a:t>
                </a:r>
                <a:r>
                  <a:rPr lang="en-US" altLang="zh-CN" sz="2400" baseline="-25000">
                    <a:solidFill>
                      <a:srgbClr val="FF0000"/>
                    </a:solidFill>
                    <a:latin typeface="Times New Roman" panose="02020603050405020304" pitchFamily="18" charset="0"/>
                    <a:ea typeface="微软雅黑" pitchFamily="34" charset="-122"/>
                    <a:cs typeface="Times New Roman" panose="02020603050405020304" pitchFamily="18" charset="0"/>
                  </a:rPr>
                  <a:t>2</a:t>
                </a: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=3 m</a:t>
                </a:r>
                <a:r>
                  <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rPr>
                  <a:t>，由图知</a:t>
                </a:r>
                <a:r>
                  <a:rPr lang="en-US" altLang="zh-CN" sz="2400" i="1">
                    <a:solidFill>
                      <a:srgbClr val="FF0000"/>
                    </a:solidFill>
                    <a:latin typeface="Times New Roman" panose="02020603050405020304" pitchFamily="18" charset="0"/>
                    <a:ea typeface="微软雅黑" pitchFamily="34" charset="-122"/>
                    <a:cs typeface="Times New Roman" panose="02020603050405020304" pitchFamily="18" charset="0"/>
                  </a:rPr>
                  <a:t>n</a:t>
                </a: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=3</a:t>
                </a:r>
                <a:r>
                  <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rPr>
                  <a:t>，拉力移动距离</a:t>
                </a:r>
                <a:r>
                  <a:rPr lang="en-US" altLang="zh-CN" sz="2400" i="1">
                    <a:solidFill>
                      <a:srgbClr val="FF0000"/>
                    </a:solidFill>
                    <a:latin typeface="Times New Roman" panose="02020603050405020304" pitchFamily="18" charset="0"/>
                    <a:ea typeface="微软雅黑" pitchFamily="34" charset="-122"/>
                    <a:cs typeface="Times New Roman" panose="02020603050405020304" pitchFamily="18" charset="0"/>
                  </a:rPr>
                  <a:t>s</a:t>
                </a:r>
                <a:r>
                  <a:rPr lang="zh-CN" altLang="en-US" sz="2400" baseline="-25000">
                    <a:solidFill>
                      <a:srgbClr val="FF0000"/>
                    </a:solidFill>
                    <a:latin typeface="Times New Roman" panose="02020603050405020304" pitchFamily="18" charset="0"/>
                    <a:ea typeface="微软雅黑" pitchFamily="34" charset="-122"/>
                    <a:cs typeface="Times New Roman" panose="02020603050405020304" pitchFamily="18" charset="0"/>
                  </a:rPr>
                  <a:t>乙</a:t>
                </a: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=3</a:t>
                </a:r>
                <a:r>
                  <a:rPr lang="en-US" altLang="zh-CN" sz="2400" i="1">
                    <a:solidFill>
                      <a:srgbClr val="FF0000"/>
                    </a:solidFill>
                    <a:latin typeface="Times New Roman" panose="02020603050405020304" pitchFamily="18" charset="0"/>
                    <a:ea typeface="微软雅黑" pitchFamily="34" charset="-122"/>
                    <a:cs typeface="Times New Roman" panose="02020603050405020304" pitchFamily="18" charset="0"/>
                  </a:rPr>
                  <a:t>s</a:t>
                </a:r>
                <a:r>
                  <a:rPr lang="en-US" altLang="zh-CN" sz="2400" baseline="-25000">
                    <a:solidFill>
                      <a:srgbClr val="FF0000"/>
                    </a:solidFill>
                    <a:latin typeface="Times New Roman" panose="02020603050405020304" pitchFamily="18" charset="0"/>
                    <a:ea typeface="微软雅黑" pitchFamily="34" charset="-122"/>
                    <a:cs typeface="Times New Roman" panose="02020603050405020304" pitchFamily="18" charset="0"/>
                  </a:rPr>
                  <a:t>2</a:t>
                </a:r>
                <a:r>
                  <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rPr>
                  <a:t>，则滑轮组机械效率</a:t>
                </a:r>
                <a:r>
                  <a:rPr lang="en-US" altLang="zh-CN" sz="2400" i="1">
                    <a:solidFill>
                      <a:srgbClr val="FF0000"/>
                    </a:solidFill>
                    <a:latin typeface="Times New Roman" panose="02020603050405020304" pitchFamily="18" charset="0"/>
                    <a:ea typeface="微软雅黑" pitchFamily="34" charset="-122"/>
                    <a:cs typeface="Times New Roman" panose="02020603050405020304" pitchFamily="18" charset="0"/>
                  </a:rPr>
                  <a:t>η</a:t>
                </a: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 </a:t>
                </a:r>
                <a14:m>
                  <m:oMath xmlns:m="http://schemas.openxmlformats.org/officeDocument/2006/math">
                    <m:box>
                      <m:boxPr>
                        <m:ctrlPr>
                          <a:rPr lang="en-US" altLang="zh-CN" sz="2400" i="1" smtClean="0">
                            <a:solidFill>
                              <a:srgbClr val="FF0000"/>
                            </a:solidFill>
                            <a:latin typeface="Cambria Math" panose="02040503050406030204" pitchFamily="18" charset="0"/>
                            <a:cs typeface="Times New Roman" panose="02020603050405020304" pitchFamily="18" charset="0"/>
                          </a:rPr>
                        </m:ctrlPr>
                      </m:boxPr>
                      <m:e>
                        <m:f>
                          <m:fPr>
                            <m:ctrlPr>
                              <a:rPr lang="en-US" altLang="zh-CN" sz="2400" i="1" smtClean="0">
                                <a:solidFill>
                                  <a:srgbClr val="FF0000"/>
                                </a:solidFill>
                                <a:latin typeface="Cambria Math" panose="02040503050406030204" pitchFamily="18" charset="0"/>
                                <a:cs typeface="Times New Roman" panose="02020603050405020304" pitchFamily="18" charset="0"/>
                              </a:rPr>
                            </m:ctrlPr>
                          </m:fPr>
                          <m:num>
                            <m: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𝑊</m:t>
                            </m:r>
                            <m:r>
                              <a:rPr lang="en-US" altLang="zh-CN" sz="24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有</m:t>
                            </m:r>
                          </m:num>
                          <m:den>
                            <m: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𝑊</m:t>
                            </m:r>
                            <m:r>
                              <a:rPr lang="en-US" altLang="zh-CN" sz="24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总</m:t>
                            </m:r>
                            <m:r>
                              <a:rPr lang="zh-CN" altLang="en-US" sz="2400" baseline="-250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 </m:t>
                            </m:r>
                          </m:den>
                        </m:f>
                      </m:e>
                    </m:box>
                  </m:oMath>
                </a14:m>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a:t>
                </a:r>
                <a14:m>
                  <m:oMath xmlns:m="http://schemas.openxmlformats.org/officeDocument/2006/math">
                    <m:box>
                      <m:boxPr>
                        <m:ctrlPr>
                          <a:rPr lang="en-US" altLang="zh-CN" sz="2400" i="1" smtClean="0">
                            <a:solidFill>
                              <a:srgbClr val="FF0000"/>
                            </a:solidFill>
                            <a:latin typeface="Cambria Math" panose="02040503050406030204" pitchFamily="18" charset="0"/>
                            <a:cs typeface="Times New Roman" panose="02020603050405020304" pitchFamily="18" charset="0"/>
                          </a:rPr>
                        </m:ctrlPr>
                      </m:boxPr>
                      <m:e>
                        <m:f>
                          <m:fPr>
                            <m:ctrlPr>
                              <a:rPr lang="en-US" altLang="zh-CN" sz="2400" i="1" smtClean="0">
                                <a:solidFill>
                                  <a:srgbClr val="FF0000"/>
                                </a:solidFill>
                                <a:latin typeface="Cambria Math" panose="02040503050406030204" pitchFamily="18" charset="0"/>
                                <a:cs typeface="Times New Roman" panose="02020603050405020304" pitchFamily="18" charset="0"/>
                              </a:rPr>
                            </m:ctrlPr>
                          </m:fPr>
                          <m:num>
                            <m: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𝑓𝑠</m:t>
                            </m:r>
                            <m:r>
                              <a:rPr lang="en-US" altLang="zh-CN" sz="2400" baseline="-250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2 </m:t>
                            </m:r>
                          </m:num>
                          <m:den>
                            <m: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𝐹</m:t>
                            </m:r>
                            <m:r>
                              <a:rPr lang="en-US" altLang="zh-CN" sz="24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乙</m:t>
                            </m:r>
                            <m: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𝑠</m:t>
                            </m:r>
                            <m: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乙</m:t>
                            </m:r>
                            <m:r>
                              <a:rPr lang="zh-CN" altLang="en-US" sz="2400" baseline="-250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 </m:t>
                            </m:r>
                          </m:den>
                        </m:f>
                      </m:e>
                    </m:box>
                  </m:oMath>
                </a14:m>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 = </a:t>
                </a:r>
                <a14:m>
                  <m:oMath xmlns:m="http://schemas.openxmlformats.org/officeDocument/2006/math">
                    <m:box>
                      <m:boxPr>
                        <m:ctrlPr>
                          <a:rPr lang="en-US" altLang="zh-CN" sz="2400" i="1" smtClean="0">
                            <a:solidFill>
                              <a:srgbClr val="FF0000"/>
                            </a:solidFill>
                            <a:latin typeface="Cambria Math" panose="02040503050406030204" pitchFamily="18" charset="0"/>
                            <a:cs typeface="Times New Roman" panose="02020603050405020304" pitchFamily="18" charset="0"/>
                          </a:rPr>
                        </m:ctrlPr>
                      </m:boxPr>
                      <m:e>
                        <m:f>
                          <m:fPr>
                            <m:ctrlPr>
                              <a:rPr lang="en-US" altLang="zh-CN" sz="2400" i="1" smtClean="0">
                                <a:solidFill>
                                  <a:srgbClr val="FF0000"/>
                                </a:solidFill>
                                <a:latin typeface="Cambria Math" panose="02040503050406030204" pitchFamily="18" charset="0"/>
                                <a:cs typeface="Times New Roman" panose="02020603050405020304" pitchFamily="18" charset="0"/>
                              </a:rPr>
                            </m:ctrlPr>
                          </m:fPr>
                          <m:num>
                            <m: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𝑓𝑠</m:t>
                            </m:r>
                            <m:r>
                              <a:rPr lang="en-US" altLang="zh-CN" sz="2400" baseline="-250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2 </m:t>
                            </m:r>
                          </m:num>
                          <m:den>
                            <m: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𝐹</m:t>
                            </m:r>
                            <m:r>
                              <a:rPr lang="en-US" altLang="zh-CN" sz="24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乙</m:t>
                            </m:r>
                            <m:r>
                              <a:rPr lang="en-US" altLang="zh-CN" sz="24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×3</m:t>
                            </m:r>
                            <m: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𝑠</m:t>
                            </m:r>
                            <m:r>
                              <a:rPr lang="en-US" altLang="zh-CN" sz="2400" baseline="-250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2 </m:t>
                            </m:r>
                          </m:den>
                        </m:f>
                      </m:e>
                    </m:box>
                  </m:oMath>
                </a14:m>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a:t>
                </a:r>
                <a14:m>
                  <m:oMath xmlns:m="http://schemas.openxmlformats.org/officeDocument/2006/math">
                    <m:box>
                      <m:boxPr>
                        <m:ctrlPr>
                          <a:rPr lang="en-US" altLang="zh-CN" sz="2400" i="1" smtClean="0">
                            <a:solidFill>
                              <a:srgbClr val="FF0000"/>
                            </a:solidFill>
                            <a:latin typeface="Cambria Math" panose="02040503050406030204" pitchFamily="18" charset="0"/>
                            <a:cs typeface="Times New Roman" panose="02020603050405020304" pitchFamily="18" charset="0"/>
                          </a:rPr>
                        </m:ctrlPr>
                      </m:boxPr>
                      <m:e>
                        <m:f>
                          <m:fPr>
                            <m:ctrlPr>
                              <a:rPr lang="en-US" altLang="zh-CN" sz="2400" i="1" smtClean="0">
                                <a:solidFill>
                                  <a:srgbClr val="FF0000"/>
                                </a:solidFill>
                                <a:latin typeface="Cambria Math" panose="02040503050406030204" pitchFamily="18" charset="0"/>
                                <a:cs typeface="Times New Roman" panose="02020603050405020304" pitchFamily="18" charset="0"/>
                              </a:rPr>
                            </m:ctrlPr>
                          </m:fPr>
                          <m:num>
                            <m: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𝑓</m:t>
                            </m:r>
                          </m:num>
                          <m:den>
                            <m:r>
                              <a:rPr lang="en-US" altLang="zh-CN" sz="24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3</m:t>
                            </m:r>
                            <m:r>
                              <a:rPr lang="en-US" altLang="zh-CN" sz="2400" i="1">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𝐹</m:t>
                            </m:r>
                            <m:r>
                              <a:rPr lang="en-US" altLang="zh-CN" sz="24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乙</m:t>
                            </m:r>
                          </m:den>
                        </m:f>
                      </m:e>
                    </m:box>
                  </m:oMath>
                </a14:m>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 </a:t>
                </a:r>
                <a14:m>
                  <m:oMath xmlns:m="http://schemas.openxmlformats.org/officeDocument/2006/math">
                    <m:box>
                      <m:boxPr>
                        <m:ctrlPr>
                          <a:rPr lang="en-US" altLang="zh-CN" sz="2400" i="1" smtClean="0">
                            <a:solidFill>
                              <a:srgbClr val="FF0000"/>
                            </a:solidFill>
                            <a:latin typeface="Cambria Math" panose="02040503050406030204" pitchFamily="18" charset="0"/>
                            <a:cs typeface="Times New Roman" panose="02020603050405020304" pitchFamily="18" charset="0"/>
                          </a:rPr>
                        </m:ctrlPr>
                      </m:boxPr>
                      <m:e>
                        <m:f>
                          <m:fPr>
                            <m:ctrlPr>
                              <a:rPr lang="en-US" altLang="zh-CN" sz="2400" i="1" smtClean="0">
                                <a:solidFill>
                                  <a:srgbClr val="FF0000"/>
                                </a:solidFill>
                                <a:latin typeface="Cambria Math" panose="02040503050406030204" pitchFamily="18" charset="0"/>
                                <a:cs typeface="Times New Roman" panose="02020603050405020304" pitchFamily="18" charset="0"/>
                              </a:rPr>
                            </m:ctrlPr>
                          </m:fPr>
                          <m:num>
                            <m:r>
                              <a:rPr lang="en-US" altLang="zh-CN" sz="24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150  </m:t>
                            </m:r>
                            <m:r>
                              <m:rPr>
                                <m:sty m:val="p"/>
                              </m:rPr>
                              <a:rPr lang="en-US" altLang="zh-CN" sz="24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N</m:t>
                            </m:r>
                            <m:r>
                              <a:rPr lang="en-US" altLang="zh-CN" sz="24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 </m:t>
                            </m:r>
                          </m:num>
                          <m:den>
                            <m:r>
                              <a:rPr lang="en-US" altLang="zh-CN" sz="24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3×80 </m:t>
                            </m:r>
                            <m:r>
                              <m:rPr>
                                <m:sty m:val="p"/>
                              </m:rPr>
                              <a:rPr lang="en-US" altLang="zh-CN" sz="2400">
                                <a:solidFill>
                                  <a:srgbClr val="FF0000"/>
                                </a:solidFill>
                                <a:latin typeface="Cambria Math" panose="02040503050406030204" pitchFamily="18" charset="0"/>
                                <a:ea typeface="微软雅黑" panose="020B0503020204020204" pitchFamily="34" charset="-122"/>
                                <a:cs typeface="Times New Roman" panose="02020603050405020304" pitchFamily="18" charset="0"/>
                              </a:rPr>
                              <m:t>N</m:t>
                            </m:r>
                          </m:den>
                        </m:f>
                      </m:e>
                    </m:box>
                  </m:oMath>
                </a14:m>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=62.5%</a:t>
                </a:r>
                <a:r>
                  <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rPr>
                  <a:t>。</a:t>
                </a: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矩形 5"/>
              <p:cNvSpPr>
                <a:spLocks noRot="1" noChangeAspect="1" noMove="1" noResize="1" noEditPoints="1" noAdjustHandles="1" noChangeArrowheads="1" noChangeShapeType="1" noTextEdit="1"/>
              </p:cNvSpPr>
              <p:nvPr/>
            </p:nvSpPr>
            <p:spPr bwMode="auto">
              <a:xfrm>
                <a:off x="956234" y="1131590"/>
                <a:ext cx="7167590" cy="2935547"/>
              </a:xfrm>
              <a:prstGeom prst="rect">
                <a:avLst/>
              </a:prstGeom>
              <a:blipFill rotWithShape="1">
                <a:blip r:embed="rId3"/>
                <a:stretch>
                  <a:fillRect l="-1361" b="-104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14128923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6"/>
          <p:cNvSpPr txBox="1">
            <a:spLocks noChangeArrowheads="1"/>
          </p:cNvSpPr>
          <p:nvPr/>
        </p:nvSpPr>
        <p:spPr bwMode="auto">
          <a:xfrm>
            <a:off x="415925" y="-84138"/>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solidFill>
                  <a:schemeClr val="bg1"/>
                </a:solidFill>
                <a:latin typeface="黑体" pitchFamily="49" charset="-122"/>
                <a:ea typeface="黑体" pitchFamily="49" charset="-122"/>
              </a:rPr>
              <a:t>感悟新知</a:t>
            </a:r>
          </a:p>
        </p:txBody>
      </p:sp>
      <p:sp>
        <p:nvSpPr>
          <p:cNvPr id="7" name="矩形 6"/>
          <p:cNvSpPr/>
          <p:nvPr/>
        </p:nvSpPr>
        <p:spPr>
          <a:xfrm>
            <a:off x="7546975" y="5222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2292" name="文本框 22"/>
          <p:cNvSpPr txBox="1">
            <a:spLocks noChangeArrowheads="1"/>
          </p:cNvSpPr>
          <p:nvPr/>
        </p:nvSpPr>
        <p:spPr bwMode="auto">
          <a:xfrm>
            <a:off x="7669213" y="484188"/>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2</a:t>
            </a:r>
            <a:r>
              <a:rPr kumimoji="1" lang="zh-CN" altLang="en-US" sz="1600" b="1">
                <a:latin typeface="楷体" pitchFamily="49" charset="-122"/>
                <a:ea typeface="楷体" pitchFamily="49" charset="-122"/>
              </a:rPr>
              <a:t>－练</a:t>
            </a:r>
          </a:p>
        </p:txBody>
      </p:sp>
      <p:sp>
        <p:nvSpPr>
          <p:cNvPr id="10" name="内容占位符 7"/>
          <p:cNvSpPr txBox="1">
            <a:spLocks noChangeArrowheads="1"/>
          </p:cNvSpPr>
          <p:nvPr/>
        </p:nvSpPr>
        <p:spPr bwMode="auto">
          <a:xfrm>
            <a:off x="611188" y="860641"/>
            <a:ext cx="79216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pitchFamily="34" charset="0"/>
                <a:ea typeface="宋体" pitchFamily="2" charset="-122"/>
              </a:defRPr>
            </a:lvl1pPr>
            <a:lvl2pPr marL="742950" indent="-285750" defTabSz="457200" eaLnBrk="0" hangingPunct="0">
              <a:defRPr>
                <a:solidFill>
                  <a:schemeClr val="tx1"/>
                </a:solidFill>
                <a:latin typeface="Arial" pitchFamily="34" charset="0"/>
                <a:ea typeface="宋体" pitchFamily="2" charset="-122"/>
              </a:defRPr>
            </a:lvl2pPr>
            <a:lvl3pPr marL="1143000" indent="-228600" defTabSz="457200" eaLnBrk="0" hangingPunct="0">
              <a:defRPr>
                <a:solidFill>
                  <a:schemeClr val="tx1"/>
                </a:solidFill>
                <a:latin typeface="Arial" pitchFamily="34" charset="0"/>
                <a:ea typeface="宋体" pitchFamily="2" charset="-122"/>
              </a:defRPr>
            </a:lvl3pPr>
            <a:lvl4pPr marL="1600200" indent="-228600" defTabSz="457200" eaLnBrk="0" hangingPunct="0">
              <a:defRPr>
                <a:solidFill>
                  <a:schemeClr val="tx1"/>
                </a:solidFill>
                <a:latin typeface="Arial" pitchFamily="34" charset="0"/>
                <a:ea typeface="宋体" pitchFamily="2" charset="-122"/>
              </a:defRPr>
            </a:lvl4pPr>
            <a:lvl5pPr marL="2057400" indent="-228600" defTabSz="4572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marL="541338" indent="-541338" eaLnBrk="1" hangingPunct="1">
              <a:lnSpc>
                <a:spcPct val="150000"/>
              </a:lnSpc>
              <a:buFont typeface="Arial" pitchFamily="34" charset="0"/>
              <a:buNone/>
            </a:pPr>
            <a:r>
              <a:rPr lang="en-US" altLang="zh-CN" sz="2400">
                <a:latin typeface="Times New Roman" panose="02020603050405020304" pitchFamily="18" charset="0"/>
                <a:ea typeface="微软雅黑" pitchFamily="34" charset="-122"/>
                <a:cs typeface="Times New Roman" panose="02020603050405020304" pitchFamily="18" charset="0"/>
              </a:rPr>
              <a:t>3.    [</a:t>
            </a:r>
            <a:r>
              <a:rPr lang="zh-CN" altLang="en-US" sz="2400">
                <a:latin typeface="Times New Roman" panose="02020603050405020304" pitchFamily="18" charset="0"/>
                <a:ea typeface="微软雅黑" pitchFamily="34" charset="-122"/>
                <a:cs typeface="Times New Roman" panose="02020603050405020304" pitchFamily="18" charset="0"/>
              </a:rPr>
              <a:t>中考</a:t>
            </a:r>
            <a:r>
              <a:rPr lang="en-US" altLang="zh-CN" sz="2400">
                <a:latin typeface="Times New Roman" panose="02020603050405020304" pitchFamily="18" charset="0"/>
                <a:ea typeface="微软雅黑" pitchFamily="34" charset="-122"/>
                <a:cs typeface="Times New Roman" panose="02020603050405020304" pitchFamily="18" charset="0"/>
              </a:rPr>
              <a:t>·</a:t>
            </a:r>
            <a:r>
              <a:rPr lang="zh-CN" altLang="en-US" sz="2400">
                <a:latin typeface="Times New Roman" panose="02020603050405020304" pitchFamily="18" charset="0"/>
                <a:ea typeface="微软雅黑" pitchFamily="34" charset="-122"/>
                <a:cs typeface="Times New Roman" panose="02020603050405020304" pitchFamily="18" charset="0"/>
              </a:rPr>
              <a:t>广西</a:t>
            </a:r>
            <a:r>
              <a:rPr lang="en-US" altLang="zh-CN" sz="2400">
                <a:latin typeface="Times New Roman" panose="02020603050405020304" pitchFamily="18" charset="0"/>
                <a:ea typeface="微软雅黑" pitchFamily="34" charset="-122"/>
                <a:cs typeface="Times New Roman" panose="02020603050405020304" pitchFamily="18" charset="0"/>
              </a:rPr>
              <a:t>] </a:t>
            </a:r>
            <a:r>
              <a:rPr lang="zh-CN" altLang="en-US" sz="2400">
                <a:latin typeface="Times New Roman" panose="02020603050405020304" pitchFamily="18" charset="0"/>
                <a:ea typeface="微软雅黑" pitchFamily="34" charset="-122"/>
                <a:cs typeface="Times New Roman" panose="02020603050405020304" pitchFamily="18" charset="0"/>
              </a:rPr>
              <a:t>如图是利用滑轮组帮助汽车脱困的情景。匀速拉动车的过程中，车相对树木是</a:t>
            </a:r>
            <a:r>
              <a:rPr lang="en-US" altLang="zh-CN" sz="2400">
                <a:latin typeface="Times New Roman" panose="02020603050405020304" pitchFamily="18" charset="0"/>
                <a:ea typeface="微软雅黑" pitchFamily="34" charset="-122"/>
                <a:cs typeface="Times New Roman" panose="02020603050405020304" pitchFamily="18" charset="0"/>
              </a:rPr>
              <a:t>_______</a:t>
            </a:r>
            <a:r>
              <a:rPr lang="zh-CN" altLang="en-US" sz="2400">
                <a:latin typeface="Times New Roman" panose="02020603050405020304" pitchFamily="18" charset="0"/>
                <a:ea typeface="微软雅黑" pitchFamily="34" charset="-122"/>
                <a:cs typeface="Times New Roman" panose="02020603050405020304" pitchFamily="18" charset="0"/>
              </a:rPr>
              <a:t> </a:t>
            </a:r>
            <a:r>
              <a:rPr lang="en-US" altLang="zh-CN" sz="2400">
                <a:latin typeface="Times New Roman" panose="02020603050405020304" pitchFamily="18" charset="0"/>
                <a:ea typeface="微软雅黑" pitchFamily="34" charset="-122"/>
                <a:cs typeface="Times New Roman" panose="02020603050405020304" pitchFamily="18" charset="0"/>
              </a:rPr>
              <a:t>(</a:t>
            </a:r>
            <a:r>
              <a:rPr lang="zh-CN" altLang="en-US" sz="2400">
                <a:latin typeface="Times New Roman" panose="02020603050405020304" pitchFamily="18" charset="0"/>
                <a:ea typeface="微软雅黑" pitchFamily="34" charset="-122"/>
                <a:cs typeface="Times New Roman" panose="02020603050405020304" pitchFamily="18" charset="0"/>
              </a:rPr>
              <a:t>填“静止”或“运动”</a:t>
            </a:r>
            <a:r>
              <a:rPr lang="en-US" altLang="zh-CN" sz="2400">
                <a:latin typeface="Times New Roman" panose="02020603050405020304" pitchFamily="18" charset="0"/>
                <a:ea typeface="微软雅黑" pitchFamily="34" charset="-122"/>
                <a:cs typeface="Times New Roman" panose="02020603050405020304" pitchFamily="18" charset="0"/>
              </a:rPr>
              <a:t>)</a:t>
            </a:r>
            <a:r>
              <a:rPr lang="zh-CN" altLang="en-US" sz="2400">
                <a:latin typeface="Times New Roman" panose="02020603050405020304" pitchFamily="18" charset="0"/>
                <a:ea typeface="微软雅黑" pitchFamily="34" charset="-122"/>
                <a:cs typeface="Times New Roman" panose="02020603050405020304" pitchFamily="18" charset="0"/>
              </a:rPr>
              <a:t>的，动滑轮上有</a:t>
            </a:r>
            <a:r>
              <a:rPr lang="en-US" altLang="zh-CN" sz="2400">
                <a:latin typeface="Times New Roman" panose="02020603050405020304" pitchFamily="18" charset="0"/>
                <a:ea typeface="微软雅黑" pitchFamily="34" charset="-122"/>
                <a:cs typeface="Times New Roman" panose="02020603050405020304" pitchFamily="18" charset="0"/>
              </a:rPr>
              <a:t>_______</a:t>
            </a:r>
            <a:r>
              <a:rPr lang="zh-CN" altLang="en-US" sz="2400">
                <a:latin typeface="Times New Roman" panose="02020603050405020304" pitchFamily="18" charset="0"/>
                <a:ea typeface="微软雅黑" pitchFamily="34" charset="-122"/>
                <a:cs typeface="Times New Roman" panose="02020603050405020304" pitchFamily="18" charset="0"/>
              </a:rPr>
              <a:t>段绳子承担对车的拉力，若对车的拉力为</a:t>
            </a:r>
            <a:r>
              <a:rPr lang="en-US" altLang="zh-CN" sz="2400">
                <a:latin typeface="Times New Roman" panose="02020603050405020304" pitchFamily="18" charset="0"/>
                <a:ea typeface="微软雅黑" pitchFamily="34" charset="-122"/>
                <a:cs typeface="Times New Roman" panose="02020603050405020304" pitchFamily="18" charset="0"/>
              </a:rPr>
              <a:t>2 400 N</a:t>
            </a:r>
            <a:r>
              <a:rPr lang="zh-CN" altLang="en-US" sz="2400">
                <a:latin typeface="Times New Roman" panose="02020603050405020304" pitchFamily="18" charset="0"/>
                <a:ea typeface="微软雅黑" pitchFamily="34" charset="-122"/>
                <a:cs typeface="Times New Roman" panose="02020603050405020304" pitchFamily="18" charset="0"/>
              </a:rPr>
              <a:t>，</a:t>
            </a:r>
            <a:r>
              <a:rPr lang="en-US" altLang="zh-CN" sz="2400" i="1">
                <a:latin typeface="Times New Roman" panose="02020603050405020304" pitchFamily="18" charset="0"/>
                <a:ea typeface="微软雅黑" pitchFamily="34" charset="-122"/>
                <a:cs typeface="Times New Roman" panose="02020603050405020304" pitchFamily="18" charset="0"/>
              </a:rPr>
              <a:t>F </a:t>
            </a:r>
            <a:r>
              <a:rPr lang="zh-CN" altLang="en-US" sz="2400">
                <a:latin typeface="Times New Roman" panose="02020603050405020304" pitchFamily="18" charset="0"/>
                <a:ea typeface="微软雅黑" pitchFamily="34" charset="-122"/>
                <a:cs typeface="Times New Roman" panose="02020603050405020304" pitchFamily="18" charset="0"/>
              </a:rPr>
              <a:t>为</a:t>
            </a:r>
            <a:r>
              <a:rPr lang="en-US" altLang="zh-CN" sz="2400">
                <a:latin typeface="Times New Roman" panose="02020603050405020304" pitchFamily="18" charset="0"/>
                <a:ea typeface="微软雅黑" pitchFamily="34" charset="-122"/>
                <a:cs typeface="Times New Roman" panose="02020603050405020304" pitchFamily="18" charset="0"/>
              </a:rPr>
              <a:t>1 500 N</a:t>
            </a:r>
            <a:r>
              <a:rPr lang="zh-CN" altLang="en-US" sz="2400">
                <a:latin typeface="Times New Roman" panose="02020603050405020304" pitchFamily="18" charset="0"/>
                <a:ea typeface="微软雅黑" pitchFamily="34" charset="-122"/>
                <a:cs typeface="Times New Roman" panose="02020603050405020304" pitchFamily="18" charset="0"/>
              </a:rPr>
              <a:t>， 则该滑轮组的机械效率</a:t>
            </a:r>
            <a:endParaRPr lang="en-US" altLang="zh-CN" sz="2400">
              <a:latin typeface="Times New Roman" panose="02020603050405020304" pitchFamily="18" charset="0"/>
              <a:ea typeface="微软雅黑" pitchFamily="34" charset="-122"/>
              <a:cs typeface="Times New Roman" panose="02020603050405020304" pitchFamily="18" charset="0"/>
            </a:endParaRPr>
          </a:p>
          <a:p>
            <a:pPr marL="541338" indent="-1588" eaLnBrk="1" hangingPunct="1">
              <a:lnSpc>
                <a:spcPct val="150000"/>
              </a:lnSpc>
              <a:buFont typeface="Arial" pitchFamily="34" charset="0"/>
              <a:buNone/>
            </a:pPr>
            <a:r>
              <a:rPr lang="zh-CN" altLang="en-US" sz="2400">
                <a:latin typeface="Times New Roman" panose="02020603050405020304" pitchFamily="18" charset="0"/>
                <a:ea typeface="微软雅黑" pitchFamily="34" charset="-122"/>
                <a:cs typeface="Times New Roman" panose="02020603050405020304" pitchFamily="18" charset="0"/>
              </a:rPr>
              <a:t>是</a:t>
            </a:r>
            <a:r>
              <a:rPr lang="en-US" altLang="zh-CN" sz="2400">
                <a:latin typeface="Times New Roman" panose="02020603050405020304" pitchFamily="18" charset="0"/>
                <a:ea typeface="微软雅黑" pitchFamily="34" charset="-122"/>
                <a:cs typeface="Times New Roman" panose="02020603050405020304" pitchFamily="18" charset="0"/>
              </a:rPr>
              <a:t>_______</a:t>
            </a:r>
            <a:r>
              <a:rPr lang="zh-CN" altLang="en-US" sz="2400">
                <a:latin typeface="Times New Roman" panose="02020603050405020304" pitchFamily="18" charset="0"/>
                <a:ea typeface="微软雅黑" pitchFamily="34" charset="-122"/>
                <a:cs typeface="Times New Roman" panose="02020603050405020304" pitchFamily="18" charset="0"/>
              </a:rPr>
              <a:t> 。</a:t>
            </a:r>
          </a:p>
        </p:txBody>
      </p:sp>
      <p:sp>
        <p:nvSpPr>
          <p:cNvPr id="11" name="矩形 10"/>
          <p:cNvSpPr>
            <a:spLocks noChangeArrowheads="1"/>
          </p:cNvSpPr>
          <p:nvPr/>
        </p:nvSpPr>
        <p:spPr bwMode="auto">
          <a:xfrm>
            <a:off x="6237609" y="1378874"/>
            <a:ext cx="8546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rPr>
              <a:t>运动</a:t>
            </a:r>
          </a:p>
        </p:txBody>
      </p:sp>
      <p:pic>
        <p:nvPicPr>
          <p:cNvPr id="717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2243"/>
          <a:stretch>
            <a:fillRect/>
          </a:stretch>
        </p:blipFill>
        <p:spPr bwMode="auto">
          <a:xfrm>
            <a:off x="4368444" y="2931791"/>
            <a:ext cx="3171056" cy="121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a:spLocks noChangeArrowheads="1"/>
          </p:cNvSpPr>
          <p:nvPr/>
        </p:nvSpPr>
        <p:spPr bwMode="auto">
          <a:xfrm>
            <a:off x="6026297" y="1923678"/>
            <a:ext cx="4179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2</a:t>
            </a:r>
            <a:endPar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
        <p:nvSpPr>
          <p:cNvPr id="12" name="矩形 11"/>
          <p:cNvSpPr>
            <a:spLocks noChangeArrowheads="1"/>
          </p:cNvSpPr>
          <p:nvPr/>
        </p:nvSpPr>
        <p:spPr bwMode="auto">
          <a:xfrm>
            <a:off x="1691681" y="3579862"/>
            <a:ext cx="9361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80%</a:t>
            </a:r>
            <a:endPar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4077124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6"/>
          <p:cNvSpPr txBox="1">
            <a:spLocks noChangeArrowheads="1"/>
          </p:cNvSpPr>
          <p:nvPr/>
        </p:nvSpPr>
        <p:spPr bwMode="auto">
          <a:xfrm>
            <a:off x="415925" y="-84138"/>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solidFill>
                  <a:schemeClr val="bg1"/>
                </a:solidFill>
                <a:latin typeface="黑体" pitchFamily="49" charset="-122"/>
                <a:ea typeface="黑体" pitchFamily="49" charset="-122"/>
              </a:rPr>
              <a:t>感悟新知</a:t>
            </a:r>
          </a:p>
        </p:txBody>
      </p:sp>
      <p:sp>
        <p:nvSpPr>
          <p:cNvPr id="7" name="矩形 6"/>
          <p:cNvSpPr/>
          <p:nvPr/>
        </p:nvSpPr>
        <p:spPr>
          <a:xfrm>
            <a:off x="7546975" y="5222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2292" name="文本框 22"/>
          <p:cNvSpPr txBox="1">
            <a:spLocks noChangeArrowheads="1"/>
          </p:cNvSpPr>
          <p:nvPr/>
        </p:nvSpPr>
        <p:spPr bwMode="auto">
          <a:xfrm>
            <a:off x="7669213" y="484188"/>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3</a:t>
            </a:r>
            <a:r>
              <a:rPr kumimoji="1" lang="zh-CN" altLang="en-US" sz="1600" b="1">
                <a:latin typeface="楷体" pitchFamily="49" charset="-122"/>
                <a:ea typeface="楷体" pitchFamily="49" charset="-122"/>
              </a:rPr>
              <a:t>－讲</a:t>
            </a:r>
          </a:p>
        </p:txBody>
      </p:sp>
      <p:sp>
        <p:nvSpPr>
          <p:cNvPr id="13" name="AutoShape 2"/>
          <p:cNvSpPr>
            <a:spLocks noChangeArrowheads="1"/>
          </p:cNvSpPr>
          <p:nvPr/>
        </p:nvSpPr>
        <p:spPr bwMode="gray">
          <a:xfrm flipH="1">
            <a:off x="1692270" y="879500"/>
            <a:ext cx="4391898" cy="430212"/>
          </a:xfrm>
          <a:prstGeom prst="roundRect">
            <a:avLst>
              <a:gd name="adj" fmla="val 47681"/>
            </a:avLst>
          </a:prstGeom>
          <a:solidFill>
            <a:schemeClr val="accent6">
              <a:lumMod val="60000"/>
              <a:lumOff val="40000"/>
            </a:schemeClr>
          </a:solidFill>
          <a:ln>
            <a:noFill/>
          </a:ln>
        </p:spPr>
        <p:txBody>
          <a:bodyPr wrap="none" anchor="ctr"/>
          <a:lstStyle/>
          <a:p>
            <a:pPr eaLnBrk="0" hangingPunct="0">
              <a:defRPr/>
            </a:pPr>
            <a:endParaRPr lang="zh-CN" altLang="en-US"/>
          </a:p>
        </p:txBody>
      </p:sp>
      <p:sp>
        <p:nvSpPr>
          <p:cNvPr id="14" name="AutoShape 2"/>
          <p:cNvSpPr>
            <a:spLocks noChangeArrowheads="1"/>
          </p:cNvSpPr>
          <p:nvPr/>
        </p:nvSpPr>
        <p:spPr bwMode="gray">
          <a:xfrm flipH="1">
            <a:off x="638175" y="871562"/>
            <a:ext cx="1539875" cy="438150"/>
          </a:xfrm>
          <a:prstGeom prst="roundRect">
            <a:avLst>
              <a:gd name="adj" fmla="val 47681"/>
            </a:avLst>
          </a:prstGeom>
          <a:gradFill rotWithShape="1">
            <a:gsLst>
              <a:gs pos="100000">
                <a:schemeClr val="accent5">
                  <a:lumMod val="60000"/>
                  <a:lumOff val="40000"/>
                </a:schemeClr>
              </a:gs>
              <a:gs pos="100000">
                <a:srgbClr val="FF0A00"/>
              </a:gs>
              <a:gs pos="100000">
                <a:srgbClr val="FF1200"/>
              </a:gs>
              <a:gs pos="100000">
                <a:srgbClr val="FF6600"/>
              </a:gs>
            </a:gsLst>
            <a:lin ang="0" scaled="1"/>
          </a:gradFill>
          <a:ln>
            <a:noFill/>
          </a:ln>
        </p:spPr>
        <p:txBody>
          <a:bodyPr wrap="none" anchor="ctr"/>
          <a:lstStyle/>
          <a:p>
            <a:pPr eaLnBrk="0" hangingPunct="0">
              <a:defRPr/>
            </a:pPr>
            <a:endParaRPr lang="zh-CN" altLang="en-US"/>
          </a:p>
        </p:txBody>
      </p:sp>
      <p:sp>
        <p:nvSpPr>
          <p:cNvPr id="15" name="文本框 27"/>
          <p:cNvSpPr txBox="1">
            <a:spLocks noChangeArrowheads="1"/>
          </p:cNvSpPr>
          <p:nvPr/>
        </p:nvSpPr>
        <p:spPr bwMode="auto">
          <a:xfrm>
            <a:off x="688975" y="833462"/>
            <a:ext cx="1290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2800" b="1">
                <a:solidFill>
                  <a:schemeClr val="bg1"/>
                </a:solidFill>
                <a:latin typeface="Adobe 黑体 Std R" pitchFamily="34" charset="-122"/>
                <a:ea typeface="Adobe 黑体 Std R" pitchFamily="34" charset="-122"/>
              </a:rPr>
              <a:t>知识点</a:t>
            </a:r>
          </a:p>
        </p:txBody>
      </p:sp>
      <p:sp>
        <p:nvSpPr>
          <p:cNvPr id="16" name="文本框 28"/>
          <p:cNvSpPr txBox="1">
            <a:spLocks noChangeArrowheads="1"/>
          </p:cNvSpPr>
          <p:nvPr/>
        </p:nvSpPr>
        <p:spPr bwMode="auto">
          <a:xfrm>
            <a:off x="2532633" y="831875"/>
            <a:ext cx="35515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600" b="1">
                <a:solidFill>
                  <a:schemeClr val="bg1"/>
                </a:solidFill>
                <a:latin typeface="黑体" pitchFamily="49" charset="-122"/>
                <a:ea typeface="黑体" pitchFamily="49" charset="-122"/>
              </a:rPr>
              <a:t>测量滑轮组的机械效率</a:t>
            </a:r>
          </a:p>
        </p:txBody>
      </p:sp>
      <p:sp>
        <p:nvSpPr>
          <p:cNvPr id="17" name="AutoShape 11"/>
          <p:cNvSpPr>
            <a:spLocks noChangeArrowheads="1"/>
          </p:cNvSpPr>
          <p:nvPr/>
        </p:nvSpPr>
        <p:spPr bwMode="gray">
          <a:xfrm>
            <a:off x="1873250" y="771550"/>
            <a:ext cx="576263" cy="582612"/>
          </a:xfrm>
          <a:prstGeom prst="diamond">
            <a:avLst/>
          </a:prstGeom>
          <a:solidFill>
            <a:srgbClr val="F4BE96"/>
          </a:solidFill>
          <a:ln w="38100">
            <a:solidFill>
              <a:schemeClr val="bg1"/>
            </a:solidFill>
            <a:miter lim="800000"/>
          </a:ln>
          <a:effectLst>
            <a:outerShdw sy="50000" rotWithShape="0">
              <a:srgbClr val="808080">
                <a:alpha val="50000"/>
              </a:srgbClr>
            </a:outerShdw>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ko-KR" sz="2800" b="1">
                <a:solidFill>
                  <a:srgbClr val="FFFFFF"/>
                </a:solidFill>
                <a:latin typeface="Calibri" pitchFamily="34" charset="0"/>
                <a:ea typeface="Gulim" pitchFamily="34" charset="-127"/>
              </a:rPr>
              <a:t>2</a:t>
            </a:r>
          </a:p>
        </p:txBody>
      </p:sp>
      <mc:AlternateContent xmlns:mc="http://schemas.openxmlformats.org/markup-compatibility/2006" xmlns:a14="http://schemas.microsoft.com/office/drawing/2010/main">
        <mc:Choice Requires="a14">
          <p:sp>
            <p:nvSpPr>
              <p:cNvPr id="18" name="TextBox 33"/>
              <p:cNvSpPr txBox="1">
                <a:spLocks noChangeArrowheads="1"/>
              </p:cNvSpPr>
              <p:nvPr/>
            </p:nvSpPr>
            <p:spPr bwMode="auto">
              <a:xfrm>
                <a:off x="611189" y="1347614"/>
                <a:ext cx="5472980" cy="20439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marL="357188" indent="-357188" eaLnBrk="1" hangingPunct="1">
                  <a:lnSpc>
                    <a:spcPct val="150000"/>
                  </a:lnSpc>
                  <a:defRPr/>
                </a:pPr>
                <a:r>
                  <a:rPr lang="en-US" altLang="zh-CN" sz="2400">
                    <a:latin typeface="Times New Roman" panose="02020603050405020304" pitchFamily="18" charset="0"/>
                    <a:ea typeface="微软雅黑" pitchFamily="34" charset="-122"/>
                    <a:cs typeface="Times New Roman" panose="02020603050405020304" pitchFamily="18" charset="0"/>
                  </a:rPr>
                  <a:t>(1)</a:t>
                </a:r>
                <a:r>
                  <a:rPr lang="zh-CN" altLang="en-US" sz="2400">
                    <a:latin typeface="Times New Roman" panose="02020603050405020304" pitchFamily="18" charset="0"/>
                    <a:ea typeface="微软雅黑" pitchFamily="34" charset="-122"/>
                    <a:cs typeface="Times New Roman" panose="02020603050405020304" pitchFamily="18" charset="0"/>
                  </a:rPr>
                  <a:t>实验思路</a:t>
                </a:r>
              </a:p>
              <a:p>
                <a:pPr marL="357188" indent="-357188" eaLnBrk="1" hangingPunct="1">
                  <a:lnSpc>
                    <a:spcPct val="150000"/>
                  </a:lnSpc>
                  <a:defRPr/>
                </a:pPr>
                <a:r>
                  <a:rPr lang="zh-CN" altLang="en-US" sz="2400">
                    <a:latin typeface="Times New Roman" panose="02020603050405020304" pitchFamily="18" charset="0"/>
                    <a:ea typeface="微软雅黑" pitchFamily="34" charset="-122"/>
                    <a:cs typeface="Times New Roman" panose="02020603050405020304" pitchFamily="18" charset="0"/>
                  </a:rPr>
                  <a:t>①本实验可以测量如图</a:t>
                </a:r>
                <a:r>
                  <a:rPr lang="en-US" altLang="zh-CN" sz="2400">
                    <a:latin typeface="Times New Roman" panose="02020603050405020304" pitchFamily="18" charset="0"/>
                    <a:ea typeface="微软雅黑" pitchFamily="34" charset="-122"/>
                    <a:cs typeface="Times New Roman" panose="02020603050405020304" pitchFamily="18" charset="0"/>
                  </a:rPr>
                  <a:t>5 </a:t>
                </a:r>
                <a:r>
                  <a:rPr lang="zh-CN" altLang="en-US" sz="2400">
                    <a:latin typeface="Times New Roman" panose="02020603050405020304" pitchFamily="18" charset="0"/>
                    <a:ea typeface="微软雅黑" pitchFamily="34" charset="-122"/>
                    <a:cs typeface="Times New Roman" panose="02020603050405020304" pitchFamily="18" charset="0"/>
                  </a:rPr>
                  <a:t>所示滑轮组的机械效率，实验原理为</a:t>
                </a:r>
                <a:r>
                  <a:rPr lang="en-US" altLang="zh-CN" sz="2400" i="1">
                    <a:latin typeface="Times New Roman" panose="02020603050405020304" pitchFamily="18" charset="0"/>
                    <a:ea typeface="微软雅黑" pitchFamily="34" charset="-122"/>
                    <a:cs typeface="Times New Roman" panose="02020603050405020304" pitchFamily="18" charset="0"/>
                  </a:rPr>
                  <a:t>η</a:t>
                </a:r>
                <a:r>
                  <a:rPr lang="en-US" altLang="zh-CN" sz="2400">
                    <a:latin typeface="Times New Roman" panose="02020603050405020304" pitchFamily="18" charset="0"/>
                    <a:ea typeface="微软雅黑" pitchFamily="34" charset="-122"/>
                    <a:cs typeface="Times New Roman" panose="02020603050405020304" pitchFamily="18" charset="0"/>
                  </a:rPr>
                  <a:t> = </a:t>
                </a:r>
                <a14:m>
                  <m:oMath xmlns:m="http://schemas.openxmlformats.org/officeDocument/2006/math">
                    <m:box>
                      <m:boxPr>
                        <m:ctrlPr>
                          <a:rPr lang="en-US" altLang="zh-CN" sz="2400" i="1" smtClean="0">
                            <a:latin typeface="Cambria Math" panose="02040503050406030204" pitchFamily="18" charset="0"/>
                            <a:ea typeface="微软雅黑" panose="020B0503020204020204" pitchFamily="34" charset="-122"/>
                            <a:cs typeface="Times New Roman" panose="02020603050405020304" pitchFamily="18" charset="0"/>
                          </a:rPr>
                        </m:ctrlPr>
                      </m:boxPr>
                      <m:e>
                        <m:f>
                          <m:fPr>
                            <m:ctrlPr>
                              <a:rPr lang="en-US" altLang="zh-CN" sz="2400" i="1" smtClean="0">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𝑊</m:t>
                            </m:r>
                            <m:r>
                              <a:rPr lang="en-US" altLang="zh-CN" sz="2400">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latin typeface="Cambria Math" panose="02040503050406030204" pitchFamily="18" charset="0"/>
                                <a:ea typeface="微软雅黑" panose="020B0503020204020204" pitchFamily="34" charset="-122"/>
                                <a:cs typeface="Times New Roman" panose="02020603050405020304" pitchFamily="18" charset="0"/>
                              </a:rPr>
                              <m:t>有用</m:t>
                            </m:r>
                            <m:r>
                              <a:rPr lang="zh-CN" altLang="en-US" sz="2400" baseline="-25000">
                                <a:latin typeface="Cambria Math" panose="02040503050406030204" pitchFamily="18" charset="0"/>
                                <a:ea typeface="微软雅黑" panose="020B0503020204020204" pitchFamily="34" charset="-122"/>
                                <a:cs typeface="Times New Roman" panose="02020603050405020304" pitchFamily="18" charset="0"/>
                              </a:rPr>
                              <m:t> </m:t>
                            </m:r>
                          </m:num>
                          <m:den>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𝑊</m:t>
                            </m:r>
                            <m:r>
                              <a:rPr lang="en-US" altLang="zh-CN" sz="2400">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latin typeface="Cambria Math" panose="02040503050406030204" pitchFamily="18" charset="0"/>
                                <a:ea typeface="微软雅黑" panose="020B0503020204020204" pitchFamily="34" charset="-122"/>
                                <a:cs typeface="Times New Roman" panose="02020603050405020304" pitchFamily="18" charset="0"/>
                              </a:rPr>
                              <m:t>总</m:t>
                            </m:r>
                          </m:den>
                        </m:f>
                      </m:e>
                    </m:box>
                  </m:oMath>
                </a14:m>
                <a:r>
                  <a:rPr lang="en-US" altLang="zh-CN" sz="2400">
                    <a:latin typeface="Times New Roman" panose="02020603050405020304" pitchFamily="18" charset="0"/>
                    <a:ea typeface="微软雅黑" pitchFamily="34" charset="-122"/>
                    <a:cs typeface="Times New Roman" panose="02020603050405020304" pitchFamily="18" charset="0"/>
                  </a:rPr>
                  <a:t>=</a:t>
                </a:r>
                <a14:m>
                  <m:oMath xmlns:m="http://schemas.openxmlformats.org/officeDocument/2006/math">
                    <m:box>
                      <m:boxPr>
                        <m:ctrlPr>
                          <a:rPr lang="en-US" altLang="zh-CN" sz="2400" i="1" smtClean="0">
                            <a:latin typeface="Cambria Math" panose="02040503050406030204" pitchFamily="18" charset="0"/>
                            <a:ea typeface="微软雅黑" panose="020B0503020204020204" pitchFamily="34" charset="-122"/>
                            <a:cs typeface="Times New Roman" panose="02020603050405020304" pitchFamily="18" charset="0"/>
                          </a:rPr>
                        </m:ctrlPr>
                      </m:boxPr>
                      <m:e>
                        <m:f>
                          <m:fPr>
                            <m:ctrlPr>
                              <a:rPr lang="en-US" altLang="zh-CN" sz="2400" i="1" smtClean="0">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𝐺h</m:t>
                            </m:r>
                          </m:num>
                          <m:den>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𝐹𝑠</m:t>
                            </m:r>
                          </m:den>
                        </m:f>
                      </m:e>
                    </m:box>
                  </m:oMath>
                </a14:m>
                <a:r>
                  <a:rPr lang="en-US" altLang="zh-CN" sz="2400" i="1">
                    <a:latin typeface="Times New Roman" panose="02020603050405020304" pitchFamily="18" charset="0"/>
                    <a:ea typeface="微软雅黑" pitchFamily="34" charset="-122"/>
                    <a:cs typeface="Times New Roman" panose="02020603050405020304" pitchFamily="18" charset="0"/>
                  </a:rPr>
                  <a:t> </a:t>
                </a:r>
                <a:r>
                  <a:rPr lang="zh-CN" altLang="en-US" sz="2400">
                    <a:latin typeface="Times New Roman" panose="02020603050405020304" pitchFamily="18" charset="0"/>
                    <a:ea typeface="微软雅黑" pitchFamily="34" charset="-122"/>
                    <a:cs typeface="Times New Roman" panose="02020603050405020304" pitchFamily="18" charset="0"/>
                  </a:rPr>
                  <a:t>。</a:t>
                </a: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18" name="TextBox 33"/>
              <p:cNvSpPr txBox="1">
                <a:spLocks noRot="1" noChangeAspect="1" noMove="1" noResize="1" noEditPoints="1" noAdjustHandles="1" noChangeArrowheads="1" noChangeShapeType="1" noTextEdit="1"/>
              </p:cNvSpPr>
              <p:nvPr/>
            </p:nvSpPr>
            <p:spPr bwMode="auto">
              <a:xfrm>
                <a:off x="611189" y="1347614"/>
                <a:ext cx="5472980" cy="2043957"/>
              </a:xfrm>
              <a:prstGeom prst="rect">
                <a:avLst/>
              </a:prstGeom>
              <a:blipFill rotWithShape="1">
                <a:blip r:embed="rId3"/>
                <a:stretch>
                  <a:fillRect l="-1670" r="-73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409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084731" y="1038457"/>
            <a:ext cx="2198524" cy="3507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59247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gray">
          <a:xfrm flipH="1">
            <a:off x="1692270" y="869950"/>
            <a:ext cx="4319889" cy="430213"/>
          </a:xfrm>
          <a:prstGeom prst="roundRect">
            <a:avLst>
              <a:gd name="adj" fmla="val 47681"/>
            </a:avLst>
          </a:prstGeom>
          <a:solidFill>
            <a:schemeClr val="accent6">
              <a:lumMod val="60000"/>
              <a:lumOff val="40000"/>
            </a:schemeClr>
          </a:solidFill>
          <a:ln>
            <a:noFill/>
          </a:ln>
        </p:spPr>
        <p:txBody>
          <a:bodyPr wrap="none" anchor="ctr"/>
          <a:lstStyle/>
          <a:p>
            <a:pPr eaLnBrk="0" hangingPunct="0">
              <a:defRPr/>
            </a:pPr>
            <a:endParaRPr lang="zh-CN" altLang="en-US"/>
          </a:p>
        </p:txBody>
      </p:sp>
      <p:sp>
        <p:nvSpPr>
          <p:cNvPr id="7171" name="AutoShape 2"/>
          <p:cNvSpPr>
            <a:spLocks noChangeArrowheads="1"/>
          </p:cNvSpPr>
          <p:nvPr/>
        </p:nvSpPr>
        <p:spPr bwMode="gray">
          <a:xfrm flipH="1">
            <a:off x="638175" y="862013"/>
            <a:ext cx="1539875" cy="438150"/>
          </a:xfrm>
          <a:prstGeom prst="roundRect">
            <a:avLst>
              <a:gd name="adj" fmla="val 47681"/>
            </a:avLst>
          </a:prstGeom>
          <a:gradFill rotWithShape="1">
            <a:gsLst>
              <a:gs pos="100000">
                <a:schemeClr val="accent5">
                  <a:lumMod val="60000"/>
                  <a:lumOff val="40000"/>
                </a:schemeClr>
              </a:gs>
              <a:gs pos="100000">
                <a:srgbClr val="FF0A00"/>
              </a:gs>
              <a:gs pos="100000">
                <a:srgbClr val="FF1200"/>
              </a:gs>
              <a:gs pos="100000">
                <a:srgbClr val="FF6600"/>
              </a:gs>
            </a:gsLst>
            <a:lin ang="0" scaled="1"/>
          </a:gradFill>
          <a:ln>
            <a:noFill/>
          </a:ln>
        </p:spPr>
        <p:txBody>
          <a:bodyPr wrap="none" anchor="ctr"/>
          <a:lstStyle/>
          <a:p>
            <a:pPr eaLnBrk="0" hangingPunct="0">
              <a:defRPr/>
            </a:pPr>
            <a:endParaRPr lang="zh-CN" altLang="en-US"/>
          </a:p>
        </p:txBody>
      </p:sp>
      <p:sp>
        <p:nvSpPr>
          <p:cNvPr id="7172" name="文本框 27"/>
          <p:cNvSpPr txBox="1">
            <a:spLocks noChangeArrowheads="1"/>
          </p:cNvSpPr>
          <p:nvPr/>
        </p:nvSpPr>
        <p:spPr bwMode="auto">
          <a:xfrm>
            <a:off x="793759" y="812800"/>
            <a:ext cx="1290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2800" b="1">
                <a:solidFill>
                  <a:schemeClr val="bg1"/>
                </a:solidFill>
                <a:latin typeface="Adobe 黑体 Std R" pitchFamily="34" charset="-122"/>
                <a:ea typeface="Adobe 黑体 Std R" pitchFamily="34" charset="-122"/>
              </a:rPr>
              <a:t>知识点</a:t>
            </a:r>
          </a:p>
        </p:txBody>
      </p:sp>
      <p:sp>
        <p:nvSpPr>
          <p:cNvPr id="7173" name="文本框 28"/>
          <p:cNvSpPr txBox="1">
            <a:spLocks noChangeArrowheads="1"/>
          </p:cNvSpPr>
          <p:nvPr/>
        </p:nvSpPr>
        <p:spPr bwMode="auto">
          <a:xfrm>
            <a:off x="2483768" y="812800"/>
            <a:ext cx="352839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600" b="1">
                <a:solidFill>
                  <a:schemeClr val="bg1"/>
                </a:solidFill>
                <a:latin typeface="黑体" pitchFamily="49" charset="-122"/>
                <a:ea typeface="黑体" pitchFamily="49" charset="-122"/>
              </a:rPr>
              <a:t>有用功、额外功和总功</a:t>
            </a:r>
          </a:p>
        </p:txBody>
      </p:sp>
      <p:sp>
        <p:nvSpPr>
          <p:cNvPr id="32" name="矩形 31"/>
          <p:cNvSpPr/>
          <p:nvPr/>
        </p:nvSpPr>
        <p:spPr>
          <a:xfrm>
            <a:off x="7546975" y="831850"/>
            <a:ext cx="1116013" cy="2619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7175" name="文本框 22"/>
          <p:cNvSpPr txBox="1">
            <a:spLocks noChangeArrowheads="1"/>
          </p:cNvSpPr>
          <p:nvPr/>
        </p:nvSpPr>
        <p:spPr bwMode="auto">
          <a:xfrm>
            <a:off x="7669213" y="793750"/>
            <a:ext cx="909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1</a:t>
            </a:r>
            <a:r>
              <a:rPr kumimoji="1" lang="zh-CN" altLang="en-US" sz="1600" b="1">
                <a:latin typeface="楷体" pitchFamily="49" charset="-122"/>
                <a:ea typeface="楷体" pitchFamily="49" charset="-122"/>
              </a:rPr>
              <a:t>－讲</a:t>
            </a:r>
          </a:p>
        </p:txBody>
      </p:sp>
      <p:sp>
        <p:nvSpPr>
          <p:cNvPr id="7176" name="文本框 6"/>
          <p:cNvSpPr txBox="1">
            <a:spLocks noChangeArrowheads="1"/>
          </p:cNvSpPr>
          <p:nvPr/>
        </p:nvSpPr>
        <p:spPr bwMode="auto">
          <a:xfrm>
            <a:off x="195262" y="155108"/>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感悟新知</a:t>
            </a:r>
          </a:p>
        </p:txBody>
      </p:sp>
      <p:sp>
        <p:nvSpPr>
          <p:cNvPr id="7177" name="AutoShape 11"/>
          <p:cNvSpPr>
            <a:spLocks noChangeArrowheads="1"/>
          </p:cNvSpPr>
          <p:nvPr/>
        </p:nvSpPr>
        <p:spPr bwMode="gray">
          <a:xfrm>
            <a:off x="1873250" y="762000"/>
            <a:ext cx="576263" cy="582613"/>
          </a:xfrm>
          <a:prstGeom prst="diamond">
            <a:avLst/>
          </a:prstGeom>
          <a:solidFill>
            <a:srgbClr val="F4BE96"/>
          </a:solidFill>
          <a:ln w="38100">
            <a:solidFill>
              <a:schemeClr val="bg1"/>
            </a:solidFill>
            <a:miter lim="800000"/>
          </a:ln>
          <a:effectLst>
            <a:outerShdw sy="50000" rotWithShape="0">
              <a:srgbClr val="808080">
                <a:alpha val="50000"/>
              </a:srgbClr>
            </a:outerShdw>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en-US" altLang="ko-KR" sz="2800" b="1">
                <a:solidFill>
                  <a:srgbClr val="FFFFFF"/>
                </a:solidFill>
                <a:latin typeface="Calibri" pitchFamily="34" charset="0"/>
                <a:ea typeface="Gulim" pitchFamily="34" charset="-127"/>
              </a:rPr>
              <a:t>1</a:t>
            </a:r>
          </a:p>
        </p:txBody>
      </p:sp>
      <p:sp>
        <p:nvSpPr>
          <p:cNvPr id="28" name="TextBox 26"/>
          <p:cNvSpPr txBox="1">
            <a:spLocks noChangeArrowheads="1"/>
          </p:cNvSpPr>
          <p:nvPr/>
        </p:nvSpPr>
        <p:spPr bwMode="auto">
          <a:xfrm>
            <a:off x="611189" y="1437620"/>
            <a:ext cx="626506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357188" indent="-357188" eaLnBrk="1" hangingPunct="1">
              <a:lnSpc>
                <a:spcPct val="150000"/>
              </a:lnSpc>
              <a:spcBef>
                <a:spcPct val="0"/>
              </a:spcBef>
              <a:buFontTx/>
              <a:buNone/>
              <a:defRPr/>
            </a:pPr>
            <a:r>
              <a:rPr lang="en-US" altLang="zh-CN" sz="2400">
                <a:latin typeface="Times New Roman" panose="02020603050405020304" pitchFamily="18" charset="0"/>
                <a:ea typeface="微软雅黑" pitchFamily="34" charset="-122"/>
                <a:cs typeface="Times New Roman" panose="02020603050405020304" pitchFamily="18" charset="0"/>
              </a:rPr>
              <a:t>1. </a:t>
            </a:r>
            <a:r>
              <a:rPr lang="zh-CN" altLang="en-US" sz="2400">
                <a:latin typeface="Times New Roman" panose="02020603050405020304" pitchFamily="18" charset="0"/>
                <a:ea typeface="微软雅黑" pitchFamily="34" charset="-122"/>
                <a:cs typeface="Times New Roman" panose="02020603050405020304" pitchFamily="18" charset="0"/>
              </a:rPr>
              <a:t>研究使用动滑轮是否省功</a:t>
            </a:r>
          </a:p>
          <a:p>
            <a:pPr marL="357188" indent="-357188" eaLnBrk="1" hangingPunct="1">
              <a:lnSpc>
                <a:spcPct val="150000"/>
              </a:lnSpc>
              <a:spcBef>
                <a:spcPct val="0"/>
              </a:spcBef>
              <a:buFontTx/>
              <a:buNone/>
              <a:defRPr/>
            </a:pPr>
            <a:r>
              <a:rPr lang="en-US" altLang="zh-CN" sz="2400">
                <a:latin typeface="Times New Roman" panose="02020603050405020304" pitchFamily="18" charset="0"/>
                <a:ea typeface="微软雅黑" pitchFamily="34" charset="-122"/>
                <a:cs typeface="Times New Roman" panose="02020603050405020304" pitchFamily="18" charset="0"/>
              </a:rPr>
              <a:t>(1)</a:t>
            </a:r>
            <a:r>
              <a:rPr lang="zh-CN" altLang="en-US" sz="2400">
                <a:latin typeface="Times New Roman" panose="02020603050405020304" pitchFamily="18" charset="0"/>
                <a:ea typeface="微软雅黑" pitchFamily="34" charset="-122"/>
                <a:cs typeface="Times New Roman" panose="02020603050405020304" pitchFamily="18" charset="0"/>
              </a:rPr>
              <a:t>实验过程：</a:t>
            </a:r>
          </a:p>
          <a:p>
            <a:pPr marL="357188" indent="-357188" eaLnBrk="1" hangingPunct="1">
              <a:lnSpc>
                <a:spcPct val="150000"/>
              </a:lnSpc>
              <a:spcBef>
                <a:spcPct val="0"/>
              </a:spcBef>
              <a:buFontTx/>
              <a:buNone/>
              <a:defRPr/>
            </a:pPr>
            <a:r>
              <a:rPr lang="zh-CN" altLang="en-US" sz="2400">
                <a:latin typeface="Times New Roman" panose="02020603050405020304" pitchFamily="18" charset="0"/>
                <a:ea typeface="微软雅黑" pitchFamily="34" charset="-122"/>
                <a:cs typeface="Times New Roman" panose="02020603050405020304" pitchFamily="18" charset="0"/>
              </a:rPr>
              <a:t>①如图</a:t>
            </a:r>
            <a:r>
              <a:rPr lang="en-US" altLang="zh-CN" sz="2400">
                <a:latin typeface="Times New Roman" panose="02020603050405020304" pitchFamily="18" charset="0"/>
                <a:ea typeface="微软雅黑" pitchFamily="34" charset="-122"/>
                <a:cs typeface="Times New Roman" panose="02020603050405020304" pitchFamily="18" charset="0"/>
              </a:rPr>
              <a:t>1 </a:t>
            </a:r>
            <a:r>
              <a:rPr lang="zh-CN" altLang="en-US" sz="2400">
                <a:latin typeface="Times New Roman" panose="02020603050405020304" pitchFamily="18" charset="0"/>
                <a:ea typeface="微软雅黑" pitchFamily="34" charset="-122"/>
                <a:cs typeface="Times New Roman" panose="02020603050405020304" pitchFamily="18" charset="0"/>
              </a:rPr>
              <a:t>甲所示，用弹簧测力计将钩码缓慢地提升一定的高度，将实验数据填入表格中。</a:t>
            </a: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008523" y="1384179"/>
            <a:ext cx="487680" cy="2627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6"/>
          <p:cNvSpPr txBox="1">
            <a:spLocks noChangeArrowheads="1"/>
          </p:cNvSpPr>
          <p:nvPr/>
        </p:nvSpPr>
        <p:spPr bwMode="auto">
          <a:xfrm>
            <a:off x="415925" y="-84138"/>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solidFill>
                  <a:schemeClr val="bg1"/>
                </a:solidFill>
                <a:latin typeface="黑体" pitchFamily="49" charset="-122"/>
                <a:ea typeface="黑体" pitchFamily="49" charset="-122"/>
              </a:rPr>
              <a:t>感悟新知</a:t>
            </a:r>
          </a:p>
        </p:txBody>
      </p:sp>
      <p:sp>
        <p:nvSpPr>
          <p:cNvPr id="7" name="矩形 6"/>
          <p:cNvSpPr/>
          <p:nvPr/>
        </p:nvSpPr>
        <p:spPr>
          <a:xfrm>
            <a:off x="7546975" y="5222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2292" name="文本框 22"/>
          <p:cNvSpPr txBox="1">
            <a:spLocks noChangeArrowheads="1"/>
          </p:cNvSpPr>
          <p:nvPr/>
        </p:nvSpPr>
        <p:spPr bwMode="auto">
          <a:xfrm>
            <a:off x="7669213" y="484188"/>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3</a:t>
            </a:r>
            <a:r>
              <a:rPr kumimoji="1" lang="zh-CN" altLang="en-US" sz="1600" b="1">
                <a:latin typeface="楷体" pitchFamily="49" charset="-122"/>
                <a:ea typeface="楷体" pitchFamily="49" charset="-122"/>
              </a:rPr>
              <a:t>－讲</a:t>
            </a:r>
          </a:p>
        </p:txBody>
      </p:sp>
      <p:sp>
        <p:nvSpPr>
          <p:cNvPr id="5" name="TextBox 33"/>
          <p:cNvSpPr txBox="1">
            <a:spLocks noChangeArrowheads="1"/>
          </p:cNvSpPr>
          <p:nvPr/>
        </p:nvSpPr>
        <p:spPr bwMode="auto">
          <a:xfrm>
            <a:off x="611189" y="1131590"/>
            <a:ext cx="79216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marL="357188" indent="-357188" eaLnBrk="1" hangingPunct="1">
              <a:lnSpc>
                <a:spcPct val="150000"/>
              </a:lnSpc>
              <a:defRPr/>
            </a:pPr>
            <a:r>
              <a:rPr lang="zh-CN" altLang="en-US" sz="2400">
                <a:latin typeface="Times New Roman" panose="02020603050405020304" pitchFamily="18" charset="0"/>
                <a:ea typeface="微软雅黑" pitchFamily="34" charset="-122"/>
                <a:cs typeface="Times New Roman" panose="02020603050405020304" pitchFamily="18" charset="0"/>
              </a:rPr>
              <a:t>②需要测量的物理量：钩码所受的重力</a:t>
            </a:r>
            <a:r>
              <a:rPr lang="en-US" altLang="zh-CN" sz="2400" i="1">
                <a:latin typeface="Times New Roman" panose="02020603050405020304" pitchFamily="18" charset="0"/>
                <a:ea typeface="微软雅黑" pitchFamily="34" charset="-122"/>
                <a:cs typeface="Times New Roman" panose="02020603050405020304" pitchFamily="18" charset="0"/>
              </a:rPr>
              <a:t>G</a:t>
            </a:r>
            <a:r>
              <a:rPr lang="zh-CN" altLang="en-US" sz="2400">
                <a:latin typeface="Times New Roman" panose="02020603050405020304" pitchFamily="18" charset="0"/>
                <a:ea typeface="微软雅黑" pitchFamily="34" charset="-122"/>
                <a:cs typeface="Times New Roman" panose="02020603050405020304" pitchFamily="18" charset="0"/>
              </a:rPr>
              <a:t>、绳子末端受到的拉力</a:t>
            </a:r>
            <a:r>
              <a:rPr lang="en-US" altLang="zh-CN" sz="2400" i="1">
                <a:latin typeface="Times New Roman" panose="02020603050405020304" pitchFamily="18" charset="0"/>
                <a:ea typeface="微软雅黑" pitchFamily="34" charset="-122"/>
                <a:cs typeface="Times New Roman" panose="02020603050405020304" pitchFamily="18" charset="0"/>
              </a:rPr>
              <a:t>F</a:t>
            </a:r>
            <a:r>
              <a:rPr lang="zh-CN" altLang="en-US" sz="2400">
                <a:latin typeface="Times New Roman" panose="02020603050405020304" pitchFamily="18" charset="0"/>
                <a:ea typeface="微软雅黑" pitchFamily="34" charset="-122"/>
                <a:cs typeface="Times New Roman" panose="02020603050405020304" pitchFamily="18" charset="0"/>
              </a:rPr>
              <a:t>、钩码被提升的高度</a:t>
            </a:r>
            <a:r>
              <a:rPr lang="en-US" altLang="zh-CN" sz="2400" i="1">
                <a:latin typeface="Times New Roman" panose="02020603050405020304" pitchFamily="18" charset="0"/>
                <a:ea typeface="微软雅黑" pitchFamily="34" charset="-122"/>
                <a:cs typeface="Times New Roman" panose="02020603050405020304" pitchFamily="18" charset="0"/>
              </a:rPr>
              <a:t>h</a:t>
            </a:r>
            <a:r>
              <a:rPr lang="en-US" altLang="zh-CN" sz="2400">
                <a:latin typeface="Times New Roman" panose="02020603050405020304" pitchFamily="18" charset="0"/>
                <a:ea typeface="微软雅黑" pitchFamily="34" charset="-122"/>
                <a:cs typeface="Times New Roman" panose="02020603050405020304" pitchFamily="18" charset="0"/>
              </a:rPr>
              <a:t> </a:t>
            </a:r>
            <a:r>
              <a:rPr lang="zh-CN" altLang="en-US" sz="2400">
                <a:latin typeface="Times New Roman" panose="02020603050405020304" pitchFamily="18" charset="0"/>
                <a:ea typeface="微软雅黑" pitchFamily="34" charset="-122"/>
                <a:cs typeface="Times New Roman" panose="02020603050405020304" pitchFamily="18" charset="0"/>
              </a:rPr>
              <a:t>和绳子末端移动的距离</a:t>
            </a:r>
            <a:r>
              <a:rPr lang="en-US" altLang="zh-CN" sz="2400">
                <a:latin typeface="Times New Roman" panose="02020603050405020304" pitchFamily="18" charset="0"/>
                <a:ea typeface="微软雅黑" pitchFamily="34" charset="-122"/>
                <a:cs typeface="Times New Roman" panose="02020603050405020304" pitchFamily="18" charset="0"/>
              </a:rPr>
              <a:t>s</a:t>
            </a:r>
            <a:r>
              <a:rPr lang="zh-CN" altLang="en-US" sz="2400">
                <a:latin typeface="Times New Roman" panose="02020603050405020304" pitchFamily="18" charset="0"/>
                <a:ea typeface="微软雅黑" pitchFamily="34" charset="-122"/>
                <a:cs typeface="Times New Roman" panose="02020603050405020304" pitchFamily="18" charset="0"/>
              </a:rPr>
              <a:t>。</a:t>
            </a:r>
          </a:p>
          <a:p>
            <a:pPr marL="357188" indent="-357188" eaLnBrk="1" hangingPunct="1">
              <a:lnSpc>
                <a:spcPct val="150000"/>
              </a:lnSpc>
              <a:defRPr/>
            </a:pPr>
            <a:r>
              <a:rPr lang="zh-CN" altLang="en-US" sz="2400">
                <a:latin typeface="Times New Roman" panose="02020603050405020304" pitchFamily="18" charset="0"/>
                <a:ea typeface="微软雅黑" pitchFamily="34" charset="-122"/>
                <a:cs typeface="Times New Roman" panose="02020603050405020304" pitchFamily="18" charset="0"/>
              </a:rPr>
              <a:t>③需要的实验器材：弹簧测力计、刻度尺、钩码、滑轮、细线和铁架台等。</a:t>
            </a:r>
          </a:p>
        </p:txBody>
      </p:sp>
      <p:sp>
        <p:nvSpPr>
          <p:cNvPr id="6" name="Rectangle 1"/>
          <p:cNvSpPr>
            <a:spLocks noChangeArrowheads="1"/>
          </p:cNvSpPr>
          <p:nvPr/>
        </p:nvSpPr>
        <p:spPr bwMode="auto">
          <a:xfrm>
            <a:off x="994246" y="3435846"/>
            <a:ext cx="753856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58775" indent="-3587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indent="0" eaLnBrk="1" hangingPunct="1">
              <a:lnSpc>
                <a:spcPct val="150000"/>
              </a:lnSpc>
            </a:pPr>
            <a:r>
              <a:rPr lang="zh-CN" altLang="en-US" sz="2200" b="1">
                <a:latin typeface="Times New Roman" panose="02020603050405020304" pitchFamily="18" charset="0"/>
                <a:ea typeface="楷体" pitchFamily="49" charset="-122"/>
              </a:rPr>
              <a:t>实验要点</a:t>
            </a:r>
          </a:p>
          <a:p>
            <a:pPr marL="0" indent="541338" eaLnBrk="1" hangingPunct="1">
              <a:lnSpc>
                <a:spcPct val="150000"/>
              </a:lnSpc>
            </a:pPr>
            <a:r>
              <a:rPr lang="zh-CN" altLang="en-US" sz="2200" b="1">
                <a:solidFill>
                  <a:srgbClr val="00B0F0"/>
                </a:solidFill>
                <a:latin typeface="Times New Roman" panose="02020603050405020304" pitchFamily="18" charset="0"/>
                <a:ea typeface="楷体" pitchFamily="49" charset="-122"/>
              </a:rPr>
              <a:t>在匀速竖直向上拉弹簧测力计的过程中读出拉力的大小。</a:t>
            </a:r>
            <a:endParaRPr lang="en-US" altLang="zh-CN" sz="2200" b="1">
              <a:solidFill>
                <a:srgbClr val="00B0F0"/>
              </a:solidFill>
              <a:latin typeface="Times New Roman" panose="02020603050405020304" pitchFamily="18" charset="0"/>
              <a:ea typeface="楷体" pitchFamily="49" charset="-122"/>
            </a:endParaRPr>
          </a:p>
        </p:txBody>
      </p:sp>
    </p:spTree>
    <p:extLst>
      <p:ext uri="{BB962C8B-B14F-4D97-AF65-F5344CB8AC3E}">
        <p14:creationId xmlns:p14="http://schemas.microsoft.com/office/powerpoint/2010/main" val="1226568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6"/>
          <p:cNvSpPr txBox="1">
            <a:spLocks noChangeArrowheads="1"/>
          </p:cNvSpPr>
          <p:nvPr/>
        </p:nvSpPr>
        <p:spPr bwMode="auto">
          <a:xfrm>
            <a:off x="415925" y="-84138"/>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solidFill>
                  <a:schemeClr val="bg1"/>
                </a:solidFill>
                <a:latin typeface="黑体" pitchFamily="49" charset="-122"/>
                <a:ea typeface="黑体" pitchFamily="49" charset="-122"/>
              </a:rPr>
              <a:t>感悟新知</a:t>
            </a:r>
          </a:p>
        </p:txBody>
      </p:sp>
      <p:sp>
        <p:nvSpPr>
          <p:cNvPr id="7" name="矩形 6"/>
          <p:cNvSpPr/>
          <p:nvPr/>
        </p:nvSpPr>
        <p:spPr>
          <a:xfrm>
            <a:off x="7546975" y="5222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2292" name="文本框 22"/>
          <p:cNvSpPr txBox="1">
            <a:spLocks noChangeArrowheads="1"/>
          </p:cNvSpPr>
          <p:nvPr/>
        </p:nvSpPr>
        <p:spPr bwMode="auto">
          <a:xfrm>
            <a:off x="7669213" y="484188"/>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3</a:t>
            </a:r>
            <a:r>
              <a:rPr kumimoji="1" lang="zh-CN" altLang="en-US" sz="1600" b="1">
                <a:latin typeface="楷体" pitchFamily="49" charset="-122"/>
                <a:ea typeface="楷体" pitchFamily="49" charset="-122"/>
              </a:rPr>
              <a:t>－讲</a:t>
            </a:r>
          </a:p>
        </p:txBody>
      </p:sp>
      <p:sp>
        <p:nvSpPr>
          <p:cNvPr id="5" name="TextBox 33"/>
          <p:cNvSpPr txBox="1">
            <a:spLocks noChangeArrowheads="1"/>
          </p:cNvSpPr>
          <p:nvPr/>
        </p:nvSpPr>
        <p:spPr bwMode="auto">
          <a:xfrm>
            <a:off x="610816" y="653465"/>
            <a:ext cx="792162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marL="357188" indent="-357188" eaLnBrk="1" hangingPunct="1">
              <a:lnSpc>
                <a:spcPct val="150000"/>
              </a:lnSpc>
              <a:defRPr/>
            </a:pPr>
            <a:r>
              <a:rPr lang="en-US" altLang="zh-CN" sz="2400">
                <a:latin typeface="Times New Roman" panose="02020603050405020304" pitchFamily="18" charset="0"/>
                <a:ea typeface="微软雅黑" pitchFamily="34" charset="-122"/>
                <a:cs typeface="Times New Roman" panose="02020603050405020304" pitchFamily="18" charset="0"/>
              </a:rPr>
              <a:t>(1)</a:t>
            </a:r>
            <a:r>
              <a:rPr lang="zh-CN" altLang="en-US" sz="2400">
                <a:latin typeface="Times New Roman" panose="02020603050405020304" pitchFamily="18" charset="0"/>
                <a:ea typeface="微软雅黑" pitchFamily="34" charset="-122"/>
                <a:cs typeface="Times New Roman" panose="02020603050405020304" pitchFamily="18" charset="0"/>
              </a:rPr>
              <a:t>实验过程</a:t>
            </a:r>
          </a:p>
          <a:p>
            <a:pPr marL="357188" indent="-357188" eaLnBrk="1" hangingPunct="1">
              <a:lnSpc>
                <a:spcPct val="150000"/>
              </a:lnSpc>
              <a:defRPr/>
            </a:pPr>
            <a:r>
              <a:rPr lang="zh-CN" altLang="en-US" sz="2400">
                <a:latin typeface="Times New Roman" panose="02020603050405020304" pitchFamily="18" charset="0"/>
                <a:ea typeface="微软雅黑" pitchFamily="34" charset="-122"/>
                <a:cs typeface="Times New Roman" panose="02020603050405020304" pitchFamily="18" charset="0"/>
              </a:rPr>
              <a:t>①用弹簧测力计测量钩码所受的重力</a:t>
            </a:r>
            <a:r>
              <a:rPr lang="en-US" altLang="zh-CN" sz="2400">
                <a:latin typeface="Times New Roman" panose="02020603050405020304" pitchFamily="18" charset="0"/>
                <a:ea typeface="微软雅黑" pitchFamily="34" charset="-122"/>
                <a:cs typeface="Times New Roman" panose="02020603050405020304" pitchFamily="18" charset="0"/>
              </a:rPr>
              <a:t>G</a:t>
            </a:r>
            <a:r>
              <a:rPr lang="zh-CN" altLang="en-US" sz="2400">
                <a:latin typeface="Times New Roman" panose="02020603050405020304" pitchFamily="18" charset="0"/>
                <a:ea typeface="微软雅黑" pitchFamily="34" charset="-122"/>
                <a:cs typeface="Times New Roman" panose="02020603050405020304" pitchFamily="18" charset="0"/>
              </a:rPr>
              <a:t>并填入下表。</a:t>
            </a:r>
          </a:p>
          <a:p>
            <a:pPr marL="357188" indent="-357188" eaLnBrk="1" hangingPunct="1">
              <a:lnSpc>
                <a:spcPct val="150000"/>
              </a:lnSpc>
              <a:defRPr/>
            </a:pPr>
            <a:r>
              <a:rPr lang="zh-CN" altLang="en-US" sz="2400">
                <a:latin typeface="Times New Roman" panose="02020603050405020304" pitchFamily="18" charset="0"/>
                <a:ea typeface="微软雅黑" pitchFamily="34" charset="-122"/>
                <a:cs typeface="Times New Roman" panose="02020603050405020304" pitchFamily="18" charset="0"/>
              </a:rPr>
              <a:t>②按照图</a:t>
            </a:r>
            <a:r>
              <a:rPr lang="en-US" altLang="zh-CN" sz="2400">
                <a:latin typeface="Times New Roman" panose="02020603050405020304" pitchFamily="18" charset="0"/>
                <a:ea typeface="微软雅黑" pitchFamily="34" charset="-122"/>
                <a:cs typeface="Times New Roman" panose="02020603050405020304" pitchFamily="18" charset="0"/>
              </a:rPr>
              <a:t>5 </a:t>
            </a:r>
            <a:r>
              <a:rPr lang="zh-CN" altLang="en-US" sz="2400">
                <a:latin typeface="Times New Roman" panose="02020603050405020304" pitchFamily="18" charset="0"/>
                <a:ea typeface="微软雅黑" pitchFamily="34" charset="-122"/>
                <a:cs typeface="Times New Roman" panose="02020603050405020304" pitchFamily="18" charset="0"/>
              </a:rPr>
              <a:t>安装滑轮组，分别记下钩码和绳端</a:t>
            </a:r>
            <a:r>
              <a:rPr lang="en-US" altLang="zh-CN" sz="2400">
                <a:latin typeface="Times New Roman" panose="02020603050405020304" pitchFamily="18" charset="0"/>
                <a:ea typeface="微软雅黑" pitchFamily="34" charset="-122"/>
                <a:cs typeface="Times New Roman" panose="02020603050405020304" pitchFamily="18" charset="0"/>
              </a:rPr>
              <a:t>(</a:t>
            </a:r>
            <a:r>
              <a:rPr lang="zh-CN" altLang="en-US" sz="2400">
                <a:latin typeface="Times New Roman" panose="02020603050405020304" pitchFamily="18" charset="0"/>
                <a:ea typeface="微软雅黑" pitchFamily="34" charset="-122"/>
                <a:cs typeface="Times New Roman" panose="02020603050405020304" pitchFamily="18" charset="0"/>
              </a:rPr>
              <a:t>弹簧测力计挂钩底部</a:t>
            </a:r>
            <a:r>
              <a:rPr lang="en-US" altLang="zh-CN" sz="2400">
                <a:latin typeface="Times New Roman" panose="02020603050405020304" pitchFamily="18" charset="0"/>
                <a:ea typeface="微软雅黑" pitchFamily="34" charset="-122"/>
                <a:cs typeface="Times New Roman" panose="02020603050405020304" pitchFamily="18" charset="0"/>
              </a:rPr>
              <a:t>)</a:t>
            </a:r>
            <a:r>
              <a:rPr lang="zh-CN" altLang="en-US" sz="2400">
                <a:latin typeface="Times New Roman" panose="02020603050405020304" pitchFamily="18" charset="0"/>
                <a:ea typeface="微软雅黑" pitchFamily="34" charset="-122"/>
                <a:cs typeface="Times New Roman" panose="02020603050405020304" pitchFamily="18" charset="0"/>
              </a:rPr>
              <a:t>的位置。</a:t>
            </a:r>
          </a:p>
          <a:p>
            <a:pPr marL="357188" indent="-357188" eaLnBrk="1" hangingPunct="1">
              <a:lnSpc>
                <a:spcPct val="150000"/>
              </a:lnSpc>
              <a:defRPr/>
            </a:pPr>
            <a:r>
              <a:rPr lang="zh-CN" altLang="en-US" sz="2400">
                <a:latin typeface="Times New Roman" panose="02020603050405020304" pitchFamily="18" charset="0"/>
                <a:ea typeface="微软雅黑" pitchFamily="34" charset="-122"/>
                <a:cs typeface="Times New Roman" panose="02020603050405020304" pitchFamily="18" charset="0"/>
              </a:rPr>
              <a:t>③缓慢拉动弹簧测力计，使钩码升高，读出拉力</a:t>
            </a:r>
            <a:r>
              <a:rPr lang="en-US" altLang="zh-CN" sz="2400">
                <a:latin typeface="Times New Roman" panose="02020603050405020304" pitchFamily="18" charset="0"/>
                <a:ea typeface="微软雅黑" pitchFamily="34" charset="-122"/>
                <a:cs typeface="Times New Roman" panose="02020603050405020304" pitchFamily="18" charset="0"/>
              </a:rPr>
              <a:t>F</a:t>
            </a:r>
            <a:r>
              <a:rPr lang="zh-CN" altLang="en-US" sz="2400">
                <a:latin typeface="Times New Roman" panose="02020603050405020304" pitchFamily="18" charset="0"/>
                <a:ea typeface="微软雅黑" pitchFamily="34" charset="-122"/>
                <a:cs typeface="Times New Roman" panose="02020603050405020304" pitchFamily="18" charset="0"/>
              </a:rPr>
              <a:t>，用刻度尺测出钩码提升的高度</a:t>
            </a:r>
            <a:r>
              <a:rPr lang="en-US" altLang="zh-CN" sz="2400">
                <a:latin typeface="Times New Roman" panose="02020603050405020304" pitchFamily="18" charset="0"/>
                <a:ea typeface="微软雅黑" pitchFamily="34" charset="-122"/>
                <a:cs typeface="Times New Roman" panose="02020603050405020304" pitchFamily="18" charset="0"/>
              </a:rPr>
              <a:t>h </a:t>
            </a:r>
            <a:r>
              <a:rPr lang="zh-CN" altLang="en-US" sz="2400">
                <a:latin typeface="Times New Roman" panose="02020603050405020304" pitchFamily="18" charset="0"/>
                <a:ea typeface="微软雅黑" pitchFamily="34" charset="-122"/>
                <a:cs typeface="Times New Roman" panose="02020603050405020304" pitchFamily="18" charset="0"/>
              </a:rPr>
              <a:t>和绳端移动的距离</a:t>
            </a:r>
            <a:r>
              <a:rPr lang="en-US" altLang="zh-CN" sz="2400">
                <a:latin typeface="Times New Roman" panose="02020603050405020304" pitchFamily="18" charset="0"/>
                <a:ea typeface="微软雅黑" pitchFamily="34" charset="-122"/>
                <a:cs typeface="Times New Roman" panose="02020603050405020304" pitchFamily="18" charset="0"/>
              </a:rPr>
              <a:t>s</a:t>
            </a:r>
            <a:r>
              <a:rPr lang="zh-CN" altLang="en-US" sz="2400">
                <a:latin typeface="Times New Roman" panose="02020603050405020304" pitchFamily="18" charset="0"/>
                <a:ea typeface="微软雅黑" pitchFamily="34" charset="-122"/>
                <a:cs typeface="Times New Roman" panose="02020603050405020304" pitchFamily="18" charset="0"/>
              </a:rPr>
              <a:t>，将这三个量填入下表。</a:t>
            </a:r>
          </a:p>
        </p:txBody>
      </p:sp>
    </p:spTree>
    <p:extLst>
      <p:ext uri="{BB962C8B-B14F-4D97-AF65-F5344CB8AC3E}">
        <p14:creationId xmlns:p14="http://schemas.microsoft.com/office/powerpoint/2010/main" val="22357789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6"/>
          <p:cNvSpPr txBox="1">
            <a:spLocks noChangeArrowheads="1"/>
          </p:cNvSpPr>
          <p:nvPr/>
        </p:nvSpPr>
        <p:spPr bwMode="auto">
          <a:xfrm>
            <a:off x="415925" y="-84138"/>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solidFill>
                  <a:schemeClr val="bg1"/>
                </a:solidFill>
                <a:latin typeface="黑体" pitchFamily="49" charset="-122"/>
                <a:ea typeface="黑体" pitchFamily="49" charset="-122"/>
              </a:rPr>
              <a:t>感悟新知</a:t>
            </a:r>
          </a:p>
        </p:txBody>
      </p:sp>
      <p:sp>
        <p:nvSpPr>
          <p:cNvPr id="7" name="矩形 6"/>
          <p:cNvSpPr/>
          <p:nvPr/>
        </p:nvSpPr>
        <p:spPr>
          <a:xfrm>
            <a:off x="7546975" y="5222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2292" name="文本框 22"/>
          <p:cNvSpPr txBox="1">
            <a:spLocks noChangeArrowheads="1"/>
          </p:cNvSpPr>
          <p:nvPr/>
        </p:nvSpPr>
        <p:spPr bwMode="auto">
          <a:xfrm>
            <a:off x="7669213" y="484188"/>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3</a:t>
            </a:r>
            <a:r>
              <a:rPr kumimoji="1" lang="zh-CN" altLang="en-US" sz="1600" b="1">
                <a:latin typeface="楷体" pitchFamily="49" charset="-122"/>
                <a:ea typeface="楷体" pitchFamily="49" charset="-122"/>
              </a:rPr>
              <a:t>－讲</a:t>
            </a:r>
          </a:p>
        </p:txBody>
      </p:sp>
      <p:sp>
        <p:nvSpPr>
          <p:cNvPr id="5" name="TextBox 33"/>
          <p:cNvSpPr txBox="1">
            <a:spLocks noChangeArrowheads="1"/>
          </p:cNvSpPr>
          <p:nvPr/>
        </p:nvSpPr>
        <p:spPr bwMode="auto">
          <a:xfrm>
            <a:off x="610816" y="653465"/>
            <a:ext cx="7921624" cy="113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marL="357188" indent="-357188" eaLnBrk="1" hangingPunct="1">
              <a:lnSpc>
                <a:spcPct val="150000"/>
              </a:lnSpc>
              <a:defRPr/>
            </a:pPr>
            <a:r>
              <a:rPr lang="zh-CN" altLang="en-US" sz="2400">
                <a:latin typeface="Times New Roman" panose="02020603050405020304" pitchFamily="18" charset="0"/>
                <a:ea typeface="微软雅黑" pitchFamily="34" charset="-122"/>
                <a:cs typeface="Times New Roman" panose="02020603050405020304" pitchFamily="18" charset="0"/>
              </a:rPr>
              <a:t>④改变钩码的数量，重复上面的实验。</a:t>
            </a:r>
          </a:p>
          <a:p>
            <a:pPr marL="357188" indent="-357188" eaLnBrk="1" hangingPunct="1">
              <a:lnSpc>
                <a:spcPct val="150000"/>
              </a:lnSpc>
              <a:defRPr/>
            </a:pPr>
            <a:r>
              <a:rPr lang="zh-CN" altLang="en-US" sz="2400">
                <a:latin typeface="Times New Roman" panose="02020603050405020304" pitchFamily="18" charset="0"/>
                <a:ea typeface="微软雅黑" pitchFamily="34" charset="-122"/>
                <a:cs typeface="Times New Roman" panose="02020603050405020304" pitchFamily="18" charset="0"/>
              </a:rPr>
              <a:t>⑤算出有用功</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zh-CN" altLang="en-US" sz="2400" baseline="-25000">
                <a:latin typeface="Times New Roman" panose="02020603050405020304" pitchFamily="18" charset="0"/>
                <a:ea typeface="微软雅黑" pitchFamily="34" charset="-122"/>
                <a:cs typeface="Times New Roman" panose="02020603050405020304" pitchFamily="18" charset="0"/>
              </a:rPr>
              <a:t>有用</a:t>
            </a:r>
            <a:r>
              <a:rPr lang="zh-CN" altLang="en-US" sz="2400">
                <a:latin typeface="Times New Roman" panose="02020603050405020304" pitchFamily="18" charset="0"/>
                <a:ea typeface="微软雅黑" pitchFamily="34" charset="-122"/>
                <a:cs typeface="Times New Roman" panose="02020603050405020304" pitchFamily="18" charset="0"/>
              </a:rPr>
              <a:t>、总功</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zh-CN" altLang="en-US" sz="2400" baseline="-25000">
                <a:latin typeface="Times New Roman" panose="02020603050405020304" pitchFamily="18" charset="0"/>
                <a:ea typeface="微软雅黑" pitchFamily="34" charset="-122"/>
                <a:cs typeface="Times New Roman" panose="02020603050405020304" pitchFamily="18" charset="0"/>
              </a:rPr>
              <a:t>总</a:t>
            </a:r>
            <a:r>
              <a:rPr lang="zh-CN" altLang="en-US" sz="2400">
                <a:latin typeface="Times New Roman" panose="02020603050405020304" pitchFamily="18" charset="0"/>
                <a:ea typeface="微软雅黑" pitchFamily="34" charset="-122"/>
                <a:cs typeface="Times New Roman" panose="02020603050405020304" pitchFamily="18" charset="0"/>
              </a:rPr>
              <a:t>、机械效率</a:t>
            </a:r>
            <a:r>
              <a:rPr lang="en-US" altLang="zh-CN" sz="2400" i="1">
                <a:latin typeface="Times New Roman" panose="02020603050405020304" pitchFamily="18" charset="0"/>
                <a:ea typeface="微软雅黑" pitchFamily="34" charset="-122"/>
                <a:cs typeface="Times New Roman" panose="02020603050405020304" pitchFamily="18" charset="0"/>
              </a:rPr>
              <a:t>η</a:t>
            </a:r>
            <a:r>
              <a:rPr lang="en-US" altLang="zh-CN" sz="2400">
                <a:latin typeface="Times New Roman" panose="02020603050405020304" pitchFamily="18" charset="0"/>
                <a:ea typeface="微软雅黑" pitchFamily="34" charset="-122"/>
                <a:cs typeface="Times New Roman" panose="02020603050405020304" pitchFamily="18" charset="0"/>
              </a:rPr>
              <a:t> </a:t>
            </a:r>
            <a:r>
              <a:rPr lang="zh-CN" altLang="en-US" sz="2400">
                <a:latin typeface="Times New Roman" panose="02020603050405020304" pitchFamily="18" charset="0"/>
                <a:ea typeface="微软雅黑" pitchFamily="34" charset="-122"/>
                <a:cs typeface="Times New Roman" panose="02020603050405020304" pitchFamily="18" charset="0"/>
              </a:rPr>
              <a:t>并填入下表。</a:t>
            </a:r>
          </a:p>
        </p:txBody>
      </p:sp>
      <p:graphicFrame>
        <p:nvGraphicFramePr>
          <p:cNvPr id="2" name="表格 1"/>
          <p:cNvGraphicFramePr>
            <a:graphicFrameLocks noGrp="1"/>
          </p:cNvGraphicFramePr>
          <p:nvPr>
            <p:extLst>
              <p:ext uri="{D42A27DB-BD31-4B8C-83A1-F6EECF244321}">
                <p14:modId xmlns:p14="http://schemas.microsoft.com/office/powerpoint/2010/main" val="435944954"/>
              </p:ext>
            </p:extLst>
          </p:nvPr>
        </p:nvGraphicFramePr>
        <p:xfrm>
          <a:off x="611188" y="1851670"/>
          <a:ext cx="7921248" cy="2560320"/>
        </p:xfrm>
        <a:graphic>
          <a:graphicData uri="http://schemas.openxmlformats.org/drawingml/2006/table">
            <a:tbl>
              <a:tblPr firstRow="1" bandRow="1">
                <a:tableStyleId>{5940675A-B579-460E-94D1-54222C63F5DA}</a:tableStyleId>
              </a:tblPr>
              <a:tblGrid>
                <a:gridCol w="864468">
                  <a:extLst>
                    <a:ext uri="{9D8B030D-6E8A-4147-A177-3AD203B41FA5}">
                      <a16:colId xmlns:a16="http://schemas.microsoft.com/office/drawing/2014/main" val="20000"/>
                    </a:ext>
                  </a:extLst>
                </a:gridCol>
                <a:gridCol w="1115844">
                  <a:extLst>
                    <a:ext uri="{9D8B030D-6E8A-4147-A177-3AD203B41FA5}">
                      <a16:colId xmlns:a16="http://schemas.microsoft.com/office/drawing/2014/main" val="20001"/>
                    </a:ext>
                  </a:extLst>
                </a:gridCol>
                <a:gridCol w="990156">
                  <a:extLst>
                    <a:ext uri="{9D8B030D-6E8A-4147-A177-3AD203B41FA5}">
                      <a16:colId xmlns:a16="http://schemas.microsoft.com/office/drawing/2014/main" val="20002"/>
                    </a:ext>
                  </a:extLst>
                </a:gridCol>
                <a:gridCol w="990156">
                  <a:extLst>
                    <a:ext uri="{9D8B030D-6E8A-4147-A177-3AD203B41FA5}">
                      <a16:colId xmlns:a16="http://schemas.microsoft.com/office/drawing/2014/main" val="20003"/>
                    </a:ext>
                  </a:extLst>
                </a:gridCol>
                <a:gridCol w="990156">
                  <a:extLst>
                    <a:ext uri="{9D8B030D-6E8A-4147-A177-3AD203B41FA5}">
                      <a16:colId xmlns:a16="http://schemas.microsoft.com/office/drawing/2014/main" val="20004"/>
                    </a:ext>
                  </a:extLst>
                </a:gridCol>
                <a:gridCol w="990156">
                  <a:extLst>
                    <a:ext uri="{9D8B030D-6E8A-4147-A177-3AD203B41FA5}">
                      <a16:colId xmlns:a16="http://schemas.microsoft.com/office/drawing/2014/main" val="20005"/>
                    </a:ext>
                  </a:extLst>
                </a:gridCol>
                <a:gridCol w="990156">
                  <a:extLst>
                    <a:ext uri="{9D8B030D-6E8A-4147-A177-3AD203B41FA5}">
                      <a16:colId xmlns:a16="http://schemas.microsoft.com/office/drawing/2014/main" val="20006"/>
                    </a:ext>
                  </a:extLst>
                </a:gridCol>
                <a:gridCol w="990156">
                  <a:extLst>
                    <a:ext uri="{9D8B030D-6E8A-4147-A177-3AD203B41FA5}">
                      <a16:colId xmlns:a16="http://schemas.microsoft.com/office/drawing/2014/main" val="20007"/>
                    </a:ext>
                  </a:extLst>
                </a:gridCol>
              </a:tblGrid>
              <a:tr h="370840">
                <a:tc>
                  <a:txBody>
                    <a:bodyPr/>
                    <a:lstStyle/>
                    <a:p>
                      <a:pPr algn="ctr"/>
                      <a:r>
                        <a:rPr lang="zh-CN" altLang="en-US" sz="2400" baseline="0">
                          <a:latin typeface="Times New Roman" panose="02020603050405020304" pitchFamily="18" charset="0"/>
                          <a:ea typeface="微软雅黑" pitchFamily="34" charset="-122"/>
                        </a:rPr>
                        <a:t>次数</a:t>
                      </a:r>
                    </a:p>
                    <a:p>
                      <a:pPr algn="ctr"/>
                      <a:r>
                        <a:rPr lang="zh-CN" altLang="en-US" sz="2400" baseline="0">
                          <a:latin typeface="Times New Roman" panose="02020603050405020304" pitchFamily="18" charset="0"/>
                          <a:ea typeface="微软雅黑" pitchFamily="34" charset="-122"/>
                        </a:rPr>
                        <a:t>绳端</a:t>
                      </a:r>
                      <a:endParaRPr lang="en-US" altLang="zh-CN" sz="2400" baseline="0">
                        <a:latin typeface="Times New Roman" panose="02020603050405020304" pitchFamily="18" charset="0"/>
                        <a:ea typeface="微软雅黑" pitchFamily="34" charset="-122"/>
                      </a:endParaRPr>
                    </a:p>
                  </a:txBody>
                  <a:tcPr anchor="ctr"/>
                </a:tc>
                <a:tc>
                  <a:txBody>
                    <a:bodyPr/>
                    <a:lstStyle/>
                    <a:p>
                      <a:pPr algn="ctr"/>
                      <a:r>
                        <a:rPr lang="zh-CN" altLang="en-US" sz="2400" baseline="0">
                          <a:latin typeface="Times New Roman" panose="02020603050405020304" pitchFamily="18" charset="0"/>
                          <a:ea typeface="微软雅黑" pitchFamily="34" charset="-122"/>
                        </a:rPr>
                        <a:t>钩码所受的重力</a:t>
                      </a:r>
                      <a:r>
                        <a:rPr lang="en-US" altLang="zh-CN" sz="2400" i="1" baseline="0">
                          <a:latin typeface="Times New Roman" panose="02020603050405020304" pitchFamily="18" charset="0"/>
                          <a:ea typeface="微软雅黑" pitchFamily="34" charset="-122"/>
                        </a:rPr>
                        <a:t>G</a:t>
                      </a:r>
                      <a:r>
                        <a:rPr lang="en-US" altLang="zh-CN" sz="2400" baseline="0">
                          <a:latin typeface="Times New Roman" panose="02020603050405020304" pitchFamily="18" charset="0"/>
                          <a:ea typeface="微软雅黑" pitchFamily="34" charset="-122"/>
                        </a:rPr>
                        <a:t>/N</a:t>
                      </a:r>
                    </a:p>
                  </a:txBody>
                  <a:tcPr anchor="ctr"/>
                </a:tc>
                <a:tc>
                  <a:txBody>
                    <a:bodyPr/>
                    <a:lstStyle/>
                    <a:p>
                      <a:pPr algn="ctr"/>
                      <a:r>
                        <a:rPr lang="zh-CN" altLang="en-US" sz="2400" baseline="0">
                          <a:latin typeface="Times New Roman" panose="02020603050405020304" pitchFamily="18" charset="0"/>
                          <a:ea typeface="微软雅黑" pitchFamily="34" charset="-122"/>
                        </a:rPr>
                        <a:t>提升的高度</a:t>
                      </a:r>
                      <a:r>
                        <a:rPr lang="en-US" altLang="zh-CN" sz="2400" i="1" baseline="0">
                          <a:latin typeface="Times New Roman" panose="02020603050405020304" pitchFamily="18" charset="0"/>
                          <a:ea typeface="微软雅黑" pitchFamily="34" charset="-122"/>
                        </a:rPr>
                        <a:t>h</a:t>
                      </a:r>
                      <a:r>
                        <a:rPr lang="en-US" altLang="zh-CN" sz="2400" baseline="0">
                          <a:latin typeface="Times New Roman" panose="02020603050405020304" pitchFamily="18" charset="0"/>
                          <a:ea typeface="微软雅黑" pitchFamily="34" charset="-122"/>
                        </a:rPr>
                        <a:t>/m</a:t>
                      </a:r>
                    </a:p>
                  </a:txBody>
                  <a:tcPr anchor="ctr"/>
                </a:tc>
                <a:tc>
                  <a:txBody>
                    <a:bodyPr/>
                    <a:lstStyle/>
                    <a:p>
                      <a:pPr algn="ctr"/>
                      <a:r>
                        <a:rPr lang="zh-CN" altLang="en-US" sz="2400" baseline="0">
                          <a:latin typeface="Times New Roman" panose="02020603050405020304" pitchFamily="18" charset="0"/>
                          <a:ea typeface="微软雅黑" pitchFamily="34" charset="-122"/>
                        </a:rPr>
                        <a:t>有用功</a:t>
                      </a:r>
                      <a:r>
                        <a:rPr lang="en-US" altLang="zh-CN" sz="2400" i="1" baseline="0">
                          <a:latin typeface="Times New Roman" panose="02020603050405020304" pitchFamily="18" charset="0"/>
                          <a:ea typeface="微软雅黑" pitchFamily="34" charset="-122"/>
                        </a:rPr>
                        <a:t>W</a:t>
                      </a:r>
                      <a:r>
                        <a:rPr lang="zh-CN" altLang="en-US" sz="2400" baseline="-25000">
                          <a:latin typeface="Times New Roman" panose="02020603050405020304" pitchFamily="18" charset="0"/>
                          <a:ea typeface="微软雅黑" pitchFamily="34" charset="-122"/>
                        </a:rPr>
                        <a:t>有用</a:t>
                      </a:r>
                      <a:r>
                        <a:rPr lang="en-US" altLang="zh-CN" sz="2400" baseline="0">
                          <a:latin typeface="Times New Roman" panose="02020603050405020304" pitchFamily="18" charset="0"/>
                          <a:ea typeface="微软雅黑" pitchFamily="34" charset="-122"/>
                        </a:rPr>
                        <a:t>/J</a:t>
                      </a:r>
                    </a:p>
                  </a:txBody>
                  <a:tcPr anchor="ctr"/>
                </a:tc>
                <a:tc>
                  <a:txBody>
                    <a:bodyPr/>
                    <a:lstStyle/>
                    <a:p>
                      <a:pPr algn="ctr"/>
                      <a:r>
                        <a:rPr lang="zh-CN" altLang="en-US" sz="2400" baseline="0">
                          <a:latin typeface="Times New Roman" panose="02020603050405020304" pitchFamily="18" charset="0"/>
                          <a:ea typeface="微软雅黑" pitchFamily="34" charset="-122"/>
                        </a:rPr>
                        <a:t>拉力</a:t>
                      </a:r>
                    </a:p>
                    <a:p>
                      <a:pPr algn="ctr"/>
                      <a:r>
                        <a:rPr lang="en-US" altLang="zh-CN" sz="2400" i="1" baseline="0">
                          <a:latin typeface="Times New Roman" panose="02020603050405020304" pitchFamily="18" charset="0"/>
                          <a:ea typeface="微软雅黑" pitchFamily="34" charset="-122"/>
                        </a:rPr>
                        <a:t>F</a:t>
                      </a:r>
                      <a:r>
                        <a:rPr lang="en-US" altLang="zh-CN" sz="2400" baseline="0">
                          <a:latin typeface="Times New Roman" panose="02020603050405020304" pitchFamily="18" charset="0"/>
                          <a:ea typeface="微软雅黑" pitchFamily="34" charset="-122"/>
                        </a:rPr>
                        <a:t>/N</a:t>
                      </a:r>
                    </a:p>
                  </a:txBody>
                  <a:tcPr anchor="ctr"/>
                </a:tc>
                <a:tc>
                  <a:txBody>
                    <a:bodyPr/>
                    <a:lstStyle/>
                    <a:p>
                      <a:pPr algn="ctr"/>
                      <a:r>
                        <a:rPr lang="zh-CN" altLang="en-US" sz="2400" baseline="0">
                          <a:latin typeface="Times New Roman" panose="02020603050405020304" pitchFamily="18" charset="0"/>
                          <a:ea typeface="微软雅黑" pitchFamily="34" charset="-122"/>
                        </a:rPr>
                        <a:t>移动的距离</a:t>
                      </a:r>
                      <a:r>
                        <a:rPr lang="en-US" altLang="zh-CN" sz="2400" i="1" baseline="0">
                          <a:latin typeface="Times New Roman" panose="02020603050405020304" pitchFamily="18" charset="0"/>
                          <a:ea typeface="微软雅黑" pitchFamily="34" charset="-122"/>
                        </a:rPr>
                        <a:t>s</a:t>
                      </a:r>
                      <a:r>
                        <a:rPr lang="en-US" altLang="zh-CN" sz="2400" baseline="0">
                          <a:latin typeface="Times New Roman" panose="02020603050405020304" pitchFamily="18" charset="0"/>
                          <a:ea typeface="微软雅黑" pitchFamily="34" charset="-122"/>
                        </a:rPr>
                        <a:t>/m</a:t>
                      </a:r>
                    </a:p>
                  </a:txBody>
                  <a:tcPr anchor="ctr"/>
                </a:tc>
                <a:tc>
                  <a:txBody>
                    <a:bodyPr/>
                    <a:lstStyle/>
                    <a:p>
                      <a:pPr algn="ctr"/>
                      <a:r>
                        <a:rPr lang="zh-CN" altLang="en-US" sz="2400" baseline="0">
                          <a:latin typeface="Times New Roman" panose="02020603050405020304" pitchFamily="18" charset="0"/>
                          <a:ea typeface="微软雅黑" pitchFamily="34" charset="-122"/>
                        </a:rPr>
                        <a:t>总功</a:t>
                      </a:r>
                    </a:p>
                    <a:p>
                      <a:pPr algn="ctr"/>
                      <a:r>
                        <a:rPr lang="en-US" altLang="zh-CN" sz="2400" i="1" baseline="0">
                          <a:latin typeface="Times New Roman" panose="02020603050405020304" pitchFamily="18" charset="0"/>
                          <a:ea typeface="微软雅黑" pitchFamily="34" charset="-122"/>
                        </a:rPr>
                        <a:t>W</a:t>
                      </a:r>
                      <a:r>
                        <a:rPr lang="zh-CN" altLang="en-US" sz="2400" baseline="-25000">
                          <a:latin typeface="Times New Roman" panose="02020603050405020304" pitchFamily="18" charset="0"/>
                          <a:ea typeface="微软雅黑" pitchFamily="34" charset="-122"/>
                        </a:rPr>
                        <a:t>总</a:t>
                      </a:r>
                      <a:r>
                        <a:rPr lang="en-US" altLang="zh-CN" sz="2400" baseline="0">
                          <a:latin typeface="Times New Roman" panose="02020603050405020304" pitchFamily="18" charset="0"/>
                          <a:ea typeface="微软雅黑" pitchFamily="34" charset="-122"/>
                        </a:rPr>
                        <a:t>/J</a:t>
                      </a:r>
                    </a:p>
                  </a:txBody>
                  <a:tcPr anchor="ct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2400" baseline="0">
                          <a:latin typeface="Times New Roman" panose="02020603050405020304" pitchFamily="18" charset="0"/>
                          <a:ea typeface="微软雅黑" pitchFamily="34" charset="-122"/>
                        </a:rPr>
                        <a:t>机械效率</a:t>
                      </a:r>
                      <a:r>
                        <a:rPr lang="el-GR" altLang="zh-CN" sz="2400" i="1" baseline="0">
                          <a:latin typeface="Times New Roman" panose="02020603050405020304" pitchFamily="18" charset="0"/>
                          <a:ea typeface="微软雅黑" pitchFamily="34" charset="-122"/>
                        </a:rPr>
                        <a:t>η</a:t>
                      </a:r>
                      <a:endParaRPr lang="zh-CN" altLang="en-US" sz="2400" i="1" baseline="0">
                        <a:latin typeface="Times New Roman" panose="02020603050405020304" pitchFamily="18" charset="0"/>
                        <a:ea typeface="微软雅黑" pitchFamily="34" charset="-122"/>
                      </a:endParaRPr>
                    </a:p>
                  </a:txBody>
                  <a:tcPr anchor="ctr"/>
                </a:tc>
                <a:extLst>
                  <a:ext uri="{0D108BD9-81ED-4DB2-BD59-A6C34878D82A}">
                    <a16:rowId xmlns:a16="http://schemas.microsoft.com/office/drawing/2014/main" val="10000"/>
                  </a:ext>
                </a:extLst>
              </a:tr>
              <a:tr h="370840">
                <a:tc>
                  <a:txBody>
                    <a:bodyPr/>
                    <a:lstStyle/>
                    <a:p>
                      <a:pPr algn="ctr"/>
                      <a:r>
                        <a:rPr lang="en-US" altLang="zh-CN" sz="2400" baseline="0">
                          <a:latin typeface="Times New Roman" panose="02020603050405020304" pitchFamily="18" charset="0"/>
                          <a:ea typeface="微软雅黑" pitchFamily="34" charset="-122"/>
                        </a:rPr>
                        <a:t>1</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2</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0.1</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0.2</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1.0</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0.3</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0.3</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66.7%</a:t>
                      </a:r>
                      <a:endParaRPr lang="zh-CN" altLang="en-US" sz="2400" baseline="0">
                        <a:latin typeface="Times New Roman" panose="02020603050405020304" pitchFamily="18" charset="0"/>
                        <a:ea typeface="微软雅黑" pitchFamily="34" charset="-122"/>
                      </a:endParaRPr>
                    </a:p>
                  </a:txBody>
                  <a:tcPr anchor="ctr"/>
                </a:tc>
                <a:extLst>
                  <a:ext uri="{0D108BD9-81ED-4DB2-BD59-A6C34878D82A}">
                    <a16:rowId xmlns:a16="http://schemas.microsoft.com/office/drawing/2014/main" val="10001"/>
                  </a:ext>
                </a:extLst>
              </a:tr>
              <a:tr h="370840">
                <a:tc>
                  <a:txBody>
                    <a:bodyPr/>
                    <a:lstStyle/>
                    <a:p>
                      <a:pPr algn="ctr"/>
                      <a:r>
                        <a:rPr lang="en-US" altLang="zh-CN" sz="2400" baseline="0">
                          <a:latin typeface="Times New Roman" panose="02020603050405020304" pitchFamily="18" charset="0"/>
                          <a:ea typeface="微软雅黑" pitchFamily="34" charset="-122"/>
                        </a:rPr>
                        <a:t>2</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4</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0.1</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0.4</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1.8</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0.3</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0.54</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74.1%</a:t>
                      </a:r>
                      <a:endParaRPr lang="zh-CN" altLang="en-US" sz="2400" baseline="0">
                        <a:latin typeface="Times New Roman" panose="02020603050405020304" pitchFamily="18" charset="0"/>
                        <a:ea typeface="微软雅黑" pitchFamily="34" charset="-122"/>
                      </a:endParaRPr>
                    </a:p>
                  </a:txBody>
                  <a:tcPr anchor="ctr"/>
                </a:tc>
                <a:extLst>
                  <a:ext uri="{0D108BD9-81ED-4DB2-BD59-A6C34878D82A}">
                    <a16:rowId xmlns:a16="http://schemas.microsoft.com/office/drawing/2014/main" val="10002"/>
                  </a:ext>
                </a:extLst>
              </a:tr>
              <a:tr h="370840">
                <a:tc>
                  <a:txBody>
                    <a:bodyPr/>
                    <a:lstStyle/>
                    <a:p>
                      <a:pPr algn="ctr"/>
                      <a:r>
                        <a:rPr lang="en-US" altLang="zh-CN" sz="2400" baseline="0">
                          <a:latin typeface="Times New Roman" panose="02020603050405020304" pitchFamily="18" charset="0"/>
                          <a:ea typeface="微软雅黑" pitchFamily="34" charset="-122"/>
                        </a:rPr>
                        <a:t>3</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6</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0.1</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0.6</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2.5</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0.3</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0.75</a:t>
                      </a:r>
                      <a:endParaRPr lang="zh-CN" altLang="en-US" sz="2400" baseline="0">
                        <a:latin typeface="Times New Roman" panose="02020603050405020304" pitchFamily="18" charset="0"/>
                        <a:ea typeface="微软雅黑" pitchFamily="34" charset="-122"/>
                      </a:endParaRPr>
                    </a:p>
                  </a:txBody>
                  <a:tcPr anchor="ctr"/>
                </a:tc>
                <a:tc>
                  <a:txBody>
                    <a:bodyPr/>
                    <a:lstStyle/>
                    <a:p>
                      <a:pPr algn="ctr"/>
                      <a:r>
                        <a:rPr lang="en-US" altLang="zh-CN" sz="2400" baseline="0">
                          <a:latin typeface="Times New Roman" panose="02020603050405020304" pitchFamily="18" charset="0"/>
                          <a:ea typeface="微软雅黑" pitchFamily="34" charset="-122"/>
                        </a:rPr>
                        <a:t>80%</a:t>
                      </a:r>
                      <a:endParaRPr lang="zh-CN" altLang="en-US" sz="2400" baseline="0">
                        <a:latin typeface="Times New Roman" panose="02020603050405020304" pitchFamily="18" charset="0"/>
                        <a:ea typeface="微软雅黑" pitchFamily="34" charset="-122"/>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22124518"/>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6"/>
          <p:cNvSpPr txBox="1">
            <a:spLocks noChangeArrowheads="1"/>
          </p:cNvSpPr>
          <p:nvPr/>
        </p:nvSpPr>
        <p:spPr bwMode="auto">
          <a:xfrm>
            <a:off x="415925" y="-84138"/>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solidFill>
                  <a:schemeClr val="bg1"/>
                </a:solidFill>
                <a:latin typeface="黑体" pitchFamily="49" charset="-122"/>
                <a:ea typeface="黑体" pitchFamily="49" charset="-122"/>
              </a:rPr>
              <a:t>感悟新知</a:t>
            </a:r>
          </a:p>
        </p:txBody>
      </p:sp>
      <p:sp>
        <p:nvSpPr>
          <p:cNvPr id="7" name="矩形 6"/>
          <p:cNvSpPr/>
          <p:nvPr/>
        </p:nvSpPr>
        <p:spPr>
          <a:xfrm>
            <a:off x="7546975" y="5222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2292" name="文本框 22"/>
          <p:cNvSpPr txBox="1">
            <a:spLocks noChangeArrowheads="1"/>
          </p:cNvSpPr>
          <p:nvPr/>
        </p:nvSpPr>
        <p:spPr bwMode="auto">
          <a:xfrm>
            <a:off x="7669213" y="484188"/>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3</a:t>
            </a:r>
            <a:r>
              <a:rPr kumimoji="1" lang="zh-CN" altLang="en-US" sz="1600" b="1">
                <a:latin typeface="楷体" pitchFamily="49" charset="-122"/>
                <a:ea typeface="楷体" pitchFamily="49" charset="-122"/>
              </a:rPr>
              <a:t>－讲</a:t>
            </a:r>
          </a:p>
        </p:txBody>
      </p:sp>
      <p:sp>
        <p:nvSpPr>
          <p:cNvPr id="5" name="TextBox 33"/>
          <p:cNvSpPr txBox="1">
            <a:spLocks noChangeArrowheads="1"/>
          </p:cNvSpPr>
          <p:nvPr/>
        </p:nvSpPr>
        <p:spPr bwMode="auto">
          <a:xfrm>
            <a:off x="610816" y="1131590"/>
            <a:ext cx="7921624" cy="113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marL="357188" indent="-357188" eaLnBrk="1" hangingPunct="1">
              <a:lnSpc>
                <a:spcPct val="150000"/>
              </a:lnSpc>
              <a:defRPr/>
            </a:pPr>
            <a:r>
              <a:rPr lang="en-US" altLang="zh-CN" sz="2400">
                <a:latin typeface="Times New Roman" panose="02020603050405020304" pitchFamily="18" charset="0"/>
                <a:ea typeface="微软雅黑" pitchFamily="34" charset="-122"/>
                <a:cs typeface="Times New Roman" panose="02020603050405020304" pitchFamily="18" charset="0"/>
              </a:rPr>
              <a:t>(3)</a:t>
            </a:r>
            <a:r>
              <a:rPr lang="zh-CN" altLang="en-US" sz="2400">
                <a:latin typeface="Times New Roman" panose="02020603050405020304" pitchFamily="18" charset="0"/>
                <a:ea typeface="微软雅黑" pitchFamily="34" charset="-122"/>
                <a:cs typeface="Times New Roman" panose="02020603050405020304" pitchFamily="18" charset="0"/>
              </a:rPr>
              <a:t>实验结论 使用同一个滑轮组，机械效率随所提升物体重力的增加而增大。</a:t>
            </a:r>
          </a:p>
        </p:txBody>
      </p:sp>
    </p:spTree>
    <p:extLst>
      <p:ext uri="{BB962C8B-B14F-4D97-AF65-F5344CB8AC3E}">
        <p14:creationId xmlns:p14="http://schemas.microsoft.com/office/powerpoint/2010/main" val="1226568882"/>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6"/>
          <p:cNvSpPr txBox="1">
            <a:spLocks noChangeArrowheads="1"/>
          </p:cNvSpPr>
          <p:nvPr/>
        </p:nvSpPr>
        <p:spPr bwMode="auto">
          <a:xfrm>
            <a:off x="415925" y="-84138"/>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solidFill>
                  <a:schemeClr val="bg1"/>
                </a:solidFill>
                <a:latin typeface="黑体" pitchFamily="49" charset="-122"/>
                <a:ea typeface="黑体" pitchFamily="49" charset="-122"/>
              </a:rPr>
              <a:t>感悟新知</a:t>
            </a:r>
          </a:p>
        </p:txBody>
      </p:sp>
      <p:sp>
        <p:nvSpPr>
          <p:cNvPr id="7" name="矩形 6"/>
          <p:cNvSpPr/>
          <p:nvPr/>
        </p:nvSpPr>
        <p:spPr>
          <a:xfrm>
            <a:off x="7546975" y="5222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2292" name="文本框 22"/>
          <p:cNvSpPr txBox="1">
            <a:spLocks noChangeArrowheads="1"/>
          </p:cNvSpPr>
          <p:nvPr/>
        </p:nvSpPr>
        <p:spPr bwMode="auto">
          <a:xfrm>
            <a:off x="7669213" y="484188"/>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3</a:t>
            </a:r>
            <a:r>
              <a:rPr kumimoji="1" lang="zh-CN" altLang="en-US" sz="1600" b="1">
                <a:latin typeface="楷体" pitchFamily="49" charset="-122"/>
                <a:ea typeface="楷体" pitchFamily="49" charset="-122"/>
              </a:rPr>
              <a:t>－讲</a:t>
            </a:r>
          </a:p>
        </p:txBody>
      </p:sp>
      <p:sp>
        <p:nvSpPr>
          <p:cNvPr id="5" name="TextBox 33"/>
          <p:cNvSpPr txBox="1">
            <a:spLocks noChangeArrowheads="1"/>
          </p:cNvSpPr>
          <p:nvPr/>
        </p:nvSpPr>
        <p:spPr bwMode="auto">
          <a:xfrm>
            <a:off x="611560" y="1131590"/>
            <a:ext cx="7921624" cy="113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indent="541338" eaLnBrk="1" hangingPunct="1">
              <a:lnSpc>
                <a:spcPct val="150000"/>
              </a:lnSpc>
              <a:defRPr/>
            </a:pPr>
            <a:r>
              <a:rPr lang="zh-CN" altLang="en-US" sz="2400">
                <a:latin typeface="Times New Roman" panose="02020603050405020304" pitchFamily="18" charset="0"/>
                <a:ea typeface="微软雅黑" pitchFamily="34" charset="-122"/>
                <a:cs typeface="Times New Roman" panose="02020603050405020304" pitchFamily="18" charset="0"/>
              </a:rPr>
              <a:t>发散思考 测量滑轮</a:t>
            </a:r>
            <a:r>
              <a:rPr lang="en-US" altLang="zh-CN" sz="2400">
                <a:latin typeface="Times New Roman" panose="02020603050405020304" pitchFamily="18" charset="0"/>
                <a:ea typeface="微软雅黑" pitchFamily="34" charset="-122"/>
                <a:cs typeface="Times New Roman" panose="02020603050405020304" pitchFamily="18" charset="0"/>
              </a:rPr>
              <a:t>(</a:t>
            </a:r>
            <a:r>
              <a:rPr lang="zh-CN" altLang="en-US" sz="2400">
                <a:latin typeface="Times New Roman" panose="02020603050405020304" pitchFamily="18" charset="0"/>
                <a:ea typeface="微软雅黑" pitchFamily="34" charset="-122"/>
                <a:cs typeface="Times New Roman" panose="02020603050405020304" pitchFamily="18" charset="0"/>
              </a:rPr>
              <a:t>组</a:t>
            </a:r>
            <a:r>
              <a:rPr lang="en-US" altLang="zh-CN" sz="2400">
                <a:latin typeface="Times New Roman" panose="02020603050405020304" pitchFamily="18" charset="0"/>
                <a:ea typeface="微软雅黑" pitchFamily="34" charset="-122"/>
                <a:cs typeface="Times New Roman" panose="02020603050405020304" pitchFamily="18" charset="0"/>
              </a:rPr>
              <a:t>)</a:t>
            </a:r>
            <a:r>
              <a:rPr lang="zh-CN" altLang="en-US" sz="2400">
                <a:latin typeface="Times New Roman" panose="02020603050405020304" pitchFamily="18" charset="0"/>
                <a:ea typeface="微软雅黑" pitchFamily="34" charset="-122"/>
                <a:cs typeface="Times New Roman" panose="02020603050405020304" pitchFamily="18" charset="0"/>
              </a:rPr>
              <a:t>机械效率的实验中，假如没有刻度尺，能否完成机械效率大小的测量？</a:t>
            </a:r>
          </a:p>
        </p:txBody>
      </p:sp>
      <mc:AlternateContent xmlns:mc="http://schemas.openxmlformats.org/markup-compatibility/2006" xmlns:a14="http://schemas.microsoft.com/office/drawing/2010/main">
        <mc:Choice Requires="a14">
          <p:sp>
            <p:nvSpPr>
              <p:cNvPr id="6" name="Rectangle 1"/>
              <p:cNvSpPr>
                <a:spLocks noChangeArrowheads="1"/>
              </p:cNvSpPr>
              <p:nvPr/>
            </p:nvSpPr>
            <p:spPr bwMode="auto">
              <a:xfrm>
                <a:off x="611560" y="2268607"/>
                <a:ext cx="7921624" cy="1415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chor="ctr">
                <a:spAutoFit/>
              </a:bodyPr>
              <a:lstStyle>
                <a:lvl1pPr marL="358775" indent="-3587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indent="541338" eaLnBrk="1" hangingPunct="1">
                  <a:lnSpc>
                    <a:spcPct val="150000"/>
                  </a:lnSpc>
                </a:pPr>
                <a:r>
                  <a:rPr lang="en-US" altLang="zh-CN" sz="2200" b="1" i="1">
                    <a:solidFill>
                      <a:srgbClr val="00B0F0"/>
                    </a:solidFill>
                    <a:latin typeface="Times New Roman" panose="02020603050405020304" pitchFamily="18" charset="0"/>
                    <a:ea typeface="楷体" pitchFamily="49" charset="-122"/>
                  </a:rPr>
                  <a:t>η</a:t>
                </a:r>
                <a:r>
                  <a:rPr lang="en-US" altLang="zh-CN" sz="2200" b="1">
                    <a:solidFill>
                      <a:srgbClr val="00B0F0"/>
                    </a:solidFill>
                    <a:latin typeface="Times New Roman" panose="02020603050405020304" pitchFamily="18" charset="0"/>
                    <a:ea typeface="楷体" pitchFamily="49" charset="-122"/>
                  </a:rPr>
                  <a:t>=</a:t>
                </a:r>
                <a14:m>
                  <m:oMath xmlns:m="http://schemas.openxmlformats.org/officeDocument/2006/math">
                    <m:box>
                      <m:boxPr>
                        <m:ctrlPr>
                          <a:rPr lang="en-US" altLang="zh-CN" sz="2200" b="1" i="1" smtClean="0">
                            <a:solidFill>
                              <a:srgbClr val="00B0F0"/>
                            </a:solidFill>
                            <a:latin typeface="Cambria Math" panose="02040503050406030204" pitchFamily="18" charset="0"/>
                            <a:ea typeface="楷体" pitchFamily="49" charset="-122"/>
                          </a:rPr>
                        </m:ctrlPr>
                      </m:boxPr>
                      <m:e>
                        <m:f>
                          <m:fPr>
                            <m:ctrlPr>
                              <a:rPr lang="en-US" altLang="zh-CN" sz="2200" b="1" i="1" smtClean="0">
                                <a:solidFill>
                                  <a:srgbClr val="00B0F0"/>
                                </a:solidFill>
                                <a:latin typeface="Cambria Math" panose="02040503050406030204" pitchFamily="18" charset="0"/>
                                <a:ea typeface="楷体" pitchFamily="49" charset="-122"/>
                              </a:rPr>
                            </m:ctrlPr>
                          </m:fPr>
                          <m:num>
                            <m:r>
                              <a:rPr lang="en-US" altLang="zh-CN" sz="2200" b="1" i="1">
                                <a:solidFill>
                                  <a:srgbClr val="00B0F0"/>
                                </a:solidFill>
                                <a:latin typeface="Cambria Math" panose="02040503050406030204" pitchFamily="18" charset="0"/>
                                <a:ea typeface="楷体" pitchFamily="49" charset="-122"/>
                              </a:rPr>
                              <m:t>𝑾</m:t>
                            </m:r>
                            <m:r>
                              <a:rPr lang="en-US" altLang="zh-CN" sz="2200" b="1">
                                <a:solidFill>
                                  <a:srgbClr val="00B0F0"/>
                                </a:solidFill>
                                <a:latin typeface="Cambria Math" panose="02040503050406030204" pitchFamily="18" charset="0"/>
                                <a:ea typeface="楷体" pitchFamily="49" charset="-122"/>
                              </a:rPr>
                              <m:t> </m:t>
                            </m:r>
                            <m:r>
                              <a:rPr lang="zh-CN" altLang="en-US" sz="2200" b="1" baseline="-25000">
                                <a:solidFill>
                                  <a:srgbClr val="00B0F0"/>
                                </a:solidFill>
                                <a:latin typeface="Cambria Math" panose="02040503050406030204" pitchFamily="18" charset="0"/>
                                <a:ea typeface="楷体" pitchFamily="49" charset="-122"/>
                              </a:rPr>
                              <m:t>有用</m:t>
                            </m:r>
                          </m:num>
                          <m:den>
                            <m:r>
                              <a:rPr lang="en-US" altLang="zh-CN" sz="2200" b="1" i="1">
                                <a:solidFill>
                                  <a:srgbClr val="00B0F0"/>
                                </a:solidFill>
                                <a:latin typeface="Cambria Math" panose="02040503050406030204" pitchFamily="18" charset="0"/>
                                <a:ea typeface="楷体" pitchFamily="49" charset="-122"/>
                              </a:rPr>
                              <m:t>𝑾</m:t>
                            </m:r>
                            <m:r>
                              <a:rPr lang="en-US" altLang="zh-CN" sz="2200" b="1">
                                <a:solidFill>
                                  <a:srgbClr val="00B0F0"/>
                                </a:solidFill>
                                <a:latin typeface="Cambria Math" panose="02040503050406030204" pitchFamily="18" charset="0"/>
                                <a:ea typeface="楷体" pitchFamily="49" charset="-122"/>
                              </a:rPr>
                              <m:t> </m:t>
                            </m:r>
                            <m:r>
                              <a:rPr lang="zh-CN" altLang="en-US" sz="2200" b="1" baseline="-25000">
                                <a:solidFill>
                                  <a:srgbClr val="00B0F0"/>
                                </a:solidFill>
                                <a:latin typeface="Cambria Math" panose="02040503050406030204" pitchFamily="18" charset="0"/>
                                <a:ea typeface="楷体" pitchFamily="49" charset="-122"/>
                              </a:rPr>
                              <m:t>总</m:t>
                            </m:r>
                          </m:den>
                        </m:f>
                      </m:e>
                    </m:box>
                  </m:oMath>
                </a14:m>
                <a:r>
                  <a:rPr lang="en-US" altLang="zh-CN" sz="2200" b="1">
                    <a:solidFill>
                      <a:srgbClr val="00B0F0"/>
                    </a:solidFill>
                    <a:latin typeface="Times New Roman" panose="02020603050405020304" pitchFamily="18" charset="0"/>
                    <a:ea typeface="楷体" pitchFamily="49" charset="-122"/>
                  </a:rPr>
                  <a:t>=</a:t>
                </a:r>
                <a14:m>
                  <m:oMath xmlns:m="http://schemas.openxmlformats.org/officeDocument/2006/math">
                    <m:box>
                      <m:boxPr>
                        <m:ctrlPr>
                          <a:rPr lang="en-US" altLang="zh-CN" sz="2200" b="1" i="1" smtClean="0">
                            <a:solidFill>
                              <a:srgbClr val="00B0F0"/>
                            </a:solidFill>
                            <a:latin typeface="Cambria Math" panose="02040503050406030204" pitchFamily="18" charset="0"/>
                            <a:ea typeface="楷体" pitchFamily="49" charset="-122"/>
                          </a:rPr>
                        </m:ctrlPr>
                      </m:boxPr>
                      <m:e>
                        <m:f>
                          <m:fPr>
                            <m:ctrlPr>
                              <a:rPr lang="en-US" altLang="zh-CN" sz="2200" b="1" i="1" smtClean="0">
                                <a:solidFill>
                                  <a:srgbClr val="00B0F0"/>
                                </a:solidFill>
                                <a:latin typeface="Cambria Math" panose="02040503050406030204" pitchFamily="18" charset="0"/>
                                <a:ea typeface="楷体" pitchFamily="49" charset="-122"/>
                              </a:rPr>
                            </m:ctrlPr>
                          </m:fPr>
                          <m:num>
                            <m:r>
                              <a:rPr lang="en-US" altLang="zh-CN" sz="2200" b="1" i="1">
                                <a:solidFill>
                                  <a:srgbClr val="00B0F0"/>
                                </a:solidFill>
                                <a:latin typeface="Cambria Math" panose="02040503050406030204" pitchFamily="18" charset="0"/>
                                <a:ea typeface="楷体" pitchFamily="49" charset="-122"/>
                              </a:rPr>
                              <m:t>𝑮𝒉</m:t>
                            </m:r>
                          </m:num>
                          <m:den>
                            <m:r>
                              <a:rPr lang="en-US" altLang="zh-CN" sz="2200" b="1" i="1">
                                <a:solidFill>
                                  <a:srgbClr val="00B0F0"/>
                                </a:solidFill>
                                <a:latin typeface="Cambria Math" panose="02040503050406030204" pitchFamily="18" charset="0"/>
                                <a:ea typeface="楷体" pitchFamily="49" charset="-122"/>
                              </a:rPr>
                              <m:t>𝑭𝒔</m:t>
                            </m:r>
                          </m:den>
                        </m:f>
                      </m:e>
                    </m:box>
                  </m:oMath>
                </a14:m>
                <a:r>
                  <a:rPr lang="en-US" altLang="zh-CN" sz="2200" b="1">
                    <a:solidFill>
                      <a:srgbClr val="00B0F0"/>
                    </a:solidFill>
                    <a:latin typeface="Times New Roman" panose="02020603050405020304" pitchFamily="18" charset="0"/>
                    <a:ea typeface="楷体" pitchFamily="49" charset="-122"/>
                  </a:rPr>
                  <a:t>=</a:t>
                </a:r>
                <a14:m>
                  <m:oMath xmlns:m="http://schemas.openxmlformats.org/officeDocument/2006/math">
                    <m:box>
                      <m:boxPr>
                        <m:ctrlPr>
                          <a:rPr lang="en-US" altLang="zh-CN" sz="2200" b="1" i="1" smtClean="0">
                            <a:solidFill>
                              <a:srgbClr val="00B0F0"/>
                            </a:solidFill>
                            <a:latin typeface="Cambria Math" panose="02040503050406030204" pitchFamily="18" charset="0"/>
                            <a:ea typeface="楷体" pitchFamily="49" charset="-122"/>
                          </a:rPr>
                        </m:ctrlPr>
                      </m:boxPr>
                      <m:e>
                        <m:f>
                          <m:fPr>
                            <m:ctrlPr>
                              <a:rPr lang="en-US" altLang="zh-CN" sz="2200" b="1" i="1" smtClean="0">
                                <a:solidFill>
                                  <a:srgbClr val="00B0F0"/>
                                </a:solidFill>
                                <a:latin typeface="Cambria Math" panose="02040503050406030204" pitchFamily="18" charset="0"/>
                                <a:ea typeface="楷体" pitchFamily="49" charset="-122"/>
                              </a:rPr>
                            </m:ctrlPr>
                          </m:fPr>
                          <m:num>
                            <m:r>
                              <a:rPr lang="en-US" altLang="zh-CN" sz="2200" b="1" i="1">
                                <a:solidFill>
                                  <a:srgbClr val="00B0F0"/>
                                </a:solidFill>
                                <a:latin typeface="Cambria Math" panose="02040503050406030204" pitchFamily="18" charset="0"/>
                                <a:ea typeface="楷体" pitchFamily="49" charset="-122"/>
                              </a:rPr>
                              <m:t>𝑮𝒉</m:t>
                            </m:r>
                          </m:num>
                          <m:den>
                            <m:r>
                              <a:rPr lang="en-US" altLang="zh-CN" sz="2200" b="1" i="1">
                                <a:solidFill>
                                  <a:srgbClr val="00B0F0"/>
                                </a:solidFill>
                                <a:latin typeface="Cambria Math" panose="02040503050406030204" pitchFamily="18" charset="0"/>
                                <a:ea typeface="楷体" pitchFamily="49" charset="-122"/>
                              </a:rPr>
                              <m:t>𝑭𝒏𝒉</m:t>
                            </m:r>
                          </m:den>
                        </m:f>
                      </m:e>
                    </m:box>
                  </m:oMath>
                </a14:m>
                <a:r>
                  <a:rPr lang="en-US" altLang="zh-CN" sz="2200" b="1">
                    <a:solidFill>
                      <a:srgbClr val="00B0F0"/>
                    </a:solidFill>
                    <a:latin typeface="Times New Roman" panose="02020603050405020304" pitchFamily="18" charset="0"/>
                    <a:ea typeface="楷体" pitchFamily="49" charset="-122"/>
                  </a:rPr>
                  <a:t>=</a:t>
                </a:r>
                <a14:m>
                  <m:oMath xmlns:m="http://schemas.openxmlformats.org/officeDocument/2006/math">
                    <m:box>
                      <m:boxPr>
                        <m:ctrlPr>
                          <a:rPr lang="en-US" altLang="zh-CN" sz="2200" b="1" i="1" smtClean="0">
                            <a:solidFill>
                              <a:srgbClr val="00B0F0"/>
                            </a:solidFill>
                            <a:latin typeface="Cambria Math" panose="02040503050406030204" pitchFamily="18" charset="0"/>
                            <a:ea typeface="楷体" pitchFamily="49" charset="-122"/>
                          </a:rPr>
                        </m:ctrlPr>
                      </m:boxPr>
                      <m:e>
                        <m:f>
                          <m:fPr>
                            <m:ctrlPr>
                              <a:rPr lang="en-US" altLang="zh-CN" sz="2200" b="1" i="1" smtClean="0">
                                <a:solidFill>
                                  <a:srgbClr val="00B0F0"/>
                                </a:solidFill>
                                <a:latin typeface="Cambria Math" panose="02040503050406030204" pitchFamily="18" charset="0"/>
                                <a:ea typeface="楷体" pitchFamily="49" charset="-122"/>
                              </a:rPr>
                            </m:ctrlPr>
                          </m:fPr>
                          <m:num>
                            <m:r>
                              <a:rPr lang="en-US" altLang="zh-CN" sz="2200" b="1" i="1">
                                <a:solidFill>
                                  <a:srgbClr val="00B0F0"/>
                                </a:solidFill>
                                <a:latin typeface="Cambria Math" panose="02040503050406030204" pitchFamily="18" charset="0"/>
                                <a:ea typeface="楷体" pitchFamily="49" charset="-122"/>
                              </a:rPr>
                              <m:t>𝑮</m:t>
                            </m:r>
                          </m:num>
                          <m:den>
                            <m:r>
                              <a:rPr lang="en-US" altLang="zh-CN" sz="2200" b="1" i="1">
                                <a:solidFill>
                                  <a:srgbClr val="00B0F0"/>
                                </a:solidFill>
                                <a:latin typeface="Cambria Math" panose="02040503050406030204" pitchFamily="18" charset="0"/>
                                <a:ea typeface="楷体" pitchFamily="49" charset="-122"/>
                              </a:rPr>
                              <m:t>𝒏𝑭</m:t>
                            </m:r>
                          </m:den>
                        </m:f>
                      </m:e>
                    </m:box>
                  </m:oMath>
                </a14:m>
                <a:r>
                  <a:rPr lang="zh-CN" altLang="en-US" sz="2200" b="1">
                    <a:solidFill>
                      <a:srgbClr val="00B0F0"/>
                    </a:solidFill>
                    <a:latin typeface="Times New Roman" panose="02020603050405020304" pitchFamily="18" charset="0"/>
                    <a:ea typeface="楷体" pitchFamily="49" charset="-122"/>
                  </a:rPr>
                  <a:t>，由此可见没有刻度尺测量距离时，可根据绕绳股数计算机械效率。</a:t>
                </a:r>
                <a:endParaRPr lang="en-US" altLang="zh-CN" sz="2200" b="1">
                  <a:solidFill>
                    <a:srgbClr val="00B0F0"/>
                  </a:solidFill>
                  <a:latin typeface="Times New Roman" panose="02020603050405020304" pitchFamily="18" charset="0"/>
                  <a:ea typeface="楷体" pitchFamily="49" charset="-122"/>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Rectangle 1"/>
              <p:cNvSpPr>
                <a:spLocks noRot="1" noChangeAspect="1" noMove="1" noResize="1" noEditPoints="1" noAdjustHandles="1" noChangeArrowheads="1" noChangeShapeType="1" noTextEdit="1"/>
              </p:cNvSpPr>
              <p:nvPr/>
            </p:nvSpPr>
            <p:spPr bwMode="auto">
              <a:xfrm>
                <a:off x="611560" y="2268607"/>
                <a:ext cx="7921624" cy="1415387"/>
              </a:xfrm>
              <a:prstGeom prst="rect">
                <a:avLst/>
              </a:prstGeom>
              <a:blipFill rotWithShape="1">
                <a:blip r:embed="rId3"/>
                <a:stretch>
                  <a:fillRect l="-923" r="-1000" b="-21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1226568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6"/>
          <p:cNvSpPr txBox="1">
            <a:spLocks noChangeArrowheads="1"/>
          </p:cNvSpPr>
          <p:nvPr/>
        </p:nvSpPr>
        <p:spPr bwMode="auto">
          <a:xfrm>
            <a:off x="415925" y="-84138"/>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solidFill>
                  <a:schemeClr val="bg1"/>
                </a:solidFill>
                <a:latin typeface="黑体" pitchFamily="49" charset="-122"/>
                <a:ea typeface="黑体" pitchFamily="49" charset="-122"/>
              </a:rPr>
              <a:t>感悟新知</a:t>
            </a:r>
          </a:p>
        </p:txBody>
      </p:sp>
      <p:sp>
        <p:nvSpPr>
          <p:cNvPr id="7" name="矩形 6"/>
          <p:cNvSpPr/>
          <p:nvPr/>
        </p:nvSpPr>
        <p:spPr>
          <a:xfrm>
            <a:off x="7546975" y="5222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2292" name="文本框 22"/>
          <p:cNvSpPr txBox="1">
            <a:spLocks noChangeArrowheads="1"/>
          </p:cNvSpPr>
          <p:nvPr/>
        </p:nvSpPr>
        <p:spPr bwMode="auto">
          <a:xfrm>
            <a:off x="7669213" y="484188"/>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3</a:t>
            </a:r>
            <a:r>
              <a:rPr kumimoji="1" lang="zh-CN" altLang="en-US" sz="1600" b="1">
                <a:latin typeface="楷体" pitchFamily="49" charset="-122"/>
                <a:ea typeface="楷体" pitchFamily="49" charset="-122"/>
              </a:rPr>
              <a:t>－讲</a:t>
            </a:r>
          </a:p>
        </p:txBody>
      </p:sp>
      <p:sp>
        <p:nvSpPr>
          <p:cNvPr id="5" name="TextBox 33"/>
          <p:cNvSpPr txBox="1">
            <a:spLocks noChangeArrowheads="1"/>
          </p:cNvSpPr>
          <p:nvPr/>
        </p:nvSpPr>
        <p:spPr bwMode="auto">
          <a:xfrm>
            <a:off x="610816" y="562074"/>
            <a:ext cx="7921624" cy="58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defTabSz="4572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defTabSz="4572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defTabSz="4572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defTabSz="457200" eaLnBrk="0" fontAlgn="base" hangingPunct="0">
              <a:spcBef>
                <a:spcPct val="0"/>
              </a:spcBef>
              <a:spcAft>
                <a:spcPct val="0"/>
              </a:spcAft>
              <a:defRPr>
                <a:solidFill>
                  <a:schemeClr val="tx1"/>
                </a:solidFill>
                <a:latin typeface="Arial" pitchFamily="34" charset="0"/>
                <a:ea typeface="宋体" pitchFamily="2" charset="-122"/>
              </a:defRPr>
            </a:lvl9pPr>
          </a:lstStyle>
          <a:p>
            <a:pPr marL="357188" indent="-357188" eaLnBrk="1" hangingPunct="1">
              <a:lnSpc>
                <a:spcPct val="150000"/>
              </a:lnSpc>
              <a:defRPr/>
            </a:pPr>
            <a:r>
              <a:rPr lang="en-US" altLang="zh-CN" sz="2400">
                <a:latin typeface="Times New Roman" panose="02020603050405020304" pitchFamily="18" charset="0"/>
                <a:ea typeface="微软雅黑" pitchFamily="34" charset="-122"/>
                <a:cs typeface="Times New Roman" panose="02020603050405020304" pitchFamily="18" charset="0"/>
              </a:rPr>
              <a:t>(4)</a:t>
            </a:r>
            <a:r>
              <a:rPr lang="zh-CN" altLang="en-US" sz="2400">
                <a:latin typeface="Times New Roman" panose="02020603050405020304" pitchFamily="18" charset="0"/>
                <a:ea typeface="微软雅黑" pitchFamily="34" charset="-122"/>
                <a:cs typeface="Times New Roman" panose="02020603050405020304" pitchFamily="18" charset="0"/>
              </a:rPr>
              <a:t>影响滑轮组机械效率的主要因素与改进措施</a:t>
            </a:r>
          </a:p>
        </p:txBody>
      </p:sp>
      <p:graphicFrame>
        <p:nvGraphicFramePr>
          <p:cNvPr id="2" name="表格 1"/>
          <p:cNvGraphicFramePr>
            <a:graphicFrameLocks noGrp="1"/>
          </p:cNvGraphicFramePr>
          <p:nvPr>
            <p:extLst>
              <p:ext uri="{D42A27DB-BD31-4B8C-83A1-F6EECF244321}">
                <p14:modId xmlns:p14="http://schemas.microsoft.com/office/powerpoint/2010/main" val="1925305820"/>
              </p:ext>
            </p:extLst>
          </p:nvPr>
        </p:nvGraphicFramePr>
        <p:xfrm>
          <a:off x="637328" y="1204694"/>
          <a:ext cx="7920880" cy="3383280"/>
        </p:xfrm>
        <a:graphic>
          <a:graphicData uri="http://schemas.openxmlformats.org/drawingml/2006/table">
            <a:tbl>
              <a:tblPr firstRow="1" bandRow="1">
                <a:tableStyleId>{5940675A-B579-460E-94D1-54222C63F5DA}</a:tableStyleId>
              </a:tblPr>
              <a:tblGrid>
                <a:gridCol w="1584176">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370840">
                <a:tc>
                  <a:txBody>
                    <a:bodyPr/>
                    <a:lstStyle/>
                    <a:p>
                      <a:pPr algn="ctr"/>
                      <a:r>
                        <a:rPr lang="zh-CN" altLang="en-US" sz="2200" baseline="0">
                          <a:latin typeface="Times New Roman" panose="02020603050405020304" pitchFamily="18" charset="0"/>
                          <a:ea typeface="微软雅黑" pitchFamily="34" charset="-122"/>
                        </a:rPr>
                        <a:t>影响因素</a:t>
                      </a:r>
                    </a:p>
                  </a:txBody>
                  <a:tcPr anchor="ct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2200" baseline="0">
                          <a:latin typeface="Times New Roman" panose="02020603050405020304" pitchFamily="18" charset="0"/>
                          <a:ea typeface="微软雅黑" pitchFamily="34" charset="-122"/>
                        </a:rPr>
                        <a:t>分析</a:t>
                      </a:r>
                    </a:p>
                  </a:txBody>
                  <a:tcPr anchor="ct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2200" baseline="0">
                          <a:latin typeface="Times New Roman" panose="02020603050405020304" pitchFamily="18" charset="0"/>
                          <a:ea typeface="微软雅黑" pitchFamily="34" charset="-122"/>
                        </a:rPr>
                        <a:t>改进措施</a:t>
                      </a:r>
                    </a:p>
                  </a:txBody>
                  <a:tcPr anchor="ctr"/>
                </a:tc>
                <a:extLst>
                  <a:ext uri="{0D108BD9-81ED-4DB2-BD59-A6C34878D82A}">
                    <a16:rowId xmlns:a16="http://schemas.microsoft.com/office/drawing/2014/main" val="10000"/>
                  </a:ext>
                </a:extLst>
              </a:tr>
              <a:tr h="370840">
                <a:tc>
                  <a:txBody>
                    <a:bodyPr/>
                    <a:lstStyle/>
                    <a:p>
                      <a:pPr algn="ctr"/>
                      <a:r>
                        <a:rPr lang="zh-CN" altLang="en-US" sz="2200" baseline="0">
                          <a:latin typeface="Times New Roman" panose="02020603050405020304" pitchFamily="18" charset="0"/>
                          <a:ea typeface="微软雅黑" pitchFamily="34" charset="-122"/>
                        </a:rPr>
                        <a:t>被提升物体的重力</a:t>
                      </a:r>
                    </a:p>
                  </a:txBody>
                  <a:tcPr anchor="ctr"/>
                </a:tc>
                <a:tc>
                  <a:txBody>
                    <a:bodyPr/>
                    <a:lstStyle/>
                    <a:p>
                      <a:pPr algn="ctr"/>
                      <a:r>
                        <a:rPr lang="zh-CN" altLang="en-US" sz="2200" baseline="0">
                          <a:latin typeface="Times New Roman" panose="02020603050405020304" pitchFamily="18" charset="0"/>
                          <a:ea typeface="微软雅黑" pitchFamily="34" charset="-122"/>
                        </a:rPr>
                        <a:t>同一滑轮组，被提升物体的重力越大，做的有用功越多，机械效率越高</a:t>
                      </a:r>
                    </a:p>
                  </a:txBody>
                  <a:tcPr anchor="ctr"/>
                </a:tc>
                <a:tc>
                  <a:txBody>
                    <a:bodyPr/>
                    <a:lstStyle/>
                    <a:p>
                      <a:pPr algn="ctr"/>
                      <a:r>
                        <a:rPr lang="zh-CN" altLang="en-US" sz="2200" baseline="0">
                          <a:latin typeface="Times New Roman" panose="02020603050405020304" pitchFamily="18" charset="0"/>
                          <a:ea typeface="微软雅黑" pitchFamily="34" charset="-122"/>
                        </a:rPr>
                        <a:t>在机械承受的范围内，尽可能增加被提升物体的重力</a:t>
                      </a:r>
                    </a:p>
                  </a:txBody>
                  <a:tcPr anchor="ctr"/>
                </a:tc>
                <a:extLst>
                  <a:ext uri="{0D108BD9-81ED-4DB2-BD59-A6C34878D82A}">
                    <a16:rowId xmlns:a16="http://schemas.microsoft.com/office/drawing/2014/main" val="10001"/>
                  </a:ext>
                </a:extLst>
              </a:tr>
              <a:tr h="370840">
                <a:tc>
                  <a:txBody>
                    <a:bodyPr/>
                    <a:lstStyle/>
                    <a:p>
                      <a:pPr algn="ctr"/>
                      <a:r>
                        <a:rPr lang="zh-CN" altLang="en-US" sz="2200" baseline="0">
                          <a:latin typeface="Times New Roman" panose="02020603050405020304" pitchFamily="18" charset="0"/>
                          <a:ea typeface="微软雅黑" pitchFamily="34" charset="-122"/>
                        </a:rPr>
                        <a:t>动滑轮的自重</a:t>
                      </a:r>
                    </a:p>
                  </a:txBody>
                  <a:tcPr anchor="ctr"/>
                </a:tc>
                <a:tc>
                  <a:txBody>
                    <a:bodyPr/>
                    <a:lstStyle/>
                    <a:p>
                      <a:pPr algn="ctr"/>
                      <a:r>
                        <a:rPr lang="zh-CN" altLang="en-US" sz="2200" baseline="0">
                          <a:latin typeface="Times New Roman" panose="02020603050405020304" pitchFamily="18" charset="0"/>
                          <a:ea typeface="微软雅黑" pitchFamily="34" charset="-122"/>
                        </a:rPr>
                        <a:t>有用功不变时，减小提升动滑轮时做的额外功，可提高机械效率</a:t>
                      </a:r>
                    </a:p>
                  </a:txBody>
                  <a:tcPr anchor="ctr"/>
                </a:tc>
                <a:tc>
                  <a:txBody>
                    <a:bodyPr/>
                    <a:lstStyle/>
                    <a:p>
                      <a:pPr algn="ctr"/>
                      <a:r>
                        <a:rPr lang="zh-CN" altLang="en-US" sz="2200" baseline="0">
                          <a:latin typeface="Times New Roman" panose="02020603050405020304" pitchFamily="18" charset="0"/>
                          <a:ea typeface="微软雅黑" pitchFamily="34" charset="-122"/>
                        </a:rPr>
                        <a:t>改进滑轮结构，减轻滑轮自重</a:t>
                      </a:r>
                    </a:p>
                  </a:txBody>
                  <a:tcPr anchor="ctr"/>
                </a:tc>
                <a:extLst>
                  <a:ext uri="{0D108BD9-81ED-4DB2-BD59-A6C34878D82A}">
                    <a16:rowId xmlns:a16="http://schemas.microsoft.com/office/drawing/2014/main" val="10002"/>
                  </a:ext>
                </a:extLst>
              </a:tr>
              <a:tr h="370840">
                <a:tc>
                  <a:txBody>
                    <a:bodyPr/>
                    <a:lstStyle/>
                    <a:p>
                      <a:pPr algn="ctr"/>
                      <a:r>
                        <a:rPr lang="zh-CN" altLang="en-US" sz="2200" baseline="0">
                          <a:latin typeface="Times New Roman" panose="02020603050405020304" pitchFamily="18" charset="0"/>
                          <a:ea typeface="微软雅黑" pitchFamily="34" charset="-122"/>
                        </a:rPr>
                        <a:t>滑轮组自身部件的摩擦</a:t>
                      </a:r>
                    </a:p>
                  </a:txBody>
                  <a:tcPr anchor="ctr"/>
                </a:tc>
                <a:tc>
                  <a:txBody>
                    <a:bodyPr/>
                    <a:lstStyle/>
                    <a:p>
                      <a:pPr algn="ctr"/>
                      <a:r>
                        <a:rPr lang="zh-CN" altLang="en-US" sz="2200" baseline="0">
                          <a:latin typeface="Times New Roman" panose="02020603050405020304" pitchFamily="18" charset="0"/>
                          <a:ea typeface="微软雅黑" pitchFamily="34" charset="-122"/>
                        </a:rPr>
                        <a:t>机械自身部件的摩擦力越大，机械效率越低</a:t>
                      </a:r>
                    </a:p>
                  </a:txBody>
                  <a:tcPr anchor="ctr"/>
                </a:tc>
                <a:tc>
                  <a:txBody>
                    <a:bodyPr/>
                    <a:lstStyle/>
                    <a:p>
                      <a:pPr algn="ctr"/>
                      <a:r>
                        <a:rPr lang="zh-CN" altLang="en-US" sz="2200" baseline="0">
                          <a:latin typeface="Times New Roman" panose="02020603050405020304" pitchFamily="18" charset="0"/>
                          <a:ea typeface="微软雅黑" pitchFamily="34" charset="-122"/>
                        </a:rPr>
                        <a:t>对机械进行保养，保持良好的润滑，减小摩擦</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52450521"/>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6"/>
          <p:cNvSpPr txBox="1">
            <a:spLocks noChangeArrowheads="1"/>
          </p:cNvSpPr>
          <p:nvPr/>
        </p:nvSpPr>
        <p:spPr bwMode="auto">
          <a:xfrm>
            <a:off x="415925" y="-84138"/>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solidFill>
                  <a:schemeClr val="bg1"/>
                </a:solidFill>
                <a:latin typeface="黑体" pitchFamily="49" charset="-122"/>
                <a:ea typeface="黑体" pitchFamily="49" charset="-122"/>
              </a:rPr>
              <a:t>感悟新知</a:t>
            </a:r>
          </a:p>
        </p:txBody>
      </p:sp>
      <p:sp>
        <p:nvSpPr>
          <p:cNvPr id="7" name="矩形 6"/>
          <p:cNvSpPr/>
          <p:nvPr/>
        </p:nvSpPr>
        <p:spPr>
          <a:xfrm>
            <a:off x="7546975" y="5222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2292" name="文本框 22"/>
          <p:cNvSpPr txBox="1">
            <a:spLocks noChangeArrowheads="1"/>
          </p:cNvSpPr>
          <p:nvPr/>
        </p:nvSpPr>
        <p:spPr bwMode="auto">
          <a:xfrm>
            <a:off x="7669213" y="484188"/>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3</a:t>
            </a:r>
            <a:r>
              <a:rPr kumimoji="1" lang="zh-CN" altLang="en-US" sz="1600" b="1">
                <a:latin typeface="楷体" pitchFamily="49" charset="-122"/>
                <a:ea typeface="楷体" pitchFamily="49" charset="-122"/>
              </a:rPr>
              <a:t>－讲</a:t>
            </a:r>
          </a:p>
        </p:txBody>
      </p:sp>
      <p:sp>
        <p:nvSpPr>
          <p:cNvPr id="5" name="Rectangle 1"/>
          <p:cNvSpPr>
            <a:spLocks noChangeArrowheads="1"/>
          </p:cNvSpPr>
          <p:nvPr/>
        </p:nvSpPr>
        <p:spPr bwMode="auto">
          <a:xfrm>
            <a:off x="971600" y="1127522"/>
            <a:ext cx="7200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58775" indent="-3587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indent="0" eaLnBrk="1" hangingPunct="1">
              <a:lnSpc>
                <a:spcPct val="150000"/>
              </a:lnSpc>
            </a:pPr>
            <a:r>
              <a:rPr lang="zh-CN" altLang="en-US" sz="2400" b="1">
                <a:latin typeface="Times New Roman" panose="02020603050405020304" pitchFamily="18" charset="0"/>
                <a:ea typeface="楷体" pitchFamily="49" charset="-122"/>
              </a:rPr>
              <a:t>思想方法</a:t>
            </a:r>
          </a:p>
          <a:p>
            <a:pPr marL="0" indent="0" eaLnBrk="1" hangingPunct="1">
              <a:lnSpc>
                <a:spcPct val="150000"/>
              </a:lnSpc>
            </a:pPr>
            <a:r>
              <a:rPr lang="zh-CN" altLang="en-US" sz="2400" b="1">
                <a:latin typeface="Times New Roman" panose="02020603050405020304" pitchFamily="18" charset="0"/>
                <a:ea typeface="楷体" pitchFamily="49" charset="-122"/>
              </a:rPr>
              <a:t>根据</a:t>
            </a:r>
            <a:r>
              <a:rPr lang="zh-CN" altLang="en-US" sz="2400" b="1">
                <a:solidFill>
                  <a:srgbClr val="00B0F0"/>
                </a:solidFill>
                <a:latin typeface="Times New Roman" panose="02020603050405020304" pitchFamily="18" charset="0"/>
                <a:ea typeface="楷体" pitchFamily="49" charset="-122"/>
              </a:rPr>
              <a:t>控制变量法</a:t>
            </a:r>
            <a:r>
              <a:rPr lang="zh-CN" altLang="en-US" sz="2400" b="1">
                <a:latin typeface="Times New Roman" panose="02020603050405020304" pitchFamily="18" charset="0"/>
                <a:ea typeface="楷体" pitchFamily="49" charset="-122"/>
              </a:rPr>
              <a:t>比较机械效率大小：</a:t>
            </a:r>
          </a:p>
          <a:p>
            <a:pPr marL="0" indent="0" eaLnBrk="1" hangingPunct="1">
              <a:lnSpc>
                <a:spcPct val="150000"/>
              </a:lnSpc>
            </a:pPr>
            <a:r>
              <a:rPr lang="en-US" altLang="zh-CN" sz="2400" b="1">
                <a:solidFill>
                  <a:srgbClr val="00B0F0"/>
                </a:solidFill>
                <a:latin typeface="Times New Roman" panose="02020603050405020304" pitchFamily="18" charset="0"/>
                <a:ea typeface="楷体" pitchFamily="49" charset="-122"/>
              </a:rPr>
              <a:t>(1)</a:t>
            </a:r>
            <a:r>
              <a:rPr lang="zh-CN" altLang="en-US" sz="2400" b="1">
                <a:solidFill>
                  <a:srgbClr val="00B0F0"/>
                </a:solidFill>
                <a:latin typeface="Times New Roman" panose="02020603050405020304" pitchFamily="18" charset="0"/>
                <a:ea typeface="楷体" pitchFamily="49" charset="-122"/>
              </a:rPr>
              <a:t>在额外功相同时</a:t>
            </a:r>
            <a:r>
              <a:rPr lang="en-US" altLang="zh-CN" sz="2400" b="1">
                <a:solidFill>
                  <a:srgbClr val="00B0F0"/>
                </a:solidFill>
                <a:latin typeface="Times New Roman" panose="02020603050405020304" pitchFamily="18" charset="0"/>
                <a:ea typeface="楷体" pitchFamily="49" charset="-122"/>
              </a:rPr>
              <a:t>,</a:t>
            </a:r>
            <a:r>
              <a:rPr lang="zh-CN" altLang="en-US" sz="2400" b="1">
                <a:solidFill>
                  <a:srgbClr val="00B0F0"/>
                </a:solidFill>
                <a:latin typeface="Times New Roman" panose="02020603050405020304" pitchFamily="18" charset="0"/>
                <a:ea typeface="楷体" pitchFamily="49" charset="-122"/>
              </a:rPr>
              <a:t>有用功越大，机械效率越高。</a:t>
            </a:r>
          </a:p>
          <a:p>
            <a:pPr marL="0" indent="0" eaLnBrk="1" hangingPunct="1">
              <a:lnSpc>
                <a:spcPct val="150000"/>
              </a:lnSpc>
            </a:pPr>
            <a:r>
              <a:rPr lang="en-US" altLang="zh-CN" sz="2400" b="1">
                <a:solidFill>
                  <a:srgbClr val="00B0F0"/>
                </a:solidFill>
                <a:latin typeface="Times New Roman" panose="02020603050405020304" pitchFamily="18" charset="0"/>
                <a:ea typeface="楷体" pitchFamily="49" charset="-122"/>
              </a:rPr>
              <a:t>(2)</a:t>
            </a:r>
            <a:r>
              <a:rPr lang="zh-CN" altLang="en-US" sz="2400" b="1">
                <a:solidFill>
                  <a:srgbClr val="00B0F0"/>
                </a:solidFill>
                <a:latin typeface="Times New Roman" panose="02020603050405020304" pitchFamily="18" charset="0"/>
                <a:ea typeface="楷体" pitchFamily="49" charset="-122"/>
              </a:rPr>
              <a:t>在有用功相同时</a:t>
            </a:r>
            <a:r>
              <a:rPr lang="en-US" altLang="zh-CN" sz="2400" b="1">
                <a:solidFill>
                  <a:srgbClr val="00B0F0"/>
                </a:solidFill>
                <a:latin typeface="Times New Roman" panose="02020603050405020304" pitchFamily="18" charset="0"/>
                <a:ea typeface="楷体" pitchFamily="49" charset="-122"/>
              </a:rPr>
              <a:t>,</a:t>
            </a:r>
            <a:r>
              <a:rPr lang="zh-CN" altLang="en-US" sz="2400" b="1">
                <a:solidFill>
                  <a:srgbClr val="00B0F0"/>
                </a:solidFill>
                <a:latin typeface="Times New Roman" panose="02020603050405020304" pitchFamily="18" charset="0"/>
                <a:ea typeface="楷体" pitchFamily="49" charset="-122"/>
              </a:rPr>
              <a:t>额外功越小，机械效率越高。</a:t>
            </a:r>
            <a:endParaRPr lang="en-US" altLang="zh-CN" sz="2400" b="1">
              <a:solidFill>
                <a:srgbClr val="00B0F0"/>
              </a:solidFill>
              <a:latin typeface="Times New Roman" panose="02020603050405020304" pitchFamily="18" charset="0"/>
              <a:ea typeface="楷体" pitchFamily="49" charset="-122"/>
            </a:endParaRPr>
          </a:p>
        </p:txBody>
      </p:sp>
    </p:spTree>
    <p:extLst>
      <p:ext uri="{BB962C8B-B14F-4D97-AF65-F5344CB8AC3E}">
        <p14:creationId xmlns:p14="http://schemas.microsoft.com/office/powerpoint/2010/main" val="2352450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6"/>
          <p:cNvSpPr txBox="1">
            <a:spLocks noChangeArrowheads="1"/>
          </p:cNvSpPr>
          <p:nvPr/>
        </p:nvSpPr>
        <p:spPr bwMode="auto">
          <a:xfrm>
            <a:off x="415925" y="-84138"/>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solidFill>
                  <a:schemeClr val="bg1"/>
                </a:solidFill>
                <a:latin typeface="黑体" pitchFamily="49" charset="-122"/>
                <a:ea typeface="黑体" pitchFamily="49" charset="-122"/>
              </a:rPr>
              <a:t>感悟新知</a:t>
            </a:r>
          </a:p>
        </p:txBody>
      </p:sp>
      <p:sp>
        <p:nvSpPr>
          <p:cNvPr id="7" name="矩形 6"/>
          <p:cNvSpPr/>
          <p:nvPr/>
        </p:nvSpPr>
        <p:spPr>
          <a:xfrm>
            <a:off x="7546975" y="5222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2292" name="文本框 22"/>
          <p:cNvSpPr txBox="1">
            <a:spLocks noChangeArrowheads="1"/>
          </p:cNvSpPr>
          <p:nvPr/>
        </p:nvSpPr>
        <p:spPr bwMode="auto">
          <a:xfrm>
            <a:off x="7669213" y="484188"/>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3</a:t>
            </a:r>
            <a:r>
              <a:rPr kumimoji="1" lang="zh-CN" altLang="en-US" sz="1600" b="1">
                <a:latin typeface="楷体" pitchFamily="49" charset="-122"/>
                <a:ea typeface="楷体" pitchFamily="49" charset="-122"/>
              </a:rPr>
              <a:t>－练</a:t>
            </a:r>
          </a:p>
        </p:txBody>
      </p:sp>
      <p:sp>
        <p:nvSpPr>
          <p:cNvPr id="5" name="TextBox 4"/>
          <p:cNvSpPr txBox="1">
            <a:spLocks noChangeArrowheads="1"/>
          </p:cNvSpPr>
          <p:nvPr/>
        </p:nvSpPr>
        <p:spPr bwMode="auto">
          <a:xfrm>
            <a:off x="1258889" y="771550"/>
            <a:ext cx="7273924" cy="3970318"/>
          </a:xfrm>
          <a:prstGeom prst="rect">
            <a:avLst/>
          </a:prstGeom>
          <a:noFill/>
          <a:ln w="9525">
            <a:noFill/>
            <a:miter lim="800000"/>
          </a:ln>
        </p:spPr>
        <p:txBody>
          <a:bodyPr wrap="square">
            <a:spAutoFit/>
          </a:bodyPr>
          <a:lstStyle/>
          <a:p>
            <a:pPr>
              <a:lnSpc>
                <a:spcPct val="150000"/>
              </a:lnSpc>
              <a:defRPr/>
            </a:pPr>
            <a:r>
              <a:rPr lang="en-US" altLang="zh-CN" sz="2400">
                <a:latin typeface="Times New Roman" panose="02020603050405020304" pitchFamily="18" charset="0"/>
                <a:ea typeface="微软雅黑" pitchFamily="34" charset="-122"/>
                <a:cs typeface="Times New Roman" panose="02020603050405020304" pitchFamily="18" charset="0"/>
              </a:rPr>
              <a:t>[</a:t>
            </a:r>
            <a:r>
              <a:rPr lang="zh-CN" altLang="en-US" sz="2400">
                <a:latin typeface="Times New Roman" panose="02020603050405020304" pitchFamily="18" charset="0"/>
                <a:ea typeface="微软雅黑" pitchFamily="34" charset="-122"/>
                <a:cs typeface="Times New Roman" panose="02020603050405020304" pitchFamily="18" charset="0"/>
              </a:rPr>
              <a:t>温州期末</a:t>
            </a:r>
            <a:r>
              <a:rPr lang="en-US" altLang="zh-CN" sz="2400">
                <a:latin typeface="Times New Roman" panose="02020603050405020304" pitchFamily="18" charset="0"/>
                <a:ea typeface="微软雅黑" pitchFamily="34" charset="-122"/>
                <a:cs typeface="Times New Roman" panose="02020603050405020304" pitchFamily="18" charset="0"/>
              </a:rPr>
              <a:t>] </a:t>
            </a:r>
            <a:r>
              <a:rPr lang="zh-CN" altLang="en-US" sz="2400">
                <a:latin typeface="Times New Roman" panose="02020603050405020304" pitchFamily="18" charset="0"/>
                <a:ea typeface="微软雅黑" pitchFamily="34" charset="-122"/>
                <a:cs typeface="Times New Roman" panose="02020603050405020304" pitchFamily="18" charset="0"/>
              </a:rPr>
              <a:t>提高机械效率可以充分地发挥机械设备的作用，对节能减排、提高经济效益有重要的意义。为提高滑轮组的机械效率，根据你的学习和生活经验，可采取的措施有</a:t>
            </a:r>
            <a:r>
              <a:rPr lang="en-US" altLang="zh-CN" sz="2400">
                <a:latin typeface="Times New Roman" panose="02020603050405020304" pitchFamily="18" charset="0"/>
                <a:ea typeface="微软雅黑" pitchFamily="34" charset="-122"/>
                <a:cs typeface="Times New Roman" panose="02020603050405020304" pitchFamily="18" charset="0"/>
              </a:rPr>
              <a:t>(        )</a:t>
            </a:r>
            <a:endParaRPr lang="zh-CN" altLang="en-US" sz="2400">
              <a:latin typeface="Times New Roman" panose="02020603050405020304" pitchFamily="18" charset="0"/>
              <a:ea typeface="微软雅黑" pitchFamily="34" charset="-122"/>
              <a:cs typeface="Times New Roman" panose="02020603050405020304" pitchFamily="18" charset="0"/>
            </a:endParaRPr>
          </a:p>
          <a:p>
            <a:pPr>
              <a:lnSpc>
                <a:spcPct val="150000"/>
              </a:lnSpc>
              <a:defRPr/>
            </a:pPr>
            <a:r>
              <a:rPr lang="zh-CN" altLang="en-US" sz="2400">
                <a:latin typeface="Times New Roman" panose="02020603050405020304" pitchFamily="18" charset="0"/>
                <a:ea typeface="微软雅黑" pitchFamily="34" charset="-122"/>
                <a:cs typeface="Times New Roman" panose="02020603050405020304" pitchFamily="18" charset="0"/>
              </a:rPr>
              <a:t>①增加所提物体的重力 ②减轻动滑轮的重力</a:t>
            </a:r>
          </a:p>
          <a:p>
            <a:pPr>
              <a:lnSpc>
                <a:spcPct val="150000"/>
              </a:lnSpc>
              <a:defRPr/>
            </a:pPr>
            <a:r>
              <a:rPr lang="zh-CN" altLang="en-US" sz="2400">
                <a:latin typeface="Times New Roman" panose="02020603050405020304" pitchFamily="18" charset="0"/>
                <a:ea typeface="微软雅黑" pitchFamily="34" charset="-122"/>
                <a:cs typeface="Times New Roman" panose="02020603050405020304" pitchFamily="18" charset="0"/>
              </a:rPr>
              <a:t>③给机械加润滑油 ④增加重物上升的高度</a:t>
            </a:r>
          </a:p>
          <a:p>
            <a:pPr>
              <a:lnSpc>
                <a:spcPct val="150000"/>
              </a:lnSpc>
              <a:defRPr/>
            </a:pPr>
            <a:r>
              <a:rPr lang="en-US" altLang="zh-CN" sz="2400">
                <a:latin typeface="Times New Roman" panose="02020603050405020304" pitchFamily="18" charset="0"/>
                <a:ea typeface="微软雅黑" pitchFamily="34" charset="-122"/>
                <a:cs typeface="Times New Roman" panose="02020603050405020304" pitchFamily="18" charset="0"/>
              </a:rPr>
              <a:t>A. ①②③④ B. ①②③ C. ①③④ D. ①②④</a:t>
            </a:r>
            <a:endParaRPr lang="zh-CN" altLang="en-US" sz="2400" i="1">
              <a:latin typeface="Times New Roman" panose="02020603050405020304" pitchFamily="18" charset="0"/>
              <a:ea typeface="微软雅黑" pitchFamily="34" charset="-122"/>
              <a:cs typeface="Times New Roman" panose="02020603050405020304" pitchFamily="18" charset="0"/>
            </a:endParaRPr>
          </a:p>
        </p:txBody>
      </p:sp>
      <p:sp>
        <p:nvSpPr>
          <p:cNvPr id="6" name="任意多边形 25"/>
          <p:cNvSpPr/>
          <p:nvPr>
            <p:custDataLst>
              <p:tags r:id="rId1"/>
            </p:custDataLst>
          </p:nvPr>
        </p:nvSpPr>
        <p:spPr bwMode="auto">
          <a:xfrm>
            <a:off x="449263" y="893391"/>
            <a:ext cx="806450" cy="438150"/>
          </a:xfrm>
          <a:custGeom>
            <a:avLst/>
            <a:gdLst>
              <a:gd name="T0" fmla="*/ 0 w 1186765"/>
              <a:gd name="T1" fmla="*/ 0 h 714376"/>
              <a:gd name="T2" fmla="*/ 1 w 1186765"/>
              <a:gd name="T3" fmla="*/ 0 h 714376"/>
              <a:gd name="T4" fmla="*/ 1 w 1186765"/>
              <a:gd name="T5" fmla="*/ 1 h 714376"/>
              <a:gd name="T6" fmla="*/ 1 w 1186765"/>
              <a:gd name="T7" fmla="*/ 1 h 714376"/>
              <a:gd name="T8" fmla="*/ 1 w 1186765"/>
              <a:gd name="T9" fmla="*/ 1 h 714376"/>
              <a:gd name="T10" fmla="*/ 1 w 1186765"/>
              <a:gd name="T11" fmla="*/ 1 h 714376"/>
              <a:gd name="T12" fmla="*/ 0 60000 65536"/>
              <a:gd name="T13" fmla="*/ 0 60000 65536"/>
              <a:gd name="T14" fmla="*/ 0 60000 65536"/>
              <a:gd name="T15" fmla="*/ 0 60000 65536"/>
              <a:gd name="T16" fmla="*/ 0 60000 65536"/>
              <a:gd name="T17" fmla="*/ 0 60000 65536"/>
              <a:gd name="T18" fmla="*/ 0 w 1186765"/>
              <a:gd name="T19" fmla="*/ 0 h 714376"/>
              <a:gd name="T20" fmla="*/ 1186765 w 1186765"/>
              <a:gd name="T21" fmla="*/ 714376 h 714376"/>
            </a:gdLst>
            <a:ahLst/>
            <a:cxnLst>
              <a:cxn ang="T12">
                <a:pos x="T0" y="T1"/>
              </a:cxn>
              <a:cxn ang="T13">
                <a:pos x="T2" y="T3"/>
              </a:cxn>
              <a:cxn ang="T14">
                <a:pos x="T4" y="T5"/>
              </a:cxn>
              <a:cxn ang="T15">
                <a:pos x="T6" y="T7"/>
              </a:cxn>
              <a:cxn ang="T16">
                <a:pos x="T8" y="T9"/>
              </a:cxn>
              <a:cxn ang="T17">
                <a:pos x="T10" y="T11"/>
              </a:cxn>
            </a:cxnLst>
            <a:rect l="T18" t="T19" r="T20" b="T21"/>
            <a:pathLst>
              <a:path w="1186765" h="714376">
                <a:moveTo>
                  <a:pt x="0" y="0"/>
                </a:moveTo>
                <a:lnTo>
                  <a:pt x="829577" y="0"/>
                </a:lnTo>
                <a:cubicBezTo>
                  <a:pt x="1026846" y="0"/>
                  <a:pt x="1186765" y="159919"/>
                  <a:pt x="1186765" y="357188"/>
                </a:cubicBezTo>
                <a:lnTo>
                  <a:pt x="1186764" y="357188"/>
                </a:lnTo>
                <a:cubicBezTo>
                  <a:pt x="1186764" y="554457"/>
                  <a:pt x="1026845" y="714376"/>
                  <a:pt x="829576" y="714376"/>
                </a:cubicBezTo>
                <a:lnTo>
                  <a:pt x="244993" y="714376"/>
                </a:lnTo>
                <a:lnTo>
                  <a:pt x="0" y="0"/>
                </a:lnTo>
                <a:close/>
              </a:path>
            </a:pathLst>
          </a:custGeom>
          <a:solidFill>
            <a:srgbClr val="A5CC44">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200">
                <a:solidFill>
                  <a:srgbClr val="FFFFFF"/>
                </a:solidFill>
                <a:latin typeface="微软雅黑" pitchFamily="34" charset="-122"/>
                <a:ea typeface="微软雅黑" pitchFamily="34" charset="-122"/>
              </a:rPr>
              <a:t>例 </a:t>
            </a:r>
            <a:r>
              <a:rPr lang="en-US" altLang="zh-CN" sz="2200">
                <a:solidFill>
                  <a:srgbClr val="FFFFFF"/>
                </a:solidFill>
                <a:latin typeface="微软雅黑" pitchFamily="34" charset="-122"/>
                <a:ea typeface="微软雅黑" pitchFamily="34" charset="-122"/>
              </a:rPr>
              <a:t>4</a:t>
            </a:r>
            <a:endParaRPr lang="zh-CN" altLang="en-US" sz="220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val="2536491156"/>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6"/>
          <p:cNvSpPr txBox="1">
            <a:spLocks noChangeArrowheads="1"/>
          </p:cNvSpPr>
          <p:nvPr/>
        </p:nvSpPr>
        <p:spPr bwMode="auto">
          <a:xfrm>
            <a:off x="415925" y="-84138"/>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solidFill>
                  <a:schemeClr val="bg1"/>
                </a:solidFill>
                <a:latin typeface="黑体" pitchFamily="49" charset="-122"/>
                <a:ea typeface="黑体" pitchFamily="49" charset="-122"/>
              </a:rPr>
              <a:t>感悟新知</a:t>
            </a:r>
          </a:p>
        </p:txBody>
      </p:sp>
      <p:sp>
        <p:nvSpPr>
          <p:cNvPr id="7" name="矩形 6"/>
          <p:cNvSpPr/>
          <p:nvPr/>
        </p:nvSpPr>
        <p:spPr>
          <a:xfrm>
            <a:off x="7546975" y="5222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2292" name="文本框 22"/>
          <p:cNvSpPr txBox="1">
            <a:spLocks noChangeArrowheads="1"/>
          </p:cNvSpPr>
          <p:nvPr/>
        </p:nvSpPr>
        <p:spPr bwMode="auto">
          <a:xfrm>
            <a:off x="7669213" y="484188"/>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3</a:t>
            </a:r>
            <a:r>
              <a:rPr kumimoji="1" lang="zh-CN" altLang="en-US" sz="1600" b="1">
                <a:latin typeface="楷体" pitchFamily="49" charset="-122"/>
                <a:ea typeface="楷体" pitchFamily="49" charset="-122"/>
              </a:rPr>
              <a:t>－练</a:t>
            </a:r>
          </a:p>
        </p:txBody>
      </p:sp>
      <p:sp>
        <p:nvSpPr>
          <p:cNvPr id="5" name="矩形 2"/>
          <p:cNvSpPr>
            <a:spLocks noChangeArrowheads="1"/>
          </p:cNvSpPr>
          <p:nvPr/>
        </p:nvSpPr>
        <p:spPr bwMode="auto">
          <a:xfrm>
            <a:off x="976312" y="1119511"/>
            <a:ext cx="7191375" cy="113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400">
                <a:latin typeface="Times New Roman" panose="02020603050405020304" pitchFamily="18" charset="0"/>
                <a:ea typeface="微软雅黑" pitchFamily="34" charset="-122"/>
                <a:cs typeface="Times New Roman" panose="02020603050405020304" pitchFamily="18" charset="0"/>
              </a:rPr>
              <a:t>解题秘方：根据计算滑轮组的机械效率的公式及其推导公式推理分析。</a:t>
            </a:r>
          </a:p>
        </p:txBody>
      </p:sp>
    </p:spTree>
    <p:extLst>
      <p:ext uri="{BB962C8B-B14F-4D97-AF65-F5344CB8AC3E}">
        <p14:creationId xmlns:p14="http://schemas.microsoft.com/office/powerpoint/2010/main" val="7856156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6"/>
          <p:cNvSpPr txBox="1">
            <a:spLocks noChangeArrowheads="1"/>
          </p:cNvSpPr>
          <p:nvPr/>
        </p:nvSpPr>
        <p:spPr bwMode="auto">
          <a:xfrm>
            <a:off x="415925" y="-84138"/>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solidFill>
                  <a:schemeClr val="bg1"/>
                </a:solidFill>
                <a:latin typeface="黑体" pitchFamily="49" charset="-122"/>
                <a:ea typeface="黑体" pitchFamily="49" charset="-122"/>
              </a:rPr>
              <a:t>感悟新知</a:t>
            </a:r>
          </a:p>
        </p:txBody>
      </p:sp>
      <p:sp>
        <p:nvSpPr>
          <p:cNvPr id="7" name="矩形 6"/>
          <p:cNvSpPr/>
          <p:nvPr/>
        </p:nvSpPr>
        <p:spPr>
          <a:xfrm>
            <a:off x="7546975" y="5222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2292" name="文本框 22"/>
          <p:cNvSpPr txBox="1">
            <a:spLocks noChangeArrowheads="1"/>
          </p:cNvSpPr>
          <p:nvPr/>
        </p:nvSpPr>
        <p:spPr bwMode="auto">
          <a:xfrm>
            <a:off x="7669213" y="484188"/>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3</a:t>
            </a:r>
            <a:r>
              <a:rPr kumimoji="1" lang="zh-CN" altLang="en-US" sz="1600" b="1">
                <a:latin typeface="楷体" pitchFamily="49" charset="-122"/>
                <a:ea typeface="楷体" pitchFamily="49" charset="-122"/>
              </a:rPr>
              <a:t>－练</a:t>
            </a:r>
          </a:p>
        </p:txBody>
      </p:sp>
      <mc:AlternateContent xmlns:mc="http://schemas.openxmlformats.org/markup-compatibility/2006" xmlns:a14="http://schemas.microsoft.com/office/drawing/2010/main">
        <mc:Choice Requires="a14">
          <p:sp>
            <p:nvSpPr>
              <p:cNvPr id="5" name="矩形 2"/>
              <p:cNvSpPr>
                <a:spLocks noChangeArrowheads="1"/>
              </p:cNvSpPr>
              <p:nvPr/>
            </p:nvSpPr>
            <p:spPr bwMode="auto">
              <a:xfrm>
                <a:off x="976312" y="875482"/>
                <a:ext cx="7191375" cy="36404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400">
                    <a:latin typeface="Times New Roman" panose="02020603050405020304" pitchFamily="18" charset="0"/>
                    <a:ea typeface="微软雅黑" pitchFamily="34" charset="-122"/>
                    <a:cs typeface="Times New Roman" panose="02020603050405020304" pitchFamily="18" charset="0"/>
                  </a:rPr>
                  <a:t>解析：①增加所提物体的重力→增大有用功，额外功几乎不变→提高机械效率；②减轻动滑轮的重力→减小额外功，有用功相同→提高机械效率；③加润滑油→减小额外功，有用功相同→提高机械效率；④滑轮组的机械效率</a:t>
                </a:r>
                <a:r>
                  <a:rPr lang="en-US" altLang="zh-CN" sz="2400" i="1">
                    <a:latin typeface="Times New Roman" panose="02020603050405020304" pitchFamily="18" charset="0"/>
                    <a:ea typeface="微软雅黑" pitchFamily="34" charset="-122"/>
                    <a:cs typeface="Times New Roman" panose="02020603050405020304" pitchFamily="18" charset="0"/>
                  </a:rPr>
                  <a:t>η</a:t>
                </a:r>
                <a:r>
                  <a:rPr lang="en-US" altLang="zh-CN" sz="2400">
                    <a:latin typeface="Times New Roman" panose="02020603050405020304" pitchFamily="18" charset="0"/>
                    <a:ea typeface="微软雅黑" pitchFamily="34" charset="-122"/>
                    <a:cs typeface="Times New Roman" panose="02020603050405020304" pitchFamily="18" charset="0"/>
                  </a:rPr>
                  <a:t> =</a:t>
                </a:r>
                <a14:m>
                  <m:oMath xmlns:m="http://schemas.openxmlformats.org/officeDocument/2006/math">
                    <m:box>
                      <m:boxPr>
                        <m:ctrlPr>
                          <a:rPr lang="en-US" altLang="zh-CN" sz="2400" i="1" smtClean="0">
                            <a:latin typeface="Cambria Math" panose="02040503050406030204" pitchFamily="18" charset="0"/>
                            <a:ea typeface="微软雅黑" panose="020B0503020204020204" pitchFamily="34" charset="-122"/>
                            <a:cs typeface="Times New Roman" panose="02020603050405020304" pitchFamily="18" charset="0"/>
                          </a:rPr>
                        </m:ctrlPr>
                      </m:boxPr>
                      <m:e>
                        <m:f>
                          <m:fPr>
                            <m:ctrlPr>
                              <a:rPr lang="en-US" altLang="zh-CN" sz="2400" i="1" smtClean="0">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𝑊</m:t>
                            </m:r>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latin typeface="Cambria Math" panose="02040503050406030204" pitchFamily="18" charset="0"/>
                                <a:ea typeface="微软雅黑" panose="020B0503020204020204" pitchFamily="34" charset="-122"/>
                                <a:cs typeface="Times New Roman" panose="02020603050405020304" pitchFamily="18" charset="0"/>
                              </a:rPr>
                              <m:t>有用</m:t>
                            </m:r>
                          </m:num>
                          <m:den>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𝑊</m:t>
                            </m:r>
                            <m:r>
                              <a:rPr lang="en-US" altLang="zh-CN" sz="2400">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latin typeface="Cambria Math" panose="02040503050406030204" pitchFamily="18" charset="0"/>
                                <a:ea typeface="微软雅黑" panose="020B0503020204020204" pitchFamily="34" charset="-122"/>
                                <a:cs typeface="Times New Roman" panose="02020603050405020304" pitchFamily="18" charset="0"/>
                              </a:rPr>
                              <m:t>总</m:t>
                            </m:r>
                          </m:den>
                        </m:f>
                      </m:e>
                    </m:box>
                  </m:oMath>
                </a14:m>
                <a:r>
                  <a:rPr lang="en-US" altLang="zh-CN" sz="2400">
                    <a:latin typeface="Times New Roman" panose="02020603050405020304" pitchFamily="18" charset="0"/>
                    <a:ea typeface="微软雅黑" pitchFamily="34" charset="-122"/>
                    <a:cs typeface="Times New Roman" panose="02020603050405020304" pitchFamily="18" charset="0"/>
                  </a:rPr>
                  <a:t>=</a:t>
                </a:r>
                <a14:m>
                  <m:oMath xmlns:m="http://schemas.openxmlformats.org/officeDocument/2006/math">
                    <m:box>
                      <m:boxPr>
                        <m:ctrlPr>
                          <a:rPr lang="en-US" altLang="zh-CN" sz="2400" i="1" smtClean="0">
                            <a:latin typeface="Cambria Math" panose="02040503050406030204" pitchFamily="18" charset="0"/>
                            <a:ea typeface="微软雅黑" panose="020B0503020204020204" pitchFamily="34" charset="-122"/>
                            <a:cs typeface="Times New Roman" panose="02020603050405020304" pitchFamily="18" charset="0"/>
                          </a:rPr>
                        </m:ctrlPr>
                      </m:boxPr>
                      <m:e>
                        <m:f>
                          <m:fPr>
                            <m:ctrlPr>
                              <a:rPr lang="en-US" altLang="zh-CN" sz="2400" i="1" smtClean="0">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𝐺h</m:t>
                            </m:r>
                          </m:num>
                          <m:den>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𝐹</m:t>
                            </m:r>
                            <m:r>
                              <a:rPr lang="en-US" altLang="zh-CN" sz="2400" i="1" smtClean="0">
                                <a:latin typeface="Cambria Math" panose="02040503050406030204" pitchFamily="18" charset="0"/>
                                <a:ea typeface="微软雅黑" panose="020B0503020204020204" pitchFamily="34" charset="-122"/>
                                <a:cs typeface="Times New Roman" panose="02020603050405020304" pitchFamily="18" charset="0"/>
                              </a:rPr>
                              <m:t>𝑠</m:t>
                            </m:r>
                          </m:den>
                        </m:f>
                      </m:e>
                    </m:box>
                  </m:oMath>
                </a14:m>
                <a:r>
                  <a:rPr lang="en-US" altLang="zh-CN" sz="2400">
                    <a:latin typeface="Times New Roman" panose="02020603050405020304" pitchFamily="18" charset="0"/>
                    <a:ea typeface="微软雅黑" pitchFamily="34" charset="-122"/>
                    <a:cs typeface="Times New Roman" panose="02020603050405020304" pitchFamily="18" charset="0"/>
                  </a:rPr>
                  <a:t>=</a:t>
                </a:r>
                <a14:m>
                  <m:oMath xmlns:m="http://schemas.openxmlformats.org/officeDocument/2006/math">
                    <m:box>
                      <m:boxPr>
                        <m:ctrlPr>
                          <a:rPr lang="en-US" altLang="zh-CN" sz="2400" i="1" smtClean="0">
                            <a:latin typeface="Cambria Math" panose="02040503050406030204" pitchFamily="18" charset="0"/>
                            <a:ea typeface="微软雅黑" panose="020B0503020204020204" pitchFamily="34" charset="-122"/>
                            <a:cs typeface="Times New Roman" panose="02020603050405020304" pitchFamily="18" charset="0"/>
                          </a:rPr>
                        </m:ctrlPr>
                      </m:boxPr>
                      <m:e>
                        <m:f>
                          <m:fPr>
                            <m:ctrlPr>
                              <a:rPr lang="en-US" altLang="zh-CN" sz="2400" i="1" smtClean="0">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𝐺</m:t>
                            </m:r>
                          </m:num>
                          <m:den>
                            <m:r>
                              <a:rPr lang="en-US" altLang="zh-CN" sz="2400" i="1">
                                <a:latin typeface="Cambria Math" panose="02040503050406030204" pitchFamily="18" charset="0"/>
                                <a:ea typeface="微软雅黑" panose="020B0503020204020204" pitchFamily="34" charset="-122"/>
                                <a:cs typeface="Times New Roman" panose="02020603050405020304" pitchFamily="18" charset="0"/>
                              </a:rPr>
                              <m:t>𝑛𝐹</m:t>
                            </m:r>
                          </m:den>
                        </m:f>
                      </m:e>
                    </m:box>
                  </m:oMath>
                </a14:m>
                <a:r>
                  <a:rPr lang="zh-CN" altLang="en-US" sz="2400">
                    <a:latin typeface="Times New Roman" panose="02020603050405020304" pitchFamily="18" charset="0"/>
                    <a:ea typeface="微软雅黑" pitchFamily="34" charset="-122"/>
                    <a:cs typeface="Times New Roman" panose="02020603050405020304" pitchFamily="18" charset="0"/>
                  </a:rPr>
                  <a:t>，可见滑轮组的机械效率与提升重物的高度无关。</a:t>
                </a: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矩形 2"/>
              <p:cNvSpPr>
                <a:spLocks noRot="1" noChangeAspect="1" noMove="1" noResize="1" noEditPoints="1" noAdjustHandles="1" noChangeArrowheads="1" noChangeShapeType="1" noTextEdit="1"/>
              </p:cNvSpPr>
              <p:nvPr/>
            </p:nvSpPr>
            <p:spPr bwMode="auto">
              <a:xfrm>
                <a:off x="976312" y="875482"/>
                <a:ext cx="7191375" cy="3640484"/>
              </a:xfrm>
              <a:prstGeom prst="rect">
                <a:avLst/>
              </a:prstGeom>
              <a:blipFill rotWithShape="1">
                <a:blip r:embed="rId3"/>
                <a:stretch>
                  <a:fillRect l="-1271" r="-1356" b="-30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矩形 5"/>
          <p:cNvSpPr>
            <a:spLocks noChangeArrowheads="1"/>
          </p:cNvSpPr>
          <p:nvPr/>
        </p:nvSpPr>
        <p:spPr bwMode="auto">
          <a:xfrm>
            <a:off x="5796136" y="3869635"/>
            <a:ext cx="14401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rPr>
              <a:t>答案：</a:t>
            </a:r>
            <a:r>
              <a:rPr lang="en-US" altLang="zh-CN" sz="2400">
                <a:solidFill>
                  <a:srgbClr val="FF0000"/>
                </a:solidFill>
                <a:latin typeface="Times New Roman" panose="02020603050405020304" pitchFamily="18" charset="0"/>
                <a:ea typeface="微软雅黑" pitchFamily="34" charset="-122"/>
                <a:cs typeface="Times New Roman" panose="02020603050405020304" pitchFamily="18" charset="0"/>
              </a:rPr>
              <a:t>B</a:t>
            </a:r>
            <a:endPar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927470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546975" y="831850"/>
            <a:ext cx="1116013" cy="2619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7175" name="文本框 22"/>
          <p:cNvSpPr txBox="1">
            <a:spLocks noChangeArrowheads="1"/>
          </p:cNvSpPr>
          <p:nvPr/>
        </p:nvSpPr>
        <p:spPr bwMode="auto">
          <a:xfrm>
            <a:off x="7669213" y="793750"/>
            <a:ext cx="909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1</a:t>
            </a:r>
            <a:r>
              <a:rPr kumimoji="1" lang="zh-CN" altLang="en-US" sz="1600" b="1">
                <a:latin typeface="楷体" pitchFamily="49" charset="-122"/>
                <a:ea typeface="楷体" pitchFamily="49" charset="-122"/>
              </a:rPr>
              <a:t>－讲</a:t>
            </a:r>
          </a:p>
        </p:txBody>
      </p:sp>
      <p:sp>
        <p:nvSpPr>
          <p:cNvPr id="7176" name="文本框 6"/>
          <p:cNvSpPr txBox="1">
            <a:spLocks noChangeArrowheads="1"/>
          </p:cNvSpPr>
          <p:nvPr/>
        </p:nvSpPr>
        <p:spPr bwMode="auto">
          <a:xfrm>
            <a:off x="323528" y="239241"/>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感悟新知</a:t>
            </a:r>
          </a:p>
        </p:txBody>
      </p:sp>
      <p:sp>
        <p:nvSpPr>
          <p:cNvPr id="28" name="TextBox 26"/>
          <p:cNvSpPr txBox="1">
            <a:spLocks noChangeArrowheads="1"/>
          </p:cNvSpPr>
          <p:nvPr/>
        </p:nvSpPr>
        <p:spPr bwMode="auto">
          <a:xfrm>
            <a:off x="611189" y="1131590"/>
            <a:ext cx="7921624" cy="11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357188" indent="-357188" eaLnBrk="1" hangingPunct="1">
              <a:lnSpc>
                <a:spcPct val="150000"/>
              </a:lnSpc>
              <a:spcBef>
                <a:spcPct val="0"/>
              </a:spcBef>
              <a:buFontTx/>
              <a:buNone/>
              <a:defRPr/>
            </a:pPr>
            <a:r>
              <a:rPr lang="zh-CN" altLang="en-US" sz="2400">
                <a:latin typeface="Times New Roman" panose="02020603050405020304" pitchFamily="18" charset="0"/>
                <a:ea typeface="微软雅黑" pitchFamily="34" charset="-122"/>
                <a:cs typeface="Times New Roman" panose="02020603050405020304" pitchFamily="18" charset="0"/>
              </a:rPr>
              <a:t>②如图乙所示，用弹簧测力计和动滑轮将同样的钩码缓慢地提升相同的高度，将实验数据填入表格中。</a:t>
            </a:r>
          </a:p>
        </p:txBody>
      </p:sp>
      <p:graphicFrame>
        <p:nvGraphicFramePr>
          <p:cNvPr id="2" name="表格 1"/>
          <p:cNvGraphicFramePr>
            <a:graphicFrameLocks noGrp="1"/>
          </p:cNvGraphicFramePr>
          <p:nvPr>
            <p:extLst>
              <p:ext uri="{D42A27DB-BD31-4B8C-83A1-F6EECF244321}">
                <p14:modId xmlns:p14="http://schemas.microsoft.com/office/powerpoint/2010/main" val="2725387848"/>
              </p:ext>
            </p:extLst>
          </p:nvPr>
        </p:nvGraphicFramePr>
        <p:xfrm>
          <a:off x="971600" y="2355726"/>
          <a:ext cx="6624736" cy="2103120"/>
        </p:xfrm>
        <a:graphic>
          <a:graphicData uri="http://schemas.openxmlformats.org/drawingml/2006/table">
            <a:tbl>
              <a:tblPr firstRow="1" bandRow="1">
                <a:tableStyleId>{5940675A-B579-460E-94D1-54222C63F5DA}</a:tableStyleId>
              </a:tblPr>
              <a:tblGrid>
                <a:gridCol w="86409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728192">
                  <a:extLst>
                    <a:ext uri="{9D8B030D-6E8A-4147-A177-3AD203B41FA5}">
                      <a16:colId xmlns:a16="http://schemas.microsoft.com/office/drawing/2014/main" val="20004"/>
                    </a:ext>
                  </a:extLst>
                </a:gridCol>
              </a:tblGrid>
              <a:tr h="370840">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实验次序 </a:t>
                      </a:r>
                    </a:p>
                  </a:txBody>
                  <a:tcPr anchor="ctr"/>
                </a:tc>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钩码重</a:t>
                      </a:r>
                      <a:r>
                        <a:rPr lang="en-US" altLang="zh-CN" sz="2400" b="0" i="1" baseline="0">
                          <a:latin typeface="Times New Roman" panose="02020603050405020304" pitchFamily="18" charset="0"/>
                          <a:ea typeface="微软雅黑" pitchFamily="34" charset="-122"/>
                          <a:cs typeface="Times New Roman" panose="02020603050405020304" pitchFamily="18" charset="0"/>
                        </a:rPr>
                        <a:t>G</a:t>
                      </a:r>
                      <a:r>
                        <a:rPr lang="en-US" altLang="zh-CN" sz="2400" b="0" i="0" baseline="0">
                          <a:latin typeface="Times New Roman" panose="02020603050405020304" pitchFamily="18" charset="0"/>
                          <a:ea typeface="微软雅黑" pitchFamily="34" charset="-122"/>
                          <a:cs typeface="Times New Roman" panose="02020603050405020304" pitchFamily="18" charset="0"/>
                        </a:rPr>
                        <a:t>/N</a:t>
                      </a: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钩码上升高度</a:t>
                      </a:r>
                      <a:r>
                        <a:rPr lang="en-US" altLang="zh-CN" sz="2400" b="0" i="1" baseline="0">
                          <a:latin typeface="Times New Roman" panose="02020603050405020304" pitchFamily="18" charset="0"/>
                          <a:ea typeface="微软雅黑" pitchFamily="34" charset="-122"/>
                          <a:cs typeface="Times New Roman" panose="02020603050405020304" pitchFamily="18" charset="0"/>
                        </a:rPr>
                        <a:t>h</a:t>
                      </a:r>
                      <a:r>
                        <a:rPr lang="en-US" altLang="zh-CN" sz="2400" b="0" i="0" baseline="0">
                          <a:latin typeface="Times New Roman" panose="02020603050405020304" pitchFamily="18" charset="0"/>
                          <a:ea typeface="微软雅黑" pitchFamily="34" charset="-122"/>
                          <a:cs typeface="Times New Roman" panose="02020603050405020304" pitchFamily="18" charset="0"/>
                        </a:rPr>
                        <a:t>/m</a:t>
                      </a: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弹簧测力计的拉力</a:t>
                      </a:r>
                      <a:r>
                        <a:rPr lang="en-US" altLang="zh-CN" sz="2400" b="0" i="1" baseline="0">
                          <a:latin typeface="Times New Roman" panose="02020603050405020304" pitchFamily="18" charset="0"/>
                          <a:ea typeface="微软雅黑" pitchFamily="34" charset="-122"/>
                          <a:cs typeface="Times New Roman" panose="02020603050405020304" pitchFamily="18" charset="0"/>
                        </a:rPr>
                        <a:t>F</a:t>
                      </a:r>
                      <a:r>
                        <a:rPr lang="en-US" altLang="zh-CN" sz="2400" b="0" i="0" baseline="0">
                          <a:latin typeface="Times New Roman" panose="02020603050405020304" pitchFamily="18" charset="0"/>
                          <a:ea typeface="微软雅黑" pitchFamily="34" charset="-122"/>
                          <a:cs typeface="Times New Roman" panose="02020603050405020304" pitchFamily="18" charset="0"/>
                        </a:rPr>
                        <a:t>/N</a:t>
                      </a: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a:txBody>
                    <a:bodyPr/>
                    <a:lstStyle/>
                    <a:p>
                      <a:pPr algn="ctr"/>
                      <a:r>
                        <a:rPr lang="zh-CN" altLang="en-US" sz="2400" b="0" i="0" baseline="0">
                          <a:latin typeface="Times New Roman" panose="02020603050405020304" pitchFamily="18" charset="0"/>
                          <a:ea typeface="微软雅黑" pitchFamily="34" charset="-122"/>
                          <a:cs typeface="Times New Roman" panose="02020603050405020304" pitchFamily="18" charset="0"/>
                        </a:rPr>
                        <a:t>弹簧测力计移动的距离</a:t>
                      </a:r>
                      <a:r>
                        <a:rPr lang="en-US" altLang="zh-CN" sz="2400" b="0" i="1" baseline="0">
                          <a:latin typeface="Times New Roman" panose="02020603050405020304" pitchFamily="18" charset="0"/>
                          <a:ea typeface="微软雅黑" pitchFamily="34" charset="-122"/>
                          <a:cs typeface="Times New Roman" panose="02020603050405020304" pitchFamily="18" charset="0"/>
                        </a:rPr>
                        <a:t>s</a:t>
                      </a:r>
                      <a:r>
                        <a:rPr lang="en-US" altLang="zh-CN" sz="2400" b="0" i="0" baseline="0">
                          <a:latin typeface="Times New Roman" panose="02020603050405020304" pitchFamily="18" charset="0"/>
                          <a:ea typeface="微软雅黑" pitchFamily="34" charset="-122"/>
                          <a:cs typeface="Times New Roman" panose="02020603050405020304" pitchFamily="18" charset="0"/>
                        </a:rPr>
                        <a:t>/m</a:t>
                      </a: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extLst>
                  <a:ext uri="{0D108BD9-81ED-4DB2-BD59-A6C34878D82A}">
                    <a16:rowId xmlns:a16="http://schemas.microsoft.com/office/drawing/2014/main" val="10000"/>
                  </a:ext>
                </a:extLst>
              </a:tr>
              <a:tr h="370840">
                <a:tc>
                  <a:txBody>
                    <a:bodyPr/>
                    <a:lstStyle/>
                    <a:p>
                      <a:pPr algn="ctr"/>
                      <a:r>
                        <a:rPr lang="en-US" altLang="zh-CN" sz="2400" b="0" i="0" baseline="0">
                          <a:latin typeface="Times New Roman" panose="02020603050405020304" pitchFamily="18" charset="0"/>
                          <a:ea typeface="微软雅黑" pitchFamily="34" charset="-122"/>
                          <a:cs typeface="Times New Roman" panose="02020603050405020304" pitchFamily="18" charset="0"/>
                        </a:rPr>
                        <a:t>1</a:t>
                      </a: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a:txBody>
                    <a:bodyPr/>
                    <a:lstStyle/>
                    <a:p>
                      <a:pPr algn="ctr"/>
                      <a:r>
                        <a:rPr lang="en-US" altLang="zh-CN" sz="2400" b="0" i="0" baseline="0">
                          <a:latin typeface="Times New Roman" panose="02020603050405020304" pitchFamily="18" charset="0"/>
                          <a:ea typeface="微软雅黑" pitchFamily="34" charset="-122"/>
                          <a:cs typeface="Times New Roman" panose="02020603050405020304" pitchFamily="18" charset="0"/>
                        </a:rPr>
                        <a:t>2</a:t>
                      </a: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a:txBody>
                    <a:bodyPr/>
                    <a:lstStyle/>
                    <a:p>
                      <a:pPr algn="ctr"/>
                      <a:r>
                        <a:rPr lang="en-US" altLang="zh-CN" sz="2400" b="0" i="0" baseline="0">
                          <a:latin typeface="Times New Roman" panose="02020603050405020304" pitchFamily="18" charset="0"/>
                          <a:ea typeface="微软雅黑" pitchFamily="34" charset="-122"/>
                          <a:cs typeface="Times New Roman" panose="02020603050405020304" pitchFamily="18" charset="0"/>
                        </a:rPr>
                        <a:t>0.1</a:t>
                      </a: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a:txBody>
                    <a:bodyPr/>
                    <a:lstStyle/>
                    <a:p>
                      <a:pPr algn="ctr"/>
                      <a:r>
                        <a:rPr lang="en-US" altLang="zh-CN" sz="2400" b="0" i="0" baseline="0">
                          <a:latin typeface="Times New Roman" panose="02020603050405020304" pitchFamily="18" charset="0"/>
                          <a:ea typeface="微软雅黑" pitchFamily="34" charset="-122"/>
                          <a:cs typeface="Times New Roman" panose="02020603050405020304" pitchFamily="18" charset="0"/>
                        </a:rPr>
                        <a:t>2.1</a:t>
                      </a: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a:txBody>
                    <a:bodyPr/>
                    <a:lstStyle/>
                    <a:p>
                      <a:pPr algn="ctr"/>
                      <a:r>
                        <a:rPr lang="en-US" altLang="zh-CN" sz="2400" b="0" i="0" baseline="0">
                          <a:latin typeface="Times New Roman" panose="02020603050405020304" pitchFamily="18" charset="0"/>
                          <a:ea typeface="微软雅黑" pitchFamily="34" charset="-122"/>
                          <a:cs typeface="Times New Roman" panose="02020603050405020304" pitchFamily="18" charset="0"/>
                        </a:rPr>
                        <a:t>0.1</a:t>
                      </a: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extLst>
                  <a:ext uri="{0D108BD9-81ED-4DB2-BD59-A6C34878D82A}">
                    <a16:rowId xmlns:a16="http://schemas.microsoft.com/office/drawing/2014/main" val="10001"/>
                  </a:ext>
                </a:extLst>
              </a:tr>
              <a:tr h="370840">
                <a:tc>
                  <a:txBody>
                    <a:bodyPr/>
                    <a:lstStyle/>
                    <a:p>
                      <a:pPr algn="ctr"/>
                      <a:r>
                        <a:rPr lang="en-US" altLang="zh-CN" sz="2400" b="0" i="0" baseline="0">
                          <a:latin typeface="Times New Roman" panose="02020603050405020304" pitchFamily="18" charset="0"/>
                          <a:ea typeface="微软雅黑" pitchFamily="34" charset="-122"/>
                          <a:cs typeface="Times New Roman" panose="02020603050405020304" pitchFamily="18" charset="0"/>
                        </a:rPr>
                        <a:t>2</a:t>
                      </a: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a:txBody>
                    <a:bodyPr/>
                    <a:lstStyle/>
                    <a:p>
                      <a:pPr algn="ctr"/>
                      <a:r>
                        <a:rPr lang="en-US" altLang="zh-CN" sz="2400" b="0" i="0" baseline="0">
                          <a:latin typeface="Times New Roman" panose="02020603050405020304" pitchFamily="18" charset="0"/>
                          <a:ea typeface="微软雅黑" pitchFamily="34" charset="-122"/>
                          <a:cs typeface="Times New Roman" panose="02020603050405020304" pitchFamily="18" charset="0"/>
                        </a:rPr>
                        <a:t>2</a:t>
                      </a: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a:txBody>
                    <a:bodyPr/>
                    <a:lstStyle/>
                    <a:p>
                      <a:pPr algn="ctr"/>
                      <a:r>
                        <a:rPr lang="en-US" altLang="zh-CN" sz="2400" b="0" i="0" baseline="0">
                          <a:latin typeface="Times New Roman" panose="02020603050405020304" pitchFamily="18" charset="0"/>
                          <a:ea typeface="微软雅黑" pitchFamily="34" charset="-122"/>
                          <a:cs typeface="Times New Roman" panose="02020603050405020304" pitchFamily="18" charset="0"/>
                        </a:rPr>
                        <a:t>0.1</a:t>
                      </a: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a:txBody>
                    <a:bodyPr/>
                    <a:lstStyle/>
                    <a:p>
                      <a:pPr algn="ctr"/>
                      <a:r>
                        <a:rPr lang="en-US" altLang="zh-CN" sz="2400" b="0" i="0" baseline="0">
                          <a:latin typeface="Times New Roman" panose="02020603050405020304" pitchFamily="18" charset="0"/>
                          <a:ea typeface="微软雅黑" pitchFamily="34" charset="-122"/>
                          <a:cs typeface="Times New Roman" panose="02020603050405020304" pitchFamily="18" charset="0"/>
                        </a:rPr>
                        <a:t>1.1</a:t>
                      </a: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tc>
                  <a:txBody>
                    <a:bodyPr/>
                    <a:lstStyle/>
                    <a:p>
                      <a:pPr algn="ctr"/>
                      <a:r>
                        <a:rPr lang="en-US" altLang="zh-CN" sz="2400" b="0" i="0" baseline="0">
                          <a:latin typeface="Times New Roman" panose="02020603050405020304" pitchFamily="18" charset="0"/>
                          <a:ea typeface="微软雅黑" pitchFamily="34" charset="-122"/>
                          <a:cs typeface="Times New Roman" panose="02020603050405020304" pitchFamily="18" charset="0"/>
                        </a:rPr>
                        <a:t>0.2</a:t>
                      </a:r>
                      <a:endParaRPr lang="zh-CN" altLang="en-US" sz="2400" b="0" i="0" baseline="0">
                        <a:latin typeface="Times New Roman" panose="02020603050405020304" pitchFamily="18" charset="0"/>
                        <a:ea typeface="微软雅黑" pitchFamily="34" charset="-122"/>
                        <a:cs typeface="Times New Roman" panose="02020603050405020304" pitchFamily="18" charset="0"/>
                      </a:endParaRPr>
                    </a:p>
                  </a:txBody>
                  <a:tcPr anchor="ctr"/>
                </a:tc>
                <a:extLst>
                  <a:ext uri="{0D108BD9-81ED-4DB2-BD59-A6C34878D82A}">
                    <a16:rowId xmlns:a16="http://schemas.microsoft.com/office/drawing/2014/main" val="10002"/>
                  </a:ext>
                </a:extLst>
              </a:tr>
            </a:tbl>
          </a:graphicData>
        </a:graphic>
      </p:graphicFrame>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91411" y="1851670"/>
            <a:ext cx="613570" cy="2419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584776"/>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6"/>
          <p:cNvSpPr txBox="1">
            <a:spLocks noChangeArrowheads="1"/>
          </p:cNvSpPr>
          <p:nvPr/>
        </p:nvSpPr>
        <p:spPr bwMode="auto">
          <a:xfrm>
            <a:off x="415925" y="-84138"/>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solidFill>
                  <a:schemeClr val="bg1"/>
                </a:solidFill>
                <a:latin typeface="黑体" pitchFamily="49" charset="-122"/>
                <a:ea typeface="黑体" pitchFamily="49" charset="-122"/>
              </a:rPr>
              <a:t>感悟新知</a:t>
            </a:r>
          </a:p>
        </p:txBody>
      </p:sp>
      <p:sp>
        <p:nvSpPr>
          <p:cNvPr id="7" name="矩形 6"/>
          <p:cNvSpPr/>
          <p:nvPr/>
        </p:nvSpPr>
        <p:spPr>
          <a:xfrm>
            <a:off x="7546975" y="5222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2292" name="文本框 22"/>
          <p:cNvSpPr txBox="1">
            <a:spLocks noChangeArrowheads="1"/>
          </p:cNvSpPr>
          <p:nvPr/>
        </p:nvSpPr>
        <p:spPr bwMode="auto">
          <a:xfrm>
            <a:off x="7669213" y="484188"/>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3</a:t>
            </a:r>
            <a:r>
              <a:rPr kumimoji="1" lang="zh-CN" altLang="en-US" sz="1600" b="1">
                <a:latin typeface="楷体" pitchFamily="49" charset="-122"/>
                <a:ea typeface="楷体" pitchFamily="49" charset="-122"/>
              </a:rPr>
              <a:t>－练</a:t>
            </a:r>
          </a:p>
        </p:txBody>
      </p:sp>
      <p:sp>
        <p:nvSpPr>
          <p:cNvPr id="5" name="TextBox 4"/>
          <p:cNvSpPr txBox="1">
            <a:spLocks noChangeArrowheads="1"/>
          </p:cNvSpPr>
          <p:nvPr/>
        </p:nvSpPr>
        <p:spPr bwMode="auto">
          <a:xfrm>
            <a:off x="611188" y="1131590"/>
            <a:ext cx="7921625" cy="2308324"/>
          </a:xfrm>
          <a:prstGeom prst="rect">
            <a:avLst/>
          </a:prstGeom>
          <a:noFill/>
          <a:ln w="9525">
            <a:noFill/>
            <a:miter lim="800000"/>
          </a:ln>
        </p:spPr>
        <p:txBody>
          <a:bodyPr wrap="square">
            <a:spAutoFit/>
          </a:bodyPr>
          <a:lstStyle/>
          <a:p>
            <a:pPr marL="357188" indent="-357188">
              <a:lnSpc>
                <a:spcPct val="150000"/>
              </a:lnSpc>
              <a:defRPr/>
            </a:pPr>
            <a:r>
              <a:rPr lang="en-US" altLang="zh-CN" sz="2400">
                <a:latin typeface="Times New Roman" panose="02020603050405020304" pitchFamily="18" charset="0"/>
                <a:ea typeface="微软雅黑" pitchFamily="34" charset="-122"/>
                <a:cs typeface="Times New Roman" panose="02020603050405020304" pitchFamily="18" charset="0"/>
              </a:rPr>
              <a:t>4. </a:t>
            </a:r>
            <a:r>
              <a:rPr lang="zh-CN" altLang="en-US" sz="2400">
                <a:latin typeface="Times New Roman" panose="02020603050405020304" pitchFamily="18" charset="0"/>
                <a:ea typeface="微软雅黑" pitchFamily="34" charset="-122"/>
                <a:cs typeface="Times New Roman" panose="02020603050405020304" pitchFamily="18" charset="0"/>
              </a:rPr>
              <a:t>随着人们环保意识的增强，节能减排成为必然。而在我们使用机械时，提高机械效率，就可以节省能量。如图是使用起重机提升建筑材料的装置图。请你写出提高机械效率的可行方法。</a:t>
            </a:r>
            <a:endParaRPr lang="zh-CN" altLang="en-US" sz="2400" i="1">
              <a:latin typeface="Times New Roman" panose="02020603050405020304" pitchFamily="18" charset="0"/>
              <a:ea typeface="微软雅黑" pitchFamily="34" charset="-122"/>
              <a:cs typeface="Times New Roman" panose="02020603050405020304" pitchFamily="18" charset="0"/>
            </a:endParaRPr>
          </a:p>
        </p:txBody>
      </p:sp>
      <p:pic>
        <p:nvPicPr>
          <p:cNvPr id="5122" name="Picture 2"/>
          <p:cNvPicPr>
            <a:picLocks noChangeAspect="1" noChangeArrowheads="1"/>
          </p:cNvPicPr>
          <p:nvPr/>
        </p:nvPicPr>
        <p:blipFill>
          <a:blip r:embed="rId3">
            <a:clrChange>
              <a:clrFrom>
                <a:srgbClr val="F0F9FE"/>
              </a:clrFrom>
              <a:clrTo>
                <a:srgbClr val="F0F9FE">
                  <a:alpha val="0"/>
                </a:srgbClr>
              </a:clrTo>
            </a:clrChange>
            <a:extLst>
              <a:ext uri="{28A0092B-C50C-407E-A947-70E740481C1C}">
                <a14:useLocalDpi xmlns:a14="http://schemas.microsoft.com/office/drawing/2010/main" val="0"/>
              </a:ext>
            </a:extLst>
          </a:blip>
          <a:stretch>
            <a:fillRect/>
          </a:stretch>
        </p:blipFill>
        <p:spPr bwMode="auto">
          <a:xfrm>
            <a:off x="6300192" y="2783214"/>
            <a:ext cx="1588964" cy="155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615647"/>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6"/>
          <p:cNvSpPr txBox="1">
            <a:spLocks noChangeArrowheads="1"/>
          </p:cNvSpPr>
          <p:nvPr/>
        </p:nvSpPr>
        <p:spPr bwMode="auto">
          <a:xfrm>
            <a:off x="415925" y="-84138"/>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solidFill>
                  <a:schemeClr val="bg1"/>
                </a:solidFill>
                <a:latin typeface="黑体" pitchFamily="49" charset="-122"/>
                <a:ea typeface="黑体" pitchFamily="49" charset="-122"/>
              </a:rPr>
              <a:t>感悟新知</a:t>
            </a:r>
          </a:p>
        </p:txBody>
      </p:sp>
      <p:sp>
        <p:nvSpPr>
          <p:cNvPr id="7" name="矩形 6"/>
          <p:cNvSpPr/>
          <p:nvPr/>
        </p:nvSpPr>
        <p:spPr>
          <a:xfrm>
            <a:off x="7546975" y="522288"/>
            <a:ext cx="1116013" cy="261937"/>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12292" name="文本框 22"/>
          <p:cNvSpPr txBox="1">
            <a:spLocks noChangeArrowheads="1"/>
          </p:cNvSpPr>
          <p:nvPr/>
        </p:nvSpPr>
        <p:spPr bwMode="auto">
          <a:xfrm>
            <a:off x="7669213" y="484188"/>
            <a:ext cx="909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3</a:t>
            </a:r>
            <a:r>
              <a:rPr kumimoji="1" lang="zh-CN" altLang="en-US" sz="1600" b="1">
                <a:latin typeface="楷体" pitchFamily="49" charset="-122"/>
                <a:ea typeface="楷体" pitchFamily="49" charset="-122"/>
              </a:rPr>
              <a:t>－练</a:t>
            </a:r>
          </a:p>
        </p:txBody>
      </p:sp>
      <p:sp>
        <p:nvSpPr>
          <p:cNvPr id="5" name="矩形 4"/>
          <p:cNvSpPr>
            <a:spLocks noChangeArrowheads="1"/>
          </p:cNvSpPr>
          <p:nvPr/>
        </p:nvSpPr>
        <p:spPr bwMode="auto">
          <a:xfrm>
            <a:off x="971600" y="1131590"/>
            <a:ext cx="7200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400">
                <a:solidFill>
                  <a:srgbClr val="FF0000"/>
                </a:solidFill>
                <a:latin typeface="Times New Roman" panose="02020603050405020304" pitchFamily="18" charset="0"/>
                <a:ea typeface="微软雅黑" pitchFamily="34" charset="-122"/>
                <a:cs typeface="Times New Roman" panose="02020603050405020304" pitchFamily="18" charset="0"/>
              </a:rPr>
              <a:t>解：在不超过机械安全限度的情况下，每次操作，尽可能地增加提升的建筑材料的质量。提高有用功的比例。增加起重机的部件间的润滑程度，减少额外功。</a:t>
            </a:r>
          </a:p>
        </p:txBody>
      </p:sp>
    </p:spTree>
    <p:extLst>
      <p:ext uri="{BB962C8B-B14F-4D97-AF65-F5344CB8AC3E}">
        <p14:creationId xmlns:p14="http://schemas.microsoft.com/office/powerpoint/2010/main" val="7856156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对角圆角矩形 36"/>
          <p:cNvSpPr/>
          <p:nvPr/>
        </p:nvSpPr>
        <p:spPr>
          <a:xfrm>
            <a:off x="577155" y="1249363"/>
            <a:ext cx="7993062" cy="2952750"/>
          </a:xfrm>
          <a:prstGeom prst="round2DiagRect">
            <a:avLst/>
          </a:prstGeom>
          <a:noFill/>
          <a:ln w="22225">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kumimoji="1" lang="zh-CN" altLang="en-US"/>
          </a:p>
        </p:txBody>
      </p:sp>
      <p:sp>
        <p:nvSpPr>
          <p:cNvPr id="39" name="矩形 38"/>
          <p:cNvSpPr/>
          <p:nvPr/>
        </p:nvSpPr>
        <p:spPr>
          <a:xfrm>
            <a:off x="3203575" y="628650"/>
            <a:ext cx="2736850" cy="430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zh-CN" altLang="en-US" sz="2400" b="1" spc="300">
                <a:solidFill>
                  <a:srgbClr val="7030A0"/>
                </a:solidFill>
                <a:latin typeface="黑体" pitchFamily="49" charset="-122"/>
                <a:ea typeface="黑体" pitchFamily="49" charset="-122"/>
              </a:rPr>
              <a:t>机械效率</a:t>
            </a:r>
          </a:p>
        </p:txBody>
      </p:sp>
      <p:cxnSp>
        <p:nvCxnSpPr>
          <p:cNvPr id="40" name="直线连接符 4"/>
          <p:cNvCxnSpPr/>
          <p:nvPr/>
        </p:nvCxnSpPr>
        <p:spPr>
          <a:xfrm>
            <a:off x="6011863" y="844550"/>
            <a:ext cx="792162"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1" name="直线连接符 24"/>
          <p:cNvCxnSpPr/>
          <p:nvPr/>
        </p:nvCxnSpPr>
        <p:spPr>
          <a:xfrm>
            <a:off x="2195513" y="844550"/>
            <a:ext cx="792162"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115616" y="1203598"/>
            <a:ext cx="6904096" cy="2520280"/>
            <a:chOff x="1115616" y="1203598"/>
            <a:chExt cx="6904096" cy="2520280"/>
          </a:xfrm>
        </p:grpSpPr>
        <p:sp>
          <p:nvSpPr>
            <p:cNvPr id="25" name="圆角矩形 24"/>
            <p:cNvSpPr/>
            <p:nvPr/>
          </p:nvSpPr>
          <p:spPr>
            <a:xfrm>
              <a:off x="4610548" y="1903304"/>
              <a:ext cx="1073589"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Times New Roman" panose="02020603050405020304" pitchFamily="18" charset="0"/>
                  <a:ea typeface="微软雅黑" pitchFamily="34" charset="-122"/>
                  <a:cs typeface="Times New Roman" panose="02020603050405020304" pitchFamily="18" charset="0"/>
                </a:rPr>
                <a:t>公式</a:t>
              </a:r>
            </a:p>
          </p:txBody>
        </p:sp>
        <p:sp>
          <p:nvSpPr>
            <p:cNvPr id="42" name="圆角矩形 41"/>
            <p:cNvSpPr/>
            <p:nvPr/>
          </p:nvSpPr>
          <p:spPr>
            <a:xfrm>
              <a:off x="1171979" y="1587233"/>
              <a:ext cx="1256870" cy="360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Times New Roman" panose="02020603050405020304" pitchFamily="18" charset="0"/>
                  <a:ea typeface="微软雅黑" pitchFamily="34" charset="-122"/>
                  <a:cs typeface="Times New Roman" panose="02020603050405020304" pitchFamily="18" charset="0"/>
                </a:rPr>
                <a:t>无单位</a:t>
              </a:r>
            </a:p>
          </p:txBody>
        </p:sp>
        <p:cxnSp>
          <p:nvCxnSpPr>
            <p:cNvPr id="26" name="直接连接符 25"/>
            <p:cNvCxnSpPr/>
            <p:nvPr/>
          </p:nvCxnSpPr>
          <p:spPr>
            <a:xfrm flipH="1" flipV="1">
              <a:off x="2619112" y="1785424"/>
              <a:ext cx="0" cy="9381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2428849" y="2723581"/>
              <a:ext cx="1797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62" idx="3"/>
            </p:cNvCxnSpPr>
            <p:nvPr/>
          </p:nvCxnSpPr>
          <p:spPr>
            <a:xfrm flipH="1">
              <a:off x="2762279" y="2860543"/>
              <a:ext cx="1080969" cy="68331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圆角矩形 37"/>
            <p:cNvSpPr/>
            <p:nvPr/>
          </p:nvSpPr>
          <p:spPr>
            <a:xfrm>
              <a:off x="1115616" y="2523949"/>
              <a:ext cx="1313233" cy="360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Times New Roman" panose="02020603050405020304" pitchFamily="18" charset="0"/>
                  <a:ea typeface="微软雅黑" pitchFamily="34" charset="-122"/>
                  <a:cs typeface="Times New Roman" panose="02020603050405020304" pitchFamily="18" charset="0"/>
                </a:rPr>
                <a:t>总小于</a:t>
              </a:r>
              <a:r>
                <a:rPr lang="en-US" altLang="zh-CN" sz="2400">
                  <a:solidFill>
                    <a:schemeClr val="tx1"/>
                  </a:solidFill>
                  <a:latin typeface="Times New Roman" panose="02020603050405020304" pitchFamily="18" charset="0"/>
                  <a:ea typeface="微软雅黑" pitchFamily="34" charset="-122"/>
                  <a:cs typeface="Times New Roman" panose="02020603050405020304" pitchFamily="18" charset="0"/>
                </a:rPr>
                <a:t>1</a:t>
              </a:r>
              <a:endParaRPr lang="zh-CN" altLang="en-US" sz="2400">
                <a:solidFill>
                  <a:schemeClr val="tx1"/>
                </a:solidFill>
                <a:latin typeface="Times New Roman" panose="02020603050405020304" pitchFamily="18" charset="0"/>
                <a:ea typeface="微软雅黑" pitchFamily="34" charset="-122"/>
                <a:cs typeface="Times New Roman" panose="02020603050405020304" pitchFamily="18" charset="0"/>
              </a:endParaRPr>
            </a:p>
          </p:txBody>
        </p:sp>
        <p:cxnSp>
          <p:nvCxnSpPr>
            <p:cNvPr id="58" name="直接箭头连接符 57"/>
            <p:cNvCxnSpPr/>
            <p:nvPr/>
          </p:nvCxnSpPr>
          <p:spPr bwMode="auto">
            <a:xfrm flipV="1">
              <a:off x="4766193" y="2445734"/>
              <a:ext cx="862122" cy="2"/>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圆角矩形 58"/>
                <p:cNvSpPr/>
                <p:nvPr/>
              </p:nvSpPr>
              <p:spPr>
                <a:xfrm>
                  <a:off x="5499432" y="2139702"/>
                  <a:ext cx="1503448" cy="3842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i="1">
                      <a:solidFill>
                        <a:schemeClr val="tx1"/>
                      </a:solidFill>
                      <a:latin typeface="Times New Roman" panose="02020603050405020304" pitchFamily="18" charset="0"/>
                      <a:ea typeface="微软雅黑" pitchFamily="34" charset="-122"/>
                      <a:cs typeface="Times New Roman" panose="02020603050405020304" pitchFamily="18" charset="0"/>
                    </a:rPr>
                    <a:t>η</a:t>
                  </a:r>
                  <a:r>
                    <a:rPr lang="en-US" altLang="zh-CN" sz="2400">
                      <a:solidFill>
                        <a:schemeClr val="tx1"/>
                      </a:solidFill>
                      <a:latin typeface="Times New Roman" panose="02020603050405020304" pitchFamily="18" charset="0"/>
                      <a:ea typeface="微软雅黑" pitchFamily="34" charset="-122"/>
                      <a:cs typeface="Times New Roman" panose="02020603050405020304" pitchFamily="18" charset="0"/>
                    </a:rPr>
                    <a:t>= </a:t>
                  </a:r>
                  <a14:m>
                    <m:oMath xmlns:m="http://schemas.openxmlformats.org/officeDocument/2006/math">
                      <m:box>
                        <m:boxPr>
                          <m:ctrlPr>
                            <a:rPr lang="en-US" altLang="zh-CN" sz="2400" i="1">
                              <a:solidFill>
                                <a:schemeClr val="tx1"/>
                              </a:solidFill>
                              <a:latin typeface="Cambria Math" panose="02040503050406030204" pitchFamily="18" charset="0"/>
                              <a:cs typeface="Times New Roman" panose="02020603050405020304" pitchFamily="18" charset="0"/>
                            </a:rPr>
                          </m:ctrlPr>
                        </m:boxPr>
                        <m:e>
                          <m:f>
                            <m:fPr>
                              <m:ctrlPr>
                                <a:rPr lang="en-US" altLang="zh-CN" sz="2400" i="1">
                                  <a:solidFill>
                                    <a:schemeClr val="tx1"/>
                                  </a:solidFill>
                                  <a:latin typeface="Cambria Math" panose="02040503050406030204" pitchFamily="18" charset="0"/>
                                  <a:cs typeface="Times New Roman" panose="02020603050405020304" pitchFamily="18" charset="0"/>
                                </a:rPr>
                              </m:ctrlPr>
                            </m:fPr>
                            <m:num>
                              <m:r>
                                <a:rPr lang="en-US" altLang="zh-CN" sz="24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𝑊</m:t>
                              </m:r>
                              <m:r>
                                <a:rPr lang="en-US" altLang="zh-CN" sz="240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有</m:t>
                              </m:r>
                            </m:num>
                            <m:den>
                              <m:r>
                                <a:rPr lang="en-US" altLang="zh-CN" sz="2400" i="1">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𝑊</m:t>
                              </m:r>
                              <m:r>
                                <a:rPr lang="en-US" altLang="zh-CN" sz="240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 </m:t>
                              </m:r>
                              <m:r>
                                <a:rPr lang="zh-CN" altLang="en-US" sz="2400" baseline="-2500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总</m:t>
                              </m:r>
                              <m:r>
                                <a:rPr lang="zh-CN" altLang="en-US" sz="2400" baseline="-2500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 </m:t>
                              </m:r>
                            </m:den>
                          </m:f>
                        </m:e>
                      </m:box>
                    </m:oMath>
                  </a14:m>
                  <a:endParaRPr lang="zh-CN" altLang="en-US" sz="2400">
                    <a:solidFill>
                      <a:schemeClr val="tx1"/>
                    </a:solidFill>
                    <a:latin typeface="Times New Roman" panose="02020603050405020304" pitchFamily="18" charset="0"/>
                    <a:ea typeface="微软雅黑" pitchFamily="34" charset="-122"/>
                    <a:cs typeface="Times New Roman" panose="02020603050405020304" pitchFamily="18" charset="0"/>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9" name="圆角矩形 58"/>
                <p:cNvSpPr>
                  <a:spLocks noRot="1" noChangeAspect="1" noMove="1" noResize="1" noEditPoints="1" noAdjustHandles="1" noChangeArrowheads="1" noChangeShapeType="1" noTextEdit="1"/>
                </p:cNvSpPr>
                <p:nvPr/>
              </p:nvSpPr>
              <p:spPr>
                <a:xfrm>
                  <a:off x="5499432" y="2139702"/>
                  <a:ext cx="1503448" cy="384247"/>
                </a:xfrm>
                <a:prstGeom prst="roundRect">
                  <a:avLst/>
                </a:prstGeom>
                <a:blipFill rotWithShape="1">
                  <a:blip r:embed="rId2"/>
                  <a:stretch>
                    <a:fillRect t="-17460" b="-50794"/>
                  </a:stretch>
                </a:blipFill>
                <a:ln>
                  <a:noFill/>
                </a:ln>
              </p:spPr>
              <p:txBody>
                <a:bodyPr/>
                <a:lstStyle/>
                <a:p>
                  <a:r>
                    <a:rPr lang="zh-CN" altLang="en-US">
                      <a:noFill/>
                    </a:rPr>
                    <a:t> </a:t>
                  </a:r>
                </a:p>
              </p:txBody>
            </p:sp>
          </mc:Fallback>
        </mc:AlternateContent>
        <p:sp>
          <p:nvSpPr>
            <p:cNvPr id="2" name="椭圆 1"/>
            <p:cNvSpPr/>
            <p:nvPr/>
          </p:nvSpPr>
          <p:spPr>
            <a:xfrm>
              <a:off x="3625441" y="1910301"/>
              <a:ext cx="1151979" cy="107086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Times New Roman" panose="02020603050405020304" pitchFamily="18" charset="0"/>
                  <a:ea typeface="微软雅黑" pitchFamily="34" charset="-122"/>
                  <a:cs typeface="Times New Roman" panose="02020603050405020304" pitchFamily="18" charset="0"/>
                </a:rPr>
                <a:t>机械效率</a:t>
              </a:r>
            </a:p>
          </p:txBody>
        </p:sp>
        <p:cxnSp>
          <p:nvCxnSpPr>
            <p:cNvPr id="33" name="直接箭头连接符 32"/>
            <p:cNvCxnSpPr/>
            <p:nvPr/>
          </p:nvCxnSpPr>
          <p:spPr bwMode="auto">
            <a:xfrm flipH="1" flipV="1">
              <a:off x="6363528" y="1753872"/>
              <a:ext cx="0" cy="298864"/>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4" name="圆角矩形 33"/>
            <p:cNvSpPr/>
            <p:nvPr/>
          </p:nvSpPr>
          <p:spPr>
            <a:xfrm>
              <a:off x="5643448" y="1203598"/>
              <a:ext cx="1360528"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Times New Roman" panose="02020603050405020304" pitchFamily="18" charset="0"/>
                  <a:ea typeface="微软雅黑" pitchFamily="34" charset="-122"/>
                  <a:cs typeface="Times New Roman" panose="02020603050405020304" pitchFamily="18" charset="0"/>
                </a:rPr>
                <a:t>有用功</a:t>
              </a:r>
            </a:p>
          </p:txBody>
        </p:sp>
        <p:cxnSp>
          <p:nvCxnSpPr>
            <p:cNvPr id="35" name="直接箭头连接符 34"/>
            <p:cNvCxnSpPr/>
            <p:nvPr/>
          </p:nvCxnSpPr>
          <p:spPr bwMode="auto">
            <a:xfrm flipH="1">
              <a:off x="6327264" y="2739308"/>
              <a:ext cx="0" cy="403594"/>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4" name="圆角矩形 43"/>
            <p:cNvSpPr/>
            <p:nvPr/>
          </p:nvSpPr>
          <p:spPr>
            <a:xfrm>
              <a:off x="4707344" y="3075806"/>
              <a:ext cx="3312368"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Times New Roman" panose="02020603050405020304" pitchFamily="18" charset="0"/>
                  <a:ea typeface="微软雅黑" pitchFamily="34" charset="-122"/>
                  <a:cs typeface="Times New Roman" panose="02020603050405020304" pitchFamily="18" charset="0"/>
                </a:rPr>
                <a:t>总功</a:t>
              </a:r>
              <a:r>
                <a:rPr lang="en-US" altLang="zh-CN" sz="2400">
                  <a:solidFill>
                    <a:schemeClr val="tx1"/>
                  </a:solidFill>
                  <a:latin typeface="Times New Roman" panose="02020603050405020304" pitchFamily="18" charset="0"/>
                  <a:ea typeface="微软雅黑" pitchFamily="34" charset="-122"/>
                  <a:cs typeface="Times New Roman" panose="02020603050405020304" pitchFamily="18" charset="0"/>
                </a:rPr>
                <a:t>=</a:t>
              </a:r>
              <a:r>
                <a:rPr lang="zh-CN" altLang="en-US" sz="2400">
                  <a:solidFill>
                    <a:schemeClr val="tx1"/>
                  </a:solidFill>
                  <a:latin typeface="Times New Roman" panose="02020603050405020304" pitchFamily="18" charset="0"/>
                  <a:ea typeface="微软雅黑" pitchFamily="34" charset="-122"/>
                  <a:cs typeface="Times New Roman" panose="02020603050405020304" pitchFamily="18" charset="0"/>
                </a:rPr>
                <a:t>有用功＋额外功 </a:t>
              </a:r>
            </a:p>
          </p:txBody>
        </p:sp>
        <p:cxnSp>
          <p:nvCxnSpPr>
            <p:cNvPr id="45" name="直接箭头连接符 44"/>
            <p:cNvCxnSpPr>
              <a:stCxn id="2" idx="2"/>
            </p:cNvCxnSpPr>
            <p:nvPr/>
          </p:nvCxnSpPr>
          <p:spPr bwMode="auto">
            <a:xfrm flipH="1" flipV="1">
              <a:off x="2627657" y="2445734"/>
              <a:ext cx="997784" cy="2"/>
            </a:xfrm>
            <a:prstGeom prst="straightConnector1">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9" name="圆角矩形 48"/>
            <p:cNvSpPr/>
            <p:nvPr/>
          </p:nvSpPr>
          <p:spPr>
            <a:xfrm>
              <a:off x="2627657" y="1923678"/>
              <a:ext cx="1073589"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Times New Roman" panose="02020603050405020304" pitchFamily="18" charset="0"/>
                  <a:ea typeface="微软雅黑" pitchFamily="34" charset="-122"/>
                  <a:cs typeface="Times New Roman" panose="02020603050405020304" pitchFamily="18" charset="0"/>
                </a:rPr>
                <a:t>特点</a:t>
              </a:r>
            </a:p>
          </p:txBody>
        </p:sp>
        <p:cxnSp>
          <p:nvCxnSpPr>
            <p:cNvPr id="50" name="直接连接符 49"/>
            <p:cNvCxnSpPr/>
            <p:nvPr/>
          </p:nvCxnSpPr>
          <p:spPr>
            <a:xfrm flipH="1">
              <a:off x="2447167" y="1779662"/>
              <a:ext cx="1797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圆角矩形 61"/>
            <p:cNvSpPr/>
            <p:nvPr/>
          </p:nvSpPr>
          <p:spPr>
            <a:xfrm>
              <a:off x="1115616" y="3363838"/>
              <a:ext cx="1646663" cy="360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latin typeface="Times New Roman" panose="02020603050405020304" pitchFamily="18" charset="0"/>
                  <a:ea typeface="微软雅黑" pitchFamily="34" charset="-122"/>
                  <a:cs typeface="Times New Roman" panose="02020603050405020304" pitchFamily="18" charset="0"/>
                </a:rPr>
                <a:t>影响因素 </a:t>
              </a:r>
            </a:p>
          </p:txBody>
        </p:sp>
      </p:grpSp>
    </p:spTree>
    <p:extLst>
      <p:ext uri="{BB962C8B-B14F-4D97-AF65-F5344CB8AC3E}">
        <p14:creationId xmlns:p14="http://schemas.microsoft.com/office/powerpoint/2010/main" val="2755354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546975" y="831850"/>
            <a:ext cx="1116013" cy="2619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7175" name="文本框 22"/>
          <p:cNvSpPr txBox="1">
            <a:spLocks noChangeArrowheads="1"/>
          </p:cNvSpPr>
          <p:nvPr/>
        </p:nvSpPr>
        <p:spPr bwMode="auto">
          <a:xfrm>
            <a:off x="7669213" y="793750"/>
            <a:ext cx="909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1</a:t>
            </a:r>
            <a:r>
              <a:rPr kumimoji="1" lang="zh-CN" altLang="en-US" sz="1600" b="1">
                <a:latin typeface="楷体" pitchFamily="49" charset="-122"/>
                <a:ea typeface="楷体" pitchFamily="49" charset="-122"/>
              </a:rPr>
              <a:t>－讲</a:t>
            </a:r>
          </a:p>
        </p:txBody>
      </p:sp>
      <p:sp>
        <p:nvSpPr>
          <p:cNvPr id="7176" name="文本框 6"/>
          <p:cNvSpPr txBox="1">
            <a:spLocks noChangeArrowheads="1"/>
          </p:cNvSpPr>
          <p:nvPr/>
        </p:nvSpPr>
        <p:spPr bwMode="auto">
          <a:xfrm>
            <a:off x="296168" y="-16607"/>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感悟新知</a:t>
            </a:r>
          </a:p>
        </p:txBody>
      </p:sp>
      <p:sp>
        <p:nvSpPr>
          <p:cNvPr id="28" name="TextBox 26"/>
          <p:cNvSpPr txBox="1">
            <a:spLocks noChangeArrowheads="1"/>
          </p:cNvSpPr>
          <p:nvPr/>
        </p:nvSpPr>
        <p:spPr bwMode="auto">
          <a:xfrm>
            <a:off x="611189" y="555526"/>
            <a:ext cx="79216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357188" indent="-357188" eaLnBrk="1" hangingPunct="1">
              <a:lnSpc>
                <a:spcPct val="150000"/>
              </a:lnSpc>
              <a:spcBef>
                <a:spcPct val="0"/>
              </a:spcBef>
              <a:buFontTx/>
              <a:buNone/>
              <a:defRPr/>
            </a:pPr>
            <a:r>
              <a:rPr lang="zh-CN" altLang="en-US" sz="2400">
                <a:latin typeface="Times New Roman" panose="02020603050405020304" pitchFamily="18" charset="0"/>
                <a:ea typeface="微软雅黑" pitchFamily="34" charset="-122"/>
                <a:cs typeface="Times New Roman" panose="02020603050405020304" pitchFamily="18" charset="0"/>
              </a:rPr>
              <a:t>③计算并比较两次实验中拉力所做的功。</a:t>
            </a:r>
          </a:p>
          <a:p>
            <a:pPr marL="357188" indent="-357188" eaLnBrk="1" hangingPunct="1">
              <a:lnSpc>
                <a:spcPct val="150000"/>
              </a:lnSpc>
              <a:spcBef>
                <a:spcPct val="0"/>
              </a:spcBef>
              <a:buFontTx/>
              <a:buNone/>
              <a:defRPr/>
            </a:pPr>
            <a:r>
              <a:rPr lang="en-US" altLang="zh-CN" sz="2400">
                <a:latin typeface="Times New Roman" panose="02020603050405020304" pitchFamily="18" charset="0"/>
                <a:ea typeface="微软雅黑" pitchFamily="34" charset="-122"/>
                <a:cs typeface="Times New Roman" panose="02020603050405020304" pitchFamily="18" charset="0"/>
              </a:rPr>
              <a:t>(2)</a:t>
            </a:r>
            <a:r>
              <a:rPr lang="zh-CN" altLang="en-US" sz="2400">
                <a:latin typeface="Times New Roman" panose="02020603050405020304" pitchFamily="18" charset="0"/>
                <a:ea typeface="微软雅黑" pitchFamily="34" charset="-122"/>
                <a:cs typeface="Times New Roman" panose="02020603050405020304" pitchFamily="18" charset="0"/>
              </a:rPr>
              <a:t>实验结论：使钩码上升相同的高度，利用动滑轮提升钩码时做的功大于直接提升钩码所做的功；这表明：</a:t>
            </a:r>
            <a:endParaRPr lang="en-US" altLang="zh-CN" sz="2400">
              <a:latin typeface="Times New Roman" panose="02020603050405020304" pitchFamily="18" charset="0"/>
              <a:ea typeface="微软雅黑" pitchFamily="34" charset="-122"/>
              <a:cs typeface="Times New Roman" panose="02020603050405020304" pitchFamily="18" charset="0"/>
            </a:endParaRPr>
          </a:p>
          <a:p>
            <a:pPr marL="357188" indent="1588" eaLnBrk="1" hangingPunct="1">
              <a:lnSpc>
                <a:spcPct val="150000"/>
              </a:lnSpc>
              <a:spcBef>
                <a:spcPct val="0"/>
              </a:spcBef>
              <a:buFontTx/>
              <a:buNone/>
              <a:defRPr/>
            </a:pPr>
            <a:r>
              <a:rPr lang="zh-CN" altLang="en-US" sz="2400">
                <a:latin typeface="Times New Roman" panose="02020603050405020304" pitchFamily="18" charset="0"/>
                <a:ea typeface="微软雅黑" pitchFamily="34" charset="-122"/>
                <a:cs typeface="Times New Roman" panose="02020603050405020304" pitchFamily="18" charset="0"/>
              </a:rPr>
              <a:t>使用动滑轮不但不省功，反而要多做功。</a:t>
            </a:r>
          </a:p>
        </p:txBody>
      </p:sp>
      <p:sp>
        <p:nvSpPr>
          <p:cNvPr id="7" name="任意多边形 6"/>
          <p:cNvSpPr/>
          <p:nvPr/>
        </p:nvSpPr>
        <p:spPr>
          <a:xfrm>
            <a:off x="1135162" y="2715766"/>
            <a:ext cx="5165030" cy="45719"/>
          </a:xfrm>
          <a:custGeom>
            <a:avLst/>
            <a:gdLst>
              <a:gd name="connsiteX0" fmla="*/ 0 w 572494"/>
              <a:gd name="connsiteY0" fmla="*/ 119269 h 127230"/>
              <a:gd name="connsiteX1" fmla="*/ 119269 w 572494"/>
              <a:gd name="connsiteY1" fmla="*/ 7951 h 127230"/>
              <a:gd name="connsiteX2" fmla="*/ 222636 w 572494"/>
              <a:gd name="connsiteY2" fmla="*/ 119269 h 127230"/>
              <a:gd name="connsiteX3" fmla="*/ 357809 w 572494"/>
              <a:gd name="connsiteY3" fmla="*/ 7951 h 127230"/>
              <a:gd name="connsiteX4" fmla="*/ 485029 w 572494"/>
              <a:gd name="connsiteY4" fmla="*/ 127220 h 127230"/>
              <a:gd name="connsiteX5" fmla="*/ 572494 w 572494"/>
              <a:gd name="connsiteY5" fmla="*/ 0 h 12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494" h="127230">
                <a:moveTo>
                  <a:pt x="0" y="119269"/>
                </a:moveTo>
                <a:cubicBezTo>
                  <a:pt x="41081" y="63610"/>
                  <a:pt x="82163" y="7951"/>
                  <a:pt x="119269" y="7951"/>
                </a:cubicBezTo>
                <a:cubicBezTo>
                  <a:pt x="156375" y="7951"/>
                  <a:pt x="182879" y="119269"/>
                  <a:pt x="222636" y="119269"/>
                </a:cubicBezTo>
                <a:cubicBezTo>
                  <a:pt x="262393" y="119269"/>
                  <a:pt x="314077" y="6626"/>
                  <a:pt x="357809" y="7951"/>
                </a:cubicBezTo>
                <a:cubicBezTo>
                  <a:pt x="401541" y="9276"/>
                  <a:pt x="449248" y="128545"/>
                  <a:pt x="485029" y="127220"/>
                </a:cubicBezTo>
                <a:cubicBezTo>
                  <a:pt x="520810" y="125895"/>
                  <a:pt x="546652" y="62947"/>
                  <a:pt x="572494" y="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1"/>
          <p:cNvSpPr>
            <a:spLocks noChangeArrowheads="1"/>
          </p:cNvSpPr>
          <p:nvPr/>
        </p:nvSpPr>
        <p:spPr bwMode="auto">
          <a:xfrm>
            <a:off x="971600" y="2931790"/>
            <a:ext cx="691276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58775" indent="-3587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265113" indent="-265113" eaLnBrk="1" hangingPunct="1"/>
            <a:r>
              <a:rPr lang="zh-CN" altLang="en-US" sz="2200" b="1">
                <a:latin typeface="Times New Roman" panose="02020603050405020304" pitchFamily="18" charset="0"/>
                <a:ea typeface="楷体" pitchFamily="49" charset="-122"/>
              </a:rPr>
              <a:t>温馨提示</a:t>
            </a:r>
            <a:r>
              <a:rPr lang="en-US" altLang="zh-CN" sz="2200" b="1">
                <a:latin typeface="Times New Roman" panose="02020603050405020304" pitchFamily="18" charset="0"/>
                <a:ea typeface="楷体" pitchFamily="49" charset="-122"/>
              </a:rPr>
              <a:t>:</a:t>
            </a:r>
          </a:p>
          <a:p>
            <a:pPr marL="265113" indent="-265113" eaLnBrk="1" hangingPunct="1"/>
            <a:r>
              <a:rPr lang="en-US" altLang="zh-CN" sz="2200" b="1">
                <a:solidFill>
                  <a:srgbClr val="00B0F0"/>
                </a:solidFill>
                <a:latin typeface="Times New Roman" panose="02020603050405020304" pitchFamily="18" charset="0"/>
                <a:ea typeface="楷体" pitchFamily="49" charset="-122"/>
              </a:rPr>
              <a:t>1.</a:t>
            </a:r>
            <a:r>
              <a:rPr lang="zh-CN" altLang="en-US" sz="2200" b="1">
                <a:solidFill>
                  <a:srgbClr val="00B0F0"/>
                </a:solidFill>
                <a:latin typeface="Times New Roman" panose="02020603050405020304" pitchFamily="18" charset="0"/>
                <a:ea typeface="楷体" pitchFamily="49" charset="-122"/>
              </a:rPr>
              <a:t>实验中，应</a:t>
            </a:r>
            <a:r>
              <a:rPr lang="zh-CN" altLang="en-US" sz="2200" b="1" u="wavy">
                <a:solidFill>
                  <a:srgbClr val="00B0F0"/>
                </a:solidFill>
                <a:uFill>
                  <a:solidFill>
                    <a:schemeClr val="tx1"/>
                  </a:solidFill>
                </a:uFill>
                <a:latin typeface="Times New Roman" panose="02020603050405020304" pitchFamily="18" charset="0"/>
                <a:ea typeface="楷体" pitchFamily="49" charset="-122"/>
              </a:rPr>
              <a:t>竖直向上匀速提升钩码</a:t>
            </a:r>
            <a:r>
              <a:rPr lang="zh-CN" altLang="en-US" sz="2200" b="1">
                <a:solidFill>
                  <a:srgbClr val="00B0F0"/>
                </a:solidFill>
                <a:latin typeface="Times New Roman" panose="02020603050405020304" pitchFamily="18" charset="0"/>
                <a:ea typeface="楷体" pitchFamily="49" charset="-122"/>
              </a:rPr>
              <a:t>。</a:t>
            </a:r>
          </a:p>
          <a:p>
            <a:pPr marL="265113" indent="-265113" eaLnBrk="1" hangingPunct="1"/>
            <a:r>
              <a:rPr lang="en-US" altLang="zh-CN" sz="2200" b="1">
                <a:solidFill>
                  <a:srgbClr val="00B0F0"/>
                </a:solidFill>
                <a:latin typeface="Times New Roman" panose="02020603050405020304" pitchFamily="18" charset="0"/>
                <a:ea typeface="楷体" pitchFamily="49" charset="-122"/>
              </a:rPr>
              <a:t>2.</a:t>
            </a:r>
            <a:r>
              <a:rPr lang="zh-CN" altLang="en-US" sz="2200" b="1">
                <a:solidFill>
                  <a:srgbClr val="00B0F0"/>
                </a:solidFill>
                <a:latin typeface="Times New Roman" panose="02020603050405020304" pitchFamily="18" charset="0"/>
                <a:ea typeface="楷体" pitchFamily="49" charset="-122"/>
              </a:rPr>
              <a:t>图</a:t>
            </a:r>
            <a:r>
              <a:rPr lang="en-US" altLang="zh-CN" sz="2200" b="1">
                <a:solidFill>
                  <a:srgbClr val="00B0F0"/>
                </a:solidFill>
                <a:latin typeface="Times New Roman" panose="02020603050405020304" pitchFamily="18" charset="0"/>
                <a:ea typeface="楷体" pitchFamily="49" charset="-122"/>
              </a:rPr>
              <a:t>1</a:t>
            </a:r>
            <a:r>
              <a:rPr lang="zh-CN" altLang="en-US" sz="2200" b="1">
                <a:solidFill>
                  <a:srgbClr val="00B0F0"/>
                </a:solidFill>
                <a:latin typeface="Times New Roman" panose="02020603050405020304" pitchFamily="18" charset="0"/>
                <a:ea typeface="楷体" pitchFamily="49" charset="-122"/>
              </a:rPr>
              <a:t>乙实验中，弹簧测力计移动的距离可以不用刻度尺测量，直接利用关系式</a:t>
            </a:r>
            <a:r>
              <a:rPr lang="en-US" altLang="zh-CN" sz="2200" b="1" i="1">
                <a:solidFill>
                  <a:srgbClr val="00B0F0"/>
                </a:solidFill>
                <a:latin typeface="Times New Roman" panose="02020603050405020304" pitchFamily="18" charset="0"/>
                <a:ea typeface="楷体" pitchFamily="49" charset="-122"/>
              </a:rPr>
              <a:t>s</a:t>
            </a:r>
            <a:r>
              <a:rPr lang="en-US" altLang="zh-CN" sz="2200" b="1">
                <a:solidFill>
                  <a:srgbClr val="00B0F0"/>
                </a:solidFill>
                <a:latin typeface="Times New Roman" panose="02020603050405020304" pitchFamily="18" charset="0"/>
                <a:ea typeface="楷体" pitchFamily="49" charset="-122"/>
              </a:rPr>
              <a:t>=</a:t>
            </a:r>
            <a:r>
              <a:rPr lang="en-US" altLang="zh-CN" sz="2200" b="1" i="1" err="1">
                <a:solidFill>
                  <a:srgbClr val="00B0F0"/>
                </a:solidFill>
                <a:latin typeface="Times New Roman" panose="02020603050405020304" pitchFamily="18" charset="0"/>
                <a:ea typeface="楷体" pitchFamily="49" charset="-122"/>
              </a:rPr>
              <a:t>nh</a:t>
            </a:r>
            <a:r>
              <a:rPr lang="en-US" altLang="zh-CN" sz="2200" b="1">
                <a:solidFill>
                  <a:srgbClr val="00B0F0"/>
                </a:solidFill>
                <a:latin typeface="Times New Roman" panose="02020603050405020304" pitchFamily="18" charset="0"/>
                <a:ea typeface="楷体" pitchFamily="49" charset="-122"/>
              </a:rPr>
              <a:t>=2×0.1 m=0.2 m </a:t>
            </a:r>
            <a:r>
              <a:rPr lang="zh-CN" altLang="en-US" sz="2200" b="1">
                <a:solidFill>
                  <a:srgbClr val="00B0F0"/>
                </a:solidFill>
                <a:latin typeface="Times New Roman" panose="02020603050405020304" pitchFamily="18" charset="0"/>
                <a:ea typeface="楷体" pitchFamily="49" charset="-122"/>
              </a:rPr>
              <a:t>得到。</a:t>
            </a:r>
          </a:p>
        </p:txBody>
      </p:sp>
    </p:spTree>
    <p:extLst>
      <p:ext uri="{BB962C8B-B14F-4D97-AF65-F5344CB8AC3E}">
        <p14:creationId xmlns:p14="http://schemas.microsoft.com/office/powerpoint/2010/main" val="34951969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546975" y="831850"/>
            <a:ext cx="1116013" cy="2619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7175" name="文本框 22"/>
          <p:cNvSpPr txBox="1">
            <a:spLocks noChangeArrowheads="1"/>
          </p:cNvSpPr>
          <p:nvPr/>
        </p:nvSpPr>
        <p:spPr bwMode="auto">
          <a:xfrm>
            <a:off x="7669213" y="793750"/>
            <a:ext cx="909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1</a:t>
            </a:r>
            <a:r>
              <a:rPr kumimoji="1" lang="zh-CN" altLang="en-US" sz="1600" b="1">
                <a:latin typeface="楷体" pitchFamily="49" charset="-122"/>
                <a:ea typeface="楷体" pitchFamily="49" charset="-122"/>
              </a:rPr>
              <a:t>－讲</a:t>
            </a:r>
          </a:p>
        </p:txBody>
      </p:sp>
      <p:sp>
        <p:nvSpPr>
          <p:cNvPr id="7176" name="文本框 6"/>
          <p:cNvSpPr txBox="1">
            <a:spLocks noChangeArrowheads="1"/>
          </p:cNvSpPr>
          <p:nvPr/>
        </p:nvSpPr>
        <p:spPr bwMode="auto">
          <a:xfrm>
            <a:off x="251520" y="28901"/>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感悟新知</a:t>
            </a:r>
          </a:p>
        </p:txBody>
      </p:sp>
      <p:sp>
        <p:nvSpPr>
          <p:cNvPr id="28" name="TextBox 26"/>
          <p:cNvSpPr txBox="1">
            <a:spLocks noChangeArrowheads="1"/>
          </p:cNvSpPr>
          <p:nvPr/>
        </p:nvSpPr>
        <p:spPr bwMode="auto">
          <a:xfrm>
            <a:off x="619738" y="1131590"/>
            <a:ext cx="7921624" cy="113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indent="541338" eaLnBrk="1" hangingPunct="1">
              <a:lnSpc>
                <a:spcPct val="150000"/>
              </a:lnSpc>
              <a:spcBef>
                <a:spcPct val="0"/>
              </a:spcBef>
              <a:buFontTx/>
              <a:buNone/>
              <a:defRPr/>
            </a:pPr>
            <a:r>
              <a:rPr lang="zh-CN" altLang="en-US" sz="2400">
                <a:latin typeface="Times New Roman" panose="02020603050405020304" pitchFamily="18" charset="0"/>
                <a:ea typeface="微软雅黑" pitchFamily="34" charset="-122"/>
                <a:cs typeface="Times New Roman" panose="02020603050405020304" pitchFamily="18" charset="0"/>
              </a:rPr>
              <a:t>深度思考 使用动滑轮提升物体时，在克服物体重力做功之外，还要克服哪些因素而做功？</a:t>
            </a:r>
          </a:p>
        </p:txBody>
      </p:sp>
      <p:sp>
        <p:nvSpPr>
          <p:cNvPr id="6" name="Rectangle 1"/>
          <p:cNvSpPr>
            <a:spLocks noChangeArrowheads="1"/>
          </p:cNvSpPr>
          <p:nvPr/>
        </p:nvSpPr>
        <p:spPr bwMode="auto">
          <a:xfrm>
            <a:off x="620807" y="2260641"/>
            <a:ext cx="79194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58775" indent="-3587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265113" indent="-265113" eaLnBrk="1" hangingPunct="1">
              <a:lnSpc>
                <a:spcPct val="150000"/>
              </a:lnSpc>
            </a:pPr>
            <a:r>
              <a:rPr lang="zh-CN" altLang="en-US" sz="2400" b="1">
                <a:latin typeface="Times New Roman" panose="02020603050405020304" pitchFamily="18" charset="0"/>
                <a:ea typeface="楷体" pitchFamily="49" charset="-122"/>
              </a:rPr>
              <a:t>深度理解</a:t>
            </a:r>
          </a:p>
          <a:p>
            <a:pPr marL="0" indent="541338" eaLnBrk="1" hangingPunct="1">
              <a:lnSpc>
                <a:spcPct val="150000"/>
              </a:lnSpc>
            </a:pPr>
            <a:r>
              <a:rPr lang="zh-CN" altLang="en-US" sz="2400" b="1">
                <a:solidFill>
                  <a:srgbClr val="00B0F0"/>
                </a:solidFill>
                <a:latin typeface="Times New Roman" panose="02020603050405020304" pitchFamily="18" charset="0"/>
                <a:ea typeface="楷体" pitchFamily="49" charset="-122"/>
              </a:rPr>
              <a:t>要克服动滑轮和绳的自重做功，还要克服摩擦做功。</a:t>
            </a:r>
          </a:p>
        </p:txBody>
      </p:sp>
    </p:spTree>
    <p:extLst>
      <p:ext uri="{BB962C8B-B14F-4D97-AF65-F5344CB8AC3E}">
        <p14:creationId xmlns:p14="http://schemas.microsoft.com/office/powerpoint/2010/main" val="34951969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546975" y="831850"/>
            <a:ext cx="1116013" cy="2619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7175" name="文本框 22"/>
          <p:cNvSpPr txBox="1">
            <a:spLocks noChangeArrowheads="1"/>
          </p:cNvSpPr>
          <p:nvPr/>
        </p:nvSpPr>
        <p:spPr bwMode="auto">
          <a:xfrm>
            <a:off x="7669213" y="793750"/>
            <a:ext cx="909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1</a:t>
            </a:r>
            <a:r>
              <a:rPr kumimoji="1" lang="zh-CN" altLang="en-US" sz="1600" b="1">
                <a:latin typeface="楷体" pitchFamily="49" charset="-122"/>
                <a:ea typeface="楷体" pitchFamily="49" charset="-122"/>
              </a:rPr>
              <a:t>－讲</a:t>
            </a:r>
          </a:p>
        </p:txBody>
      </p:sp>
      <p:sp>
        <p:nvSpPr>
          <p:cNvPr id="7176" name="文本框 6"/>
          <p:cNvSpPr txBox="1">
            <a:spLocks noChangeArrowheads="1"/>
          </p:cNvSpPr>
          <p:nvPr/>
        </p:nvSpPr>
        <p:spPr bwMode="auto">
          <a:xfrm>
            <a:off x="107504" y="0"/>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感悟新知</a:t>
            </a:r>
          </a:p>
        </p:txBody>
      </p:sp>
      <p:sp>
        <p:nvSpPr>
          <p:cNvPr id="28" name="TextBox 26"/>
          <p:cNvSpPr txBox="1">
            <a:spLocks noChangeArrowheads="1"/>
          </p:cNvSpPr>
          <p:nvPr/>
        </p:nvSpPr>
        <p:spPr bwMode="auto">
          <a:xfrm>
            <a:off x="611188" y="339502"/>
            <a:ext cx="792162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357188" indent="-357188" eaLnBrk="1" hangingPunct="1">
              <a:lnSpc>
                <a:spcPct val="150000"/>
              </a:lnSpc>
              <a:spcBef>
                <a:spcPct val="0"/>
              </a:spcBef>
              <a:buFontTx/>
              <a:buNone/>
              <a:defRPr/>
            </a:pPr>
            <a:r>
              <a:rPr lang="en-US" altLang="zh-CN" sz="2400">
                <a:latin typeface="Times New Roman" panose="02020603050405020304" pitchFamily="18" charset="0"/>
                <a:ea typeface="微软雅黑" pitchFamily="34" charset="-122"/>
                <a:cs typeface="Times New Roman" panose="02020603050405020304" pitchFamily="18" charset="0"/>
              </a:rPr>
              <a:t>2. </a:t>
            </a:r>
            <a:r>
              <a:rPr lang="zh-CN" altLang="en-US" sz="2400">
                <a:latin typeface="Times New Roman" panose="02020603050405020304" pitchFamily="18" charset="0"/>
                <a:ea typeface="微软雅黑" pitchFamily="34" charset="-122"/>
                <a:cs typeface="Times New Roman" panose="02020603050405020304" pitchFamily="18" charset="0"/>
              </a:rPr>
              <a:t>有用功、总功和额外功</a:t>
            </a:r>
          </a:p>
          <a:p>
            <a:pPr marL="357188" indent="-357188" eaLnBrk="1" hangingPunct="1">
              <a:lnSpc>
                <a:spcPct val="150000"/>
              </a:lnSpc>
              <a:spcBef>
                <a:spcPct val="0"/>
              </a:spcBef>
              <a:buFontTx/>
              <a:buNone/>
              <a:defRPr/>
            </a:pPr>
            <a:r>
              <a:rPr lang="en-US" altLang="zh-CN" sz="2400">
                <a:latin typeface="Times New Roman" panose="02020603050405020304" pitchFamily="18" charset="0"/>
                <a:ea typeface="微软雅黑" pitchFamily="34" charset="-122"/>
                <a:cs typeface="Times New Roman" panose="02020603050405020304" pitchFamily="18" charset="0"/>
              </a:rPr>
              <a:t>(1)</a:t>
            </a:r>
            <a:r>
              <a:rPr lang="zh-CN" altLang="en-US" sz="2400">
                <a:latin typeface="Times New Roman" panose="02020603050405020304" pitchFamily="18" charset="0"/>
                <a:ea typeface="微软雅黑" pitchFamily="34" charset="-122"/>
                <a:cs typeface="Times New Roman" panose="02020603050405020304" pitchFamily="18" charset="0"/>
              </a:rPr>
              <a:t>有用功：图</a:t>
            </a:r>
            <a:r>
              <a:rPr lang="en-US" altLang="zh-CN" sz="2400">
                <a:latin typeface="Times New Roman" panose="02020603050405020304" pitchFamily="18" charset="0"/>
                <a:ea typeface="微软雅黑" pitchFamily="34" charset="-122"/>
                <a:cs typeface="Times New Roman" panose="02020603050405020304" pitchFamily="18" charset="0"/>
              </a:rPr>
              <a:t>1 </a:t>
            </a:r>
            <a:r>
              <a:rPr lang="zh-CN" altLang="en-US" sz="2400">
                <a:latin typeface="Times New Roman" panose="02020603050405020304" pitchFamily="18" charset="0"/>
                <a:ea typeface="微软雅黑" pitchFamily="34" charset="-122"/>
                <a:cs typeface="Times New Roman" panose="02020603050405020304" pitchFamily="18" charset="0"/>
              </a:rPr>
              <a:t>乙实验中，将钩码提升一定的高度是我们的工作目的，动滑轮对钩码的拉力所做的功叫作有用功，用</a:t>
            </a:r>
            <a:r>
              <a:rPr lang="en-US" altLang="zh-CN" sz="2400">
                <a:latin typeface="Times New Roman" panose="02020603050405020304" pitchFamily="18" charset="0"/>
                <a:ea typeface="微软雅黑" pitchFamily="34" charset="-122"/>
                <a:cs typeface="Times New Roman" panose="02020603050405020304" pitchFamily="18" charset="0"/>
              </a:rPr>
              <a:t>W</a:t>
            </a:r>
            <a:r>
              <a:rPr lang="zh-CN" altLang="en-US" sz="2400">
                <a:latin typeface="Times New Roman" panose="02020603050405020304" pitchFamily="18" charset="0"/>
                <a:ea typeface="微软雅黑" pitchFamily="34" charset="-122"/>
                <a:cs typeface="Times New Roman" panose="02020603050405020304" pitchFamily="18" charset="0"/>
              </a:rPr>
              <a:t>有用表示。当动滑轮提升钩码做匀速直线运动</a:t>
            </a:r>
            <a:endParaRPr lang="en-US" altLang="zh-CN" sz="2400">
              <a:latin typeface="Times New Roman" panose="02020603050405020304" pitchFamily="18" charset="0"/>
              <a:ea typeface="微软雅黑" pitchFamily="34" charset="-122"/>
              <a:cs typeface="Times New Roman" panose="02020603050405020304" pitchFamily="18" charset="0"/>
            </a:endParaRPr>
          </a:p>
          <a:p>
            <a:pPr marL="357188" eaLnBrk="1" hangingPunct="1">
              <a:lnSpc>
                <a:spcPct val="150000"/>
              </a:lnSpc>
              <a:spcBef>
                <a:spcPct val="0"/>
              </a:spcBef>
              <a:buFontTx/>
              <a:buNone/>
              <a:defRPr/>
            </a:pPr>
            <a:r>
              <a:rPr lang="zh-CN" altLang="en-US" sz="2400">
                <a:latin typeface="Times New Roman" panose="02020603050405020304" pitchFamily="18" charset="0"/>
                <a:ea typeface="微软雅黑" pitchFamily="34" charset="-122"/>
                <a:cs typeface="Times New Roman" panose="02020603050405020304" pitchFamily="18" charset="0"/>
              </a:rPr>
              <a:t>时，动滑轮对钩码的拉力</a:t>
            </a:r>
            <a:r>
              <a:rPr lang="en-US" altLang="zh-CN" sz="2400" i="1" baseline="-25000">
                <a:latin typeface="Times New Roman" panose="02020603050405020304" pitchFamily="18" charset="0"/>
                <a:ea typeface="微软雅黑" pitchFamily="34" charset="-122"/>
                <a:cs typeface="Times New Roman" panose="02020603050405020304" pitchFamily="18" charset="0"/>
              </a:rPr>
              <a:t>F</a:t>
            </a:r>
            <a:r>
              <a:rPr lang="en-US" altLang="zh-CN" sz="2400" baseline="-25000">
                <a:latin typeface="Times New Roman" panose="02020603050405020304" pitchFamily="18" charset="0"/>
                <a:ea typeface="微软雅黑" pitchFamily="34" charset="-122"/>
                <a:cs typeface="Times New Roman" panose="02020603050405020304" pitchFamily="18" charset="0"/>
              </a:rPr>
              <a:t>0 </a:t>
            </a:r>
            <a:r>
              <a:rPr lang="zh-CN" altLang="en-US" sz="2400">
                <a:latin typeface="Times New Roman" panose="02020603050405020304" pitchFamily="18" charset="0"/>
                <a:ea typeface="微软雅黑" pitchFamily="34" charset="-122"/>
                <a:cs typeface="Times New Roman" panose="02020603050405020304" pitchFamily="18" charset="0"/>
              </a:rPr>
              <a:t>与钩码的重力是一对平</a:t>
            </a:r>
            <a:endParaRPr lang="en-US" altLang="zh-CN" sz="2400">
              <a:latin typeface="Times New Roman" panose="02020603050405020304" pitchFamily="18" charset="0"/>
              <a:ea typeface="微软雅黑" pitchFamily="34" charset="-122"/>
              <a:cs typeface="Times New Roman" panose="02020603050405020304" pitchFamily="18" charset="0"/>
            </a:endParaRPr>
          </a:p>
          <a:p>
            <a:pPr marL="357188" eaLnBrk="1" hangingPunct="1">
              <a:lnSpc>
                <a:spcPct val="150000"/>
              </a:lnSpc>
              <a:spcBef>
                <a:spcPct val="0"/>
              </a:spcBef>
              <a:buFontTx/>
              <a:buNone/>
              <a:defRPr/>
            </a:pPr>
            <a:r>
              <a:rPr lang="zh-CN" altLang="en-US" sz="2400">
                <a:latin typeface="Times New Roman" panose="02020603050405020304" pitchFamily="18" charset="0"/>
                <a:ea typeface="微软雅黑" pitchFamily="34" charset="-122"/>
                <a:cs typeface="Times New Roman" panose="02020603050405020304" pitchFamily="18" charset="0"/>
              </a:rPr>
              <a:t>衡力，因此提升钩码做功就是克服钩码重力做功，</a:t>
            </a:r>
            <a:endParaRPr lang="en-US" altLang="zh-CN" sz="2400">
              <a:latin typeface="Times New Roman" panose="02020603050405020304" pitchFamily="18" charset="0"/>
              <a:ea typeface="微软雅黑" pitchFamily="34" charset="-122"/>
              <a:cs typeface="Times New Roman" panose="02020603050405020304" pitchFamily="18" charset="0"/>
            </a:endParaRPr>
          </a:p>
          <a:p>
            <a:pPr marL="357188" eaLnBrk="1" hangingPunct="1">
              <a:lnSpc>
                <a:spcPct val="150000"/>
              </a:lnSpc>
              <a:spcBef>
                <a:spcPct val="0"/>
              </a:spcBef>
              <a:buFontTx/>
              <a:buNone/>
              <a:defRPr/>
            </a:pPr>
            <a:r>
              <a:rPr lang="zh-CN" altLang="en-US" sz="2400">
                <a:latin typeface="Times New Roman" panose="02020603050405020304" pitchFamily="18" charset="0"/>
                <a:ea typeface="微软雅黑" pitchFamily="34" charset="-122"/>
                <a:cs typeface="Times New Roman" panose="02020603050405020304" pitchFamily="18" charset="0"/>
              </a:rPr>
              <a:t>即</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zh-CN" altLang="en-US" sz="2400" baseline="-25000">
                <a:latin typeface="Times New Roman" panose="02020603050405020304" pitchFamily="18" charset="0"/>
                <a:ea typeface="微软雅黑" pitchFamily="34" charset="-122"/>
                <a:cs typeface="Times New Roman" panose="02020603050405020304" pitchFamily="18" charset="0"/>
              </a:rPr>
              <a:t>有用</a:t>
            </a:r>
            <a:r>
              <a:rPr lang="en-US" altLang="zh-CN" sz="2400">
                <a:latin typeface="Times New Roman" panose="02020603050405020304" pitchFamily="18" charset="0"/>
                <a:ea typeface="微软雅黑" pitchFamily="34" charset="-122"/>
                <a:cs typeface="Times New Roman" panose="02020603050405020304" pitchFamily="18" charset="0"/>
              </a:rPr>
              <a:t>=</a:t>
            </a:r>
            <a:r>
              <a:rPr lang="en-US" altLang="zh-CN" sz="2400" i="1">
                <a:latin typeface="Times New Roman" panose="02020603050405020304" pitchFamily="18" charset="0"/>
                <a:ea typeface="微软雅黑" pitchFamily="34" charset="-122"/>
                <a:cs typeface="Times New Roman" panose="02020603050405020304" pitchFamily="18" charset="0"/>
              </a:rPr>
              <a:t>F</a:t>
            </a:r>
            <a:r>
              <a:rPr lang="en-US" altLang="zh-CN" sz="2400" baseline="-25000">
                <a:latin typeface="Times New Roman" panose="02020603050405020304" pitchFamily="18" charset="0"/>
                <a:ea typeface="微软雅黑" pitchFamily="34" charset="-122"/>
                <a:cs typeface="Times New Roman" panose="02020603050405020304" pitchFamily="18" charset="0"/>
              </a:rPr>
              <a:t>0</a:t>
            </a:r>
            <a:r>
              <a:rPr lang="en-US" altLang="zh-CN" sz="2400" i="1">
                <a:latin typeface="Times New Roman" panose="02020603050405020304" pitchFamily="18" charset="0"/>
                <a:ea typeface="微软雅黑" pitchFamily="34" charset="-122"/>
                <a:cs typeface="Times New Roman" panose="02020603050405020304" pitchFamily="18" charset="0"/>
              </a:rPr>
              <a:t>h</a:t>
            </a:r>
            <a:r>
              <a:rPr lang="en-US" altLang="zh-CN" sz="2400">
                <a:latin typeface="Times New Roman" panose="02020603050405020304" pitchFamily="18" charset="0"/>
                <a:ea typeface="微软雅黑" pitchFamily="34" charset="-122"/>
                <a:cs typeface="Times New Roman" panose="02020603050405020304" pitchFamily="18" charset="0"/>
              </a:rPr>
              <a:t>=</a:t>
            </a:r>
            <a:r>
              <a:rPr lang="en-US" altLang="zh-CN" sz="2400" i="1" err="1">
                <a:latin typeface="Times New Roman" panose="02020603050405020304" pitchFamily="18" charset="0"/>
                <a:ea typeface="微软雅黑" pitchFamily="34" charset="-122"/>
                <a:cs typeface="Times New Roman" panose="02020603050405020304" pitchFamily="18" charset="0"/>
              </a:rPr>
              <a:t>Gh</a:t>
            </a:r>
            <a:r>
              <a:rPr lang="zh-CN" altLang="en-US" sz="2400">
                <a:latin typeface="Times New Roman" panose="02020603050405020304" pitchFamily="18" charset="0"/>
                <a:ea typeface="微软雅黑" pitchFamily="34" charset="-122"/>
                <a:cs typeface="Times New Roman" panose="02020603050405020304" pitchFamily="18" charset="0"/>
              </a:rPr>
              <a:t>。</a:t>
            </a:r>
            <a:endParaRPr lang="en-US" altLang="zh-CN" sz="2400">
              <a:latin typeface="Times New Roman" panose="02020603050405020304" pitchFamily="18" charset="0"/>
              <a:ea typeface="微软雅黑" pitchFamily="34" charset="-122"/>
              <a:cs typeface="Times New Roman" panose="02020603050405020304" pitchFamily="18" charset="0"/>
            </a:endParaRPr>
          </a:p>
          <a:p>
            <a:pPr marL="357188" eaLnBrk="1" hangingPunct="1">
              <a:lnSpc>
                <a:spcPct val="150000"/>
              </a:lnSpc>
              <a:spcBef>
                <a:spcPct val="0"/>
              </a:spcBef>
              <a:buFontTx/>
              <a:buNone/>
              <a:defRPr/>
            </a:pPr>
            <a:r>
              <a:rPr lang="zh-CN" altLang="en-US" sz="2400">
                <a:latin typeface="Times New Roman" panose="02020603050405020304" pitchFamily="18" charset="0"/>
                <a:ea typeface="微软雅黑" pitchFamily="34" charset="-122"/>
                <a:cs typeface="Times New Roman" panose="02020603050405020304" pitchFamily="18" charset="0"/>
              </a:rPr>
              <a:t>有用功相当于不用机械而直接用手对物体做的功。</a:t>
            </a:r>
          </a:p>
        </p:txBody>
      </p:sp>
      <p:pic>
        <p:nvPicPr>
          <p:cNvPr id="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798196" y="1995686"/>
            <a:ext cx="613570" cy="2419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2059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546975" y="831850"/>
            <a:ext cx="1116013" cy="2619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7175" name="文本框 22"/>
          <p:cNvSpPr txBox="1">
            <a:spLocks noChangeArrowheads="1"/>
          </p:cNvSpPr>
          <p:nvPr/>
        </p:nvSpPr>
        <p:spPr bwMode="auto">
          <a:xfrm>
            <a:off x="7669213" y="793750"/>
            <a:ext cx="909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1</a:t>
            </a:r>
            <a:r>
              <a:rPr kumimoji="1" lang="zh-CN" altLang="en-US" sz="1600" b="1">
                <a:latin typeface="楷体" pitchFamily="49" charset="-122"/>
                <a:ea typeface="楷体" pitchFamily="49" charset="-122"/>
              </a:rPr>
              <a:t>－讲</a:t>
            </a:r>
          </a:p>
        </p:txBody>
      </p:sp>
      <p:sp>
        <p:nvSpPr>
          <p:cNvPr id="7176" name="文本框 6"/>
          <p:cNvSpPr txBox="1">
            <a:spLocks noChangeArrowheads="1"/>
          </p:cNvSpPr>
          <p:nvPr/>
        </p:nvSpPr>
        <p:spPr bwMode="auto">
          <a:xfrm>
            <a:off x="179512" y="51470"/>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a:latin typeface="黑体" pitchFamily="49" charset="-122"/>
                <a:ea typeface="黑体" pitchFamily="49" charset="-122"/>
              </a:rPr>
              <a:t>感悟新知</a:t>
            </a:r>
          </a:p>
        </p:txBody>
      </p:sp>
      <p:sp>
        <p:nvSpPr>
          <p:cNvPr id="28" name="TextBox 26"/>
          <p:cNvSpPr txBox="1">
            <a:spLocks noChangeArrowheads="1"/>
          </p:cNvSpPr>
          <p:nvPr/>
        </p:nvSpPr>
        <p:spPr bwMode="auto">
          <a:xfrm>
            <a:off x="611189" y="955630"/>
            <a:ext cx="792162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marL="357188" indent="-357188" eaLnBrk="1" hangingPunct="1">
              <a:lnSpc>
                <a:spcPct val="150000"/>
              </a:lnSpc>
              <a:spcBef>
                <a:spcPct val="0"/>
              </a:spcBef>
              <a:buFontTx/>
              <a:buNone/>
              <a:defRPr/>
            </a:pPr>
            <a:r>
              <a:rPr lang="en-US" altLang="zh-CN" sz="2400">
                <a:latin typeface="Times New Roman" panose="02020603050405020304" pitchFamily="18" charset="0"/>
                <a:ea typeface="微软雅黑" pitchFamily="34" charset="-122"/>
                <a:cs typeface="Times New Roman" panose="02020603050405020304" pitchFamily="18" charset="0"/>
              </a:rPr>
              <a:t>(2)</a:t>
            </a:r>
            <a:r>
              <a:rPr lang="zh-CN" altLang="en-US" sz="2400">
                <a:latin typeface="Times New Roman" panose="02020603050405020304" pitchFamily="18" charset="0"/>
                <a:ea typeface="微软雅黑" pitchFamily="34" charset="-122"/>
                <a:cs typeface="Times New Roman" panose="02020603050405020304" pitchFamily="18" charset="0"/>
              </a:rPr>
              <a:t>额外功：用动滑轮提升钩码时，我们还不可避免地要克服动滑轮本身所受的重力以及摩擦力等因素的影响而多做一些功，这部分功叫作额外功，用</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zh-CN" altLang="en-US" sz="2400" baseline="-25000">
                <a:latin typeface="Times New Roman" panose="02020603050405020304" pitchFamily="18" charset="0"/>
                <a:ea typeface="微软雅黑" pitchFamily="34" charset="-122"/>
                <a:cs typeface="Times New Roman" panose="02020603050405020304" pitchFamily="18" charset="0"/>
              </a:rPr>
              <a:t>额外</a:t>
            </a:r>
            <a:r>
              <a:rPr lang="zh-CN" altLang="en-US" sz="2400">
                <a:latin typeface="Times New Roman" panose="02020603050405020304" pitchFamily="18" charset="0"/>
                <a:ea typeface="微软雅黑" pitchFamily="34" charset="-122"/>
                <a:cs typeface="Times New Roman" panose="02020603050405020304" pitchFamily="18" charset="0"/>
              </a:rPr>
              <a:t>表示。</a:t>
            </a:r>
          </a:p>
          <a:p>
            <a:pPr marL="357188" indent="-357188" eaLnBrk="1" hangingPunct="1">
              <a:lnSpc>
                <a:spcPct val="150000"/>
              </a:lnSpc>
              <a:spcBef>
                <a:spcPct val="0"/>
              </a:spcBef>
              <a:buFontTx/>
              <a:buNone/>
              <a:defRPr/>
            </a:pPr>
            <a:r>
              <a:rPr lang="en-US" altLang="zh-CN" sz="2400">
                <a:latin typeface="Times New Roman" panose="02020603050405020304" pitchFamily="18" charset="0"/>
                <a:ea typeface="微软雅黑" pitchFamily="34" charset="-122"/>
                <a:cs typeface="Times New Roman" panose="02020603050405020304" pitchFamily="18" charset="0"/>
              </a:rPr>
              <a:t>(3)</a:t>
            </a:r>
            <a:r>
              <a:rPr lang="zh-CN" altLang="en-US" sz="2400">
                <a:latin typeface="Times New Roman" panose="02020603050405020304" pitchFamily="18" charset="0"/>
                <a:ea typeface="微软雅黑" pitchFamily="34" charset="-122"/>
                <a:cs typeface="Times New Roman" panose="02020603050405020304" pitchFamily="18" charset="0"/>
              </a:rPr>
              <a:t>总功：图</a:t>
            </a:r>
            <a:r>
              <a:rPr lang="en-US" altLang="zh-CN" sz="2400">
                <a:latin typeface="Times New Roman" panose="02020603050405020304" pitchFamily="18" charset="0"/>
                <a:ea typeface="微软雅黑" pitchFamily="34" charset="-122"/>
                <a:cs typeface="Times New Roman" panose="02020603050405020304" pitchFamily="18" charset="0"/>
              </a:rPr>
              <a:t>1 </a:t>
            </a:r>
            <a:r>
              <a:rPr lang="zh-CN" altLang="en-US" sz="2400">
                <a:latin typeface="Times New Roman" panose="02020603050405020304" pitchFamily="18" charset="0"/>
                <a:ea typeface="微软雅黑" pitchFamily="34" charset="-122"/>
                <a:cs typeface="Times New Roman" panose="02020603050405020304" pitchFamily="18" charset="0"/>
              </a:rPr>
              <a:t>乙实验中，弹簧测力计的拉力所做的功，叫作总功，用</a:t>
            </a:r>
            <a:r>
              <a:rPr lang="en-US" altLang="zh-CN" sz="2400">
                <a:latin typeface="Times New Roman" panose="02020603050405020304" pitchFamily="18" charset="0"/>
                <a:ea typeface="微软雅黑" pitchFamily="34" charset="-122"/>
                <a:cs typeface="Times New Roman" panose="02020603050405020304" pitchFamily="18" charset="0"/>
              </a:rPr>
              <a:t>W</a:t>
            </a:r>
            <a:r>
              <a:rPr lang="zh-CN" altLang="en-US" sz="2400">
                <a:latin typeface="Times New Roman" panose="02020603050405020304" pitchFamily="18" charset="0"/>
                <a:ea typeface="微软雅黑" pitchFamily="34" charset="-122"/>
                <a:cs typeface="Times New Roman" panose="02020603050405020304" pitchFamily="18" charset="0"/>
              </a:rPr>
              <a:t>总表示，则其总功</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zh-CN" altLang="en-US" sz="2400" baseline="-25000">
                <a:latin typeface="Times New Roman" panose="02020603050405020304" pitchFamily="18" charset="0"/>
                <a:ea typeface="微软雅黑" pitchFamily="34" charset="-122"/>
                <a:cs typeface="Times New Roman" panose="02020603050405020304" pitchFamily="18" charset="0"/>
              </a:rPr>
              <a:t>总</a:t>
            </a:r>
            <a:r>
              <a:rPr lang="en-US" altLang="zh-CN" sz="2400">
                <a:latin typeface="Times New Roman" panose="02020603050405020304" pitchFamily="18" charset="0"/>
                <a:ea typeface="微软雅黑" pitchFamily="34" charset="-122"/>
                <a:cs typeface="Times New Roman" panose="02020603050405020304" pitchFamily="18" charset="0"/>
              </a:rPr>
              <a:t>=</a:t>
            </a:r>
            <a:r>
              <a:rPr lang="en-US" altLang="zh-CN" sz="2400" i="1">
                <a:latin typeface="Times New Roman" panose="02020603050405020304" pitchFamily="18" charset="0"/>
                <a:ea typeface="微软雅黑" pitchFamily="34" charset="-122"/>
                <a:cs typeface="Times New Roman" panose="02020603050405020304" pitchFamily="18" charset="0"/>
              </a:rPr>
              <a:t>Fs</a:t>
            </a:r>
            <a:r>
              <a:rPr lang="zh-CN" altLang="en-US" sz="2400">
                <a:latin typeface="Times New Roman" panose="02020603050405020304" pitchFamily="18" charset="0"/>
                <a:ea typeface="微软雅黑" pitchFamily="34" charset="-122"/>
                <a:cs typeface="Times New Roman" panose="02020603050405020304" pitchFamily="18" charset="0"/>
              </a:rPr>
              <a:t>。总功等于有用功与额外功之和，即</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zh-CN" altLang="en-US" sz="2400" baseline="-25000">
                <a:latin typeface="Times New Roman" panose="02020603050405020304" pitchFamily="18" charset="0"/>
                <a:ea typeface="微软雅黑" pitchFamily="34" charset="-122"/>
                <a:cs typeface="Times New Roman" panose="02020603050405020304" pitchFamily="18" charset="0"/>
              </a:rPr>
              <a:t>总</a:t>
            </a:r>
            <a:r>
              <a:rPr lang="en-US" altLang="zh-CN" sz="2400">
                <a:latin typeface="Times New Roman" panose="02020603050405020304" pitchFamily="18" charset="0"/>
                <a:ea typeface="微软雅黑" pitchFamily="34" charset="-122"/>
                <a:cs typeface="Times New Roman" panose="02020603050405020304" pitchFamily="18" charset="0"/>
              </a:rPr>
              <a:t>=</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zh-CN" altLang="en-US" sz="2400" baseline="-25000">
                <a:latin typeface="Times New Roman" panose="02020603050405020304" pitchFamily="18" charset="0"/>
                <a:ea typeface="微软雅黑" pitchFamily="34" charset="-122"/>
                <a:cs typeface="Times New Roman" panose="02020603050405020304" pitchFamily="18" charset="0"/>
              </a:rPr>
              <a:t>有用</a:t>
            </a:r>
            <a:r>
              <a:rPr lang="en-US" altLang="zh-CN" sz="2400">
                <a:latin typeface="Times New Roman" panose="02020603050405020304" pitchFamily="18" charset="0"/>
                <a:ea typeface="微软雅黑" pitchFamily="34" charset="-122"/>
                <a:cs typeface="Times New Roman" panose="02020603050405020304" pitchFamily="18" charset="0"/>
              </a:rPr>
              <a:t>+</a:t>
            </a:r>
            <a:r>
              <a:rPr lang="en-US" altLang="zh-CN" sz="2400" i="1">
                <a:latin typeface="Times New Roman" panose="02020603050405020304" pitchFamily="18" charset="0"/>
                <a:ea typeface="微软雅黑" pitchFamily="34" charset="-122"/>
                <a:cs typeface="Times New Roman" panose="02020603050405020304" pitchFamily="18" charset="0"/>
              </a:rPr>
              <a:t>W</a:t>
            </a:r>
            <a:r>
              <a:rPr lang="zh-CN" altLang="en-US" sz="2400" baseline="-25000">
                <a:latin typeface="Times New Roman" panose="02020603050405020304" pitchFamily="18" charset="0"/>
                <a:ea typeface="微软雅黑" pitchFamily="34" charset="-122"/>
                <a:cs typeface="Times New Roman" panose="02020603050405020304" pitchFamily="18" charset="0"/>
              </a:rPr>
              <a:t>额外</a:t>
            </a:r>
            <a:r>
              <a:rPr lang="zh-CN" altLang="en-US" sz="2400">
                <a:latin typeface="Times New Roman" panose="02020603050405020304" pitchFamily="18" charset="0"/>
                <a:ea typeface="微软雅黑" pitchFamily="34" charset="-122"/>
                <a:cs typeface="Times New Roman" panose="02020603050405020304" pitchFamily="18" charset="0"/>
              </a:rPr>
              <a:t>。</a:t>
            </a:r>
          </a:p>
        </p:txBody>
      </p:sp>
    </p:spTree>
    <p:extLst>
      <p:ext uri="{BB962C8B-B14F-4D97-AF65-F5344CB8AC3E}">
        <p14:creationId xmlns:p14="http://schemas.microsoft.com/office/powerpoint/2010/main" val="363370853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546975" y="665634"/>
            <a:ext cx="1116013" cy="261938"/>
          </a:xfrm>
          <a:prstGeom prst="rect">
            <a:avLst/>
          </a:prstGeom>
          <a:solidFill>
            <a:schemeClr val="accent5">
              <a:lumMod val="20000"/>
              <a:lumOff val="80000"/>
            </a:schemeClr>
          </a:solidFill>
          <a:ln w="9525" cmpd="sng">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ct val="0"/>
              </a:spcBef>
              <a:spcAft>
                <a:spcPct val="0"/>
              </a:spcAft>
              <a:defRPr/>
            </a:pPr>
            <a:endParaRPr kumimoji="1" lang="zh-CN" altLang="en-US"/>
          </a:p>
        </p:txBody>
      </p:sp>
      <p:sp>
        <p:nvSpPr>
          <p:cNvPr id="7175" name="文本框 22"/>
          <p:cNvSpPr txBox="1">
            <a:spLocks noChangeArrowheads="1"/>
          </p:cNvSpPr>
          <p:nvPr/>
        </p:nvSpPr>
        <p:spPr bwMode="auto">
          <a:xfrm>
            <a:off x="7753351" y="633270"/>
            <a:ext cx="909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kumimoji="1" lang="zh-CN" altLang="en-US" sz="1600" b="1">
                <a:latin typeface="楷体" pitchFamily="49" charset="-122"/>
                <a:ea typeface="楷体" pitchFamily="49" charset="-122"/>
              </a:rPr>
              <a:t>知</a:t>
            </a:r>
            <a:r>
              <a:rPr kumimoji="1" lang="en-US" altLang="zh-CN" sz="1600" b="1">
                <a:latin typeface="楷体" pitchFamily="49" charset="-122"/>
                <a:ea typeface="楷体" pitchFamily="49" charset="-122"/>
              </a:rPr>
              <a:t>1</a:t>
            </a:r>
            <a:r>
              <a:rPr kumimoji="1" lang="zh-CN" altLang="en-US" sz="1600" b="1">
                <a:latin typeface="楷体" pitchFamily="49" charset="-122"/>
                <a:ea typeface="楷体" pitchFamily="49" charset="-122"/>
              </a:rPr>
              <a:t>－讲</a:t>
            </a:r>
          </a:p>
        </p:txBody>
      </p:sp>
      <p:sp>
        <p:nvSpPr>
          <p:cNvPr id="7176" name="文本框 6"/>
          <p:cNvSpPr txBox="1">
            <a:spLocks noChangeArrowheads="1"/>
          </p:cNvSpPr>
          <p:nvPr/>
        </p:nvSpPr>
        <p:spPr bwMode="auto">
          <a:xfrm>
            <a:off x="251520" y="92616"/>
            <a:ext cx="16779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sz="2900" b="1" dirty="0">
                <a:latin typeface="黑体" pitchFamily="49" charset="-122"/>
                <a:ea typeface="黑体" pitchFamily="49" charset="-122"/>
              </a:rPr>
              <a:t>感悟新知</a:t>
            </a:r>
          </a:p>
        </p:txBody>
      </p:sp>
      <p:sp>
        <p:nvSpPr>
          <p:cNvPr id="8" name="Rectangle 1"/>
          <p:cNvSpPr>
            <a:spLocks noChangeArrowheads="1"/>
          </p:cNvSpPr>
          <p:nvPr/>
        </p:nvSpPr>
        <p:spPr bwMode="auto">
          <a:xfrm>
            <a:off x="611189" y="1353382"/>
            <a:ext cx="77052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58775" indent="-358775"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zh-CN" altLang="en-US" sz="2200" b="1">
                <a:latin typeface="Times New Roman" panose="02020603050405020304" pitchFamily="18" charset="0"/>
                <a:ea typeface="楷体" pitchFamily="49" charset="-122"/>
              </a:rPr>
              <a:t>方法点拨</a:t>
            </a:r>
          </a:p>
          <a:p>
            <a:pPr eaLnBrk="1" hangingPunct="1">
              <a:lnSpc>
                <a:spcPct val="150000"/>
              </a:lnSpc>
            </a:pPr>
            <a:r>
              <a:rPr lang="zh-CN" altLang="en-US" sz="2200" b="1">
                <a:solidFill>
                  <a:srgbClr val="00B0F0"/>
                </a:solidFill>
                <a:latin typeface="Times New Roman" panose="02020603050405020304" pitchFamily="18" charset="0"/>
                <a:ea typeface="楷体" pitchFamily="49" charset="-122"/>
              </a:rPr>
              <a:t>根据机械功的流程图认识功的种类：</a:t>
            </a:r>
            <a:endParaRPr lang="en-US" altLang="zh-CN" sz="2200" b="1">
              <a:solidFill>
                <a:srgbClr val="00B0F0"/>
              </a:solidFill>
              <a:latin typeface="Times New Roman" panose="02020603050405020304" pitchFamily="18" charset="0"/>
              <a:ea typeface="楷体" pitchFamily="49" charset="-122"/>
            </a:endParaRP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220070" y="1059582"/>
            <a:ext cx="2449141" cy="3256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5257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left)">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160443"/>
  <p:tag name="KSO_WM_UNIT_CLEAR" val="1"/>
  <p:tag name="KSO_WM_UNIT_FILL_FORE_SCHEMECOLOR_INDEX" val="7"/>
  <p:tag name="KSO_WM_UNIT_FILL_TYPE" val="1"/>
  <p:tag name="KSO_WM_UNIT_ID" val="258*m_i*1_3"/>
  <p:tag name="KSO_WM_UNIT_INDEX" val="1_3"/>
  <p:tag name="KSO_WM_UNIT_LAYERLEVEL" val="1_1"/>
  <p:tag name="KSO_WM_UNIT_TEXT_FILL_FORE_SCHEMECOLOR_INDEX" val="14"/>
  <p:tag name="KSO_WM_UNIT_TEXT_FILL_TYPE" val="1"/>
  <p:tag name="KSO_WM_UNIT_TYPE" val="m_i"/>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160443"/>
  <p:tag name="KSO_WM_UNIT_CLEAR" val="1"/>
  <p:tag name="KSO_WM_UNIT_FILL_FORE_SCHEMECOLOR_INDEX" val="8"/>
  <p:tag name="KSO_WM_UNIT_FILL_TYPE" val="1"/>
  <p:tag name="KSO_WM_UNIT_ID" val="258*m_i*1_4"/>
  <p:tag name="KSO_WM_UNIT_INDEX" val="1_4"/>
  <p:tag name="KSO_WM_UNIT_LAYERLEVEL" val="1_1"/>
  <p:tag name="KSO_WM_UNIT_TEXT_FILL_FORE_SCHEMECOLOR_INDEX" val="14"/>
  <p:tag name="KSO_WM_UNIT_TEXT_FILL_TYPE" val="1"/>
  <p:tag name="KSO_WM_UNIT_TYPE" val="m_i"/>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160443"/>
  <p:tag name="KSO_WM_UNIT_CLEAR" val="1"/>
  <p:tag name="KSO_WM_UNIT_FILL_FORE_SCHEMECOLOR_INDEX" val="7"/>
  <p:tag name="KSO_WM_UNIT_FILL_TYPE" val="1"/>
  <p:tag name="KSO_WM_UNIT_ID" val="258*m_i*1_3"/>
  <p:tag name="KSO_WM_UNIT_INDEX" val="1_3"/>
  <p:tag name="KSO_WM_UNIT_LAYERLEVEL" val="1_1"/>
  <p:tag name="KSO_WM_UNIT_TEXT_FILL_FORE_SCHEMECOLOR_INDEX" val="14"/>
  <p:tag name="KSO_WM_UNIT_TEXT_FILL_TYPE" val="1"/>
  <p:tag name="KSO_WM_UNIT_TYPE" val="m_i"/>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m1-1"/>
  <p:tag name="KSO_WM_TAG_VERSION" val="1.0"/>
  <p:tag name="KSO_WM_TEMPLATE_CATEGORY" val="diagram"/>
  <p:tag name="KSO_WM_TEMPLATE_INDEX" val="160443"/>
  <p:tag name="KSO_WM_UNIT_CLEAR" val="1"/>
  <p:tag name="KSO_WM_UNIT_FILL_FORE_SCHEMECOLOR_INDEX" val="8"/>
  <p:tag name="KSO_WM_UNIT_FILL_TYPE" val="1"/>
  <p:tag name="KSO_WM_UNIT_ID" val="258*m_i*1_4"/>
  <p:tag name="KSO_WM_UNIT_INDEX" val="1_4"/>
  <p:tag name="KSO_WM_UNIT_LAYERLEVEL" val="1_1"/>
  <p:tag name="KSO_WM_UNIT_TEXT_FILL_FORE_SCHEMECOLOR_INDEX" val="14"/>
  <p:tag name="KSO_WM_UNIT_TEXT_FILL_TYPE" val="1"/>
  <p:tag name="KSO_WM_UNIT_TYPE" val="m_i"/>
</p:tagLst>
</file>

<file path=ppt/theme/theme1.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charset="0"/>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charset="0"/>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2865</Words>
  <PresentationFormat>全屏显示(16:9)</PresentationFormat>
  <Paragraphs>326</Paragraphs>
  <Slides>42</Slides>
  <Notes>25</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42</vt:i4>
      </vt:variant>
    </vt:vector>
  </HeadingPairs>
  <TitlesOfParts>
    <vt:vector size="55" baseType="lpstr">
      <vt:lpstr>Calibri</vt:lpstr>
      <vt:lpstr>隶书</vt:lpstr>
      <vt:lpstr>微软雅黑</vt:lpstr>
      <vt:lpstr>Cambria Math</vt:lpstr>
      <vt:lpstr>黑体</vt:lpstr>
      <vt:lpstr>Comic Sans MS</vt:lpstr>
      <vt:lpstr>Times New Roman</vt:lpstr>
      <vt:lpstr>Arial</vt:lpstr>
      <vt:lpstr>Adobe 黑体 Std R</vt:lpstr>
      <vt:lpstr>Wingdings</vt:lpstr>
      <vt:lpstr>楷体</vt:lpstr>
      <vt:lpstr>2_自定义设计方案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2025-01-26T08:11:58Z</cp:lastPrinted>
  <dcterms:created xsi:type="dcterms:W3CDTF">2025-01-26T08:11:58Z</dcterms:created>
  <dcterms:modified xsi:type="dcterms:W3CDTF">2026-02-25T01:48:01Z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