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05" r:id="rId5"/>
    <p:sldId id="307" r:id="rId6"/>
    <p:sldId id="306" r:id="rId7"/>
    <p:sldId id="309" r:id="rId8"/>
    <p:sldId id="315" r:id="rId9"/>
    <p:sldId id="316" r:id="rId10"/>
    <p:sldId id="317" r:id="rId11"/>
    <p:sldId id="303" r:id="rId12"/>
    <p:sldId id="304" r:id="rId13"/>
    <p:sldId id="310" r:id="rId14"/>
    <p:sldId id="318" r:id="rId15"/>
    <p:sldId id="313" r:id="rId16"/>
    <p:sldId id="338" r:id="rId17"/>
    <p:sldId id="311" r:id="rId18"/>
    <p:sldId id="339" r:id="rId19"/>
    <p:sldId id="314" r:id="rId20"/>
    <p:sldId id="312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7" r:id="rId38"/>
    <p:sldId id="340" r:id="rId39"/>
  </p:sldIdLst>
  <p:sldSz cx="9144000" cy="5143500" type="screen16x9"/>
  <p:notesSz cx="6760845" cy="99421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801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08" y="-13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6000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00625" y="3460763"/>
            <a:ext cx="4076700" cy="790186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5000625" y="4304997"/>
            <a:ext cx="4076700" cy="378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rgbClr val="00000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3619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572125" y="3217545"/>
            <a:ext cx="3319463" cy="881539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5572124" y="4155524"/>
            <a:ext cx="3319358" cy="5185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2747BE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909888"/>
            <a:ext cx="3744516" cy="2233613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22885" y="3300413"/>
            <a:ext cx="7021115" cy="1843088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40656" y="2093119"/>
            <a:ext cx="3914775" cy="1191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6801" y="2627710"/>
            <a:ext cx="4098630" cy="793806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256801" y="2142173"/>
            <a:ext cx="4098630" cy="440103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256831" y="1787719"/>
            <a:ext cx="4098600" cy="2673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502444" y="332185"/>
            <a:ext cx="8139113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502444" y="714375"/>
            <a:ext cx="8139113" cy="404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package" Target="../embeddings/Document1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光现象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光的直线传播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8027876" cy="25989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2018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日晚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天空中上演了一场万众瞩目的“超级蓝血月全食”的天文盛宴。如图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所示表示月全食时太阳、地球、月球位置的示意图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图中的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球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球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月全食现象可用光的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来解释。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15" name="A4.EPS" descr="id:2147499421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166" y="2044931"/>
            <a:ext cx="1612993" cy="81776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64271" y="16262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846023" y="16084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990976" y="16172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直线传播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77455" y="3269673"/>
            <a:ext cx="7832436" cy="1270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当不透明的地球位于太阳与月球之间时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地球挡住了沿直线传播射向月球的太阳光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在地球上完全看不到月球的现象是月全食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由图示可知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是地球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是月球。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林红同学用一个空的易拉罐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用螺丝刀在易拉罐底部的中央钻一个小孔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将易拉罐的顶部剪去后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蒙上一层塑料薄膜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这样就制成了一个小孔成像的实验装置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将点燃的蜡烛置于小孔前的适当位置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观察并探究小孔成像的特点：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烛焰在塑料薄膜上所成的像是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选填“实像”或“虚像”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其成像的原理是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此实验最好在较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选填“暗”或“亮”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的环境中进行。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30132" y="3545205"/>
            <a:ext cx="2087912" cy="1145249"/>
            <a:chOff x="3230132" y="3545205"/>
            <a:chExt cx="2087912" cy="1145249"/>
          </a:xfrm>
        </p:grpSpPr>
        <p:pic>
          <p:nvPicPr>
            <p:cNvPr id="7" name="A6.EPS" descr="id:214749942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0132" y="3545205"/>
              <a:ext cx="2087912" cy="586219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017172" y="4321122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2-2</a:t>
              </a:r>
              <a:endParaRPr lang="zh-CN" altLang="en-US" dirty="0"/>
            </a:p>
          </p:txBody>
        </p:sp>
      </p:grpSp>
      <p:sp>
        <p:nvSpPr>
          <p:cNvPr id="11" name="矩形 10"/>
          <p:cNvSpPr/>
          <p:nvPr/>
        </p:nvSpPr>
        <p:spPr>
          <a:xfrm>
            <a:off x="4209147" y="20785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871635" y="248536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光的直线传播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47912" y="290056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暗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8553" y="760005"/>
            <a:ext cx="7910039" cy="16827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林红同学可以从不同方向看到地上的书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是因为照射到书上的太阳光发生了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反射现象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有一天林红在逛街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突然远处的玻璃幕墙上一束耀眼的强光把林红的眼睛给照花了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这是当太阳光照射在玻璃幕墙上时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发生了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造成光污染。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124547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光的反射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10453" y="121940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漫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496715" y="162710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镜面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岸上景物在湖水中形成清晰的倒影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所示。下列有关“水中倒影”的说法正确的是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是光的反射形成的虚像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是光的折射形成的虚像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是光沿直线传播形成的影子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“水中倒影”比岸上景物大一些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117" y="1048557"/>
            <a:ext cx="1603342" cy="1816999"/>
            <a:chOff x="6491488" y="948804"/>
            <a:chExt cx="1603342" cy="1816999"/>
          </a:xfrm>
        </p:grpSpPr>
        <p:pic>
          <p:nvPicPr>
            <p:cNvPr id="10" name="20JX2a.EPS" descr="id:214749944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1488" y="948804"/>
              <a:ext cx="1603342" cy="123744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976938" y="2257972"/>
              <a:ext cx="7841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92039" y="850962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73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林红同学通过平面镜能看到小月同学的眼睛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则小月同学从这块平面镜中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一定不能看见林红的眼睛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一定可以看见林红的眼睛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可以看见林红的眼睛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与两人所处的位置环境无关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可以看见林红的眼睛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与两人所处的位置环境有关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40509" y="323273"/>
            <a:ext cx="7850909" cy="2101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]D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在光的反射中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光路是可逆的。当两人处于明亮程度相同的环境中时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林红同学通过平面镜能看到小月同学的眼睛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那么小月同学也一定可以通过平面镜看到林红同学的眼睛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但如果林红同学在暗屋而小月同学在亮处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则小月看不到林红同学的眼睛。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919910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平面镜成像的特点及作图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6866" y="748145"/>
            <a:ext cx="7910039" cy="3387232"/>
            <a:chOff x="816866" y="748145"/>
            <a:chExt cx="7910039" cy="338723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48145"/>
              <a:ext cx="7910039" cy="17528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小梦同学身高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160 cm,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站在竖直放置的平面镜前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1.5 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当她以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0.2 m/s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的速度向平面镜走近时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她在平面镜中的像高度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选填“大于”“小于”或“等于”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)160 cm;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 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小梦和她的像之间的距离是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小梦从平面镜中看到墙上挂钟的指针如图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则挂钟显示的实际时间是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082530" y="2776855"/>
              <a:ext cx="801641" cy="1358522"/>
              <a:chOff x="4082530" y="2776855"/>
              <a:chExt cx="801641" cy="1358522"/>
            </a:xfrm>
          </p:grpSpPr>
          <p:pic>
            <p:nvPicPr>
              <p:cNvPr id="8" name="20JX3.EPS" descr="id:2147499456;FounderCES"/>
              <p:cNvPicPr/>
              <p:nvPr/>
            </p:nvPicPr>
            <p:blipFill>
              <a:blip r:embed="rId1" cstate="print">
                <a:clrChange>
                  <a:clrFrom>
                    <a:srgbClr val="F9F9F9"/>
                  </a:clrFrom>
                  <a:clrTo>
                    <a:srgbClr val="F9F9F9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82530" y="2776855"/>
                <a:ext cx="797040" cy="79704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4099982" y="3766045"/>
                <a:ext cx="784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2-4</a:t>
                </a:r>
                <a:endParaRPr lang="zh-CN" altLang="en-US" dirty="0"/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5419399" y="12114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等于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758863" y="1654237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1.8 m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564100" y="2069296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8:20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6691" y="333953"/>
            <a:ext cx="7887854" cy="4300538"/>
            <a:chOff x="886691" y="333953"/>
            <a:chExt cx="7887854" cy="4300538"/>
          </a:xfrm>
        </p:grpSpPr>
        <p:sp>
          <p:nvSpPr>
            <p:cNvPr id="11" name="矩形 10"/>
            <p:cNvSpPr/>
            <p:nvPr/>
          </p:nvSpPr>
          <p:spPr>
            <a:xfrm>
              <a:off x="886691" y="341745"/>
              <a:ext cx="7887854" cy="41840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1987" name="Object 3"/>
            <p:cNvGraphicFramePr>
              <a:graphicFrameLocks noChangeAspect="1"/>
            </p:cNvGraphicFramePr>
            <p:nvPr/>
          </p:nvGraphicFramePr>
          <p:xfrm>
            <a:off x="970540" y="333953"/>
            <a:ext cx="7767637" cy="4300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文档" r:id="rId1" imgW="7801610" imgH="4352290" progId="Word.Document.12">
                    <p:embed/>
                  </p:oleObj>
                </mc:Choice>
                <mc:Fallback>
                  <p:oleObj name="文档" r:id="rId1" imgW="7801610" imgH="4352290" progId="Word.Document.12">
                    <p:embed/>
                    <p:pic>
                      <p:nvPicPr>
                        <p:cNvPr id="0" name="图片 10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70540" y="333953"/>
                          <a:ext cx="7767637" cy="430053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74073"/>
            <a:ext cx="7878247" cy="2981192"/>
            <a:chOff x="816866" y="374073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[2017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甲所示是小安同学自制的潜望镜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利用它能在隐蔽处观察到外面的情况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用它正对如图乙所示的光源“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则所观察到的像是图丙中的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0" name="18ZX18.EPS" descr="id:214749946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1752" y="1683384"/>
              <a:ext cx="3652338" cy="1126317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840509" y="3269673"/>
            <a:ext cx="7961746" cy="1319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潜望镜是利用平面镜成像原理来工作的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且潜望镜中使用的是两块平面镜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物体在两个平面镜中均成正立、等大的虚像。所以眼睛看到正立、等大的虚像。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[2015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所示是光在空气和玻璃之间发生折射的光路图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从图中可以看出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空气在界面的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选填“左”或“右”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侧。此过程中还有部分光发生了反射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反射角的大小是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光的折射、光的色散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72281" y="1886120"/>
            <a:ext cx="978315" cy="1709276"/>
            <a:chOff x="3751627" y="2209393"/>
            <a:chExt cx="978315" cy="1709276"/>
          </a:xfrm>
        </p:grpSpPr>
        <p:pic>
          <p:nvPicPr>
            <p:cNvPr id="8" name="4JXWL18.EPS" descr="id:2147499477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3120" y="2209393"/>
              <a:ext cx="916822" cy="12275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51627" y="3549337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2-6</a:t>
              </a:r>
              <a:endParaRPr lang="zh-CN" altLang="en-US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3096416" y="128449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29443" y="1710088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60°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272" y="3657600"/>
            <a:ext cx="7795491" cy="903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先垂直于界面作出法线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可知入射角为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60°,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反射角等于入射角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60°;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折射角小于入射角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因此界面左侧为空气。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91991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光源、光线、光速、光年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能自行发光的物体叫光源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如太阳、正在发光的白炽灯等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但是月亮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光源。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光线：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用来表示光的传播径迹和方向的带箭头的直线叫光线。光线的引入利用了理想模型法。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光速：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光不仅能在介质中传播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还能在真空中传播。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真空中的光速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m/s=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。光在各介质中的速度一般为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&gt;v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&gt;v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固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光年：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光在一年内传播的距离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选填“长度”或“时间”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512" y="129430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63207" y="2947328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3.0×10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376419" y="2946895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495907" y="374122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长度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2-7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小刚将一枚硬币放在碗底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眼睛在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处恰好看不到它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沿碗壁缓缓向碗内加水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小刚又能看到“硬币”了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这是因为来自硬币的光从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斜射入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中发生了光的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现象。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2-7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11" name="20JX5.EPS" descr="id:2147499484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3817" y="1995055"/>
            <a:ext cx="1414302" cy="82825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66961" y="84201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00281" y="12472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01579" y="12390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折射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180393"/>
            <a:ext cx="7878247" cy="905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有经验的渔民都知道只有瞄准鱼的下方才能把鱼叉到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2-8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中的四幅光路图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能够正确说明叉到鱼道理的是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03116" y="1421873"/>
            <a:ext cx="1107327" cy="1332663"/>
            <a:chOff x="1403116" y="1620171"/>
            <a:chExt cx="1107327" cy="1332663"/>
          </a:xfrm>
        </p:grpSpPr>
        <p:pic>
          <p:nvPicPr>
            <p:cNvPr id="7" name="a11.jpg" descr="id:2147499491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403116" y="1620171"/>
              <a:ext cx="1107327" cy="82608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557009" y="2583502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2-8</a:t>
              </a:r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24613" y="1185942"/>
            <a:ext cx="4050513" cy="1610995"/>
            <a:chOff x="3424613" y="1384240"/>
            <a:chExt cx="4050513" cy="1610995"/>
          </a:xfrm>
        </p:grpSpPr>
        <p:pic>
          <p:nvPicPr>
            <p:cNvPr id="8" name="A12.EPS" descr="id:2147499498;FounderCES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24613" y="1384240"/>
              <a:ext cx="4050513" cy="114676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5172294" y="2625903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2-9</a:t>
              </a:r>
              <a:endParaRPr lang="zh-CN" alt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40509" y="2831229"/>
            <a:ext cx="7850909" cy="17346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]C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水中鱼身上反射的光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在水面处发生了折射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折射角大于入射角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人的眼睛感觉光是沿直线传播的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所以逆着折射光线看上去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看到的是变浅的鱼的虚像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所以有经验的渔民用鱼叉瞄准看到鱼的下方位置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才能将鱼叉到。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098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关于光的色散实验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以下说法不正确的是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白光通过棱镜后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传播方向发生改变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色散现象表明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白光是复色光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单色光通过棱镜时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传播方向不会发生改变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单色光通过棱镜时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不会发生色散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27117" y="480290"/>
            <a:ext cx="340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730284" cy="293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可转折的纸板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显示光的传播路径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探究反射光线、入射光线和法线是否在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同一平面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内。注意：纸板与镜面要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垂直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否则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不能在纸板上看到反射光线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、量角器。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实验时让入射光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贴着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纸板入射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这是为了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显示入射光线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。从不同位置都能看到光的传播路径是因为光在纸板上发生了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漫反射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光路的确定：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在纸板的光线上取两点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连接两点并标出方向。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探究光反射时的规律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旋转反射光线所在的纸板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纸板上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反射光线消失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其目的是验证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反射光线、入射光线和法线是否在同一平面内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此时反射光线和入射光线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仍然在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同一平面内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改变入射角的大小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进行多次实验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用量角器量出入射角和反射角的大小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使结论具有普遍性。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将激光笔逆着反射光线射入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反射光线逆着入射光线射出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光路是可逆的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13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数据处理和分析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设计实验数据记录表格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分析表格数据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得出反射角与入射角的大小关系。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75607" y="1667741"/>
          <a:ext cx="7777942" cy="1943100"/>
        </p:xfrm>
        <a:graphic>
          <a:graphicData uri="http://schemas.openxmlformats.org/drawingml/2006/table">
            <a:tbl>
              <a:tblPr/>
              <a:tblGrid>
                <a:gridCol w="933688"/>
                <a:gridCol w="3422127"/>
                <a:gridCol w="342212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入射角∠</a:t>
                      </a: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反射角∠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168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交流与反思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实验要在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较暗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的环境中进行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目的是使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光线更清晰、明显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反射角与入射角不相等的原因：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可能将入射光线与平面镜的夹角当成了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入射角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或将反射光线与平面镜的夹角当成了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反射角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2-10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在“探究光的反射规律”的实验中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平面镜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水平放置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白色纸板竖直放置在平面镜上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纸板由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E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两部分组成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可绕竖直的接缝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翻折。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2-10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将一束光贴着纸板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E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AO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射到镜面上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纸板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上会显示出反射光束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OB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接着将纸板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绕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向后翻折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则纸板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选填“能”或“不能”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显示出反射光束。此时反射光是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选填“存在”或“不存在”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且此时反射光线、入射光线与法线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选填“在”或“不在”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同一平面内。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6" name="A16.EPS" descr="id:2147499541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427825" y="1285470"/>
            <a:ext cx="1481629" cy="1082406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322618" y="1630333"/>
          <a:ext cx="1684712" cy="777240"/>
        </p:xfrm>
        <a:graphic>
          <a:graphicData uri="http://schemas.openxmlformats.org/drawingml/2006/table">
            <a:tbl>
              <a:tblPr/>
              <a:tblGrid>
                <a:gridCol w="842356"/>
                <a:gridCol w="84235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入射角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30°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/>
                          <a:cs typeface="Times New Roman" panose="02020603050405020304"/>
                        </a:rPr>
                        <a:t>30°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633874" y="326194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79185" y="36856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存在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381733" y="408368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60478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在探究反射角和入射角的关系时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收集到的数据如上表。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林红同学分析表中数据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得出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　　　　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的结论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小月同学说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此结论不具有普遍性。请你指出实验中的不足并加以改进。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不足：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                                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改进：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                                                                                                   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28798" y="78529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反射角等于入射角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6911" y="1608291"/>
            <a:ext cx="4682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只测量了一组入射角及对应的反射角的大小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75421" y="1939636"/>
            <a:ext cx="77127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多次改变入射角的大小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测量并分析对应的反射角和入射角的大小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得出普遍规律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25497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实验用的白色纸板的表面应尽量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选填“粗糙”或“光滑”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以便看清光的传播路径。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若测得入射光线与镜面夹角为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35°,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则反射角度数为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若入射光线偏离法线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则反射角将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选填“变大”“变小”或“不变”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将一束光贴着纸板沿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BO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入射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反射光束将沿图中的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方向射出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这说明了在反射现象中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光路是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7952" y="6655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粗糙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20356" y="1505527"/>
            <a:ext cx="56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55°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52931" y="189438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292988" y="2328059"/>
            <a:ext cx="543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349732" y="26972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可逆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295085"/>
            <a:ext cx="238102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三种光现象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82384" y="840046"/>
          <a:ext cx="7812729" cy="3716366"/>
        </p:xfrm>
        <a:graphic>
          <a:graphicData uri="http://schemas.openxmlformats.org/drawingml/2006/table">
            <a:tbl>
              <a:tblPr/>
              <a:tblGrid>
                <a:gridCol w="697034"/>
                <a:gridCol w="1737360"/>
                <a:gridCol w="1249680"/>
                <a:gridCol w="1235826"/>
                <a:gridCol w="2892829"/>
              </a:tblGrid>
              <a:tr h="382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光现象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传播介质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传播方向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举例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3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光的直</a:t>
                      </a:r>
                      <a:endParaRPr lang="zh-CN" sz="16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线传播</a:t>
                      </a:r>
                      <a:endParaRPr lang="zh-CN" sz="16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光在</a:t>
                      </a:r>
                      <a:r>
                        <a:rPr lang="zh-CN" sz="16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6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6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6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介质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中沿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直线传播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同种均匀介质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不变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一叶障目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坐井观天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影子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;④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日食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;⑤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激光准直</a:t>
                      </a:r>
                      <a:endParaRPr lang="zh-CN" sz="16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光遇到物体表面被反射回去的现象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同种介质</a:t>
                      </a:r>
                      <a:endParaRPr lang="zh-CN" sz="16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镜花水月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平面镜成像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看见不发光的物体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;④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汽车后视镜</a:t>
                      </a:r>
                      <a:r>
                        <a:rPr lang="en-US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;⑤</a:t>
                      </a: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自行车尾灯</a:t>
                      </a:r>
                      <a:endParaRPr lang="zh-CN" sz="16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8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折射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光从一种介质斜射入另一种介质时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传播方向会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发生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的现象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同种密度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均匀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介质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两种介质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垂直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不变</a:t>
                      </a:r>
                      <a:endParaRPr 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斜射时</a:t>
                      </a:r>
                      <a:r>
                        <a:rPr 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海市蜃楼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潭清疑水浅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铅笔在水中折断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;④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彩虹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;⑤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凸透镜成像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8736" marR="3873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219138" y="127000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同种均匀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30729" y="4217129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730284" cy="376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玻璃板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替代平面镜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好处：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便于确定像的位置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。理解：玻璃板透明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在看到蜡烛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的像的同时也能看到蜡烛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选择薄玻璃板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好处：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避免有重影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。理解：厚玻璃板前后表面都会发生反射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成两个像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会造成重影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两支完全相同的蜡烛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目的：确定像与物的大小关系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这用到了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等效替代法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刻度尺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目的：测量物和像到玻璃板的距离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玻璃板应与水平桌面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垂直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否则在桌面上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像与物不能重合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眼观察像的位置：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物体一侧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多角度观察。将一张白纸放在像的位置上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在玻璃板后面观察白纸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白纸上没有蜡烛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说明像是虚像。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66343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探究平面镜成像的特点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126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数据处理和分析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设计实验数据记录表格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分析表格数据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可得出物与像到镜面的距离关系及物与像的大小关系。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8982" y="1671897"/>
          <a:ext cx="7819504" cy="2423160"/>
        </p:xfrm>
        <a:graphic>
          <a:graphicData uri="http://schemas.openxmlformats.org/drawingml/2006/table">
            <a:tbl>
              <a:tblPr/>
              <a:tblGrid>
                <a:gridCol w="820189"/>
                <a:gridCol w="2333105"/>
                <a:gridCol w="2333105"/>
                <a:gridCol w="2333105"/>
              </a:tblGrid>
              <a:tr h="6141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蜡烛到平面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镜的距离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蜡烛的像到平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面镜的距离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蜡烛的像和蜡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烛的大小关系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376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交流与反思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选择较暗环境的目的：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使像更清晰。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若玻璃板与水平桌面不垂直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玻璃板向远离蜡烛方向倾斜时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像向下移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玻璃板向靠近蜡烛方向倾斜时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像向上移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物与像到玻璃板距离不相等的可能原因：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蜡烛和像没有完全重合、玻璃板有厚度、测量的长度存在误差。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改变蜡烛到平面镜的距离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多次实验的目的：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使实验结论具有普遍性。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实验改进：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选用带方格的纸实验更好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直接得出像与物到平面镜的距离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关系。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在探究“平面镜成像特点”的实验中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小强同学利用如图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甲的器材进行了以下操作：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2-11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将一张白纸放在水平桌面上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将玻璃板与纸面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放置。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沿玻璃板在白纸上画一条直线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代表玻璃板的位置。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6" name="A17.EPS" descr="id:2147499585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4995" y="1336443"/>
            <a:ext cx="2383789" cy="15080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0395" y="325530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垂直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将一支点燃的蜡烛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放在玻璃板的前面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利用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选填“点燃”或“没点燃”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在玻璃板后面寻找并记下蜡烛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的像的位置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应与蜡烛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大小相同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目的是比较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 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移动点燃的蜡烛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再做两次实验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在白纸上记录像与物对应点的位置如图乙所示。将白纸沿放置玻璃板的直线折叠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发现点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基本重合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由此可以得出的结论是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填字母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平面镜成虚像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像和物体到平面镜的距离相等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平面镜所成像的大小与物体的大小相等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3422" y="38943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没点燃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59630" y="121969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像、物大小关系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39615" y="2468336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42006" cy="215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林红正在观察蜡烛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雨石同学用物理书挡在玻璃板的后面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那么林红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选填“能”或“不能”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看到蜡烛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为了探究平面镜成的像是实像还是虚像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林红同学移去后面的蜡烛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并在蜡烛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原来位置上放一个光屏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透过玻璃板观察光屏上是否有蜡烛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林红同学的做法是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选填“正确”或“错误”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0353" y="79597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27331" y="204144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错误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6691" y="2530764"/>
            <a:ext cx="7795491" cy="1319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](6)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林红同学移去后面的蜡烛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并在其所在位置上放一个光屏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此时透过玻璃板观察光屏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由于光屏挡在玻璃板的后面不影响成像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所以会发现光屏上有一个蜡烛的像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会认为平面镜成实像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会得出错误的结论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故该做法错误。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如果实验中采用厚玻璃板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观察到蜡烛的像有“重影”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即通过玻璃板在不同位置成了两个清晰的像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且测得两个像之间的距离为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0.2 cm,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则玻璃板的厚度为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2518" y="1509629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0.1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8982" y="1967345"/>
            <a:ext cx="7795491" cy="1319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观察到蜡烛的像有“重影”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是平面镜的前后两个面反射所成的像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根据像、物到反射面的距离相等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平面镜的前后两个面反射所成的像之间的距离为平面镜厚度的二倍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即平面镜的厚度是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0.1 cm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332509"/>
            <a:ext cx="7976152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(8)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林红同学将玻璃板倾斜了一定角度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选填“能”或“不能”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与蜡烛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的像重合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根据这一现象在生活中的应用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举出一个例子：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 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      　   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2606" y="3982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1718" y="1191162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前挡风玻璃倾斜安装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12641" y="78601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小汽车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86691" y="1717964"/>
            <a:ext cx="7777018" cy="2101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林红同学将玻璃板倾斜了一定角度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像的位置会上升或下降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使蜡烛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的像和蜡烛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不能完全重合。根据平面镜成像时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像与物关于平面镜对称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若小汽车前挡风玻璃竖直安装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车内人员所成的像则在司机的正前方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对司机看清前方的道路情况起干扰作用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若挡风玻璃倾斜安装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车内人员所成的像则在挡风玻璃的上方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这样能使司机看清前方道路情况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保证车辆的行驶安全。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91991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光的反射定律、折射定律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51481" y="873876"/>
          <a:ext cx="7851944" cy="3658186"/>
        </p:xfrm>
        <a:graphic>
          <a:graphicData uri="http://schemas.openxmlformats.org/drawingml/2006/table">
            <a:tbl>
              <a:tblPr/>
              <a:tblGrid>
                <a:gridCol w="694686"/>
                <a:gridCol w="1753986"/>
                <a:gridCol w="5403272"/>
              </a:tblGrid>
              <a:tr h="312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0747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反射光线、入射光线、法线都在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三线共面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反射光线、入射光线分别位于法线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两线分居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反射角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入射角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两角相等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补充：光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路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 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0655" marR="5065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84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反射类型：镜面反射和漫反射。它们都遵循光的反射定律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光路都可逆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0655" marR="5065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985" name="20JX1.EP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2420" y="2302627"/>
            <a:ext cx="1449959" cy="93102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858432" y="1283962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同一平面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31425" y="2058806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16524" y="2824991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等于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647133" y="3214073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可逆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90959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842357" y="801140"/>
          <a:ext cx="7869381" cy="3218127"/>
        </p:xfrm>
        <a:graphic>
          <a:graphicData uri="http://schemas.openxmlformats.org/drawingml/2006/table">
            <a:tbl>
              <a:tblPr/>
              <a:tblGrid>
                <a:gridCol w="728749"/>
                <a:gridCol w="1745672"/>
                <a:gridCol w="53949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295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折射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折射光线、入射光线、法线都在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内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三线共面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折射光线、入射光线分别位于法线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两线分居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该图中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折射角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入射角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空气中的角始终是大角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垂直除外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);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补充：光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路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20JX2.EP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0982" y="1945178"/>
            <a:ext cx="1573908" cy="113884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876039" y="1274870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同一平面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40228" y="2058518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47207" y="2807817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小于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720157" y="3592332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可逆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平面镜成像的特点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原理：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特点：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像、物大小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像、物到平面镜的距离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像、物的连线与镜面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平面镜所成的像是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呈现在光屏上。即成像规律为：平面镜所成的像与物体关于镜面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应用：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穿衣镜、潜望镜。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7191" y="86019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反射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14963" y="128435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83846" y="127612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74674" y="17001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垂直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22674" y="17011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虚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16499" y="17001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220346" y="20981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22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球面镜：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凸面镜和凹面镜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实像与虚像：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实像是由实际光线会聚而成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可以用光屏承接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作图时用实线表示。如小孔成像、照相机、投影仪成的像均为实像。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虚像是实际光线的反向延长线会聚而成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不能用光屏承接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作图时用虚线表示。如平面镜成的是正立、等大的虚像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岸上看鱼鱼变浅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水下看树树更高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是折射形成的物体的虚像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放大镜成的是正立、放大的虚像。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72836" y="826077"/>
          <a:ext cx="7847215" cy="1554480"/>
        </p:xfrm>
        <a:graphic>
          <a:graphicData uri="http://schemas.openxmlformats.org/drawingml/2006/table">
            <a:tbl>
              <a:tblPr/>
              <a:tblGrid>
                <a:gridCol w="1088967"/>
                <a:gridCol w="3379124"/>
                <a:gridCol w="337912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凸面镜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凹面镜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对光线有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对光线有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应用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汽车后视镜、街头路口反光镜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汽车前灯的反光装置、太阳灶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相同点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都遵循光的反射定律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12659" y="1246872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发散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974408" y="1236336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会聚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考点五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光的色散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763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白色的太阳光是由多种色光混合而成的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白光被分解成多种色光的现象叫光的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这些色光排列成的光带叫光谱。红外线在光谱中红光的外侧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是不可见光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常用于红外线夜视仪、电视遥控器等。紫外线在光谱中紫光的外侧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也是不可见光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它能使荧光物质发光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也能杀死微生物。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太阳光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太阳光可被分解为红、橙、黄、绿、蓝、靛、紫七种色光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说明太阳光是复色光。大自然中的彩虹、霓、晕等现象就是光的色散形成的。最早通过实验研究光的色散的科学家是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4316" y="1719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色散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47843" y="415786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牛顿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15884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色光的三原色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色光三原色由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三种基本色光组成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利用这三种色光可以混合出各种色光。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8209" y="78616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红、绿、蓝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1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6895</Words>
  <Application>WPS 演示</Application>
  <PresentationFormat>全屏显示(16:9)</PresentationFormat>
  <Paragraphs>598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NEU-BZ-S92</vt:lpstr>
      <vt:lpstr>Segoe Print</vt:lpstr>
      <vt:lpstr>方正书宋_GBK</vt:lpstr>
      <vt:lpstr>Arial Unicode MS</vt:lpstr>
      <vt:lpstr>11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2019-12-04T10:18:50Z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