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68" r:id="rId4"/>
    <p:sldId id="270" r:id="rId5"/>
    <p:sldId id="275" r:id="rId6"/>
    <p:sldId id="284" r:id="rId7"/>
    <p:sldId id="277" r:id="rId8"/>
    <p:sldId id="278" r:id="rId9"/>
    <p:sldId id="285" r:id="rId10"/>
    <p:sldId id="286" r:id="rId11"/>
    <p:sldId id="287" r:id="rId12"/>
    <p:sldId id="288" r:id="rId13"/>
    <p:sldId id="289" r:id="rId14"/>
    <p:sldId id="271" r:id="rId15"/>
    <p:sldId id="272" r:id="rId16"/>
    <p:sldId id="27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74" r:id="rId25"/>
    <p:sldId id="276" r:id="rId26"/>
    <p:sldId id="298" r:id="rId27"/>
    <p:sldId id="301" r:id="rId28"/>
    <p:sldId id="302" r:id="rId29"/>
    <p:sldId id="282" r:id="rId30"/>
    <p:sldId id="283" r:id="rId31"/>
    <p:sldId id="303" r:id="rId32"/>
    <p:sldId id="297" r:id="rId33"/>
    <p:sldId id="281" r:id="rId34"/>
    <p:sldId id="304" r:id="rId3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4.jpeg"/><Relationship Id="rId3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917963" y="2259683"/>
            <a:ext cx="92531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第二十一章  信息的传递</a:t>
            </a:r>
            <a:endParaRPr lang="zh-CN" altLang="en-US" sz="66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17838" y="1102532"/>
          <a:ext cx="10775092" cy="5120640"/>
        </p:xfrm>
        <a:graphic>
          <a:graphicData uri="http://schemas.openxmlformats.org/drawingml/2006/table">
            <a:tbl>
              <a:tblPr/>
              <a:tblGrid>
                <a:gridCol w="1552694"/>
                <a:gridCol w="4256780"/>
                <a:gridCol w="496561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电视</a:t>
                      </a:r>
                      <a:endParaRPr lang="zh-CN" sz="2800" b="1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　话筒和摄像机把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和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转变为电信号，经发射机把电信号加载到高频电流上，再通过</a:t>
                      </a:r>
                      <a:r>
                        <a:rPr lang="en-US" sz="2800" b="1" kern="1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发射到空中</a:t>
                      </a:r>
                      <a:endParaRPr lang="zh-CN" sz="28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　电视的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把高频电磁波接收下来，并把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和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取出、放大，由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还原成图像，由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还原成声音</a:t>
                      </a:r>
                      <a:endParaRPr lang="zh-CN" sz="2800" b="1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移动</a:t>
                      </a:r>
                      <a:endParaRPr lang="zh-CN" sz="2800" b="1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电话</a:t>
                      </a:r>
                      <a:endParaRPr lang="zh-CN" sz="2800" b="1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　移动电话既是无线电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又是无线电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：它用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把讲话的信息发射到空中，同时它又在空中捕获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endParaRPr lang="zh-CN" sz="28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73643" y="179173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声音信号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27157" y="179173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图像信号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11611" y="369467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发射天线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19535" y="116153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接收天线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440563" y="1804086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图像信号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95070" y="2434281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声音信号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166919" y="3076832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显示器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414054" y="368231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扬声器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054811" y="434957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发射台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9354065" y="4386649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接收台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792627" y="500448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电磁波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6351373" y="560996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电磁波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93124" y="1087395"/>
            <a:ext cx="10762735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四、四条信息之路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．微波通信：传递信息的载体是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。微波的性质更接近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，大致沿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传播，不能沿地球表面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。故必须每隔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50 km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左右就要建一个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．卫星通信：传递信息的载体是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，通信卫星相当于微波中继站，因此能进行远距离传送信息。并且具有通信容量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、干扰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、功效高的优点。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610865" y="190294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微波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00897" y="260727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光波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90086" y="2619632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直线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564129" y="260727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绕射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647935" y="3274541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微波中继站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425514" y="4028303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微波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112108" y="5412259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04735" y="5362833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80768" y="1112108"/>
            <a:ext cx="10688595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．光纤通信：传递信息的载体是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，属于有线通信。其优点是传输损耗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、传输距离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、容量极大、不受电磁干扰、通信质量高、保密性好。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．网络通信：把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联在一起可以进行网络通信，其优点是能传输文字、图像和声音，并且有交换性，能高速处理和传输信息。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12011" y="127274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激光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01297" y="1940011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73546" y="1940011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长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744097" y="3274541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计算机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87682" y="956711"/>
            <a:ext cx="4290680" cy="696726"/>
            <a:chOff x="37578" y="944185"/>
            <a:chExt cx="3106455" cy="696726"/>
          </a:xfrm>
        </p:grpSpPr>
        <p:pic>
          <p:nvPicPr>
            <p:cNvPr id="13" name="图片 12" descr="图标-03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7578" y="944185"/>
              <a:ext cx="3106455" cy="696726"/>
            </a:xfrm>
            <a:prstGeom prst="rect">
              <a:avLst/>
            </a:prstGeom>
          </p:spPr>
        </p:pic>
        <p:sp>
          <p:nvSpPr>
            <p:cNvPr id="14" name="文本框 2"/>
            <p:cNvSpPr txBox="1"/>
            <p:nvPr/>
          </p:nvSpPr>
          <p:spPr>
            <a:xfrm>
              <a:off x="458662" y="1064895"/>
              <a:ext cx="16935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科学方法概览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66118" y="1935685"/>
          <a:ext cx="10404389" cy="4114800"/>
        </p:xfrm>
        <a:graphic>
          <a:graphicData uri="http://schemas.openxmlformats.org/drawingml/2006/table">
            <a:tbl>
              <a:tblPr/>
              <a:tblGrid>
                <a:gridCol w="1999730"/>
                <a:gridCol w="8404659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物理研究方法</a:t>
                      </a:r>
                      <a:endParaRPr lang="zh-CN" altLang="en-US" sz="3000" b="1" kern="12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该方法在本章的应用</a:t>
                      </a:r>
                      <a:endParaRPr lang="zh-CN" altLang="en-US" sz="3000" b="1" kern="12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类比法</a:t>
                      </a:r>
                      <a:endParaRPr lang="zh-CN" altLang="en-US" sz="3000" b="1" kern="12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学习和理解电磁波时，要将电磁波与水波、声波进行类比，从产生、传播、特征等方面类比认识电磁波，明确电磁波客观存在的同时，理解波长、波速及频率之间的关系</a:t>
                      </a:r>
                      <a:endParaRPr lang="zh-CN" altLang="en-US" sz="3000" b="1" kern="12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4548" y="969905"/>
            <a:ext cx="4240644" cy="675005"/>
            <a:chOff x="183" y="1646"/>
            <a:chExt cx="4986" cy="1063"/>
          </a:xfrm>
        </p:grpSpPr>
        <p:pic>
          <p:nvPicPr>
            <p:cNvPr id="7" name="图片 6" descr="图标-02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8" name="文本框 3"/>
            <p:cNvSpPr txBox="1"/>
            <p:nvPr/>
          </p:nvSpPr>
          <p:spPr>
            <a:xfrm>
              <a:off x="878" y="1767"/>
              <a:ext cx="2750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科学应用示例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35685" y="1643633"/>
            <a:ext cx="3587842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夯基专训</a:t>
            </a:r>
            <a:r>
              <a:rPr lang="en-US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</a:t>
            </a: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易错概念辨析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317" y="177825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05480" y="2434281"/>
            <a:ext cx="1046617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判断下列说法的正误，并对错误的说法分析指正。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)1.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不同波长的电磁波在空气中的传播速度不同。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140"/>
          <p:cNvSpPr>
            <a:spLocks noChangeArrowheads="1"/>
          </p:cNvSpPr>
          <p:nvPr/>
        </p:nvSpPr>
        <p:spPr bwMode="auto">
          <a:xfrm>
            <a:off x="1076784" y="3249820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04335" y="4547286"/>
            <a:ext cx="9811265" cy="1113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电磁波的传播速度与频率、波长无关，所以不同波长的电磁波在空气中的传播速度相同</a:t>
            </a:r>
            <a:endParaRPr lang="zh-CN" altLang="zh-CN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337" grpId="0"/>
      <p:bldP spid="12" grpId="0"/>
      <p:bldP spid="204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9621" y="1433384"/>
            <a:ext cx="10466173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)2.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用不同数字的组合表示的信号叫做数字信号。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175638" y="1643441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1405" y="2891481"/>
            <a:ext cx="6932141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用不同符号的不同组合表示的信号叫做数字信号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9621" y="1433384"/>
            <a:ext cx="10466173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)3.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电磁波既能传递声音信号，也能传递图像信号。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41"/>
          <p:cNvSpPr>
            <a:spLocks noChangeArrowheads="1"/>
          </p:cNvSpPr>
          <p:nvPr/>
        </p:nvSpPr>
        <p:spPr bwMode="auto">
          <a:xfrm>
            <a:off x="1140706" y="1611782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9621" y="1433384"/>
            <a:ext cx="10466173" cy="36471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)4.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电视、广播和移动通信都是利用超声波来传递信息的。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175638" y="1643441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903" y="3484606"/>
            <a:ext cx="784654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电视、广播和移动通信都是利用电磁波来传递信息的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9621" y="1433384"/>
            <a:ext cx="10466173" cy="36471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)5.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移动电话和电视、收音机一样，只有接收功能，没有发射功能。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175638" y="1643441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902" y="3484606"/>
            <a:ext cx="9885405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移动电话既可以发射信号，又可以接收信号，故既是无线电发射台又是无线电接收台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9621" y="1433384"/>
            <a:ext cx="10466173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)6.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使用电话交换机能提高线路的利用率。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41"/>
          <p:cNvSpPr>
            <a:spLocks noChangeArrowheads="1"/>
          </p:cNvSpPr>
          <p:nvPr/>
        </p:nvSpPr>
        <p:spPr bwMode="auto">
          <a:xfrm>
            <a:off x="1140706" y="1611782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825918" y="1428263"/>
            <a:ext cx="5134739" cy="830997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本章核心素养提升</a:t>
            </a:r>
            <a:endParaRPr lang="zh-CN" altLang="en-US" sz="4800" b="1" dirty="0" smtClean="0">
              <a:solidFill>
                <a:srgbClr val="C5002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279139" y="2348582"/>
            <a:ext cx="6080013" cy="1007745"/>
            <a:chOff x="5164" y="4732"/>
            <a:chExt cx="7955" cy="1587"/>
          </a:xfrm>
        </p:grpSpPr>
        <p:pic>
          <p:nvPicPr>
            <p:cNvPr id="9" name="图片 8" descr="图标-02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4" name="文本框 3">
              <a:hlinkClick r:id="rId1" action="ppaction://hlinksldjump"/>
            </p:cNvPr>
            <p:cNvSpPr txBox="1"/>
            <p:nvPr/>
          </p:nvSpPr>
          <p:spPr>
            <a:xfrm>
              <a:off x="5980" y="4920"/>
              <a:ext cx="5622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科学知识梳理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848303" y="3284729"/>
            <a:ext cx="5779327" cy="1038225"/>
            <a:chOff x="4926" y="6850"/>
            <a:chExt cx="9349" cy="1635"/>
          </a:xfrm>
        </p:grpSpPr>
        <p:pic>
          <p:nvPicPr>
            <p:cNvPr id="10" name="图片 9" descr="图标-03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26" y="6850"/>
              <a:ext cx="9349" cy="1635"/>
            </a:xfrm>
            <a:prstGeom prst="rect">
              <a:avLst/>
            </a:prstGeom>
          </p:spPr>
        </p:pic>
        <p:sp>
          <p:nvSpPr>
            <p:cNvPr id="5" name="文本框 4">
              <a:hlinkClick r:id="rId3" action="ppaction://hlinksldjump"/>
            </p:cNvPr>
            <p:cNvSpPr txBox="1"/>
            <p:nvPr/>
          </p:nvSpPr>
          <p:spPr>
            <a:xfrm>
              <a:off x="5980" y="7119"/>
              <a:ext cx="5999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科学方法概览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" name="Rectangle 5"/>
          <p:cNvSpPr/>
          <p:nvPr/>
        </p:nvSpPr>
        <p:spPr>
          <a:xfrm>
            <a:off x="1081088" y="110491"/>
            <a:ext cx="45320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smtClean="0">
                <a:latin typeface="微软雅黑" panose="020B0503020204020204" charset="-122"/>
                <a:ea typeface="微软雅黑" panose="020B0503020204020204" charset="-122"/>
              </a:rPr>
              <a:t>第二十一章  信息的传递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441826" y="4286751"/>
            <a:ext cx="6142774" cy="1007745"/>
            <a:chOff x="5164" y="4732"/>
            <a:chExt cx="7955" cy="1587"/>
          </a:xfrm>
        </p:grpSpPr>
        <p:pic>
          <p:nvPicPr>
            <p:cNvPr id="20" name="图片 19" descr="图标-02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21" name="文本框 3">
              <a:hlinkClick r:id="rId5" action="ppaction://hlinksldjump"/>
            </p:cNvPr>
            <p:cNvSpPr txBox="1"/>
            <p:nvPr/>
          </p:nvSpPr>
          <p:spPr>
            <a:xfrm>
              <a:off x="5980" y="4920"/>
              <a:ext cx="4834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科学应用示例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9621" y="1433384"/>
            <a:ext cx="10466173" cy="36471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)7.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收音机的调谐器可以从电磁波中选出特定频率的信号。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41"/>
          <p:cNvSpPr>
            <a:spLocks noChangeArrowheads="1"/>
          </p:cNvSpPr>
          <p:nvPr/>
        </p:nvSpPr>
        <p:spPr bwMode="auto">
          <a:xfrm>
            <a:off x="1140706" y="1611782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9621" y="1433384"/>
            <a:ext cx="10466173" cy="36471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)8.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光导纤维和微波通信及卫星通信一样，都需要建微波中继站。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175638" y="1643441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902" y="3484606"/>
            <a:ext cx="9885405" cy="113710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光纤通信是靠光在光导纤维内壁多次反射传递信息的，不需要建微波中继站，而微波通信和卫星通信都需要建微波中继站，它们不一样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9621" y="1433384"/>
            <a:ext cx="10466173" cy="36471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)9.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用电子邮件可以传输文字、声音文件，但不能传输图像文件。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175638" y="1643441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2616" y="3558747"/>
            <a:ext cx="9885405" cy="5597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用电子邮件可以传输文字、声音和图像文件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62583"/>
            <a:ext cx="3587842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提能专训</a:t>
            </a:r>
            <a:r>
              <a:rPr lang="en-US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</a:t>
            </a: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重点考点剖析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73075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784043" y="1773399"/>
            <a:ext cx="233910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考点一　电磁波</a:t>
            </a:r>
            <a:endParaRPr lang="zh-CN" altLang="en-US" sz="2400" b="1" dirty="0" smtClean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0050" y="2427811"/>
            <a:ext cx="1055402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电磁波也是一种波，它与水波、声波有着许多相似之处：它们都有一定的波长、波速和频率；传播过程中都遵循波速＝波长</a:t>
            </a:r>
            <a:r>
              <a:rPr lang="en-US" altLang="en-US" sz="2600" b="1" dirty="0" smtClean="0">
                <a:latin typeface="仿宋" panose="02010609060101010101" charset="-122"/>
                <a:ea typeface="仿宋" panose="02010609060101010101" charset="-122"/>
              </a:rPr>
              <a:t>×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频率。电磁波与声波的不同点是：声波的传播需要介质，而电磁波的传播不需要介质。电磁波在真空中的传播速度和光速一样。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30195" y="939114"/>
            <a:ext cx="10626811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绵阳我国独立自主建立的“北斗”卫星定位系统，可提供全天候的及时定位服务。该系统利用电磁波传递信息。下列关于电磁波的说法中正确的是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．所有电磁波的波长都相等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．电磁波不能在玻璃中传播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．在真空中，无线电波的传播速度小于光的传播速度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．作为载体，电磁波频率越高，相同时间内可以传输的信息越多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60"/>
          <p:cNvSpPr>
            <a:spLocks noChangeArrowheads="1"/>
          </p:cNvSpPr>
          <p:nvPr/>
        </p:nvSpPr>
        <p:spPr bwMode="auto">
          <a:xfrm>
            <a:off x="6850478" y="2487576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19193" y="1785161"/>
            <a:ext cx="10518498" cy="34963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在一定介质中，电磁波的波速是一定的，波长</a:t>
            </a:r>
            <a:r>
              <a:rPr lang="en-US" altLang="zh-CN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λ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与频率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f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成反比，因此各种电磁波的波长是不相等的，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选项说法错误；电磁波可以在玻璃中传播，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选项说法错误；无线电波和光分别是电磁波的其中一类，在真空中，它们的传播速度相等，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选项说法错误；从信息理论角度分析可知：作为载体的电磁波，频率越高，相同时间内传输的信息就越多，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选项说法正确。</a:t>
            </a:r>
            <a:endParaRPr lang="zh-CN" altLang="en-US" sz="2600" b="1" dirty="0" smtClean="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66121" y="2041644"/>
          <a:ext cx="10540311" cy="3566160"/>
        </p:xfrm>
        <a:graphic>
          <a:graphicData uri="http://schemas.openxmlformats.org/drawingml/2006/table">
            <a:tbl>
              <a:tblPr/>
              <a:tblGrid>
                <a:gridCol w="2282755"/>
                <a:gridCol w="2878523"/>
                <a:gridCol w="2600824"/>
                <a:gridCol w="277820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　名称</a:t>
                      </a:r>
                      <a:endParaRPr lang="zh-CN" sz="2600" b="1" kern="100" dirty="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区别　</a:t>
                      </a:r>
                      <a:endParaRPr lang="zh-CN" sz="2600" b="1" kern="100" dirty="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波长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波速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频率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概念</a:t>
                      </a:r>
                      <a:endParaRPr lang="zh-CN" sz="2600" b="1" kern="100" dirty="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　邻近的两波峰或波谷的距离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　电磁波在</a:t>
                      </a: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1 </a:t>
                      </a:r>
                      <a:r>
                        <a:rPr lang="en-US" sz="2600" b="1" i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s</a:t>
                      </a: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内传播的距离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　在某确定位置，</a:t>
                      </a:r>
                      <a:r>
                        <a:rPr lang="en-US" sz="2600" b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1 </a:t>
                      </a:r>
                      <a:r>
                        <a:rPr lang="en-US" sz="2600" b="1" i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s</a:t>
                      </a: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内通过的波峰或波谷数</a:t>
                      </a:r>
                      <a:endParaRPr lang="zh-CN" sz="2600" b="1" kern="100" dirty="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表示符号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λ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c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f</a:t>
                      </a:r>
                      <a:endParaRPr lang="zh-CN" sz="2600" b="1" kern="100" dirty="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31340" y="976184"/>
            <a:ext cx="7221849" cy="5986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6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方法技巧</a:t>
            </a:r>
            <a:r>
              <a:rPr lang="en-US" altLang="zh-CN" sz="26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从描述电磁波的物理量上分析电磁波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29049" y="1725620"/>
          <a:ext cx="10540313" cy="2971800"/>
        </p:xfrm>
        <a:graphic>
          <a:graphicData uri="http://schemas.openxmlformats.org/drawingml/2006/table">
            <a:tbl>
              <a:tblPr/>
              <a:tblGrid>
                <a:gridCol w="2282756"/>
                <a:gridCol w="2878524"/>
                <a:gridCol w="2600824"/>
                <a:gridCol w="277820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单位</a:t>
                      </a:r>
                      <a:endParaRPr lang="zh-CN" sz="2600" b="1" kern="100" dirty="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米</a:t>
                      </a: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(</a:t>
                      </a:r>
                      <a:r>
                        <a:rPr lang="en-US" sz="2600" b="1" i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m</a:t>
                      </a: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)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米每秒</a:t>
                      </a: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(</a:t>
                      </a:r>
                      <a:r>
                        <a:rPr lang="en-US" sz="2600" b="1" i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m</a:t>
                      </a: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/</a:t>
                      </a:r>
                      <a:r>
                        <a:rPr lang="en-US" sz="2600" b="1" i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s</a:t>
                      </a: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)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赫兹</a:t>
                      </a: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(</a:t>
                      </a:r>
                      <a:r>
                        <a:rPr lang="en-US" sz="2600" b="1" i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Hz</a:t>
                      </a:r>
                      <a:r>
                        <a:rPr lang="en-US" sz="2600" b="1" kern="10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)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特点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　在真空中，电磁波的波速一定，为</a:t>
                      </a:r>
                      <a:r>
                        <a:rPr lang="en-US" sz="2600" b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3.0</a:t>
                      </a:r>
                      <a:r>
                        <a:rPr lang="en-US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×</a:t>
                      </a:r>
                      <a:r>
                        <a:rPr lang="en-US" sz="2600" b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10</a:t>
                      </a:r>
                      <a:r>
                        <a:rPr lang="en-US" sz="2600" b="1" kern="100" baseline="300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8</a:t>
                      </a:r>
                      <a:r>
                        <a:rPr lang="en-US" sz="2600" b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 </a:t>
                      </a:r>
                      <a:r>
                        <a:rPr lang="en-US" sz="2600" b="1" i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m</a:t>
                      </a:r>
                      <a:r>
                        <a:rPr lang="en-US" sz="2600" b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/</a:t>
                      </a:r>
                      <a:r>
                        <a:rPr lang="en-US" sz="2600" b="1" i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s</a:t>
                      </a: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，电磁波的频率越高，波长越短；反之，频率越低，波长越长</a:t>
                      </a:r>
                      <a:endParaRPr lang="zh-CN" sz="2600" b="1" kern="100" dirty="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三者关系</a:t>
                      </a:r>
                      <a:endParaRPr lang="zh-CN" sz="2600" b="1" kern="10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　波速＝波长</a:t>
                      </a:r>
                      <a:r>
                        <a:rPr lang="en-US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×</a:t>
                      </a: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频率，即</a:t>
                      </a:r>
                      <a:r>
                        <a:rPr lang="en-US" sz="2600" b="1" kern="100" dirty="0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c</a:t>
                      </a:r>
                      <a:r>
                        <a:rPr lang="zh-CN" sz="2600" b="1" kern="100" dirty="0">
                          <a:latin typeface="仿宋" panose="02010609060101010101" charset="-122"/>
                          <a:ea typeface="仿宋" panose="02010609060101010101" charset="-122"/>
                          <a:cs typeface="Times New Roman" panose="02020603050405020304"/>
                        </a:rPr>
                        <a:t>＝</a:t>
                      </a:r>
                      <a:r>
                        <a:rPr lang="en-US" sz="2600" b="1" kern="100" dirty="0" err="1">
                          <a:latin typeface="仿宋" panose="02010609060101010101" charset="-122"/>
                          <a:ea typeface="仿宋" panose="02010609060101010101" charset="-122"/>
                          <a:cs typeface="Courier New" panose="02070309020205020404"/>
                        </a:rPr>
                        <a:t>λf</a:t>
                      </a:r>
                      <a:endParaRPr lang="zh-CN" sz="2600" b="1" kern="100" dirty="0">
                        <a:latin typeface="仿宋" panose="02010609060101010101" charset="-122"/>
                        <a:ea typeface="仿宋" panose="02010609060101010101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0"/>
          <p:cNvSpPr/>
          <p:nvPr/>
        </p:nvSpPr>
        <p:spPr>
          <a:xfrm>
            <a:off x="370684" y="1084467"/>
            <a:ext cx="4493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考点二　广播、电视和移动通信</a:t>
            </a:r>
            <a:endParaRPr lang="zh-CN" altLang="en-US" sz="2400" b="1" dirty="0" smtClean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0216" y="1944299"/>
            <a:ext cx="1063092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这一考点主要考查广播、电视和移动通信的发射与接收特点，以及电磁波在这期间的作用，往往以填空题、选择题的形式呈现。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6627" y="963827"/>
            <a:ext cx="1109636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多选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关于无线电广播、电视、移动电话的信息发射、传递、接收过程，下列说法正确的是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．它们都是靠超声波传递信息的  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．在发射时，都要把电信号加载到高频电流上  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．它们的发射、接收过程类似  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．移动电话和电视、收音机一样，只有接收功能，没有发射功能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5936359" y="1817610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3" y="1045210"/>
            <a:ext cx="4240644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878" y="1767"/>
              <a:ext cx="306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科学知识梳理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6161" name="Rectangle 10"/>
          <p:cNvSpPr/>
          <p:nvPr/>
        </p:nvSpPr>
        <p:spPr>
          <a:xfrm>
            <a:off x="633730" y="1785925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知识框架</a:t>
            </a:r>
            <a:endParaRPr lang="zh-CN" altLang="en-US" sz="2400" b="1" dirty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7859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AutoShape 75"/>
          <p:cNvSpPr/>
          <p:nvPr/>
        </p:nvSpPr>
        <p:spPr bwMode="auto">
          <a:xfrm>
            <a:off x="2234857" y="2610107"/>
            <a:ext cx="215900" cy="2592388"/>
          </a:xfrm>
          <a:prstGeom prst="leftBrace">
            <a:avLst>
              <a:gd name="adj1" fmla="val 10006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1667605" y="3016078"/>
            <a:ext cx="431800" cy="20928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信息的传递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Text Box 109"/>
          <p:cNvSpPr txBox="1">
            <a:spLocks noChangeArrowheads="1"/>
          </p:cNvSpPr>
          <p:nvPr/>
        </p:nvSpPr>
        <p:spPr bwMode="auto">
          <a:xfrm>
            <a:off x="2364732" y="3488081"/>
            <a:ext cx="431800" cy="8925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电话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AutoShape 112"/>
          <p:cNvSpPr/>
          <p:nvPr/>
        </p:nvSpPr>
        <p:spPr bwMode="auto">
          <a:xfrm>
            <a:off x="2895386" y="2992480"/>
            <a:ext cx="215900" cy="2160588"/>
          </a:xfrm>
          <a:prstGeom prst="leftBrace">
            <a:avLst>
              <a:gd name="adj1" fmla="val 8339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5" name="Text Box 113"/>
          <p:cNvSpPr txBox="1">
            <a:spLocks noChangeArrowheads="1"/>
          </p:cNvSpPr>
          <p:nvPr/>
        </p:nvSpPr>
        <p:spPr bwMode="auto">
          <a:xfrm>
            <a:off x="3138619" y="2921043"/>
            <a:ext cx="877328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原理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AutoShape 114"/>
          <p:cNvSpPr/>
          <p:nvPr/>
        </p:nvSpPr>
        <p:spPr bwMode="auto">
          <a:xfrm>
            <a:off x="4030840" y="2921043"/>
            <a:ext cx="215900" cy="576262"/>
          </a:xfrm>
          <a:prstGeom prst="leftBrace">
            <a:avLst>
              <a:gd name="adj1" fmla="val 2224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" name="Text Box 115"/>
          <p:cNvSpPr txBox="1">
            <a:spLocks noChangeArrowheads="1"/>
          </p:cNvSpPr>
          <p:nvPr/>
        </p:nvSpPr>
        <p:spPr bwMode="auto">
          <a:xfrm>
            <a:off x="4246740" y="2633705"/>
            <a:ext cx="5230892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话筒：</a:t>
            </a: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将声音信号转变成电流信号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Text Box 119"/>
          <p:cNvSpPr txBox="1">
            <a:spLocks noChangeArrowheads="1"/>
          </p:cNvSpPr>
          <p:nvPr/>
        </p:nvSpPr>
        <p:spPr bwMode="auto">
          <a:xfrm>
            <a:off x="4234383" y="3198727"/>
            <a:ext cx="5564525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听筒：</a:t>
            </a: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将电流 信号转变成声音信号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Text Box 123"/>
          <p:cNvSpPr txBox="1">
            <a:spLocks noChangeArrowheads="1"/>
          </p:cNvSpPr>
          <p:nvPr/>
        </p:nvSpPr>
        <p:spPr bwMode="auto">
          <a:xfrm>
            <a:off x="3232150" y="3723717"/>
            <a:ext cx="2340747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交换机的</a:t>
            </a: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作用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" name="Text Box 124"/>
          <p:cNvSpPr txBox="1">
            <a:spLocks noChangeArrowheads="1"/>
          </p:cNvSpPr>
          <p:nvPr/>
        </p:nvSpPr>
        <p:spPr bwMode="auto">
          <a:xfrm>
            <a:off x="3255748" y="4360905"/>
            <a:ext cx="5628760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模拟通信：</a:t>
            </a: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使用模拟信号的</a:t>
            </a: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通信方式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1" name="Text Box 127"/>
          <p:cNvSpPr txBox="1">
            <a:spLocks noChangeArrowheads="1"/>
          </p:cNvSpPr>
          <p:nvPr/>
        </p:nvSpPr>
        <p:spPr bwMode="auto">
          <a:xfrm>
            <a:off x="3253046" y="4998951"/>
            <a:ext cx="5759450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数字通信：</a:t>
            </a: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使用数字信号的</a:t>
            </a: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通信方式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21" grpId="0" animBg="1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  <p:bldP spid="29" grpId="0"/>
      <p:bldP spid="30" grpId="0"/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43907" y="1266177"/>
            <a:ext cx="10518498" cy="45735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由于电磁波可以在真空中传播，所以生活中的无线电广播、电视、移动电话都是靠电磁波传递信息的。在发射时，音频信号和视频信号都是不能直接发射的，需要将这些信号通过调制器加载在高频电流上才能发射。无线电广播、电视、移动电话信息的发射和接收过程是类似的，在发射时，通过天线将带有音频信号和视频信号的电磁波发射出去；在接收时，也是通过天线先把带有音频信号和视频信号的电磁波接收下来，后经过处理还原成声音和视频。对于移动电话，既可以发射信号，又可以接收信号，故既是无线电发射台又是无线电接收台。</a:t>
            </a:r>
            <a:endParaRPr lang="zh-CN" altLang="en-US" sz="2600" b="1" dirty="0" smtClean="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0"/>
          <p:cNvSpPr/>
          <p:nvPr/>
        </p:nvSpPr>
        <p:spPr>
          <a:xfrm>
            <a:off x="370684" y="1084467"/>
            <a:ext cx="326243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考点三　现代通信形式</a:t>
            </a:r>
            <a:endParaRPr lang="zh-CN" altLang="en-US" sz="2400" b="1" dirty="0" smtClean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0216" y="1944299"/>
            <a:ext cx="10630929" cy="122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现代通信形式主要有微波通信、卫星通信、光纤通信和网络通信等，它们有各自的优点，在现代通信中起着重要的作用。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17838" y="1050324"/>
            <a:ext cx="10676238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关于光纤通信和网络通信，下列说法中正确的是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．激光在光纤的内芯和包层间来回传播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．激光在光纤的内芯中只发生反射不发生折射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．电子邮件在目前只能传递文字，不能传递照片、语音和其他信息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．从网上只能收发电子邮件，查不到其他资料，因此上网是有局限性的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10001732" y="1224485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767475" y="2328859"/>
            <a:ext cx="10518498" cy="1128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激光在光纤中只发生全反射，不发生折射，故激光只在内芯中传播，不会泄漏出去。</a:t>
            </a:r>
            <a:endParaRPr lang="zh-CN" altLang="en-US" sz="2600" b="1" dirty="0" smtClean="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AutoShape 124"/>
          <p:cNvSpPr/>
          <p:nvPr/>
        </p:nvSpPr>
        <p:spPr bwMode="auto">
          <a:xfrm>
            <a:off x="1172178" y="2288831"/>
            <a:ext cx="215900" cy="2592388"/>
          </a:xfrm>
          <a:prstGeom prst="leftBrace">
            <a:avLst>
              <a:gd name="adj1" fmla="val 10006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" name="Text Box 125"/>
          <p:cNvSpPr txBox="1">
            <a:spLocks noChangeArrowheads="1"/>
          </p:cNvSpPr>
          <p:nvPr/>
        </p:nvSpPr>
        <p:spPr bwMode="auto">
          <a:xfrm>
            <a:off x="555497" y="2744229"/>
            <a:ext cx="431800" cy="20928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信息的传递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Text Box 126"/>
          <p:cNvSpPr txBox="1">
            <a:spLocks noChangeArrowheads="1"/>
          </p:cNvSpPr>
          <p:nvPr/>
        </p:nvSpPr>
        <p:spPr bwMode="auto">
          <a:xfrm>
            <a:off x="1396314" y="1841970"/>
            <a:ext cx="921441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电磁波的海洋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AutoShape 127"/>
          <p:cNvSpPr/>
          <p:nvPr/>
        </p:nvSpPr>
        <p:spPr bwMode="auto">
          <a:xfrm>
            <a:off x="2233961" y="1712569"/>
            <a:ext cx="287337" cy="1728787"/>
          </a:xfrm>
          <a:prstGeom prst="leftBrace">
            <a:avLst>
              <a:gd name="adj1" fmla="val 5013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" name="Text Box 128"/>
          <p:cNvSpPr txBox="1">
            <a:spLocks noChangeArrowheads="1"/>
          </p:cNvSpPr>
          <p:nvPr/>
        </p:nvSpPr>
        <p:spPr bwMode="auto">
          <a:xfrm>
            <a:off x="2594323" y="1496669"/>
            <a:ext cx="2286596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电磁波的</a:t>
            </a: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产生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Text Box 129"/>
          <p:cNvSpPr txBox="1">
            <a:spLocks noChangeArrowheads="1"/>
          </p:cNvSpPr>
          <p:nvPr/>
        </p:nvSpPr>
        <p:spPr bwMode="auto">
          <a:xfrm>
            <a:off x="2521298" y="2217394"/>
            <a:ext cx="2273124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电磁波的</a:t>
            </a: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传播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Text Box 135"/>
          <p:cNvSpPr txBox="1">
            <a:spLocks noChangeArrowheads="1"/>
          </p:cNvSpPr>
          <p:nvPr/>
        </p:nvSpPr>
        <p:spPr bwMode="auto">
          <a:xfrm>
            <a:off x="2594323" y="2936531"/>
            <a:ext cx="2595515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电磁波的分类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Text Box 137"/>
          <p:cNvSpPr txBox="1">
            <a:spLocks noChangeArrowheads="1"/>
          </p:cNvSpPr>
          <p:nvPr/>
        </p:nvSpPr>
        <p:spPr bwMode="auto">
          <a:xfrm>
            <a:off x="1437976" y="3987496"/>
            <a:ext cx="1342291" cy="169277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广播、电视和移动通信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AutoShape 138"/>
          <p:cNvSpPr/>
          <p:nvPr/>
        </p:nvSpPr>
        <p:spPr bwMode="auto">
          <a:xfrm>
            <a:off x="2678813" y="3946181"/>
            <a:ext cx="287337" cy="1728788"/>
          </a:xfrm>
          <a:prstGeom prst="leftBrace">
            <a:avLst>
              <a:gd name="adj1" fmla="val 5013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2" name="Text Box 139"/>
          <p:cNvSpPr txBox="1">
            <a:spLocks noChangeArrowheads="1"/>
          </p:cNvSpPr>
          <p:nvPr/>
        </p:nvSpPr>
        <p:spPr bwMode="auto">
          <a:xfrm>
            <a:off x="2956499" y="3804848"/>
            <a:ext cx="1899705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广播、电视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AutoShape 140"/>
          <p:cNvSpPr/>
          <p:nvPr/>
        </p:nvSpPr>
        <p:spPr bwMode="auto">
          <a:xfrm>
            <a:off x="4863222" y="3773183"/>
            <a:ext cx="217487" cy="576263"/>
          </a:xfrm>
          <a:prstGeom prst="leftBrace">
            <a:avLst>
              <a:gd name="adj1" fmla="val 2208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5" name="Text Box 141"/>
          <p:cNvSpPr txBox="1">
            <a:spLocks noChangeArrowheads="1"/>
          </p:cNvSpPr>
          <p:nvPr/>
        </p:nvSpPr>
        <p:spPr bwMode="auto">
          <a:xfrm>
            <a:off x="5080708" y="3484258"/>
            <a:ext cx="4841768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无线电广播信号的发射和接收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Text Box 142"/>
          <p:cNvSpPr txBox="1">
            <a:spLocks noChangeArrowheads="1"/>
          </p:cNvSpPr>
          <p:nvPr/>
        </p:nvSpPr>
        <p:spPr bwMode="auto">
          <a:xfrm>
            <a:off x="5105423" y="4171732"/>
            <a:ext cx="2938826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电视的发射和接收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Text Box 143"/>
          <p:cNvSpPr txBox="1">
            <a:spLocks noChangeArrowheads="1"/>
          </p:cNvSpPr>
          <p:nvPr/>
        </p:nvSpPr>
        <p:spPr bwMode="auto">
          <a:xfrm>
            <a:off x="2966150" y="5241581"/>
            <a:ext cx="5263450" cy="8925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移动电话：既是无线电发射台又是无线电接收台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 animBg="1"/>
      <p:bldP spid="12" grpId="0"/>
      <p:bldP spid="14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AutoShape 46"/>
          <p:cNvSpPr/>
          <p:nvPr/>
        </p:nvSpPr>
        <p:spPr bwMode="auto">
          <a:xfrm>
            <a:off x="1394598" y="2128194"/>
            <a:ext cx="215900" cy="2592388"/>
          </a:xfrm>
          <a:prstGeom prst="leftBrace">
            <a:avLst>
              <a:gd name="adj1" fmla="val 10006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444843" y="2917224"/>
            <a:ext cx="913157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信息的传递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1648041" y="2833860"/>
            <a:ext cx="1008662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各种通信方式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AutoShape 49"/>
          <p:cNvSpPr/>
          <p:nvPr/>
        </p:nvSpPr>
        <p:spPr bwMode="auto">
          <a:xfrm>
            <a:off x="2564886" y="2452602"/>
            <a:ext cx="288925" cy="2089150"/>
          </a:xfrm>
          <a:prstGeom prst="leftBrace">
            <a:avLst>
              <a:gd name="adj1" fmla="val 6025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2925249" y="1986434"/>
            <a:ext cx="1634394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微波通信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984329" y="2692100"/>
            <a:ext cx="1649455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卫星通信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Text Box 53"/>
          <p:cNvSpPr txBox="1">
            <a:spLocks noChangeArrowheads="1"/>
          </p:cNvSpPr>
          <p:nvPr/>
        </p:nvSpPr>
        <p:spPr bwMode="auto">
          <a:xfrm>
            <a:off x="3046113" y="3425182"/>
            <a:ext cx="1562957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光纤通信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3132610" y="4251711"/>
            <a:ext cx="1649455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网络</a:t>
            </a: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通信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18" y="1096993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重点突破</a:t>
            </a:r>
            <a:endParaRPr lang="zh-CN" altLang="en-US" sz="2400" b="1" dirty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22763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04335" y="1977081"/>
            <a:ext cx="9273693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一、信息传递的五个基本概念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．模拟通信：使用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信号的通信方式。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．数字通信：使用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信号的通信方式。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．波速：用来表示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的物理量叫做波速。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386649" y="278027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模拟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436076" y="350931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数字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386648" y="4188941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波传播快慢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17409" grpId="0"/>
      <p:bldP spid="28673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30195" y="1260389"/>
            <a:ext cx="1063916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．波长：邻近的两个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的距离叫做波长，用符号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λ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表示。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．频率：在某确定位置，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 s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内有多少次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通过，波的频率就是多少，频率用符号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表示。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95567" y="144574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波峰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71502" y="140867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波谷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44249" y="2792627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波峰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885405" y="2755557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波谷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17838" y="902043"/>
            <a:ext cx="10639168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二、一种传递信息的“载体”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信息时代信息的传递都是利用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来完成的，它是信息传递的载体。电磁波是由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产生的，它的传播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介质，可以在真空中传播，在真空中任何频率的电磁波的传播速度都是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，同一频率的电磁波在其他不同介质中的传播速度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。描述电磁波特点的物理量有波速、波长和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，它们三者之间的关系是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填公式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18887" y="1705232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电磁波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39265" y="2434281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迅速变化的电流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60389" y="3076832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不需要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337222" y="3805881"/>
            <a:ext cx="20489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3.0×10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m/s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43849" y="453493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不同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336324" y="521455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频率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9106930" y="5177481"/>
            <a:ext cx="111440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λf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91979" y="1823859"/>
          <a:ext cx="10775090" cy="4480560"/>
        </p:xfrm>
        <a:graphic>
          <a:graphicData uri="http://schemas.openxmlformats.org/drawingml/2006/table">
            <a:tbl>
              <a:tblPr/>
              <a:tblGrid>
                <a:gridCol w="1161535"/>
                <a:gridCol w="4399005"/>
                <a:gridCol w="52145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应用</a:t>
                      </a:r>
                      <a:endParaRPr lang="zh-CN" sz="28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发射</a:t>
                      </a:r>
                      <a:endParaRPr lang="zh-CN" sz="2800" b="1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接收</a:t>
                      </a:r>
                      <a:endParaRPr lang="zh-CN" sz="2800" b="1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无线电</a:t>
                      </a:r>
                      <a:endParaRPr lang="zh-CN" sz="2800" b="1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广播</a:t>
                      </a:r>
                      <a:endParaRPr lang="zh-CN" sz="2800" b="1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　话筒将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转变为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，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将音频电信号加载到高频电流上；再通过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产生电磁波发射到空中</a:t>
                      </a:r>
                      <a:endParaRPr lang="zh-CN" sz="28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　收音机的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能从空中收到各种频率的电磁波；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能从中选出特定频率的信号；通过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从高频信号取出音频信号；最后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把音频信号还原成声音</a:t>
                      </a:r>
                      <a:endParaRPr lang="zh-CN" sz="28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79622" y="988541"/>
            <a:ext cx="4820550" cy="676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三、三种电磁波的“应用”</a:t>
            </a:r>
            <a:endParaRPr lang="zh-CN" altLang="en-US" sz="3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84606" y="2854411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声音信号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48930" y="3472249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电信号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053016" y="343517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调制器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64227" y="475735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天线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155460" y="2471351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接收天线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008973" y="3163330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调谐器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783859" y="443607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检波器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241957" y="509098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扬声器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4925</Words>
  <Application>WPS 演示</Application>
  <PresentationFormat>自定义</PresentationFormat>
  <Paragraphs>433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6" baseType="lpstr">
      <vt:lpstr>Arial</vt:lpstr>
      <vt:lpstr>宋体</vt:lpstr>
      <vt:lpstr>Wingdings</vt:lpstr>
      <vt:lpstr>微软雅黑</vt:lpstr>
      <vt:lpstr>仿宋</vt:lpstr>
      <vt:lpstr>华文新魏</vt:lpstr>
      <vt:lpstr>Times New Roman</vt:lpstr>
      <vt:lpstr>Times New Roman</vt:lpstr>
      <vt:lpstr>Courier New</vt:lpstr>
      <vt:lpstr>Arial Unicode MS</vt:lpstr>
      <vt:lpstr>Calibri</vt:lpstr>
      <vt:lpstr>黑体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qw</cp:lastModifiedBy>
  <cp:revision>51</cp:revision>
  <dcterms:created xsi:type="dcterms:W3CDTF">2018-02-07T00:47:00Z</dcterms:created>
  <dcterms:modified xsi:type="dcterms:W3CDTF">2018-11-03T13:04:52Z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