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75" r:id="rId3"/>
  </p:sldMasterIdLst>
  <p:notesMasterIdLst>
    <p:notesMasterId r:id="rId4"/>
  </p:notesMasterIdLst>
  <p:sldIdLst>
    <p:sldId id="301" r:id="rId5"/>
    <p:sldId id="602" r:id="rId6"/>
    <p:sldId id="774" r:id="rId7"/>
    <p:sldId id="776" r:id="rId8"/>
    <p:sldId id="286" r:id="rId9"/>
    <p:sldId id="782" r:id="rId10"/>
    <p:sldId id="771" r:id="rId11"/>
    <p:sldId id="287" r:id="rId12"/>
    <p:sldId id="289" r:id="rId13"/>
    <p:sldId id="773" r:id="rId14"/>
    <p:sldId id="772" r:id="rId15"/>
    <p:sldId id="780" r:id="rId16"/>
    <p:sldId id="783" r:id="rId17"/>
    <p:sldId id="784" r:id="rId18"/>
    <p:sldId id="778" r:id="rId19"/>
    <p:sldId id="779" r:id="rId20"/>
    <p:sldId id="786" r:id="rId21"/>
    <p:sldId id="787" r:id="rId22"/>
    <p:sldId id="785" r:id="rId23"/>
    <p:sldId id="431" r:id="rId24"/>
    <p:sldId id="288" r:id="rId25"/>
    <p:sldId id="781" r:id="rId26"/>
    <p:sldId id="433" r:id="rId27"/>
    <p:sldId id="570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Windows 用户" initials="W用" lastIdx="0" clrIdx="0"/>
  <p:cmAuthor id="2" name="玉海 丁" initials="玉海" lastIdx="0" clrIdx="1"/>
  <p:cmAuthor id="3" name="User" initials="U" lastIdx="0" clrIdx="2"/>
  <p:cmAuthor id="4" name="作者" initials="A" lastIdx="0" clrIdx="3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070" autoAdjust="0"/>
    <p:restoredTop sz="94660"/>
  </p:normalViewPr>
  <p:slideViewPr>
    <p:cSldViewPr showGuides="1">
      <p:cViewPr varScale="1">
        <p:scale>
          <a:sx n="86" d="100"/>
          <a:sy n="86" d="100"/>
        </p:scale>
        <p:origin x="108" y="708"/>
      </p:cViewPr>
      <p:guideLst>
        <p:guide orient="horz" pos="2184"/>
        <p:guide pos="38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tags" Target="tags/tag19.xml" /><Relationship Id="rId3" Type="http://schemas.openxmlformats.org/officeDocument/2006/relationships/slideMaster" Target="slideMasters/slideMaster2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tags" Target="../tags/tag5.xml" /><Relationship Id="rId3" Type="http://schemas.openxmlformats.org/officeDocument/2006/relationships/tags" Target="../tags/tag6.xml" /><Relationship Id="rId4" Type="http://schemas.openxmlformats.org/officeDocument/2006/relationships/tags" Target="../tags/tag7.xml" /><Relationship Id="rId5" Type="http://schemas.openxmlformats.org/officeDocument/2006/relationships/tags" Target="../tags/tag8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tags" Target="../tags/tag10.xml" /><Relationship Id="rId3" Type="http://schemas.openxmlformats.org/officeDocument/2006/relationships/tags" Target="../tags/tag11.xml" /><Relationship Id="rId4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787524"/>
            <a:ext cx="9144000" cy="1655763"/>
          </a:xfrm>
        </p:spPr>
        <p:txBody>
          <a:bodyPr anchor="b">
            <a:normAutofit/>
          </a:bodyPr>
          <a:lstStyle>
            <a:lvl1pPr algn="ctr">
              <a:defRPr sz="4400" b="1" u="none" strike="noStrike" kern="1200" cap="none" spc="400" normalizeH="0">
                <a:solidFill>
                  <a:schemeClr val="bg1"/>
                </a:solidFill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3"/>
          </p:nvPr>
        </p:nvSpPr>
        <p:spPr>
          <a:xfrm>
            <a:off x="838200" y="1683385"/>
            <a:ext cx="1051560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 flipH="1">
            <a:off x="2507796" y="3429169"/>
            <a:ext cx="7176769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FFC000">
                    <a:alpha val="0"/>
                    <a:lumMod val="9700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/>
          <p:cNvSpPr/>
          <p:nvPr userDrawn="1"/>
        </p:nvSpPr>
        <p:spPr>
          <a:xfrm>
            <a:off x="1301750" y="1387475"/>
            <a:ext cx="9588500" cy="3089275"/>
          </a:xfrm>
          <a:custGeom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/>
          </p:nvPr>
        </p:nvSpPr>
        <p:spPr>
          <a:xfrm>
            <a:off x="2319655" y="3695700"/>
            <a:ext cx="755396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455C"/>
          </a:solidFill>
          <a:ln>
            <a:solidFill>
              <a:srgbClr val="013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93345"/>
            <a:ext cx="3199765" cy="843915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solidFill>
              <a:srgbClr val="00455C"/>
            </a:solidFill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188640"/>
            <a:ext cx="2908211" cy="669290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8250"/>
            <a:ext cx="10515600" cy="5032375"/>
          </a:xfrm>
          <a:noFill/>
          <a:ln w="28575" cmpd="sng">
            <a:solidFill>
              <a:srgbClr val="00B050"/>
            </a:solidFill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38200" y="1124744"/>
            <a:ext cx="10800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096000" y="1850215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34218" y="1793470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0445" y="182748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096000" y="3165914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34218" y="3109169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096000" y="4481613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34218" y="4424868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15165" y="44718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34218" y="31496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452886" y="1892516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452886" y="3207601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452886" y="450276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6350"/>
            <a:ext cx="12192000" cy="6870065"/>
            <a:chOff x="-47549" y="352771"/>
            <a:chExt cx="12192000" cy="68700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52771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103665" y="1113810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41883" y="1057065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8110" y="10910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103665" y="2429509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41883" y="2372764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103665" y="374520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41883" y="368846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22830" y="37354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41883" y="24132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6103665" y="500294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6" name="矩形: 圆角 35"/>
          <p:cNvSpPr/>
          <p:nvPr userDrawn="1"/>
        </p:nvSpPr>
        <p:spPr>
          <a:xfrm>
            <a:off x="5541883" y="494620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文本框 36"/>
          <p:cNvSpPr txBox="1"/>
          <p:nvPr userDrawn="1"/>
        </p:nvSpPr>
        <p:spPr>
          <a:xfrm>
            <a:off x="5522830" y="499320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395736" y="114647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395736" y="244945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395736" y="376635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6395736" y="502409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展望未来</a:t>
            </a: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0" y="279400"/>
            <a:ext cx="87153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65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548043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248840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20378" y="368382"/>
            <a:ext cx="6076950" cy="507831"/>
          </a:xfrm>
        </p:spPr>
        <p:txBody>
          <a:bodyPr wrap="square">
            <a:sp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838200" y="1578610"/>
            <a:ext cx="10515600" cy="459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46864566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985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84322727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62791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61158108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0308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38997509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知识巩固</a:t>
            </a:r>
          </a:p>
        </p:txBody>
      </p:sp>
    </p:spTree>
    <p:extLst>
      <p:ext uri="{BB962C8B-B14F-4D97-AF65-F5344CB8AC3E}">
        <p14:creationId xmlns:p14="http://schemas.microsoft.com/office/powerpoint/2010/main" val="39313896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F15B816-C1C5-4233-A338-B35D56C30763}"/>
              </a:ext>
            </a:extLst>
          </p:cNvPr>
          <p:cNvCxnSpPr/>
          <p:nvPr userDrawn="1"/>
        </p:nvCxnSpPr>
        <p:spPr>
          <a:xfrm>
            <a:off x="767408" y="980728"/>
            <a:ext cx="10515600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952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64401718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59496" y="121992"/>
            <a:ext cx="4968552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l">
              <a:defRPr sz="3400" b="1" u="none" strike="noStrike" kern="1200" cap="none" spc="300" normalizeH="0">
                <a:solidFill>
                  <a:srgbClr val="FFFF0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32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9" name="图片 62" descr="2020试题研究版式2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21992"/>
            <a:ext cx="6280150" cy="7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theme" Target="../theme/theme2.xml" /><Relationship Id="rId2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21.xml" /><Relationship Id="rId4" Type="http://schemas.openxmlformats.org/officeDocument/2006/relationships/tags" Target="../tags/tag12.xml" /><Relationship Id="rId5" Type="http://schemas.openxmlformats.org/officeDocument/2006/relationships/tags" Target="../tags/tag13.xml" /><Relationship Id="rId6" Type="http://schemas.openxmlformats.org/officeDocument/2006/relationships/tags" Target="../tags/tag14.xml" /><Relationship Id="rId7" Type="http://schemas.openxmlformats.org/officeDocument/2006/relationships/tags" Target="../tags/tag15.xml" /><Relationship Id="rId8" Type="http://schemas.openxmlformats.org/officeDocument/2006/relationships/tags" Target="../tags/tag16.xml" /><Relationship Id="rId9" Type="http://schemas.openxmlformats.org/officeDocument/2006/relationships/tags" Target="../tags/tag1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7892-1D1F-4D7A-A9A2-5C9C3F3E8B62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E4D1-CB19-40F3-A7AF-C2BC65424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701" r:id="rId3"/>
    <p:sldLayoutId id="2147483673" r:id="rId4"/>
    <p:sldLayoutId id="2147483674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9" r:id="rId13"/>
    <p:sldLayoutId id="2147483660" r:id="rId14"/>
    <p:sldLayoutId id="2147483661" r:id="rId15"/>
    <p:sldLayoutId id="2147483697" r:id="rId16"/>
    <p:sldLayoutId id="2147483699" r:id="rId17"/>
    <p:sldLayoutId id="2147483702" r:id="rId18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2060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2021/7/17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413509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700" r:id="rId3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e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9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emf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image" Target="../media/image11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2.png" /><Relationship Id="rId3" Type="http://schemas.openxmlformats.org/officeDocument/2006/relationships/image" Target="../media/image13.gi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CB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524000" y="2613297"/>
            <a:ext cx="9144000" cy="7436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</a:rPr>
              <a:t>人教版物理</a:t>
            </a:r>
            <a:r>
              <a:rPr lang="en-US" altLang="zh-CN" sz="2400">
                <a:solidFill>
                  <a:schemeClr val="tx1"/>
                </a:solidFill>
              </a:rPr>
              <a:t>		</a:t>
            </a:r>
            <a:r>
              <a:rPr lang="zh-CN" altLang="en-US" sz="2400">
                <a:solidFill>
                  <a:schemeClr val="tx1"/>
                </a:solidFill>
              </a:rPr>
              <a:t>第十三章</a:t>
            </a:r>
            <a:br>
              <a:rPr lang="en-US" altLang="zh-CN" sz="2400">
                <a:solidFill>
                  <a:schemeClr val="tx1"/>
                </a:solidFill>
              </a:rPr>
            </a:br>
            <a:r>
              <a:rPr lang="zh-CN" altLang="en-US" sz="4800">
                <a:solidFill>
                  <a:schemeClr val="tx1"/>
                </a:solidFill>
              </a:rPr>
              <a:t>第</a:t>
            </a:r>
            <a:r>
              <a:rPr lang="en-US" altLang="zh-CN" sz="4800">
                <a:solidFill>
                  <a:schemeClr val="tx1"/>
                </a:solidFill>
              </a:rPr>
              <a:t>3</a:t>
            </a:r>
            <a:r>
              <a:rPr lang="zh-CN" altLang="en-US" sz="4800">
                <a:solidFill>
                  <a:schemeClr val="tx1"/>
                </a:solidFill>
              </a:rPr>
              <a:t>节  比热容习题课件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>
          <a:xfrm>
            <a:off x="838200" y="3645024"/>
            <a:ext cx="10515600" cy="607060"/>
          </a:xfrm>
        </p:spPr>
        <p:txBody>
          <a:bodyPr>
            <a:normAutofit fontScale="97500"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1.</a:t>
            </a:r>
            <a:r>
              <a:rPr lang="zh-CN" altLang="en-US">
                <a:solidFill>
                  <a:schemeClr val="tx1"/>
                </a:solidFill>
              </a:rPr>
              <a:t>比热容；</a:t>
            </a:r>
            <a:r>
              <a:rPr lang="en-US" altLang="zh-CN">
                <a:solidFill>
                  <a:schemeClr val="tx1"/>
                </a:solidFill>
              </a:rPr>
              <a:t>2.</a:t>
            </a:r>
            <a:r>
              <a:rPr lang="zh-CN" altLang="en-US">
                <a:solidFill>
                  <a:schemeClr val="tx1"/>
                </a:solidFill>
              </a:rPr>
              <a:t>热量的计算</a:t>
            </a:r>
          </a:p>
        </p:txBody>
      </p:sp>
    </p:spTree>
    <p:custDataLst>
      <p:tags r:id="rId2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5" name="Rectangle 5">
            <a:extLst>
              <a:ext uri="{FF2B5EF4-FFF2-40B4-BE49-F238E27FC236}">
                <a16:creationId xmlns:a16="http://schemas.microsoft.com/office/drawing/2014/main" id="{E8839426-BD48-4828-A45E-DF9C1D08D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1319816"/>
            <a:ext cx="9828831" cy="388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6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．冰在熔化过程中，下列判断正确的是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</a:p>
          <a:p>
            <a:pPr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．内能不变，比热容不变</a:t>
            </a:r>
          </a:p>
          <a:p>
            <a:pPr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．吸收热量，温度不变</a:t>
            </a:r>
          </a:p>
          <a:p>
            <a:pPr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．比热容、内能、温度都不变</a:t>
            </a:r>
          </a:p>
          <a:p>
            <a:pPr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．比热容变大，内能增加，温度升高</a:t>
            </a:r>
            <a:endParaRPr lang="en-US" altLang="zh-CN" sz="2800" b="1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800" b="1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D5A8B992-3626-4F78-B2C6-00155923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216" y="1556792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20533D-B52D-4A6D-A6E7-363E9831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</p:spTree>
    <p:extLst>
      <p:ext uri="{BB962C8B-B14F-4D97-AF65-F5344CB8AC3E}">
        <p14:creationId xmlns:p14="http://schemas.microsoft.com/office/powerpoint/2010/main" val="1265221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5" name="Rectangle 5">
            <a:extLst>
              <a:ext uri="{FF2B5EF4-FFF2-40B4-BE49-F238E27FC236}">
                <a16:creationId xmlns:a16="http://schemas.microsoft.com/office/drawing/2014/main" id="{E8839426-BD48-4828-A45E-DF9C1D08D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1319816"/>
            <a:ext cx="9828831" cy="388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7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．由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 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，关于同一种物质的比热容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，下列说法正确的是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</a:p>
          <a:p>
            <a:pPr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．若吸收的热量增大一倍，则比热容增大一倍</a:t>
            </a:r>
          </a:p>
          <a:p>
            <a:pPr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．若质量增大一倍，则比热容减至一半</a:t>
            </a:r>
          </a:p>
          <a:p>
            <a:pPr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．若加热前后的温度差增大一倍，则比热容增大一倍</a:t>
            </a:r>
          </a:p>
          <a:p>
            <a:pPr lvl="1"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．无论质量多大，比热容都一样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D5A8B992-3626-4F78-B2C6-00155923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2057475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20533D-B52D-4A6D-A6E7-363E9831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mc:AlternateContent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5ACE5A4-A03E-4243-9C2D-E03B10682203}"/>
                  </a:ext>
                </a:extLst>
              </p:cNvPr>
              <p:cNvSpPr txBox="1"/>
              <p:nvPr/>
            </p:nvSpPr>
            <p:spPr>
              <a:xfrm>
                <a:off x="1415480" y="1299043"/>
                <a:ext cx="3312368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zh-CN" altLang="en-US" sz="2800" b="1"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5ACE5A4-A03E-4243-9C2D-E03B10682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1299043"/>
                <a:ext cx="3312368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517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E86C75A-3DF8-4F22-AC68-134304DD0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8</a:t>
            </a:r>
            <a:r>
              <a:rPr lang="zh-CN" altLang="en-US"/>
              <a:t>．将质量相同的三块金属甲、乙、丙加热到相同的温度后，放到表面平整的冰块上。经过很长时间后，观察到的现象如图所示，则三种金属的比热容</a:t>
            </a:r>
            <a:r>
              <a:rPr lang="en-US" altLang="zh-CN"/>
              <a:t>(</a:t>
            </a:r>
            <a:r>
              <a:rPr lang="zh-CN" altLang="en-US"/>
              <a:t>　　</a:t>
            </a:r>
            <a:r>
              <a:rPr lang="en-US" altLang="zh-CN"/>
              <a:t>)</a:t>
            </a:r>
          </a:p>
          <a:p>
            <a:pPr lvl="1"/>
            <a:endParaRPr lang="en-US" altLang="zh-CN"/>
          </a:p>
          <a:p>
            <a:pPr lvl="1"/>
            <a:r>
              <a:rPr lang="en-US" altLang="zh-CN"/>
              <a:t>A</a:t>
            </a:r>
            <a:r>
              <a:rPr lang="zh-CN" altLang="en-US"/>
              <a:t>．甲最大　　　　　　　</a:t>
            </a:r>
            <a:endParaRPr lang="en-US" altLang="zh-CN"/>
          </a:p>
          <a:p>
            <a:pPr lvl="1"/>
            <a:r>
              <a:rPr lang="en-US" altLang="zh-CN"/>
              <a:t>B</a:t>
            </a:r>
            <a:r>
              <a:rPr lang="zh-CN" altLang="en-US"/>
              <a:t>．乙最大</a:t>
            </a:r>
          </a:p>
          <a:p>
            <a:pPr lvl="1"/>
            <a:r>
              <a:rPr lang="en-US" altLang="zh-CN"/>
              <a:t>C</a:t>
            </a:r>
            <a:r>
              <a:rPr lang="zh-CN" altLang="en-US"/>
              <a:t>．丙最大  </a:t>
            </a:r>
            <a:endParaRPr lang="en-US" altLang="zh-CN"/>
          </a:p>
          <a:p>
            <a:pPr lvl="1"/>
            <a:r>
              <a:rPr lang="en-US" altLang="zh-CN"/>
              <a:t>D</a:t>
            </a:r>
            <a:r>
              <a:rPr lang="zh-CN" altLang="en-US"/>
              <a:t>．一样大</a:t>
            </a:r>
          </a:p>
          <a:p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20533D-B52D-4A6D-A6E7-363E9831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B5B1EF-A9D9-4EFF-A874-BC671233E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3212976"/>
            <a:ext cx="3665732" cy="1639448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A73081B7-3823-443E-AA48-9787A43A6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912" y="2189851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06333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E86C75A-3DF8-4F22-AC68-134304DD0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9</a:t>
            </a:r>
            <a:r>
              <a:rPr lang="zh-CN" altLang="en-US"/>
              <a:t>．质量和温度相同的铜块和水，使它们分别放出相同的热量后，将铜块迅速投入水中后，它们的内能变化正确的是</a:t>
            </a:r>
            <a:r>
              <a:rPr lang="en-US" altLang="zh-CN"/>
              <a:t>(</a:t>
            </a:r>
            <a:r>
              <a:rPr lang="zh-CN" altLang="en-US"/>
              <a:t>　　</a:t>
            </a:r>
            <a:r>
              <a:rPr lang="en-US" altLang="zh-CN"/>
              <a:t>)</a:t>
            </a:r>
          </a:p>
          <a:p>
            <a:pPr lvl="1"/>
            <a:r>
              <a:rPr lang="en-US" altLang="zh-CN"/>
              <a:t>A</a:t>
            </a:r>
            <a:r>
              <a:rPr lang="zh-CN" altLang="en-US"/>
              <a:t>．铜块的内能减小，水的内能增大</a:t>
            </a:r>
          </a:p>
          <a:p>
            <a:pPr lvl="1"/>
            <a:r>
              <a:rPr lang="en-US" altLang="zh-CN"/>
              <a:t>B</a:t>
            </a:r>
            <a:r>
              <a:rPr lang="zh-CN" altLang="en-US"/>
              <a:t>．铜块的内能增大，水的内能减小</a:t>
            </a:r>
          </a:p>
          <a:p>
            <a:pPr lvl="1"/>
            <a:r>
              <a:rPr lang="en-US" altLang="zh-CN"/>
              <a:t>C</a:t>
            </a:r>
            <a:r>
              <a:rPr lang="zh-CN" altLang="en-US"/>
              <a:t>．铜块和水的内能都增大</a:t>
            </a:r>
          </a:p>
          <a:p>
            <a:pPr lvl="1"/>
            <a:r>
              <a:rPr lang="en-US" altLang="zh-CN"/>
              <a:t>D</a:t>
            </a:r>
            <a:r>
              <a:rPr lang="zh-CN" altLang="en-US"/>
              <a:t>．铜块和水的内能都减小</a:t>
            </a:r>
          </a:p>
          <a:p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20533D-B52D-4A6D-A6E7-363E9831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A73081B7-3823-443E-AA48-9787A43A6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8368" y="1700808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29058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E86C75A-3DF8-4F22-AC68-134304DD0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10</a:t>
            </a:r>
            <a:r>
              <a:rPr lang="zh-CN" altLang="en-US"/>
              <a:t>．</a:t>
            </a:r>
            <a:r>
              <a:rPr lang="en-US" altLang="zh-CN"/>
              <a:t>A</a:t>
            </a:r>
            <a:r>
              <a:rPr lang="zh-CN" altLang="en-US"/>
              <a:t>、</a:t>
            </a:r>
            <a:r>
              <a:rPr lang="en-US" altLang="zh-CN"/>
              <a:t>B</a:t>
            </a:r>
            <a:r>
              <a:rPr lang="zh-CN" altLang="en-US"/>
              <a:t>两金属球都放入热水中，吸收相同的热量后，升高了相同的温度。关于两者比热容的关系和质量的关系，下列说法正确的是</a:t>
            </a:r>
            <a:r>
              <a:rPr lang="en-US" altLang="zh-CN"/>
              <a:t>(</a:t>
            </a:r>
            <a:r>
              <a:rPr lang="zh-CN" altLang="en-US"/>
              <a:t>　　</a:t>
            </a:r>
            <a:r>
              <a:rPr lang="en-US" altLang="zh-CN"/>
              <a:t>)</a:t>
            </a:r>
          </a:p>
          <a:p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20533D-B52D-4A6D-A6E7-363E9831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A73081B7-3823-443E-AA48-9787A43A6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632" y="2204864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B5DA14-7980-426A-8028-399B6BE3C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3031998"/>
            <a:ext cx="9979487" cy="29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3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5D62983-4748-4FB8-822A-9B2714FA2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52078"/>
              </p:ext>
            </p:extLst>
          </p:nvPr>
        </p:nvGraphicFramePr>
        <p:xfrm>
          <a:off x="2192700" y="1772816"/>
          <a:ext cx="4949667" cy="1008111"/>
        </p:xfrm>
        <a:graphic>
          <a:graphicData uri="http://schemas.openxmlformats.org/drawingml/2006/table">
            <a:tbl>
              <a:tblPr firstRow="1" firstCol="1" bandRow="1"/>
              <a:tblGrid>
                <a:gridCol w="969498">
                  <a:extLst>
                    <a:ext uri="{9D8B030D-6E8A-4147-A177-3AD203B41FA5}">
                      <a16:colId xmlns:a16="http://schemas.microsoft.com/office/drawing/2014/main" val="508324125"/>
                    </a:ext>
                  </a:extLst>
                </a:gridCol>
                <a:gridCol w="1380584">
                  <a:extLst>
                    <a:ext uri="{9D8B030D-6E8A-4147-A177-3AD203B41FA5}">
                      <a16:colId xmlns:a16="http://schemas.microsoft.com/office/drawing/2014/main" val="2615395512"/>
                    </a:ext>
                  </a:extLst>
                </a:gridCol>
                <a:gridCol w="1219001">
                  <a:extLst>
                    <a:ext uri="{9D8B030D-6E8A-4147-A177-3AD203B41FA5}">
                      <a16:colId xmlns:a16="http://schemas.microsoft.com/office/drawing/2014/main" val="526333072"/>
                    </a:ext>
                  </a:extLst>
                </a:gridCol>
                <a:gridCol w="1380584">
                  <a:extLst>
                    <a:ext uri="{9D8B030D-6E8A-4147-A177-3AD203B41FA5}">
                      <a16:colId xmlns:a16="http://schemas.microsoft.com/office/drawing/2014/main" val="937606123"/>
                    </a:ext>
                  </a:extLst>
                </a:gridCol>
              </a:tblGrid>
              <a:tr h="336037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水</a:t>
                      </a:r>
                      <a:endParaRPr lang="zh-CN" sz="20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4.2</a:t>
                      </a:r>
                      <a:r>
                        <a:rPr lang="en-US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2000" b="1" kern="100" baseline="300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0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铝</a:t>
                      </a:r>
                      <a:endParaRPr lang="zh-CN" sz="20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0.88</a:t>
                      </a:r>
                      <a:r>
                        <a:rPr lang="en-US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2000" b="1" kern="100" baseline="300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0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105915"/>
                  </a:ext>
                </a:extLst>
              </a:tr>
              <a:tr h="336037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煤油</a:t>
                      </a:r>
                      <a:endParaRPr lang="zh-CN" sz="20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2.1</a:t>
                      </a:r>
                      <a:r>
                        <a:rPr lang="en-US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2000" b="1" kern="100" baseline="300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0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干泥土</a:t>
                      </a:r>
                      <a:endParaRPr lang="zh-CN" sz="20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0.84</a:t>
                      </a:r>
                      <a:r>
                        <a:rPr lang="en-US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2000" b="1" kern="100" baseline="300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0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150297"/>
                  </a:ext>
                </a:extLst>
              </a:tr>
              <a:tr h="336037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沙石</a:t>
                      </a:r>
                      <a:endParaRPr lang="zh-CN" sz="20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0.92</a:t>
                      </a:r>
                      <a:r>
                        <a:rPr lang="en-US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2000" b="1" kern="100" baseline="300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0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铜</a:t>
                      </a:r>
                      <a:endParaRPr lang="zh-CN" sz="20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0.39</a:t>
                      </a:r>
                      <a:r>
                        <a:rPr lang="en-US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000" b="1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2000" b="1" kern="100" baseline="300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000" b="1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005644"/>
                  </a:ext>
                </a:extLst>
              </a:tr>
            </a:tbl>
          </a:graphicData>
        </a:graphic>
      </p:graphicFrame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7A2E87-BC2D-43AE-886A-34A167B26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/>
              <a:t>11</a:t>
            </a:r>
            <a:r>
              <a:rPr lang="zh-CN" altLang="en-US"/>
              <a:t>．下表是一些物质的比热容。</a:t>
            </a:r>
            <a:r>
              <a:rPr lang="en-US" altLang="zh-CN"/>
              <a:t>[J/(kg·℃)]</a:t>
            </a:r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根据表中数据，下列判断正确的是</a:t>
            </a:r>
            <a:r>
              <a:rPr lang="en-US" altLang="zh-CN"/>
              <a:t>(</a:t>
            </a:r>
            <a:r>
              <a:rPr lang="zh-CN" altLang="en-US"/>
              <a:t>　　</a:t>
            </a:r>
            <a:r>
              <a:rPr lang="en-US" altLang="zh-CN"/>
              <a:t>)</a:t>
            </a:r>
          </a:p>
          <a:p>
            <a:pPr lvl="1"/>
            <a:r>
              <a:rPr lang="en-US" altLang="zh-CN"/>
              <a:t>A</a:t>
            </a:r>
            <a:r>
              <a:rPr lang="zh-CN" altLang="en-US"/>
              <a:t>．物质的比热容与物质的状态无关</a:t>
            </a:r>
          </a:p>
          <a:p>
            <a:pPr lvl="1"/>
            <a:r>
              <a:rPr lang="en-US" altLang="zh-CN"/>
              <a:t>B</a:t>
            </a:r>
            <a:r>
              <a:rPr lang="zh-CN" altLang="en-US"/>
              <a:t>．</a:t>
            </a:r>
            <a:r>
              <a:rPr lang="en-US" altLang="zh-CN"/>
              <a:t>100 g</a:t>
            </a:r>
            <a:r>
              <a:rPr lang="zh-CN" altLang="en-US"/>
              <a:t>水的比热容是</a:t>
            </a:r>
            <a:r>
              <a:rPr lang="en-US" altLang="zh-CN"/>
              <a:t>50 g</a:t>
            </a:r>
            <a:r>
              <a:rPr lang="zh-CN" altLang="en-US"/>
              <a:t>水的比热容的两倍</a:t>
            </a:r>
          </a:p>
          <a:p>
            <a:pPr lvl="1"/>
            <a:r>
              <a:rPr lang="en-US" altLang="zh-CN"/>
              <a:t>C</a:t>
            </a:r>
            <a:r>
              <a:rPr lang="zh-CN" altLang="en-US"/>
              <a:t>．质量相等的铜块和铝块吸收相同的热量，铜块温度变化较大</a:t>
            </a:r>
          </a:p>
          <a:p>
            <a:pPr lvl="1"/>
            <a:r>
              <a:rPr lang="en-US" altLang="zh-CN"/>
              <a:t>D</a:t>
            </a:r>
            <a:r>
              <a:rPr lang="zh-CN" altLang="en-US"/>
              <a:t>．寒冬季节，放在室外盛有水的水缸会破裂，主要是因为水的比热容较大</a:t>
            </a:r>
          </a:p>
          <a:p>
            <a:endParaRPr lang="zh-CN" altLang="en-US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D5A8B992-3626-4F78-B2C6-00155923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32" y="2924944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20533D-B52D-4A6D-A6E7-363E9831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</p:spTree>
    <p:extLst>
      <p:ext uri="{BB962C8B-B14F-4D97-AF65-F5344CB8AC3E}">
        <p14:creationId xmlns:p14="http://schemas.microsoft.com/office/powerpoint/2010/main" val="2832461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7A2E87-BC2D-43AE-886A-34A167B26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sz="2600"/>
              <a:t>12</a:t>
            </a:r>
            <a:r>
              <a:rPr lang="zh-CN" altLang="en-US" sz="2600"/>
              <a:t>．培育秧苗时，为了保护秧苗夜间不被春寒冻坏，下列说法中正确的是</a:t>
            </a:r>
            <a:r>
              <a:rPr lang="en-US" altLang="zh-CN" sz="2600"/>
              <a:t>(</a:t>
            </a:r>
            <a:r>
              <a:rPr lang="zh-CN" altLang="en-US" sz="2600"/>
              <a:t>　</a:t>
            </a:r>
            <a:r>
              <a:rPr lang="en-US" altLang="zh-CN" sz="2600"/>
              <a:t>   </a:t>
            </a:r>
            <a:r>
              <a:rPr lang="zh-CN" altLang="en-US" sz="2600"/>
              <a:t>　</a:t>
            </a:r>
            <a:r>
              <a:rPr lang="en-US" altLang="zh-CN" sz="2600"/>
              <a:t>)</a:t>
            </a:r>
          </a:p>
          <a:p>
            <a:pPr marL="971550" lvl="1" indent="-514350">
              <a:buFont typeface="+mj-lt"/>
              <a:buAutoNum type="alphaUcPeriod"/>
            </a:pPr>
            <a:r>
              <a:rPr lang="zh-CN" altLang="en-US" sz="2600"/>
              <a:t>夜晚向秧田灌水，因为水的比热容较大，使秧田温度不致下降过低，第二天早晨再把水放出一些</a:t>
            </a:r>
          </a:p>
          <a:p>
            <a:pPr marL="971550" lvl="1" indent="-514350">
              <a:buFont typeface="+mj-lt"/>
              <a:buAutoNum type="alphaUcPeriod"/>
            </a:pPr>
            <a:r>
              <a:rPr lang="zh-CN" altLang="en-US" sz="2600"/>
              <a:t>早晨向秧田灌水，因为水的比热容较大，能够吸收较多热量，可提高秧田的温度，傍晚再把水放出一些</a:t>
            </a:r>
          </a:p>
          <a:p>
            <a:pPr marL="971550" lvl="1" indent="-514350">
              <a:buFont typeface="+mj-lt"/>
              <a:buAutoNum type="alphaUcPeriod"/>
            </a:pPr>
            <a:r>
              <a:rPr lang="zh-CN" altLang="en-US" sz="2600"/>
              <a:t>早晨向秧田灌水，因为水的比热容较大，能够放出较多热量，可提高秧田的温度，傍晚再把水放出一些，因为那时水已不含热量了</a:t>
            </a:r>
          </a:p>
          <a:p>
            <a:pPr marL="971550" lvl="1" indent="-514350">
              <a:buFont typeface="+mj-lt"/>
              <a:buAutoNum type="alphaUcPeriod"/>
            </a:pPr>
            <a:r>
              <a:rPr lang="zh-CN" altLang="en-US" sz="2600"/>
              <a:t>秧田里应一直灌满水，因为水的比热容较大，吸收的热量较多，所含的热量也多，就可以提高秧田的温度了</a:t>
            </a:r>
          </a:p>
          <a:p>
            <a:endParaRPr lang="zh-CN" altLang="en-US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D5A8B992-3626-4F78-B2C6-00155923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1556792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20533D-B52D-4A6D-A6E7-363E9831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</p:spTree>
    <p:extLst>
      <p:ext uri="{BB962C8B-B14F-4D97-AF65-F5344CB8AC3E}">
        <p14:creationId xmlns:p14="http://schemas.microsoft.com/office/powerpoint/2010/main" val="2353039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E86C75A-3DF8-4F22-AC68-134304DD0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13</a:t>
            </a:r>
            <a:r>
              <a:rPr lang="zh-CN" altLang="en-US"/>
              <a:t>．</a:t>
            </a:r>
            <a:r>
              <a:rPr lang="en-US" altLang="zh-CN"/>
              <a:t>(4</a:t>
            </a:r>
            <a:r>
              <a:rPr lang="zh-CN" altLang="en-US"/>
              <a:t>分</a:t>
            </a:r>
            <a:r>
              <a:rPr lang="en-US" altLang="zh-CN"/>
              <a:t>)</a:t>
            </a:r>
            <a:r>
              <a:rPr lang="zh-CN" altLang="en-US"/>
              <a:t>在科学规划城市建设时，将森林搬进城市并且修建了多处人工湖，这是利用水</a:t>
            </a:r>
            <a:r>
              <a:rPr lang="en-US" altLang="zh-CN" u="sng"/>
              <a:t>          </a:t>
            </a:r>
            <a:r>
              <a:rPr lang="zh-CN" altLang="en-US"/>
              <a:t>的特性，且水在蒸发时</a:t>
            </a:r>
            <a:r>
              <a:rPr lang="en-US" altLang="zh-CN"/>
              <a:t>__  </a:t>
            </a:r>
            <a:r>
              <a:rPr lang="en-US" altLang="zh-CN" u="sng"/>
              <a:t>_      _(</a:t>
            </a:r>
            <a:r>
              <a:rPr lang="zh-CN" altLang="en-US"/>
              <a:t>填“吸热”或“放热”</a:t>
            </a:r>
            <a:r>
              <a:rPr lang="en-US" altLang="zh-CN"/>
              <a:t>)</a:t>
            </a:r>
            <a:r>
              <a:rPr lang="zh-CN" altLang="en-US"/>
              <a:t>的特点调节气温，营造“宜居辽宁”的舒适环境。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20533D-B52D-4A6D-A6E7-363E9831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A73081B7-3823-443E-AA48-9787A43A6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1634399"/>
            <a:ext cx="18722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Times New Roman" panose="02020603050405020304" pitchFamily="18" charset="0"/>
              </a:rPr>
              <a:t>比热容大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7DD2505-5D27-4C96-8E15-AFFFF6B50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557" y="2200092"/>
            <a:ext cx="15986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Times New Roman" panose="02020603050405020304" pitchFamily="18" charset="0"/>
              </a:rPr>
              <a:t>吸热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48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E86C75A-3DF8-4F22-AC68-134304DD0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14</a:t>
            </a:r>
            <a:r>
              <a:rPr lang="zh-CN" altLang="en-US"/>
              <a:t>．</a:t>
            </a:r>
            <a:r>
              <a:rPr lang="en-US" altLang="zh-CN"/>
              <a:t>(4</a:t>
            </a:r>
            <a:r>
              <a:rPr lang="zh-CN" altLang="en-US"/>
              <a:t>分</a:t>
            </a:r>
            <a:r>
              <a:rPr lang="en-US" altLang="zh-CN"/>
              <a:t>)</a:t>
            </a:r>
            <a:r>
              <a:rPr lang="zh-CN" altLang="en-US"/>
              <a:t>用凉水冷却滚烫的鸡蛋，鸡蛋的内能是通过</a:t>
            </a:r>
            <a:r>
              <a:rPr lang="en-US" altLang="zh-CN" u="sng"/>
              <a:t>       </a:t>
            </a:r>
            <a:r>
              <a:rPr lang="zh-CN" altLang="en-US"/>
              <a:t>的方式改变的。如果水的质量是</a:t>
            </a:r>
            <a:r>
              <a:rPr lang="en-US" altLang="zh-CN"/>
              <a:t>1 kg</a:t>
            </a:r>
            <a:r>
              <a:rPr lang="zh-CN" altLang="en-US"/>
              <a:t>，初温为</a:t>
            </a:r>
            <a:r>
              <a:rPr lang="en-US" altLang="zh-CN"/>
              <a:t>20 ℃</a:t>
            </a:r>
            <a:r>
              <a:rPr lang="zh-CN" altLang="en-US"/>
              <a:t>，鸡蛋取出时水温为</a:t>
            </a:r>
            <a:r>
              <a:rPr lang="en-US" altLang="zh-CN"/>
              <a:t>30 ℃</a:t>
            </a:r>
            <a:r>
              <a:rPr lang="zh-CN" altLang="en-US"/>
              <a:t>，水吸收的热量为</a:t>
            </a:r>
            <a:r>
              <a:rPr lang="zh-CN" altLang="en-US" u="sng"/>
              <a:t>           </a:t>
            </a:r>
            <a:r>
              <a:rPr lang="zh-CN" altLang="en-US"/>
              <a:t>。</a:t>
            </a:r>
            <a:r>
              <a:rPr lang="en-US" altLang="zh-CN"/>
              <a:t>[c</a:t>
            </a:r>
            <a:r>
              <a:rPr lang="zh-CN" altLang="en-US"/>
              <a:t>水＝</a:t>
            </a:r>
            <a:r>
              <a:rPr lang="en-US" altLang="zh-CN"/>
              <a:t>4.2×103 J/(kg·℃)]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20533D-B52D-4A6D-A6E7-363E9831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0417D68-A18A-4647-8C4E-F26D3B5BC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992" y="2132856"/>
            <a:ext cx="20162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4.2×10</a:t>
            </a:r>
            <a:r>
              <a:rPr lang="en-US" altLang="zh-CN" sz="32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J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CAB572A-045F-4EB3-A88A-7B9314D8D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052" y="1211830"/>
            <a:ext cx="15986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Times New Roman" panose="02020603050405020304" pitchFamily="18" charset="0"/>
              </a:rPr>
              <a:t>热传递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84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E86C75A-3DF8-4F22-AC68-134304DD0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15</a:t>
            </a:r>
            <a:r>
              <a:rPr lang="zh-CN" altLang="en-US"/>
              <a:t>．搓手能使手的温度升高，这是用</a:t>
            </a:r>
            <a:r>
              <a:rPr lang="en-US" altLang="zh-CN" u="sng"/>
              <a:t>        </a:t>
            </a:r>
            <a:r>
              <a:rPr lang="zh-CN" altLang="en-US"/>
              <a:t>的方法使手的内能增加；使用电热水器给水加热，这是用</a:t>
            </a:r>
            <a:r>
              <a:rPr lang="zh-CN" altLang="en-US" u="sng"/>
              <a:t>        </a:t>
            </a:r>
            <a:r>
              <a:rPr lang="zh-CN" altLang="en-US"/>
              <a:t>的方式使水的内能增加，把质量为</a:t>
            </a:r>
            <a:r>
              <a:rPr lang="en-US" altLang="zh-CN"/>
              <a:t>2 kg</a:t>
            </a:r>
            <a:r>
              <a:rPr lang="zh-CN" altLang="en-US"/>
              <a:t>，初温是</a:t>
            </a:r>
            <a:r>
              <a:rPr lang="en-US" altLang="zh-CN"/>
              <a:t>30 ℃</a:t>
            </a:r>
            <a:r>
              <a:rPr lang="zh-CN" altLang="en-US"/>
              <a:t>的水加热到</a:t>
            </a:r>
            <a:r>
              <a:rPr lang="en-US" altLang="zh-CN"/>
              <a:t>80 ℃</a:t>
            </a:r>
            <a:r>
              <a:rPr lang="zh-CN" altLang="en-US"/>
              <a:t>，这些水吸收的热量是</a:t>
            </a:r>
            <a:r>
              <a:rPr lang="en-US" altLang="zh-CN" u="sng"/>
              <a:t>              </a:t>
            </a:r>
            <a:r>
              <a:rPr lang="zh-CN" altLang="en-US"/>
              <a:t>。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20533D-B52D-4A6D-A6E7-363E9831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A73081B7-3823-443E-AA48-9787A43A6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112" y="1052736"/>
            <a:ext cx="1224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Times New Roman" panose="02020603050405020304" pitchFamily="18" charset="0"/>
              </a:rPr>
              <a:t>做功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7DD2505-5D27-4C96-8E15-AFFFF6B50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718" y="1660991"/>
            <a:ext cx="15986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Times New Roman" panose="02020603050405020304" pitchFamily="18" charset="0"/>
              </a:rPr>
              <a:t>热传递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0417D68-A18A-4647-8C4E-F26D3B5BC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856" y="2636912"/>
            <a:ext cx="20162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4.2×10</a:t>
            </a:r>
            <a:r>
              <a:rPr lang="en-US" altLang="zh-CN" sz="32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995185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9"/>
          <p:cNvGrpSpPr/>
          <p:nvPr/>
        </p:nvGrpSpPr>
        <p:grpSpPr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4" name="组合 10"/>
            <p:cNvGrpSpPr/>
            <p:nvPr/>
          </p:nvGrpSpPr>
          <p:grpSpPr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93838" y="2348880"/>
            <a:ext cx="10175795" cy="691640"/>
            <a:chOff x="2111375" y="3567623"/>
            <a:chExt cx="10175795" cy="691640"/>
          </a:xfrm>
        </p:grpSpPr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927350" y="3567623"/>
              <a:ext cx="9359820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通过比热容的实验，体会控制变量的方法在实验中的作用。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rgbClr val="FFDB81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02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487488" y="1392827"/>
            <a:ext cx="9455785" cy="700088"/>
            <a:chOff x="2105025" y="2441575"/>
            <a:chExt cx="9455785" cy="700088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2927350" y="2451610"/>
              <a:ext cx="8633460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了解比热容的概念，知道比热容使物质的一种特性。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文本框 7"/>
              <p:cNvSpPr txBox="1">
                <a:spLocks noChangeArrowheads="1"/>
              </p:cNvSpPr>
              <p:nvPr/>
            </p:nvSpPr>
            <p:spPr bwMode="auto">
              <a:xfrm>
                <a:off x="7049531" y="1585499"/>
                <a:ext cx="561732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512888" y="3356992"/>
            <a:ext cx="10012729" cy="1308884"/>
            <a:chOff x="2130425" y="4406509"/>
            <a:chExt cx="10012729" cy="1308884"/>
          </a:xfrm>
        </p:grpSpPr>
        <p:grpSp>
          <p:nvGrpSpPr>
            <p:cNvPr id="29" name="组合 28"/>
            <p:cNvGrpSpPr/>
            <p:nvPr/>
          </p:nvGrpSpPr>
          <p:grpSpPr>
            <a:xfrm>
              <a:off x="2130425" y="4706938"/>
              <a:ext cx="682625" cy="679450"/>
              <a:chOff x="7003603" y="4439327"/>
              <a:chExt cx="717385" cy="71738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2908300" y="4406509"/>
              <a:ext cx="9234854" cy="1308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尝试用比热容解释简单的自然现象，感受物理制视与生活的密切联系。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B5E30DD-A029-4221-8C8E-67387C1D7AEE}"/>
              </a:ext>
            </a:extLst>
          </p:cNvPr>
          <p:cNvGrpSpPr/>
          <p:nvPr/>
        </p:nvGrpSpPr>
        <p:grpSpPr>
          <a:xfrm>
            <a:off x="1535431" y="4831943"/>
            <a:ext cx="8461375" cy="685289"/>
            <a:chOff x="2130425" y="4706938"/>
            <a:chExt cx="8461375" cy="685289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8330B863-A935-459C-8C3E-DC14229488B8}"/>
                </a:ext>
              </a:extLst>
            </p:cNvPr>
            <p:cNvGrpSpPr/>
            <p:nvPr/>
          </p:nvGrpSpPr>
          <p:grpSpPr>
            <a:xfrm>
              <a:off x="2130425" y="4706938"/>
              <a:ext cx="682625" cy="679450"/>
              <a:chOff x="7003603" y="4439327"/>
              <a:chExt cx="717385" cy="71738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9742C375-024A-4931-B2B8-86E66ACBCF93}"/>
                  </a:ext>
                </a:extLst>
              </p:cNvPr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文本框 11">
                <a:extLst>
                  <a:ext uri="{FF2B5EF4-FFF2-40B4-BE49-F238E27FC236}">
                    <a16:creationId xmlns:a16="http://schemas.microsoft.com/office/drawing/2014/main" id="{C42EB9A2-A122-46AF-87F5-D7A5676379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04</a:t>
                </a:r>
              </a:p>
            </p:txBody>
          </p:sp>
        </p:grp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81E813BB-1DC2-4C4A-853B-04174BBB3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4729673"/>
              <a:ext cx="7683500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会进行简单的吸、放热计算。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FC3C17B2-73D7-4227-A2A3-92151A87B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/>
              <a:t>16.</a:t>
            </a:r>
            <a:r>
              <a:rPr lang="zh-CN" altLang="en-US" sz="2400"/>
              <a:t>［</a:t>
            </a:r>
            <a:r>
              <a:rPr lang="en-US" altLang="zh-CN" sz="2400"/>
              <a:t>2020·</a:t>
            </a:r>
            <a:r>
              <a:rPr lang="zh-CN" altLang="en-US" sz="2400"/>
              <a:t>河北 </a:t>
            </a:r>
            <a:r>
              <a:rPr lang="en-US" altLang="zh-CN" sz="2400"/>
              <a:t>26 </a:t>
            </a:r>
            <a:r>
              <a:rPr lang="zh-CN" altLang="en-US" sz="2400"/>
              <a:t>题］小明用除颜色不同外，其他都相同的黑白两张纸分别将两个相同的瓶子包起来，再将质量、初温相同的水分别倒入两个瓶中，然后将两个瓶子放在太阳光下。过一段时间后，小明用温度计测量了两瓶中水的温度，发现包有黑纸的瓶中水的温度升高得较多。请回答下列问题： </a:t>
            </a:r>
          </a:p>
          <a:p>
            <a:r>
              <a:rPr lang="zh-CN" altLang="en-US" sz="2400"/>
              <a:t>（</a:t>
            </a:r>
            <a:r>
              <a:rPr lang="en-US" altLang="zh-CN" sz="2400"/>
              <a:t>1</a:t>
            </a:r>
            <a:r>
              <a:rPr lang="zh-CN" altLang="en-US" sz="2400"/>
              <a:t>）黑纸的吸热性能比白纸的要</a:t>
            </a:r>
            <a:r>
              <a:rPr lang="en-US" altLang="zh-CN" sz="2400"/>
              <a:t>________</a:t>
            </a:r>
            <a:r>
              <a:rPr lang="zh-CN" altLang="en-US" sz="2400"/>
              <a:t>（选填“好”或“差”）； </a:t>
            </a:r>
          </a:p>
          <a:p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）两瓶中的水是通过</a:t>
            </a:r>
            <a:r>
              <a:rPr lang="en-US" altLang="zh-CN" sz="2400"/>
              <a:t>__________</a:t>
            </a:r>
            <a:r>
              <a:rPr lang="zh-CN" altLang="en-US" sz="2400"/>
              <a:t>（选填“做功”或“热传递”）的方式使其内能增加的； </a:t>
            </a:r>
          </a:p>
          <a:p>
            <a:r>
              <a:rPr lang="zh-CN" altLang="en-US" sz="2400"/>
              <a:t>（</a:t>
            </a:r>
            <a:r>
              <a:rPr lang="en-US" altLang="zh-CN" sz="2400"/>
              <a:t>3</a:t>
            </a:r>
            <a:r>
              <a:rPr lang="zh-CN" altLang="en-US" sz="2400"/>
              <a:t>）已知包有黑纸的瓶中装有 </a:t>
            </a:r>
            <a:r>
              <a:rPr lang="en-US" altLang="zh-CN" sz="2400"/>
              <a:t>0.5 kg </a:t>
            </a:r>
            <a:r>
              <a:rPr lang="zh-CN" altLang="en-US" sz="2400"/>
              <a:t>水。</a:t>
            </a:r>
            <a:r>
              <a:rPr lang="en-US" altLang="zh-CN" sz="2400"/>
              <a:t>0.5 kg </a:t>
            </a:r>
            <a:r>
              <a:rPr lang="zh-CN" altLang="en-US" sz="2400"/>
              <a:t>的水温度升高 </a:t>
            </a:r>
            <a:r>
              <a:rPr lang="en-US" altLang="zh-CN" sz="2400"/>
              <a:t>20 ℃</a:t>
            </a:r>
            <a:r>
              <a:rPr lang="zh-CN" altLang="en-US" sz="2400"/>
              <a:t>，需吸收</a:t>
            </a:r>
            <a:r>
              <a:rPr lang="en-US" altLang="zh-CN" sz="2400"/>
              <a:t>_________J </a:t>
            </a:r>
            <a:r>
              <a:rPr lang="zh-CN" altLang="en-US" sz="2400"/>
              <a:t>的热量。［ｃ水＝</a:t>
            </a:r>
            <a:r>
              <a:rPr lang="en-US" altLang="zh-CN" sz="2400"/>
              <a:t>4.2× 103 </a:t>
            </a:r>
            <a:r>
              <a:rPr lang="zh-CN" altLang="en-US" sz="2400"/>
              <a:t>Ｊ</a:t>
            </a:r>
            <a:r>
              <a:rPr lang="en-US" altLang="zh-CN" sz="2400"/>
              <a:t>/</a:t>
            </a:r>
            <a:r>
              <a:rPr lang="zh-CN" altLang="en-US" sz="2400"/>
              <a:t>（ｋｇ</a:t>
            </a:r>
            <a:r>
              <a:rPr lang="en-US" altLang="zh-CN" sz="2400"/>
              <a:t>·℃</a:t>
            </a:r>
            <a:r>
              <a:rPr lang="zh-CN" altLang="en-US" sz="2400"/>
              <a:t>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122170" y="881380"/>
            <a:ext cx="8545830" cy="6049010"/>
            <a:chOff x="942" y="1388"/>
            <a:chExt cx="13458" cy="9526"/>
          </a:xfrm>
        </p:grpSpPr>
        <p:sp>
          <p:nvSpPr>
            <p:cNvPr id="3" name="文本框 2"/>
            <p:cNvSpPr txBox="1"/>
            <p:nvPr/>
          </p:nvSpPr>
          <p:spPr>
            <a:xfrm>
              <a:off x="12695" y="10092"/>
              <a:ext cx="17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280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-2-</a:t>
              </a:r>
              <a:endParaRPr lang="zh-HK" altLang="en-US" sz="28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42" y="1388"/>
              <a:ext cx="12635" cy="6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auto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810616" y="3471391"/>
            <a:ext cx="7617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好</a:t>
            </a:r>
            <a:r>
              <a:rPr sz="2400" b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42320" y="4037503"/>
            <a:ext cx="126829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热传递</a:t>
            </a:r>
            <a:r>
              <a:rPr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83632" y="5514955"/>
            <a:ext cx="111761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42000</a:t>
            </a:r>
            <a:r>
              <a:rPr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3755972C-0B0B-41F4-8F25-1DB270C3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8DB7F1B-0BEE-4570-B93B-D61AFC689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268413"/>
            <a:ext cx="8280400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</a:t>
            </a:r>
            <a:r>
              <a:rPr lang="en-US" altLang="zh-CN" sz="2800" b="1">
                <a:latin typeface="Times New Roman" panose="02020603050405020304" pitchFamily="18" charset="0"/>
              </a:rPr>
              <a:t>17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．一个质量为</a:t>
            </a:r>
            <a:r>
              <a:rPr lang="en-US" altLang="zh-CN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250 g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的钢件，加热到</a:t>
            </a:r>
            <a:r>
              <a:rPr lang="en-US" altLang="zh-CN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560 ℃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，然后在空气中自然冷却，室温为</a:t>
            </a:r>
            <a:r>
              <a:rPr lang="en-US" altLang="zh-CN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 ℃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，这个钢件在冷却过程中放出多少热量</a:t>
            </a:r>
            <a:r>
              <a:rPr lang="en-US" altLang="zh-CN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 </a:t>
            </a:r>
          </a:p>
        </p:txBody>
      </p:sp>
      <p:pic>
        <p:nvPicPr>
          <p:cNvPr id="19459" name="Picture 3" descr="刚2">
            <a:extLst>
              <a:ext uri="{FF2B5EF4-FFF2-40B4-BE49-F238E27FC236}">
                <a16:creationId xmlns:a16="http://schemas.microsoft.com/office/drawing/2014/main" id="{3393C351-E38D-445F-9956-BD251AD9E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2126" y="2600325"/>
            <a:ext cx="21240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AB135EE1-94E8-4104-ADBC-7959025B4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239" y="4329113"/>
            <a:ext cx="8459787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Q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放 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= 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</a:rPr>
              <a:t>cm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 baseline="-2500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</a:rPr>
              <a:t>-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 baseline="-25000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　  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=0.46</a:t>
            </a:r>
            <a:r>
              <a:rPr lang="en-US" altLang="zh-CN" sz="2800" b="1">
                <a:solidFill>
                  <a:srgbClr val="002060"/>
                </a:solidFill>
              </a:rPr>
              <a:t>×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zh-CN" sz="2800" b="1" baseline="30000">
                <a:solidFill>
                  <a:srgbClr val="00206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J/(kg·</a:t>
            </a:r>
            <a:r>
              <a:rPr lang="en-US" altLang="zh-CN" sz="2800" b="1">
                <a:solidFill>
                  <a:srgbClr val="002060"/>
                </a:solidFill>
              </a:rPr>
              <a:t>℃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800" b="1">
                <a:solidFill>
                  <a:srgbClr val="002060"/>
                </a:solidFill>
              </a:rPr>
              <a:t>×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0.25 kg×(560 ℃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</a:rPr>
              <a:t>-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20 ℃)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      =6.21</a:t>
            </a:r>
            <a:r>
              <a:rPr lang="en-US" altLang="zh-CN" sz="2800" b="1">
                <a:solidFill>
                  <a:srgbClr val="002060"/>
                </a:solidFill>
              </a:rPr>
              <a:t>×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zh-CN" sz="2800" b="1" baseline="30000">
                <a:solidFill>
                  <a:srgbClr val="00206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J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351D29B1-E566-4AE0-B18E-299781A27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3752851"/>
            <a:ext cx="554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钢的比热容为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0.46</a:t>
            </a:r>
            <a:r>
              <a:rPr lang="en-US" altLang="zh-CN" b="1">
                <a:solidFill>
                  <a:srgbClr val="002060"/>
                </a:solidFill>
              </a:rPr>
              <a:t>×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zh-CN" sz="2800" b="1" baseline="30000">
                <a:solidFill>
                  <a:srgbClr val="00206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J/(kg·</a:t>
            </a:r>
            <a:r>
              <a:rPr lang="en-US" altLang="zh-CN" sz="2800" b="1">
                <a:solidFill>
                  <a:srgbClr val="002060"/>
                </a:solidFill>
              </a:rPr>
              <a:t>℃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F3ECD9D8-DD58-4857-A7C3-0327C1F59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3105151"/>
            <a:ext cx="107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2060"/>
                </a:solidFill>
              </a:rPr>
              <a:t>解：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19194B4-8B9A-47D5-845A-93FA17D9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7A6BCD1-A502-46AF-A7D1-5D0EA7E09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18</a:t>
            </a:r>
            <a:r>
              <a:rPr lang="zh-CN" altLang="en-US"/>
              <a:t>．一个质量为</a:t>
            </a:r>
            <a:r>
              <a:rPr lang="en-US" altLang="zh-CN"/>
              <a:t>250 g</a:t>
            </a:r>
            <a:r>
              <a:rPr lang="zh-CN" altLang="en-US"/>
              <a:t>的铁块，加热到</a:t>
            </a:r>
            <a:r>
              <a:rPr lang="en-US" altLang="zh-CN"/>
              <a:t>560 ℃</a:t>
            </a:r>
            <a:r>
              <a:rPr lang="zh-CN" altLang="en-US"/>
              <a:t>，然后在空气中自然冷却，室温为</a:t>
            </a:r>
            <a:r>
              <a:rPr lang="en-US" altLang="zh-CN"/>
              <a:t>20 ℃</a:t>
            </a:r>
            <a:r>
              <a:rPr lang="zh-CN" altLang="en-US"/>
              <a:t>，这一铁块在冷却过程中放出多少热量？若用这些热量给</a:t>
            </a:r>
            <a:r>
              <a:rPr lang="en-US" altLang="zh-CN"/>
              <a:t>30 ℃ </a:t>
            </a:r>
            <a:r>
              <a:rPr lang="zh-CN" altLang="en-US"/>
              <a:t>、</a:t>
            </a:r>
            <a:r>
              <a:rPr lang="en-US" altLang="zh-CN"/>
              <a:t>0.5 kg</a:t>
            </a:r>
            <a:r>
              <a:rPr lang="zh-CN" altLang="en-US"/>
              <a:t>的水加热，水温升高到多少？</a:t>
            </a:r>
            <a:r>
              <a:rPr lang="en-US" altLang="zh-CN"/>
              <a:t>[c</a:t>
            </a:r>
            <a:r>
              <a:rPr lang="zh-CN" altLang="en-US"/>
              <a:t>钢＝</a:t>
            </a:r>
            <a:r>
              <a:rPr lang="en-US" altLang="zh-CN"/>
              <a:t>0.46×10</a:t>
            </a:r>
            <a:r>
              <a:rPr lang="en-US" altLang="zh-CN" baseline="30000"/>
              <a:t>3</a:t>
            </a:r>
            <a:r>
              <a:rPr lang="en-US" altLang="zh-CN"/>
              <a:t> J/(kg·℃)</a:t>
            </a:r>
            <a:r>
              <a:rPr lang="zh-CN" altLang="en-US"/>
              <a:t>，结果保留两位小数</a:t>
            </a:r>
            <a:r>
              <a:rPr lang="en-US" altLang="zh-CN"/>
              <a:t>]</a:t>
            </a:r>
          </a:p>
          <a:p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19194B4-8B9A-47D5-845A-93FA17D9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A107556-C039-40B0-9117-011D790AF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3455973"/>
            <a:ext cx="8349342" cy="27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35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21350" y="4501939"/>
            <a:ext cx="1717652" cy="521970"/>
          </a:xfrm>
          <a:prstGeom prst="rect">
            <a:avLst/>
          </a:prstGeom>
          <a:solidFill>
            <a:srgbClr val="007E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 anchor="ctr"/>
          <a:lstStyle/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热量计算</a:t>
            </a:r>
          </a:p>
        </p:txBody>
      </p:sp>
      <p:sp>
        <p:nvSpPr>
          <p:cNvPr id="8" name="矩形 7"/>
          <p:cNvSpPr/>
          <p:nvPr/>
        </p:nvSpPr>
        <p:spPr>
          <a:xfrm>
            <a:off x="2121349" y="6078838"/>
            <a:ext cx="1717653" cy="521970"/>
          </a:xfrm>
          <a:prstGeom prst="rect">
            <a:avLst/>
          </a:prstGeom>
          <a:solidFill>
            <a:srgbClr val="007E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 anchor="ctr"/>
          <a:lstStyle/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研究方法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222750" y="6078855"/>
            <a:ext cx="52755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“控制变量”和“转换法”。</a:t>
            </a:r>
          </a:p>
        </p:txBody>
      </p:sp>
      <p:sp>
        <p:nvSpPr>
          <p:cNvPr id="10" name="左大括号 9"/>
          <p:cNvSpPr/>
          <p:nvPr/>
        </p:nvSpPr>
        <p:spPr bwMode="auto">
          <a:xfrm>
            <a:off x="4154351" y="4092146"/>
            <a:ext cx="233362" cy="1390650"/>
          </a:xfrm>
          <a:prstGeom prst="leftBrace">
            <a:avLst>
              <a:gd name="adj1" fmla="val 2052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36140" y="1007110"/>
            <a:ext cx="977900" cy="521970"/>
          </a:xfrm>
          <a:prstGeom prst="rect">
            <a:avLst/>
          </a:prstGeom>
          <a:solidFill>
            <a:srgbClr val="007E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 anchor="ctr"/>
          <a:lstStyle>
            <a:defPPr>
              <a:defRPr lang="zh-CN"/>
            </a:defPPr>
            <a:lvl1pPr algn="ctr" eaLnBrk="1" hangingPunct="1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定义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129155" y="1924050"/>
            <a:ext cx="997585" cy="521970"/>
          </a:xfrm>
          <a:prstGeom prst="rect">
            <a:avLst/>
          </a:prstGeom>
          <a:solidFill>
            <a:srgbClr val="007E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 anchor="ctr"/>
          <a:lstStyle>
            <a:defPPr>
              <a:defRPr lang="zh-CN"/>
            </a:defPPr>
            <a:lvl1pPr algn="ctr" eaLnBrk="1" hangingPunct="1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公式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123799" y="3252293"/>
            <a:ext cx="1715203" cy="521970"/>
          </a:xfrm>
          <a:prstGeom prst="rect">
            <a:avLst/>
          </a:prstGeom>
          <a:solidFill>
            <a:srgbClr val="007E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 anchor="ctr"/>
          <a:lstStyle>
            <a:defPPr>
              <a:defRPr lang="zh-CN"/>
            </a:defPPr>
            <a:lvl1pPr algn="ctr" eaLnBrk="1" hangingPunct="1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物理意义</a:t>
            </a:r>
          </a:p>
        </p:txBody>
      </p:sp>
      <p:sp>
        <p:nvSpPr>
          <p:cNvPr id="20" name="左大括号 19"/>
          <p:cNvSpPr/>
          <p:nvPr/>
        </p:nvSpPr>
        <p:spPr bwMode="auto">
          <a:xfrm>
            <a:off x="1678851" y="1237340"/>
            <a:ext cx="360025" cy="5169566"/>
          </a:xfrm>
          <a:prstGeom prst="leftBrace">
            <a:avLst>
              <a:gd name="adj1" fmla="val 2052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958802" y="2642278"/>
            <a:ext cx="772583" cy="2810933"/>
          </a:xfrm>
          <a:prstGeom prst="rect">
            <a:avLst/>
          </a:prstGeom>
          <a:solidFill>
            <a:srgbClr val="007E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 anchor="ctr"/>
          <a:lstStyle/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比热容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ECBE0D2-2D4F-4E71-9603-BCF32279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知识小结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9C36329-3AA2-4036-BB6D-AB6E84557ED4}"/>
              </a:ext>
            </a:extLst>
          </p:cNvPr>
          <p:cNvSpPr/>
          <p:nvPr/>
        </p:nvSpPr>
        <p:spPr>
          <a:xfrm>
            <a:off x="3334628" y="888287"/>
            <a:ext cx="8041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一定质量的某种物质，在温度升高时吸收的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热量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与它的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质量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升高的温度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乘积之比，叫做这种物质的比热容。</a:t>
            </a:r>
          </a:p>
        </p:txBody>
      </p:sp>
      <mc:AlternateContent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E62D019-307D-481A-87E9-EDB71A858337}"/>
                  </a:ext>
                </a:extLst>
              </p:cNvPr>
              <p:cNvSpPr txBox="1"/>
              <p:nvPr/>
            </p:nvSpPr>
            <p:spPr>
              <a:xfrm>
                <a:off x="3334628" y="1827460"/>
                <a:ext cx="3312368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zh-CN" altLang="en-US" sz="2800" b="1"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E62D019-307D-481A-87E9-EDB71A858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628" y="1827460"/>
                <a:ext cx="3312368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8">
            <a:extLst>
              <a:ext uri="{FF2B5EF4-FFF2-40B4-BE49-F238E27FC236}">
                <a16:creationId xmlns:a16="http://schemas.microsoft.com/office/drawing/2014/main" id="{D6C9B154-7704-4D9F-879A-D60A1DCFD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802" y="3907632"/>
            <a:ext cx="3095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Q</a:t>
            </a:r>
            <a:r>
              <a:rPr lang="zh-CN" altLang="en-US" sz="2800" b="1" baseline="-25000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吸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= 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>
                <a:solidFill>
                  <a:srgbClr val="CC0000"/>
                </a:solidFill>
                <a:latin typeface="宋体" panose="02010600030101010101" pitchFamily="2" charset="-122"/>
              </a:rPr>
              <a:t>-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B680DE25-B553-4542-A208-0E628757A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085" y="5035101"/>
            <a:ext cx="320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Q</a:t>
            </a:r>
            <a:r>
              <a:rPr lang="zh-CN" altLang="en-US" sz="2800" b="1" baseline="-25000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放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= 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cm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>
                <a:solidFill>
                  <a:srgbClr val="CC0000"/>
                </a:solidFill>
                <a:latin typeface="宋体" panose="02010600030101010101" pitchFamily="2" charset="-122"/>
              </a:rPr>
              <a:t>-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)</a:t>
            </a:r>
            <a:endParaRPr lang="en-US" altLang="zh-CN" sz="2800" b="1">
              <a:solidFill>
                <a:srgbClr val="CC000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7423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4" grpId="0"/>
      <p:bldP spid="16" grpId="0"/>
      <p:bldP spid="20" grpId="0"/>
      <p:bldP spid="21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5621A97-0636-4E27-A11A-BDE914CFC4EE}"/>
              </a:ext>
            </a:extLst>
          </p:cNvPr>
          <p:cNvSpPr/>
          <p:nvPr/>
        </p:nvSpPr>
        <p:spPr>
          <a:xfrm>
            <a:off x="0" y="-27384"/>
            <a:ext cx="12192000" cy="6885384"/>
          </a:xfrm>
          <a:custGeom>
            <a:rect l="l" t="t" r="r" b="b"/>
            <a:pathLst>
              <a:path w="12192000" h="6885384">
                <a:moveTo>
                  <a:pt x="6747510" y="3324688"/>
                </a:moveTo>
                <a:cubicBezTo>
                  <a:pt x="6727214" y="3324310"/>
                  <a:pt x="6708458" y="3342331"/>
                  <a:pt x="6691243" y="3378754"/>
                </a:cubicBezTo>
                <a:cubicBezTo>
                  <a:pt x="6667998" y="3424281"/>
                  <a:pt x="6669985" y="3469681"/>
                  <a:pt x="6697203" y="3514956"/>
                </a:cubicBezTo>
                <a:cubicBezTo>
                  <a:pt x="6710960" y="3541521"/>
                  <a:pt x="6724013" y="3560460"/>
                  <a:pt x="6736362" y="3571771"/>
                </a:cubicBezTo>
                <a:cubicBezTo>
                  <a:pt x="6761000" y="3584253"/>
                  <a:pt x="6779324" y="3582734"/>
                  <a:pt x="6791332" y="3567213"/>
                </a:cubicBezTo>
                <a:cubicBezTo>
                  <a:pt x="6793926" y="3560111"/>
                  <a:pt x="6800086" y="3553996"/>
                  <a:pt x="6809811" y="3548867"/>
                </a:cubicBezTo>
                <a:cubicBezTo>
                  <a:pt x="6819536" y="3543738"/>
                  <a:pt x="6824146" y="3532827"/>
                  <a:pt x="6823642" y="3516134"/>
                </a:cubicBezTo>
                <a:cubicBezTo>
                  <a:pt x="6823138" y="3499442"/>
                  <a:pt x="6825688" y="3487055"/>
                  <a:pt x="6831292" y="3478976"/>
                </a:cubicBezTo>
                <a:lnTo>
                  <a:pt x="6857198" y="3443931"/>
                </a:lnTo>
                <a:cubicBezTo>
                  <a:pt x="6863246" y="3429684"/>
                  <a:pt x="6863724" y="3418599"/>
                  <a:pt x="6858632" y="3410675"/>
                </a:cubicBezTo>
                <a:cubicBezTo>
                  <a:pt x="6853540" y="3402751"/>
                  <a:pt x="6845494" y="3401580"/>
                  <a:pt x="6834494" y="3407162"/>
                </a:cubicBezTo>
                <a:cubicBezTo>
                  <a:pt x="6823494" y="3412743"/>
                  <a:pt x="6817920" y="3415037"/>
                  <a:pt x="6817772" y="3414044"/>
                </a:cubicBezTo>
                <a:cubicBezTo>
                  <a:pt x="6817623" y="3413051"/>
                  <a:pt x="6814910" y="3406135"/>
                  <a:pt x="6809633" y="3393297"/>
                </a:cubicBezTo>
                <a:cubicBezTo>
                  <a:pt x="6805601" y="3373165"/>
                  <a:pt x="6797625" y="3357147"/>
                  <a:pt x="6785706" y="3345243"/>
                </a:cubicBezTo>
                <a:cubicBezTo>
                  <a:pt x="6772419" y="3331767"/>
                  <a:pt x="6759687" y="3324916"/>
                  <a:pt x="6747510" y="3324688"/>
                </a:cubicBezTo>
                <a:close/>
                <a:moveTo>
                  <a:pt x="7280854" y="3286098"/>
                </a:moveTo>
                <a:cubicBezTo>
                  <a:pt x="7266792" y="3287243"/>
                  <a:pt x="7250081" y="3290829"/>
                  <a:pt x="7230724" y="3296855"/>
                </a:cubicBezTo>
                <a:cubicBezTo>
                  <a:pt x="7192009" y="3308907"/>
                  <a:pt x="7198840" y="3349749"/>
                  <a:pt x="7251216" y="3419381"/>
                </a:cubicBezTo>
                <a:cubicBezTo>
                  <a:pt x="7260451" y="3431997"/>
                  <a:pt x="7277203" y="3465827"/>
                  <a:pt x="7301471" y="3520871"/>
                </a:cubicBezTo>
                <a:cubicBezTo>
                  <a:pt x="7337658" y="3584972"/>
                  <a:pt x="7365795" y="3613169"/>
                  <a:pt x="7385883" y="3605460"/>
                </a:cubicBezTo>
                <a:cubicBezTo>
                  <a:pt x="7404369" y="3594594"/>
                  <a:pt x="7420209" y="3577990"/>
                  <a:pt x="7433403" y="3555649"/>
                </a:cubicBezTo>
                <a:cubicBezTo>
                  <a:pt x="7470198" y="3483542"/>
                  <a:pt x="7473274" y="3429024"/>
                  <a:pt x="7442632" y="3392096"/>
                </a:cubicBezTo>
                <a:cubicBezTo>
                  <a:pt x="7427703" y="3373639"/>
                  <a:pt x="7415280" y="3359452"/>
                  <a:pt x="7405363" y="3349535"/>
                </a:cubicBezTo>
                <a:cubicBezTo>
                  <a:pt x="7384489" y="3326675"/>
                  <a:pt x="7354402" y="3306825"/>
                  <a:pt x="7315102" y="3289984"/>
                </a:cubicBezTo>
                <a:cubicBezTo>
                  <a:pt x="7306334" y="3286248"/>
                  <a:pt x="7294918" y="3284953"/>
                  <a:pt x="7280854" y="3286098"/>
                </a:cubicBezTo>
                <a:close/>
                <a:moveTo>
                  <a:pt x="3963802" y="2967326"/>
                </a:moveTo>
                <a:cubicBezTo>
                  <a:pt x="3949656" y="2964293"/>
                  <a:pt x="3932405" y="2970504"/>
                  <a:pt x="3912047" y="2985959"/>
                </a:cubicBezTo>
                <a:cubicBezTo>
                  <a:pt x="3832616" y="3065375"/>
                  <a:pt x="3764000" y="3143938"/>
                  <a:pt x="3706199" y="3221649"/>
                </a:cubicBezTo>
                <a:cubicBezTo>
                  <a:pt x="3693864" y="3236874"/>
                  <a:pt x="3681997" y="3244850"/>
                  <a:pt x="3670597" y="3245576"/>
                </a:cubicBezTo>
                <a:cubicBezTo>
                  <a:pt x="3670301" y="3246318"/>
                  <a:pt x="3667462" y="3244146"/>
                  <a:pt x="3662080" y="3239061"/>
                </a:cubicBezTo>
                <a:cubicBezTo>
                  <a:pt x="3647478" y="3222754"/>
                  <a:pt x="3634306" y="3215994"/>
                  <a:pt x="3622565" y="3218781"/>
                </a:cubicBezTo>
                <a:cubicBezTo>
                  <a:pt x="3610661" y="3218781"/>
                  <a:pt x="3600665" y="3228317"/>
                  <a:pt x="3592579" y="3247389"/>
                </a:cubicBezTo>
                <a:cubicBezTo>
                  <a:pt x="3584492" y="3266461"/>
                  <a:pt x="3579930" y="3284328"/>
                  <a:pt x="3578892" y="3300991"/>
                </a:cubicBezTo>
                <a:cubicBezTo>
                  <a:pt x="3591167" y="3395098"/>
                  <a:pt x="3604716" y="3460430"/>
                  <a:pt x="3619541" y="3496988"/>
                </a:cubicBezTo>
                <a:cubicBezTo>
                  <a:pt x="3635774" y="3519744"/>
                  <a:pt x="3654475" y="3534821"/>
                  <a:pt x="3675645" y="3542218"/>
                </a:cubicBezTo>
                <a:cubicBezTo>
                  <a:pt x="3698638" y="3548356"/>
                  <a:pt x="3716846" y="3549934"/>
                  <a:pt x="3730270" y="3546955"/>
                </a:cubicBezTo>
                <a:cubicBezTo>
                  <a:pt x="3743694" y="3543975"/>
                  <a:pt x="3756028" y="3531770"/>
                  <a:pt x="3767273" y="3510341"/>
                </a:cubicBezTo>
                <a:cubicBezTo>
                  <a:pt x="3778517" y="3488912"/>
                  <a:pt x="3785081" y="3466501"/>
                  <a:pt x="3786963" y="3443108"/>
                </a:cubicBezTo>
                <a:cubicBezTo>
                  <a:pt x="3797474" y="3417313"/>
                  <a:pt x="3802729" y="3393326"/>
                  <a:pt x="3802729" y="3371149"/>
                </a:cubicBezTo>
                <a:cubicBezTo>
                  <a:pt x="3802729" y="3327787"/>
                  <a:pt x="3821698" y="3271623"/>
                  <a:pt x="3859634" y="3202659"/>
                </a:cubicBezTo>
                <a:cubicBezTo>
                  <a:pt x="3883976" y="3156065"/>
                  <a:pt x="3895929" y="3128380"/>
                  <a:pt x="3895491" y="3119604"/>
                </a:cubicBezTo>
                <a:cubicBezTo>
                  <a:pt x="3895054" y="3110828"/>
                  <a:pt x="3909486" y="3088264"/>
                  <a:pt x="3938787" y="3051914"/>
                </a:cubicBezTo>
                <a:cubicBezTo>
                  <a:pt x="3968088" y="3015564"/>
                  <a:pt x="3980796" y="2989406"/>
                  <a:pt x="3976912" y="2973440"/>
                </a:cubicBezTo>
                <a:cubicBezTo>
                  <a:pt x="3972887" y="2970375"/>
                  <a:pt x="3968517" y="2968337"/>
                  <a:pt x="3963802" y="2967326"/>
                </a:cubicBezTo>
                <a:close/>
                <a:moveTo>
                  <a:pt x="6450988" y="2722711"/>
                </a:moveTo>
                <a:cubicBezTo>
                  <a:pt x="6435534" y="2721731"/>
                  <a:pt x="6421830" y="2727437"/>
                  <a:pt x="6409878" y="2739829"/>
                </a:cubicBezTo>
                <a:cubicBezTo>
                  <a:pt x="6393941" y="2756351"/>
                  <a:pt x="6364240" y="2771846"/>
                  <a:pt x="6320774" y="2786315"/>
                </a:cubicBezTo>
                <a:lnTo>
                  <a:pt x="6178124" y="2828699"/>
                </a:lnTo>
                <a:cubicBezTo>
                  <a:pt x="6154019" y="2834451"/>
                  <a:pt x="6139094" y="2845618"/>
                  <a:pt x="6133349" y="2862199"/>
                </a:cubicBezTo>
                <a:cubicBezTo>
                  <a:pt x="6127605" y="2878781"/>
                  <a:pt x="6127423" y="2905024"/>
                  <a:pt x="6132805" y="2940929"/>
                </a:cubicBezTo>
                <a:cubicBezTo>
                  <a:pt x="6138186" y="2976835"/>
                  <a:pt x="6147333" y="3000650"/>
                  <a:pt x="6160245" y="3012377"/>
                </a:cubicBezTo>
                <a:cubicBezTo>
                  <a:pt x="6171512" y="3023836"/>
                  <a:pt x="6189168" y="3024867"/>
                  <a:pt x="6213214" y="3015468"/>
                </a:cubicBezTo>
                <a:cubicBezTo>
                  <a:pt x="6248200" y="2992771"/>
                  <a:pt x="6290102" y="2968770"/>
                  <a:pt x="6338920" y="2943464"/>
                </a:cubicBezTo>
                <a:cubicBezTo>
                  <a:pt x="6345457" y="2940396"/>
                  <a:pt x="6348370" y="2938917"/>
                  <a:pt x="6347659" y="2939028"/>
                </a:cubicBezTo>
                <a:cubicBezTo>
                  <a:pt x="6346947" y="2939139"/>
                  <a:pt x="6346591" y="2950469"/>
                  <a:pt x="6346591" y="2973017"/>
                </a:cubicBezTo>
                <a:cubicBezTo>
                  <a:pt x="6341951" y="3079888"/>
                  <a:pt x="6339164" y="3190621"/>
                  <a:pt x="6338230" y="3305216"/>
                </a:cubicBezTo>
                <a:cubicBezTo>
                  <a:pt x="6337296" y="3419811"/>
                  <a:pt x="6338690" y="3480555"/>
                  <a:pt x="6342411" y="3487448"/>
                </a:cubicBezTo>
                <a:lnTo>
                  <a:pt x="6292511" y="3524273"/>
                </a:lnTo>
                <a:cubicBezTo>
                  <a:pt x="6241129" y="3574543"/>
                  <a:pt x="6240602" y="3616030"/>
                  <a:pt x="6290932" y="3648733"/>
                </a:cubicBezTo>
                <a:cubicBezTo>
                  <a:pt x="6328706" y="3669443"/>
                  <a:pt x="6360219" y="3676963"/>
                  <a:pt x="6385473" y="3671293"/>
                </a:cubicBezTo>
                <a:cubicBezTo>
                  <a:pt x="6410727" y="3665622"/>
                  <a:pt x="6431618" y="3651361"/>
                  <a:pt x="6448148" y="3628509"/>
                </a:cubicBezTo>
                <a:cubicBezTo>
                  <a:pt x="6464677" y="3605657"/>
                  <a:pt x="6477982" y="3589198"/>
                  <a:pt x="6488063" y="3579132"/>
                </a:cubicBezTo>
                <a:cubicBezTo>
                  <a:pt x="6502310" y="3568680"/>
                  <a:pt x="6544316" y="3516942"/>
                  <a:pt x="6614081" y="3423917"/>
                </a:cubicBezTo>
                <a:cubicBezTo>
                  <a:pt x="6631485" y="3398345"/>
                  <a:pt x="6645828" y="3368614"/>
                  <a:pt x="6657109" y="3334725"/>
                </a:cubicBezTo>
                <a:cubicBezTo>
                  <a:pt x="6665381" y="3317973"/>
                  <a:pt x="6663758" y="3299116"/>
                  <a:pt x="6652239" y="3278154"/>
                </a:cubicBezTo>
                <a:cubicBezTo>
                  <a:pt x="6637103" y="3262751"/>
                  <a:pt x="6617112" y="3264745"/>
                  <a:pt x="6592266" y="3284135"/>
                </a:cubicBezTo>
                <a:lnTo>
                  <a:pt x="6503474" y="3370882"/>
                </a:lnTo>
                <a:lnTo>
                  <a:pt x="6506209" y="3309174"/>
                </a:lnTo>
                <a:cubicBezTo>
                  <a:pt x="6505289" y="3189598"/>
                  <a:pt x="6508470" y="3068792"/>
                  <a:pt x="6515748" y="2946755"/>
                </a:cubicBezTo>
                <a:cubicBezTo>
                  <a:pt x="6516564" y="2919834"/>
                  <a:pt x="6522549" y="2902133"/>
                  <a:pt x="6533705" y="2893653"/>
                </a:cubicBezTo>
                <a:cubicBezTo>
                  <a:pt x="6544860" y="2885174"/>
                  <a:pt x="6555160" y="2863641"/>
                  <a:pt x="6564603" y="2829055"/>
                </a:cubicBezTo>
                <a:cubicBezTo>
                  <a:pt x="6569421" y="2801970"/>
                  <a:pt x="6561972" y="2779963"/>
                  <a:pt x="6542255" y="2763033"/>
                </a:cubicBezTo>
                <a:cubicBezTo>
                  <a:pt x="6526037" y="2751900"/>
                  <a:pt x="6500961" y="2739529"/>
                  <a:pt x="6467027" y="2725920"/>
                </a:cubicBezTo>
                <a:cubicBezTo>
                  <a:pt x="6461486" y="2724107"/>
                  <a:pt x="6456140" y="2723038"/>
                  <a:pt x="6450988" y="2722711"/>
                </a:cubicBezTo>
                <a:close/>
                <a:moveTo>
                  <a:pt x="5155884" y="2696698"/>
                </a:moveTo>
                <a:lnTo>
                  <a:pt x="5154318" y="2714980"/>
                </a:lnTo>
                <a:cubicBezTo>
                  <a:pt x="5152547" y="2733110"/>
                  <a:pt x="5150481" y="2752152"/>
                  <a:pt x="5148120" y="2772106"/>
                </a:cubicBezTo>
                <a:cubicBezTo>
                  <a:pt x="5095730" y="2783758"/>
                  <a:pt x="5061937" y="2793113"/>
                  <a:pt x="5046742" y="2800169"/>
                </a:cubicBezTo>
                <a:lnTo>
                  <a:pt x="5012763" y="2816914"/>
                </a:lnTo>
                <a:cubicBezTo>
                  <a:pt x="5012215" y="2792171"/>
                  <a:pt x="5012438" y="2764931"/>
                  <a:pt x="5013431" y="2735192"/>
                </a:cubicBezTo>
                <a:cubicBezTo>
                  <a:pt x="5013520" y="2741626"/>
                  <a:pt x="5026669" y="2742141"/>
                  <a:pt x="5052880" y="2736738"/>
                </a:cubicBezTo>
                <a:cubicBezTo>
                  <a:pt x="5079089" y="2731334"/>
                  <a:pt x="5096857" y="2725712"/>
                  <a:pt x="5106181" y="2719871"/>
                </a:cubicBezTo>
                <a:cubicBezTo>
                  <a:pt x="5109962" y="2717721"/>
                  <a:pt x="5117667" y="2716117"/>
                  <a:pt x="5129297" y="2715057"/>
                </a:cubicBezTo>
                <a:cubicBezTo>
                  <a:pt x="5138019" y="2714262"/>
                  <a:pt x="5146421" y="2708816"/>
                  <a:pt x="5154501" y="2698719"/>
                </a:cubicBezTo>
                <a:close/>
                <a:moveTo>
                  <a:pt x="3684379" y="2681554"/>
                </a:moveTo>
                <a:cubicBezTo>
                  <a:pt x="3675725" y="2681256"/>
                  <a:pt x="3666424" y="2681883"/>
                  <a:pt x="3656477" y="2683436"/>
                </a:cubicBezTo>
                <a:cubicBezTo>
                  <a:pt x="3636582" y="2686541"/>
                  <a:pt x="3619374" y="2695533"/>
                  <a:pt x="3604853" y="2710409"/>
                </a:cubicBezTo>
                <a:cubicBezTo>
                  <a:pt x="3590333" y="2725286"/>
                  <a:pt x="3584496" y="2744591"/>
                  <a:pt x="3587342" y="2768326"/>
                </a:cubicBezTo>
                <a:cubicBezTo>
                  <a:pt x="3595421" y="2795988"/>
                  <a:pt x="3608030" y="2813348"/>
                  <a:pt x="3625167" y="2820405"/>
                </a:cubicBezTo>
                <a:cubicBezTo>
                  <a:pt x="3634077" y="2823740"/>
                  <a:pt x="3643824" y="2829737"/>
                  <a:pt x="3654409" y="2838394"/>
                </a:cubicBezTo>
                <a:lnTo>
                  <a:pt x="3686719" y="2866658"/>
                </a:lnTo>
                <a:cubicBezTo>
                  <a:pt x="3687979" y="2866969"/>
                  <a:pt x="3689891" y="2870342"/>
                  <a:pt x="3692456" y="2876775"/>
                </a:cubicBezTo>
                <a:cubicBezTo>
                  <a:pt x="3699868" y="2885255"/>
                  <a:pt x="3707503" y="2893424"/>
                  <a:pt x="3715360" y="2901281"/>
                </a:cubicBezTo>
                <a:cubicBezTo>
                  <a:pt x="3755328" y="2932843"/>
                  <a:pt x="3784280" y="2946696"/>
                  <a:pt x="3802218" y="2942842"/>
                </a:cubicBezTo>
                <a:cubicBezTo>
                  <a:pt x="3829629" y="2934392"/>
                  <a:pt x="3847366" y="2914653"/>
                  <a:pt x="3855431" y="2883624"/>
                </a:cubicBezTo>
                <a:cubicBezTo>
                  <a:pt x="3856321" y="2873736"/>
                  <a:pt x="3858626" y="2862262"/>
                  <a:pt x="3862347" y="2849202"/>
                </a:cubicBezTo>
                <a:cubicBezTo>
                  <a:pt x="3863489" y="2836764"/>
                  <a:pt x="3861509" y="2817832"/>
                  <a:pt x="3856410" y="2792408"/>
                </a:cubicBezTo>
                <a:cubicBezTo>
                  <a:pt x="3844609" y="2762344"/>
                  <a:pt x="3809126" y="2732769"/>
                  <a:pt x="3749961" y="2703682"/>
                </a:cubicBezTo>
                <a:lnTo>
                  <a:pt x="3708400" y="2685226"/>
                </a:lnTo>
                <a:cubicBezTo>
                  <a:pt x="3701040" y="2683076"/>
                  <a:pt x="3693032" y="2681852"/>
                  <a:pt x="3684379" y="2681554"/>
                </a:cubicBezTo>
                <a:close/>
                <a:moveTo>
                  <a:pt x="6976588" y="2609553"/>
                </a:moveTo>
                <a:cubicBezTo>
                  <a:pt x="6977107" y="2624882"/>
                  <a:pt x="6978056" y="2639632"/>
                  <a:pt x="6979435" y="2653805"/>
                </a:cubicBezTo>
                <a:cubicBezTo>
                  <a:pt x="6980814" y="2667977"/>
                  <a:pt x="6981503" y="2675782"/>
                  <a:pt x="6981503" y="2677220"/>
                </a:cubicBezTo>
                <a:cubicBezTo>
                  <a:pt x="6969673" y="2679400"/>
                  <a:pt x="6955797" y="2681861"/>
                  <a:pt x="6939875" y="2684603"/>
                </a:cubicBezTo>
                <a:cubicBezTo>
                  <a:pt x="6910878" y="2693898"/>
                  <a:pt x="6898855" y="2714771"/>
                  <a:pt x="6903807" y="2747223"/>
                </a:cubicBezTo>
                <a:cubicBezTo>
                  <a:pt x="6904533" y="2749446"/>
                  <a:pt x="6905163" y="2754023"/>
                  <a:pt x="6905697" y="2760954"/>
                </a:cubicBezTo>
                <a:cubicBezTo>
                  <a:pt x="6906231" y="2767884"/>
                  <a:pt x="6910104" y="2775719"/>
                  <a:pt x="6917316" y="2784458"/>
                </a:cubicBezTo>
                <a:cubicBezTo>
                  <a:pt x="6924528" y="2793198"/>
                  <a:pt x="6932092" y="2804372"/>
                  <a:pt x="6940008" y="2817981"/>
                </a:cubicBezTo>
                <a:cubicBezTo>
                  <a:pt x="6947925" y="2831590"/>
                  <a:pt x="6960007" y="2837468"/>
                  <a:pt x="6976255" y="2835615"/>
                </a:cubicBezTo>
                <a:lnTo>
                  <a:pt x="6987084" y="2832813"/>
                </a:lnTo>
                <a:lnTo>
                  <a:pt x="6987084" y="2885337"/>
                </a:lnTo>
                <a:cubicBezTo>
                  <a:pt x="6973142" y="2888346"/>
                  <a:pt x="6960784" y="2891708"/>
                  <a:pt x="6950010" y="2895421"/>
                </a:cubicBezTo>
                <a:lnTo>
                  <a:pt x="6922518" y="2907584"/>
                </a:lnTo>
                <a:lnTo>
                  <a:pt x="6921140" y="2904316"/>
                </a:lnTo>
                <a:cubicBezTo>
                  <a:pt x="6919710" y="2900995"/>
                  <a:pt x="6917282" y="2895455"/>
                  <a:pt x="6913858" y="2887694"/>
                </a:cubicBezTo>
                <a:cubicBezTo>
                  <a:pt x="6907009" y="2872172"/>
                  <a:pt x="6902213" y="2831794"/>
                  <a:pt x="6899471" y="2766558"/>
                </a:cubicBezTo>
                <a:cubicBezTo>
                  <a:pt x="6896728" y="2701322"/>
                  <a:pt x="6896372" y="2656896"/>
                  <a:pt x="6898403" y="2633280"/>
                </a:cubicBezTo>
                <a:cubicBezTo>
                  <a:pt x="6900849" y="2633280"/>
                  <a:pt x="6911167" y="2630649"/>
                  <a:pt x="6929357" y="2625386"/>
                </a:cubicBezTo>
                <a:cubicBezTo>
                  <a:pt x="6947547" y="2620123"/>
                  <a:pt x="6963291" y="2614846"/>
                  <a:pt x="6976588" y="2609553"/>
                </a:cubicBezTo>
                <a:close/>
                <a:moveTo>
                  <a:pt x="7249242" y="2534870"/>
                </a:moveTo>
                <a:cubicBezTo>
                  <a:pt x="7250791" y="2535056"/>
                  <a:pt x="7251857" y="2535563"/>
                  <a:pt x="7252438" y="2536394"/>
                </a:cubicBezTo>
                <a:cubicBezTo>
                  <a:pt x="7262504" y="2552300"/>
                  <a:pt x="7260214" y="2592223"/>
                  <a:pt x="7245567" y="2656162"/>
                </a:cubicBezTo>
                <a:cubicBezTo>
                  <a:pt x="7230920" y="2720101"/>
                  <a:pt x="7210270" y="2776902"/>
                  <a:pt x="7183615" y="2826564"/>
                </a:cubicBezTo>
                <a:cubicBezTo>
                  <a:pt x="7182874" y="2828773"/>
                  <a:pt x="7182540" y="2829833"/>
                  <a:pt x="7182614" y="2829744"/>
                </a:cubicBezTo>
                <a:cubicBezTo>
                  <a:pt x="7165373" y="2833851"/>
                  <a:pt x="7154514" y="2838409"/>
                  <a:pt x="7150037" y="2843420"/>
                </a:cubicBezTo>
                <a:cubicBezTo>
                  <a:pt x="7149696" y="2829411"/>
                  <a:pt x="7149526" y="2810939"/>
                  <a:pt x="7149526" y="2788005"/>
                </a:cubicBezTo>
                <a:cubicBezTo>
                  <a:pt x="7151038" y="2787249"/>
                  <a:pt x="7157509" y="2784966"/>
                  <a:pt x="7168939" y="2781156"/>
                </a:cubicBezTo>
                <a:cubicBezTo>
                  <a:pt x="7180028" y="2774218"/>
                  <a:pt x="7189211" y="2762855"/>
                  <a:pt x="7196490" y="2747067"/>
                </a:cubicBezTo>
                <a:cubicBezTo>
                  <a:pt x="7197409" y="2740677"/>
                  <a:pt x="7198966" y="2735296"/>
                  <a:pt x="7201160" y="2730923"/>
                </a:cubicBezTo>
                <a:cubicBezTo>
                  <a:pt x="7201160" y="2725823"/>
                  <a:pt x="7201857" y="2718848"/>
                  <a:pt x="7203250" y="2709998"/>
                </a:cubicBezTo>
                <a:cubicBezTo>
                  <a:pt x="7204644" y="2701148"/>
                  <a:pt x="7203969" y="2690933"/>
                  <a:pt x="7201227" y="2679355"/>
                </a:cubicBezTo>
                <a:cubicBezTo>
                  <a:pt x="7197106" y="2675234"/>
                  <a:pt x="7194281" y="2670875"/>
                  <a:pt x="7192754" y="2666280"/>
                </a:cubicBezTo>
                <a:cubicBezTo>
                  <a:pt x="7191227" y="2661684"/>
                  <a:pt x="7186758" y="2656740"/>
                  <a:pt x="7179346" y="2651448"/>
                </a:cubicBezTo>
                <a:cubicBezTo>
                  <a:pt x="7173682" y="2641752"/>
                  <a:pt x="7164017" y="2637213"/>
                  <a:pt x="7150349" y="2637828"/>
                </a:cubicBezTo>
                <a:lnTo>
                  <a:pt x="7143782" y="2638728"/>
                </a:lnTo>
                <a:lnTo>
                  <a:pt x="7141142" y="2567659"/>
                </a:lnTo>
                <a:lnTo>
                  <a:pt x="7222241" y="2541908"/>
                </a:lnTo>
                <a:cubicBezTo>
                  <a:pt x="7235594" y="2536660"/>
                  <a:pt x="7244594" y="2534314"/>
                  <a:pt x="7249242" y="2534870"/>
                </a:cubicBezTo>
                <a:close/>
                <a:moveTo>
                  <a:pt x="5153235" y="2495755"/>
                </a:moveTo>
                <a:cubicBezTo>
                  <a:pt x="5156444" y="2494643"/>
                  <a:pt x="5158171" y="2494670"/>
                  <a:pt x="5158416" y="2495833"/>
                </a:cubicBezTo>
                <a:cubicBezTo>
                  <a:pt x="5160996" y="2498932"/>
                  <a:pt x="5162285" y="2525797"/>
                  <a:pt x="5162285" y="2576431"/>
                </a:cubicBezTo>
                <a:cubicBezTo>
                  <a:pt x="5162285" y="2589090"/>
                  <a:pt x="5161990" y="2602660"/>
                  <a:pt x="5161401" y="2617142"/>
                </a:cubicBezTo>
                <a:lnTo>
                  <a:pt x="5159670" y="2647223"/>
                </a:lnTo>
                <a:lnTo>
                  <a:pt x="5149355" y="2629956"/>
                </a:lnTo>
                <a:cubicBezTo>
                  <a:pt x="5130120" y="2609475"/>
                  <a:pt x="5114694" y="2599235"/>
                  <a:pt x="5103079" y="2599235"/>
                </a:cubicBezTo>
                <a:cubicBezTo>
                  <a:pt x="5091464" y="2599235"/>
                  <a:pt x="5081613" y="2602015"/>
                  <a:pt x="5073527" y="2607574"/>
                </a:cubicBezTo>
                <a:cubicBezTo>
                  <a:pt x="5065440" y="2613133"/>
                  <a:pt x="5050567" y="2618834"/>
                  <a:pt x="5028908" y="2624674"/>
                </a:cubicBezTo>
                <a:lnTo>
                  <a:pt x="5020994" y="2626046"/>
                </a:lnTo>
                <a:lnTo>
                  <a:pt x="5029130" y="2555562"/>
                </a:lnTo>
                <a:cubicBezTo>
                  <a:pt x="5030716" y="2554761"/>
                  <a:pt x="5038788" y="2550922"/>
                  <a:pt x="5053346" y="2544043"/>
                </a:cubicBezTo>
                <a:lnTo>
                  <a:pt x="5139159" y="2502504"/>
                </a:lnTo>
                <a:cubicBezTo>
                  <a:pt x="5145333" y="2499117"/>
                  <a:pt x="5150025" y="2496867"/>
                  <a:pt x="5153235" y="2495755"/>
                </a:cubicBezTo>
                <a:close/>
                <a:moveTo>
                  <a:pt x="7914775" y="2408419"/>
                </a:moveTo>
                <a:cubicBezTo>
                  <a:pt x="7896748" y="2413579"/>
                  <a:pt x="7880885" y="2431954"/>
                  <a:pt x="7867187" y="2463545"/>
                </a:cubicBezTo>
                <a:cubicBezTo>
                  <a:pt x="7846344" y="2500711"/>
                  <a:pt x="7817221" y="2546622"/>
                  <a:pt x="7779818" y="2601281"/>
                </a:cubicBezTo>
                <a:lnTo>
                  <a:pt x="7668500" y="2770327"/>
                </a:lnTo>
                <a:cubicBezTo>
                  <a:pt x="7625568" y="2834725"/>
                  <a:pt x="7592560" y="2891459"/>
                  <a:pt x="7569478" y="2940529"/>
                </a:cubicBezTo>
                <a:cubicBezTo>
                  <a:pt x="7546560" y="2998746"/>
                  <a:pt x="7543461" y="3035800"/>
                  <a:pt x="7560183" y="3051692"/>
                </a:cubicBezTo>
                <a:cubicBezTo>
                  <a:pt x="7580790" y="3065775"/>
                  <a:pt x="7610205" y="3058948"/>
                  <a:pt x="7648431" y="3031211"/>
                </a:cubicBezTo>
                <a:cubicBezTo>
                  <a:pt x="7686656" y="3003475"/>
                  <a:pt x="7715787" y="2984473"/>
                  <a:pt x="7735823" y="2974207"/>
                </a:cubicBezTo>
                <a:cubicBezTo>
                  <a:pt x="7745840" y="2969074"/>
                  <a:pt x="7754306" y="2963675"/>
                  <a:pt x="7761220" y="2958010"/>
                </a:cubicBezTo>
                <a:lnTo>
                  <a:pt x="7769235" y="2949144"/>
                </a:lnTo>
                <a:lnTo>
                  <a:pt x="7761757" y="3001381"/>
                </a:lnTo>
                <a:cubicBezTo>
                  <a:pt x="7751816" y="3086926"/>
                  <a:pt x="7747897" y="3178776"/>
                  <a:pt x="7749999" y="3276931"/>
                </a:cubicBezTo>
                <a:cubicBezTo>
                  <a:pt x="7751852" y="3321405"/>
                  <a:pt x="7752082" y="3366931"/>
                  <a:pt x="7750688" y="3413510"/>
                </a:cubicBezTo>
                <a:cubicBezTo>
                  <a:pt x="7749295" y="3460089"/>
                  <a:pt x="7753127" y="3509678"/>
                  <a:pt x="7762184" y="3562276"/>
                </a:cubicBezTo>
                <a:cubicBezTo>
                  <a:pt x="7771243" y="3614874"/>
                  <a:pt x="7782642" y="3648774"/>
                  <a:pt x="7796385" y="3663977"/>
                </a:cubicBezTo>
                <a:cubicBezTo>
                  <a:pt x="7810127" y="3679180"/>
                  <a:pt x="7824363" y="3686136"/>
                  <a:pt x="7839091" y="3684846"/>
                </a:cubicBezTo>
                <a:cubicBezTo>
                  <a:pt x="7853820" y="3683557"/>
                  <a:pt x="7863511" y="3675937"/>
                  <a:pt x="7868166" y="3661987"/>
                </a:cubicBezTo>
                <a:cubicBezTo>
                  <a:pt x="7872821" y="3648037"/>
                  <a:pt x="7888995" y="3632752"/>
                  <a:pt x="7916687" y="3616134"/>
                </a:cubicBezTo>
                <a:cubicBezTo>
                  <a:pt x="7932461" y="3607802"/>
                  <a:pt x="7936159" y="3575748"/>
                  <a:pt x="7927784" y="3519970"/>
                </a:cubicBezTo>
                <a:cubicBezTo>
                  <a:pt x="7919408" y="3464192"/>
                  <a:pt x="7915219" y="3408537"/>
                  <a:pt x="7915219" y="3353003"/>
                </a:cubicBezTo>
                <a:lnTo>
                  <a:pt x="7915219" y="3207773"/>
                </a:lnTo>
                <a:cubicBezTo>
                  <a:pt x="7912314" y="3073892"/>
                  <a:pt x="7919497" y="2986952"/>
                  <a:pt x="7936767" y="2946955"/>
                </a:cubicBezTo>
                <a:cubicBezTo>
                  <a:pt x="7947530" y="2918537"/>
                  <a:pt x="7950569" y="2895669"/>
                  <a:pt x="7945884" y="2878354"/>
                </a:cubicBezTo>
                <a:cubicBezTo>
                  <a:pt x="7937579" y="2853438"/>
                  <a:pt x="7925942" y="2834634"/>
                  <a:pt x="7910974" y="2821942"/>
                </a:cubicBezTo>
                <a:lnTo>
                  <a:pt x="7895104" y="2811426"/>
                </a:lnTo>
                <a:lnTo>
                  <a:pt x="7929598" y="2776548"/>
                </a:lnTo>
                <a:cubicBezTo>
                  <a:pt x="8007113" y="2695360"/>
                  <a:pt x="8050612" y="2628888"/>
                  <a:pt x="8060094" y="2577132"/>
                </a:cubicBezTo>
                <a:cubicBezTo>
                  <a:pt x="8060894" y="2568341"/>
                  <a:pt x="8064626" y="2556210"/>
                  <a:pt x="8071290" y="2540741"/>
                </a:cubicBezTo>
                <a:cubicBezTo>
                  <a:pt x="8077954" y="2525271"/>
                  <a:pt x="8074529" y="2506440"/>
                  <a:pt x="8061017" y="2484248"/>
                </a:cubicBezTo>
                <a:cubicBezTo>
                  <a:pt x="8047504" y="2462055"/>
                  <a:pt x="8025430" y="2443347"/>
                  <a:pt x="7994795" y="2428121"/>
                </a:cubicBezTo>
                <a:cubicBezTo>
                  <a:pt x="7964160" y="2412897"/>
                  <a:pt x="7937487" y="2406329"/>
                  <a:pt x="7914775" y="2408419"/>
                </a:cubicBezTo>
                <a:close/>
                <a:moveTo>
                  <a:pt x="7333481" y="2403980"/>
                </a:moveTo>
                <a:cubicBezTo>
                  <a:pt x="7324075" y="2404609"/>
                  <a:pt x="7315984" y="2407597"/>
                  <a:pt x="7309210" y="2412945"/>
                </a:cubicBezTo>
                <a:cubicBezTo>
                  <a:pt x="7295660" y="2423641"/>
                  <a:pt x="7273775" y="2426431"/>
                  <a:pt x="7243555" y="2421317"/>
                </a:cubicBezTo>
                <a:cubicBezTo>
                  <a:pt x="7213335" y="2416203"/>
                  <a:pt x="7166730" y="2418374"/>
                  <a:pt x="7103740" y="2427832"/>
                </a:cubicBezTo>
                <a:lnTo>
                  <a:pt x="6888930" y="2459698"/>
                </a:lnTo>
                <a:cubicBezTo>
                  <a:pt x="6880584" y="2459698"/>
                  <a:pt x="6877990" y="2461091"/>
                  <a:pt x="6881147" y="2463878"/>
                </a:cubicBezTo>
                <a:cubicBezTo>
                  <a:pt x="6878063" y="2452211"/>
                  <a:pt x="6865262" y="2440745"/>
                  <a:pt x="6842744" y="2429478"/>
                </a:cubicBezTo>
                <a:cubicBezTo>
                  <a:pt x="6790931" y="2403105"/>
                  <a:pt x="6753922" y="2429604"/>
                  <a:pt x="6731714" y="2508975"/>
                </a:cubicBezTo>
                <a:cubicBezTo>
                  <a:pt x="6724272" y="2551403"/>
                  <a:pt x="6722201" y="2619579"/>
                  <a:pt x="6725499" y="2713500"/>
                </a:cubicBezTo>
                <a:cubicBezTo>
                  <a:pt x="6728797" y="2807422"/>
                  <a:pt x="6738297" y="2870609"/>
                  <a:pt x="6753996" y="2903060"/>
                </a:cubicBezTo>
                <a:cubicBezTo>
                  <a:pt x="6757035" y="2909212"/>
                  <a:pt x="6759485" y="2918814"/>
                  <a:pt x="6761345" y="2931868"/>
                </a:cubicBezTo>
                <a:cubicBezTo>
                  <a:pt x="6763206" y="2944921"/>
                  <a:pt x="6773335" y="2967918"/>
                  <a:pt x="6791732" y="3000858"/>
                </a:cubicBezTo>
                <a:cubicBezTo>
                  <a:pt x="6810026" y="3043257"/>
                  <a:pt x="6831344" y="3063522"/>
                  <a:pt x="6855686" y="3061654"/>
                </a:cubicBezTo>
                <a:cubicBezTo>
                  <a:pt x="6861719" y="3065375"/>
                  <a:pt x="6871800" y="3067235"/>
                  <a:pt x="6885928" y="3067235"/>
                </a:cubicBezTo>
                <a:lnTo>
                  <a:pt x="6988841" y="3043509"/>
                </a:lnTo>
                <a:lnTo>
                  <a:pt x="6989864" y="3079155"/>
                </a:lnTo>
                <a:cubicBezTo>
                  <a:pt x="6867086" y="3102963"/>
                  <a:pt x="6762483" y="3129899"/>
                  <a:pt x="6676055" y="3159964"/>
                </a:cubicBezTo>
                <a:cubicBezTo>
                  <a:pt x="6656427" y="3165404"/>
                  <a:pt x="6647366" y="3177657"/>
                  <a:pt x="6648870" y="3196722"/>
                </a:cubicBezTo>
                <a:cubicBezTo>
                  <a:pt x="6650375" y="3215786"/>
                  <a:pt x="6655579" y="3232916"/>
                  <a:pt x="6664481" y="3248111"/>
                </a:cubicBezTo>
                <a:cubicBezTo>
                  <a:pt x="6673383" y="3263307"/>
                  <a:pt x="6683264" y="3274433"/>
                  <a:pt x="6694123" y="3281489"/>
                </a:cubicBezTo>
                <a:cubicBezTo>
                  <a:pt x="6704982" y="3288546"/>
                  <a:pt x="6716156" y="3294720"/>
                  <a:pt x="6727645" y="3300013"/>
                </a:cubicBezTo>
                <a:cubicBezTo>
                  <a:pt x="6750846" y="3314141"/>
                  <a:pt x="6776648" y="3316194"/>
                  <a:pt x="6805052" y="3306172"/>
                </a:cubicBezTo>
                <a:cubicBezTo>
                  <a:pt x="6858065" y="3280585"/>
                  <a:pt x="6919669" y="3261409"/>
                  <a:pt x="6989864" y="3248645"/>
                </a:cubicBezTo>
                <a:cubicBezTo>
                  <a:pt x="6988026" y="3442626"/>
                  <a:pt x="6984408" y="3546940"/>
                  <a:pt x="6979012" y="3561587"/>
                </a:cubicBezTo>
                <a:cubicBezTo>
                  <a:pt x="6970206" y="3571193"/>
                  <a:pt x="6943011" y="3570882"/>
                  <a:pt x="6897425" y="3560653"/>
                </a:cubicBezTo>
                <a:cubicBezTo>
                  <a:pt x="6875158" y="3557851"/>
                  <a:pt x="6860811" y="3563050"/>
                  <a:pt x="6854385" y="3576252"/>
                </a:cubicBezTo>
                <a:cubicBezTo>
                  <a:pt x="6847958" y="3589453"/>
                  <a:pt x="6855908" y="3606472"/>
                  <a:pt x="6878234" y="3627308"/>
                </a:cubicBezTo>
                <a:cubicBezTo>
                  <a:pt x="6900560" y="3648144"/>
                  <a:pt x="6911026" y="3663176"/>
                  <a:pt x="6909633" y="3672405"/>
                </a:cubicBezTo>
                <a:cubicBezTo>
                  <a:pt x="6908239" y="3681633"/>
                  <a:pt x="6915285" y="3696106"/>
                  <a:pt x="6930769" y="3715822"/>
                </a:cubicBezTo>
                <a:cubicBezTo>
                  <a:pt x="6946253" y="3735539"/>
                  <a:pt x="6961830" y="3745398"/>
                  <a:pt x="6977500" y="3745398"/>
                </a:cubicBezTo>
                <a:cubicBezTo>
                  <a:pt x="6993170" y="3745398"/>
                  <a:pt x="7008610" y="3735628"/>
                  <a:pt x="7023820" y="3716089"/>
                </a:cubicBezTo>
                <a:cubicBezTo>
                  <a:pt x="7038822" y="3694001"/>
                  <a:pt x="7059032" y="3678483"/>
                  <a:pt x="7084449" y="3669536"/>
                </a:cubicBezTo>
                <a:cubicBezTo>
                  <a:pt x="7109866" y="3660589"/>
                  <a:pt x="7129097" y="3644379"/>
                  <a:pt x="7142143" y="3620904"/>
                </a:cubicBezTo>
                <a:cubicBezTo>
                  <a:pt x="7155189" y="3597429"/>
                  <a:pt x="7162764" y="3562306"/>
                  <a:pt x="7164869" y="3515534"/>
                </a:cubicBezTo>
                <a:cubicBezTo>
                  <a:pt x="7164869" y="3412947"/>
                  <a:pt x="7164358" y="3314289"/>
                  <a:pt x="7163335" y="3219559"/>
                </a:cubicBezTo>
                <a:cubicBezTo>
                  <a:pt x="7286009" y="3197085"/>
                  <a:pt x="7374320" y="3189532"/>
                  <a:pt x="7428266" y="3196900"/>
                </a:cubicBezTo>
                <a:cubicBezTo>
                  <a:pt x="7452223" y="3197908"/>
                  <a:pt x="7473111" y="3189635"/>
                  <a:pt x="7490931" y="3172083"/>
                </a:cubicBezTo>
                <a:cubicBezTo>
                  <a:pt x="7524731" y="3134636"/>
                  <a:pt x="7523304" y="3097011"/>
                  <a:pt x="7486649" y="3059208"/>
                </a:cubicBezTo>
                <a:cubicBezTo>
                  <a:pt x="7449996" y="3021405"/>
                  <a:pt x="7411388" y="3007863"/>
                  <a:pt x="7370828" y="3018581"/>
                </a:cubicBezTo>
                <a:cubicBezTo>
                  <a:pt x="7346086" y="3023873"/>
                  <a:pt x="7317793" y="3027213"/>
                  <a:pt x="7285950" y="3028599"/>
                </a:cubicBezTo>
                <a:cubicBezTo>
                  <a:pt x="7254106" y="3029985"/>
                  <a:pt x="7211885" y="3036630"/>
                  <a:pt x="7159288" y="3048534"/>
                </a:cubicBezTo>
                <a:lnTo>
                  <a:pt x="7159288" y="3032034"/>
                </a:lnTo>
                <a:cubicBezTo>
                  <a:pt x="7158354" y="3018025"/>
                  <a:pt x="7157887" y="3007907"/>
                  <a:pt x="7157887" y="3001681"/>
                </a:cubicBezTo>
                <a:cubicBezTo>
                  <a:pt x="7193036" y="2990503"/>
                  <a:pt x="7234782" y="2973069"/>
                  <a:pt x="7283126" y="2949379"/>
                </a:cubicBezTo>
                <a:cubicBezTo>
                  <a:pt x="7301968" y="2936793"/>
                  <a:pt x="7311389" y="2920256"/>
                  <a:pt x="7311389" y="2899769"/>
                </a:cubicBezTo>
                <a:lnTo>
                  <a:pt x="7335560" y="2878021"/>
                </a:lnTo>
                <a:cubicBezTo>
                  <a:pt x="7367819" y="2837935"/>
                  <a:pt x="7398832" y="2766939"/>
                  <a:pt x="7428600" y="2665035"/>
                </a:cubicBezTo>
                <a:cubicBezTo>
                  <a:pt x="7435775" y="2635593"/>
                  <a:pt x="7442283" y="2590185"/>
                  <a:pt x="7448124" y="2528811"/>
                </a:cubicBezTo>
                <a:cubicBezTo>
                  <a:pt x="7448124" y="2502897"/>
                  <a:pt x="7444029" y="2480382"/>
                  <a:pt x="7435838" y="2461266"/>
                </a:cubicBezTo>
                <a:cubicBezTo>
                  <a:pt x="7427648" y="2442149"/>
                  <a:pt x="7404250" y="2424786"/>
                  <a:pt x="7365647" y="2409176"/>
                </a:cubicBezTo>
                <a:cubicBezTo>
                  <a:pt x="7353609" y="2405084"/>
                  <a:pt x="7342887" y="2403352"/>
                  <a:pt x="7333481" y="2403980"/>
                </a:cubicBezTo>
                <a:close/>
                <a:moveTo>
                  <a:pt x="6402643" y="2386330"/>
                </a:moveTo>
                <a:cubicBezTo>
                  <a:pt x="6393846" y="2385924"/>
                  <a:pt x="6384528" y="2386642"/>
                  <a:pt x="6374688" y="2388484"/>
                </a:cubicBezTo>
                <a:cubicBezTo>
                  <a:pt x="6355008" y="2392168"/>
                  <a:pt x="6337963" y="2401433"/>
                  <a:pt x="6323554" y="2416280"/>
                </a:cubicBezTo>
                <a:cubicBezTo>
                  <a:pt x="6309144" y="2431127"/>
                  <a:pt x="6304345" y="2451385"/>
                  <a:pt x="6309155" y="2477054"/>
                </a:cubicBezTo>
                <a:cubicBezTo>
                  <a:pt x="6313966" y="2502723"/>
                  <a:pt x="6327897" y="2519597"/>
                  <a:pt x="6350950" y="2527677"/>
                </a:cubicBezTo>
                <a:cubicBezTo>
                  <a:pt x="6360601" y="2532495"/>
                  <a:pt x="6371185" y="2540241"/>
                  <a:pt x="6382704" y="2550914"/>
                </a:cubicBezTo>
                <a:cubicBezTo>
                  <a:pt x="6394223" y="2561588"/>
                  <a:pt x="6402588" y="2570709"/>
                  <a:pt x="6407799" y="2578277"/>
                </a:cubicBezTo>
                <a:cubicBezTo>
                  <a:pt x="6413009" y="2585845"/>
                  <a:pt x="6420107" y="2594128"/>
                  <a:pt x="6429091" y="2603127"/>
                </a:cubicBezTo>
                <a:cubicBezTo>
                  <a:pt x="6471237" y="2634392"/>
                  <a:pt x="6501680" y="2647319"/>
                  <a:pt x="6520418" y="2641908"/>
                </a:cubicBezTo>
                <a:cubicBezTo>
                  <a:pt x="6547221" y="2632628"/>
                  <a:pt x="6562809" y="2613215"/>
                  <a:pt x="6567183" y="2583669"/>
                </a:cubicBezTo>
                <a:cubicBezTo>
                  <a:pt x="6568176" y="2572833"/>
                  <a:pt x="6570363" y="2561403"/>
                  <a:pt x="6573743" y="2549380"/>
                </a:cubicBezTo>
                <a:cubicBezTo>
                  <a:pt x="6577123" y="2537357"/>
                  <a:pt x="6576026" y="2520865"/>
                  <a:pt x="6570452" y="2499902"/>
                </a:cubicBezTo>
                <a:cubicBezTo>
                  <a:pt x="6557494" y="2458067"/>
                  <a:pt x="6509833" y="2421739"/>
                  <a:pt x="6427468" y="2390919"/>
                </a:cubicBezTo>
                <a:cubicBezTo>
                  <a:pt x="6419714" y="2388265"/>
                  <a:pt x="6411439" y="2386736"/>
                  <a:pt x="6402643" y="2386330"/>
                </a:cubicBezTo>
                <a:close/>
                <a:moveTo>
                  <a:pt x="5789740" y="2378194"/>
                </a:moveTo>
                <a:cubicBezTo>
                  <a:pt x="5781440" y="2377693"/>
                  <a:pt x="5773025" y="2378399"/>
                  <a:pt x="5764497" y="2380312"/>
                </a:cubicBezTo>
                <a:cubicBezTo>
                  <a:pt x="5747441" y="2384137"/>
                  <a:pt x="5728021" y="2386516"/>
                  <a:pt x="5706236" y="2387450"/>
                </a:cubicBezTo>
                <a:cubicBezTo>
                  <a:pt x="5684451" y="2388384"/>
                  <a:pt x="5639866" y="2396389"/>
                  <a:pt x="5572480" y="2411466"/>
                </a:cubicBezTo>
                <a:cubicBezTo>
                  <a:pt x="5505095" y="2426543"/>
                  <a:pt x="5448646" y="2442449"/>
                  <a:pt x="5403134" y="2459186"/>
                </a:cubicBezTo>
                <a:cubicBezTo>
                  <a:pt x="5386753" y="2465279"/>
                  <a:pt x="5378822" y="2476468"/>
                  <a:pt x="5379341" y="2492753"/>
                </a:cubicBezTo>
                <a:cubicBezTo>
                  <a:pt x="5379860" y="2509038"/>
                  <a:pt x="5384214" y="2524556"/>
                  <a:pt x="5392405" y="2539306"/>
                </a:cubicBezTo>
                <a:cubicBezTo>
                  <a:pt x="5400596" y="2554057"/>
                  <a:pt x="5417540" y="2568059"/>
                  <a:pt x="5443239" y="2581312"/>
                </a:cubicBezTo>
                <a:cubicBezTo>
                  <a:pt x="5468938" y="2594565"/>
                  <a:pt x="5489337" y="2597882"/>
                  <a:pt x="5504435" y="2591263"/>
                </a:cubicBezTo>
                <a:cubicBezTo>
                  <a:pt x="5519534" y="2584644"/>
                  <a:pt x="5528744" y="2580045"/>
                  <a:pt x="5532065" y="2577465"/>
                </a:cubicBezTo>
                <a:cubicBezTo>
                  <a:pt x="5498609" y="2610876"/>
                  <a:pt x="5477391" y="2635086"/>
                  <a:pt x="5468410" y="2650093"/>
                </a:cubicBezTo>
                <a:lnTo>
                  <a:pt x="5464480" y="2659664"/>
                </a:lnTo>
                <a:lnTo>
                  <a:pt x="5456583" y="2654695"/>
                </a:lnTo>
                <a:cubicBezTo>
                  <a:pt x="5444166" y="2649793"/>
                  <a:pt x="5429486" y="2652198"/>
                  <a:pt x="5412541" y="2661910"/>
                </a:cubicBezTo>
                <a:cubicBezTo>
                  <a:pt x="5389949" y="2674860"/>
                  <a:pt x="5372188" y="2713170"/>
                  <a:pt x="5359261" y="2776842"/>
                </a:cubicBezTo>
                <a:cubicBezTo>
                  <a:pt x="5356355" y="2791341"/>
                  <a:pt x="5353019" y="2842315"/>
                  <a:pt x="5349254" y="2929766"/>
                </a:cubicBezTo>
                <a:cubicBezTo>
                  <a:pt x="5341812" y="3108344"/>
                  <a:pt x="5348550" y="3216149"/>
                  <a:pt x="5369468" y="3253182"/>
                </a:cubicBezTo>
                <a:cubicBezTo>
                  <a:pt x="5378096" y="3265056"/>
                  <a:pt x="5387850" y="3276434"/>
                  <a:pt x="5398731" y="3287315"/>
                </a:cubicBezTo>
                <a:cubicBezTo>
                  <a:pt x="5409287" y="3295817"/>
                  <a:pt x="5420596" y="3298619"/>
                  <a:pt x="5432660" y="3295721"/>
                </a:cubicBezTo>
                <a:lnTo>
                  <a:pt x="5435971" y="3294552"/>
                </a:lnTo>
                <a:lnTo>
                  <a:pt x="5432913" y="3300845"/>
                </a:lnTo>
                <a:cubicBezTo>
                  <a:pt x="5423264" y="3317794"/>
                  <a:pt x="5412581" y="3333965"/>
                  <a:pt x="5400866" y="3349357"/>
                </a:cubicBezTo>
                <a:lnTo>
                  <a:pt x="5346519" y="3428142"/>
                </a:lnTo>
                <a:cubicBezTo>
                  <a:pt x="5326016" y="3455168"/>
                  <a:pt x="5318094" y="3468636"/>
                  <a:pt x="5322748" y="3468547"/>
                </a:cubicBezTo>
                <a:cubicBezTo>
                  <a:pt x="5298569" y="3452388"/>
                  <a:pt x="5252717" y="3428179"/>
                  <a:pt x="5185190" y="3395921"/>
                </a:cubicBezTo>
                <a:cubicBezTo>
                  <a:pt x="5194499" y="3388849"/>
                  <a:pt x="5197153" y="3375848"/>
                  <a:pt x="5193150" y="3356917"/>
                </a:cubicBezTo>
                <a:cubicBezTo>
                  <a:pt x="5192305" y="3347696"/>
                  <a:pt x="5191649" y="3333816"/>
                  <a:pt x="5191182" y="3315278"/>
                </a:cubicBezTo>
                <a:cubicBezTo>
                  <a:pt x="5190715" y="3296740"/>
                  <a:pt x="5190112" y="3284069"/>
                  <a:pt x="5189370" y="3277264"/>
                </a:cubicBezTo>
                <a:cubicBezTo>
                  <a:pt x="5196189" y="3273736"/>
                  <a:pt x="5208420" y="3268636"/>
                  <a:pt x="5226061" y="3261965"/>
                </a:cubicBezTo>
                <a:cubicBezTo>
                  <a:pt x="5243702" y="3255294"/>
                  <a:pt x="5264776" y="3241663"/>
                  <a:pt x="5289282" y="3221071"/>
                </a:cubicBezTo>
                <a:cubicBezTo>
                  <a:pt x="5295952" y="3217069"/>
                  <a:pt x="5300503" y="3209675"/>
                  <a:pt x="5302934" y="3198890"/>
                </a:cubicBezTo>
                <a:cubicBezTo>
                  <a:pt x="5305366" y="3188105"/>
                  <a:pt x="5305959" y="3179873"/>
                  <a:pt x="5304714" y="3174196"/>
                </a:cubicBezTo>
                <a:cubicBezTo>
                  <a:pt x="5304106" y="3171394"/>
                  <a:pt x="5303802" y="3164826"/>
                  <a:pt x="5303802" y="3154494"/>
                </a:cubicBezTo>
                <a:cubicBezTo>
                  <a:pt x="5303802" y="3144161"/>
                  <a:pt x="5294358" y="3131352"/>
                  <a:pt x="5275472" y="3116068"/>
                </a:cubicBezTo>
                <a:cubicBezTo>
                  <a:pt x="5266814" y="3110123"/>
                  <a:pt x="5260050" y="3107533"/>
                  <a:pt x="5255181" y="3108296"/>
                </a:cubicBezTo>
                <a:cubicBezTo>
                  <a:pt x="5250311" y="3109060"/>
                  <a:pt x="5228374" y="3122628"/>
                  <a:pt x="5189370" y="3149001"/>
                </a:cubicBezTo>
                <a:lnTo>
                  <a:pt x="5189370" y="3116001"/>
                </a:lnTo>
                <a:cubicBezTo>
                  <a:pt x="5190715" y="3089172"/>
                  <a:pt x="5191314" y="3073505"/>
                  <a:pt x="5191167" y="3068999"/>
                </a:cubicBezTo>
                <a:lnTo>
                  <a:pt x="5191076" y="3068118"/>
                </a:lnTo>
                <a:lnTo>
                  <a:pt x="5231017" y="3055642"/>
                </a:lnTo>
                <a:cubicBezTo>
                  <a:pt x="5244491" y="3051908"/>
                  <a:pt x="5258023" y="3048631"/>
                  <a:pt x="5271614" y="3045810"/>
                </a:cubicBezTo>
                <a:cubicBezTo>
                  <a:pt x="5298795" y="3040169"/>
                  <a:pt x="5315839" y="3028361"/>
                  <a:pt x="5322748" y="3010387"/>
                </a:cubicBezTo>
                <a:cubicBezTo>
                  <a:pt x="5329656" y="2992412"/>
                  <a:pt x="5329868" y="2977876"/>
                  <a:pt x="5323381" y="2966780"/>
                </a:cubicBezTo>
                <a:cubicBezTo>
                  <a:pt x="5316896" y="2955683"/>
                  <a:pt x="5306151" y="2943175"/>
                  <a:pt x="5291149" y="2929255"/>
                </a:cubicBezTo>
                <a:cubicBezTo>
                  <a:pt x="5279081" y="2921576"/>
                  <a:pt x="5262715" y="2913607"/>
                  <a:pt x="5242049" y="2905350"/>
                </a:cubicBezTo>
                <a:cubicBezTo>
                  <a:pt x="5231050" y="2904060"/>
                  <a:pt x="5214231" y="2906973"/>
                  <a:pt x="5191595" y="2914089"/>
                </a:cubicBezTo>
                <a:lnTo>
                  <a:pt x="4978141" y="2984358"/>
                </a:lnTo>
                <a:cubicBezTo>
                  <a:pt x="4908302" y="3004401"/>
                  <a:pt x="4850367" y="3022613"/>
                  <a:pt x="4804336" y="3038994"/>
                </a:cubicBezTo>
                <a:lnTo>
                  <a:pt x="4708406" y="3074596"/>
                </a:lnTo>
                <a:cubicBezTo>
                  <a:pt x="4686332" y="3082749"/>
                  <a:pt x="4676800" y="3098289"/>
                  <a:pt x="4679809" y="3121216"/>
                </a:cubicBezTo>
                <a:cubicBezTo>
                  <a:pt x="4682819" y="3144142"/>
                  <a:pt x="4690008" y="3161928"/>
                  <a:pt x="4701379" y="3174574"/>
                </a:cubicBezTo>
                <a:cubicBezTo>
                  <a:pt x="4706612" y="3177553"/>
                  <a:pt x="4710333" y="3181267"/>
                  <a:pt x="4712542" y="3185714"/>
                </a:cubicBezTo>
                <a:cubicBezTo>
                  <a:pt x="4729842" y="3201844"/>
                  <a:pt x="4744778" y="3211480"/>
                  <a:pt x="4757349" y="3214623"/>
                </a:cubicBezTo>
                <a:cubicBezTo>
                  <a:pt x="4786776" y="3224273"/>
                  <a:pt x="4811979" y="3223317"/>
                  <a:pt x="4832955" y="3211754"/>
                </a:cubicBezTo>
                <a:cubicBezTo>
                  <a:pt x="4858239" y="3196043"/>
                  <a:pt x="4908623" y="3173816"/>
                  <a:pt x="4984106" y="3145072"/>
                </a:cubicBezTo>
                <a:lnTo>
                  <a:pt x="5054837" y="3118993"/>
                </a:lnTo>
                <a:lnTo>
                  <a:pt x="5054837" y="3145109"/>
                </a:lnTo>
                <a:cubicBezTo>
                  <a:pt x="5053903" y="3212087"/>
                  <a:pt x="5053435" y="3259059"/>
                  <a:pt x="5053435" y="3286025"/>
                </a:cubicBezTo>
                <a:lnTo>
                  <a:pt x="5053435" y="3327609"/>
                </a:lnTo>
                <a:cubicBezTo>
                  <a:pt x="5045831" y="3316431"/>
                  <a:pt x="5033466" y="3308707"/>
                  <a:pt x="5016344" y="3304438"/>
                </a:cubicBezTo>
                <a:cubicBezTo>
                  <a:pt x="5019842" y="3306913"/>
                  <a:pt x="5024208" y="3299701"/>
                  <a:pt x="5029441" y="3282801"/>
                </a:cubicBezTo>
                <a:cubicBezTo>
                  <a:pt x="5034674" y="3265901"/>
                  <a:pt x="5030958" y="3242634"/>
                  <a:pt x="5018290" y="3212999"/>
                </a:cubicBezTo>
                <a:cubicBezTo>
                  <a:pt x="5005622" y="3183365"/>
                  <a:pt x="4981224" y="3175908"/>
                  <a:pt x="4945096" y="3190629"/>
                </a:cubicBezTo>
                <a:cubicBezTo>
                  <a:pt x="4919212" y="3207544"/>
                  <a:pt x="4897317" y="3231930"/>
                  <a:pt x="4879408" y="3263788"/>
                </a:cubicBezTo>
                <a:cubicBezTo>
                  <a:pt x="4876428" y="3268992"/>
                  <a:pt x="4864962" y="3282075"/>
                  <a:pt x="4845008" y="3303037"/>
                </a:cubicBezTo>
                <a:cubicBezTo>
                  <a:pt x="4798058" y="3349082"/>
                  <a:pt x="4760414" y="3392885"/>
                  <a:pt x="4732078" y="3434446"/>
                </a:cubicBezTo>
                <a:cubicBezTo>
                  <a:pt x="4703739" y="3476007"/>
                  <a:pt x="4686939" y="3502807"/>
                  <a:pt x="4681677" y="3514844"/>
                </a:cubicBezTo>
                <a:cubicBezTo>
                  <a:pt x="4654162" y="3583053"/>
                  <a:pt x="4645868" y="3626296"/>
                  <a:pt x="4656794" y="3644575"/>
                </a:cubicBezTo>
                <a:cubicBezTo>
                  <a:pt x="4671663" y="3656894"/>
                  <a:pt x="4702001" y="3635732"/>
                  <a:pt x="4747810" y="3581088"/>
                </a:cubicBezTo>
                <a:cubicBezTo>
                  <a:pt x="4753087" y="3575811"/>
                  <a:pt x="4757950" y="3571905"/>
                  <a:pt x="4762397" y="3569370"/>
                </a:cubicBezTo>
                <a:cubicBezTo>
                  <a:pt x="4771766" y="3565871"/>
                  <a:pt x="4785483" y="3552399"/>
                  <a:pt x="4803547" y="3528954"/>
                </a:cubicBezTo>
                <a:cubicBezTo>
                  <a:pt x="4821611" y="3505508"/>
                  <a:pt x="4843118" y="3480911"/>
                  <a:pt x="4868067" y="3455160"/>
                </a:cubicBezTo>
                <a:cubicBezTo>
                  <a:pt x="4873582" y="3455160"/>
                  <a:pt x="4882099" y="3454678"/>
                  <a:pt x="4893619" y="3453715"/>
                </a:cubicBezTo>
                <a:cubicBezTo>
                  <a:pt x="4943221" y="3444435"/>
                  <a:pt x="4978282" y="3444168"/>
                  <a:pt x="4998799" y="3452914"/>
                </a:cubicBezTo>
                <a:cubicBezTo>
                  <a:pt x="5019317" y="3461661"/>
                  <a:pt x="5039189" y="3474351"/>
                  <a:pt x="5058416" y="3490984"/>
                </a:cubicBezTo>
                <a:cubicBezTo>
                  <a:pt x="5171692" y="3573098"/>
                  <a:pt x="5264791" y="3628735"/>
                  <a:pt x="5337714" y="3657895"/>
                </a:cubicBezTo>
                <a:cubicBezTo>
                  <a:pt x="5410635" y="3687055"/>
                  <a:pt x="5492809" y="3711482"/>
                  <a:pt x="5584233" y="3731177"/>
                </a:cubicBezTo>
                <a:cubicBezTo>
                  <a:pt x="5675656" y="3750872"/>
                  <a:pt x="5757730" y="3760956"/>
                  <a:pt x="5830453" y="3761431"/>
                </a:cubicBezTo>
                <a:cubicBezTo>
                  <a:pt x="5903174" y="3761905"/>
                  <a:pt x="5941774" y="3756435"/>
                  <a:pt x="5946251" y="3745020"/>
                </a:cubicBezTo>
                <a:cubicBezTo>
                  <a:pt x="5950728" y="3733605"/>
                  <a:pt x="5959186" y="3726518"/>
                  <a:pt x="5971624" y="3723761"/>
                </a:cubicBezTo>
                <a:cubicBezTo>
                  <a:pt x="5984061" y="3721004"/>
                  <a:pt x="5993220" y="3713065"/>
                  <a:pt x="5999097" y="3699945"/>
                </a:cubicBezTo>
                <a:cubicBezTo>
                  <a:pt x="6004975" y="3686825"/>
                  <a:pt x="6014126" y="3679643"/>
                  <a:pt x="6026549" y="3678398"/>
                </a:cubicBezTo>
                <a:cubicBezTo>
                  <a:pt x="6081268" y="3677315"/>
                  <a:pt x="6112399" y="3659048"/>
                  <a:pt x="6119945" y="3623594"/>
                </a:cubicBezTo>
                <a:cubicBezTo>
                  <a:pt x="6127490" y="3588141"/>
                  <a:pt x="6109760" y="3570415"/>
                  <a:pt x="6066754" y="3570415"/>
                </a:cubicBezTo>
                <a:cubicBezTo>
                  <a:pt x="6025052" y="3570415"/>
                  <a:pt x="5994598" y="3569521"/>
                  <a:pt x="5975394" y="3567735"/>
                </a:cubicBezTo>
                <a:cubicBezTo>
                  <a:pt x="5956187" y="3565949"/>
                  <a:pt x="5912058" y="3562283"/>
                  <a:pt x="5843006" y="3556739"/>
                </a:cubicBezTo>
                <a:cubicBezTo>
                  <a:pt x="5692297" y="3550275"/>
                  <a:pt x="5581757" y="3536051"/>
                  <a:pt x="5511384" y="3514066"/>
                </a:cubicBezTo>
                <a:cubicBezTo>
                  <a:pt x="5458045" y="3499538"/>
                  <a:pt x="5421061" y="3489783"/>
                  <a:pt x="5400434" y="3484802"/>
                </a:cubicBezTo>
                <a:lnTo>
                  <a:pt x="5382904" y="3481330"/>
                </a:lnTo>
                <a:lnTo>
                  <a:pt x="5401598" y="3467894"/>
                </a:lnTo>
                <a:cubicBezTo>
                  <a:pt x="5411357" y="3461825"/>
                  <a:pt x="5423512" y="3454982"/>
                  <a:pt x="5438058" y="3447366"/>
                </a:cubicBezTo>
                <a:cubicBezTo>
                  <a:pt x="5467151" y="3432134"/>
                  <a:pt x="5498361" y="3409745"/>
                  <a:pt x="5531687" y="3380199"/>
                </a:cubicBezTo>
                <a:cubicBezTo>
                  <a:pt x="5550114" y="3362810"/>
                  <a:pt x="5569697" y="3336192"/>
                  <a:pt x="5590437" y="3300346"/>
                </a:cubicBezTo>
                <a:cubicBezTo>
                  <a:pt x="5622354" y="3245228"/>
                  <a:pt x="5640670" y="3158252"/>
                  <a:pt x="5645384" y="3039417"/>
                </a:cubicBezTo>
                <a:cubicBezTo>
                  <a:pt x="5649165" y="2988376"/>
                  <a:pt x="5650836" y="2956992"/>
                  <a:pt x="5650399" y="2945265"/>
                </a:cubicBezTo>
                <a:cubicBezTo>
                  <a:pt x="5649961" y="2933539"/>
                  <a:pt x="5652319" y="2921372"/>
                  <a:pt x="5657471" y="2908763"/>
                </a:cubicBezTo>
                <a:cubicBezTo>
                  <a:pt x="5662622" y="2896155"/>
                  <a:pt x="5658746" y="2880548"/>
                  <a:pt x="5645840" y="2861944"/>
                </a:cubicBezTo>
                <a:cubicBezTo>
                  <a:pt x="5632935" y="2843338"/>
                  <a:pt x="5610569" y="2827695"/>
                  <a:pt x="5578740" y="2815012"/>
                </a:cubicBezTo>
                <a:cubicBezTo>
                  <a:pt x="5546911" y="2802330"/>
                  <a:pt x="5523733" y="2804535"/>
                  <a:pt x="5509205" y="2821628"/>
                </a:cubicBezTo>
                <a:cubicBezTo>
                  <a:pt x="5494677" y="2838720"/>
                  <a:pt x="5492527" y="2868548"/>
                  <a:pt x="5502756" y="2911110"/>
                </a:cubicBezTo>
                <a:cubicBezTo>
                  <a:pt x="5505543" y="2929477"/>
                  <a:pt x="5506470" y="2947719"/>
                  <a:pt x="5505536" y="2965835"/>
                </a:cubicBezTo>
                <a:lnTo>
                  <a:pt x="5502801" y="3023384"/>
                </a:lnTo>
                <a:lnTo>
                  <a:pt x="5491860" y="3127275"/>
                </a:lnTo>
                <a:lnTo>
                  <a:pt x="5481468" y="3175585"/>
                </a:lnTo>
                <a:lnTo>
                  <a:pt x="5481446" y="3174967"/>
                </a:lnTo>
                <a:cubicBezTo>
                  <a:pt x="5481232" y="3169268"/>
                  <a:pt x="5480983" y="3162888"/>
                  <a:pt x="5480698" y="3155828"/>
                </a:cubicBezTo>
                <a:cubicBezTo>
                  <a:pt x="5473359" y="3041189"/>
                  <a:pt x="5476257" y="2919648"/>
                  <a:pt x="5489392" y="2791208"/>
                </a:cubicBezTo>
                <a:lnTo>
                  <a:pt x="5489343" y="2790930"/>
                </a:lnTo>
                <a:lnTo>
                  <a:pt x="5513386" y="2782468"/>
                </a:lnTo>
                <a:cubicBezTo>
                  <a:pt x="5523733" y="2779021"/>
                  <a:pt x="5535919" y="2775123"/>
                  <a:pt x="5549943" y="2770772"/>
                </a:cubicBezTo>
                <a:cubicBezTo>
                  <a:pt x="5633080" y="2733058"/>
                  <a:pt x="5675849" y="2715735"/>
                  <a:pt x="5678251" y="2718804"/>
                </a:cubicBezTo>
                <a:cubicBezTo>
                  <a:pt x="5680326" y="2721532"/>
                  <a:pt x="5680667" y="2742571"/>
                  <a:pt x="5679274" y="2781923"/>
                </a:cubicBezTo>
                <a:cubicBezTo>
                  <a:pt x="5677880" y="2821276"/>
                  <a:pt x="5677880" y="2875349"/>
                  <a:pt x="5679274" y="2944142"/>
                </a:cubicBezTo>
                <a:cubicBezTo>
                  <a:pt x="5680667" y="3012936"/>
                  <a:pt x="5679967" y="3081853"/>
                  <a:pt x="5677172" y="3150891"/>
                </a:cubicBezTo>
                <a:cubicBezTo>
                  <a:pt x="5674378" y="3219930"/>
                  <a:pt x="5673915" y="3254649"/>
                  <a:pt x="5675783" y="3255049"/>
                </a:cubicBezTo>
                <a:cubicBezTo>
                  <a:pt x="5670223" y="3249475"/>
                  <a:pt x="5656533" y="3253367"/>
                  <a:pt x="5634711" y="3266724"/>
                </a:cubicBezTo>
                <a:cubicBezTo>
                  <a:pt x="5615572" y="3284187"/>
                  <a:pt x="5607326" y="3304245"/>
                  <a:pt x="5609973" y="3326897"/>
                </a:cubicBezTo>
                <a:cubicBezTo>
                  <a:pt x="5612618" y="3349549"/>
                  <a:pt x="5620894" y="3364481"/>
                  <a:pt x="5634800" y="3371693"/>
                </a:cubicBezTo>
                <a:cubicBezTo>
                  <a:pt x="5648705" y="3378906"/>
                  <a:pt x="5663078" y="3390584"/>
                  <a:pt x="5677917" y="3406728"/>
                </a:cubicBezTo>
                <a:cubicBezTo>
                  <a:pt x="5692757" y="3422872"/>
                  <a:pt x="5702037" y="3435128"/>
                  <a:pt x="5705758" y="3443497"/>
                </a:cubicBezTo>
                <a:cubicBezTo>
                  <a:pt x="5709480" y="3451865"/>
                  <a:pt x="5716476" y="3461705"/>
                  <a:pt x="5726750" y="3473017"/>
                </a:cubicBezTo>
                <a:cubicBezTo>
                  <a:pt x="5761321" y="3506683"/>
                  <a:pt x="5786412" y="3522405"/>
                  <a:pt x="5802022" y="3520181"/>
                </a:cubicBezTo>
                <a:cubicBezTo>
                  <a:pt x="5829404" y="3511049"/>
                  <a:pt x="5848297" y="3493749"/>
                  <a:pt x="5858704" y="3468280"/>
                </a:cubicBezTo>
                <a:cubicBezTo>
                  <a:pt x="5859608" y="3460141"/>
                  <a:pt x="5862469" y="3451106"/>
                  <a:pt x="5867288" y="3441173"/>
                </a:cubicBezTo>
                <a:cubicBezTo>
                  <a:pt x="5872105" y="3431241"/>
                  <a:pt x="5872491" y="3415386"/>
                  <a:pt x="5868444" y="3393608"/>
                </a:cubicBezTo>
                <a:cubicBezTo>
                  <a:pt x="5861165" y="3357243"/>
                  <a:pt x="5826661" y="3320174"/>
                  <a:pt x="5764931" y="3282401"/>
                </a:cubicBezTo>
                <a:lnTo>
                  <a:pt x="5760799" y="3280484"/>
                </a:lnTo>
                <a:lnTo>
                  <a:pt x="5795994" y="3257844"/>
                </a:lnTo>
                <a:cubicBezTo>
                  <a:pt x="5828402" y="3231101"/>
                  <a:pt x="5846096" y="3196132"/>
                  <a:pt x="5849075" y="3152937"/>
                </a:cubicBezTo>
                <a:cubicBezTo>
                  <a:pt x="5855643" y="3088109"/>
                  <a:pt x="5858500" y="3028547"/>
                  <a:pt x="5857649" y="2974251"/>
                </a:cubicBezTo>
                <a:cubicBezTo>
                  <a:pt x="5856795" y="2919956"/>
                  <a:pt x="5856369" y="2863374"/>
                  <a:pt x="5856369" y="2804505"/>
                </a:cubicBezTo>
                <a:cubicBezTo>
                  <a:pt x="5856369" y="2745637"/>
                  <a:pt x="5853101" y="2705895"/>
                  <a:pt x="5846563" y="2685282"/>
                </a:cubicBezTo>
                <a:cubicBezTo>
                  <a:pt x="5840026" y="2664668"/>
                  <a:pt x="5830737" y="2653842"/>
                  <a:pt x="5818700" y="2652804"/>
                </a:cubicBezTo>
                <a:cubicBezTo>
                  <a:pt x="5781742" y="2602208"/>
                  <a:pt x="5744836" y="2589955"/>
                  <a:pt x="5707983" y="2616046"/>
                </a:cubicBezTo>
                <a:cubicBezTo>
                  <a:pt x="5695840" y="2626572"/>
                  <a:pt x="5674159" y="2632739"/>
                  <a:pt x="5642939" y="2634548"/>
                </a:cubicBezTo>
                <a:lnTo>
                  <a:pt x="5613510" y="2637901"/>
                </a:lnTo>
                <a:lnTo>
                  <a:pt x="5627056" y="2628118"/>
                </a:lnTo>
                <a:cubicBezTo>
                  <a:pt x="5631662" y="2625137"/>
                  <a:pt x="5636297" y="2622480"/>
                  <a:pt x="5640959" y="2620149"/>
                </a:cubicBezTo>
                <a:cubicBezTo>
                  <a:pt x="5650284" y="2615487"/>
                  <a:pt x="5655728" y="2609768"/>
                  <a:pt x="5657292" y="2602993"/>
                </a:cubicBezTo>
                <a:cubicBezTo>
                  <a:pt x="5658857" y="2596218"/>
                  <a:pt x="5663122" y="2589236"/>
                  <a:pt x="5670090" y="2582046"/>
                </a:cubicBezTo>
                <a:cubicBezTo>
                  <a:pt x="5677057" y="2574856"/>
                  <a:pt x="5674500" y="2564842"/>
                  <a:pt x="5662418" y="2552004"/>
                </a:cubicBezTo>
                <a:cubicBezTo>
                  <a:pt x="5718752" y="2541997"/>
                  <a:pt x="5767154" y="2538387"/>
                  <a:pt x="5807626" y="2541174"/>
                </a:cubicBezTo>
                <a:cubicBezTo>
                  <a:pt x="5829418" y="2542108"/>
                  <a:pt x="5847837" y="2535193"/>
                  <a:pt x="5862885" y="2520427"/>
                </a:cubicBezTo>
                <a:cubicBezTo>
                  <a:pt x="5895751" y="2483454"/>
                  <a:pt x="5895462" y="2448579"/>
                  <a:pt x="5862017" y="2415802"/>
                </a:cubicBezTo>
                <a:cubicBezTo>
                  <a:pt x="5847534" y="2403334"/>
                  <a:pt x="5831627" y="2392505"/>
                  <a:pt x="5814297" y="2383314"/>
                </a:cubicBezTo>
                <a:cubicBezTo>
                  <a:pt x="5806225" y="2380401"/>
                  <a:pt x="5798040" y="2378694"/>
                  <a:pt x="5789740" y="2378194"/>
                </a:cubicBezTo>
                <a:close/>
                <a:moveTo>
                  <a:pt x="4198162" y="2373504"/>
                </a:moveTo>
                <a:cubicBezTo>
                  <a:pt x="4182628" y="2373823"/>
                  <a:pt x="4166827" y="2377493"/>
                  <a:pt x="4150761" y="2384515"/>
                </a:cubicBezTo>
                <a:cubicBezTo>
                  <a:pt x="4129547" y="2393706"/>
                  <a:pt x="4106521" y="2396033"/>
                  <a:pt x="4081682" y="2391497"/>
                </a:cubicBezTo>
                <a:cubicBezTo>
                  <a:pt x="4056843" y="2386961"/>
                  <a:pt x="4034150" y="2384181"/>
                  <a:pt x="4013603" y="2383158"/>
                </a:cubicBezTo>
                <a:cubicBezTo>
                  <a:pt x="3975430" y="2384077"/>
                  <a:pt x="3941511" y="2383833"/>
                  <a:pt x="3911847" y="2382424"/>
                </a:cubicBezTo>
                <a:cubicBezTo>
                  <a:pt x="3882182" y="2381016"/>
                  <a:pt x="3834551" y="2383125"/>
                  <a:pt x="3768951" y="2388751"/>
                </a:cubicBezTo>
                <a:cubicBezTo>
                  <a:pt x="3703352" y="2394377"/>
                  <a:pt x="3644120" y="2402475"/>
                  <a:pt x="3591255" y="2413045"/>
                </a:cubicBezTo>
                <a:cubicBezTo>
                  <a:pt x="3542082" y="2428566"/>
                  <a:pt x="3522610" y="2462337"/>
                  <a:pt x="3532839" y="2514357"/>
                </a:cubicBezTo>
                <a:cubicBezTo>
                  <a:pt x="3540637" y="2545874"/>
                  <a:pt x="3554765" y="2567295"/>
                  <a:pt x="3575223" y="2578622"/>
                </a:cubicBezTo>
                <a:cubicBezTo>
                  <a:pt x="3595681" y="2589948"/>
                  <a:pt x="3616954" y="2591801"/>
                  <a:pt x="3639043" y="2584181"/>
                </a:cubicBezTo>
                <a:cubicBezTo>
                  <a:pt x="3693968" y="2577747"/>
                  <a:pt x="3756777" y="2566858"/>
                  <a:pt x="3827468" y="2551515"/>
                </a:cubicBezTo>
                <a:cubicBezTo>
                  <a:pt x="3898160" y="2536171"/>
                  <a:pt x="3972769" y="2525267"/>
                  <a:pt x="4051295" y="2518804"/>
                </a:cubicBezTo>
                <a:cubicBezTo>
                  <a:pt x="4080277" y="2517915"/>
                  <a:pt x="4103841" y="2522236"/>
                  <a:pt x="4121986" y="2531768"/>
                </a:cubicBezTo>
                <a:cubicBezTo>
                  <a:pt x="4143200" y="2547497"/>
                  <a:pt x="4154037" y="2626442"/>
                  <a:pt x="4154497" y="2768603"/>
                </a:cubicBezTo>
                <a:cubicBezTo>
                  <a:pt x="4154956" y="2910765"/>
                  <a:pt x="4154252" y="3077657"/>
                  <a:pt x="4152384" y="3269281"/>
                </a:cubicBezTo>
                <a:cubicBezTo>
                  <a:pt x="4150576" y="3386515"/>
                  <a:pt x="4131600" y="3476426"/>
                  <a:pt x="4095458" y="3539016"/>
                </a:cubicBezTo>
                <a:cubicBezTo>
                  <a:pt x="4086118" y="3556865"/>
                  <a:pt x="4073821" y="3568206"/>
                  <a:pt x="4058566" y="3573039"/>
                </a:cubicBezTo>
                <a:cubicBezTo>
                  <a:pt x="4045491" y="3583386"/>
                  <a:pt x="4012002" y="3578435"/>
                  <a:pt x="3958100" y="3558184"/>
                </a:cubicBezTo>
                <a:cubicBezTo>
                  <a:pt x="3936870" y="3553307"/>
                  <a:pt x="3923013" y="3556238"/>
                  <a:pt x="3916527" y="3566979"/>
                </a:cubicBezTo>
                <a:cubicBezTo>
                  <a:pt x="3910042" y="3577719"/>
                  <a:pt x="3913855" y="3591803"/>
                  <a:pt x="3927968" y="3609229"/>
                </a:cubicBezTo>
                <a:cubicBezTo>
                  <a:pt x="3942082" y="3626656"/>
                  <a:pt x="3950087" y="3644360"/>
                  <a:pt x="3951984" y="3662342"/>
                </a:cubicBezTo>
                <a:cubicBezTo>
                  <a:pt x="3953882" y="3680325"/>
                  <a:pt x="3961606" y="3695368"/>
                  <a:pt x="3975155" y="3707472"/>
                </a:cubicBezTo>
                <a:cubicBezTo>
                  <a:pt x="3988705" y="3719577"/>
                  <a:pt x="3997207" y="3730128"/>
                  <a:pt x="4000661" y="3739127"/>
                </a:cubicBezTo>
                <a:cubicBezTo>
                  <a:pt x="4008044" y="3760044"/>
                  <a:pt x="4023921" y="3769110"/>
                  <a:pt x="4048293" y="3766323"/>
                </a:cubicBezTo>
                <a:cubicBezTo>
                  <a:pt x="4064867" y="3768176"/>
                  <a:pt x="4082875" y="3762361"/>
                  <a:pt x="4102318" y="3748878"/>
                </a:cubicBezTo>
                <a:cubicBezTo>
                  <a:pt x="4121760" y="3735395"/>
                  <a:pt x="4144320" y="3728653"/>
                  <a:pt x="4169996" y="3728653"/>
                </a:cubicBezTo>
                <a:cubicBezTo>
                  <a:pt x="4195672" y="3728653"/>
                  <a:pt x="4219407" y="3717757"/>
                  <a:pt x="4241199" y="3695965"/>
                </a:cubicBezTo>
                <a:cubicBezTo>
                  <a:pt x="4293085" y="3656561"/>
                  <a:pt x="4324143" y="3604015"/>
                  <a:pt x="4334372" y="3538327"/>
                </a:cubicBezTo>
                <a:cubicBezTo>
                  <a:pt x="4353763" y="3439698"/>
                  <a:pt x="4362984" y="3343115"/>
                  <a:pt x="4362035" y="3248578"/>
                </a:cubicBezTo>
                <a:cubicBezTo>
                  <a:pt x="4366705" y="2893854"/>
                  <a:pt x="4362984" y="2669460"/>
                  <a:pt x="4350872" y="2575397"/>
                </a:cubicBezTo>
                <a:cubicBezTo>
                  <a:pt x="4347047" y="2545703"/>
                  <a:pt x="4338753" y="2516350"/>
                  <a:pt x="4325989" y="2487339"/>
                </a:cubicBezTo>
                <a:cubicBezTo>
                  <a:pt x="4309385" y="2445162"/>
                  <a:pt x="4291929" y="2415995"/>
                  <a:pt x="4273620" y="2399836"/>
                </a:cubicBezTo>
                <a:cubicBezTo>
                  <a:pt x="4249206" y="2381750"/>
                  <a:pt x="4224053" y="2372973"/>
                  <a:pt x="4198162" y="2373504"/>
                </a:cubicBezTo>
                <a:close/>
                <a:moveTo>
                  <a:pt x="5198676" y="2357841"/>
                </a:moveTo>
                <a:cubicBezTo>
                  <a:pt x="5185660" y="2357938"/>
                  <a:pt x="5174664" y="2361292"/>
                  <a:pt x="5165688" y="2367904"/>
                </a:cubicBezTo>
                <a:cubicBezTo>
                  <a:pt x="5147735" y="2381127"/>
                  <a:pt x="5126054" y="2388877"/>
                  <a:pt x="5100644" y="2391152"/>
                </a:cubicBezTo>
                <a:cubicBezTo>
                  <a:pt x="5075235" y="2393428"/>
                  <a:pt x="5048988" y="2399999"/>
                  <a:pt x="5021903" y="2410865"/>
                </a:cubicBezTo>
                <a:cubicBezTo>
                  <a:pt x="5011140" y="2385382"/>
                  <a:pt x="4995641" y="2372032"/>
                  <a:pt x="4975406" y="2370817"/>
                </a:cubicBezTo>
                <a:cubicBezTo>
                  <a:pt x="4955170" y="2369601"/>
                  <a:pt x="4936936" y="2379341"/>
                  <a:pt x="4920702" y="2400036"/>
                </a:cubicBezTo>
                <a:cubicBezTo>
                  <a:pt x="4899607" y="2434192"/>
                  <a:pt x="4886183" y="2490585"/>
                  <a:pt x="4880431" y="2569215"/>
                </a:cubicBezTo>
                <a:cubicBezTo>
                  <a:pt x="4879497" y="2597812"/>
                  <a:pt x="4879734" y="2643672"/>
                  <a:pt x="4881143" y="2706796"/>
                </a:cubicBezTo>
                <a:cubicBezTo>
                  <a:pt x="4882551" y="2769919"/>
                  <a:pt x="4885149" y="2816391"/>
                  <a:pt x="4888937" y="2846211"/>
                </a:cubicBezTo>
                <a:cubicBezTo>
                  <a:pt x="4892725" y="2876031"/>
                  <a:pt x="4901713" y="2905602"/>
                  <a:pt x="4915899" y="2934925"/>
                </a:cubicBezTo>
                <a:cubicBezTo>
                  <a:pt x="4924543" y="2962662"/>
                  <a:pt x="4938559" y="2976012"/>
                  <a:pt x="4957949" y="2974974"/>
                </a:cubicBezTo>
                <a:cubicBezTo>
                  <a:pt x="4976969" y="2972721"/>
                  <a:pt x="4993077" y="2964397"/>
                  <a:pt x="5006270" y="2950002"/>
                </a:cubicBezTo>
                <a:cubicBezTo>
                  <a:pt x="5011711" y="2941848"/>
                  <a:pt x="5014846" y="2932687"/>
                  <a:pt x="5015677" y="2922517"/>
                </a:cubicBezTo>
                <a:cubicBezTo>
                  <a:pt x="5012401" y="2925793"/>
                  <a:pt x="5023939" y="2924025"/>
                  <a:pt x="5050289" y="2917214"/>
                </a:cubicBezTo>
                <a:cubicBezTo>
                  <a:pt x="5076640" y="2910401"/>
                  <a:pt x="5100278" y="2903108"/>
                  <a:pt x="5121202" y="2895332"/>
                </a:cubicBezTo>
                <a:cubicBezTo>
                  <a:pt x="5142128" y="2887557"/>
                  <a:pt x="5150374" y="2882535"/>
                  <a:pt x="5145941" y="2880267"/>
                </a:cubicBezTo>
                <a:cubicBezTo>
                  <a:pt x="5150522" y="2918396"/>
                  <a:pt x="5193914" y="2901058"/>
                  <a:pt x="5276117" y="2828254"/>
                </a:cubicBezTo>
                <a:cubicBezTo>
                  <a:pt x="5305426" y="2795684"/>
                  <a:pt x="5322940" y="2721057"/>
                  <a:pt x="5328663" y="2604372"/>
                </a:cubicBezTo>
                <a:cubicBezTo>
                  <a:pt x="5330486" y="2559987"/>
                  <a:pt x="5333362" y="2523340"/>
                  <a:pt x="5337291" y="2494432"/>
                </a:cubicBezTo>
                <a:cubicBezTo>
                  <a:pt x="5346587" y="2439803"/>
                  <a:pt x="5315417" y="2397434"/>
                  <a:pt x="5243784" y="2367326"/>
                </a:cubicBezTo>
                <a:cubicBezTo>
                  <a:pt x="5226728" y="2360906"/>
                  <a:pt x="5211692" y="2357745"/>
                  <a:pt x="5198676" y="2357841"/>
                </a:cubicBezTo>
                <a:close/>
                <a:moveTo>
                  <a:pt x="8475548" y="2314579"/>
                </a:moveTo>
                <a:cubicBezTo>
                  <a:pt x="8454408" y="2314579"/>
                  <a:pt x="8439198" y="2322570"/>
                  <a:pt x="8429917" y="2338551"/>
                </a:cubicBezTo>
                <a:cubicBezTo>
                  <a:pt x="8422208" y="2352130"/>
                  <a:pt x="8415567" y="2366743"/>
                  <a:pt x="8409993" y="2382391"/>
                </a:cubicBezTo>
                <a:cubicBezTo>
                  <a:pt x="8404419" y="2398038"/>
                  <a:pt x="8406917" y="2421287"/>
                  <a:pt x="8417486" y="2452138"/>
                </a:cubicBezTo>
                <a:cubicBezTo>
                  <a:pt x="8422734" y="2472773"/>
                  <a:pt x="8424428" y="2503112"/>
                  <a:pt x="8422568" y="2543153"/>
                </a:cubicBezTo>
                <a:cubicBezTo>
                  <a:pt x="8420708" y="2583195"/>
                  <a:pt x="8419777" y="2610079"/>
                  <a:pt x="8419777" y="2623807"/>
                </a:cubicBezTo>
                <a:lnTo>
                  <a:pt x="8364985" y="2640129"/>
                </a:lnTo>
                <a:lnTo>
                  <a:pt x="8359248" y="2641517"/>
                </a:lnTo>
                <a:lnTo>
                  <a:pt x="8348748" y="2622551"/>
                </a:lnTo>
                <a:cubicBezTo>
                  <a:pt x="8333841" y="2603238"/>
                  <a:pt x="8309649" y="2589996"/>
                  <a:pt x="8276170" y="2582824"/>
                </a:cubicBezTo>
                <a:cubicBezTo>
                  <a:pt x="8249161" y="2579815"/>
                  <a:pt x="8225826" y="2583588"/>
                  <a:pt x="8206168" y="2594143"/>
                </a:cubicBezTo>
                <a:cubicBezTo>
                  <a:pt x="8186511" y="2604698"/>
                  <a:pt x="8175430" y="2617744"/>
                  <a:pt x="8172924" y="2633280"/>
                </a:cubicBezTo>
                <a:cubicBezTo>
                  <a:pt x="8170419" y="2648816"/>
                  <a:pt x="8154667" y="2674596"/>
                  <a:pt x="8125670" y="2710620"/>
                </a:cubicBezTo>
                <a:lnTo>
                  <a:pt x="8032209" y="2826720"/>
                </a:lnTo>
                <a:cubicBezTo>
                  <a:pt x="8002203" y="2868437"/>
                  <a:pt x="7994461" y="2899650"/>
                  <a:pt x="8008982" y="2920360"/>
                </a:cubicBezTo>
                <a:cubicBezTo>
                  <a:pt x="8023503" y="2941070"/>
                  <a:pt x="8061243" y="2928239"/>
                  <a:pt x="8122201" y="2881868"/>
                </a:cubicBezTo>
                <a:cubicBezTo>
                  <a:pt x="8134995" y="2871817"/>
                  <a:pt x="8147671" y="2864000"/>
                  <a:pt x="8160227" y="2858419"/>
                </a:cubicBezTo>
                <a:cubicBezTo>
                  <a:pt x="8172783" y="2852837"/>
                  <a:pt x="8187253" y="2844880"/>
                  <a:pt x="8203634" y="2834548"/>
                </a:cubicBezTo>
                <a:lnTo>
                  <a:pt x="8263140" y="2792875"/>
                </a:lnTo>
                <a:cubicBezTo>
                  <a:pt x="8279981" y="2781920"/>
                  <a:pt x="8299253" y="2771253"/>
                  <a:pt x="8320956" y="2760876"/>
                </a:cubicBezTo>
                <a:lnTo>
                  <a:pt x="8322383" y="2758494"/>
                </a:lnTo>
                <a:lnTo>
                  <a:pt x="8328024" y="2770584"/>
                </a:lnTo>
                <a:cubicBezTo>
                  <a:pt x="8339504" y="2791545"/>
                  <a:pt x="8352877" y="2805639"/>
                  <a:pt x="8368143" y="2812866"/>
                </a:cubicBezTo>
                <a:cubicBezTo>
                  <a:pt x="8378980" y="2819538"/>
                  <a:pt x="8387986" y="2826016"/>
                  <a:pt x="8395160" y="2832301"/>
                </a:cubicBezTo>
                <a:cubicBezTo>
                  <a:pt x="8404738" y="2839477"/>
                  <a:pt x="8412942" y="2843850"/>
                  <a:pt x="8419777" y="2845421"/>
                </a:cubicBezTo>
                <a:lnTo>
                  <a:pt x="8419777" y="2957763"/>
                </a:lnTo>
                <a:cubicBezTo>
                  <a:pt x="8417286" y="2958267"/>
                  <a:pt x="8413366" y="2959408"/>
                  <a:pt x="8408014" y="2961187"/>
                </a:cubicBezTo>
                <a:cubicBezTo>
                  <a:pt x="8258685" y="2992927"/>
                  <a:pt x="8133720" y="3026490"/>
                  <a:pt x="8033120" y="3061876"/>
                </a:cubicBezTo>
                <a:cubicBezTo>
                  <a:pt x="8010883" y="3068622"/>
                  <a:pt x="8000513" y="3082423"/>
                  <a:pt x="8002010" y="3103282"/>
                </a:cubicBezTo>
                <a:cubicBezTo>
                  <a:pt x="8003508" y="3124140"/>
                  <a:pt x="8009679" y="3143349"/>
                  <a:pt x="8020523" y="3160909"/>
                </a:cubicBezTo>
                <a:cubicBezTo>
                  <a:pt x="8031367" y="3178469"/>
                  <a:pt x="8042831" y="3191778"/>
                  <a:pt x="8054912" y="3200836"/>
                </a:cubicBezTo>
                <a:cubicBezTo>
                  <a:pt x="8066995" y="3209893"/>
                  <a:pt x="8083799" y="3219893"/>
                  <a:pt x="8105323" y="3230833"/>
                </a:cubicBezTo>
                <a:cubicBezTo>
                  <a:pt x="8126849" y="3241774"/>
                  <a:pt x="8155653" y="3239898"/>
                  <a:pt x="8191737" y="3225207"/>
                </a:cubicBezTo>
                <a:cubicBezTo>
                  <a:pt x="8250057" y="3199694"/>
                  <a:pt x="8326997" y="3177739"/>
                  <a:pt x="8422556" y="3159341"/>
                </a:cubicBezTo>
                <a:cubicBezTo>
                  <a:pt x="8422556" y="3165330"/>
                  <a:pt x="8423720" y="3191303"/>
                  <a:pt x="8426048" y="3237260"/>
                </a:cubicBezTo>
                <a:cubicBezTo>
                  <a:pt x="8428376" y="3283216"/>
                  <a:pt x="8428160" y="3355657"/>
                  <a:pt x="8425403" y="3454582"/>
                </a:cubicBezTo>
                <a:cubicBezTo>
                  <a:pt x="8422572" y="3513599"/>
                  <a:pt x="8427030" y="3579706"/>
                  <a:pt x="8438778" y="3652903"/>
                </a:cubicBezTo>
                <a:cubicBezTo>
                  <a:pt x="8450527" y="3726100"/>
                  <a:pt x="8466660" y="3763439"/>
                  <a:pt x="8487177" y="3764922"/>
                </a:cubicBezTo>
                <a:cubicBezTo>
                  <a:pt x="8512290" y="3764922"/>
                  <a:pt x="8527526" y="3752851"/>
                  <a:pt x="8532886" y="3728709"/>
                </a:cubicBezTo>
                <a:cubicBezTo>
                  <a:pt x="8538245" y="3704567"/>
                  <a:pt x="8546072" y="3681262"/>
                  <a:pt x="8556368" y="3658796"/>
                </a:cubicBezTo>
                <a:cubicBezTo>
                  <a:pt x="8566664" y="3636329"/>
                  <a:pt x="8575606" y="3609448"/>
                  <a:pt x="8583197" y="3578153"/>
                </a:cubicBezTo>
                <a:cubicBezTo>
                  <a:pt x="8583849" y="3572801"/>
                  <a:pt x="8590810" y="3563492"/>
                  <a:pt x="8604078" y="3550223"/>
                </a:cubicBezTo>
                <a:cubicBezTo>
                  <a:pt x="8622934" y="3531366"/>
                  <a:pt x="8628672" y="3391466"/>
                  <a:pt x="8621288" y="3130522"/>
                </a:cubicBezTo>
                <a:cubicBezTo>
                  <a:pt x="8735973" y="3110657"/>
                  <a:pt x="8818998" y="3103978"/>
                  <a:pt x="8870366" y="3110486"/>
                </a:cubicBezTo>
                <a:cubicBezTo>
                  <a:pt x="8897895" y="3113288"/>
                  <a:pt x="8922156" y="3104512"/>
                  <a:pt x="8943148" y="3084158"/>
                </a:cubicBezTo>
                <a:cubicBezTo>
                  <a:pt x="8974161" y="3051707"/>
                  <a:pt x="8982744" y="3016365"/>
                  <a:pt x="8968898" y="2978132"/>
                </a:cubicBezTo>
                <a:cubicBezTo>
                  <a:pt x="8964392" y="2966850"/>
                  <a:pt x="8953888" y="2953997"/>
                  <a:pt x="8937388" y="2939573"/>
                </a:cubicBezTo>
                <a:cubicBezTo>
                  <a:pt x="8896368" y="2899665"/>
                  <a:pt x="8849500" y="2885611"/>
                  <a:pt x="8796783" y="2897411"/>
                </a:cubicBezTo>
                <a:cubicBezTo>
                  <a:pt x="8769728" y="2903519"/>
                  <a:pt x="8740790" y="2907503"/>
                  <a:pt x="8709970" y="2909364"/>
                </a:cubicBezTo>
                <a:cubicBezTo>
                  <a:pt x="8679150" y="2911224"/>
                  <a:pt x="8647536" y="2915757"/>
                  <a:pt x="8615129" y="2922962"/>
                </a:cubicBezTo>
                <a:cubicBezTo>
                  <a:pt x="8614581" y="2894083"/>
                  <a:pt x="8614306" y="2852344"/>
                  <a:pt x="8614306" y="2797745"/>
                </a:cubicBezTo>
                <a:cubicBezTo>
                  <a:pt x="8615122" y="2797167"/>
                  <a:pt x="8619458" y="2796092"/>
                  <a:pt x="8627315" y="2794521"/>
                </a:cubicBezTo>
                <a:lnTo>
                  <a:pt x="8705923" y="2763634"/>
                </a:lnTo>
                <a:cubicBezTo>
                  <a:pt x="8725773" y="2757956"/>
                  <a:pt x="8735698" y="2748368"/>
                  <a:pt x="8735698" y="2734870"/>
                </a:cubicBezTo>
                <a:cubicBezTo>
                  <a:pt x="8735698" y="2721372"/>
                  <a:pt x="8737318" y="2710009"/>
                  <a:pt x="8740557" y="2700781"/>
                </a:cubicBezTo>
                <a:cubicBezTo>
                  <a:pt x="8743796" y="2691552"/>
                  <a:pt x="8745160" y="2682565"/>
                  <a:pt x="8744648" y="2673818"/>
                </a:cubicBezTo>
                <a:cubicBezTo>
                  <a:pt x="8744137" y="2665072"/>
                  <a:pt x="8744148" y="2654346"/>
                  <a:pt x="8744682" y="2641641"/>
                </a:cubicBezTo>
                <a:cubicBezTo>
                  <a:pt x="8745216" y="2628936"/>
                  <a:pt x="8740902" y="2619078"/>
                  <a:pt x="8731740" y="2612066"/>
                </a:cubicBezTo>
                <a:cubicBezTo>
                  <a:pt x="8722578" y="2605054"/>
                  <a:pt x="8715177" y="2598468"/>
                  <a:pt x="8709536" y="2592308"/>
                </a:cubicBezTo>
                <a:cubicBezTo>
                  <a:pt x="8703896" y="2586149"/>
                  <a:pt x="8697818" y="2581316"/>
                  <a:pt x="8691302" y="2577810"/>
                </a:cubicBezTo>
                <a:cubicBezTo>
                  <a:pt x="8684786" y="2574304"/>
                  <a:pt x="8676700" y="2568860"/>
                  <a:pt x="8667042" y="2561477"/>
                </a:cubicBezTo>
                <a:cubicBezTo>
                  <a:pt x="8657384" y="2554094"/>
                  <a:pt x="8644801" y="2552597"/>
                  <a:pt x="8629294" y="2556985"/>
                </a:cubicBezTo>
                <a:lnTo>
                  <a:pt x="8614620" y="2562550"/>
                </a:lnTo>
                <a:lnTo>
                  <a:pt x="8617631" y="2518273"/>
                </a:lnTo>
                <a:cubicBezTo>
                  <a:pt x="8619469" y="2503057"/>
                  <a:pt x="8622038" y="2488917"/>
                  <a:pt x="8625336" y="2475853"/>
                </a:cubicBezTo>
                <a:cubicBezTo>
                  <a:pt x="8631933" y="2449725"/>
                  <a:pt x="8627671" y="2425142"/>
                  <a:pt x="8612550" y="2402104"/>
                </a:cubicBezTo>
                <a:cubicBezTo>
                  <a:pt x="8571766" y="2345993"/>
                  <a:pt x="8526100" y="2316818"/>
                  <a:pt x="8475548" y="231457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5384"/>
                </a:lnTo>
                <a:lnTo>
                  <a:pt x="0" y="6885384"/>
                </a:lnTo>
                <a:close/>
              </a:path>
            </a:pathLst>
          </a:custGeom>
          <a:solidFill>
            <a:srgbClr val="1BA7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515600" y="11645900"/>
            <a:ext cx="355600" cy="2540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A9596B-B677-41F1-B988-892C60123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1.</a:t>
            </a:r>
            <a:r>
              <a:rPr lang="en-US" altLang="zh-CN" u="sng"/>
              <a:t>__      __</a:t>
            </a:r>
            <a:r>
              <a:rPr lang="zh-CN" altLang="zh-CN"/>
              <a:t>的某种物质，在温度</a:t>
            </a:r>
            <a:r>
              <a:rPr lang="en-US" altLang="zh-CN" u="sng"/>
              <a:t>__      __</a:t>
            </a:r>
            <a:r>
              <a:rPr lang="zh-CN" altLang="zh-CN"/>
              <a:t>时吸收的热量与它的质量和升高的温度乘积之比，叫做这种物质的比热容，符号为</a:t>
            </a:r>
            <a:r>
              <a:rPr lang="en-US" altLang="zh-CN" i="1"/>
              <a:t>c</a:t>
            </a:r>
            <a:r>
              <a:rPr lang="zh-CN" altLang="zh-CN"/>
              <a:t>，单位为</a:t>
            </a:r>
            <a:r>
              <a:rPr lang="en-US" altLang="zh-CN" u="sng"/>
              <a:t>__      __ </a:t>
            </a:r>
            <a:r>
              <a:rPr lang="zh-CN" altLang="zh-CN"/>
              <a:t>。比热容是物质的一种特性，大小与物质的</a:t>
            </a:r>
            <a:r>
              <a:rPr lang="en-US" altLang="zh-CN" u="sng"/>
              <a:t>__     </a:t>
            </a:r>
            <a:r>
              <a:rPr lang="zh-CN" altLang="zh-CN"/>
              <a:t>、</a:t>
            </a:r>
            <a:r>
              <a:rPr lang="en-US" altLang="zh-CN" u="sng"/>
              <a:t> __    </a:t>
            </a:r>
            <a:r>
              <a:rPr lang="zh-CN" altLang="zh-CN"/>
              <a:t>有关，与物质的质量、温度、形状等因素无关。</a:t>
            </a:r>
          </a:p>
          <a:p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ECBE0D2-2D4F-4E71-9603-BCF32279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知识梳理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55D50F-A78C-4305-A5C7-F80FA206ED41}"/>
              </a:ext>
            </a:extLst>
          </p:cNvPr>
          <p:cNvSpPr txBox="1"/>
          <p:nvPr/>
        </p:nvSpPr>
        <p:spPr>
          <a:xfrm>
            <a:off x="1415480" y="110558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一定质量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A6181EF-4B78-4945-821C-A73435B441A2}"/>
              </a:ext>
            </a:extLst>
          </p:cNvPr>
          <p:cNvSpPr txBox="1"/>
          <p:nvPr/>
        </p:nvSpPr>
        <p:spPr>
          <a:xfrm>
            <a:off x="6672064" y="1132185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升高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2D4583D-D29B-4801-BF0A-B269EBC88E8E}"/>
              </a:ext>
            </a:extLst>
          </p:cNvPr>
          <p:cNvSpPr txBox="1"/>
          <p:nvPr/>
        </p:nvSpPr>
        <p:spPr>
          <a:xfrm>
            <a:off x="3431704" y="220486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J/(kg·℃)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3A6DAB5-FAED-43D4-99EB-0E5AA5D64336}"/>
              </a:ext>
            </a:extLst>
          </p:cNvPr>
          <p:cNvSpPr txBox="1"/>
          <p:nvPr/>
        </p:nvSpPr>
        <p:spPr>
          <a:xfrm>
            <a:off x="2135560" y="272808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种类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6258421-5B3E-4A77-A76C-F6E7D29BC82A}"/>
              </a:ext>
            </a:extLst>
          </p:cNvPr>
          <p:cNvSpPr txBox="1"/>
          <p:nvPr/>
        </p:nvSpPr>
        <p:spPr>
          <a:xfrm>
            <a:off x="3647728" y="272808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状态</a:t>
            </a:r>
          </a:p>
        </p:txBody>
      </p:sp>
    </p:spTree>
    <p:extLst>
      <p:ext uri="{BB962C8B-B14F-4D97-AF65-F5344CB8AC3E}">
        <p14:creationId xmlns:p14="http://schemas.microsoft.com/office/powerpoint/2010/main" val="3136440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A9596B-B677-41F1-B988-892C60123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2</a:t>
            </a:r>
            <a:r>
              <a:rPr lang="zh-CN" altLang="en-US"/>
              <a:t>．比热容是表示物质吸热本领</a:t>
            </a:r>
            <a:r>
              <a:rPr lang="en-US" altLang="zh-CN" u="sng"/>
              <a:t>        </a:t>
            </a:r>
            <a:r>
              <a:rPr lang="zh-CN" altLang="en-US"/>
              <a:t>的物理量。水的比热容是</a:t>
            </a:r>
            <a:r>
              <a:rPr lang="en-US" altLang="zh-CN" u="sng"/>
              <a:t>                 </a:t>
            </a:r>
            <a:r>
              <a:rPr lang="zh-CN" altLang="en-US"/>
              <a:t>，物理意义是</a:t>
            </a:r>
            <a:r>
              <a:rPr lang="en-US" altLang="zh-CN" u="sng"/>
              <a:t>        </a:t>
            </a:r>
            <a:r>
              <a:rPr lang="zh-CN" altLang="en-US"/>
              <a:t>水温度升高</a:t>
            </a:r>
            <a:r>
              <a:rPr lang="en-US" altLang="zh-CN"/>
              <a:t>(</a:t>
            </a:r>
            <a:r>
              <a:rPr lang="zh-CN" altLang="en-US"/>
              <a:t>或降低</a:t>
            </a:r>
            <a:r>
              <a:rPr lang="en-US" altLang="zh-CN"/>
              <a:t>) _</a:t>
            </a:r>
            <a:r>
              <a:rPr lang="en-US" altLang="zh-CN" u="sng"/>
              <a:t>      </a:t>
            </a:r>
            <a:r>
              <a:rPr lang="zh-CN" altLang="en-US"/>
              <a:t>吸收</a:t>
            </a:r>
            <a:r>
              <a:rPr lang="en-US" altLang="zh-CN"/>
              <a:t>(</a:t>
            </a:r>
            <a:r>
              <a:rPr lang="zh-CN" altLang="en-US"/>
              <a:t>或放出</a:t>
            </a:r>
            <a:r>
              <a:rPr lang="en-US" altLang="zh-CN"/>
              <a:t>)</a:t>
            </a:r>
            <a:r>
              <a:rPr lang="zh-CN" altLang="en-US"/>
              <a:t>的热量是</a:t>
            </a:r>
            <a:r>
              <a:rPr lang="zh-CN" altLang="en-US" u="sng"/>
              <a:t>            </a:t>
            </a:r>
            <a:r>
              <a:rPr lang="zh-CN" altLang="en-US"/>
              <a:t>。</a:t>
            </a:r>
          </a:p>
          <a:p>
            <a:r>
              <a:rPr lang="en-US" altLang="zh-CN"/>
              <a:t>3</a:t>
            </a:r>
            <a:r>
              <a:rPr lang="zh-CN" altLang="en-US"/>
              <a:t>．热量的计算：</a:t>
            </a:r>
            <a:endParaRPr lang="en-US" altLang="zh-CN"/>
          </a:p>
          <a:p>
            <a:r>
              <a:rPr lang="en-US" altLang="zh-CN"/>
              <a:t>(1)</a:t>
            </a:r>
            <a:r>
              <a:rPr lang="zh-CN" altLang="en-US"/>
              <a:t>吸热公式：</a:t>
            </a:r>
            <a:r>
              <a:rPr lang="en-US" altLang="zh-CN"/>
              <a:t>Q</a:t>
            </a:r>
            <a:r>
              <a:rPr lang="zh-CN" altLang="en-US" baseline="-25000"/>
              <a:t>吸</a:t>
            </a:r>
            <a:r>
              <a:rPr lang="zh-CN" altLang="en-US"/>
              <a:t>＝</a:t>
            </a:r>
            <a:r>
              <a:rPr lang="zh-CN" altLang="en-US" u="sng"/>
              <a:t>             </a:t>
            </a:r>
            <a:r>
              <a:rPr lang="zh-CN" altLang="en-US"/>
              <a:t>；</a:t>
            </a:r>
          </a:p>
          <a:p>
            <a:r>
              <a:rPr lang="en-US" altLang="zh-CN"/>
              <a:t>(2)</a:t>
            </a:r>
            <a:r>
              <a:rPr lang="zh-CN" altLang="en-US"/>
              <a:t>放热公式：</a:t>
            </a:r>
            <a:r>
              <a:rPr lang="en-US" altLang="zh-CN"/>
              <a:t>Q</a:t>
            </a:r>
            <a:r>
              <a:rPr lang="zh-CN" altLang="en-US" baseline="-25000"/>
              <a:t>放</a:t>
            </a:r>
            <a:r>
              <a:rPr lang="zh-CN" altLang="en-US"/>
              <a:t>＝</a:t>
            </a:r>
            <a:r>
              <a:rPr lang="en-US" altLang="zh-CN" u="sng"/>
              <a:t>             </a:t>
            </a:r>
            <a:r>
              <a:rPr lang="zh-CN" altLang="en-US"/>
              <a:t>。</a:t>
            </a:r>
          </a:p>
          <a:p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ECBE0D2-2D4F-4E71-9603-BCF32279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知识梳理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55D50F-A78C-4305-A5C7-F80FA206ED41}"/>
              </a:ext>
            </a:extLst>
          </p:cNvPr>
          <p:cNvSpPr txBox="1"/>
          <p:nvPr/>
        </p:nvSpPr>
        <p:spPr>
          <a:xfrm>
            <a:off x="5663952" y="1227055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强弱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A6181EF-4B78-4945-821C-A73435B441A2}"/>
              </a:ext>
            </a:extLst>
          </p:cNvPr>
          <p:cNvSpPr txBox="1"/>
          <p:nvPr/>
        </p:nvSpPr>
        <p:spPr>
          <a:xfrm>
            <a:off x="1271464" y="1680679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4.2×10</a:t>
            </a:r>
            <a:r>
              <a:rPr lang="en-US" altLang="zh-CN" sz="2800" b="1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J/(kg·℃)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2D4583D-D29B-4801-BF0A-B269EBC88E8E}"/>
              </a:ext>
            </a:extLst>
          </p:cNvPr>
          <p:cNvSpPr txBox="1"/>
          <p:nvPr/>
        </p:nvSpPr>
        <p:spPr>
          <a:xfrm>
            <a:off x="7032106" y="222319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4.2×10</a:t>
            </a:r>
            <a:r>
              <a:rPr lang="en-US" altLang="zh-CN" sz="2800" b="1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CBEBF4B-1081-47F0-B9CB-0334FDF44C02}"/>
              </a:ext>
            </a:extLst>
          </p:cNvPr>
          <p:cNvSpPr txBox="1"/>
          <p:nvPr/>
        </p:nvSpPr>
        <p:spPr>
          <a:xfrm>
            <a:off x="6672672" y="1725125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1kg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1179CD4-7D50-450F-97A6-ADC8BB52DE7D}"/>
              </a:ext>
            </a:extLst>
          </p:cNvPr>
          <p:cNvSpPr txBox="1"/>
          <p:nvPr/>
        </p:nvSpPr>
        <p:spPr>
          <a:xfrm>
            <a:off x="1270856" y="2188483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1℃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370F09D0-877D-4B1D-81C1-09B1BF0D4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300" y="3417151"/>
            <a:ext cx="3095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Q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吸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=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-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1BA1DDCD-5CC8-47AB-BFD1-B7B19E9DC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300" y="4087886"/>
            <a:ext cx="320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Q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放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=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cm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-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7757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9" grpId="0"/>
      <p:bldP spid="1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D88CF5-E8A3-482C-B068-1AF025ABDB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．关于比热容，下列说法正确的是（        ）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．温度越高，比热容越大   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．物质放热越多，比热容越大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　C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．物质的质量越大，比热容越小 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．物质的比热容与质量和温度无关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0F60A9CD-C5D2-4B62-9BBD-76511E69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ABD72869-D5E0-4EF8-BCCA-D377B49FA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128" y="1196752"/>
            <a:ext cx="1150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     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5" name="Rectangle 5">
            <a:extLst>
              <a:ext uri="{FF2B5EF4-FFF2-40B4-BE49-F238E27FC236}">
                <a16:creationId xmlns:a16="http://schemas.microsoft.com/office/drawing/2014/main" id="{E8839426-BD48-4828-A45E-DF9C1D08D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1319816"/>
            <a:ext cx="9828831" cy="453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．关于比热容，下列说法正确的是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．某种物质吸收或放出的热量越多，比热容越大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100 ℃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的铜块的比热容比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0 ℃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质量相同的铜块的比热容大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．铁块温度升高时的比热容比温度降低时的比热容大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．比热容是物质的属性之一，它与物质的质量、温度的高低均无关</a:t>
            </a:r>
          </a:p>
          <a:p>
            <a:pPr eaLnBrk="0" hangingPunct="0">
              <a:lnSpc>
                <a:spcPct val="150000"/>
              </a:lnSpc>
            </a:pPr>
            <a:endParaRPr lang="en-US" altLang="zh-CN" sz="2800" b="1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D5A8B992-3626-4F78-B2C6-00155923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152" y="1412776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20533D-B52D-4A6D-A6E7-363E9831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</p:spTree>
    <p:extLst>
      <p:ext uri="{BB962C8B-B14F-4D97-AF65-F5344CB8AC3E}">
        <p14:creationId xmlns:p14="http://schemas.microsoft.com/office/powerpoint/2010/main" val="901220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D88CF5-E8A3-482C-B068-1AF025ABDB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．关于比热容，下列说法中错误的是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pPr lvl="1">
              <a:buNone/>
            </a:pPr>
            <a:r>
              <a:rPr lang="en-US" altLang="zh-CN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．比热容可用来鉴别物质</a:t>
            </a:r>
          </a:p>
          <a:p>
            <a:pPr lvl="1">
              <a:buNone/>
            </a:pPr>
            <a:r>
              <a:rPr lang="en-US" altLang="zh-CN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．水的比热容较大，可用作汽车发动机的冷却剂</a:t>
            </a:r>
          </a:p>
          <a:p>
            <a:pPr lvl="1">
              <a:buNone/>
            </a:pPr>
            <a:r>
              <a:rPr lang="en-US" altLang="zh-CN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．沙的比热容较小，所以沙漠地区昼夜温差较大</a:t>
            </a:r>
          </a:p>
          <a:p>
            <a:pPr lvl="1">
              <a:buNone/>
            </a:pPr>
            <a:r>
              <a:rPr lang="en-US" altLang="zh-CN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．一桶水的比热容比一杯水的比热容大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0F60A9CD-C5D2-4B62-9BBD-76511E69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ABD72869-D5E0-4EF8-BCCA-D377B49FA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088" y="1195080"/>
            <a:ext cx="1150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     D</a:t>
            </a:r>
          </a:p>
        </p:txBody>
      </p:sp>
    </p:spTree>
    <p:extLst>
      <p:ext uri="{BB962C8B-B14F-4D97-AF65-F5344CB8AC3E}">
        <p14:creationId xmlns:p14="http://schemas.microsoft.com/office/powerpoint/2010/main" val="2874991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44" name="Rectangle 12">
            <a:extLst>
              <a:ext uri="{FF2B5EF4-FFF2-40B4-BE49-F238E27FC236}">
                <a16:creationId xmlns:a16="http://schemas.microsoft.com/office/drawing/2014/main" id="{C30873A4-7C64-4532-B6FE-A8B3C5739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356" y="1144000"/>
            <a:ext cx="10225260" cy="541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4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．以下四种现象中，与水的比热容有很大关系的是（           ）　　　　　　　</a:t>
            </a:r>
          </a:p>
          <a:p>
            <a:pPr marL="228600" indent="-22860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endParaRPr lang="en-US" altLang="zh-CN" sz="2800" b="1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228600" indent="-22860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endParaRPr lang="en-US" altLang="zh-CN" sz="2800" b="1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685800" lvl="1" indent="-22860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endParaRPr lang="en-US" altLang="zh-CN" sz="2800" b="1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685800" lvl="1" indent="-22860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．汽车的发动机用循环流动的水来冷却  </a:t>
            </a:r>
          </a:p>
          <a:p>
            <a:pPr marL="685800" lvl="1" indent="-22860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．生活中往往用热水取暖</a:t>
            </a:r>
            <a:endParaRPr lang="en-US" altLang="zh-CN" sz="2800" b="1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685800" lvl="1" indent="-22860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．夏天洒水降温    </a:t>
            </a:r>
          </a:p>
          <a:p>
            <a:pPr marL="685800" lvl="1" indent="-22860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．滩涂湿地温差小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3E69E8FC-5F9B-4366-95B8-43BEF9CF2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1730" y="1168408"/>
            <a:ext cx="1366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A B D</a:t>
            </a:r>
          </a:p>
        </p:txBody>
      </p:sp>
      <p:grpSp>
        <p:nvGrpSpPr>
          <p:cNvPr id="18443" name="Group 11">
            <a:extLst>
              <a:ext uri="{FF2B5EF4-FFF2-40B4-BE49-F238E27FC236}">
                <a16:creationId xmlns:a16="http://schemas.microsoft.com/office/drawing/2014/main" id="{386C7584-C658-4145-8D6F-E2E941C68350}"/>
              </a:ext>
            </a:extLst>
          </p:cNvPr>
          <p:cNvGrpSpPr/>
          <p:nvPr/>
        </p:nvGrpSpPr>
        <p:grpSpPr>
          <a:xfrm>
            <a:off x="2531765" y="1747845"/>
            <a:ext cx="7128470" cy="1716013"/>
            <a:chOff x="272" y="2564"/>
            <a:chExt cx="5284" cy="1272"/>
          </a:xfrm>
        </p:grpSpPr>
        <p:pic>
          <p:nvPicPr>
            <p:cNvPr id="18438" name="Picture 6" descr="水">
              <a:extLst>
                <a:ext uri="{FF2B5EF4-FFF2-40B4-BE49-F238E27FC236}">
                  <a16:creationId xmlns:a16="http://schemas.microsoft.com/office/drawing/2014/main" id="{43FEF49B-2C83-409F-BBAA-7E7B0EFF6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08" t="13655"/>
            <a:stretch>
              <a:fillRect/>
            </a:stretch>
          </p:blipFill>
          <p:spPr bwMode="auto">
            <a:xfrm>
              <a:off x="1610" y="2591"/>
              <a:ext cx="1338" cy="121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8" descr="撒">
              <a:extLst>
                <a:ext uri="{FF2B5EF4-FFF2-40B4-BE49-F238E27FC236}">
                  <a16:creationId xmlns:a16="http://schemas.microsoft.com/office/drawing/2014/main" id="{7E654B22-A2B8-466E-8DA9-84DA8FF79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16" y="2616"/>
              <a:ext cx="1225" cy="1205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9" descr="谈">
              <a:extLst>
                <a:ext uri="{FF2B5EF4-FFF2-40B4-BE49-F238E27FC236}">
                  <a16:creationId xmlns:a16="http://schemas.microsoft.com/office/drawing/2014/main" id="{526C7CE7-21DA-4D10-8561-303FF1A14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9" y="2617"/>
              <a:ext cx="1247" cy="121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0" descr="水">
              <a:extLst>
                <a:ext uri="{FF2B5EF4-FFF2-40B4-BE49-F238E27FC236}">
                  <a16:creationId xmlns:a16="http://schemas.microsoft.com/office/drawing/2014/main" id="{48B5E63A-8615-4DDF-B048-7ED85324A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77" b="-201"/>
            <a:stretch>
              <a:fillRect/>
            </a:stretch>
          </p:blipFill>
          <p:spPr bwMode="auto">
            <a:xfrm>
              <a:off x="272" y="2564"/>
              <a:ext cx="1338" cy="1252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标题 4">
            <a:extLst>
              <a:ext uri="{FF2B5EF4-FFF2-40B4-BE49-F238E27FC236}">
                <a16:creationId xmlns:a16="http://schemas.microsoft.com/office/drawing/2014/main" id="{B7E227BD-7057-49B9-BD74-1C6AFD62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62689ADD-D2E9-4690-A665-CB2DC6ADC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954" y="3402452"/>
            <a:ext cx="5567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215561C8-EA8A-4734-B814-69AD43E7C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860" y="3402452"/>
            <a:ext cx="5567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AAB2CCEB-82FD-4CCB-9EF5-9D9104367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664" y="3402452"/>
            <a:ext cx="5567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731DF04D-C9A5-40FF-9FF4-C594D9B2C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164" y="3402452"/>
            <a:ext cx="5567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5" name="Rectangle 5">
            <a:extLst>
              <a:ext uri="{FF2B5EF4-FFF2-40B4-BE49-F238E27FC236}">
                <a16:creationId xmlns:a16="http://schemas.microsoft.com/office/drawing/2014/main" id="{E8839426-BD48-4828-A45E-DF9C1D08D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1319816"/>
            <a:ext cx="9828831" cy="388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5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</a:t>
            </a:r>
            <a: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将质量、初温分别相等的铁块和铝块（c 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铁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&lt;c 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铝）放在沸水中煮一段较长的时间，则它们吸收的热量（　 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b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</a:b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A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</a:t>
            </a:r>
            <a: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铁块和铝块吸收的热量一样多　 </a:t>
            </a:r>
            <a:b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</a:b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</a:t>
            </a:r>
            <a: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铝块比铁块吸收的热量多</a:t>
            </a:r>
            <a:b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</a:br>
            <a: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C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</a:t>
            </a:r>
            <a: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铁块比铝块吸收的热量多　 </a:t>
            </a:r>
            <a:b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</a:br>
            <a: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D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</a:t>
            </a:r>
            <a:r>
              <a:rPr lang="en-US" altLang="zh-CN" sz="2800" b="1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charset="-122"/>
              </a:rPr>
              <a:t>条件不足，无法确定 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D5A8B992-3626-4F78-B2C6-00155923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312" y="1988840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20533D-B52D-4A6D-A6E7-363E9831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知识巩固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2_Office 主题​​">
  <a:themeElements>
    <a:clrScheme name="自定义 5">
      <a:dk1>
        <a:srgbClr val="080808"/>
      </a:dk1>
      <a:lt1>
        <a:srgbClr val="FFFFFF"/>
      </a:lt1>
      <a:dk2>
        <a:srgbClr val="000000"/>
      </a:dk2>
      <a:lt2>
        <a:srgbClr val="FFFFFF"/>
      </a:lt2>
      <a:accent1>
        <a:srgbClr val="1F386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154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微软雅黑</vt:lpstr>
      <vt:lpstr>黑体</vt:lpstr>
      <vt:lpstr>思源黑体 CN Bold</vt:lpstr>
      <vt:lpstr>Wingdings</vt:lpstr>
      <vt:lpstr>Calibri Light</vt:lpstr>
      <vt:lpstr>Calibri</vt:lpstr>
      <vt:lpstr>Times New Roman</vt:lpstr>
      <vt:lpstr>楷体_GB2312</vt:lpstr>
      <vt:lpstr>宋体</vt:lpstr>
      <vt:lpstr>Batang</vt:lpstr>
      <vt:lpstr>Arial Black</vt:lpstr>
      <vt:lpstr>Courier New</vt:lpstr>
      <vt:lpstr>张海山锐谐体2.0-授权联系：Samtype@QQ.com</vt:lpstr>
      <vt:lpstr>2_Office 主题​​</vt:lpstr>
      <vt:lpstr>人教版物理		第十三章第3节  比热容习题课件</vt:lpstr>
      <vt:lpstr>PowerPoint Presentation</vt:lpstr>
      <vt:lpstr>知识梳理</vt:lpstr>
      <vt:lpstr>知识梳理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知识巩固</vt:lpstr>
      <vt:lpstr>知识小结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2021-07-18T00:01:34Z</cp:lastPrinted>
  <dcterms:created xsi:type="dcterms:W3CDTF">2021-07-18T00:01:34Z</dcterms:created>
  <dcterms:modified xsi:type="dcterms:W3CDTF">2021-07-17T16:01:41Z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