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0.11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sldIdLst>
    <p:sldId id="821" r:id="rId4"/>
    <p:sldId id="272" r:id="rId5"/>
    <p:sldId id="967" r:id="rId6"/>
    <p:sldId id="959" r:id="rId7"/>
    <p:sldId id="273" r:id="rId8"/>
    <p:sldId id="968" r:id="rId9"/>
    <p:sldId id="960" r:id="rId10"/>
    <p:sldId id="961" r:id="rId11"/>
    <p:sldId id="276" r:id="rId12"/>
    <p:sldId id="277" r:id="rId13"/>
    <p:sldId id="962" r:id="rId14"/>
    <p:sldId id="963" r:id="rId15"/>
    <p:sldId id="970" r:id="rId16"/>
    <p:sldId id="971" r:id="rId17"/>
    <p:sldId id="964" r:id="rId18"/>
    <p:sldId id="282" r:id="rId19"/>
    <p:sldId id="966" r:id="rId20"/>
    <p:sldId id="285" r:id="rId21"/>
    <p:sldId id="840" r:id="rId22"/>
    <p:sldId id="569" r:id="rId23"/>
  </p:sldIdLst>
  <p:sldSz cx="12192000" cy="6858000"/>
  <p:notesSz cx="6858000" cy="9144000"/>
  <p:custDataLst>
    <p:tags r:id="rId24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>
          <p15:clr>
            <a:srgbClr val="A4A3A4"/>
          </p15:clr>
        </p15:guide>
        <p15:guide id="2" pos="387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Windows 用户" initials="W用" lastIdx="0" clrIdx="0"/>
  <p:cmAuthor id="2" name="玉海 丁" initials="玉海" lastIdx="0" clrIdx="1"/>
  <p:cmAuthor id="3" name="User" initials="U" lastIdx="0" clrIdx="2"/>
  <p:cmAuthor id="4" name="作者" initials="A" lastIdx="0" clrIdx="3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howGuides="1">
      <p:cViewPr varScale="1">
        <p:scale>
          <a:sx n="108" d="100"/>
          <a:sy n="108" d="100"/>
        </p:scale>
        <p:origin x="144" y="156"/>
      </p:cViewPr>
      <p:guideLst>
        <p:guide orient="horz" pos="2184"/>
        <p:guide pos="387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7.xml" /><Relationship Id="rId11" Type="http://schemas.openxmlformats.org/officeDocument/2006/relationships/slide" Target="slides/slide8.xml" /><Relationship Id="rId12" Type="http://schemas.openxmlformats.org/officeDocument/2006/relationships/slide" Target="slides/slide9.xml" /><Relationship Id="rId13" Type="http://schemas.openxmlformats.org/officeDocument/2006/relationships/slide" Target="slides/slide10.xml" /><Relationship Id="rId14" Type="http://schemas.openxmlformats.org/officeDocument/2006/relationships/slide" Target="slides/slide11.xml" /><Relationship Id="rId15" Type="http://schemas.openxmlformats.org/officeDocument/2006/relationships/slide" Target="slides/slide12.xml" /><Relationship Id="rId16" Type="http://schemas.openxmlformats.org/officeDocument/2006/relationships/slide" Target="slides/slide13.xml" /><Relationship Id="rId17" Type="http://schemas.openxmlformats.org/officeDocument/2006/relationships/slide" Target="slides/slide14.xml" /><Relationship Id="rId18" Type="http://schemas.openxmlformats.org/officeDocument/2006/relationships/slide" Target="slides/slide15.xml" /><Relationship Id="rId19" Type="http://schemas.openxmlformats.org/officeDocument/2006/relationships/slide" Target="slides/slide16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7.xml" /><Relationship Id="rId21" Type="http://schemas.openxmlformats.org/officeDocument/2006/relationships/slide" Target="slides/slide18.xml" /><Relationship Id="rId22" Type="http://schemas.openxmlformats.org/officeDocument/2006/relationships/slide" Target="slides/slide19.xml" /><Relationship Id="rId23" Type="http://schemas.openxmlformats.org/officeDocument/2006/relationships/slide" Target="slides/slide20.xml" /><Relationship Id="rId24" Type="http://schemas.openxmlformats.org/officeDocument/2006/relationships/tags" Target="tags/tag5.xml" /><Relationship Id="rId25" Type="http://schemas.openxmlformats.org/officeDocument/2006/relationships/presProps" Target="presProps.xml" /><Relationship Id="rId26" Type="http://schemas.openxmlformats.org/officeDocument/2006/relationships/viewProps" Target="viewProps.xml" /><Relationship Id="rId27" Type="http://schemas.openxmlformats.org/officeDocument/2006/relationships/theme" Target="theme/theme1.xml" /><Relationship Id="rId28" Type="http://schemas.openxmlformats.org/officeDocument/2006/relationships/tableStyles" Target="tableStyles.xml" /><Relationship Id="rId3" Type="http://schemas.openxmlformats.org/officeDocument/2006/relationships/notesMaster" Target="notesMasters/notesMaster1.xml" /><Relationship Id="rId4" Type="http://schemas.openxmlformats.org/officeDocument/2006/relationships/slide" Target="slides/slide1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2021/10/30/Sat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tags" Target="../tags/tag3.xml" /><Relationship Id="rId4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jpeg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jpeg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787524"/>
            <a:ext cx="9144000" cy="1655763"/>
          </a:xfrm>
        </p:spPr>
        <p:txBody>
          <a:bodyPr anchor="b">
            <a:normAutofit/>
          </a:bodyPr>
          <a:lstStyle>
            <a:lvl1pPr algn="ctr">
              <a:defRPr sz="4400" b="1" u="none" strike="noStrike" kern="1200" cap="none" spc="400" normalizeH="0">
                <a:solidFill>
                  <a:schemeClr val="bg1"/>
                </a:solidFill>
                <a:uFillTx/>
              </a:defRPr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2021/10/30/Sat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3"/>
          </p:nvPr>
        </p:nvSpPr>
        <p:spPr>
          <a:xfrm>
            <a:off x="838200" y="1683385"/>
            <a:ext cx="10515600" cy="6070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cxnSp>
        <p:nvCxnSpPr>
          <p:cNvPr id="21" name="直接连接符 20"/>
          <p:cNvCxnSpPr/>
          <p:nvPr userDrawn="1"/>
        </p:nvCxnSpPr>
        <p:spPr>
          <a:xfrm flipH="1">
            <a:off x="2507796" y="3429169"/>
            <a:ext cx="7176769" cy="0"/>
          </a:xfrm>
          <a:prstGeom prst="line">
            <a:avLst/>
          </a:prstGeom>
          <a:ln w="25400">
            <a:gradFill flip="none" rotWithShape="1">
              <a:gsLst>
                <a:gs pos="0">
                  <a:srgbClr val="FFC000">
                    <a:alpha val="0"/>
                    <a:lumMod val="97000"/>
                  </a:srgbClr>
                </a:gs>
                <a:gs pos="50000">
                  <a:srgbClr val="FFC000"/>
                </a:gs>
                <a:gs pos="100000">
                  <a:srgbClr val="FFC000">
                    <a:alpha val="0"/>
                  </a:srgbClr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任意多边形: 形状 19"/>
          <p:cNvSpPr/>
          <p:nvPr userDrawn="1"/>
        </p:nvSpPr>
        <p:spPr>
          <a:xfrm>
            <a:off x="1301750" y="1387475"/>
            <a:ext cx="9588500" cy="3089275"/>
          </a:xfrm>
          <a:custGeom>
            <a:gdLst>
              <a:gd name="connsiteX0" fmla="*/ 0 w 9588500"/>
              <a:gd name="connsiteY0" fmla="*/ 1404203 h 2448004"/>
              <a:gd name="connsiteX1" fmla="*/ 37748 w 9588500"/>
              <a:gd name="connsiteY1" fmla="*/ 1404203 h 2448004"/>
              <a:gd name="connsiteX2" fmla="*/ 37748 w 9588500"/>
              <a:gd name="connsiteY2" fmla="*/ 2410256 h 2448004"/>
              <a:gd name="connsiteX3" fmla="*/ 9550752 w 9588500"/>
              <a:gd name="connsiteY3" fmla="*/ 2410256 h 2448004"/>
              <a:gd name="connsiteX4" fmla="*/ 9550752 w 9588500"/>
              <a:gd name="connsiteY4" fmla="*/ 1404203 h 2448004"/>
              <a:gd name="connsiteX5" fmla="*/ 9588500 w 9588500"/>
              <a:gd name="connsiteY5" fmla="*/ 1404203 h 2448004"/>
              <a:gd name="connsiteX6" fmla="*/ 9588500 w 9588500"/>
              <a:gd name="connsiteY6" fmla="*/ 2448004 h 2448004"/>
              <a:gd name="connsiteX7" fmla="*/ 0 w 9588500"/>
              <a:gd name="connsiteY7" fmla="*/ 2448004 h 2448004"/>
              <a:gd name="connsiteX8" fmla="*/ 0 w 9588500"/>
              <a:gd name="connsiteY8" fmla="*/ 0 h 2448004"/>
              <a:gd name="connsiteX9" fmla="*/ 9588500 w 9588500"/>
              <a:gd name="connsiteY9" fmla="*/ 0 h 2448004"/>
              <a:gd name="connsiteX10" fmla="*/ 9588500 w 9588500"/>
              <a:gd name="connsiteY10" fmla="*/ 1043801 h 2448004"/>
              <a:gd name="connsiteX11" fmla="*/ 9550752 w 9588500"/>
              <a:gd name="connsiteY11" fmla="*/ 1043801 h 2448004"/>
              <a:gd name="connsiteX12" fmla="*/ 9550752 w 9588500"/>
              <a:gd name="connsiteY12" fmla="*/ 37748 h 2448004"/>
              <a:gd name="connsiteX13" fmla="*/ 37748 w 9588500"/>
              <a:gd name="connsiteY13" fmla="*/ 37748 h 2448004"/>
              <a:gd name="connsiteX14" fmla="*/ 37748 w 9588500"/>
              <a:gd name="connsiteY14" fmla="*/ 1043801 h 2448004"/>
              <a:gd name="connsiteX15" fmla="*/ 0 w 9588500"/>
              <a:gd name="connsiteY15" fmla="*/ 1043801 h 244800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588500" h="2448004">
                <a:moveTo>
                  <a:pt x="0" y="1404203"/>
                </a:moveTo>
                <a:lnTo>
                  <a:pt x="37748" y="1404203"/>
                </a:lnTo>
                <a:lnTo>
                  <a:pt x="37748" y="2410256"/>
                </a:lnTo>
                <a:lnTo>
                  <a:pt x="9550752" y="2410256"/>
                </a:lnTo>
                <a:lnTo>
                  <a:pt x="9550752" y="1404203"/>
                </a:lnTo>
                <a:lnTo>
                  <a:pt x="9588500" y="1404203"/>
                </a:lnTo>
                <a:lnTo>
                  <a:pt x="9588500" y="2448004"/>
                </a:lnTo>
                <a:lnTo>
                  <a:pt x="0" y="2448004"/>
                </a:lnTo>
                <a:close/>
                <a:moveTo>
                  <a:pt x="0" y="0"/>
                </a:moveTo>
                <a:lnTo>
                  <a:pt x="9588500" y="0"/>
                </a:lnTo>
                <a:lnTo>
                  <a:pt x="9588500" y="1043801"/>
                </a:lnTo>
                <a:lnTo>
                  <a:pt x="9550752" y="1043801"/>
                </a:lnTo>
                <a:lnTo>
                  <a:pt x="9550752" y="37748"/>
                </a:lnTo>
                <a:lnTo>
                  <a:pt x="37748" y="37748"/>
                </a:lnTo>
                <a:lnTo>
                  <a:pt x="37748" y="1043801"/>
                </a:lnTo>
                <a:lnTo>
                  <a:pt x="0" y="104380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11" name="文本占位符 10"/>
          <p:cNvSpPr>
            <a:spLocks noGrp="1"/>
          </p:cNvSpPr>
          <p:nvPr>
            <p:ph type="body" idx="14"/>
          </p:nvPr>
        </p:nvSpPr>
        <p:spPr>
          <a:xfrm>
            <a:off x="2319655" y="3695700"/>
            <a:ext cx="7553960" cy="6070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2021/10/30/Sat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569852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D479D38F-AE35-4F9F-9703-C9EC9B28B238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D89E62C-2E67-45F0-81F8-A06827960D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fld id="{3CAF494F-7EEB-4B73-AE0A-66346A32D9FD}" type="datetimeFigureOut">
              <a:rPr lang="zh-CN" altLang="en-US"/>
              <a:t>2021/10/30/Sat</a:t>
            </a:fld>
            <a:endParaRPr lang="en-US" altLang="zh-CN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F8F7F58-BD0B-44E9-B3EF-573D4BF34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54DA111-A217-42FD-98DD-16D1C3899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fld id="{F353DCAF-8172-43B8-B4EF-9B5293FEF4F1}" type="slidenum">
              <a:rPr lang="zh-CN" altLang="en-US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7805769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2021/10/30/Sat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31" name="组合 10">
            <a:extLst>
              <a:ext uri="{FF2B5EF4-FFF2-40B4-BE49-F238E27FC236}">
                <a16:creationId xmlns:a16="http://schemas.microsoft.com/office/drawing/2014/main" id="{9B17410A-E7D4-4CC7-BF26-133A63417ED2}"/>
              </a:ext>
            </a:extLst>
          </p:cNvPr>
          <p:cNvGrpSpPr/>
          <p:nvPr/>
        </p:nvGrpSpPr>
        <p:grpSpPr>
          <a:xfrm>
            <a:off x="-101600" y="332656"/>
            <a:ext cx="1013024" cy="530771"/>
            <a:chOff x="0" y="537328"/>
            <a:chExt cx="771176" cy="347209"/>
          </a:xfrm>
        </p:grpSpPr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3D83D628-ABE1-4FE5-B29F-453887BFC14C}"/>
                </a:ext>
              </a:extLst>
            </p:cNvPr>
            <p:cNvSpPr/>
            <p:nvPr/>
          </p:nvSpPr>
          <p:spPr>
            <a:xfrm>
              <a:off x="86760" y="575413"/>
              <a:ext cx="684282" cy="309276"/>
            </a:xfrm>
            <a:prstGeom prst="rect">
              <a:avLst/>
            </a:prstGeom>
            <a:solidFill>
              <a:schemeClr val="bg1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5CFFC4C2-B1FD-4957-91B8-6A9B1BB1B269}"/>
                </a:ext>
              </a:extLst>
            </p:cNvPr>
            <p:cNvSpPr/>
            <p:nvPr/>
          </p:nvSpPr>
          <p:spPr>
            <a:xfrm>
              <a:off x="0" y="537798"/>
              <a:ext cx="684282" cy="309276"/>
            </a:xfrm>
            <a:prstGeom prst="rect">
              <a:avLst/>
            </a:prstGeom>
            <a:solidFill>
              <a:srgbClr val="008080"/>
            </a:solidFill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35" name="标题 1">
            <a:extLst>
              <a:ext uri="{FF2B5EF4-FFF2-40B4-BE49-F238E27FC236}">
                <a16:creationId xmlns:a16="http://schemas.microsoft.com/office/drawing/2014/main" id="{260C2996-660F-4C6A-B65D-897A0E2C0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9557" y="337683"/>
            <a:ext cx="6364595" cy="571037"/>
          </a:xfrm>
          <a:effectLst>
            <a:softEdge rad="12700"/>
          </a:effectLst>
        </p:spPr>
        <p:txBody>
          <a:bodyPr anchor="b" anchorCtr="0">
            <a:noAutofit/>
          </a:bodyPr>
          <a:lstStyle>
            <a:lvl1pPr algn="l">
              <a:defRPr sz="3200" b="1" u="none" strike="noStrike" kern="1200" cap="none" spc="300" normalizeH="0">
                <a:solidFill>
                  <a:srgbClr val="00808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</p:spTree>
    <p:extLst>
      <p:ext uri="{BB962C8B-B14F-4D97-AF65-F5344CB8AC3E}">
        <p14:creationId xmlns:p14="http://schemas.microsoft.com/office/powerpoint/2010/main" val="2107300227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16660"/>
            <a:ext cx="10515600" cy="5032375"/>
          </a:xfrm>
          <a:noFill/>
          <a:ln w="28575" cmpd="sng">
            <a:noFill/>
            <a:prstDash val="solid"/>
          </a:ln>
          <a:effectLst/>
        </p:spPr>
        <p:txBody>
          <a:bodyPr/>
          <a:lstStyle>
            <a:lvl1pPr marL="0" indent="0" eaLnBrk="1" fontAlgn="auto" latinLnBrk="0" hangingPunct="1">
              <a:lnSpc>
                <a:spcPct val="120000"/>
              </a:lnSpc>
              <a:spcAft>
                <a:spcPct val="0"/>
              </a:spcAft>
              <a:buNone/>
              <a:defRPr sz="28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1pPr>
            <a:lvl2pPr marL="457200" indent="0" eaLnBrk="1" fontAlgn="auto" latinLnBrk="0" hangingPunct="1">
              <a:lnSpc>
                <a:spcPct val="120000"/>
              </a:lnSpc>
              <a:spcAft>
                <a:spcPct val="0"/>
              </a:spcAft>
              <a:buNone/>
              <a:defRPr sz="28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2pPr>
            <a:lvl3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3pPr>
            <a:lvl4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4pPr>
            <a:lvl5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2021/10/30/Sat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31" name="组合 10">
            <a:extLst>
              <a:ext uri="{FF2B5EF4-FFF2-40B4-BE49-F238E27FC236}">
                <a16:creationId xmlns:a16="http://schemas.microsoft.com/office/drawing/2014/main" id="{9B17410A-E7D4-4CC7-BF26-133A63417ED2}"/>
              </a:ext>
            </a:extLst>
          </p:cNvPr>
          <p:cNvGrpSpPr/>
          <p:nvPr/>
        </p:nvGrpSpPr>
        <p:grpSpPr>
          <a:xfrm>
            <a:off x="-101600" y="332656"/>
            <a:ext cx="1013024" cy="530771"/>
            <a:chOff x="0" y="537328"/>
            <a:chExt cx="771176" cy="347209"/>
          </a:xfrm>
        </p:grpSpPr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3D83D628-ABE1-4FE5-B29F-453887BFC14C}"/>
                </a:ext>
              </a:extLst>
            </p:cNvPr>
            <p:cNvSpPr/>
            <p:nvPr/>
          </p:nvSpPr>
          <p:spPr>
            <a:xfrm>
              <a:off x="86760" y="575413"/>
              <a:ext cx="684282" cy="309276"/>
            </a:xfrm>
            <a:prstGeom prst="rect">
              <a:avLst/>
            </a:prstGeom>
            <a:solidFill>
              <a:schemeClr val="bg1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5CFFC4C2-B1FD-4957-91B8-6A9B1BB1B269}"/>
                </a:ext>
              </a:extLst>
            </p:cNvPr>
            <p:cNvSpPr/>
            <p:nvPr/>
          </p:nvSpPr>
          <p:spPr>
            <a:xfrm>
              <a:off x="0" y="537798"/>
              <a:ext cx="684282" cy="309276"/>
            </a:xfrm>
            <a:prstGeom prst="rect">
              <a:avLst/>
            </a:prstGeom>
            <a:solidFill>
              <a:srgbClr val="008080"/>
            </a:solidFill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35" name="标题 1">
            <a:extLst>
              <a:ext uri="{FF2B5EF4-FFF2-40B4-BE49-F238E27FC236}">
                <a16:creationId xmlns:a16="http://schemas.microsoft.com/office/drawing/2014/main" id="{260C2996-660F-4C6A-B65D-897A0E2C0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9557" y="337683"/>
            <a:ext cx="10254243" cy="571037"/>
          </a:xfrm>
          <a:effectLst>
            <a:softEdge rad="12700"/>
          </a:effectLst>
        </p:spPr>
        <p:txBody>
          <a:bodyPr anchor="b" anchorCtr="0">
            <a:noAutofit/>
          </a:bodyPr>
          <a:lstStyle>
            <a:lvl1pPr algn="l">
              <a:defRPr sz="3200" b="1" u="none" strike="noStrike" kern="1200" cap="none" spc="300" normalizeH="0">
                <a:solidFill>
                  <a:srgbClr val="00808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</p:spTree>
    <p:extLst>
      <p:ext uri="{BB962C8B-B14F-4D97-AF65-F5344CB8AC3E}">
        <p14:creationId xmlns:p14="http://schemas.microsoft.com/office/powerpoint/2010/main" val="3611581087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06266" y="215646"/>
            <a:ext cx="2924175" cy="851535"/>
          </a:xfrm>
          <a:effectLst>
            <a:softEdge rad="12700"/>
          </a:effectLst>
        </p:spPr>
        <p:txBody>
          <a:bodyPr anchor="ctr" anchorCtr="0">
            <a:noAutofit/>
          </a:bodyPr>
          <a:lstStyle>
            <a:lvl1pPr algn="ctr">
              <a:defRPr sz="3400" b="1" u="none" strike="noStrike" kern="1200" cap="none" spc="300" normalizeH="0">
                <a:solidFill>
                  <a:srgbClr val="0070C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16660"/>
            <a:ext cx="10515600" cy="5032375"/>
          </a:xfrm>
          <a:noFill/>
          <a:ln w="28575" cmpd="sng">
            <a:noFill/>
            <a:prstDash val="solid"/>
          </a:ln>
          <a:effectLst/>
        </p:spPr>
        <p:txBody>
          <a:bodyPr/>
          <a:lstStyle>
            <a:lvl1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1pPr>
            <a:lvl2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2pPr>
            <a:lvl3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3pPr>
            <a:lvl4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4pPr>
            <a:lvl5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2021/10/30/Sat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20" name="组合 19"/>
          <p:cNvGrpSpPr/>
          <p:nvPr userDrawn="1"/>
        </p:nvGrpSpPr>
        <p:grpSpPr>
          <a:xfrm>
            <a:off x="119336" y="221615"/>
            <a:ext cx="576064" cy="704069"/>
            <a:chOff x="9042411" y="5681662"/>
            <a:chExt cx="554039" cy="554038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21" name="Rectangle 1410"/>
            <p:cNvSpPr>
              <a:spLocks noChangeArrowheads="1"/>
            </p:cNvSpPr>
            <p:nvPr/>
          </p:nvSpPr>
          <p:spPr bwMode="auto">
            <a:xfrm>
              <a:off x="9042411" y="5681662"/>
              <a:ext cx="554039" cy="554038"/>
            </a:xfrm>
            <a:prstGeom prst="rect">
              <a:avLst/>
            </a:prstGeom>
            <a:solidFill>
              <a:srgbClr val="56C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2" name="Freeform 2062"/>
            <p:cNvSpPr/>
            <p:nvPr/>
          </p:nvSpPr>
          <p:spPr bwMode="auto">
            <a:xfrm>
              <a:off x="9153536" y="5802312"/>
              <a:ext cx="125413" cy="142875"/>
            </a:xfrm>
            <a:custGeom>
              <a:gdLst>
                <a:gd name="T0" fmla="*/ 0 w 189"/>
                <a:gd name="T1" fmla="*/ 198 h 215"/>
                <a:gd name="T2" fmla="*/ 70 w 189"/>
                <a:gd name="T3" fmla="*/ 13 h 215"/>
                <a:gd name="T4" fmla="*/ 174 w 189"/>
                <a:gd name="T5" fmla="*/ 65 h 215"/>
                <a:gd name="T6" fmla="*/ 189 w 189"/>
                <a:gd name="T7" fmla="*/ 89 h 215"/>
                <a:gd name="T8" fmla="*/ 123 w 189"/>
                <a:gd name="T9" fmla="*/ 215 h 215"/>
                <a:gd name="T10" fmla="*/ 0 w 189"/>
                <a:gd name="T11" fmla="*/ 198 h 215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15">
                  <a:moveTo>
                    <a:pt x="0" y="198"/>
                  </a:moveTo>
                  <a:cubicBezTo>
                    <a:pt x="0" y="198"/>
                    <a:pt x="41" y="27"/>
                    <a:pt x="70" y="13"/>
                  </a:cubicBezTo>
                  <a:cubicBezTo>
                    <a:pt x="99" y="0"/>
                    <a:pt x="174" y="65"/>
                    <a:pt x="174" y="65"/>
                  </a:cubicBezTo>
                  <a:cubicBezTo>
                    <a:pt x="189" y="89"/>
                    <a:pt x="189" y="89"/>
                    <a:pt x="189" y="89"/>
                  </a:cubicBezTo>
                  <a:cubicBezTo>
                    <a:pt x="123" y="215"/>
                    <a:pt x="123" y="215"/>
                    <a:pt x="123" y="215"/>
                  </a:cubicBezTo>
                  <a:lnTo>
                    <a:pt x="0" y="1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3" name="Rectangle 2063"/>
            <p:cNvSpPr>
              <a:spLocks noChangeArrowheads="1"/>
            </p:cNvSpPr>
            <p:nvPr/>
          </p:nvSpPr>
          <p:spPr bwMode="auto">
            <a:xfrm>
              <a:off x="9299586" y="5832474"/>
              <a:ext cx="95250" cy="95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" name="Rectangle 2064"/>
            <p:cNvSpPr>
              <a:spLocks noChangeArrowheads="1"/>
            </p:cNvSpPr>
            <p:nvPr/>
          </p:nvSpPr>
          <p:spPr bwMode="auto">
            <a:xfrm>
              <a:off x="9421824" y="5832474"/>
              <a:ext cx="88900" cy="873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5" name="Rectangle 2065"/>
            <p:cNvSpPr>
              <a:spLocks noChangeArrowheads="1"/>
            </p:cNvSpPr>
            <p:nvPr/>
          </p:nvSpPr>
          <p:spPr bwMode="auto">
            <a:xfrm>
              <a:off x="9299586" y="6015036"/>
              <a:ext cx="95250" cy="920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" name="Rectangle 2066"/>
            <p:cNvSpPr>
              <a:spLocks noChangeArrowheads="1"/>
            </p:cNvSpPr>
            <p:nvPr/>
          </p:nvSpPr>
          <p:spPr bwMode="auto">
            <a:xfrm>
              <a:off x="9421824" y="6010273"/>
              <a:ext cx="93663" cy="968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7" name="Freeform 2067"/>
            <p:cNvSpPr/>
            <p:nvPr/>
          </p:nvSpPr>
          <p:spPr bwMode="auto">
            <a:xfrm>
              <a:off x="9090036" y="5988049"/>
              <a:ext cx="115888" cy="123825"/>
            </a:xfrm>
            <a:custGeom>
              <a:gdLst>
                <a:gd name="T0" fmla="*/ 0 w 73"/>
                <a:gd name="T1" fmla="*/ 55 h 78"/>
                <a:gd name="T2" fmla="*/ 33 w 73"/>
                <a:gd name="T3" fmla="*/ 0 h 78"/>
                <a:gd name="T4" fmla="*/ 73 w 73"/>
                <a:gd name="T5" fmla="*/ 27 h 78"/>
                <a:gd name="T6" fmla="*/ 60 w 73"/>
                <a:gd name="T7" fmla="*/ 78 h 78"/>
                <a:gd name="T8" fmla="*/ 0 w 73"/>
                <a:gd name="T9" fmla="*/ 55 h 78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78">
                  <a:moveTo>
                    <a:pt x="0" y="55"/>
                  </a:moveTo>
                  <a:lnTo>
                    <a:pt x="33" y="0"/>
                  </a:lnTo>
                  <a:lnTo>
                    <a:pt x="73" y="27"/>
                  </a:lnTo>
                  <a:lnTo>
                    <a:pt x="60" y="78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" name="Freeform 2068"/>
            <p:cNvSpPr>
              <a:spLocks noEditPoints="1"/>
            </p:cNvSpPr>
            <p:nvPr/>
          </p:nvSpPr>
          <p:spPr bwMode="auto">
            <a:xfrm>
              <a:off x="9082095" y="5792792"/>
              <a:ext cx="207963" cy="342900"/>
            </a:xfrm>
            <a:custGeom>
              <a:gdLst>
                <a:gd name="T0" fmla="*/ 292 w 313"/>
                <a:gd name="T1" fmla="*/ 43 h 513"/>
                <a:gd name="T2" fmla="*/ 185 w 313"/>
                <a:gd name="T3" fmla="*/ 5 h 513"/>
                <a:gd name="T4" fmla="*/ 160 w 313"/>
                <a:gd name="T5" fmla="*/ 4 h 513"/>
                <a:gd name="T6" fmla="*/ 1 w 313"/>
                <a:gd name="T7" fmla="*/ 456 h 513"/>
                <a:gd name="T8" fmla="*/ 21 w 313"/>
                <a:gd name="T9" fmla="*/ 471 h 513"/>
                <a:gd name="T10" fmla="*/ 128 w 313"/>
                <a:gd name="T11" fmla="*/ 508 h 513"/>
                <a:gd name="T12" fmla="*/ 153 w 313"/>
                <a:gd name="T13" fmla="*/ 510 h 513"/>
                <a:gd name="T14" fmla="*/ 312 w 313"/>
                <a:gd name="T15" fmla="*/ 58 h 513"/>
                <a:gd name="T16" fmla="*/ 292 w 313"/>
                <a:gd name="T17" fmla="*/ 43 h 513"/>
                <a:gd name="T18" fmla="*/ 150 w 313"/>
                <a:gd name="T19" fmla="*/ 454 h 513"/>
                <a:gd name="T20" fmla="*/ 147 w 313"/>
                <a:gd name="T21" fmla="*/ 456 h 513"/>
                <a:gd name="T22" fmla="*/ 33 w 313"/>
                <a:gd name="T23" fmla="*/ 416 h 513"/>
                <a:gd name="T24" fmla="*/ 33 w 313"/>
                <a:gd name="T25" fmla="*/ 413 h 513"/>
                <a:gd name="T26" fmla="*/ 37 w 313"/>
                <a:gd name="T27" fmla="*/ 400 h 513"/>
                <a:gd name="T28" fmla="*/ 40 w 313"/>
                <a:gd name="T29" fmla="*/ 398 h 513"/>
                <a:gd name="T30" fmla="*/ 153 w 313"/>
                <a:gd name="T31" fmla="*/ 438 h 513"/>
                <a:gd name="T32" fmla="*/ 154 w 313"/>
                <a:gd name="T33" fmla="*/ 441 h 513"/>
                <a:gd name="T34" fmla="*/ 150 w 313"/>
                <a:gd name="T35" fmla="*/ 454 h 513"/>
                <a:gd name="T36" fmla="*/ 81 w 313"/>
                <a:gd name="T37" fmla="*/ 368 h 513"/>
                <a:gd name="T38" fmla="*/ 120 w 313"/>
                <a:gd name="T39" fmla="*/ 349 h 513"/>
                <a:gd name="T40" fmla="*/ 139 w 313"/>
                <a:gd name="T41" fmla="*/ 388 h 513"/>
                <a:gd name="T42" fmla="*/ 100 w 313"/>
                <a:gd name="T43" fmla="*/ 407 h 513"/>
                <a:gd name="T44" fmla="*/ 81 w 313"/>
                <a:gd name="T45" fmla="*/ 368 h 513"/>
                <a:gd name="T46" fmla="*/ 247 w 313"/>
                <a:gd name="T47" fmla="*/ 178 h 513"/>
                <a:gd name="T48" fmla="*/ 244 w 313"/>
                <a:gd name="T49" fmla="*/ 180 h 513"/>
                <a:gd name="T50" fmla="*/ 130 w 313"/>
                <a:gd name="T51" fmla="*/ 140 h 513"/>
                <a:gd name="T52" fmla="*/ 130 w 313"/>
                <a:gd name="T53" fmla="*/ 137 h 513"/>
                <a:gd name="T54" fmla="*/ 134 w 313"/>
                <a:gd name="T55" fmla="*/ 124 h 513"/>
                <a:gd name="T56" fmla="*/ 137 w 313"/>
                <a:gd name="T57" fmla="*/ 122 h 513"/>
                <a:gd name="T58" fmla="*/ 251 w 313"/>
                <a:gd name="T59" fmla="*/ 162 h 513"/>
                <a:gd name="T60" fmla="*/ 251 w 313"/>
                <a:gd name="T61" fmla="*/ 165 h 513"/>
                <a:gd name="T62" fmla="*/ 247 w 313"/>
                <a:gd name="T63" fmla="*/ 178 h 513"/>
                <a:gd name="T64" fmla="*/ 140 w 313"/>
                <a:gd name="T65" fmla="*/ 110 h 513"/>
                <a:gd name="T66" fmla="*/ 146 w 313"/>
                <a:gd name="T67" fmla="*/ 94 h 513"/>
                <a:gd name="T68" fmla="*/ 261 w 313"/>
                <a:gd name="T69" fmla="*/ 135 h 513"/>
                <a:gd name="T70" fmla="*/ 255 w 313"/>
                <a:gd name="T71" fmla="*/ 150 h 513"/>
                <a:gd name="T72" fmla="*/ 140 w 313"/>
                <a:gd name="T73" fmla="*/ 110 h 513"/>
                <a:gd name="T74" fmla="*/ 266 w 313"/>
                <a:gd name="T75" fmla="*/ 123 h 513"/>
                <a:gd name="T76" fmla="*/ 264 w 313"/>
                <a:gd name="T77" fmla="*/ 125 h 513"/>
                <a:gd name="T78" fmla="*/ 150 w 313"/>
                <a:gd name="T79" fmla="*/ 85 h 513"/>
                <a:gd name="T80" fmla="*/ 149 w 313"/>
                <a:gd name="T81" fmla="*/ 81 h 513"/>
                <a:gd name="T82" fmla="*/ 154 w 313"/>
                <a:gd name="T83" fmla="*/ 69 h 513"/>
                <a:gd name="T84" fmla="*/ 156 w 313"/>
                <a:gd name="T85" fmla="*/ 67 h 513"/>
                <a:gd name="T86" fmla="*/ 270 w 313"/>
                <a:gd name="T87" fmla="*/ 107 h 513"/>
                <a:gd name="T88" fmla="*/ 271 w 313"/>
                <a:gd name="T89" fmla="*/ 110 h 513"/>
                <a:gd name="T90" fmla="*/ 266 w 313"/>
                <a:gd name="T91" fmla="*/ 123 h 51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3" h="513">
                  <a:moveTo>
                    <a:pt x="292" y="43"/>
                  </a:moveTo>
                  <a:cubicBezTo>
                    <a:pt x="185" y="5"/>
                    <a:pt x="185" y="5"/>
                    <a:pt x="185" y="5"/>
                  </a:cubicBezTo>
                  <a:cubicBezTo>
                    <a:pt x="173" y="1"/>
                    <a:pt x="161" y="0"/>
                    <a:pt x="160" y="4"/>
                  </a:cubicBezTo>
                  <a:cubicBezTo>
                    <a:pt x="1" y="456"/>
                    <a:pt x="1" y="456"/>
                    <a:pt x="1" y="456"/>
                  </a:cubicBezTo>
                  <a:cubicBezTo>
                    <a:pt x="0" y="460"/>
                    <a:pt x="9" y="466"/>
                    <a:pt x="21" y="471"/>
                  </a:cubicBezTo>
                  <a:cubicBezTo>
                    <a:pt x="128" y="508"/>
                    <a:pt x="128" y="508"/>
                    <a:pt x="128" y="508"/>
                  </a:cubicBezTo>
                  <a:cubicBezTo>
                    <a:pt x="140" y="513"/>
                    <a:pt x="152" y="513"/>
                    <a:pt x="153" y="510"/>
                  </a:cubicBezTo>
                  <a:cubicBezTo>
                    <a:pt x="312" y="58"/>
                    <a:pt x="312" y="58"/>
                    <a:pt x="312" y="58"/>
                  </a:cubicBezTo>
                  <a:cubicBezTo>
                    <a:pt x="313" y="54"/>
                    <a:pt x="304" y="47"/>
                    <a:pt x="292" y="43"/>
                  </a:cubicBezTo>
                  <a:close/>
                  <a:moveTo>
                    <a:pt x="150" y="454"/>
                  </a:moveTo>
                  <a:cubicBezTo>
                    <a:pt x="147" y="456"/>
                    <a:pt x="147" y="456"/>
                    <a:pt x="147" y="456"/>
                  </a:cubicBezTo>
                  <a:cubicBezTo>
                    <a:pt x="33" y="416"/>
                    <a:pt x="33" y="416"/>
                    <a:pt x="33" y="416"/>
                  </a:cubicBezTo>
                  <a:cubicBezTo>
                    <a:pt x="33" y="413"/>
                    <a:pt x="33" y="413"/>
                    <a:pt x="33" y="413"/>
                  </a:cubicBezTo>
                  <a:cubicBezTo>
                    <a:pt x="37" y="400"/>
                    <a:pt x="37" y="400"/>
                    <a:pt x="37" y="400"/>
                  </a:cubicBezTo>
                  <a:cubicBezTo>
                    <a:pt x="40" y="398"/>
                    <a:pt x="40" y="398"/>
                    <a:pt x="40" y="398"/>
                  </a:cubicBezTo>
                  <a:cubicBezTo>
                    <a:pt x="153" y="438"/>
                    <a:pt x="153" y="438"/>
                    <a:pt x="153" y="438"/>
                  </a:cubicBezTo>
                  <a:cubicBezTo>
                    <a:pt x="154" y="441"/>
                    <a:pt x="154" y="441"/>
                    <a:pt x="154" y="441"/>
                  </a:cubicBezTo>
                  <a:lnTo>
                    <a:pt x="150" y="454"/>
                  </a:lnTo>
                  <a:close/>
                  <a:moveTo>
                    <a:pt x="81" y="368"/>
                  </a:moveTo>
                  <a:cubicBezTo>
                    <a:pt x="86" y="352"/>
                    <a:pt x="104" y="343"/>
                    <a:pt x="120" y="349"/>
                  </a:cubicBezTo>
                  <a:cubicBezTo>
                    <a:pt x="136" y="355"/>
                    <a:pt x="145" y="372"/>
                    <a:pt x="139" y="388"/>
                  </a:cubicBezTo>
                  <a:cubicBezTo>
                    <a:pt x="133" y="404"/>
                    <a:pt x="116" y="413"/>
                    <a:pt x="100" y="407"/>
                  </a:cubicBezTo>
                  <a:cubicBezTo>
                    <a:pt x="84" y="402"/>
                    <a:pt x="75" y="384"/>
                    <a:pt x="81" y="368"/>
                  </a:cubicBezTo>
                  <a:close/>
                  <a:moveTo>
                    <a:pt x="247" y="178"/>
                  </a:moveTo>
                  <a:cubicBezTo>
                    <a:pt x="244" y="180"/>
                    <a:pt x="244" y="180"/>
                    <a:pt x="244" y="180"/>
                  </a:cubicBezTo>
                  <a:cubicBezTo>
                    <a:pt x="130" y="140"/>
                    <a:pt x="130" y="140"/>
                    <a:pt x="130" y="140"/>
                  </a:cubicBezTo>
                  <a:cubicBezTo>
                    <a:pt x="130" y="137"/>
                    <a:pt x="130" y="137"/>
                    <a:pt x="130" y="137"/>
                  </a:cubicBezTo>
                  <a:cubicBezTo>
                    <a:pt x="134" y="124"/>
                    <a:pt x="134" y="124"/>
                    <a:pt x="134" y="124"/>
                  </a:cubicBezTo>
                  <a:cubicBezTo>
                    <a:pt x="137" y="122"/>
                    <a:pt x="137" y="122"/>
                    <a:pt x="137" y="122"/>
                  </a:cubicBezTo>
                  <a:cubicBezTo>
                    <a:pt x="251" y="162"/>
                    <a:pt x="251" y="162"/>
                    <a:pt x="251" y="162"/>
                  </a:cubicBezTo>
                  <a:cubicBezTo>
                    <a:pt x="251" y="165"/>
                    <a:pt x="251" y="165"/>
                    <a:pt x="251" y="165"/>
                  </a:cubicBezTo>
                  <a:lnTo>
                    <a:pt x="247" y="178"/>
                  </a:lnTo>
                  <a:close/>
                  <a:moveTo>
                    <a:pt x="140" y="110"/>
                  </a:moveTo>
                  <a:cubicBezTo>
                    <a:pt x="146" y="94"/>
                    <a:pt x="146" y="94"/>
                    <a:pt x="146" y="94"/>
                  </a:cubicBezTo>
                  <a:cubicBezTo>
                    <a:pt x="261" y="135"/>
                    <a:pt x="261" y="135"/>
                    <a:pt x="261" y="135"/>
                  </a:cubicBezTo>
                  <a:cubicBezTo>
                    <a:pt x="255" y="150"/>
                    <a:pt x="255" y="150"/>
                    <a:pt x="255" y="150"/>
                  </a:cubicBezTo>
                  <a:lnTo>
                    <a:pt x="140" y="110"/>
                  </a:lnTo>
                  <a:close/>
                  <a:moveTo>
                    <a:pt x="266" y="123"/>
                  </a:moveTo>
                  <a:cubicBezTo>
                    <a:pt x="264" y="125"/>
                    <a:pt x="264" y="125"/>
                    <a:pt x="264" y="125"/>
                  </a:cubicBezTo>
                  <a:cubicBezTo>
                    <a:pt x="150" y="85"/>
                    <a:pt x="150" y="85"/>
                    <a:pt x="150" y="85"/>
                  </a:cubicBezTo>
                  <a:cubicBezTo>
                    <a:pt x="149" y="81"/>
                    <a:pt x="149" y="81"/>
                    <a:pt x="149" y="81"/>
                  </a:cubicBezTo>
                  <a:cubicBezTo>
                    <a:pt x="154" y="69"/>
                    <a:pt x="154" y="69"/>
                    <a:pt x="154" y="69"/>
                  </a:cubicBezTo>
                  <a:cubicBezTo>
                    <a:pt x="156" y="67"/>
                    <a:pt x="156" y="67"/>
                    <a:pt x="156" y="67"/>
                  </a:cubicBezTo>
                  <a:cubicBezTo>
                    <a:pt x="270" y="107"/>
                    <a:pt x="270" y="107"/>
                    <a:pt x="270" y="107"/>
                  </a:cubicBezTo>
                  <a:cubicBezTo>
                    <a:pt x="271" y="110"/>
                    <a:pt x="271" y="110"/>
                    <a:pt x="271" y="110"/>
                  </a:cubicBezTo>
                  <a:lnTo>
                    <a:pt x="266" y="123"/>
                  </a:lnTo>
                  <a:close/>
                </a:path>
              </a:pathLst>
            </a:custGeom>
            <a:solidFill>
              <a:srgbClr val="263B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" name="Freeform 2069"/>
            <p:cNvSpPr>
              <a:spLocks noEditPoints="1"/>
            </p:cNvSpPr>
            <p:nvPr/>
          </p:nvSpPr>
          <p:spPr bwMode="auto">
            <a:xfrm>
              <a:off x="9293226" y="5802317"/>
              <a:ext cx="107950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40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6 w 161"/>
                <a:gd name="T25" fmla="*/ 434 h 493"/>
                <a:gd name="T26" fmla="*/ 16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40 w 161"/>
                <a:gd name="T33" fmla="*/ 421 h 493"/>
                <a:gd name="T34" fmla="*/ 140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8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40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6 w 161"/>
                <a:gd name="T53" fmla="*/ 142 h 493"/>
                <a:gd name="T54" fmla="*/ 16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40 w 161"/>
                <a:gd name="T61" fmla="*/ 129 h 493"/>
                <a:gd name="T62" fmla="*/ 140 w 161"/>
                <a:gd name="T63" fmla="*/ 142 h 493"/>
                <a:gd name="T64" fmla="*/ 17 w 161"/>
                <a:gd name="T65" fmla="*/ 113 h 493"/>
                <a:gd name="T66" fmla="*/ 17 w 161"/>
                <a:gd name="T67" fmla="*/ 97 h 493"/>
                <a:gd name="T68" fmla="*/ 139 w 161"/>
                <a:gd name="T69" fmla="*/ 97 h 493"/>
                <a:gd name="T70" fmla="*/ 139 w 161"/>
                <a:gd name="T71" fmla="*/ 113 h 493"/>
                <a:gd name="T72" fmla="*/ 17 w 161"/>
                <a:gd name="T73" fmla="*/ 113 h 493"/>
                <a:gd name="T74" fmla="*/ 140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6 w 161"/>
                <a:gd name="T81" fmla="*/ 83 h 493"/>
                <a:gd name="T82" fmla="*/ 16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40 w 161"/>
                <a:gd name="T89" fmla="*/ 70 h 493"/>
                <a:gd name="T90" fmla="*/ 140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1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1" y="0"/>
                    <a:pt x="137" y="0"/>
                  </a:cubicBezTo>
                  <a:close/>
                  <a:moveTo>
                    <a:pt x="140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6" y="434"/>
                    <a:pt x="16" y="434"/>
                    <a:pt x="16" y="434"/>
                  </a:cubicBezTo>
                  <a:cubicBezTo>
                    <a:pt x="16" y="421"/>
                    <a:pt x="16" y="421"/>
                    <a:pt x="16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40" y="421"/>
                    <a:pt x="140" y="421"/>
                    <a:pt x="140" y="421"/>
                  </a:cubicBezTo>
                  <a:lnTo>
                    <a:pt x="140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8" y="359"/>
                    <a:pt x="108" y="376"/>
                  </a:cubicBezTo>
                  <a:cubicBezTo>
                    <a:pt x="108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40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6" y="142"/>
                    <a:pt x="16" y="142"/>
                    <a:pt x="16" y="142"/>
                  </a:cubicBezTo>
                  <a:cubicBezTo>
                    <a:pt x="16" y="129"/>
                    <a:pt x="16" y="129"/>
                    <a:pt x="16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40" y="129"/>
                    <a:pt x="140" y="129"/>
                    <a:pt x="140" y="129"/>
                  </a:cubicBezTo>
                  <a:lnTo>
                    <a:pt x="140" y="142"/>
                  </a:lnTo>
                  <a:close/>
                  <a:moveTo>
                    <a:pt x="17" y="113"/>
                  </a:moveTo>
                  <a:cubicBezTo>
                    <a:pt x="17" y="97"/>
                    <a:pt x="17" y="97"/>
                    <a:pt x="17" y="97"/>
                  </a:cubicBezTo>
                  <a:cubicBezTo>
                    <a:pt x="139" y="97"/>
                    <a:pt x="139" y="97"/>
                    <a:pt x="139" y="97"/>
                  </a:cubicBezTo>
                  <a:cubicBezTo>
                    <a:pt x="139" y="113"/>
                    <a:pt x="139" y="113"/>
                    <a:pt x="139" y="113"/>
                  </a:cubicBezTo>
                  <a:lnTo>
                    <a:pt x="17" y="113"/>
                  </a:lnTo>
                  <a:close/>
                  <a:moveTo>
                    <a:pt x="140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16" y="70"/>
                    <a:pt x="16" y="70"/>
                    <a:pt x="16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40" y="70"/>
                    <a:pt x="140" y="70"/>
                    <a:pt x="140" y="70"/>
                  </a:cubicBezTo>
                  <a:lnTo>
                    <a:pt x="140" y="83"/>
                  </a:lnTo>
                  <a:close/>
                </a:path>
              </a:pathLst>
            </a:custGeom>
            <a:solidFill>
              <a:srgbClr val="F0B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0" name="Freeform 2070"/>
            <p:cNvSpPr>
              <a:spLocks noEditPoints="1"/>
            </p:cNvSpPr>
            <p:nvPr/>
          </p:nvSpPr>
          <p:spPr bwMode="auto">
            <a:xfrm>
              <a:off x="9415463" y="5802313"/>
              <a:ext cx="106363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39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5 w 161"/>
                <a:gd name="T25" fmla="*/ 434 h 493"/>
                <a:gd name="T26" fmla="*/ 15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39 w 161"/>
                <a:gd name="T33" fmla="*/ 421 h 493"/>
                <a:gd name="T34" fmla="*/ 139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7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39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5 w 161"/>
                <a:gd name="T53" fmla="*/ 142 h 493"/>
                <a:gd name="T54" fmla="*/ 15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39 w 161"/>
                <a:gd name="T61" fmla="*/ 129 h 493"/>
                <a:gd name="T62" fmla="*/ 139 w 161"/>
                <a:gd name="T63" fmla="*/ 142 h 493"/>
                <a:gd name="T64" fmla="*/ 16 w 161"/>
                <a:gd name="T65" fmla="*/ 113 h 493"/>
                <a:gd name="T66" fmla="*/ 16 w 161"/>
                <a:gd name="T67" fmla="*/ 97 h 493"/>
                <a:gd name="T68" fmla="*/ 138 w 161"/>
                <a:gd name="T69" fmla="*/ 97 h 493"/>
                <a:gd name="T70" fmla="*/ 138 w 161"/>
                <a:gd name="T71" fmla="*/ 113 h 493"/>
                <a:gd name="T72" fmla="*/ 16 w 161"/>
                <a:gd name="T73" fmla="*/ 113 h 493"/>
                <a:gd name="T74" fmla="*/ 139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5 w 161"/>
                <a:gd name="T81" fmla="*/ 83 h 493"/>
                <a:gd name="T82" fmla="*/ 15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39 w 161"/>
                <a:gd name="T89" fmla="*/ 70 h 493"/>
                <a:gd name="T90" fmla="*/ 139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0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0" y="0"/>
                    <a:pt x="137" y="0"/>
                  </a:cubicBezTo>
                  <a:close/>
                  <a:moveTo>
                    <a:pt x="139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5" y="434"/>
                    <a:pt x="15" y="434"/>
                    <a:pt x="15" y="434"/>
                  </a:cubicBezTo>
                  <a:cubicBezTo>
                    <a:pt x="15" y="421"/>
                    <a:pt x="15" y="421"/>
                    <a:pt x="15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39" y="421"/>
                    <a:pt x="139" y="421"/>
                    <a:pt x="139" y="421"/>
                  </a:cubicBezTo>
                  <a:lnTo>
                    <a:pt x="139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7" y="359"/>
                    <a:pt x="107" y="376"/>
                  </a:cubicBezTo>
                  <a:cubicBezTo>
                    <a:pt x="107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39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5" y="142"/>
                    <a:pt x="15" y="142"/>
                    <a:pt x="15" y="142"/>
                  </a:cubicBezTo>
                  <a:cubicBezTo>
                    <a:pt x="15" y="129"/>
                    <a:pt x="15" y="129"/>
                    <a:pt x="15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39" y="129"/>
                    <a:pt x="139" y="129"/>
                    <a:pt x="139" y="129"/>
                  </a:cubicBezTo>
                  <a:lnTo>
                    <a:pt x="139" y="142"/>
                  </a:lnTo>
                  <a:close/>
                  <a:moveTo>
                    <a:pt x="16" y="113"/>
                  </a:moveTo>
                  <a:cubicBezTo>
                    <a:pt x="16" y="97"/>
                    <a:pt x="16" y="97"/>
                    <a:pt x="16" y="97"/>
                  </a:cubicBezTo>
                  <a:cubicBezTo>
                    <a:pt x="138" y="97"/>
                    <a:pt x="138" y="97"/>
                    <a:pt x="138" y="97"/>
                  </a:cubicBezTo>
                  <a:cubicBezTo>
                    <a:pt x="138" y="113"/>
                    <a:pt x="138" y="113"/>
                    <a:pt x="138" y="113"/>
                  </a:cubicBezTo>
                  <a:lnTo>
                    <a:pt x="16" y="113"/>
                  </a:lnTo>
                  <a:close/>
                  <a:moveTo>
                    <a:pt x="139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39" y="70"/>
                    <a:pt x="139" y="70"/>
                    <a:pt x="139" y="70"/>
                  </a:cubicBezTo>
                  <a:lnTo>
                    <a:pt x="139" y="83"/>
                  </a:lnTo>
                  <a:close/>
                </a:path>
              </a:pathLst>
            </a:custGeom>
            <a:solidFill>
              <a:srgbClr val="EC6D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2021/10/30/Sat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31" name="组合 10">
            <a:extLst>
              <a:ext uri="{FF2B5EF4-FFF2-40B4-BE49-F238E27FC236}">
                <a16:creationId xmlns:a16="http://schemas.microsoft.com/office/drawing/2014/main" id="{9B17410A-E7D4-4CC7-BF26-133A63417ED2}"/>
              </a:ext>
            </a:extLst>
          </p:cNvPr>
          <p:cNvGrpSpPr/>
          <p:nvPr/>
        </p:nvGrpSpPr>
        <p:grpSpPr>
          <a:xfrm>
            <a:off x="-101600" y="332656"/>
            <a:ext cx="1013024" cy="530771"/>
            <a:chOff x="0" y="537328"/>
            <a:chExt cx="771176" cy="347209"/>
          </a:xfrm>
        </p:grpSpPr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3D83D628-ABE1-4FE5-B29F-453887BFC14C}"/>
                </a:ext>
              </a:extLst>
            </p:cNvPr>
            <p:cNvSpPr/>
            <p:nvPr/>
          </p:nvSpPr>
          <p:spPr>
            <a:xfrm>
              <a:off x="86760" y="575413"/>
              <a:ext cx="684282" cy="309276"/>
            </a:xfrm>
            <a:prstGeom prst="rect">
              <a:avLst/>
            </a:prstGeom>
            <a:solidFill>
              <a:schemeClr val="bg1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5CFFC4C2-B1FD-4957-91B8-6A9B1BB1B269}"/>
                </a:ext>
              </a:extLst>
            </p:cNvPr>
            <p:cNvSpPr/>
            <p:nvPr/>
          </p:nvSpPr>
          <p:spPr>
            <a:xfrm>
              <a:off x="0" y="537798"/>
              <a:ext cx="684282" cy="309276"/>
            </a:xfrm>
            <a:prstGeom prst="rect">
              <a:avLst/>
            </a:prstGeom>
            <a:solidFill>
              <a:srgbClr val="00B0F0"/>
            </a:solidFill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35" name="标题 1">
            <a:extLst>
              <a:ext uri="{FF2B5EF4-FFF2-40B4-BE49-F238E27FC236}">
                <a16:creationId xmlns:a16="http://schemas.microsoft.com/office/drawing/2014/main" id="{260C2996-660F-4C6A-B65D-897A0E2C0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9557" y="337683"/>
            <a:ext cx="9244915" cy="571037"/>
          </a:xfrm>
          <a:effectLst>
            <a:softEdge rad="12700"/>
          </a:effectLst>
        </p:spPr>
        <p:txBody>
          <a:bodyPr anchor="b" anchorCtr="0">
            <a:noAutofit/>
          </a:bodyPr>
          <a:lstStyle>
            <a:lvl1pPr algn="l">
              <a:defRPr sz="3200" b="1" u="none" strike="noStrike" kern="1200" cap="none" spc="300" normalizeH="0">
                <a:solidFill>
                  <a:srgbClr val="00B0F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</p:spTree>
    <p:extLst>
      <p:ext uri="{BB962C8B-B14F-4D97-AF65-F5344CB8AC3E}">
        <p14:creationId xmlns:p14="http://schemas.microsoft.com/office/powerpoint/2010/main" val="644017185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三项目录页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-47549" y="364836"/>
            <a:chExt cx="12192000" cy="685800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1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7549" y="364836"/>
              <a:ext cx="12192000" cy="6858000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>
            <a:xfrm>
              <a:off x="-47549" y="364836"/>
              <a:ext cx="12192000" cy="6858000"/>
            </a:xfrm>
            <a:prstGeom prst="rect">
              <a:avLst/>
            </a:prstGeom>
            <a:gradFill>
              <a:gsLst>
                <a:gs pos="100000">
                  <a:schemeClr val="accent1">
                    <a:alpha val="82000"/>
                  </a:schemeClr>
                </a:gs>
                <a:gs pos="0">
                  <a:schemeClr val="accent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10" name="矩形 9"/>
          <p:cNvSpPr/>
          <p:nvPr userDrawn="1"/>
        </p:nvSpPr>
        <p:spPr>
          <a:xfrm>
            <a:off x="4546600" y="0"/>
            <a:ext cx="76454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1" name="矩形 10"/>
          <p:cNvSpPr/>
          <p:nvPr userDrawn="1"/>
        </p:nvSpPr>
        <p:spPr>
          <a:xfrm>
            <a:off x="6096000" y="1850215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2" name="矩形: 圆角 11"/>
          <p:cNvSpPr/>
          <p:nvPr userDrawn="1"/>
        </p:nvSpPr>
        <p:spPr>
          <a:xfrm>
            <a:off x="5534218" y="1793470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3" name="文本框 12"/>
          <p:cNvSpPr txBox="1"/>
          <p:nvPr userDrawn="1"/>
        </p:nvSpPr>
        <p:spPr>
          <a:xfrm>
            <a:off x="5560445" y="1827484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01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4" name="矩形 13"/>
          <p:cNvSpPr/>
          <p:nvPr userDrawn="1"/>
        </p:nvSpPr>
        <p:spPr>
          <a:xfrm>
            <a:off x="6096000" y="3165914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5" name="矩形: 圆角 14"/>
          <p:cNvSpPr/>
          <p:nvPr userDrawn="1"/>
        </p:nvSpPr>
        <p:spPr>
          <a:xfrm>
            <a:off x="5534218" y="3109169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6" name="矩形 15"/>
          <p:cNvSpPr/>
          <p:nvPr userDrawn="1"/>
        </p:nvSpPr>
        <p:spPr>
          <a:xfrm>
            <a:off x="6096000" y="4481613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7" name="矩形: 圆角 16"/>
          <p:cNvSpPr/>
          <p:nvPr userDrawn="1"/>
        </p:nvSpPr>
        <p:spPr>
          <a:xfrm>
            <a:off x="5534218" y="4424868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1" name="文本框 20"/>
          <p:cNvSpPr txBox="1"/>
          <p:nvPr userDrawn="1"/>
        </p:nvSpPr>
        <p:spPr>
          <a:xfrm>
            <a:off x="5515165" y="4471874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03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22" name="文本框 21"/>
          <p:cNvSpPr txBox="1"/>
          <p:nvPr userDrawn="1"/>
        </p:nvSpPr>
        <p:spPr>
          <a:xfrm>
            <a:off x="5534218" y="3149679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02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31" name="任意多边形: 形状 30"/>
          <p:cNvSpPr/>
          <p:nvPr userDrawn="1"/>
        </p:nvSpPr>
        <p:spPr>
          <a:xfrm>
            <a:off x="1111493" y="1793470"/>
            <a:ext cx="1270596" cy="2631398"/>
          </a:xfrm>
          <a:custGeom>
            <a:gdLst>
              <a:gd name="connsiteX0" fmla="*/ 0 w 1270596"/>
              <a:gd name="connsiteY0" fmla="*/ 0 h 2631398"/>
              <a:gd name="connsiteX1" fmla="*/ 1270596 w 1270596"/>
              <a:gd name="connsiteY1" fmla="*/ 0 h 2631398"/>
              <a:gd name="connsiteX2" fmla="*/ 1270596 w 1270596"/>
              <a:gd name="connsiteY2" fmla="*/ 923749 h 2631398"/>
              <a:gd name="connsiteX3" fmla="*/ 1213851 w 1270596"/>
              <a:gd name="connsiteY3" fmla="*/ 923749 h 2631398"/>
              <a:gd name="connsiteX4" fmla="*/ 1213851 w 1270596"/>
              <a:gd name="connsiteY4" fmla="*/ 56745 h 2631398"/>
              <a:gd name="connsiteX5" fmla="*/ 56745 w 1270596"/>
              <a:gd name="connsiteY5" fmla="*/ 56745 h 2631398"/>
              <a:gd name="connsiteX6" fmla="*/ 56745 w 1270596"/>
              <a:gd name="connsiteY6" fmla="*/ 2574653 h 2631398"/>
              <a:gd name="connsiteX7" fmla="*/ 1213851 w 1270596"/>
              <a:gd name="connsiteY7" fmla="*/ 2574653 h 2631398"/>
              <a:gd name="connsiteX8" fmla="*/ 1213851 w 1270596"/>
              <a:gd name="connsiteY8" fmla="*/ 2407055 h 2631398"/>
              <a:gd name="connsiteX9" fmla="*/ 1270596 w 1270596"/>
              <a:gd name="connsiteY9" fmla="*/ 2407055 h 2631398"/>
              <a:gd name="connsiteX10" fmla="*/ 1270596 w 1270596"/>
              <a:gd name="connsiteY10" fmla="*/ 2631398 h 2631398"/>
              <a:gd name="connsiteX11" fmla="*/ 0 w 1270596"/>
              <a:gd name="connsiteY11" fmla="*/ 2631398 h 2631398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70596" h="2631398">
                <a:moveTo>
                  <a:pt x="0" y="0"/>
                </a:moveTo>
                <a:lnTo>
                  <a:pt x="1270596" y="0"/>
                </a:lnTo>
                <a:lnTo>
                  <a:pt x="1270596" y="923749"/>
                </a:lnTo>
                <a:lnTo>
                  <a:pt x="1213851" y="923749"/>
                </a:lnTo>
                <a:lnTo>
                  <a:pt x="1213851" y="56745"/>
                </a:lnTo>
                <a:lnTo>
                  <a:pt x="56745" y="56745"/>
                </a:lnTo>
                <a:lnTo>
                  <a:pt x="56745" y="2574653"/>
                </a:lnTo>
                <a:lnTo>
                  <a:pt x="1213851" y="2574653"/>
                </a:lnTo>
                <a:lnTo>
                  <a:pt x="1213851" y="2407055"/>
                </a:lnTo>
                <a:lnTo>
                  <a:pt x="1270596" y="2407055"/>
                </a:lnTo>
                <a:lnTo>
                  <a:pt x="1270596" y="2631398"/>
                </a:lnTo>
                <a:lnTo>
                  <a:pt x="0" y="263139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2" name="文本框 31"/>
          <p:cNvSpPr txBox="1"/>
          <p:nvPr userDrawn="1"/>
        </p:nvSpPr>
        <p:spPr>
          <a:xfrm>
            <a:off x="1467278" y="2717219"/>
            <a:ext cx="17235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>
                <a:solidFill>
                  <a:schemeClr val="bg1"/>
                </a:solidFill>
                <a:latin typeface="+mj-ea"/>
                <a:ea typeface="+mj-ea"/>
              </a:rPr>
              <a:t>目录</a:t>
            </a:r>
            <a:endParaRPr lang="en-US" altLang="zh-CN" sz="6000" b="1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3" name="矩形 32"/>
          <p:cNvSpPr/>
          <p:nvPr userDrawn="1"/>
        </p:nvSpPr>
        <p:spPr>
          <a:xfrm>
            <a:off x="1537705" y="3668630"/>
            <a:ext cx="20041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zh-CN" sz="2000">
                <a:solidFill>
                  <a:schemeClr val="bg1"/>
                </a:solidFill>
                <a:latin typeface="+mj-ea"/>
              </a:rPr>
              <a:t>CONTENT</a:t>
            </a:r>
            <a:endParaRPr lang="zh-CN" altLang="en-US" sz="200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4" name="斜纹 33"/>
          <p:cNvSpPr/>
          <p:nvPr userDrawn="1"/>
        </p:nvSpPr>
        <p:spPr>
          <a:xfrm rot="8100000">
            <a:off x="2111606" y="1000054"/>
            <a:ext cx="4857891" cy="4857891"/>
          </a:xfrm>
          <a:prstGeom prst="diagStripe">
            <a:avLst>
              <a:gd name="adj" fmla="val 9207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3" hasCustomPrompt="1"/>
          </p:nvPr>
        </p:nvSpPr>
        <p:spPr>
          <a:xfrm>
            <a:off x="6452886" y="1892516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工作业绩</a:t>
            </a:r>
          </a:p>
        </p:txBody>
      </p:sp>
      <p:sp>
        <p:nvSpPr>
          <p:cNvPr id="24" name="文本占位符 2"/>
          <p:cNvSpPr>
            <a:spLocks noGrp="1"/>
          </p:cNvSpPr>
          <p:nvPr>
            <p:ph type="body" sz="quarter" idx="14" hasCustomPrompt="1"/>
          </p:nvPr>
        </p:nvSpPr>
        <p:spPr>
          <a:xfrm>
            <a:off x="6452886" y="3207601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亮点经验</a:t>
            </a:r>
          </a:p>
        </p:txBody>
      </p:sp>
      <p:sp>
        <p:nvSpPr>
          <p:cNvPr id="25" name="文本占位符 2"/>
          <p:cNvSpPr>
            <a:spLocks noGrp="1"/>
          </p:cNvSpPr>
          <p:nvPr>
            <p:ph type="body" sz="quarter" idx="15" hasCustomPrompt="1"/>
          </p:nvPr>
        </p:nvSpPr>
        <p:spPr>
          <a:xfrm>
            <a:off x="6452886" y="4502763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问题分析</a:t>
            </a:r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四项目录页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0" y="-6350"/>
            <a:ext cx="12192000" cy="6870065"/>
            <a:chOff x="-47549" y="352771"/>
            <a:chExt cx="12192000" cy="6870065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1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7549" y="364836"/>
              <a:ext cx="12192000" cy="6858000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>
            <a:xfrm>
              <a:off x="-47549" y="352771"/>
              <a:ext cx="12192000" cy="6858000"/>
            </a:xfrm>
            <a:prstGeom prst="rect">
              <a:avLst/>
            </a:prstGeom>
            <a:gradFill>
              <a:gsLst>
                <a:gs pos="100000">
                  <a:schemeClr val="accent1">
                    <a:alpha val="82000"/>
                  </a:schemeClr>
                </a:gs>
                <a:gs pos="0">
                  <a:schemeClr val="accent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10" name="矩形 9"/>
          <p:cNvSpPr/>
          <p:nvPr userDrawn="1"/>
        </p:nvSpPr>
        <p:spPr>
          <a:xfrm>
            <a:off x="4546600" y="0"/>
            <a:ext cx="76454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1" name="矩形 10"/>
          <p:cNvSpPr/>
          <p:nvPr userDrawn="1"/>
        </p:nvSpPr>
        <p:spPr>
          <a:xfrm>
            <a:off x="6103665" y="1113810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2" name="矩形: 圆角 11"/>
          <p:cNvSpPr/>
          <p:nvPr userDrawn="1"/>
        </p:nvSpPr>
        <p:spPr>
          <a:xfrm>
            <a:off x="5541883" y="1057065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3" name="文本框 12"/>
          <p:cNvSpPr txBox="1"/>
          <p:nvPr userDrawn="1"/>
        </p:nvSpPr>
        <p:spPr>
          <a:xfrm>
            <a:off x="5568110" y="1091079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01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4" name="矩形 13"/>
          <p:cNvSpPr/>
          <p:nvPr userDrawn="1"/>
        </p:nvSpPr>
        <p:spPr>
          <a:xfrm>
            <a:off x="6103665" y="2429509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5" name="矩形: 圆角 14"/>
          <p:cNvSpPr/>
          <p:nvPr userDrawn="1"/>
        </p:nvSpPr>
        <p:spPr>
          <a:xfrm>
            <a:off x="5541883" y="2372764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6" name="矩形 15"/>
          <p:cNvSpPr/>
          <p:nvPr userDrawn="1"/>
        </p:nvSpPr>
        <p:spPr>
          <a:xfrm>
            <a:off x="6103665" y="3745208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7" name="矩形: 圆角 16"/>
          <p:cNvSpPr/>
          <p:nvPr userDrawn="1"/>
        </p:nvSpPr>
        <p:spPr>
          <a:xfrm>
            <a:off x="5541883" y="3688463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1" name="文本框 20"/>
          <p:cNvSpPr txBox="1"/>
          <p:nvPr userDrawn="1"/>
        </p:nvSpPr>
        <p:spPr>
          <a:xfrm>
            <a:off x="5522830" y="3735469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03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22" name="文本框 21"/>
          <p:cNvSpPr txBox="1"/>
          <p:nvPr userDrawn="1"/>
        </p:nvSpPr>
        <p:spPr>
          <a:xfrm>
            <a:off x="5541883" y="2413274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02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31" name="任意多边形: 形状 30"/>
          <p:cNvSpPr/>
          <p:nvPr userDrawn="1"/>
        </p:nvSpPr>
        <p:spPr>
          <a:xfrm>
            <a:off x="1111493" y="1793470"/>
            <a:ext cx="1270596" cy="2631398"/>
          </a:xfrm>
          <a:custGeom>
            <a:gdLst>
              <a:gd name="connsiteX0" fmla="*/ 0 w 1270596"/>
              <a:gd name="connsiteY0" fmla="*/ 0 h 2631398"/>
              <a:gd name="connsiteX1" fmla="*/ 1270596 w 1270596"/>
              <a:gd name="connsiteY1" fmla="*/ 0 h 2631398"/>
              <a:gd name="connsiteX2" fmla="*/ 1270596 w 1270596"/>
              <a:gd name="connsiteY2" fmla="*/ 923749 h 2631398"/>
              <a:gd name="connsiteX3" fmla="*/ 1213851 w 1270596"/>
              <a:gd name="connsiteY3" fmla="*/ 923749 h 2631398"/>
              <a:gd name="connsiteX4" fmla="*/ 1213851 w 1270596"/>
              <a:gd name="connsiteY4" fmla="*/ 56745 h 2631398"/>
              <a:gd name="connsiteX5" fmla="*/ 56745 w 1270596"/>
              <a:gd name="connsiteY5" fmla="*/ 56745 h 2631398"/>
              <a:gd name="connsiteX6" fmla="*/ 56745 w 1270596"/>
              <a:gd name="connsiteY6" fmla="*/ 2574653 h 2631398"/>
              <a:gd name="connsiteX7" fmla="*/ 1213851 w 1270596"/>
              <a:gd name="connsiteY7" fmla="*/ 2574653 h 2631398"/>
              <a:gd name="connsiteX8" fmla="*/ 1213851 w 1270596"/>
              <a:gd name="connsiteY8" fmla="*/ 2407055 h 2631398"/>
              <a:gd name="connsiteX9" fmla="*/ 1270596 w 1270596"/>
              <a:gd name="connsiteY9" fmla="*/ 2407055 h 2631398"/>
              <a:gd name="connsiteX10" fmla="*/ 1270596 w 1270596"/>
              <a:gd name="connsiteY10" fmla="*/ 2631398 h 2631398"/>
              <a:gd name="connsiteX11" fmla="*/ 0 w 1270596"/>
              <a:gd name="connsiteY11" fmla="*/ 2631398 h 2631398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70596" h="2631398">
                <a:moveTo>
                  <a:pt x="0" y="0"/>
                </a:moveTo>
                <a:lnTo>
                  <a:pt x="1270596" y="0"/>
                </a:lnTo>
                <a:lnTo>
                  <a:pt x="1270596" y="923749"/>
                </a:lnTo>
                <a:lnTo>
                  <a:pt x="1213851" y="923749"/>
                </a:lnTo>
                <a:lnTo>
                  <a:pt x="1213851" y="56745"/>
                </a:lnTo>
                <a:lnTo>
                  <a:pt x="56745" y="56745"/>
                </a:lnTo>
                <a:lnTo>
                  <a:pt x="56745" y="2574653"/>
                </a:lnTo>
                <a:lnTo>
                  <a:pt x="1213851" y="2574653"/>
                </a:lnTo>
                <a:lnTo>
                  <a:pt x="1213851" y="2407055"/>
                </a:lnTo>
                <a:lnTo>
                  <a:pt x="1270596" y="2407055"/>
                </a:lnTo>
                <a:lnTo>
                  <a:pt x="1270596" y="2631398"/>
                </a:lnTo>
                <a:lnTo>
                  <a:pt x="0" y="263139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2" name="文本框 31"/>
          <p:cNvSpPr txBox="1"/>
          <p:nvPr userDrawn="1"/>
        </p:nvSpPr>
        <p:spPr>
          <a:xfrm>
            <a:off x="1467278" y="2717219"/>
            <a:ext cx="17235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>
                <a:solidFill>
                  <a:schemeClr val="bg1"/>
                </a:solidFill>
                <a:latin typeface="+mj-ea"/>
                <a:ea typeface="+mj-ea"/>
              </a:rPr>
              <a:t>目录</a:t>
            </a:r>
            <a:endParaRPr lang="en-US" altLang="zh-CN" sz="6000" b="1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3" name="矩形 32"/>
          <p:cNvSpPr/>
          <p:nvPr userDrawn="1"/>
        </p:nvSpPr>
        <p:spPr>
          <a:xfrm>
            <a:off x="1537705" y="3668630"/>
            <a:ext cx="20041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zh-CN" sz="2000">
                <a:solidFill>
                  <a:schemeClr val="bg1"/>
                </a:solidFill>
                <a:latin typeface="+mj-ea"/>
              </a:rPr>
              <a:t>CONTENT</a:t>
            </a:r>
            <a:endParaRPr lang="zh-CN" altLang="en-US" sz="200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4" name="斜纹 33"/>
          <p:cNvSpPr/>
          <p:nvPr userDrawn="1"/>
        </p:nvSpPr>
        <p:spPr>
          <a:xfrm rot="8100000">
            <a:off x="2111606" y="1000054"/>
            <a:ext cx="4857891" cy="4857891"/>
          </a:xfrm>
          <a:prstGeom prst="diagStripe">
            <a:avLst>
              <a:gd name="adj" fmla="val 9207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5" name="矩形 34"/>
          <p:cNvSpPr/>
          <p:nvPr userDrawn="1"/>
        </p:nvSpPr>
        <p:spPr>
          <a:xfrm>
            <a:off x="6103665" y="5002948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36" name="矩形: 圆角 35"/>
          <p:cNvSpPr/>
          <p:nvPr userDrawn="1"/>
        </p:nvSpPr>
        <p:spPr>
          <a:xfrm>
            <a:off x="5541883" y="4946203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37" name="文本框 36"/>
          <p:cNvSpPr txBox="1"/>
          <p:nvPr userDrawn="1"/>
        </p:nvSpPr>
        <p:spPr>
          <a:xfrm>
            <a:off x="5522830" y="4993209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04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27" name="文本占位符 2"/>
          <p:cNvSpPr>
            <a:spLocks noGrp="1"/>
          </p:cNvSpPr>
          <p:nvPr>
            <p:ph type="body" sz="quarter" idx="13" hasCustomPrompt="1"/>
          </p:nvPr>
        </p:nvSpPr>
        <p:spPr>
          <a:xfrm>
            <a:off x="6395736" y="1146478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工作业绩</a:t>
            </a:r>
          </a:p>
        </p:txBody>
      </p:sp>
      <p:sp>
        <p:nvSpPr>
          <p:cNvPr id="28" name="文本占位符 2"/>
          <p:cNvSpPr>
            <a:spLocks noGrp="1"/>
          </p:cNvSpPr>
          <p:nvPr>
            <p:ph type="body" sz="quarter" idx="14" hasCustomPrompt="1"/>
          </p:nvPr>
        </p:nvSpPr>
        <p:spPr>
          <a:xfrm>
            <a:off x="6395736" y="2449453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亮点经验</a:t>
            </a:r>
          </a:p>
        </p:txBody>
      </p:sp>
      <p:sp>
        <p:nvSpPr>
          <p:cNvPr id="29" name="文本占位符 2"/>
          <p:cNvSpPr>
            <a:spLocks noGrp="1"/>
          </p:cNvSpPr>
          <p:nvPr>
            <p:ph type="body" sz="quarter" idx="15" hasCustomPrompt="1"/>
          </p:nvPr>
        </p:nvSpPr>
        <p:spPr>
          <a:xfrm>
            <a:off x="6395736" y="3766358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问题分析</a:t>
            </a:r>
          </a:p>
        </p:txBody>
      </p:sp>
      <p:sp>
        <p:nvSpPr>
          <p:cNvPr id="30" name="文本占位符 2"/>
          <p:cNvSpPr>
            <a:spLocks noGrp="1"/>
          </p:cNvSpPr>
          <p:nvPr>
            <p:ph type="body" sz="quarter" idx="16" hasCustomPrompt="1"/>
          </p:nvPr>
        </p:nvSpPr>
        <p:spPr>
          <a:xfrm>
            <a:off x="6395736" y="5024098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r>
              <a:rPr lang="zh-CN" altLang="en-US">
                <a:solidFill>
                  <a:schemeClr val="accent1"/>
                </a:solidFill>
                <a:latin typeface="Arial" panose="020b0604020202020204" pitchFamily="34" charset="0"/>
                <a:ea typeface="微软雅黑"/>
                <a:sym typeface="Arial" panose="020b0604020202020204" pitchFamily="34" charset="0"/>
              </a:rPr>
              <a:t>展望未来</a:t>
            </a:r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正文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8" name="矩形 7"/>
          <p:cNvSpPr/>
          <p:nvPr userDrawn="1"/>
        </p:nvSpPr>
        <p:spPr>
          <a:xfrm>
            <a:off x="0" y="279400"/>
            <a:ext cx="871538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cxnSp>
        <p:nvCxnSpPr>
          <p:cNvPr id="10" name="直接连接符 9"/>
          <p:cNvCxnSpPr/>
          <p:nvPr userDrawn="1"/>
        </p:nvCxnSpPr>
        <p:spPr>
          <a:xfrm>
            <a:off x="0" y="965200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/>
          <p:cNvSpPr/>
          <p:nvPr userDrawn="1"/>
        </p:nvSpPr>
        <p:spPr>
          <a:xfrm>
            <a:off x="548043" y="279399"/>
            <a:ext cx="48585" cy="6857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2" name="矩形 11"/>
          <p:cNvSpPr/>
          <p:nvPr userDrawn="1"/>
        </p:nvSpPr>
        <p:spPr>
          <a:xfrm>
            <a:off x="248840" y="279399"/>
            <a:ext cx="48585" cy="6857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1120378" y="368382"/>
            <a:ext cx="6076950" cy="507831"/>
          </a:xfrm>
        </p:spPr>
        <p:txBody>
          <a:bodyPr wrap="square">
            <a:spAutoFit/>
          </a:bodyPr>
          <a:lstStyle>
            <a:lvl1pPr marL="0" indent="0">
              <a:buNone/>
              <a:defRPr sz="3000" b="1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endParaRPr lang="en-US"/>
          </a:p>
        </p:txBody>
      </p:sp>
      <p:sp>
        <p:nvSpPr>
          <p:cNvPr id="2" name="文本占位符 1"/>
          <p:cNvSpPr>
            <a:spLocks noGrp="1"/>
          </p:cNvSpPr>
          <p:nvPr>
            <p:ph type="body" idx="1"/>
          </p:nvPr>
        </p:nvSpPr>
        <p:spPr>
          <a:xfrm>
            <a:off x="838200" y="1578610"/>
            <a:ext cx="10515600" cy="45986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16660"/>
            <a:ext cx="10515600" cy="5032375"/>
          </a:xfrm>
          <a:noFill/>
          <a:ln w="28575" cmpd="sng">
            <a:noFill/>
            <a:prstDash val="solid"/>
          </a:ln>
          <a:effectLst/>
        </p:spPr>
        <p:txBody>
          <a:bodyPr/>
          <a:lstStyle>
            <a:lvl1pPr marL="0" indent="0" eaLnBrk="1" fontAlgn="auto" latinLnBrk="0" hangingPunct="1">
              <a:lnSpc>
                <a:spcPct val="120000"/>
              </a:lnSpc>
              <a:spcAft>
                <a:spcPct val="0"/>
              </a:spcAft>
              <a:buNone/>
              <a:defRPr sz="28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1pPr>
            <a:lvl2pPr marL="457200" indent="0" eaLnBrk="1" fontAlgn="auto" latinLnBrk="0" hangingPunct="1">
              <a:lnSpc>
                <a:spcPct val="120000"/>
              </a:lnSpc>
              <a:spcAft>
                <a:spcPct val="0"/>
              </a:spcAft>
              <a:buNone/>
              <a:defRPr sz="28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2pPr>
            <a:lvl3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3pPr>
            <a:lvl4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4pPr>
            <a:lvl5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2021/10/30/Sat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31" name="组合 10">
            <a:extLst>
              <a:ext uri="{FF2B5EF4-FFF2-40B4-BE49-F238E27FC236}">
                <a16:creationId xmlns:a16="http://schemas.microsoft.com/office/drawing/2014/main" id="{9B17410A-E7D4-4CC7-BF26-133A63417ED2}"/>
              </a:ext>
            </a:extLst>
          </p:cNvPr>
          <p:cNvGrpSpPr/>
          <p:nvPr/>
        </p:nvGrpSpPr>
        <p:grpSpPr>
          <a:xfrm>
            <a:off x="-101600" y="332656"/>
            <a:ext cx="1013024" cy="530771"/>
            <a:chOff x="0" y="537328"/>
            <a:chExt cx="771176" cy="347209"/>
          </a:xfrm>
        </p:grpSpPr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3D83D628-ABE1-4FE5-B29F-453887BFC14C}"/>
                </a:ext>
              </a:extLst>
            </p:cNvPr>
            <p:cNvSpPr/>
            <p:nvPr/>
          </p:nvSpPr>
          <p:spPr>
            <a:xfrm>
              <a:off x="86760" y="575413"/>
              <a:ext cx="684282" cy="309276"/>
            </a:xfrm>
            <a:prstGeom prst="rect">
              <a:avLst/>
            </a:prstGeom>
            <a:solidFill>
              <a:schemeClr val="bg1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5CFFC4C2-B1FD-4957-91B8-6A9B1BB1B269}"/>
                </a:ext>
              </a:extLst>
            </p:cNvPr>
            <p:cNvSpPr/>
            <p:nvPr/>
          </p:nvSpPr>
          <p:spPr>
            <a:xfrm>
              <a:off x="0" y="537798"/>
              <a:ext cx="684282" cy="309276"/>
            </a:xfrm>
            <a:prstGeom prst="rect">
              <a:avLst/>
            </a:prstGeom>
            <a:solidFill>
              <a:srgbClr val="00808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35" name="标题 1">
            <a:extLst>
              <a:ext uri="{FF2B5EF4-FFF2-40B4-BE49-F238E27FC236}">
                <a16:creationId xmlns:a16="http://schemas.microsoft.com/office/drawing/2014/main" id="{260C2996-660F-4C6A-B65D-897A0E2C0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9557" y="337683"/>
            <a:ext cx="2908211" cy="571037"/>
          </a:xfrm>
          <a:effectLst>
            <a:softEdge rad="12700"/>
          </a:effectLst>
        </p:spPr>
        <p:txBody>
          <a:bodyPr anchor="b" anchorCtr="0">
            <a:noAutofit/>
          </a:bodyPr>
          <a:lstStyle>
            <a:lvl1pPr algn="l">
              <a:defRPr sz="3200" b="1" u="none" strike="noStrike" kern="1200" cap="none" spc="300" normalizeH="0">
                <a:solidFill>
                  <a:srgbClr val="00808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</p:spTree>
    <p:extLst>
      <p:ext uri="{BB962C8B-B14F-4D97-AF65-F5344CB8AC3E}">
        <p14:creationId xmlns:p14="http://schemas.microsoft.com/office/powerpoint/2010/main" val="3468645669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E7892-1D1F-4D7A-A9A2-5C9C3F3E8B62}" type="datetimeFigureOut">
              <a:rPr lang="zh-CN" altLang="en-US" smtClean="0"/>
              <a:t>2021/10/30/Sat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3E4D1-CB19-40F3-A7AF-C2BC6542462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04" r:id="rId2"/>
    <p:sldLayoutId id="2147483672" r:id="rId3"/>
    <p:sldLayoutId id="2147483650" r:id="rId4"/>
    <p:sldLayoutId id="2147483674" r:id="rId5"/>
    <p:sldLayoutId id="2147483659" r:id="rId6"/>
    <p:sldLayoutId id="2147483660" r:id="rId7"/>
    <p:sldLayoutId id="2147483661" r:id="rId8"/>
    <p:sldLayoutId id="2147483697" r:id="rId9"/>
    <p:sldLayoutId id="2147483699" r:id="rId10"/>
    <p:sldLayoutId id="2147483705" r:id="rId11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黑体" panose="02010609060101010101" charset="-122"/>
          <a:ea typeface="黑体" panose="02010609060101010101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b="1" kern="1200">
          <a:solidFill>
            <a:srgbClr val="002060"/>
          </a:solidFill>
          <a:latin typeface="黑体" panose="02010609060101010101" charset="-122"/>
          <a:ea typeface="黑体" panose="02010609060101010101" charset="-122"/>
          <a:cs typeface="+mn-cs"/>
        </a:defRPr>
      </a:lvl1pPr>
      <a:lvl2pPr marL="685800" indent="-228600" algn="l" defTabSz="914400" rtl="0" eaLnBrk="1" latinLnBrk="0" hangingPunct="1">
        <a:lnSpc>
          <a:spcPct val="13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3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3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3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image" Target="../media/image2.jpeg" /><Relationship Id="rId3" Type="http://schemas.openxmlformats.org/officeDocument/2006/relationships/tags" Target="../tags/tag4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2.jpeg" /><Relationship Id="rId3" Type="http://schemas.openxmlformats.org/officeDocument/2006/relationships/image" Target="../media/image13.png" /><Relationship Id="rId4" Type="http://schemas.openxmlformats.org/officeDocument/2006/relationships/image" Target="../media/image14.jpeg" /><Relationship Id="rId5" Type="http://schemas.openxmlformats.org/officeDocument/2006/relationships/image" Target="../media/image15.jpeg" /><Relationship Id="rId6" Type="http://schemas.openxmlformats.org/officeDocument/2006/relationships/image" Target="../media/image16.jpeg" /><Relationship Id="rId7" Type="http://schemas.openxmlformats.org/officeDocument/2006/relationships/image" Target="../media/image5.jpeg" /><Relationship Id="rId8" Type="http://schemas.openxmlformats.org/officeDocument/2006/relationships/image" Target="../media/image17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8.jpeg" /><Relationship Id="rId3" Type="http://schemas.openxmlformats.org/officeDocument/2006/relationships/image" Target="../media/image19.png" /><Relationship Id="rId4" Type="http://schemas.openxmlformats.org/officeDocument/2006/relationships/image" Target="../media/image20.jpeg" /><Relationship Id="rId5" Type="http://schemas.openxmlformats.org/officeDocument/2006/relationships/image" Target="../media/image21.jpeg" /><Relationship Id="rId6" Type="http://schemas.openxmlformats.org/officeDocument/2006/relationships/image" Target="../media/image22.jpeg" /><Relationship Id="rId7" Type="http://schemas.openxmlformats.org/officeDocument/2006/relationships/image" Target="../media/image5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8.jpeg" /><Relationship Id="rId3" Type="http://schemas.openxmlformats.org/officeDocument/2006/relationships/image" Target="../media/image19.png" /><Relationship Id="rId4" Type="http://schemas.openxmlformats.org/officeDocument/2006/relationships/image" Target="../media/image20.jpeg" /><Relationship Id="rId5" Type="http://schemas.openxmlformats.org/officeDocument/2006/relationships/image" Target="../media/image21.jpeg" /><Relationship Id="rId6" Type="http://schemas.openxmlformats.org/officeDocument/2006/relationships/image" Target="../media/image22.jpeg" /><Relationship Id="rId7" Type="http://schemas.openxmlformats.org/officeDocument/2006/relationships/image" Target="../media/image5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2.jpeg" /><Relationship Id="rId3" Type="http://schemas.openxmlformats.org/officeDocument/2006/relationships/image" Target="../media/image13.png" /><Relationship Id="rId4" Type="http://schemas.openxmlformats.org/officeDocument/2006/relationships/image" Target="../media/image14.jpeg" /><Relationship Id="rId5" Type="http://schemas.openxmlformats.org/officeDocument/2006/relationships/image" Target="../media/image15.jpeg" /><Relationship Id="rId6" Type="http://schemas.openxmlformats.org/officeDocument/2006/relationships/image" Target="../media/image16.jpeg" /><Relationship Id="rId7" Type="http://schemas.openxmlformats.org/officeDocument/2006/relationships/image" Target="../media/image5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3.png" /><Relationship Id="rId3" Type="http://schemas.openxmlformats.org/officeDocument/2006/relationships/image" Target="../media/image24.gif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.png" /><Relationship Id="rId3" Type="http://schemas.microsoft.com/office/2007/relationships/hdphoto" Target="../media/image4.wdp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5.jpeg" /><Relationship Id="rId3" Type="http://schemas.openxmlformats.org/officeDocument/2006/relationships/image" Target="../media/image6.jpeg" /><Relationship Id="rId4" Type="http://schemas.openxmlformats.org/officeDocument/2006/relationships/image" Target="../media/image7.jpeg" /><Relationship Id="rId5" Type="http://schemas.openxmlformats.org/officeDocument/2006/relationships/image" Target="../media/image8.jpeg" /><Relationship Id="rId6" Type="http://schemas.openxmlformats.org/officeDocument/2006/relationships/image" Target="../media/image9.jpeg" /><Relationship Id="rId7" Type="http://schemas.openxmlformats.org/officeDocument/2006/relationships/image" Target="../media/image10.jpeg" /><Relationship Id="rId8" Type="http://schemas.openxmlformats.org/officeDocument/2006/relationships/image" Target="../media/image11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2.jpeg" /><Relationship Id="rId3" Type="http://schemas.openxmlformats.org/officeDocument/2006/relationships/image" Target="../media/image13.png" /><Relationship Id="rId4" Type="http://schemas.openxmlformats.org/officeDocument/2006/relationships/image" Target="../media/image14.jpeg" /><Relationship Id="rId5" Type="http://schemas.openxmlformats.org/officeDocument/2006/relationships/image" Target="../media/image15.jpeg" /><Relationship Id="rId6" Type="http://schemas.openxmlformats.org/officeDocument/2006/relationships/image" Target="../media/image16.jpeg" /><Relationship Id="rId7" Type="http://schemas.openxmlformats.org/officeDocument/2006/relationships/image" Target="../media/image5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BCB054A6-057B-4682-9B3D-E9146F09F13A}"/>
              </a:ext>
            </a:extLst>
          </p:cNvPr>
          <p:cNvSpPr/>
          <p:nvPr/>
        </p:nvSpPr>
        <p:spPr>
          <a:xfrm>
            <a:off x="0" y="-25449"/>
            <a:ext cx="12306800" cy="7753672"/>
          </a:xfrm>
          <a:prstGeom prst="rect">
            <a:avLst/>
          </a:prstGeom>
          <a:gradFill flip="none" rotWithShape="1">
            <a:gsLst>
              <a:gs pos="44000">
                <a:srgbClr val="1BA784">
                  <a:alpha val="40000"/>
                </a:srgbClr>
              </a:gs>
              <a:gs pos="97000">
                <a:schemeClr val="accent6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</a:t>
            </a:r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6968C35-BE63-4C28-9539-4FC3202DC1A5}"/>
              </a:ext>
            </a:extLst>
          </p:cNvPr>
          <p:cNvSpPr/>
          <p:nvPr/>
        </p:nvSpPr>
        <p:spPr>
          <a:xfrm>
            <a:off x="7454120" y="451097"/>
            <a:ext cx="41517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>
                <a:solidFill>
                  <a:srgbClr val="FFC000"/>
                </a:solidFill>
                <a:latin typeface="+mj-ea"/>
                <a:ea typeface="+mj-ea"/>
              </a:rPr>
              <a:t>人教版物理</a:t>
            </a:r>
            <a:r>
              <a:rPr lang="en-US" altLang="zh-CN" sz="2800" b="1">
                <a:solidFill>
                  <a:srgbClr val="FFC000"/>
                </a:solidFill>
                <a:latin typeface="+mj-ea"/>
                <a:ea typeface="+mj-ea"/>
              </a:rPr>
              <a:t>	  </a:t>
            </a:r>
            <a:r>
              <a:rPr lang="zh-CN" altLang="en-US" sz="2800" b="1">
                <a:solidFill>
                  <a:srgbClr val="FFC000"/>
                </a:solidFill>
                <a:latin typeface="+mj-ea"/>
                <a:ea typeface="+mj-ea"/>
              </a:rPr>
              <a:t>第十七章</a:t>
            </a:r>
            <a:endParaRPr lang="zh-CN" altLang="en-US" sz="2000" b="1">
              <a:solidFill>
                <a:srgbClr val="FFC000"/>
              </a:solidFill>
              <a:latin typeface="+mj-ea"/>
              <a:ea typeface="+mj-ea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B60C69A8-2C49-46B1-A1AF-6CFAE5DE3DD6}"/>
              </a:ext>
            </a:extLst>
          </p:cNvPr>
          <p:cNvCxnSpPr/>
          <p:nvPr/>
        </p:nvCxnSpPr>
        <p:spPr>
          <a:xfrm>
            <a:off x="7752584" y="975655"/>
            <a:ext cx="3600000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E21BCE7D-DC3B-43B3-8E30-730F061CAEDE}"/>
              </a:ext>
            </a:extLst>
          </p:cNvPr>
          <p:cNvSpPr/>
          <p:nvPr/>
        </p:nvSpPr>
        <p:spPr>
          <a:xfrm>
            <a:off x="3017657" y="2636913"/>
            <a:ext cx="6156685" cy="792088"/>
          </a:xfrm>
          <a:prstGeom prst="roundRect">
            <a:avLst/>
          </a:prstGeom>
          <a:solidFill>
            <a:srgbClr val="FFC0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3200" b="1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3200" b="1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节 电阻的测量</a:t>
            </a:r>
          </a:p>
        </p:txBody>
      </p:sp>
    </p:spTree>
    <p:custDataLst>
      <p:tags r:id="rId3"/>
    </p:custDataLst>
    <p:extLst>
      <p:ext uri="{BB962C8B-B14F-4D97-AF65-F5344CB8AC3E}">
        <p14:creationId xmlns:p14="http://schemas.microsoft.com/office/powerpoint/2010/main" val="2099259626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730C755-5ECE-417D-9197-0C49BD659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一、伏安法测电阻</a:t>
            </a:r>
          </a:p>
        </p:txBody>
      </p:sp>
      <p:graphicFrame>
        <p:nvGraphicFramePr>
          <p:cNvPr id="32005" name="Group 261">
            <a:extLst>
              <a:ext uri="{FF2B5EF4-FFF2-40B4-BE49-F238E27FC236}">
                <a16:creationId xmlns:a16="http://schemas.microsoft.com/office/drawing/2014/main" id="{E671F9A1-AFCC-40EC-B104-7278397252F6}"/>
              </a:ext>
            </a:extLst>
          </p:cNvPr>
          <p:cNvGraphicFramePr>
            <a:graphicFrameLocks noGrp="1"/>
          </p:cNvGraphicFramePr>
          <p:nvPr>
            <p:ph type="tbl" idx="4294967295"/>
            <p:extLst>
              <p:ext uri="{D42A27DB-BD31-4B8C-83A1-F6EECF244321}">
                <p14:modId xmlns:p14="http://schemas.microsoft.com/office/powerpoint/2010/main" val="2534664815"/>
              </p:ext>
            </p:extLst>
          </p:nvPr>
        </p:nvGraphicFramePr>
        <p:xfrm>
          <a:off x="2063552" y="1916832"/>
          <a:ext cx="7667625" cy="2644777"/>
        </p:xfrm>
        <a:graphic>
          <a:graphicData uri="http://schemas.openxmlformats.org/drawingml/2006/table">
            <a:tbl>
              <a:tblPr/>
              <a:tblGrid>
                <a:gridCol w="1916112">
                  <a:extLst>
                    <a:ext uri="{9D8B030D-6E8A-4147-A177-3AD203B41FA5}">
                      <a16:colId xmlns:a16="http://schemas.microsoft.com/office/drawing/2014/main" val="3658194055"/>
                    </a:ext>
                  </a:extLst>
                </a:gridCol>
                <a:gridCol w="1917700">
                  <a:extLst>
                    <a:ext uri="{9D8B030D-6E8A-4147-A177-3AD203B41FA5}">
                      <a16:colId xmlns:a16="http://schemas.microsoft.com/office/drawing/2014/main" val="1268417830"/>
                    </a:ext>
                  </a:extLst>
                </a:gridCol>
                <a:gridCol w="1916113">
                  <a:extLst>
                    <a:ext uri="{9D8B030D-6E8A-4147-A177-3AD203B41FA5}">
                      <a16:colId xmlns:a16="http://schemas.microsoft.com/office/drawing/2014/main" val="756863353"/>
                    </a:ext>
                  </a:extLst>
                </a:gridCol>
                <a:gridCol w="1917700">
                  <a:extLst>
                    <a:ext uri="{9D8B030D-6E8A-4147-A177-3AD203B41FA5}">
                      <a16:colId xmlns:a16="http://schemas.microsoft.com/office/drawing/2014/main" val="2056318135"/>
                    </a:ext>
                  </a:extLst>
                </a:gridCol>
              </a:tblGrid>
              <a:tr h="773113"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测量次数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电压</a:t>
                      </a:r>
                      <a:r>
                        <a:rPr kumimoji="0" lang="en-US" altLang="zh-CN" sz="2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U</a:t>
                      </a: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/V</a:t>
                      </a:r>
                      <a:endParaRPr kumimoji="0" lang="zh-CN" alt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电流</a:t>
                      </a:r>
                      <a:r>
                        <a:rPr kumimoji="0" lang="en-US" altLang="zh-CN" sz="2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I</a:t>
                      </a: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/A</a:t>
                      </a:r>
                      <a:endParaRPr kumimoji="0" lang="zh-CN" alt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电阻</a:t>
                      </a:r>
                      <a:r>
                        <a:rPr kumimoji="0" lang="en-US" altLang="zh-CN" sz="2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R</a:t>
                      </a: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</a:t>
                      </a:r>
                      <a:r>
                        <a:rPr kumimoji="0" lang="el-GR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Ω</a:t>
                      </a:r>
                      <a:endParaRPr kumimoji="0" lang="zh-CN" alt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7786771"/>
                  </a:ext>
                </a:extLst>
              </a:tr>
              <a:tr h="684213"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7615976"/>
                  </a:ext>
                </a:extLst>
              </a:tr>
              <a:tr h="611188"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4496307"/>
                  </a:ext>
                </a:extLst>
              </a:tr>
              <a:tr h="576263"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7828979"/>
                  </a:ext>
                </a:extLst>
              </a:tr>
            </a:tbl>
          </a:graphicData>
        </a:graphic>
      </p:graphicFrame>
      <p:sp>
        <p:nvSpPr>
          <p:cNvPr id="5" name="矩形: 圆角 4">
            <a:extLst>
              <a:ext uri="{FF2B5EF4-FFF2-40B4-BE49-F238E27FC236}">
                <a16:creationId xmlns:a16="http://schemas.microsoft.com/office/drawing/2014/main" id="{36AC2D4C-8D2E-4B44-BAB7-C589AAC41552}"/>
              </a:ext>
            </a:extLst>
          </p:cNvPr>
          <p:cNvSpPr/>
          <p:nvPr/>
        </p:nvSpPr>
        <p:spPr>
          <a:xfrm>
            <a:off x="1197048" y="1156946"/>
            <a:ext cx="1874616" cy="571037"/>
          </a:xfrm>
          <a:prstGeom prst="round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宋体" panose="02010600030101010101" pitchFamily="2" charset="-122"/>
                <a:ea typeface="微软雅黑"/>
                <a:cs typeface="+mn-cs"/>
              </a:rPr>
              <a:t>实验数据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0723" name="Rectangle 3">
            <a:extLst>
              <a:ext uri="{FF2B5EF4-FFF2-40B4-BE49-F238E27FC236}">
                <a16:creationId xmlns:a16="http://schemas.microsoft.com/office/drawing/2014/main" id="{33E8F84D-0ABF-4709-B749-203FAAE47A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1544" y="1760775"/>
            <a:ext cx="9216255" cy="3869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　　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1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．在连接电路前要调节电流表、电压表到零刻度。</a:t>
            </a:r>
          </a:p>
          <a:p>
            <a:pPr eaLnBrk="0" hangingPunct="0">
              <a:lnSpc>
                <a:spcPct val="150000"/>
              </a:lnSpc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　　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2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．连接电路时开关要断开，连接完电路要调节滑动变阻器到阻值最大端。</a:t>
            </a:r>
          </a:p>
          <a:p>
            <a:pPr eaLnBrk="0" hangingPunct="0">
              <a:lnSpc>
                <a:spcPct val="150000"/>
              </a:lnSpc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　　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3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．连接好电路，在检查电路连接无误后要用开关试触，在确定电路完好后再闭合开关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S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。</a:t>
            </a:r>
          </a:p>
          <a:p>
            <a:pPr eaLnBrk="0" hangingPunct="0">
              <a:lnSpc>
                <a:spcPct val="150000"/>
              </a:lnSpc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　　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4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．电压表和电流表要注意选择适当的量程。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94AAAE8B-1AA8-46A0-A925-D126AD1CB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一、伏安法测电阻</a:t>
            </a:r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1482C82C-8304-45E3-BEC2-493FA82F7C6B}"/>
              </a:ext>
            </a:extLst>
          </p:cNvPr>
          <p:cNvSpPr/>
          <p:nvPr/>
        </p:nvSpPr>
        <p:spPr>
          <a:xfrm>
            <a:off x="1197048" y="1156946"/>
            <a:ext cx="1874616" cy="571037"/>
          </a:xfrm>
          <a:prstGeom prst="round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宋体" panose="02010600030101010101" pitchFamily="2" charset="-122"/>
                <a:ea typeface="微软雅黑"/>
                <a:cs typeface="+mn-cs"/>
              </a:rPr>
              <a:t>注意事项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9AE7A46-5BCE-4E2B-843C-206FB7B49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557" y="337683"/>
            <a:ext cx="6364595" cy="571037"/>
          </a:xfrm>
        </p:spPr>
        <p:txBody>
          <a:bodyPr/>
          <a:lstStyle/>
          <a:p>
            <a:r>
              <a:rPr lang="zh-CN" altLang="en-US"/>
              <a:t>想想议议</a:t>
            </a: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2089D556-872F-4D43-9ACE-E0C74F58540B}"/>
              </a:ext>
            </a:extLst>
          </p:cNvPr>
          <p:cNvGrpSpPr/>
          <p:nvPr/>
        </p:nvGrpSpPr>
        <p:grpSpPr>
          <a:xfrm>
            <a:off x="4280872" y="1052736"/>
            <a:ext cx="3975235" cy="3395433"/>
            <a:chOff x="5699126" y="2276476"/>
            <a:chExt cx="4919663" cy="4202113"/>
          </a:xfrm>
        </p:grpSpPr>
        <p:grpSp>
          <p:nvGrpSpPr>
            <p:cNvPr id="8" name="Group 31">
              <a:extLst>
                <a:ext uri="{FF2B5EF4-FFF2-40B4-BE49-F238E27FC236}">
                  <a16:creationId xmlns:a16="http://schemas.microsoft.com/office/drawing/2014/main" id="{7E488AA4-0E51-4EB7-878E-A64FCA574BA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807076" y="2276476"/>
              <a:ext cx="4811713" cy="4202113"/>
              <a:chExt cx="3031" cy="2647"/>
            </a:xfrm>
          </p:grpSpPr>
          <p:pic>
            <p:nvPicPr>
              <p:cNvPr id="17" name="Picture 12" descr="H:\2\人教教参资源\九\图\电阻3.jpg">
                <a:extLst>
                  <a:ext uri="{FF2B5EF4-FFF2-40B4-BE49-F238E27FC236}">
                    <a16:creationId xmlns:a16="http://schemas.microsoft.com/office/drawing/2014/main" id="{BC190354-CC4F-4632-B6C4-509BFA63555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998" y="1293"/>
                <a:ext cx="683" cy="2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8" name="Group 33">
                <a:extLst>
                  <a:ext uri="{FF2B5EF4-FFF2-40B4-BE49-F238E27FC236}">
                    <a16:creationId xmlns:a16="http://schemas.microsoft.com/office/drawing/2014/main" id="{B2AEFA2B-06D5-4E94-9BF1-6E92B780D042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0" y="0"/>
                <a:ext cx="3031" cy="2647"/>
                <a:chExt cx="3031" cy="2647"/>
              </a:xfrm>
            </p:grpSpPr>
            <p:pic>
              <p:nvPicPr>
                <p:cNvPr id="19" name="Picture 34" descr="无标题">
                  <a:extLst>
                    <a:ext uri="{FF2B5EF4-FFF2-40B4-BE49-F238E27FC236}">
                      <a16:creationId xmlns:a16="http://schemas.microsoft.com/office/drawing/2014/main" id="{EF2029CD-64FE-49CD-B063-CD651D354C9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1870" y="1204"/>
                  <a:ext cx="1161" cy="55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0" name="Picture 3" descr="H:\2\人教教参资源\九\图\铡刀开关.JPG">
                  <a:extLst>
                    <a:ext uri="{FF2B5EF4-FFF2-40B4-BE49-F238E27FC236}">
                      <a16:creationId xmlns:a16="http://schemas.microsoft.com/office/drawing/2014/main" id="{8FC73A6F-2026-4F9D-8602-BE150C65CCA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1879" y="183"/>
                  <a:ext cx="720" cy="46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1" name="Picture 6" descr="H:\2\人教教参资源\九\图\电流表.JPG">
                  <a:extLst>
                    <a:ext uri="{FF2B5EF4-FFF2-40B4-BE49-F238E27FC236}">
                      <a16:creationId xmlns:a16="http://schemas.microsoft.com/office/drawing/2014/main" id="{26073102-11EA-4076-99BC-75E8F8188ED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0" y="920"/>
                  <a:ext cx="670" cy="7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2" name="Picture 7" descr="H:\2\人教教参资源\九\图\电压表.JPG">
                  <a:extLst>
                    <a:ext uri="{FF2B5EF4-FFF2-40B4-BE49-F238E27FC236}">
                      <a16:creationId xmlns:a16="http://schemas.microsoft.com/office/drawing/2014/main" id="{0E30E39E-FDCF-4FC6-819E-AAD74542E69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905" y="1827"/>
                  <a:ext cx="807" cy="8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3" name="Picture 14" descr="H:\2\人教教参资源\九\图\蓄电池.jpg">
                  <a:extLst>
                    <a:ext uri="{FF2B5EF4-FFF2-40B4-BE49-F238E27FC236}">
                      <a16:creationId xmlns:a16="http://schemas.microsoft.com/office/drawing/2014/main" id="{A13CB413-6AF4-4099-9F1B-E6532A546C8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730" y="0"/>
                  <a:ext cx="984" cy="9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grpSp>
          <p:nvGrpSpPr>
            <p:cNvPr id="9" name="Group 39">
              <a:extLst>
                <a:ext uri="{FF2B5EF4-FFF2-40B4-BE49-F238E27FC236}">
                  <a16:creationId xmlns:a16="http://schemas.microsoft.com/office/drawing/2014/main" id="{86EF7B29-29BC-4709-BB43-ECAF65553242}"/>
                </a:ext>
              </a:extLst>
            </p:cNvPr>
            <p:cNvGrpSpPr/>
            <p:nvPr/>
          </p:nvGrpSpPr>
          <p:grpSpPr>
            <a:xfrm>
              <a:off x="5699126" y="2528888"/>
              <a:ext cx="4873625" cy="3702050"/>
              <a:chExt cx="3070" cy="2332"/>
            </a:xfrm>
          </p:grpSpPr>
          <p:sp>
            <p:nvSpPr>
              <p:cNvPr id="10" name="未知">
                <a:extLst>
                  <a:ext uri="{FF2B5EF4-FFF2-40B4-BE49-F238E27FC236}">
                    <a16:creationId xmlns:a16="http://schemas.microsoft.com/office/drawing/2014/main" id="{F5D7FE92-C3DC-44B1-838B-0D46D62CBE61}"/>
                  </a:ext>
                </a:extLst>
              </p:cNvPr>
              <p:cNvSpPr/>
              <p:nvPr/>
            </p:nvSpPr>
            <p:spPr bwMode="auto">
              <a:xfrm>
                <a:off x="1446" y="0"/>
                <a:ext cx="684" cy="460"/>
              </a:xfrm>
              <a:custGeom>
                <a:gdLst>
                  <a:gd name="T0" fmla="*/ 0 w 684"/>
                  <a:gd name="T1" fmla="*/ 52 h 460"/>
                  <a:gd name="T2" fmla="*/ 240 w 684"/>
                  <a:gd name="T3" fmla="*/ 34 h 460"/>
                  <a:gd name="T4" fmla="*/ 404 w 684"/>
                  <a:gd name="T5" fmla="*/ 253 h 460"/>
                  <a:gd name="T6" fmla="*/ 595 w 684"/>
                  <a:gd name="T7" fmla="*/ 445 h 460"/>
                  <a:gd name="T8" fmla="*/ 684 w 684"/>
                  <a:gd name="T9" fmla="*/ 345 h 460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4" h="460">
                    <a:moveTo>
                      <a:pt x="0" y="52"/>
                    </a:moveTo>
                    <a:cubicBezTo>
                      <a:pt x="39" y="49"/>
                      <a:pt x="173" y="0"/>
                      <a:pt x="240" y="34"/>
                    </a:cubicBezTo>
                    <a:cubicBezTo>
                      <a:pt x="308" y="68"/>
                      <a:pt x="345" y="184"/>
                      <a:pt x="404" y="253"/>
                    </a:cubicBezTo>
                    <a:cubicBezTo>
                      <a:pt x="463" y="321"/>
                      <a:pt x="548" y="430"/>
                      <a:pt x="595" y="445"/>
                    </a:cubicBezTo>
                    <a:cubicBezTo>
                      <a:pt x="642" y="460"/>
                      <a:pt x="666" y="366"/>
                      <a:pt x="684" y="345"/>
                    </a:cubicBezTo>
                  </a:path>
                </a:pathLst>
              </a:custGeom>
              <a:noFill/>
              <a:ln w="28575" cmpd="sng">
                <a:solidFill>
                  <a:schemeClr val="accent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" name="未知">
                <a:extLst>
                  <a:ext uri="{FF2B5EF4-FFF2-40B4-BE49-F238E27FC236}">
                    <a16:creationId xmlns:a16="http://schemas.microsoft.com/office/drawing/2014/main" id="{41103D71-7611-4E90-A514-D0AFC0CF4E17}"/>
                  </a:ext>
                </a:extLst>
              </p:cNvPr>
              <p:cNvSpPr/>
              <p:nvPr/>
            </p:nvSpPr>
            <p:spPr bwMode="auto">
              <a:xfrm>
                <a:off x="2541" y="339"/>
                <a:ext cx="529" cy="860"/>
              </a:xfrm>
              <a:custGeom>
                <a:gdLst>
                  <a:gd name="T0" fmla="*/ 0 w 529"/>
                  <a:gd name="T1" fmla="*/ 26 h 860"/>
                  <a:gd name="T2" fmla="*/ 243 w 529"/>
                  <a:gd name="T3" fmla="*/ 71 h 860"/>
                  <a:gd name="T4" fmla="*/ 487 w 529"/>
                  <a:gd name="T5" fmla="*/ 454 h 860"/>
                  <a:gd name="T6" fmla="*/ 496 w 529"/>
                  <a:gd name="T7" fmla="*/ 860 h 860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9" h="860">
                    <a:moveTo>
                      <a:pt x="0" y="26"/>
                    </a:moveTo>
                    <a:cubicBezTo>
                      <a:pt x="42" y="33"/>
                      <a:pt x="162" y="0"/>
                      <a:pt x="243" y="71"/>
                    </a:cubicBezTo>
                    <a:cubicBezTo>
                      <a:pt x="324" y="142"/>
                      <a:pt x="445" y="323"/>
                      <a:pt x="487" y="454"/>
                    </a:cubicBezTo>
                    <a:cubicBezTo>
                      <a:pt x="529" y="585"/>
                      <a:pt x="494" y="776"/>
                      <a:pt x="496" y="860"/>
                    </a:cubicBezTo>
                  </a:path>
                </a:pathLst>
              </a:custGeom>
              <a:noFill/>
              <a:ln w="28575" cmpd="sng">
                <a:solidFill>
                  <a:schemeClr val="accent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" name="未知">
                <a:extLst>
                  <a:ext uri="{FF2B5EF4-FFF2-40B4-BE49-F238E27FC236}">
                    <a16:creationId xmlns:a16="http://schemas.microsoft.com/office/drawing/2014/main" id="{7FCDB48C-E8FC-485B-BC66-7F22A64A3B71}"/>
                  </a:ext>
                </a:extLst>
              </p:cNvPr>
              <p:cNvSpPr/>
              <p:nvPr/>
            </p:nvSpPr>
            <p:spPr bwMode="auto">
              <a:xfrm>
                <a:off x="1660" y="1299"/>
                <a:ext cx="593" cy="403"/>
              </a:xfrm>
              <a:custGeom>
                <a:gdLst>
                  <a:gd name="T0" fmla="*/ 0 w 593"/>
                  <a:gd name="T1" fmla="*/ 0 h 403"/>
                  <a:gd name="T2" fmla="*/ 200 w 593"/>
                  <a:gd name="T3" fmla="*/ 264 h 403"/>
                  <a:gd name="T4" fmla="*/ 334 w 593"/>
                  <a:gd name="T5" fmla="*/ 354 h 403"/>
                  <a:gd name="T6" fmla="*/ 558 w 593"/>
                  <a:gd name="T7" fmla="*/ 354 h 403"/>
                  <a:gd name="T8" fmla="*/ 545 w 593"/>
                  <a:gd name="T9" fmla="*/ 58 h 403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3" h="402">
                    <a:moveTo>
                      <a:pt x="0" y="0"/>
                    </a:moveTo>
                    <a:cubicBezTo>
                      <a:pt x="33" y="45"/>
                      <a:pt x="144" y="205"/>
                      <a:pt x="200" y="264"/>
                    </a:cubicBezTo>
                    <a:cubicBezTo>
                      <a:pt x="256" y="323"/>
                      <a:pt x="275" y="339"/>
                      <a:pt x="334" y="354"/>
                    </a:cubicBezTo>
                    <a:cubicBezTo>
                      <a:pt x="394" y="368"/>
                      <a:pt x="524" y="403"/>
                      <a:pt x="558" y="354"/>
                    </a:cubicBezTo>
                    <a:cubicBezTo>
                      <a:pt x="593" y="305"/>
                      <a:pt x="548" y="120"/>
                      <a:pt x="545" y="58"/>
                    </a:cubicBezTo>
                  </a:path>
                </a:pathLst>
              </a:custGeom>
              <a:noFill/>
              <a:ln w="28575" cmpd="sng">
                <a:solidFill>
                  <a:schemeClr val="accent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" name="未知">
                <a:extLst>
                  <a:ext uri="{FF2B5EF4-FFF2-40B4-BE49-F238E27FC236}">
                    <a16:creationId xmlns:a16="http://schemas.microsoft.com/office/drawing/2014/main" id="{EF74A06E-9A63-4A1D-8B5D-58A8BCDF8223}"/>
                  </a:ext>
                </a:extLst>
              </p:cNvPr>
              <p:cNvSpPr/>
              <p:nvPr/>
            </p:nvSpPr>
            <p:spPr bwMode="auto">
              <a:xfrm>
                <a:off x="1534" y="1275"/>
                <a:ext cx="355" cy="1010"/>
              </a:xfrm>
              <a:custGeom>
                <a:gdLst>
                  <a:gd name="T0" fmla="*/ 0 w 355"/>
                  <a:gd name="T1" fmla="*/ 1010 h 1010"/>
                  <a:gd name="T2" fmla="*/ 213 w 355"/>
                  <a:gd name="T3" fmla="*/ 967 h 1010"/>
                  <a:gd name="T4" fmla="*/ 315 w 355"/>
                  <a:gd name="T5" fmla="*/ 777 h 1010"/>
                  <a:gd name="T6" fmla="*/ 322 w 355"/>
                  <a:gd name="T7" fmla="*/ 412 h 1010"/>
                  <a:gd name="T8" fmla="*/ 118 w 355"/>
                  <a:gd name="T9" fmla="*/ 0 h 1010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5" h="1010">
                    <a:moveTo>
                      <a:pt x="0" y="1010"/>
                    </a:moveTo>
                    <a:cubicBezTo>
                      <a:pt x="35" y="1004"/>
                      <a:pt x="160" y="1006"/>
                      <a:pt x="213" y="967"/>
                    </a:cubicBezTo>
                    <a:cubicBezTo>
                      <a:pt x="266" y="928"/>
                      <a:pt x="297" y="869"/>
                      <a:pt x="315" y="777"/>
                    </a:cubicBezTo>
                    <a:cubicBezTo>
                      <a:pt x="334" y="684"/>
                      <a:pt x="355" y="542"/>
                      <a:pt x="322" y="412"/>
                    </a:cubicBezTo>
                    <a:cubicBezTo>
                      <a:pt x="289" y="283"/>
                      <a:pt x="160" y="86"/>
                      <a:pt x="118" y="0"/>
                    </a:cubicBezTo>
                  </a:path>
                </a:pathLst>
              </a:custGeom>
              <a:noFill/>
              <a:ln w="28575" cmpd="sng">
                <a:solidFill>
                  <a:schemeClr val="accent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" name="未知">
                <a:extLst>
                  <a:ext uri="{FF2B5EF4-FFF2-40B4-BE49-F238E27FC236}">
                    <a16:creationId xmlns:a16="http://schemas.microsoft.com/office/drawing/2014/main" id="{F8ECC901-ADED-448D-9C8E-F847DE6CF86D}"/>
                  </a:ext>
                </a:extLst>
              </p:cNvPr>
              <p:cNvSpPr/>
              <p:nvPr/>
            </p:nvSpPr>
            <p:spPr bwMode="auto">
              <a:xfrm>
                <a:off x="936" y="1304"/>
                <a:ext cx="274" cy="1028"/>
              </a:xfrm>
              <a:custGeom>
                <a:gdLst>
                  <a:gd name="T0" fmla="*/ 198 w 274"/>
                  <a:gd name="T1" fmla="*/ 0 h 1028"/>
                  <a:gd name="T2" fmla="*/ 58 w 274"/>
                  <a:gd name="T3" fmla="*/ 504 h 1028"/>
                  <a:gd name="T4" fmla="*/ 4 w 274"/>
                  <a:gd name="T5" fmla="*/ 770 h 1028"/>
                  <a:gd name="T6" fmla="*/ 80 w 274"/>
                  <a:gd name="T7" fmla="*/ 994 h 1028"/>
                  <a:gd name="T8" fmla="*/ 274 w 274"/>
                  <a:gd name="T9" fmla="*/ 974 h 1028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4" h="1028">
                    <a:moveTo>
                      <a:pt x="198" y="0"/>
                    </a:moveTo>
                    <a:cubicBezTo>
                      <a:pt x="175" y="84"/>
                      <a:pt x="90" y="376"/>
                      <a:pt x="58" y="504"/>
                    </a:cubicBezTo>
                    <a:cubicBezTo>
                      <a:pt x="26" y="632"/>
                      <a:pt x="0" y="688"/>
                      <a:pt x="4" y="770"/>
                    </a:cubicBezTo>
                    <a:cubicBezTo>
                      <a:pt x="8" y="852"/>
                      <a:pt x="35" y="960"/>
                      <a:pt x="80" y="994"/>
                    </a:cubicBezTo>
                    <a:cubicBezTo>
                      <a:pt x="125" y="1028"/>
                      <a:pt x="234" y="978"/>
                      <a:pt x="274" y="974"/>
                    </a:cubicBezTo>
                  </a:path>
                </a:pathLst>
              </a:custGeom>
              <a:noFill/>
              <a:ln w="28575" cmpd="sng">
                <a:solidFill>
                  <a:schemeClr val="accent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" name="未知">
                <a:extLst>
                  <a:ext uri="{FF2B5EF4-FFF2-40B4-BE49-F238E27FC236}">
                    <a16:creationId xmlns:a16="http://schemas.microsoft.com/office/drawing/2014/main" id="{5BADF450-2999-4206-99B4-D6F2D009414D}"/>
                  </a:ext>
                </a:extLst>
              </p:cNvPr>
              <p:cNvSpPr/>
              <p:nvPr/>
            </p:nvSpPr>
            <p:spPr bwMode="auto">
              <a:xfrm>
                <a:off x="426" y="1292"/>
                <a:ext cx="718" cy="259"/>
              </a:xfrm>
              <a:custGeom>
                <a:gdLst>
                  <a:gd name="T0" fmla="*/ 0 w 718"/>
                  <a:gd name="T1" fmla="*/ 76 h 259"/>
                  <a:gd name="T2" fmla="*/ 109 w 718"/>
                  <a:gd name="T3" fmla="*/ 229 h 259"/>
                  <a:gd name="T4" fmla="*/ 307 w 718"/>
                  <a:gd name="T5" fmla="*/ 245 h 259"/>
                  <a:gd name="T6" fmla="*/ 467 w 718"/>
                  <a:gd name="T7" fmla="*/ 146 h 259"/>
                  <a:gd name="T8" fmla="*/ 718 w 718"/>
                  <a:gd name="T9" fmla="*/ 0 h 259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8" h="259">
                    <a:moveTo>
                      <a:pt x="0" y="76"/>
                    </a:moveTo>
                    <a:cubicBezTo>
                      <a:pt x="19" y="102"/>
                      <a:pt x="58" y="201"/>
                      <a:pt x="109" y="229"/>
                    </a:cubicBezTo>
                    <a:cubicBezTo>
                      <a:pt x="160" y="257"/>
                      <a:pt x="247" y="259"/>
                      <a:pt x="307" y="245"/>
                    </a:cubicBezTo>
                    <a:cubicBezTo>
                      <a:pt x="367" y="232"/>
                      <a:pt x="399" y="187"/>
                      <a:pt x="467" y="146"/>
                    </a:cubicBezTo>
                    <a:cubicBezTo>
                      <a:pt x="535" y="105"/>
                      <a:pt x="666" y="30"/>
                      <a:pt x="718" y="0"/>
                    </a:cubicBezTo>
                  </a:path>
                </a:pathLst>
              </a:custGeom>
              <a:noFill/>
              <a:ln w="28575" cmpd="sng">
                <a:solidFill>
                  <a:schemeClr val="accent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" name="未知">
                <a:extLst>
                  <a:ext uri="{FF2B5EF4-FFF2-40B4-BE49-F238E27FC236}">
                    <a16:creationId xmlns:a16="http://schemas.microsoft.com/office/drawing/2014/main" id="{78C93C23-1551-44A0-9981-BCADB9D994BF}"/>
                  </a:ext>
                </a:extLst>
              </p:cNvPr>
              <p:cNvSpPr/>
              <p:nvPr/>
            </p:nvSpPr>
            <p:spPr bwMode="auto">
              <a:xfrm>
                <a:off x="0" y="56"/>
                <a:ext cx="994" cy="1343"/>
              </a:xfrm>
              <a:custGeom>
                <a:gdLst>
                  <a:gd name="T0" fmla="*/ 1030 w 1030"/>
                  <a:gd name="T1" fmla="*/ 33 h 1394"/>
                  <a:gd name="T2" fmla="*/ 891 w 1030"/>
                  <a:gd name="T3" fmla="*/ 39 h 1394"/>
                  <a:gd name="T4" fmla="*/ 428 w 1030"/>
                  <a:gd name="T5" fmla="*/ 265 h 1394"/>
                  <a:gd name="T6" fmla="*/ 57 w 1030"/>
                  <a:gd name="T7" fmla="*/ 695 h 1394"/>
                  <a:gd name="T8" fmla="*/ 85 w 1030"/>
                  <a:gd name="T9" fmla="*/ 1282 h 1394"/>
                  <a:gd name="T10" fmla="*/ 289 w 1030"/>
                  <a:gd name="T11" fmla="*/ 1364 h 1394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30" h="1394">
                    <a:moveTo>
                      <a:pt x="1030" y="33"/>
                    </a:moveTo>
                    <a:cubicBezTo>
                      <a:pt x="1007" y="34"/>
                      <a:pt x="991" y="0"/>
                      <a:pt x="891" y="39"/>
                    </a:cubicBezTo>
                    <a:cubicBezTo>
                      <a:pt x="791" y="78"/>
                      <a:pt x="567" y="156"/>
                      <a:pt x="428" y="265"/>
                    </a:cubicBezTo>
                    <a:cubicBezTo>
                      <a:pt x="289" y="374"/>
                      <a:pt x="114" y="525"/>
                      <a:pt x="57" y="695"/>
                    </a:cubicBezTo>
                    <a:cubicBezTo>
                      <a:pt x="0" y="865"/>
                      <a:pt x="46" y="1170"/>
                      <a:pt x="85" y="1282"/>
                    </a:cubicBezTo>
                    <a:cubicBezTo>
                      <a:pt x="124" y="1394"/>
                      <a:pt x="247" y="1347"/>
                      <a:pt x="289" y="1364"/>
                    </a:cubicBezTo>
                  </a:path>
                </a:pathLst>
              </a:custGeom>
              <a:noFill/>
              <a:ln w="28575" cmpd="sng">
                <a:solidFill>
                  <a:schemeClr val="accent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pic>
        <p:nvPicPr>
          <p:cNvPr id="24" name="Picture 5" descr="H:\2\人教教参资源\九\图\小灯泡.JPG">
            <a:extLst>
              <a:ext uri="{FF2B5EF4-FFF2-40B4-BE49-F238E27FC236}">
                <a16:creationId xmlns:a16="http://schemas.microsoft.com/office/drawing/2014/main" id="{1A11D149-750D-4BFC-842F-636D63A5C2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17549" y="2515645"/>
            <a:ext cx="750520" cy="524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ctangle 15">
            <a:extLst>
              <a:ext uri="{FF2B5EF4-FFF2-40B4-BE49-F238E27FC236}">
                <a16:creationId xmlns:a16="http://schemas.microsoft.com/office/drawing/2014/main" id="{28B21CD2-ED69-4545-9529-7AF9C472BF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5365" y="4636732"/>
            <a:ext cx="8820719" cy="128400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Aft>
                <a:spcPct val="0"/>
              </a:spcAft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将上述实验中的定值电阻换成小灯泡，用同样的方法测定小灯泡的电阻。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111" name="Rectangle 15">
            <a:extLst>
              <a:ext uri="{FF2B5EF4-FFF2-40B4-BE49-F238E27FC236}">
                <a16:creationId xmlns:a16="http://schemas.microsoft.com/office/drawing/2014/main" id="{B749092A-D2E6-430B-8B28-5930BE1F74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5520" y="2132856"/>
            <a:ext cx="8820719" cy="193033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Aft>
                <a:spcPct val="0"/>
              </a:spcAft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多测几组数据，根据实验数据分别计算出小灯泡的电阻，</a:t>
            </a:r>
          </a:p>
          <a:p>
            <a:pPr fontAlgn="auto">
              <a:lnSpc>
                <a:spcPct val="150000"/>
              </a:lnSpc>
              <a:spcAft>
                <a:spcPct val="0"/>
              </a:spcAft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比较计算出的几个数值，</a:t>
            </a:r>
            <a:endParaRPr lang="en-US" altLang="zh-CN" sz="28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fontAlgn="auto">
              <a:lnSpc>
                <a:spcPct val="150000"/>
              </a:lnSpc>
              <a:spcAft>
                <a:spcPct val="0"/>
              </a:spcAft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看看每次算出的电阻的大小相同吗？有什么变化规律吗？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21A8CD17-338E-4A8E-A7E3-E899C9B49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想想议议</a:t>
            </a:r>
          </a:p>
        </p:txBody>
      </p:sp>
    </p:spTree>
    <p:extLst>
      <p:ext uri="{BB962C8B-B14F-4D97-AF65-F5344CB8AC3E}">
        <p14:creationId xmlns:p14="http://schemas.microsoft.com/office/powerpoint/2010/main" val="2936458435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111" name="Rectangle 15">
            <a:extLst>
              <a:ext uri="{FF2B5EF4-FFF2-40B4-BE49-F238E27FC236}">
                <a16:creationId xmlns:a16="http://schemas.microsoft.com/office/drawing/2014/main" id="{B749092A-D2E6-430B-8B28-5930BE1F74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5520" y="2132856"/>
            <a:ext cx="8820719" cy="145424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Aft>
                <a:spcPct val="0"/>
              </a:spcAft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通过测量发现灯泡的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电阻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不是固定不变的，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随着灯泡两端的电压的变化而变化。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21A8CD17-338E-4A8E-A7E3-E899C9B49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想想议议</a:t>
            </a:r>
          </a:p>
        </p:txBody>
      </p:sp>
    </p:spTree>
    <p:extLst>
      <p:ext uri="{BB962C8B-B14F-4D97-AF65-F5344CB8AC3E}">
        <p14:creationId xmlns:p14="http://schemas.microsoft.com/office/powerpoint/2010/main" val="40756060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8B32AB24-4820-40DC-87D3-1746ADF0BA15}"/>
              </a:ext>
            </a:extLst>
          </p:cNvPr>
          <p:cNvGrpSpPr/>
          <p:nvPr/>
        </p:nvGrpSpPr>
        <p:grpSpPr>
          <a:xfrm>
            <a:off x="6302159" y="1937979"/>
            <a:ext cx="3735411" cy="3167083"/>
            <a:chOff x="5340351" y="2322513"/>
            <a:chExt cx="4956174" cy="4202112"/>
          </a:xfrm>
        </p:grpSpPr>
        <p:grpSp>
          <p:nvGrpSpPr>
            <p:cNvPr id="28674" name="Group 2">
              <a:extLst>
                <a:ext uri="{FF2B5EF4-FFF2-40B4-BE49-F238E27FC236}">
                  <a16:creationId xmlns:a16="http://schemas.microsoft.com/office/drawing/2014/main" id="{3E1380D5-7572-4D0E-8BAF-B43A16376F7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484813" y="2322513"/>
              <a:ext cx="4811712" cy="4202112"/>
              <a:chExt cx="3031" cy="2647"/>
            </a:xfrm>
          </p:grpSpPr>
          <p:pic>
            <p:nvPicPr>
              <p:cNvPr id="28675" name="Picture 5" descr="H:\2\人教教参资源\九\图\小灯泡.JPG">
                <a:extLst>
                  <a:ext uri="{FF2B5EF4-FFF2-40B4-BE49-F238E27FC236}">
                    <a16:creationId xmlns:a16="http://schemas.microsoft.com/office/drawing/2014/main" id="{32E584A2-D0DF-4245-BF65-C655098519E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854" y="1044"/>
                <a:ext cx="862" cy="6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28676" name="Group 4">
                <a:extLst>
                  <a:ext uri="{FF2B5EF4-FFF2-40B4-BE49-F238E27FC236}">
                    <a16:creationId xmlns:a16="http://schemas.microsoft.com/office/drawing/2014/main" id="{E46ABA16-60F1-4537-9A8B-45727CEC3123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0" y="0"/>
                <a:ext cx="3031" cy="2647"/>
                <a:chExt cx="3031" cy="2647"/>
              </a:xfrm>
            </p:grpSpPr>
            <p:pic>
              <p:nvPicPr>
                <p:cNvPr id="28677" name="Picture 5" descr="无标题">
                  <a:extLst>
                    <a:ext uri="{FF2B5EF4-FFF2-40B4-BE49-F238E27FC236}">
                      <a16:creationId xmlns:a16="http://schemas.microsoft.com/office/drawing/2014/main" id="{98F72F0A-8A53-423C-884F-BA7DC0CF538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1870" y="1204"/>
                  <a:ext cx="1161" cy="55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8678" name="Picture 3" descr="H:\2\人教教参资源\九\图\铡刀开关.JPG">
                  <a:extLst>
                    <a:ext uri="{FF2B5EF4-FFF2-40B4-BE49-F238E27FC236}">
                      <a16:creationId xmlns:a16="http://schemas.microsoft.com/office/drawing/2014/main" id="{BE8D3992-9211-4121-B639-8E80EDE5428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1879" y="183"/>
                  <a:ext cx="720" cy="46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8679" name="Picture 6" descr="H:\2\人教教参资源\九\图\电流表.JPG">
                  <a:extLst>
                    <a:ext uri="{FF2B5EF4-FFF2-40B4-BE49-F238E27FC236}">
                      <a16:creationId xmlns:a16="http://schemas.microsoft.com/office/drawing/2014/main" id="{DF483380-A0C5-48C2-BB8E-B5A8609BF6A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0" y="920"/>
                  <a:ext cx="670" cy="7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8680" name="Picture 7" descr="H:\2\人教教参资源\九\图\电压表.JPG">
                  <a:extLst>
                    <a:ext uri="{FF2B5EF4-FFF2-40B4-BE49-F238E27FC236}">
                      <a16:creationId xmlns:a16="http://schemas.microsoft.com/office/drawing/2014/main" id="{A9CDD187-0C4F-40CB-9528-8E4302FBB30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905" y="1827"/>
                  <a:ext cx="807" cy="8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8681" name="Picture 14" descr="H:\2\人教教参资源\九\图\蓄电池.jpg">
                  <a:extLst>
                    <a:ext uri="{FF2B5EF4-FFF2-40B4-BE49-F238E27FC236}">
                      <a16:creationId xmlns:a16="http://schemas.microsoft.com/office/drawing/2014/main" id="{97263F65-2644-4221-880C-11FA5EC0688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730" y="0"/>
                  <a:ext cx="984" cy="9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grpSp>
          <p:nvGrpSpPr>
            <p:cNvPr id="28682" name="Group 10">
              <a:extLst>
                <a:ext uri="{FF2B5EF4-FFF2-40B4-BE49-F238E27FC236}">
                  <a16:creationId xmlns:a16="http://schemas.microsoft.com/office/drawing/2014/main" id="{3D029FD4-A902-4899-94A3-6BF1D6F8F182}"/>
                </a:ext>
              </a:extLst>
            </p:cNvPr>
            <p:cNvGrpSpPr/>
            <p:nvPr/>
          </p:nvGrpSpPr>
          <p:grpSpPr>
            <a:xfrm>
              <a:off x="5340351" y="2574925"/>
              <a:ext cx="4873625" cy="3702050"/>
              <a:chExt cx="3070" cy="2332"/>
            </a:xfrm>
          </p:grpSpPr>
          <p:sp>
            <p:nvSpPr>
              <p:cNvPr id="28683" name="未知">
                <a:extLst>
                  <a:ext uri="{FF2B5EF4-FFF2-40B4-BE49-F238E27FC236}">
                    <a16:creationId xmlns:a16="http://schemas.microsoft.com/office/drawing/2014/main" id="{5CD2CC9B-23B9-4394-9B9F-2531E1813AFE}"/>
                  </a:ext>
                </a:extLst>
              </p:cNvPr>
              <p:cNvSpPr/>
              <p:nvPr/>
            </p:nvSpPr>
            <p:spPr bwMode="auto">
              <a:xfrm>
                <a:off x="1446" y="0"/>
                <a:ext cx="684" cy="460"/>
              </a:xfrm>
              <a:custGeom>
                <a:gdLst>
                  <a:gd name="T0" fmla="*/ 0 w 684"/>
                  <a:gd name="T1" fmla="*/ 52 h 460"/>
                  <a:gd name="T2" fmla="*/ 240 w 684"/>
                  <a:gd name="T3" fmla="*/ 34 h 460"/>
                  <a:gd name="T4" fmla="*/ 404 w 684"/>
                  <a:gd name="T5" fmla="*/ 253 h 460"/>
                  <a:gd name="T6" fmla="*/ 595 w 684"/>
                  <a:gd name="T7" fmla="*/ 445 h 460"/>
                  <a:gd name="T8" fmla="*/ 684 w 684"/>
                  <a:gd name="T9" fmla="*/ 345 h 460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4" h="460">
                    <a:moveTo>
                      <a:pt x="0" y="52"/>
                    </a:moveTo>
                    <a:cubicBezTo>
                      <a:pt x="39" y="49"/>
                      <a:pt x="173" y="0"/>
                      <a:pt x="240" y="34"/>
                    </a:cubicBezTo>
                    <a:cubicBezTo>
                      <a:pt x="308" y="68"/>
                      <a:pt x="345" y="184"/>
                      <a:pt x="404" y="253"/>
                    </a:cubicBezTo>
                    <a:cubicBezTo>
                      <a:pt x="463" y="321"/>
                      <a:pt x="548" y="430"/>
                      <a:pt x="595" y="445"/>
                    </a:cubicBezTo>
                    <a:cubicBezTo>
                      <a:pt x="642" y="460"/>
                      <a:pt x="666" y="366"/>
                      <a:pt x="684" y="345"/>
                    </a:cubicBezTo>
                  </a:path>
                </a:pathLst>
              </a:custGeom>
              <a:noFill/>
              <a:ln w="28575" cmpd="sng">
                <a:solidFill>
                  <a:schemeClr val="accent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684" name="未知">
                <a:extLst>
                  <a:ext uri="{FF2B5EF4-FFF2-40B4-BE49-F238E27FC236}">
                    <a16:creationId xmlns:a16="http://schemas.microsoft.com/office/drawing/2014/main" id="{9D3A836F-5D71-4D80-90FE-8DCFC6F64217}"/>
                  </a:ext>
                </a:extLst>
              </p:cNvPr>
              <p:cNvSpPr/>
              <p:nvPr/>
            </p:nvSpPr>
            <p:spPr bwMode="auto">
              <a:xfrm>
                <a:off x="2541" y="339"/>
                <a:ext cx="529" cy="860"/>
              </a:xfrm>
              <a:custGeom>
                <a:gdLst>
                  <a:gd name="T0" fmla="*/ 0 w 529"/>
                  <a:gd name="T1" fmla="*/ 26 h 860"/>
                  <a:gd name="T2" fmla="*/ 243 w 529"/>
                  <a:gd name="T3" fmla="*/ 71 h 860"/>
                  <a:gd name="T4" fmla="*/ 487 w 529"/>
                  <a:gd name="T5" fmla="*/ 454 h 860"/>
                  <a:gd name="T6" fmla="*/ 496 w 529"/>
                  <a:gd name="T7" fmla="*/ 860 h 860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9" h="860">
                    <a:moveTo>
                      <a:pt x="0" y="26"/>
                    </a:moveTo>
                    <a:cubicBezTo>
                      <a:pt x="42" y="33"/>
                      <a:pt x="162" y="0"/>
                      <a:pt x="243" y="71"/>
                    </a:cubicBezTo>
                    <a:cubicBezTo>
                      <a:pt x="324" y="142"/>
                      <a:pt x="445" y="323"/>
                      <a:pt x="487" y="454"/>
                    </a:cubicBezTo>
                    <a:cubicBezTo>
                      <a:pt x="529" y="585"/>
                      <a:pt x="494" y="776"/>
                      <a:pt x="496" y="860"/>
                    </a:cubicBezTo>
                  </a:path>
                </a:pathLst>
              </a:custGeom>
              <a:noFill/>
              <a:ln w="28575" cmpd="sng">
                <a:solidFill>
                  <a:schemeClr val="accent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685" name="未知">
                <a:extLst>
                  <a:ext uri="{FF2B5EF4-FFF2-40B4-BE49-F238E27FC236}">
                    <a16:creationId xmlns:a16="http://schemas.microsoft.com/office/drawing/2014/main" id="{34CDF87E-2E93-4BA0-ADB9-FAED8406E5BC}"/>
                  </a:ext>
                </a:extLst>
              </p:cNvPr>
              <p:cNvSpPr/>
              <p:nvPr/>
            </p:nvSpPr>
            <p:spPr bwMode="auto">
              <a:xfrm>
                <a:off x="1660" y="1299"/>
                <a:ext cx="593" cy="403"/>
              </a:xfrm>
              <a:custGeom>
                <a:gdLst>
                  <a:gd name="T0" fmla="*/ 0 w 593"/>
                  <a:gd name="T1" fmla="*/ 0 h 403"/>
                  <a:gd name="T2" fmla="*/ 200 w 593"/>
                  <a:gd name="T3" fmla="*/ 264 h 403"/>
                  <a:gd name="T4" fmla="*/ 334 w 593"/>
                  <a:gd name="T5" fmla="*/ 354 h 403"/>
                  <a:gd name="T6" fmla="*/ 558 w 593"/>
                  <a:gd name="T7" fmla="*/ 354 h 403"/>
                  <a:gd name="T8" fmla="*/ 545 w 593"/>
                  <a:gd name="T9" fmla="*/ 58 h 403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3" h="402">
                    <a:moveTo>
                      <a:pt x="0" y="0"/>
                    </a:moveTo>
                    <a:cubicBezTo>
                      <a:pt x="33" y="45"/>
                      <a:pt x="144" y="205"/>
                      <a:pt x="200" y="264"/>
                    </a:cubicBezTo>
                    <a:cubicBezTo>
                      <a:pt x="256" y="323"/>
                      <a:pt x="275" y="339"/>
                      <a:pt x="334" y="354"/>
                    </a:cubicBezTo>
                    <a:cubicBezTo>
                      <a:pt x="394" y="368"/>
                      <a:pt x="524" y="403"/>
                      <a:pt x="558" y="354"/>
                    </a:cubicBezTo>
                    <a:cubicBezTo>
                      <a:pt x="593" y="305"/>
                      <a:pt x="548" y="120"/>
                      <a:pt x="545" y="58"/>
                    </a:cubicBezTo>
                  </a:path>
                </a:pathLst>
              </a:custGeom>
              <a:noFill/>
              <a:ln w="28575" cmpd="sng">
                <a:solidFill>
                  <a:schemeClr val="accent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686" name="未知">
                <a:extLst>
                  <a:ext uri="{FF2B5EF4-FFF2-40B4-BE49-F238E27FC236}">
                    <a16:creationId xmlns:a16="http://schemas.microsoft.com/office/drawing/2014/main" id="{29C7ED1E-7C15-477A-A14E-978A0BC53A22}"/>
                  </a:ext>
                </a:extLst>
              </p:cNvPr>
              <p:cNvSpPr/>
              <p:nvPr/>
            </p:nvSpPr>
            <p:spPr bwMode="auto">
              <a:xfrm>
                <a:off x="1534" y="1275"/>
                <a:ext cx="355" cy="1010"/>
              </a:xfrm>
              <a:custGeom>
                <a:gdLst>
                  <a:gd name="T0" fmla="*/ 0 w 355"/>
                  <a:gd name="T1" fmla="*/ 1010 h 1010"/>
                  <a:gd name="T2" fmla="*/ 213 w 355"/>
                  <a:gd name="T3" fmla="*/ 967 h 1010"/>
                  <a:gd name="T4" fmla="*/ 315 w 355"/>
                  <a:gd name="T5" fmla="*/ 777 h 1010"/>
                  <a:gd name="T6" fmla="*/ 322 w 355"/>
                  <a:gd name="T7" fmla="*/ 412 h 1010"/>
                  <a:gd name="T8" fmla="*/ 118 w 355"/>
                  <a:gd name="T9" fmla="*/ 0 h 1010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5" h="1010">
                    <a:moveTo>
                      <a:pt x="0" y="1010"/>
                    </a:moveTo>
                    <a:cubicBezTo>
                      <a:pt x="35" y="1004"/>
                      <a:pt x="160" y="1006"/>
                      <a:pt x="213" y="967"/>
                    </a:cubicBezTo>
                    <a:cubicBezTo>
                      <a:pt x="266" y="928"/>
                      <a:pt x="297" y="869"/>
                      <a:pt x="315" y="777"/>
                    </a:cubicBezTo>
                    <a:cubicBezTo>
                      <a:pt x="334" y="684"/>
                      <a:pt x="355" y="542"/>
                      <a:pt x="322" y="412"/>
                    </a:cubicBezTo>
                    <a:cubicBezTo>
                      <a:pt x="289" y="283"/>
                      <a:pt x="160" y="86"/>
                      <a:pt x="118" y="0"/>
                    </a:cubicBezTo>
                  </a:path>
                </a:pathLst>
              </a:custGeom>
              <a:noFill/>
              <a:ln w="28575" cmpd="sng">
                <a:solidFill>
                  <a:schemeClr val="accent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687" name="未知">
                <a:extLst>
                  <a:ext uri="{FF2B5EF4-FFF2-40B4-BE49-F238E27FC236}">
                    <a16:creationId xmlns:a16="http://schemas.microsoft.com/office/drawing/2014/main" id="{8F02C05C-0480-4F98-9B84-D0E800B1A2EC}"/>
                  </a:ext>
                </a:extLst>
              </p:cNvPr>
              <p:cNvSpPr/>
              <p:nvPr/>
            </p:nvSpPr>
            <p:spPr bwMode="auto">
              <a:xfrm>
                <a:off x="936" y="1304"/>
                <a:ext cx="274" cy="1028"/>
              </a:xfrm>
              <a:custGeom>
                <a:gdLst>
                  <a:gd name="T0" fmla="*/ 198 w 274"/>
                  <a:gd name="T1" fmla="*/ 0 h 1028"/>
                  <a:gd name="T2" fmla="*/ 58 w 274"/>
                  <a:gd name="T3" fmla="*/ 504 h 1028"/>
                  <a:gd name="T4" fmla="*/ 4 w 274"/>
                  <a:gd name="T5" fmla="*/ 770 h 1028"/>
                  <a:gd name="T6" fmla="*/ 80 w 274"/>
                  <a:gd name="T7" fmla="*/ 994 h 1028"/>
                  <a:gd name="T8" fmla="*/ 274 w 274"/>
                  <a:gd name="T9" fmla="*/ 974 h 1028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4" h="1028">
                    <a:moveTo>
                      <a:pt x="198" y="0"/>
                    </a:moveTo>
                    <a:cubicBezTo>
                      <a:pt x="175" y="84"/>
                      <a:pt x="90" y="376"/>
                      <a:pt x="58" y="504"/>
                    </a:cubicBezTo>
                    <a:cubicBezTo>
                      <a:pt x="26" y="632"/>
                      <a:pt x="0" y="688"/>
                      <a:pt x="4" y="770"/>
                    </a:cubicBezTo>
                    <a:cubicBezTo>
                      <a:pt x="8" y="852"/>
                      <a:pt x="35" y="960"/>
                      <a:pt x="80" y="994"/>
                    </a:cubicBezTo>
                    <a:cubicBezTo>
                      <a:pt x="125" y="1028"/>
                      <a:pt x="234" y="978"/>
                      <a:pt x="274" y="974"/>
                    </a:cubicBezTo>
                  </a:path>
                </a:pathLst>
              </a:custGeom>
              <a:noFill/>
              <a:ln w="28575" cmpd="sng">
                <a:solidFill>
                  <a:schemeClr val="accent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688" name="未知">
                <a:extLst>
                  <a:ext uri="{FF2B5EF4-FFF2-40B4-BE49-F238E27FC236}">
                    <a16:creationId xmlns:a16="http://schemas.microsoft.com/office/drawing/2014/main" id="{DCF8A327-7FF2-451F-B852-8E732913597A}"/>
                  </a:ext>
                </a:extLst>
              </p:cNvPr>
              <p:cNvSpPr/>
              <p:nvPr/>
            </p:nvSpPr>
            <p:spPr bwMode="auto">
              <a:xfrm>
                <a:off x="426" y="1292"/>
                <a:ext cx="718" cy="259"/>
              </a:xfrm>
              <a:custGeom>
                <a:gdLst>
                  <a:gd name="T0" fmla="*/ 0 w 718"/>
                  <a:gd name="T1" fmla="*/ 76 h 259"/>
                  <a:gd name="T2" fmla="*/ 109 w 718"/>
                  <a:gd name="T3" fmla="*/ 229 h 259"/>
                  <a:gd name="T4" fmla="*/ 307 w 718"/>
                  <a:gd name="T5" fmla="*/ 245 h 259"/>
                  <a:gd name="T6" fmla="*/ 467 w 718"/>
                  <a:gd name="T7" fmla="*/ 146 h 259"/>
                  <a:gd name="T8" fmla="*/ 718 w 718"/>
                  <a:gd name="T9" fmla="*/ 0 h 259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8" h="259">
                    <a:moveTo>
                      <a:pt x="0" y="76"/>
                    </a:moveTo>
                    <a:cubicBezTo>
                      <a:pt x="19" y="102"/>
                      <a:pt x="58" y="201"/>
                      <a:pt x="109" y="229"/>
                    </a:cubicBezTo>
                    <a:cubicBezTo>
                      <a:pt x="160" y="257"/>
                      <a:pt x="247" y="259"/>
                      <a:pt x="307" y="245"/>
                    </a:cubicBezTo>
                    <a:cubicBezTo>
                      <a:pt x="367" y="232"/>
                      <a:pt x="399" y="187"/>
                      <a:pt x="467" y="146"/>
                    </a:cubicBezTo>
                    <a:cubicBezTo>
                      <a:pt x="535" y="105"/>
                      <a:pt x="666" y="30"/>
                      <a:pt x="718" y="0"/>
                    </a:cubicBezTo>
                  </a:path>
                </a:pathLst>
              </a:custGeom>
              <a:noFill/>
              <a:ln w="28575" cmpd="sng">
                <a:solidFill>
                  <a:schemeClr val="accent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689" name="未知">
                <a:extLst>
                  <a:ext uri="{FF2B5EF4-FFF2-40B4-BE49-F238E27FC236}">
                    <a16:creationId xmlns:a16="http://schemas.microsoft.com/office/drawing/2014/main" id="{317AE142-69B3-4828-816B-2C174EC55107}"/>
                  </a:ext>
                </a:extLst>
              </p:cNvPr>
              <p:cNvSpPr/>
              <p:nvPr/>
            </p:nvSpPr>
            <p:spPr bwMode="auto">
              <a:xfrm>
                <a:off x="0" y="56"/>
                <a:ext cx="994" cy="1343"/>
              </a:xfrm>
              <a:custGeom>
                <a:gdLst>
                  <a:gd name="T0" fmla="*/ 1030 w 1030"/>
                  <a:gd name="T1" fmla="*/ 33 h 1394"/>
                  <a:gd name="T2" fmla="*/ 891 w 1030"/>
                  <a:gd name="T3" fmla="*/ 39 h 1394"/>
                  <a:gd name="T4" fmla="*/ 428 w 1030"/>
                  <a:gd name="T5" fmla="*/ 265 h 1394"/>
                  <a:gd name="T6" fmla="*/ 57 w 1030"/>
                  <a:gd name="T7" fmla="*/ 695 h 1394"/>
                  <a:gd name="T8" fmla="*/ 85 w 1030"/>
                  <a:gd name="T9" fmla="*/ 1282 h 1394"/>
                  <a:gd name="T10" fmla="*/ 289 w 1030"/>
                  <a:gd name="T11" fmla="*/ 1364 h 1394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30" h="1394">
                    <a:moveTo>
                      <a:pt x="1030" y="33"/>
                    </a:moveTo>
                    <a:cubicBezTo>
                      <a:pt x="1007" y="34"/>
                      <a:pt x="991" y="0"/>
                      <a:pt x="891" y="39"/>
                    </a:cubicBezTo>
                    <a:cubicBezTo>
                      <a:pt x="791" y="78"/>
                      <a:pt x="567" y="156"/>
                      <a:pt x="428" y="265"/>
                    </a:cubicBezTo>
                    <a:cubicBezTo>
                      <a:pt x="289" y="374"/>
                      <a:pt x="114" y="525"/>
                      <a:pt x="57" y="695"/>
                    </a:cubicBezTo>
                    <a:cubicBezTo>
                      <a:pt x="0" y="865"/>
                      <a:pt x="46" y="1170"/>
                      <a:pt x="85" y="1282"/>
                    </a:cubicBezTo>
                    <a:cubicBezTo>
                      <a:pt x="124" y="1394"/>
                      <a:pt x="247" y="1347"/>
                      <a:pt x="289" y="1364"/>
                    </a:cubicBezTo>
                  </a:path>
                </a:pathLst>
              </a:custGeom>
              <a:noFill/>
              <a:ln w="28575" cmpd="sng">
                <a:solidFill>
                  <a:schemeClr val="accent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28693" name="Group 21">
            <a:extLst>
              <a:ext uri="{FF2B5EF4-FFF2-40B4-BE49-F238E27FC236}">
                <a16:creationId xmlns:a16="http://schemas.microsoft.com/office/drawing/2014/main" id="{D765E3EF-86B5-4C4F-A22B-E61C65EF1D5F}"/>
              </a:ext>
            </a:extLst>
          </p:cNvPr>
          <p:cNvGrpSpPr/>
          <p:nvPr/>
        </p:nvGrpSpPr>
        <p:grpSpPr>
          <a:xfrm>
            <a:off x="2173807" y="2488360"/>
            <a:ext cx="2970212" cy="2590800"/>
            <a:chExt cx="1871" cy="1632"/>
          </a:xfrm>
        </p:grpSpPr>
        <p:sp>
          <p:nvSpPr>
            <p:cNvPr id="28694" name="Rectangle 22">
              <a:extLst>
                <a:ext uri="{FF2B5EF4-FFF2-40B4-BE49-F238E27FC236}">
                  <a16:creationId xmlns:a16="http://schemas.microsoft.com/office/drawing/2014/main" id="{22FC650E-3B3E-4641-8FBE-B62D20E541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" y="153"/>
              <a:ext cx="1585" cy="815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28695" name="Group 23">
              <a:extLst>
                <a:ext uri="{FF2B5EF4-FFF2-40B4-BE49-F238E27FC236}">
                  <a16:creationId xmlns:a16="http://schemas.microsoft.com/office/drawing/2014/main" id="{671F74BB-ABD7-4181-AADB-0749857C801F}"/>
                </a:ext>
              </a:extLst>
            </p:cNvPr>
            <p:cNvGrpSpPr/>
            <p:nvPr/>
          </p:nvGrpSpPr>
          <p:grpSpPr>
            <a:xfrm>
              <a:off x="679" y="0"/>
              <a:ext cx="75" cy="305"/>
              <a:chExt cx="85" cy="340"/>
            </a:xfrm>
          </p:grpSpPr>
          <p:sp>
            <p:nvSpPr>
              <p:cNvPr id="28696" name="Rectangle 19">
                <a:extLst>
                  <a:ext uri="{FF2B5EF4-FFF2-40B4-BE49-F238E27FC236}">
                    <a16:creationId xmlns:a16="http://schemas.microsoft.com/office/drawing/2014/main" id="{59EC58E4-67C4-4AD4-B382-6A4F91DD35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8697" name="Line 20">
                <a:extLst>
                  <a:ext uri="{FF2B5EF4-FFF2-40B4-BE49-F238E27FC236}">
                    <a16:creationId xmlns:a16="http://schemas.microsoft.com/office/drawing/2014/main" id="{DBEA7C79-17F0-4A58-BC95-ED3314EE8F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698" name="Line 21">
                <a:extLst>
                  <a:ext uri="{FF2B5EF4-FFF2-40B4-BE49-F238E27FC236}">
                    <a16:creationId xmlns:a16="http://schemas.microsoft.com/office/drawing/2014/main" id="{07048580-4A0E-47C5-B3A3-2443D8B144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8699" name="Group 27">
              <a:extLst>
                <a:ext uri="{FF2B5EF4-FFF2-40B4-BE49-F238E27FC236}">
                  <a16:creationId xmlns:a16="http://schemas.microsoft.com/office/drawing/2014/main" id="{52ADD9EC-2238-47D9-8B31-DEEBFA33E63D}"/>
                </a:ext>
              </a:extLst>
            </p:cNvPr>
            <p:cNvGrpSpPr/>
            <p:nvPr/>
          </p:nvGrpSpPr>
          <p:grpSpPr>
            <a:xfrm>
              <a:off x="1258" y="76"/>
              <a:ext cx="252" cy="153"/>
              <a:chExt cx="256" cy="142"/>
            </a:xfrm>
          </p:grpSpPr>
          <p:sp>
            <p:nvSpPr>
              <p:cNvPr id="28700" name="Rectangle 15">
                <a:extLst>
                  <a:ext uri="{FF2B5EF4-FFF2-40B4-BE49-F238E27FC236}">
                    <a16:creationId xmlns:a16="http://schemas.microsoft.com/office/drawing/2014/main" id="{21540117-67A5-4022-9F01-90B92D4B84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8701" name="Line 16">
                <a:extLst>
                  <a:ext uri="{FF2B5EF4-FFF2-40B4-BE49-F238E27FC236}">
                    <a16:creationId xmlns:a16="http://schemas.microsoft.com/office/drawing/2014/main" id="{5BEF4124-0EC3-46B7-8806-9F949EBD07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02" name="Oval 17">
                <a:extLst>
                  <a:ext uri="{FF2B5EF4-FFF2-40B4-BE49-F238E27FC236}">
                    <a16:creationId xmlns:a16="http://schemas.microsoft.com/office/drawing/2014/main" id="{9F77AB05-EEC9-4AC4-A59E-AAD3C50685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</p:grpSp>
        <p:grpSp>
          <p:nvGrpSpPr>
            <p:cNvPr id="28703" name="Group 31">
              <a:extLst>
                <a:ext uri="{FF2B5EF4-FFF2-40B4-BE49-F238E27FC236}">
                  <a16:creationId xmlns:a16="http://schemas.microsoft.com/office/drawing/2014/main" id="{34F8B494-C630-4FE9-A3EC-9F00ABA79F11}"/>
                </a:ext>
              </a:extLst>
            </p:cNvPr>
            <p:cNvGrpSpPr/>
            <p:nvPr/>
          </p:nvGrpSpPr>
          <p:grpSpPr>
            <a:xfrm>
              <a:off x="1301" y="728"/>
              <a:ext cx="570" cy="296"/>
              <a:chExt cx="726" cy="363"/>
            </a:xfrm>
          </p:grpSpPr>
          <p:sp>
            <p:nvSpPr>
              <p:cNvPr id="28704" name="Rectangle 181">
                <a:extLst>
                  <a:ext uri="{FF2B5EF4-FFF2-40B4-BE49-F238E27FC236}">
                    <a16:creationId xmlns:a16="http://schemas.microsoft.com/office/drawing/2014/main" id="{01AD2CC2-60D4-427A-9185-43010186D4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726" cy="36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8705" name="Line 182">
                <a:extLst>
                  <a:ext uri="{FF2B5EF4-FFF2-40B4-BE49-F238E27FC236}">
                    <a16:creationId xmlns:a16="http://schemas.microsoft.com/office/drawing/2014/main" id="{DB2B8719-6EFA-46E8-A898-1F21A938BD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7" y="0"/>
                <a:ext cx="31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06" name="Line 183">
                <a:extLst>
                  <a:ext uri="{FF2B5EF4-FFF2-40B4-BE49-F238E27FC236}">
                    <a16:creationId xmlns:a16="http://schemas.microsoft.com/office/drawing/2014/main" id="{2AAA0802-25F0-45F9-AF47-028D48996D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7" y="0"/>
                <a:ext cx="0" cy="22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triangl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07" name="Rectangle 184">
                <a:extLst>
                  <a:ext uri="{FF2B5EF4-FFF2-40B4-BE49-F238E27FC236}">
                    <a16:creationId xmlns:a16="http://schemas.microsoft.com/office/drawing/2014/main" id="{66C84105-E0BE-480D-A18E-5E6FB9736F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227"/>
                <a:ext cx="453" cy="136"/>
              </a:xfrm>
              <a:prstGeom prst="rect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</p:grpSp>
        <p:grpSp>
          <p:nvGrpSpPr>
            <p:cNvPr id="28708" name="Group 36">
              <a:extLst>
                <a:ext uri="{FF2B5EF4-FFF2-40B4-BE49-F238E27FC236}">
                  <a16:creationId xmlns:a16="http://schemas.microsoft.com/office/drawing/2014/main" id="{51B891E7-7811-4CCF-B574-0F4CF04BDD4A}"/>
                </a:ext>
              </a:extLst>
            </p:cNvPr>
            <p:cNvGrpSpPr/>
            <p:nvPr/>
          </p:nvGrpSpPr>
          <p:grpSpPr>
            <a:xfrm>
              <a:off x="0" y="296"/>
              <a:ext cx="272" cy="327"/>
              <a:chExt cx="284" cy="344"/>
            </a:xfrm>
          </p:grpSpPr>
          <p:sp>
            <p:nvSpPr>
              <p:cNvPr id="28709" name="Oval 197">
                <a:extLst>
                  <a:ext uri="{FF2B5EF4-FFF2-40B4-BE49-F238E27FC236}">
                    <a16:creationId xmlns:a16="http://schemas.microsoft.com/office/drawing/2014/main" id="{126DE251-83F6-4882-AF46-BA87B609C5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57"/>
                <a:ext cx="284" cy="283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8710" name="Text Box 198">
                <a:extLst>
                  <a:ext uri="{FF2B5EF4-FFF2-40B4-BE49-F238E27FC236}">
                    <a16:creationId xmlns:a16="http://schemas.microsoft.com/office/drawing/2014/main" id="{A2C45792-BA20-427F-8EC9-22FA9473662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260" cy="3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 b="1">
                    <a:latin typeface="Times New Roman" panose="02020603050405020304" pitchFamily="18" charset="0"/>
                  </a:rPr>
                  <a:t>A</a:t>
                </a:r>
              </a:p>
            </p:txBody>
          </p:sp>
        </p:grpSp>
        <p:grpSp>
          <p:nvGrpSpPr>
            <p:cNvPr id="28711" name="Group 39">
              <a:extLst>
                <a:ext uri="{FF2B5EF4-FFF2-40B4-BE49-F238E27FC236}">
                  <a16:creationId xmlns:a16="http://schemas.microsoft.com/office/drawing/2014/main" id="{FB654868-C969-489B-B85E-B72A13F40DAA}"/>
                </a:ext>
              </a:extLst>
            </p:cNvPr>
            <p:cNvGrpSpPr/>
            <p:nvPr/>
          </p:nvGrpSpPr>
          <p:grpSpPr>
            <a:xfrm flipV="1">
              <a:off x="151" y="967"/>
              <a:ext cx="931" cy="483"/>
              <a:chExt cx="1049" cy="538"/>
            </a:xfrm>
          </p:grpSpPr>
          <p:sp>
            <p:nvSpPr>
              <p:cNvPr id="28712" name="Line 7">
                <a:extLst>
                  <a:ext uri="{FF2B5EF4-FFF2-40B4-BE49-F238E27FC236}">
                    <a16:creationId xmlns:a16="http://schemas.microsoft.com/office/drawing/2014/main" id="{78268407-DA4E-446C-A570-D7414CA681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0" y="0"/>
                <a:ext cx="1049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13" name="Line 8">
                <a:extLst>
                  <a:ext uri="{FF2B5EF4-FFF2-40B4-BE49-F238E27FC236}">
                    <a16:creationId xmlns:a16="http://schemas.microsoft.com/office/drawing/2014/main" id="{C0E800E7-7B27-47D0-9355-7C6C67EC9A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0" cy="53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oval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14" name="Line 9">
                <a:extLst>
                  <a:ext uri="{FF2B5EF4-FFF2-40B4-BE49-F238E27FC236}">
                    <a16:creationId xmlns:a16="http://schemas.microsoft.com/office/drawing/2014/main" id="{7B15ABF8-DCAE-428E-A3CD-6B06C1BCF5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49" y="0"/>
                <a:ext cx="0" cy="53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oval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8715" name="Group 43">
              <a:extLst>
                <a:ext uri="{FF2B5EF4-FFF2-40B4-BE49-F238E27FC236}">
                  <a16:creationId xmlns:a16="http://schemas.microsoft.com/office/drawing/2014/main" id="{E55D761F-9DE7-474B-A460-289DA852CF3D}"/>
                </a:ext>
              </a:extLst>
            </p:cNvPr>
            <p:cNvGrpSpPr/>
            <p:nvPr/>
          </p:nvGrpSpPr>
          <p:grpSpPr>
            <a:xfrm>
              <a:off x="488" y="1305"/>
              <a:ext cx="271" cy="327"/>
              <a:chExt cx="284" cy="344"/>
            </a:xfrm>
          </p:grpSpPr>
          <p:sp>
            <p:nvSpPr>
              <p:cNvPr id="28716" name="Oval 190">
                <a:extLst>
                  <a:ext uri="{FF2B5EF4-FFF2-40B4-BE49-F238E27FC236}">
                    <a16:creationId xmlns:a16="http://schemas.microsoft.com/office/drawing/2014/main" id="{5C798251-9430-4C9B-BA88-DA4A4F403E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16"/>
                <a:ext cx="284" cy="283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8717" name="Text Box 191">
                <a:extLst>
                  <a:ext uri="{FF2B5EF4-FFF2-40B4-BE49-F238E27FC236}">
                    <a16:creationId xmlns:a16="http://schemas.microsoft.com/office/drawing/2014/main" id="{24A1FE58-103C-4C6E-9C4B-483D4540B98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260" cy="3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 b="1">
                    <a:latin typeface="Times New Roman" panose="02020603050405020304" pitchFamily="18" charset="0"/>
                  </a:rPr>
                  <a:t>V</a:t>
                </a:r>
              </a:p>
            </p:txBody>
          </p:sp>
        </p:grpSp>
        <p:sp>
          <p:nvSpPr>
            <p:cNvPr id="28718" name="Text Box 4">
              <a:extLst>
                <a:ext uri="{FF2B5EF4-FFF2-40B4-BE49-F238E27FC236}">
                  <a16:creationId xmlns:a16="http://schemas.microsoft.com/office/drawing/2014/main" id="{055C716F-84FA-4223-AFE7-6D4404C561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0" y="536"/>
              <a:ext cx="32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pitchFamily="18" charset="0"/>
                </a:rPr>
                <a:t>L</a:t>
              </a:r>
            </a:p>
          </p:txBody>
        </p:sp>
        <p:sp>
          <p:nvSpPr>
            <p:cNvPr id="28719" name="Text Box 4">
              <a:extLst>
                <a:ext uri="{FF2B5EF4-FFF2-40B4-BE49-F238E27FC236}">
                  <a16:creationId xmlns:a16="http://schemas.microsoft.com/office/drawing/2014/main" id="{5D75BE4A-6283-4CA2-91A6-1C5FF2AA63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1" y="1067"/>
              <a:ext cx="231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b="1" i="1">
                  <a:latin typeface="Times New Roman" panose="02020603050405020304" pitchFamily="18" charset="0"/>
                </a:rPr>
                <a:t>R</a:t>
              </a:r>
              <a:endParaRPr lang="en-US" altLang="zh-CN" sz="2800" b="1" i="1"/>
            </a:p>
          </p:txBody>
        </p:sp>
        <p:sp>
          <p:nvSpPr>
            <p:cNvPr id="28720" name="Text Box 116">
              <a:extLst>
                <a:ext uri="{FF2B5EF4-FFF2-40B4-BE49-F238E27FC236}">
                  <a16:creationId xmlns:a16="http://schemas.microsoft.com/office/drawing/2014/main" id="{ACD218FC-B743-4C40-BAD8-D3599CD176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01" y="189"/>
              <a:ext cx="216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pitchFamily="18" charset="0"/>
                </a:rPr>
                <a:t>S</a:t>
              </a:r>
              <a:endParaRPr lang="en-US" altLang="zh-CN" sz="2800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28721" name="AutoShape 49">
              <a:extLst>
                <a:ext uri="{FF2B5EF4-FFF2-40B4-BE49-F238E27FC236}">
                  <a16:creationId xmlns:a16="http://schemas.microsoft.com/office/drawing/2014/main" id="{4BEE909A-D386-4B1F-AFF7-1CCAC53B8A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" y="817"/>
              <a:ext cx="295" cy="295"/>
            </a:xfrm>
            <a:prstGeom prst="flowChartSummingJunction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" name="标题 1">
            <a:extLst>
              <a:ext uri="{FF2B5EF4-FFF2-40B4-BE49-F238E27FC236}">
                <a16:creationId xmlns:a16="http://schemas.microsoft.com/office/drawing/2014/main" id="{13E2CB95-D13B-4DC3-AFD5-FBB17F3CE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想想议议</a:t>
            </a:r>
          </a:p>
        </p:txBody>
      </p:sp>
      <p:sp>
        <p:nvSpPr>
          <p:cNvPr id="51" name="矩形: 圆角 50">
            <a:extLst>
              <a:ext uri="{FF2B5EF4-FFF2-40B4-BE49-F238E27FC236}">
                <a16:creationId xmlns:a16="http://schemas.microsoft.com/office/drawing/2014/main" id="{9DB81B47-87B6-450E-9BAE-8070C4FCC47D}"/>
              </a:ext>
            </a:extLst>
          </p:cNvPr>
          <p:cNvSpPr/>
          <p:nvPr/>
        </p:nvSpPr>
        <p:spPr>
          <a:xfrm>
            <a:off x="1197048" y="1156946"/>
            <a:ext cx="4502078" cy="571037"/>
          </a:xfrm>
          <a:prstGeom prst="round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宋体" panose="02010600030101010101" pitchFamily="2" charset="-122"/>
                <a:ea typeface="微软雅黑"/>
                <a:cs typeface="+mn-cs"/>
              </a:rPr>
              <a:t>实验电路图和实物图</a:t>
            </a:r>
          </a:p>
        </p:txBody>
      </p:sp>
      <p:sp>
        <p:nvSpPr>
          <p:cNvPr id="53" name="TextBox 7">
            <a:extLst>
              <a:ext uri="{FF2B5EF4-FFF2-40B4-BE49-F238E27FC236}">
                <a16:creationId xmlns:a16="http://schemas.microsoft.com/office/drawing/2014/main" id="{3B9E58D0-BA4F-4E68-8304-F525CC2453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8026" y="5515259"/>
            <a:ext cx="1501775" cy="593725"/>
          </a:xfrm>
          <a:prstGeom prst="roundRect">
            <a:avLst>
              <a:gd name="adj" fmla="val 16667"/>
            </a:avLst>
          </a:prstGeom>
          <a:extLst>
            <a:ext uri="{909E8E84-426E-40DD-AFC4-6F175D3DCCD1}">
              <a14:hiddenFill xmlns:a14="http://schemas.microsoft.com/office/drawing/2010/main">
                <a:solidFill>
                  <a:srgbClr val="FFDB93"/>
                </a:solidFill>
              </a14:hiddenFill>
            </a:ext>
          </a:ex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电路图 </a:t>
            </a:r>
            <a:endParaRPr lang="zh-CN" altLang="en-US" sz="2800" b="1">
              <a:solidFill>
                <a:srgbClr val="CC0000"/>
              </a:solidFill>
              <a:latin typeface="宋体" panose="02010600030101010101" pitchFamily="2" charset="-122"/>
            </a:endParaRPr>
          </a:p>
        </p:txBody>
      </p:sp>
      <p:sp>
        <p:nvSpPr>
          <p:cNvPr id="54" name="TextBox 7">
            <a:extLst>
              <a:ext uri="{FF2B5EF4-FFF2-40B4-BE49-F238E27FC236}">
                <a16:creationId xmlns:a16="http://schemas.microsoft.com/office/drawing/2014/main" id="{BDECDEFB-F91A-4A0E-AC49-A7C1529EF7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8183" y="5515258"/>
            <a:ext cx="1501775" cy="593725"/>
          </a:xfrm>
          <a:prstGeom prst="roundRect">
            <a:avLst>
              <a:gd name="adj" fmla="val 16667"/>
            </a:avLst>
          </a:prstGeom>
          <a:extLst>
            <a:ext uri="{909E8E84-426E-40DD-AFC4-6F175D3DCCD1}">
              <a14:hiddenFill xmlns:a14="http://schemas.microsoft.com/office/drawing/2010/main">
                <a:solidFill>
                  <a:srgbClr val="FFDB93"/>
                </a:solidFill>
              </a14:hiddenFill>
            </a:ext>
          </a:ex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实物图 </a:t>
            </a:r>
            <a:endParaRPr lang="zh-CN" altLang="en-US" sz="2800" b="1">
              <a:solidFill>
                <a:srgbClr val="CC0000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B151D8BF-B481-4651-A494-67A72ABA45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5800" y="4616450"/>
            <a:ext cx="8002588" cy="1252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b="1">
                <a:solidFill>
                  <a:srgbClr val="CC0000"/>
                </a:solidFill>
                <a:latin typeface="宋体" panose="02010600030101010101" pitchFamily="2" charset="-122"/>
              </a:rPr>
              <a:t>　　解析：</a:t>
            </a:r>
            <a:r>
              <a:rPr lang="zh-CN" altLang="en-US" b="1">
                <a:latin typeface="宋体" panose="02010600030101010101" pitchFamily="2" charset="-122"/>
              </a:rPr>
              <a:t>当灯两端电压越大，灯丝电阻越大。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</a:rPr>
              <a:t>　　</a:t>
            </a:r>
            <a:r>
              <a:rPr lang="zh-CN" altLang="en-US" b="1">
                <a:solidFill>
                  <a:srgbClr val="CC0000"/>
                </a:solidFill>
                <a:latin typeface="宋体" panose="02010600030101010101" pitchFamily="2" charset="-122"/>
              </a:rPr>
              <a:t>原因：</a:t>
            </a:r>
            <a:r>
              <a:rPr lang="zh-CN" altLang="en-US" b="1">
                <a:latin typeface="宋体" panose="02010600030101010101" pitchFamily="2" charset="-122"/>
              </a:rPr>
              <a:t>当灯两端电压越大，灯丝温度升高。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BCC4B6DE-047A-49EE-863D-B8941D0F0F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5801" y="1268413"/>
            <a:ext cx="8316913" cy="1057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20000"/>
              </a:lnSpc>
              <a:spcBef>
                <a:spcPct val="20000"/>
              </a:spcBef>
            </a:pPr>
            <a:r>
              <a:rPr lang="zh-CN" altLang="en-US" sz="2800" b="1">
                <a:latin typeface="宋体" panose="02010600030101010101" pitchFamily="2" charset="-122"/>
              </a:rPr>
              <a:t>　　</a:t>
            </a:r>
            <a:r>
              <a:rPr lang="en-US" altLang="zh-CN" sz="2800" b="1">
                <a:latin typeface="宋体" panose="02010600030101010101" pitchFamily="2" charset="-122"/>
              </a:rPr>
              <a:t>1.</a:t>
            </a:r>
            <a:r>
              <a:rPr lang="zh-CN" altLang="en-US" sz="2800" b="1">
                <a:latin typeface="宋体" panose="02010600030101010101" pitchFamily="2" charset="-122"/>
              </a:rPr>
              <a:t>某同学用伏安法测小灯泡的电阻，下表为记录的实验数据，从中你发现了什么？说明原因。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48F7B2A2-9E93-473B-977E-C97F51C79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课堂巩固</a:t>
            </a:r>
          </a:p>
        </p:txBody>
      </p:sp>
      <p:graphicFrame>
        <p:nvGraphicFramePr>
          <p:cNvPr id="26794" name="Group 170">
            <a:extLst>
              <a:ext uri="{FF2B5EF4-FFF2-40B4-BE49-F238E27FC236}">
                <a16:creationId xmlns:a16="http://schemas.microsoft.com/office/drawing/2014/main" id="{0EE4E116-3EBA-4F18-8271-2A5D92B3C9E6}"/>
              </a:ext>
            </a:extLst>
          </p:cNvPr>
          <p:cNvGraphicFramePr>
            <a:graphicFrameLocks noGrp="1"/>
          </p:cNvGraphicFramePr>
          <p:nvPr>
            <p:ph type="tbl" idx="4294967295"/>
            <p:extLst>
              <p:ext uri="{D42A27DB-BD31-4B8C-83A1-F6EECF244321}">
                <p14:modId xmlns:p14="http://schemas.microsoft.com/office/powerpoint/2010/main" val="99705153"/>
              </p:ext>
            </p:extLst>
          </p:nvPr>
        </p:nvGraphicFramePr>
        <p:xfrm>
          <a:off x="2022475" y="2486303"/>
          <a:ext cx="8183563" cy="1608138"/>
        </p:xfrm>
        <a:graphic>
          <a:graphicData uri="http://schemas.openxmlformats.org/drawingml/2006/table">
            <a:tbl>
              <a:tblPr/>
              <a:tblGrid>
                <a:gridCol w="2044700">
                  <a:extLst>
                    <a:ext uri="{9D8B030D-6E8A-4147-A177-3AD203B41FA5}">
                      <a16:colId xmlns:a16="http://schemas.microsoft.com/office/drawing/2014/main" val="4165701159"/>
                    </a:ext>
                  </a:extLst>
                </a:gridCol>
                <a:gridCol w="2047875">
                  <a:extLst>
                    <a:ext uri="{9D8B030D-6E8A-4147-A177-3AD203B41FA5}">
                      <a16:colId xmlns:a16="http://schemas.microsoft.com/office/drawing/2014/main" val="932578007"/>
                    </a:ext>
                  </a:extLst>
                </a:gridCol>
                <a:gridCol w="2044700">
                  <a:extLst>
                    <a:ext uri="{9D8B030D-6E8A-4147-A177-3AD203B41FA5}">
                      <a16:colId xmlns:a16="http://schemas.microsoft.com/office/drawing/2014/main" val="2815372306"/>
                    </a:ext>
                  </a:extLst>
                </a:gridCol>
                <a:gridCol w="2046288">
                  <a:extLst>
                    <a:ext uri="{9D8B030D-6E8A-4147-A177-3AD203B41FA5}">
                      <a16:colId xmlns:a16="http://schemas.microsoft.com/office/drawing/2014/main" val="4163950265"/>
                    </a:ext>
                  </a:extLst>
                </a:gridCol>
              </a:tblGrid>
              <a:tr h="541338"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电压</a:t>
                      </a:r>
                      <a:r>
                        <a:rPr kumimoji="0" lang="en-US" altLang="zh-CN" sz="2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U</a:t>
                      </a: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/V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6296204"/>
                  </a:ext>
                </a:extLst>
              </a:tr>
              <a:tr h="539750"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电流</a:t>
                      </a:r>
                      <a:r>
                        <a:rPr kumimoji="0" lang="en-US" altLang="zh-CN" sz="2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I</a:t>
                      </a: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/A</a:t>
                      </a:r>
                      <a:endParaRPr kumimoji="0" lang="zh-CN" alt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0.22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0.30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0.34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82017"/>
                  </a:ext>
                </a:extLst>
              </a:tr>
              <a:tr h="527050"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电阻</a:t>
                      </a:r>
                      <a:r>
                        <a:rPr kumimoji="0" lang="en-US" altLang="zh-CN" sz="2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R</a:t>
                      </a: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</a:t>
                      </a:r>
                      <a:r>
                        <a:rPr kumimoji="0" lang="el-GR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Ω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4.55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6.67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8.82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2810681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5602" name="Text Box 2">
            <a:extLst>
              <a:ext uri="{FF2B5EF4-FFF2-40B4-BE49-F238E27FC236}">
                <a16:creationId xmlns:a16="http://schemas.microsoft.com/office/drawing/2014/main" id="{549375BD-81E1-4807-86B5-6CB7BBEBAD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5800" y="1268414"/>
            <a:ext cx="8135938" cy="470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>
                <a:latin typeface="Times New Roman" panose="02020603050405020304" pitchFamily="18" charset="0"/>
              </a:rPr>
              <a:t>2.</a:t>
            </a:r>
            <a:r>
              <a:rPr lang="zh-CN" altLang="en-US" sz="2800" b="1">
                <a:latin typeface="Times New Roman" panose="02020603050405020304" pitchFamily="18" charset="0"/>
              </a:rPr>
              <a:t>在</a:t>
            </a:r>
            <a:r>
              <a:rPr lang="zh-CN" altLang="en-US" sz="2800" b="1">
                <a:latin typeface="宋体" panose="02010600030101010101" pitchFamily="2" charset="-122"/>
              </a:rPr>
              <a:t>“</a:t>
            </a:r>
            <a:r>
              <a:rPr lang="zh-CN" altLang="en-US" sz="2800" b="1">
                <a:latin typeface="Times New Roman" panose="02020603050405020304" pitchFamily="18" charset="0"/>
              </a:rPr>
              <a:t>测量小灯泡的电阻</a:t>
            </a:r>
            <a:r>
              <a:rPr lang="zh-CN" altLang="en-US" sz="2800" b="1">
                <a:latin typeface="宋体" panose="02010600030101010101" pitchFamily="2" charset="-122"/>
              </a:rPr>
              <a:t>”</a:t>
            </a:r>
            <a:endParaRPr lang="zh-CN" altLang="en-US" sz="2800" b="1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</a:rPr>
              <a:t>的实验中，某同学在连接电路时，</a:t>
            </a: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</a:rPr>
              <a:t>不小心将电流表和电压表接错了</a:t>
            </a: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</a:rPr>
              <a:t>位置，如图所示。闭合开关可能</a:t>
            </a: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</a:rPr>
              <a:t>出现的现象是</a:t>
            </a:r>
            <a:r>
              <a:rPr lang="en-US" altLang="zh-CN" sz="2800" b="1">
                <a:latin typeface="Times New Roman" panose="02020603050405020304" pitchFamily="18" charset="0"/>
              </a:rPr>
              <a:t>(         )</a:t>
            </a: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</a:rPr>
              <a:t>　　</a:t>
            </a:r>
            <a:r>
              <a:rPr lang="en-US" altLang="zh-CN" sz="2800" b="1">
                <a:latin typeface="Times New Roman" panose="02020603050405020304" pitchFamily="18" charset="0"/>
              </a:rPr>
              <a:t>A</a:t>
            </a:r>
            <a:r>
              <a:rPr lang="zh-CN" altLang="en-US" sz="2800" b="1">
                <a:latin typeface="Times New Roman" panose="02020603050405020304" pitchFamily="18" charset="0"/>
              </a:rPr>
              <a:t>．电流表烧坏，电压表示数为</a:t>
            </a:r>
            <a:r>
              <a:rPr lang="en-US" altLang="zh-CN" sz="2800" b="1">
                <a:latin typeface="Times New Roman" panose="02020603050405020304" pitchFamily="18" charset="0"/>
              </a:rPr>
              <a:t>0</a:t>
            </a: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</a:rPr>
              <a:t>　　</a:t>
            </a:r>
            <a:r>
              <a:rPr lang="en-US" altLang="zh-CN" sz="2800" b="1">
                <a:latin typeface="Times New Roman" panose="02020603050405020304" pitchFamily="18" charset="0"/>
              </a:rPr>
              <a:t>B</a:t>
            </a:r>
            <a:r>
              <a:rPr lang="zh-CN" altLang="en-US" sz="2800" b="1">
                <a:latin typeface="Times New Roman" panose="02020603050405020304" pitchFamily="18" charset="0"/>
              </a:rPr>
              <a:t>．小灯泡烧坏</a:t>
            </a: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</a:rPr>
              <a:t>　　</a:t>
            </a:r>
            <a:r>
              <a:rPr lang="en-US" altLang="zh-CN" sz="2800" b="1">
                <a:latin typeface="Times New Roman" panose="02020603050405020304" pitchFamily="18" charset="0"/>
              </a:rPr>
              <a:t>C</a:t>
            </a:r>
            <a:r>
              <a:rPr lang="zh-CN" altLang="en-US" sz="2800" b="1">
                <a:latin typeface="Times New Roman" panose="02020603050405020304" pitchFamily="18" charset="0"/>
              </a:rPr>
              <a:t>．电流表示数为</a:t>
            </a:r>
            <a:r>
              <a:rPr lang="en-US" altLang="zh-CN" sz="2800" b="1">
                <a:latin typeface="Times New Roman" panose="02020603050405020304" pitchFamily="18" charset="0"/>
              </a:rPr>
              <a:t>0</a:t>
            </a:r>
            <a:r>
              <a:rPr lang="zh-CN" altLang="en-US" sz="2800" b="1">
                <a:latin typeface="Times New Roman" panose="02020603050405020304" pitchFamily="18" charset="0"/>
              </a:rPr>
              <a:t>，电压表示数为电源电压值　</a:t>
            </a: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</a:rPr>
              <a:t>    　</a:t>
            </a:r>
            <a:r>
              <a:rPr lang="en-US" altLang="zh-CN" sz="2800" b="1">
                <a:latin typeface="Times New Roman" panose="02020603050405020304" pitchFamily="18" charset="0"/>
              </a:rPr>
              <a:t>D</a:t>
            </a:r>
            <a:r>
              <a:rPr lang="zh-CN" altLang="en-US" sz="2800" b="1">
                <a:latin typeface="Times New Roman" panose="02020603050405020304" pitchFamily="18" charset="0"/>
              </a:rPr>
              <a:t>．电流表示数为</a:t>
            </a:r>
            <a:r>
              <a:rPr lang="en-US" altLang="zh-CN" sz="2800" b="1">
                <a:latin typeface="Times New Roman" panose="02020603050405020304" pitchFamily="18" charset="0"/>
              </a:rPr>
              <a:t>0</a:t>
            </a:r>
            <a:r>
              <a:rPr lang="zh-CN" altLang="en-US" sz="2800" b="1">
                <a:latin typeface="Times New Roman" panose="02020603050405020304" pitchFamily="18" charset="0"/>
              </a:rPr>
              <a:t>，电压表示数为</a:t>
            </a:r>
            <a:r>
              <a:rPr lang="en-US" altLang="zh-CN" sz="2800" b="1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25604" name="Rectangle 4">
            <a:extLst>
              <a:ext uri="{FF2B5EF4-FFF2-40B4-BE49-F238E27FC236}">
                <a16:creationId xmlns:a16="http://schemas.microsoft.com/office/drawing/2014/main" id="{8106EE73-38BC-46C0-8BB5-BEB6370E6B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5164" y="3392489"/>
            <a:ext cx="4778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3200" b="1">
                <a:solidFill>
                  <a:srgbClr val="CC0000"/>
                </a:solidFill>
                <a:latin typeface="Times New Roman" panose="02020603050405020304" pitchFamily="18" charset="0"/>
              </a:rPr>
              <a:t>C</a:t>
            </a:r>
            <a:endParaRPr lang="zh-CN" altLang="en-US" sz="3200" b="1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5638" name="Group 38">
            <a:extLst>
              <a:ext uri="{FF2B5EF4-FFF2-40B4-BE49-F238E27FC236}">
                <a16:creationId xmlns:a16="http://schemas.microsoft.com/office/drawing/2014/main" id="{16BE3DF1-9E7B-43B3-BED3-580996D381BD}"/>
              </a:ext>
            </a:extLst>
          </p:cNvPr>
          <p:cNvGrpSpPr/>
          <p:nvPr/>
        </p:nvGrpSpPr>
        <p:grpSpPr>
          <a:xfrm>
            <a:off x="7391401" y="1268413"/>
            <a:ext cx="2773363" cy="2392362"/>
            <a:chOff x="3696" y="799"/>
            <a:chExt cx="1747" cy="1507"/>
          </a:xfrm>
        </p:grpSpPr>
        <p:sp>
          <p:nvSpPr>
            <p:cNvPr id="25608" name="Rectangle 8">
              <a:extLst>
                <a:ext uri="{FF2B5EF4-FFF2-40B4-BE49-F238E27FC236}">
                  <a16:creationId xmlns:a16="http://schemas.microsoft.com/office/drawing/2014/main" id="{A9264A97-0131-4424-B582-8BF94DD246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7" y="942"/>
              <a:ext cx="1480" cy="765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25609" name="Group 9">
              <a:extLst>
                <a:ext uri="{FF2B5EF4-FFF2-40B4-BE49-F238E27FC236}">
                  <a16:creationId xmlns:a16="http://schemas.microsoft.com/office/drawing/2014/main" id="{BA7ED598-F62C-434F-A88F-436ACDE4760C}"/>
                </a:ext>
              </a:extLst>
            </p:cNvPr>
            <p:cNvGrpSpPr/>
            <p:nvPr/>
          </p:nvGrpSpPr>
          <p:grpSpPr>
            <a:xfrm>
              <a:off x="4330" y="799"/>
              <a:ext cx="70" cy="286"/>
              <a:chExt cx="85" cy="340"/>
            </a:xfrm>
          </p:grpSpPr>
          <p:sp>
            <p:nvSpPr>
              <p:cNvPr id="25610" name="Rectangle 19">
                <a:extLst>
                  <a:ext uri="{FF2B5EF4-FFF2-40B4-BE49-F238E27FC236}">
                    <a16:creationId xmlns:a16="http://schemas.microsoft.com/office/drawing/2014/main" id="{AE2D5D54-106E-4D2B-8A7B-1086BA2581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5611" name="Line 20">
                <a:extLst>
                  <a:ext uri="{FF2B5EF4-FFF2-40B4-BE49-F238E27FC236}">
                    <a16:creationId xmlns:a16="http://schemas.microsoft.com/office/drawing/2014/main" id="{63A3ADCC-5B01-463E-89B2-12D0FDFE6A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12" name="Line 21">
                <a:extLst>
                  <a:ext uri="{FF2B5EF4-FFF2-40B4-BE49-F238E27FC236}">
                    <a16:creationId xmlns:a16="http://schemas.microsoft.com/office/drawing/2014/main" id="{75A7B555-A747-4A2D-97F3-9B262DD662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5613" name="Group 13">
              <a:extLst>
                <a:ext uri="{FF2B5EF4-FFF2-40B4-BE49-F238E27FC236}">
                  <a16:creationId xmlns:a16="http://schemas.microsoft.com/office/drawing/2014/main" id="{68E9E439-A314-42FE-BC08-638D37297974}"/>
                </a:ext>
              </a:extLst>
            </p:cNvPr>
            <p:cNvGrpSpPr/>
            <p:nvPr/>
          </p:nvGrpSpPr>
          <p:grpSpPr>
            <a:xfrm>
              <a:off x="4871" y="870"/>
              <a:ext cx="235" cy="144"/>
              <a:chExt cx="256" cy="142"/>
            </a:xfrm>
          </p:grpSpPr>
          <p:sp>
            <p:nvSpPr>
              <p:cNvPr id="25614" name="Rectangle 15">
                <a:extLst>
                  <a:ext uri="{FF2B5EF4-FFF2-40B4-BE49-F238E27FC236}">
                    <a16:creationId xmlns:a16="http://schemas.microsoft.com/office/drawing/2014/main" id="{BE141A20-7CF5-4A9F-A42B-0EBF4DE75E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5615" name="Line 16">
                <a:extLst>
                  <a:ext uri="{FF2B5EF4-FFF2-40B4-BE49-F238E27FC236}">
                    <a16:creationId xmlns:a16="http://schemas.microsoft.com/office/drawing/2014/main" id="{F2C9656A-489F-4FD9-B754-F2851C8AB1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16" name="Oval 17">
                <a:extLst>
                  <a:ext uri="{FF2B5EF4-FFF2-40B4-BE49-F238E27FC236}">
                    <a16:creationId xmlns:a16="http://schemas.microsoft.com/office/drawing/2014/main" id="{A183DFC8-2548-495D-909A-D59BA47A6C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</p:grpSp>
        <p:grpSp>
          <p:nvGrpSpPr>
            <p:cNvPr id="25617" name="Group 17">
              <a:extLst>
                <a:ext uri="{FF2B5EF4-FFF2-40B4-BE49-F238E27FC236}">
                  <a16:creationId xmlns:a16="http://schemas.microsoft.com/office/drawing/2014/main" id="{D3169030-BC59-4A6C-A8CC-B7AEFC5FEB2D}"/>
                </a:ext>
              </a:extLst>
            </p:cNvPr>
            <p:cNvGrpSpPr/>
            <p:nvPr/>
          </p:nvGrpSpPr>
          <p:grpSpPr>
            <a:xfrm>
              <a:off x="4911" y="1482"/>
              <a:ext cx="532" cy="277"/>
              <a:chExt cx="726" cy="363"/>
            </a:xfrm>
          </p:grpSpPr>
          <p:sp>
            <p:nvSpPr>
              <p:cNvPr id="25618" name="Rectangle 181">
                <a:extLst>
                  <a:ext uri="{FF2B5EF4-FFF2-40B4-BE49-F238E27FC236}">
                    <a16:creationId xmlns:a16="http://schemas.microsoft.com/office/drawing/2014/main" id="{8F65BBDA-F0EC-4494-B24A-24BAF66AEF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726" cy="36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5619" name="Line 182">
                <a:extLst>
                  <a:ext uri="{FF2B5EF4-FFF2-40B4-BE49-F238E27FC236}">
                    <a16:creationId xmlns:a16="http://schemas.microsoft.com/office/drawing/2014/main" id="{3D05C762-1E06-4A91-8767-41349178F6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7" y="0"/>
                <a:ext cx="31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20" name="Line 183">
                <a:extLst>
                  <a:ext uri="{FF2B5EF4-FFF2-40B4-BE49-F238E27FC236}">
                    <a16:creationId xmlns:a16="http://schemas.microsoft.com/office/drawing/2014/main" id="{6357B498-6504-4ACB-BD59-C26DFE718B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7" y="0"/>
                <a:ext cx="0" cy="22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triangl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21" name="Rectangle 184">
                <a:extLst>
                  <a:ext uri="{FF2B5EF4-FFF2-40B4-BE49-F238E27FC236}">
                    <a16:creationId xmlns:a16="http://schemas.microsoft.com/office/drawing/2014/main" id="{560A12BE-44F2-4E6D-AA4B-18393E15D1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227"/>
                <a:ext cx="453" cy="136"/>
              </a:xfrm>
              <a:prstGeom prst="rect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</p:grpSp>
        <p:grpSp>
          <p:nvGrpSpPr>
            <p:cNvPr id="25637" name="Group 37">
              <a:extLst>
                <a:ext uri="{FF2B5EF4-FFF2-40B4-BE49-F238E27FC236}">
                  <a16:creationId xmlns:a16="http://schemas.microsoft.com/office/drawing/2014/main" id="{C25FDF99-FB67-4D47-BC64-CEF3DC68C918}"/>
                </a:ext>
              </a:extLst>
            </p:cNvPr>
            <p:cNvGrpSpPr/>
            <p:nvPr/>
          </p:nvGrpSpPr>
          <p:grpSpPr>
            <a:xfrm>
              <a:off x="3696" y="1107"/>
              <a:ext cx="254" cy="327"/>
              <a:chOff x="3696" y="1107"/>
              <a:chExt cx="254" cy="327"/>
            </a:xfrm>
          </p:grpSpPr>
          <p:sp>
            <p:nvSpPr>
              <p:cNvPr id="25623" name="Oval 197">
                <a:extLst>
                  <a:ext uri="{FF2B5EF4-FFF2-40B4-BE49-F238E27FC236}">
                    <a16:creationId xmlns:a16="http://schemas.microsoft.com/office/drawing/2014/main" id="{CDC2A40F-9807-45A0-A8C0-06AF1744E4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96" y="1128"/>
                <a:ext cx="254" cy="252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5624" name="Text Box 198">
                <a:extLst>
                  <a:ext uri="{FF2B5EF4-FFF2-40B4-BE49-F238E27FC236}">
                    <a16:creationId xmlns:a16="http://schemas.microsoft.com/office/drawing/2014/main" id="{8FAB8A55-FBE0-44B2-8D67-23F533285D9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96" y="1107"/>
                <a:ext cx="233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 b="1">
                    <a:latin typeface="Times New Roman" panose="02020603050405020304" pitchFamily="18" charset="0"/>
                  </a:rPr>
                  <a:t>V</a:t>
                </a:r>
              </a:p>
            </p:txBody>
          </p:sp>
        </p:grpSp>
        <p:grpSp>
          <p:nvGrpSpPr>
            <p:cNvPr id="25625" name="Group 25">
              <a:extLst>
                <a:ext uri="{FF2B5EF4-FFF2-40B4-BE49-F238E27FC236}">
                  <a16:creationId xmlns:a16="http://schemas.microsoft.com/office/drawing/2014/main" id="{17F21601-01A3-490A-8913-1661C8BEC7D9}"/>
                </a:ext>
              </a:extLst>
            </p:cNvPr>
            <p:cNvGrpSpPr/>
            <p:nvPr/>
          </p:nvGrpSpPr>
          <p:grpSpPr>
            <a:xfrm flipV="1">
              <a:off x="3837" y="1706"/>
              <a:ext cx="869" cy="453"/>
              <a:chExt cx="1049" cy="538"/>
            </a:xfrm>
          </p:grpSpPr>
          <p:sp>
            <p:nvSpPr>
              <p:cNvPr id="25626" name="Line 7">
                <a:extLst>
                  <a:ext uri="{FF2B5EF4-FFF2-40B4-BE49-F238E27FC236}">
                    <a16:creationId xmlns:a16="http://schemas.microsoft.com/office/drawing/2014/main" id="{55D29DA1-8563-4CB6-8D56-F2505F9C62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0" y="0"/>
                <a:ext cx="1049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27" name="Line 8">
                <a:extLst>
                  <a:ext uri="{FF2B5EF4-FFF2-40B4-BE49-F238E27FC236}">
                    <a16:creationId xmlns:a16="http://schemas.microsoft.com/office/drawing/2014/main" id="{75400B24-2C90-4618-B5F2-7D35D212D1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0" cy="53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oval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28" name="Line 9">
                <a:extLst>
                  <a:ext uri="{FF2B5EF4-FFF2-40B4-BE49-F238E27FC236}">
                    <a16:creationId xmlns:a16="http://schemas.microsoft.com/office/drawing/2014/main" id="{FD4F346C-F1EC-41C7-885C-C545B18894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49" y="0"/>
                <a:ext cx="0" cy="53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oval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5636" name="Group 36">
              <a:extLst>
                <a:ext uri="{FF2B5EF4-FFF2-40B4-BE49-F238E27FC236}">
                  <a16:creationId xmlns:a16="http://schemas.microsoft.com/office/drawing/2014/main" id="{BC9602EC-EA79-454B-AEC1-DDFCAB7A040A}"/>
                </a:ext>
              </a:extLst>
            </p:cNvPr>
            <p:cNvGrpSpPr/>
            <p:nvPr/>
          </p:nvGrpSpPr>
          <p:grpSpPr>
            <a:xfrm>
              <a:off x="4146" y="1979"/>
              <a:ext cx="257" cy="327"/>
              <a:chOff x="4146" y="1979"/>
              <a:chExt cx="257" cy="327"/>
            </a:xfrm>
          </p:grpSpPr>
          <p:sp>
            <p:nvSpPr>
              <p:cNvPr id="25630" name="Oval 190">
                <a:extLst>
                  <a:ext uri="{FF2B5EF4-FFF2-40B4-BE49-F238E27FC236}">
                    <a16:creationId xmlns:a16="http://schemas.microsoft.com/office/drawing/2014/main" id="{8C07C1CC-1481-474E-B08D-64F6FB3300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50" y="2038"/>
                <a:ext cx="253" cy="252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5631" name="Text Box 191">
                <a:extLst>
                  <a:ext uri="{FF2B5EF4-FFF2-40B4-BE49-F238E27FC236}">
                    <a16:creationId xmlns:a16="http://schemas.microsoft.com/office/drawing/2014/main" id="{B6CBA139-61B0-48B2-AB9F-B015D4820B7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46" y="1979"/>
                <a:ext cx="23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 b="1">
                    <a:latin typeface="Times New Roman" panose="02020603050405020304" pitchFamily="18" charset="0"/>
                  </a:rPr>
                  <a:t>A</a:t>
                </a:r>
              </a:p>
            </p:txBody>
          </p:sp>
        </p:grpSp>
        <p:sp>
          <p:nvSpPr>
            <p:cNvPr id="25632" name="Text Box 4">
              <a:extLst>
                <a:ext uri="{FF2B5EF4-FFF2-40B4-BE49-F238E27FC236}">
                  <a16:creationId xmlns:a16="http://schemas.microsoft.com/office/drawing/2014/main" id="{5ED1AC0E-F49C-48E0-A640-810B99D485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63" y="1301"/>
              <a:ext cx="30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pitchFamily="18" charset="0"/>
                </a:rPr>
                <a:t>L</a:t>
              </a:r>
            </a:p>
          </p:txBody>
        </p:sp>
        <p:sp>
          <p:nvSpPr>
            <p:cNvPr id="25633" name="Text Box 4">
              <a:extLst>
                <a:ext uri="{FF2B5EF4-FFF2-40B4-BE49-F238E27FC236}">
                  <a16:creationId xmlns:a16="http://schemas.microsoft.com/office/drawing/2014/main" id="{F2DDBFD9-26A6-468B-8095-E992E3569F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1800"/>
              <a:ext cx="215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b="1" i="1">
                  <a:latin typeface="Times New Roman" panose="02020603050405020304" pitchFamily="18" charset="0"/>
                </a:rPr>
                <a:t>R</a:t>
              </a:r>
              <a:endParaRPr lang="en-US" altLang="zh-CN" sz="2800" b="1" i="1"/>
            </a:p>
          </p:txBody>
        </p:sp>
        <p:sp>
          <p:nvSpPr>
            <p:cNvPr id="25634" name="Text Box 116">
              <a:extLst>
                <a:ext uri="{FF2B5EF4-FFF2-40B4-BE49-F238E27FC236}">
                  <a16:creationId xmlns:a16="http://schemas.microsoft.com/office/drawing/2014/main" id="{DDDBF4BB-32A3-42B5-8732-900C66201A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12" y="977"/>
              <a:ext cx="200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pitchFamily="18" charset="0"/>
                </a:rPr>
                <a:t>S</a:t>
              </a:r>
              <a:endParaRPr lang="en-US" altLang="zh-CN" sz="2800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25635" name="AutoShape 35">
              <a:extLst>
                <a:ext uri="{FF2B5EF4-FFF2-40B4-BE49-F238E27FC236}">
                  <a16:creationId xmlns:a16="http://schemas.microsoft.com/office/drawing/2014/main" id="{552B1DAB-E313-47B4-8594-E65BA9D737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1" y="1565"/>
              <a:ext cx="276" cy="277"/>
            </a:xfrm>
            <a:prstGeom prst="flowChartSummingJunction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" name="标题 1">
            <a:extLst>
              <a:ext uri="{FF2B5EF4-FFF2-40B4-BE49-F238E27FC236}">
                <a16:creationId xmlns:a16="http://schemas.microsoft.com/office/drawing/2014/main" id="{8A18B3E0-06F4-4271-974D-77D9531D2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课堂巩固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3554" name="Text Box 2">
            <a:extLst>
              <a:ext uri="{FF2B5EF4-FFF2-40B4-BE49-F238E27FC236}">
                <a16:creationId xmlns:a16="http://schemas.microsoft.com/office/drawing/2014/main" id="{0EE5AACC-C550-450C-85BC-FB916BEEA2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5801" y="1268413"/>
            <a:ext cx="8101013" cy="2608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．小东同学做测量灯泡电阻实验，连接电路后闭合开关，发现灯不亮，电流表无示数，电压表示数为电源电压。则</a:t>
            </a:r>
          </a:p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故障原因可能有几种？</a:t>
            </a:r>
          </a:p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请写出三种灯泡不亮的原因。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337DECB6-F0BC-4A67-9A2E-C9D29AC90F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1325" y="4181303"/>
            <a:ext cx="8208963" cy="163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rgbClr val="CC0000"/>
                </a:solidFill>
                <a:latin typeface="Times New Roman" panose="02020603050405020304" pitchFamily="18" charset="0"/>
              </a:rPr>
              <a:t>　　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（</a:t>
            </a:r>
            <a:r>
              <a:rPr lang="en-US" altLang="zh-CN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1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）电压表串联在电路中了；</a:t>
            </a:r>
          </a:p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　　（</a:t>
            </a:r>
            <a:r>
              <a:rPr lang="en-US" altLang="zh-CN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2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）小灯泡断路；</a:t>
            </a:r>
          </a:p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　　（</a:t>
            </a:r>
            <a:r>
              <a:rPr lang="en-US" altLang="zh-CN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3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）连接小灯泡两端的导线或接线柱断路。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DFB22A5A-EA49-45E0-A38F-624E3E228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课堂巩固</a:t>
            </a: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F17522DC-DE15-429A-A635-5442F53665E0}"/>
              </a:ext>
            </a:extLst>
          </p:cNvPr>
          <p:cNvGrpSpPr/>
          <p:nvPr/>
        </p:nvGrpSpPr>
        <p:grpSpPr>
          <a:xfrm>
            <a:off x="7176120" y="2439434"/>
            <a:ext cx="3735411" cy="3167083"/>
            <a:chOff x="5340351" y="2322513"/>
            <a:chExt cx="4956174" cy="4202112"/>
          </a:xfrm>
        </p:grpSpPr>
        <p:grpSp>
          <p:nvGrpSpPr>
            <p:cNvPr id="16" name="Group 2">
              <a:extLst>
                <a:ext uri="{FF2B5EF4-FFF2-40B4-BE49-F238E27FC236}">
                  <a16:creationId xmlns:a16="http://schemas.microsoft.com/office/drawing/2014/main" id="{60D3821F-5BAE-4F2A-A272-85B21EEC197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484813" y="2322513"/>
              <a:ext cx="4811712" cy="4202112"/>
              <a:chExt cx="3031" cy="2647"/>
            </a:xfrm>
          </p:grpSpPr>
          <p:pic>
            <p:nvPicPr>
              <p:cNvPr id="25" name="Picture 5" descr="H:\2\人教教参资源\九\图\小灯泡.JPG">
                <a:extLst>
                  <a:ext uri="{FF2B5EF4-FFF2-40B4-BE49-F238E27FC236}">
                    <a16:creationId xmlns:a16="http://schemas.microsoft.com/office/drawing/2014/main" id="{11455E4F-3662-4B87-86AB-4D5553C7FA2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854" y="1044"/>
                <a:ext cx="862" cy="6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26" name="Group 4">
                <a:extLst>
                  <a:ext uri="{FF2B5EF4-FFF2-40B4-BE49-F238E27FC236}">
                    <a16:creationId xmlns:a16="http://schemas.microsoft.com/office/drawing/2014/main" id="{9CD08836-6CFD-4C42-8DEE-62BFB9048DA8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0" y="0"/>
                <a:ext cx="3031" cy="2647"/>
                <a:chExt cx="3031" cy="2647"/>
              </a:xfrm>
            </p:grpSpPr>
            <p:pic>
              <p:nvPicPr>
                <p:cNvPr id="27" name="Picture 5" descr="无标题">
                  <a:extLst>
                    <a:ext uri="{FF2B5EF4-FFF2-40B4-BE49-F238E27FC236}">
                      <a16:creationId xmlns:a16="http://schemas.microsoft.com/office/drawing/2014/main" id="{B089ADCA-B648-4C9E-992E-5AB2E5F47F4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1870" y="1204"/>
                  <a:ext cx="1161" cy="55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8" name="Picture 3" descr="H:\2\人教教参资源\九\图\铡刀开关.JPG">
                  <a:extLst>
                    <a:ext uri="{FF2B5EF4-FFF2-40B4-BE49-F238E27FC236}">
                      <a16:creationId xmlns:a16="http://schemas.microsoft.com/office/drawing/2014/main" id="{BEA7FF12-EF48-4D50-AE32-6A7B7B20C0A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1879" y="183"/>
                  <a:ext cx="720" cy="46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9" name="Picture 6" descr="H:\2\人教教参资源\九\图\电流表.JPG">
                  <a:extLst>
                    <a:ext uri="{FF2B5EF4-FFF2-40B4-BE49-F238E27FC236}">
                      <a16:creationId xmlns:a16="http://schemas.microsoft.com/office/drawing/2014/main" id="{46A74B00-B64F-4D18-AADA-6D89F2D68C1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0" y="920"/>
                  <a:ext cx="670" cy="7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0" name="Picture 7" descr="H:\2\人教教参资源\九\图\电压表.JPG">
                  <a:extLst>
                    <a:ext uri="{FF2B5EF4-FFF2-40B4-BE49-F238E27FC236}">
                      <a16:creationId xmlns:a16="http://schemas.microsoft.com/office/drawing/2014/main" id="{786F90C9-38C6-4816-BAE1-C12463194EE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905" y="1827"/>
                  <a:ext cx="807" cy="8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1" name="Picture 14" descr="H:\2\人教教参资源\九\图\蓄电池.jpg">
                  <a:extLst>
                    <a:ext uri="{FF2B5EF4-FFF2-40B4-BE49-F238E27FC236}">
                      <a16:creationId xmlns:a16="http://schemas.microsoft.com/office/drawing/2014/main" id="{05629F3C-3D36-4611-AF80-17A6C4F6E61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730" y="0"/>
                  <a:ext cx="984" cy="9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grpSp>
          <p:nvGrpSpPr>
            <p:cNvPr id="17" name="Group 10">
              <a:extLst>
                <a:ext uri="{FF2B5EF4-FFF2-40B4-BE49-F238E27FC236}">
                  <a16:creationId xmlns:a16="http://schemas.microsoft.com/office/drawing/2014/main" id="{65AF1E57-FAE4-485F-A72E-9F6831A30A71}"/>
                </a:ext>
              </a:extLst>
            </p:cNvPr>
            <p:cNvGrpSpPr/>
            <p:nvPr/>
          </p:nvGrpSpPr>
          <p:grpSpPr>
            <a:xfrm>
              <a:off x="5340351" y="2574925"/>
              <a:ext cx="4873625" cy="3702050"/>
              <a:chExt cx="3070" cy="2332"/>
            </a:xfrm>
          </p:grpSpPr>
          <p:sp>
            <p:nvSpPr>
              <p:cNvPr id="18" name="未知">
                <a:extLst>
                  <a:ext uri="{FF2B5EF4-FFF2-40B4-BE49-F238E27FC236}">
                    <a16:creationId xmlns:a16="http://schemas.microsoft.com/office/drawing/2014/main" id="{CF64F955-F173-4A51-9188-F43ED5F87E78}"/>
                  </a:ext>
                </a:extLst>
              </p:cNvPr>
              <p:cNvSpPr/>
              <p:nvPr/>
            </p:nvSpPr>
            <p:spPr bwMode="auto">
              <a:xfrm>
                <a:off x="1446" y="0"/>
                <a:ext cx="684" cy="460"/>
              </a:xfrm>
              <a:custGeom>
                <a:gdLst>
                  <a:gd name="T0" fmla="*/ 0 w 684"/>
                  <a:gd name="T1" fmla="*/ 52 h 460"/>
                  <a:gd name="T2" fmla="*/ 240 w 684"/>
                  <a:gd name="T3" fmla="*/ 34 h 460"/>
                  <a:gd name="T4" fmla="*/ 404 w 684"/>
                  <a:gd name="T5" fmla="*/ 253 h 460"/>
                  <a:gd name="T6" fmla="*/ 595 w 684"/>
                  <a:gd name="T7" fmla="*/ 445 h 460"/>
                  <a:gd name="T8" fmla="*/ 684 w 684"/>
                  <a:gd name="T9" fmla="*/ 345 h 460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4" h="460">
                    <a:moveTo>
                      <a:pt x="0" y="52"/>
                    </a:moveTo>
                    <a:cubicBezTo>
                      <a:pt x="39" y="49"/>
                      <a:pt x="173" y="0"/>
                      <a:pt x="240" y="34"/>
                    </a:cubicBezTo>
                    <a:cubicBezTo>
                      <a:pt x="308" y="68"/>
                      <a:pt x="345" y="184"/>
                      <a:pt x="404" y="253"/>
                    </a:cubicBezTo>
                    <a:cubicBezTo>
                      <a:pt x="463" y="321"/>
                      <a:pt x="548" y="430"/>
                      <a:pt x="595" y="445"/>
                    </a:cubicBezTo>
                    <a:cubicBezTo>
                      <a:pt x="642" y="460"/>
                      <a:pt x="666" y="366"/>
                      <a:pt x="684" y="345"/>
                    </a:cubicBezTo>
                  </a:path>
                </a:pathLst>
              </a:custGeom>
              <a:noFill/>
              <a:ln w="28575" cmpd="sng">
                <a:solidFill>
                  <a:schemeClr val="accent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" name="未知">
                <a:extLst>
                  <a:ext uri="{FF2B5EF4-FFF2-40B4-BE49-F238E27FC236}">
                    <a16:creationId xmlns:a16="http://schemas.microsoft.com/office/drawing/2014/main" id="{010EE220-AEAC-4D79-9867-279C6E5AF316}"/>
                  </a:ext>
                </a:extLst>
              </p:cNvPr>
              <p:cNvSpPr/>
              <p:nvPr/>
            </p:nvSpPr>
            <p:spPr bwMode="auto">
              <a:xfrm>
                <a:off x="2541" y="339"/>
                <a:ext cx="529" cy="860"/>
              </a:xfrm>
              <a:custGeom>
                <a:gdLst>
                  <a:gd name="T0" fmla="*/ 0 w 529"/>
                  <a:gd name="T1" fmla="*/ 26 h 860"/>
                  <a:gd name="T2" fmla="*/ 243 w 529"/>
                  <a:gd name="T3" fmla="*/ 71 h 860"/>
                  <a:gd name="T4" fmla="*/ 487 w 529"/>
                  <a:gd name="T5" fmla="*/ 454 h 860"/>
                  <a:gd name="T6" fmla="*/ 496 w 529"/>
                  <a:gd name="T7" fmla="*/ 860 h 860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9" h="860">
                    <a:moveTo>
                      <a:pt x="0" y="26"/>
                    </a:moveTo>
                    <a:cubicBezTo>
                      <a:pt x="42" y="33"/>
                      <a:pt x="162" y="0"/>
                      <a:pt x="243" y="71"/>
                    </a:cubicBezTo>
                    <a:cubicBezTo>
                      <a:pt x="324" y="142"/>
                      <a:pt x="445" y="323"/>
                      <a:pt x="487" y="454"/>
                    </a:cubicBezTo>
                    <a:cubicBezTo>
                      <a:pt x="529" y="585"/>
                      <a:pt x="494" y="776"/>
                      <a:pt x="496" y="860"/>
                    </a:cubicBezTo>
                  </a:path>
                </a:pathLst>
              </a:custGeom>
              <a:noFill/>
              <a:ln w="28575" cmpd="sng">
                <a:solidFill>
                  <a:schemeClr val="accent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" name="未知">
                <a:extLst>
                  <a:ext uri="{FF2B5EF4-FFF2-40B4-BE49-F238E27FC236}">
                    <a16:creationId xmlns:a16="http://schemas.microsoft.com/office/drawing/2014/main" id="{3D84EE5A-DFB1-4D7C-B41C-751F7B63D551}"/>
                  </a:ext>
                </a:extLst>
              </p:cNvPr>
              <p:cNvSpPr/>
              <p:nvPr/>
            </p:nvSpPr>
            <p:spPr bwMode="auto">
              <a:xfrm>
                <a:off x="1660" y="1299"/>
                <a:ext cx="593" cy="403"/>
              </a:xfrm>
              <a:custGeom>
                <a:gdLst>
                  <a:gd name="T0" fmla="*/ 0 w 593"/>
                  <a:gd name="T1" fmla="*/ 0 h 403"/>
                  <a:gd name="T2" fmla="*/ 200 w 593"/>
                  <a:gd name="T3" fmla="*/ 264 h 403"/>
                  <a:gd name="T4" fmla="*/ 334 w 593"/>
                  <a:gd name="T5" fmla="*/ 354 h 403"/>
                  <a:gd name="T6" fmla="*/ 558 w 593"/>
                  <a:gd name="T7" fmla="*/ 354 h 403"/>
                  <a:gd name="T8" fmla="*/ 545 w 593"/>
                  <a:gd name="T9" fmla="*/ 58 h 403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3" h="402">
                    <a:moveTo>
                      <a:pt x="0" y="0"/>
                    </a:moveTo>
                    <a:cubicBezTo>
                      <a:pt x="33" y="45"/>
                      <a:pt x="144" y="205"/>
                      <a:pt x="200" y="264"/>
                    </a:cubicBezTo>
                    <a:cubicBezTo>
                      <a:pt x="256" y="323"/>
                      <a:pt x="275" y="339"/>
                      <a:pt x="334" y="354"/>
                    </a:cubicBezTo>
                    <a:cubicBezTo>
                      <a:pt x="394" y="368"/>
                      <a:pt x="524" y="403"/>
                      <a:pt x="558" y="354"/>
                    </a:cubicBezTo>
                    <a:cubicBezTo>
                      <a:pt x="593" y="305"/>
                      <a:pt x="548" y="120"/>
                      <a:pt x="545" y="58"/>
                    </a:cubicBezTo>
                  </a:path>
                </a:pathLst>
              </a:custGeom>
              <a:noFill/>
              <a:ln w="28575" cmpd="sng">
                <a:solidFill>
                  <a:schemeClr val="accent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" name="未知">
                <a:extLst>
                  <a:ext uri="{FF2B5EF4-FFF2-40B4-BE49-F238E27FC236}">
                    <a16:creationId xmlns:a16="http://schemas.microsoft.com/office/drawing/2014/main" id="{EAF5A40D-9A82-4B0C-AF1B-C74AE08CC607}"/>
                  </a:ext>
                </a:extLst>
              </p:cNvPr>
              <p:cNvSpPr/>
              <p:nvPr/>
            </p:nvSpPr>
            <p:spPr bwMode="auto">
              <a:xfrm>
                <a:off x="1534" y="1275"/>
                <a:ext cx="355" cy="1010"/>
              </a:xfrm>
              <a:custGeom>
                <a:gdLst>
                  <a:gd name="T0" fmla="*/ 0 w 355"/>
                  <a:gd name="T1" fmla="*/ 1010 h 1010"/>
                  <a:gd name="T2" fmla="*/ 213 w 355"/>
                  <a:gd name="T3" fmla="*/ 967 h 1010"/>
                  <a:gd name="T4" fmla="*/ 315 w 355"/>
                  <a:gd name="T5" fmla="*/ 777 h 1010"/>
                  <a:gd name="T6" fmla="*/ 322 w 355"/>
                  <a:gd name="T7" fmla="*/ 412 h 1010"/>
                  <a:gd name="T8" fmla="*/ 118 w 355"/>
                  <a:gd name="T9" fmla="*/ 0 h 1010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5" h="1010">
                    <a:moveTo>
                      <a:pt x="0" y="1010"/>
                    </a:moveTo>
                    <a:cubicBezTo>
                      <a:pt x="35" y="1004"/>
                      <a:pt x="160" y="1006"/>
                      <a:pt x="213" y="967"/>
                    </a:cubicBezTo>
                    <a:cubicBezTo>
                      <a:pt x="266" y="928"/>
                      <a:pt x="297" y="869"/>
                      <a:pt x="315" y="777"/>
                    </a:cubicBezTo>
                    <a:cubicBezTo>
                      <a:pt x="334" y="684"/>
                      <a:pt x="355" y="542"/>
                      <a:pt x="322" y="412"/>
                    </a:cubicBezTo>
                    <a:cubicBezTo>
                      <a:pt x="289" y="283"/>
                      <a:pt x="160" y="86"/>
                      <a:pt x="118" y="0"/>
                    </a:cubicBezTo>
                  </a:path>
                </a:pathLst>
              </a:custGeom>
              <a:noFill/>
              <a:ln w="28575" cmpd="sng">
                <a:solidFill>
                  <a:schemeClr val="accent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" name="未知">
                <a:extLst>
                  <a:ext uri="{FF2B5EF4-FFF2-40B4-BE49-F238E27FC236}">
                    <a16:creationId xmlns:a16="http://schemas.microsoft.com/office/drawing/2014/main" id="{BC682111-C5F4-4CE0-A6B5-DA467115A0DA}"/>
                  </a:ext>
                </a:extLst>
              </p:cNvPr>
              <p:cNvSpPr/>
              <p:nvPr/>
            </p:nvSpPr>
            <p:spPr bwMode="auto">
              <a:xfrm>
                <a:off x="936" y="1304"/>
                <a:ext cx="274" cy="1028"/>
              </a:xfrm>
              <a:custGeom>
                <a:gdLst>
                  <a:gd name="T0" fmla="*/ 198 w 274"/>
                  <a:gd name="T1" fmla="*/ 0 h 1028"/>
                  <a:gd name="T2" fmla="*/ 58 w 274"/>
                  <a:gd name="T3" fmla="*/ 504 h 1028"/>
                  <a:gd name="T4" fmla="*/ 4 w 274"/>
                  <a:gd name="T5" fmla="*/ 770 h 1028"/>
                  <a:gd name="T6" fmla="*/ 80 w 274"/>
                  <a:gd name="T7" fmla="*/ 994 h 1028"/>
                  <a:gd name="T8" fmla="*/ 274 w 274"/>
                  <a:gd name="T9" fmla="*/ 974 h 1028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4" h="1028">
                    <a:moveTo>
                      <a:pt x="198" y="0"/>
                    </a:moveTo>
                    <a:cubicBezTo>
                      <a:pt x="175" y="84"/>
                      <a:pt x="90" y="376"/>
                      <a:pt x="58" y="504"/>
                    </a:cubicBezTo>
                    <a:cubicBezTo>
                      <a:pt x="26" y="632"/>
                      <a:pt x="0" y="688"/>
                      <a:pt x="4" y="770"/>
                    </a:cubicBezTo>
                    <a:cubicBezTo>
                      <a:pt x="8" y="852"/>
                      <a:pt x="35" y="960"/>
                      <a:pt x="80" y="994"/>
                    </a:cubicBezTo>
                    <a:cubicBezTo>
                      <a:pt x="125" y="1028"/>
                      <a:pt x="234" y="978"/>
                      <a:pt x="274" y="974"/>
                    </a:cubicBezTo>
                  </a:path>
                </a:pathLst>
              </a:custGeom>
              <a:noFill/>
              <a:ln w="28575" cmpd="sng">
                <a:solidFill>
                  <a:schemeClr val="accent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" name="未知">
                <a:extLst>
                  <a:ext uri="{FF2B5EF4-FFF2-40B4-BE49-F238E27FC236}">
                    <a16:creationId xmlns:a16="http://schemas.microsoft.com/office/drawing/2014/main" id="{96C48E97-5109-42CB-A72C-64CF048DDB61}"/>
                  </a:ext>
                </a:extLst>
              </p:cNvPr>
              <p:cNvSpPr/>
              <p:nvPr/>
            </p:nvSpPr>
            <p:spPr bwMode="auto">
              <a:xfrm>
                <a:off x="426" y="1292"/>
                <a:ext cx="718" cy="259"/>
              </a:xfrm>
              <a:custGeom>
                <a:gdLst>
                  <a:gd name="T0" fmla="*/ 0 w 718"/>
                  <a:gd name="T1" fmla="*/ 76 h 259"/>
                  <a:gd name="T2" fmla="*/ 109 w 718"/>
                  <a:gd name="T3" fmla="*/ 229 h 259"/>
                  <a:gd name="T4" fmla="*/ 307 w 718"/>
                  <a:gd name="T5" fmla="*/ 245 h 259"/>
                  <a:gd name="T6" fmla="*/ 467 w 718"/>
                  <a:gd name="T7" fmla="*/ 146 h 259"/>
                  <a:gd name="T8" fmla="*/ 718 w 718"/>
                  <a:gd name="T9" fmla="*/ 0 h 259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8" h="259">
                    <a:moveTo>
                      <a:pt x="0" y="76"/>
                    </a:moveTo>
                    <a:cubicBezTo>
                      <a:pt x="19" y="102"/>
                      <a:pt x="58" y="201"/>
                      <a:pt x="109" y="229"/>
                    </a:cubicBezTo>
                    <a:cubicBezTo>
                      <a:pt x="160" y="257"/>
                      <a:pt x="247" y="259"/>
                      <a:pt x="307" y="245"/>
                    </a:cubicBezTo>
                    <a:cubicBezTo>
                      <a:pt x="367" y="232"/>
                      <a:pt x="399" y="187"/>
                      <a:pt x="467" y="146"/>
                    </a:cubicBezTo>
                    <a:cubicBezTo>
                      <a:pt x="535" y="105"/>
                      <a:pt x="666" y="30"/>
                      <a:pt x="718" y="0"/>
                    </a:cubicBezTo>
                  </a:path>
                </a:pathLst>
              </a:custGeom>
              <a:noFill/>
              <a:ln w="28575" cmpd="sng">
                <a:solidFill>
                  <a:schemeClr val="accent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" name="未知">
                <a:extLst>
                  <a:ext uri="{FF2B5EF4-FFF2-40B4-BE49-F238E27FC236}">
                    <a16:creationId xmlns:a16="http://schemas.microsoft.com/office/drawing/2014/main" id="{66682ED5-A5E8-4DBD-8F3D-5BAFA78BA320}"/>
                  </a:ext>
                </a:extLst>
              </p:cNvPr>
              <p:cNvSpPr/>
              <p:nvPr/>
            </p:nvSpPr>
            <p:spPr bwMode="auto">
              <a:xfrm>
                <a:off x="0" y="56"/>
                <a:ext cx="994" cy="1343"/>
              </a:xfrm>
              <a:custGeom>
                <a:gdLst>
                  <a:gd name="T0" fmla="*/ 1030 w 1030"/>
                  <a:gd name="T1" fmla="*/ 33 h 1394"/>
                  <a:gd name="T2" fmla="*/ 891 w 1030"/>
                  <a:gd name="T3" fmla="*/ 39 h 1394"/>
                  <a:gd name="T4" fmla="*/ 428 w 1030"/>
                  <a:gd name="T5" fmla="*/ 265 h 1394"/>
                  <a:gd name="T6" fmla="*/ 57 w 1030"/>
                  <a:gd name="T7" fmla="*/ 695 h 1394"/>
                  <a:gd name="T8" fmla="*/ 85 w 1030"/>
                  <a:gd name="T9" fmla="*/ 1282 h 1394"/>
                  <a:gd name="T10" fmla="*/ 289 w 1030"/>
                  <a:gd name="T11" fmla="*/ 1364 h 1394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30" h="1394">
                    <a:moveTo>
                      <a:pt x="1030" y="33"/>
                    </a:moveTo>
                    <a:cubicBezTo>
                      <a:pt x="1007" y="34"/>
                      <a:pt x="991" y="0"/>
                      <a:pt x="891" y="39"/>
                    </a:cubicBezTo>
                    <a:cubicBezTo>
                      <a:pt x="791" y="78"/>
                      <a:pt x="567" y="156"/>
                      <a:pt x="428" y="265"/>
                    </a:cubicBezTo>
                    <a:cubicBezTo>
                      <a:pt x="289" y="374"/>
                      <a:pt x="114" y="525"/>
                      <a:pt x="57" y="695"/>
                    </a:cubicBezTo>
                    <a:cubicBezTo>
                      <a:pt x="0" y="865"/>
                      <a:pt x="46" y="1170"/>
                      <a:pt x="85" y="1282"/>
                    </a:cubicBezTo>
                    <a:cubicBezTo>
                      <a:pt x="124" y="1394"/>
                      <a:pt x="247" y="1347"/>
                      <a:pt x="289" y="1364"/>
                    </a:cubicBezTo>
                  </a:path>
                </a:pathLst>
              </a:custGeom>
              <a:noFill/>
              <a:ln w="28575" cmpd="sng">
                <a:solidFill>
                  <a:schemeClr val="accent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721EC5-FB22-47B0-A1D5-51779EACA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557" y="337683"/>
            <a:ext cx="9172907" cy="571037"/>
          </a:xfrm>
        </p:spPr>
        <p:txBody>
          <a:bodyPr/>
          <a:lstStyle/>
          <a:p>
            <a:r>
              <a:rPr lang="zh-CN" altLang="en-US"/>
              <a:t>课堂小结</a:t>
            </a:r>
          </a:p>
        </p:txBody>
      </p:sp>
      <p:sp>
        <p:nvSpPr>
          <p:cNvPr id="27" name="左大括号 26">
            <a:extLst>
              <a:ext uri="{FF2B5EF4-FFF2-40B4-BE49-F238E27FC236}">
                <a16:creationId xmlns:a16="http://schemas.microsoft.com/office/drawing/2014/main" id="{FB961FBD-ECA6-40D2-BD55-03F1E748E559}"/>
              </a:ext>
            </a:extLst>
          </p:cNvPr>
          <p:cNvSpPr/>
          <p:nvPr/>
        </p:nvSpPr>
        <p:spPr bwMode="auto">
          <a:xfrm>
            <a:off x="1969543" y="1673581"/>
            <a:ext cx="233362" cy="3339595"/>
          </a:xfrm>
          <a:prstGeom prst="leftBrace">
            <a:avLst>
              <a:gd name="adj1" fmla="val 20526"/>
              <a:gd name="adj2" fmla="val 50000"/>
            </a:avLst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CD835699-E6D0-422B-8D3A-2A2AC947C64A}"/>
              </a:ext>
            </a:extLst>
          </p:cNvPr>
          <p:cNvSpPr/>
          <p:nvPr/>
        </p:nvSpPr>
        <p:spPr>
          <a:xfrm>
            <a:off x="1099557" y="1196753"/>
            <a:ext cx="653049" cy="453650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tx2"/>
                </a:solidFill>
                <a:latin typeface="宋体" panose="02010600030101010101" pitchFamily="2" charset="-122"/>
              </a:rPr>
              <a:t>电阻的测量</a:t>
            </a:r>
          </a:p>
        </p:txBody>
      </p:sp>
      <p:grpSp>
        <p:nvGrpSpPr>
          <p:cNvPr id="20" name="Group 20">
            <a:extLst>
              <a:ext uri="{FF2B5EF4-FFF2-40B4-BE49-F238E27FC236}">
                <a16:creationId xmlns:a16="http://schemas.microsoft.com/office/drawing/2014/main" id="{9E5B37AB-7A73-4E86-8133-31A2D5DA64AA}"/>
              </a:ext>
            </a:extLst>
          </p:cNvPr>
          <p:cNvGrpSpPr/>
          <p:nvPr/>
        </p:nvGrpSpPr>
        <p:grpSpPr>
          <a:xfrm>
            <a:off x="4043630" y="1233799"/>
            <a:ext cx="1079500" cy="946150"/>
            <a:chOff x="408" y="3809"/>
            <a:chExt cx="680" cy="596"/>
          </a:xfrm>
        </p:grpSpPr>
        <p:sp>
          <p:nvSpPr>
            <p:cNvPr id="21" name="Rectangle 15">
              <a:extLst>
                <a:ext uri="{FF2B5EF4-FFF2-40B4-BE49-F238E27FC236}">
                  <a16:creationId xmlns:a16="http://schemas.microsoft.com/office/drawing/2014/main" id="{2E53C494-B626-4505-A2A6-6714EF798B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" y="3945"/>
              <a:ext cx="68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2800" b="1" i="1">
                  <a:latin typeface="Times New Roman" panose="02020603050405020304" pitchFamily="18" charset="0"/>
                </a:rPr>
                <a:t>R </a:t>
              </a:r>
              <a:r>
                <a:rPr lang="en-US" altLang="zh-CN" sz="2800" b="1">
                  <a:latin typeface="Times New Roman" panose="02020603050405020304" pitchFamily="18" charset="0"/>
                </a:rPr>
                <a:t>=</a:t>
              </a:r>
            </a:p>
          </p:txBody>
        </p:sp>
        <p:sp>
          <p:nvSpPr>
            <p:cNvPr id="22" name="Rectangle 16">
              <a:extLst>
                <a:ext uri="{FF2B5EF4-FFF2-40B4-BE49-F238E27FC236}">
                  <a16:creationId xmlns:a16="http://schemas.microsoft.com/office/drawing/2014/main" id="{98C2FC51-3CE7-47EE-9A33-38D0A9B2805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793" y="3809"/>
              <a:ext cx="278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800" b="1" i="1">
                  <a:latin typeface="Times New Roman" panose="02020603050405020304" pitchFamily="18" charset="0"/>
                </a:rPr>
                <a:t>U</a:t>
              </a:r>
            </a:p>
            <a:p>
              <a:r>
                <a:rPr lang="en-US" altLang="zh-CN" sz="2800" b="1" i="1">
                  <a:latin typeface="Times New Roman" panose="02020603050405020304" pitchFamily="18" charset="0"/>
                </a:rPr>
                <a:t>I</a:t>
              </a:r>
            </a:p>
          </p:txBody>
        </p:sp>
        <p:sp>
          <p:nvSpPr>
            <p:cNvPr id="23" name="Line 17">
              <a:extLst>
                <a:ext uri="{FF2B5EF4-FFF2-40B4-BE49-F238E27FC236}">
                  <a16:creationId xmlns:a16="http://schemas.microsoft.com/office/drawing/2014/main" id="{424EB8FC-4956-44F1-A0AE-D480E77FE5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3" y="4104"/>
              <a:ext cx="27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4" name="Group 2">
            <a:extLst>
              <a:ext uri="{FF2B5EF4-FFF2-40B4-BE49-F238E27FC236}">
                <a16:creationId xmlns:a16="http://schemas.microsoft.com/office/drawing/2014/main" id="{2ADB0EA2-0F1D-4F93-822C-66CE7E2FDF6C}"/>
              </a:ext>
            </a:extLst>
          </p:cNvPr>
          <p:cNvGrpSpPr/>
          <p:nvPr/>
        </p:nvGrpSpPr>
        <p:grpSpPr>
          <a:xfrm>
            <a:off x="3125787" y="2526557"/>
            <a:ext cx="2970213" cy="2590800"/>
            <a:chExt cx="1957" cy="1718"/>
          </a:xfrm>
        </p:grpSpPr>
        <p:sp>
          <p:nvSpPr>
            <p:cNvPr id="26" name="Rectangle 3">
              <a:extLst>
                <a:ext uri="{FF2B5EF4-FFF2-40B4-BE49-F238E27FC236}">
                  <a16:creationId xmlns:a16="http://schemas.microsoft.com/office/drawing/2014/main" id="{82A045EB-9DFA-4544-BBA7-FE7C9846A6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" y="161"/>
              <a:ext cx="1658" cy="85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29" name="Group 4">
              <a:extLst>
                <a:ext uri="{FF2B5EF4-FFF2-40B4-BE49-F238E27FC236}">
                  <a16:creationId xmlns:a16="http://schemas.microsoft.com/office/drawing/2014/main" id="{CD58AC56-CA44-4234-A9B2-1D0E0B7042E1}"/>
                </a:ext>
              </a:extLst>
            </p:cNvPr>
            <p:cNvGrpSpPr/>
            <p:nvPr/>
          </p:nvGrpSpPr>
          <p:grpSpPr>
            <a:xfrm>
              <a:off x="710" y="0"/>
              <a:ext cx="79" cy="321"/>
              <a:chExt cx="85" cy="340"/>
            </a:xfrm>
          </p:grpSpPr>
          <p:sp>
            <p:nvSpPr>
              <p:cNvPr id="53" name="Rectangle 19">
                <a:extLst>
                  <a:ext uri="{FF2B5EF4-FFF2-40B4-BE49-F238E27FC236}">
                    <a16:creationId xmlns:a16="http://schemas.microsoft.com/office/drawing/2014/main" id="{30FB1003-1E6F-44D3-8AFB-3587CFD58A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54" name="Line 20">
                <a:extLst>
                  <a:ext uri="{FF2B5EF4-FFF2-40B4-BE49-F238E27FC236}">
                    <a16:creationId xmlns:a16="http://schemas.microsoft.com/office/drawing/2014/main" id="{E8A16E6A-8DB8-4231-90CC-5F4EF9A0DEA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" name="Line 21">
                <a:extLst>
                  <a:ext uri="{FF2B5EF4-FFF2-40B4-BE49-F238E27FC236}">
                    <a16:creationId xmlns:a16="http://schemas.microsoft.com/office/drawing/2014/main" id="{E90DF11A-67A4-4277-8668-D4215DAB9E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30" name="Group 8">
              <a:extLst>
                <a:ext uri="{FF2B5EF4-FFF2-40B4-BE49-F238E27FC236}">
                  <a16:creationId xmlns:a16="http://schemas.microsoft.com/office/drawing/2014/main" id="{B61C0949-22E3-4782-9E2E-DA655E62E50F}"/>
                </a:ext>
              </a:extLst>
            </p:cNvPr>
            <p:cNvGrpSpPr/>
            <p:nvPr/>
          </p:nvGrpSpPr>
          <p:grpSpPr>
            <a:xfrm>
              <a:off x="1316" y="80"/>
              <a:ext cx="263" cy="161"/>
              <a:chExt cx="256" cy="142"/>
            </a:xfrm>
          </p:grpSpPr>
          <p:sp>
            <p:nvSpPr>
              <p:cNvPr id="50" name="Rectangle 15">
                <a:extLst>
                  <a:ext uri="{FF2B5EF4-FFF2-40B4-BE49-F238E27FC236}">
                    <a16:creationId xmlns:a16="http://schemas.microsoft.com/office/drawing/2014/main" id="{409237AF-1D51-4D31-A894-E5FBFF0728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51" name="Line 16">
                <a:extLst>
                  <a:ext uri="{FF2B5EF4-FFF2-40B4-BE49-F238E27FC236}">
                    <a16:creationId xmlns:a16="http://schemas.microsoft.com/office/drawing/2014/main" id="{226260C5-2BD5-45C4-BEF2-A676B50ACF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" name="Oval 17">
                <a:extLst>
                  <a:ext uri="{FF2B5EF4-FFF2-40B4-BE49-F238E27FC236}">
                    <a16:creationId xmlns:a16="http://schemas.microsoft.com/office/drawing/2014/main" id="{DE60898E-2421-46A1-8360-3C0D0148D5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</p:grpSp>
        <p:sp>
          <p:nvSpPr>
            <p:cNvPr id="31" name="Rectangle 178">
              <a:extLst>
                <a:ext uri="{FF2B5EF4-FFF2-40B4-BE49-F238E27FC236}">
                  <a16:creationId xmlns:a16="http://schemas.microsoft.com/office/drawing/2014/main" id="{B29E3E1C-9E9E-419F-9D6A-C737A75032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" y="964"/>
              <a:ext cx="366" cy="114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grpSp>
          <p:nvGrpSpPr>
            <p:cNvPr id="32" name="Group 13">
              <a:extLst>
                <a:ext uri="{FF2B5EF4-FFF2-40B4-BE49-F238E27FC236}">
                  <a16:creationId xmlns:a16="http://schemas.microsoft.com/office/drawing/2014/main" id="{27ACF13F-B96B-479E-BE74-A76DEA8CC1E3}"/>
                </a:ext>
              </a:extLst>
            </p:cNvPr>
            <p:cNvGrpSpPr/>
            <p:nvPr/>
          </p:nvGrpSpPr>
          <p:grpSpPr>
            <a:xfrm>
              <a:off x="1361" y="766"/>
              <a:ext cx="596" cy="312"/>
              <a:chExt cx="726" cy="363"/>
            </a:xfrm>
          </p:grpSpPr>
          <p:sp>
            <p:nvSpPr>
              <p:cNvPr id="46" name="Rectangle 181">
                <a:extLst>
                  <a:ext uri="{FF2B5EF4-FFF2-40B4-BE49-F238E27FC236}">
                    <a16:creationId xmlns:a16="http://schemas.microsoft.com/office/drawing/2014/main" id="{9B6F54F2-6212-4FCF-8933-B9ED82BDED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726" cy="36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47" name="Line 182">
                <a:extLst>
                  <a:ext uri="{FF2B5EF4-FFF2-40B4-BE49-F238E27FC236}">
                    <a16:creationId xmlns:a16="http://schemas.microsoft.com/office/drawing/2014/main" id="{2E21F219-FE82-4ACB-9C50-C86729B17D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7" y="0"/>
                <a:ext cx="31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8" name="Line 183">
                <a:extLst>
                  <a:ext uri="{FF2B5EF4-FFF2-40B4-BE49-F238E27FC236}">
                    <a16:creationId xmlns:a16="http://schemas.microsoft.com/office/drawing/2014/main" id="{7FFEE44E-B102-4BC3-BB44-5A4E8616B1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7" y="0"/>
                <a:ext cx="0" cy="22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triangl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9" name="Rectangle 184">
                <a:extLst>
                  <a:ext uri="{FF2B5EF4-FFF2-40B4-BE49-F238E27FC236}">
                    <a16:creationId xmlns:a16="http://schemas.microsoft.com/office/drawing/2014/main" id="{8DA17754-1FEF-4B0F-B404-C2E6031792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227"/>
                <a:ext cx="453" cy="136"/>
              </a:xfrm>
              <a:prstGeom prst="rect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</p:grpSp>
        <p:grpSp>
          <p:nvGrpSpPr>
            <p:cNvPr id="33" name="Group 18">
              <a:extLst>
                <a:ext uri="{FF2B5EF4-FFF2-40B4-BE49-F238E27FC236}">
                  <a16:creationId xmlns:a16="http://schemas.microsoft.com/office/drawing/2014/main" id="{BFA8F638-F9CE-4DF9-8CE2-5786A36D11F0}"/>
                </a:ext>
              </a:extLst>
            </p:cNvPr>
            <p:cNvGrpSpPr/>
            <p:nvPr/>
          </p:nvGrpSpPr>
          <p:grpSpPr>
            <a:xfrm>
              <a:off x="0" y="312"/>
              <a:ext cx="284" cy="344"/>
              <a:chExt cx="284" cy="344"/>
            </a:xfrm>
          </p:grpSpPr>
          <p:sp>
            <p:nvSpPr>
              <p:cNvPr id="44" name="Oval 197">
                <a:extLst>
                  <a:ext uri="{FF2B5EF4-FFF2-40B4-BE49-F238E27FC236}">
                    <a16:creationId xmlns:a16="http://schemas.microsoft.com/office/drawing/2014/main" id="{E7D8B2E0-4652-4A35-B779-50FA03F4FF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57"/>
                <a:ext cx="284" cy="283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45" name="Text Box 198">
                <a:extLst>
                  <a:ext uri="{FF2B5EF4-FFF2-40B4-BE49-F238E27FC236}">
                    <a16:creationId xmlns:a16="http://schemas.microsoft.com/office/drawing/2014/main" id="{311E93CC-69A7-4A57-8CA0-37C83D3A591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260" cy="3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 b="1">
                    <a:latin typeface="Times New Roman" panose="02020603050405020304" pitchFamily="18" charset="0"/>
                  </a:rPr>
                  <a:t>A</a:t>
                </a:r>
              </a:p>
            </p:txBody>
          </p:sp>
        </p:grpSp>
        <p:grpSp>
          <p:nvGrpSpPr>
            <p:cNvPr id="34" name="Group 21">
              <a:extLst>
                <a:ext uri="{FF2B5EF4-FFF2-40B4-BE49-F238E27FC236}">
                  <a16:creationId xmlns:a16="http://schemas.microsoft.com/office/drawing/2014/main" id="{5BF48938-2D6C-475B-B7E6-A35629769CDD}"/>
                </a:ext>
              </a:extLst>
            </p:cNvPr>
            <p:cNvGrpSpPr/>
            <p:nvPr/>
          </p:nvGrpSpPr>
          <p:grpSpPr>
            <a:xfrm flipV="1">
              <a:off x="158" y="1018"/>
              <a:ext cx="974" cy="508"/>
              <a:chExt cx="1049" cy="538"/>
            </a:xfrm>
          </p:grpSpPr>
          <p:sp>
            <p:nvSpPr>
              <p:cNvPr id="41" name="Line 7">
                <a:extLst>
                  <a:ext uri="{FF2B5EF4-FFF2-40B4-BE49-F238E27FC236}">
                    <a16:creationId xmlns:a16="http://schemas.microsoft.com/office/drawing/2014/main" id="{3A02FC84-EEFE-41C6-99BC-DB6D8E8073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0" y="0"/>
                <a:ext cx="1049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2" name="Line 8">
                <a:extLst>
                  <a:ext uri="{FF2B5EF4-FFF2-40B4-BE49-F238E27FC236}">
                    <a16:creationId xmlns:a16="http://schemas.microsoft.com/office/drawing/2014/main" id="{E4494522-C030-4968-919A-7DEE9903E5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0" cy="53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oval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3" name="Line 9">
                <a:extLst>
                  <a:ext uri="{FF2B5EF4-FFF2-40B4-BE49-F238E27FC236}">
                    <a16:creationId xmlns:a16="http://schemas.microsoft.com/office/drawing/2014/main" id="{48C6FFCC-AE33-45FE-8530-F882D60969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49" y="0"/>
                <a:ext cx="0" cy="53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oval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35" name="Group 25">
              <a:extLst>
                <a:ext uri="{FF2B5EF4-FFF2-40B4-BE49-F238E27FC236}">
                  <a16:creationId xmlns:a16="http://schemas.microsoft.com/office/drawing/2014/main" id="{2AC455E1-1F92-4729-98AA-AB1E99B28BAD}"/>
                </a:ext>
              </a:extLst>
            </p:cNvPr>
            <p:cNvGrpSpPr/>
            <p:nvPr/>
          </p:nvGrpSpPr>
          <p:grpSpPr>
            <a:xfrm>
              <a:off x="510" y="1374"/>
              <a:ext cx="284" cy="344"/>
              <a:chExt cx="284" cy="344"/>
            </a:xfrm>
          </p:grpSpPr>
          <p:sp>
            <p:nvSpPr>
              <p:cNvPr id="39" name="Oval 190">
                <a:extLst>
                  <a:ext uri="{FF2B5EF4-FFF2-40B4-BE49-F238E27FC236}">
                    <a16:creationId xmlns:a16="http://schemas.microsoft.com/office/drawing/2014/main" id="{93B71027-814E-49E2-8B11-CF72A82063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16"/>
                <a:ext cx="284" cy="283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40" name="Text Box 191">
                <a:extLst>
                  <a:ext uri="{FF2B5EF4-FFF2-40B4-BE49-F238E27FC236}">
                    <a16:creationId xmlns:a16="http://schemas.microsoft.com/office/drawing/2014/main" id="{1968D348-5CD6-457A-B487-3B4A7BFDD82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260" cy="3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 b="1">
                    <a:latin typeface="Times New Roman" panose="02020603050405020304" pitchFamily="18" charset="0"/>
                  </a:rPr>
                  <a:t>V</a:t>
                </a:r>
              </a:p>
            </p:txBody>
          </p:sp>
        </p:grpSp>
        <p:sp>
          <p:nvSpPr>
            <p:cNvPr id="36" name="Text Box 4">
              <a:extLst>
                <a:ext uri="{FF2B5EF4-FFF2-40B4-BE49-F238E27FC236}">
                  <a16:creationId xmlns:a16="http://schemas.microsoft.com/office/drawing/2014/main" id="{EC30EE1E-B2CF-4279-B500-F659EADB4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0" y="681"/>
              <a:ext cx="342" cy="3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b="1" i="1">
                  <a:latin typeface="Times New Roman" panose="02020603050405020304" pitchFamily="18" charset="0"/>
                </a:rPr>
                <a:t>R</a:t>
              </a:r>
            </a:p>
          </p:txBody>
        </p:sp>
        <p:sp>
          <p:nvSpPr>
            <p:cNvPr id="37" name="Text Box 4">
              <a:extLst>
                <a:ext uri="{FF2B5EF4-FFF2-40B4-BE49-F238E27FC236}">
                  <a16:creationId xmlns:a16="http://schemas.microsoft.com/office/drawing/2014/main" id="{89BCBEAB-F871-4F43-8382-EED576CBCB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96" y="1152"/>
              <a:ext cx="505" cy="2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b="1" i="1">
                  <a:latin typeface="Times New Roman" panose="02020603050405020304" pitchFamily="18" charset="0"/>
                </a:rPr>
                <a:t>R'</a:t>
              </a:r>
            </a:p>
          </p:txBody>
        </p:sp>
        <p:sp>
          <p:nvSpPr>
            <p:cNvPr id="38" name="Text Box 116">
              <a:extLst>
                <a:ext uri="{FF2B5EF4-FFF2-40B4-BE49-F238E27FC236}">
                  <a16:creationId xmlns:a16="http://schemas.microsoft.com/office/drawing/2014/main" id="{C9F9EDC3-8CF2-4D7D-A07F-1298849921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1" y="199"/>
              <a:ext cx="226" cy="2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pitchFamily="18" charset="0"/>
                </a:rPr>
                <a:t>S</a:t>
              </a:r>
              <a:endParaRPr lang="en-US" altLang="zh-CN" sz="2800" b="1" baseline="-25000">
                <a:latin typeface="Times New Roman" panose="02020603050405020304" pitchFamily="18" charset="0"/>
              </a:endParaRPr>
            </a:p>
          </p:txBody>
        </p:sp>
      </p:grpSp>
      <p:sp>
        <p:nvSpPr>
          <p:cNvPr id="56" name="TextBox 7">
            <a:extLst>
              <a:ext uri="{FF2B5EF4-FFF2-40B4-BE49-F238E27FC236}">
                <a16:creationId xmlns:a16="http://schemas.microsoft.com/office/drawing/2014/main" id="{7689DF01-3A74-46E0-BEE6-5329A45640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8337" y="5715595"/>
            <a:ext cx="1501775" cy="593725"/>
          </a:xfrm>
          <a:prstGeom prst="roundRect">
            <a:avLst>
              <a:gd name="adj" fmla="val 16667"/>
            </a:avLst>
          </a:prstGeom>
          <a:extLst>
            <a:ext uri="{909E8E84-426E-40DD-AFC4-6F175D3DCCD1}">
              <a14:hiddenFill xmlns:a14="http://schemas.microsoft.com/office/drawing/2010/main">
                <a:solidFill>
                  <a:srgbClr val="FFDB93"/>
                </a:solidFill>
              </a14:hiddenFill>
            </a:ext>
          </a:ex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电路图 </a:t>
            </a:r>
            <a:endParaRPr lang="zh-CN" altLang="en-US" sz="2800" b="1">
              <a:solidFill>
                <a:srgbClr val="CC0000"/>
              </a:solidFill>
              <a:latin typeface="宋体" panose="02010600030101010101" pitchFamily="2" charset="-122"/>
            </a:endParaRP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D88F6AE2-2D89-4824-9357-69767B873DBC}"/>
              </a:ext>
            </a:extLst>
          </p:cNvPr>
          <p:cNvGrpSpPr/>
          <p:nvPr/>
        </p:nvGrpSpPr>
        <p:grpSpPr>
          <a:xfrm>
            <a:off x="7043844" y="2189176"/>
            <a:ext cx="3975235" cy="3395433"/>
            <a:chOff x="5699126" y="2276476"/>
            <a:chExt cx="4919663" cy="4202113"/>
          </a:xfrm>
        </p:grpSpPr>
        <p:grpSp>
          <p:nvGrpSpPr>
            <p:cNvPr id="58" name="Group 31">
              <a:extLst>
                <a:ext uri="{FF2B5EF4-FFF2-40B4-BE49-F238E27FC236}">
                  <a16:creationId xmlns:a16="http://schemas.microsoft.com/office/drawing/2014/main" id="{022675C0-A617-45C3-9E97-9D6B6F96D9A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807076" y="2276476"/>
              <a:ext cx="4811713" cy="4202113"/>
              <a:chExt cx="3031" cy="2647"/>
            </a:xfrm>
          </p:grpSpPr>
          <p:pic>
            <p:nvPicPr>
              <p:cNvPr id="67" name="Picture 12" descr="H:\2\人教教参资源\九\图\电阻3.jpg">
                <a:extLst>
                  <a:ext uri="{FF2B5EF4-FFF2-40B4-BE49-F238E27FC236}">
                    <a16:creationId xmlns:a16="http://schemas.microsoft.com/office/drawing/2014/main" id="{F54805AE-E732-4456-BE09-A9D0AE51013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998" y="1293"/>
                <a:ext cx="683" cy="2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68" name="Group 33">
                <a:extLst>
                  <a:ext uri="{FF2B5EF4-FFF2-40B4-BE49-F238E27FC236}">
                    <a16:creationId xmlns:a16="http://schemas.microsoft.com/office/drawing/2014/main" id="{A328346F-D520-49F9-A02D-7DCC26AA9D27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0" y="0"/>
                <a:ext cx="3031" cy="2647"/>
                <a:chExt cx="3031" cy="2647"/>
              </a:xfrm>
            </p:grpSpPr>
            <p:pic>
              <p:nvPicPr>
                <p:cNvPr id="69" name="Picture 34" descr="无标题">
                  <a:extLst>
                    <a:ext uri="{FF2B5EF4-FFF2-40B4-BE49-F238E27FC236}">
                      <a16:creationId xmlns:a16="http://schemas.microsoft.com/office/drawing/2014/main" id="{341C5404-5EFF-4780-99FB-6EFC35C4142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1870" y="1204"/>
                  <a:ext cx="1161" cy="55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0" name="Picture 3" descr="H:\2\人教教参资源\九\图\铡刀开关.JPG">
                  <a:extLst>
                    <a:ext uri="{FF2B5EF4-FFF2-40B4-BE49-F238E27FC236}">
                      <a16:creationId xmlns:a16="http://schemas.microsoft.com/office/drawing/2014/main" id="{FDA08F91-DA36-46A5-B063-AA10641D383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1879" y="183"/>
                  <a:ext cx="720" cy="46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1" name="Picture 6" descr="H:\2\人教教参资源\九\图\电流表.JPG">
                  <a:extLst>
                    <a:ext uri="{FF2B5EF4-FFF2-40B4-BE49-F238E27FC236}">
                      <a16:creationId xmlns:a16="http://schemas.microsoft.com/office/drawing/2014/main" id="{D669F2C5-A8CF-46EE-A3D3-26B3CC33527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0" y="920"/>
                  <a:ext cx="670" cy="7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2" name="Picture 7" descr="H:\2\人教教参资源\九\图\电压表.JPG">
                  <a:extLst>
                    <a:ext uri="{FF2B5EF4-FFF2-40B4-BE49-F238E27FC236}">
                      <a16:creationId xmlns:a16="http://schemas.microsoft.com/office/drawing/2014/main" id="{B129A3B5-3960-4FDA-8A7A-3CD0724E6D0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905" y="1827"/>
                  <a:ext cx="807" cy="8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3" name="Picture 14" descr="H:\2\人教教参资源\九\图\蓄电池.jpg">
                  <a:extLst>
                    <a:ext uri="{FF2B5EF4-FFF2-40B4-BE49-F238E27FC236}">
                      <a16:creationId xmlns:a16="http://schemas.microsoft.com/office/drawing/2014/main" id="{89374FA9-D0B5-4ABA-9116-3573F959D43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730" y="0"/>
                  <a:ext cx="984" cy="9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grpSp>
          <p:nvGrpSpPr>
            <p:cNvPr id="59" name="Group 39">
              <a:extLst>
                <a:ext uri="{FF2B5EF4-FFF2-40B4-BE49-F238E27FC236}">
                  <a16:creationId xmlns:a16="http://schemas.microsoft.com/office/drawing/2014/main" id="{9604FBD6-DE67-41C7-9CAA-B566B3ECEEBA}"/>
                </a:ext>
              </a:extLst>
            </p:cNvPr>
            <p:cNvGrpSpPr/>
            <p:nvPr/>
          </p:nvGrpSpPr>
          <p:grpSpPr>
            <a:xfrm>
              <a:off x="5699126" y="2528888"/>
              <a:ext cx="4873625" cy="3702050"/>
              <a:chExt cx="3070" cy="2332"/>
            </a:xfrm>
          </p:grpSpPr>
          <p:sp>
            <p:nvSpPr>
              <p:cNvPr id="60" name="未知">
                <a:extLst>
                  <a:ext uri="{FF2B5EF4-FFF2-40B4-BE49-F238E27FC236}">
                    <a16:creationId xmlns:a16="http://schemas.microsoft.com/office/drawing/2014/main" id="{33991251-3E64-4330-ABB8-8B0D0A0A3FD4}"/>
                  </a:ext>
                </a:extLst>
              </p:cNvPr>
              <p:cNvSpPr/>
              <p:nvPr/>
            </p:nvSpPr>
            <p:spPr bwMode="auto">
              <a:xfrm>
                <a:off x="1446" y="0"/>
                <a:ext cx="684" cy="460"/>
              </a:xfrm>
              <a:custGeom>
                <a:gdLst>
                  <a:gd name="T0" fmla="*/ 0 w 684"/>
                  <a:gd name="T1" fmla="*/ 52 h 460"/>
                  <a:gd name="T2" fmla="*/ 240 w 684"/>
                  <a:gd name="T3" fmla="*/ 34 h 460"/>
                  <a:gd name="T4" fmla="*/ 404 w 684"/>
                  <a:gd name="T5" fmla="*/ 253 h 460"/>
                  <a:gd name="T6" fmla="*/ 595 w 684"/>
                  <a:gd name="T7" fmla="*/ 445 h 460"/>
                  <a:gd name="T8" fmla="*/ 684 w 684"/>
                  <a:gd name="T9" fmla="*/ 345 h 460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4" h="460">
                    <a:moveTo>
                      <a:pt x="0" y="52"/>
                    </a:moveTo>
                    <a:cubicBezTo>
                      <a:pt x="39" y="49"/>
                      <a:pt x="173" y="0"/>
                      <a:pt x="240" y="34"/>
                    </a:cubicBezTo>
                    <a:cubicBezTo>
                      <a:pt x="308" y="68"/>
                      <a:pt x="345" y="184"/>
                      <a:pt x="404" y="253"/>
                    </a:cubicBezTo>
                    <a:cubicBezTo>
                      <a:pt x="463" y="321"/>
                      <a:pt x="548" y="430"/>
                      <a:pt x="595" y="445"/>
                    </a:cubicBezTo>
                    <a:cubicBezTo>
                      <a:pt x="642" y="460"/>
                      <a:pt x="666" y="366"/>
                      <a:pt x="684" y="345"/>
                    </a:cubicBezTo>
                  </a:path>
                </a:pathLst>
              </a:custGeom>
              <a:noFill/>
              <a:ln w="28575" cmpd="sng">
                <a:solidFill>
                  <a:schemeClr val="accent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" name="未知">
                <a:extLst>
                  <a:ext uri="{FF2B5EF4-FFF2-40B4-BE49-F238E27FC236}">
                    <a16:creationId xmlns:a16="http://schemas.microsoft.com/office/drawing/2014/main" id="{D4339A95-8FF9-4672-AB27-062E0C8E02B1}"/>
                  </a:ext>
                </a:extLst>
              </p:cNvPr>
              <p:cNvSpPr/>
              <p:nvPr/>
            </p:nvSpPr>
            <p:spPr bwMode="auto">
              <a:xfrm>
                <a:off x="2541" y="339"/>
                <a:ext cx="529" cy="860"/>
              </a:xfrm>
              <a:custGeom>
                <a:gdLst>
                  <a:gd name="T0" fmla="*/ 0 w 529"/>
                  <a:gd name="T1" fmla="*/ 26 h 860"/>
                  <a:gd name="T2" fmla="*/ 243 w 529"/>
                  <a:gd name="T3" fmla="*/ 71 h 860"/>
                  <a:gd name="T4" fmla="*/ 487 w 529"/>
                  <a:gd name="T5" fmla="*/ 454 h 860"/>
                  <a:gd name="T6" fmla="*/ 496 w 529"/>
                  <a:gd name="T7" fmla="*/ 860 h 860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9" h="860">
                    <a:moveTo>
                      <a:pt x="0" y="26"/>
                    </a:moveTo>
                    <a:cubicBezTo>
                      <a:pt x="42" y="33"/>
                      <a:pt x="162" y="0"/>
                      <a:pt x="243" y="71"/>
                    </a:cubicBezTo>
                    <a:cubicBezTo>
                      <a:pt x="324" y="142"/>
                      <a:pt x="445" y="323"/>
                      <a:pt x="487" y="454"/>
                    </a:cubicBezTo>
                    <a:cubicBezTo>
                      <a:pt x="529" y="585"/>
                      <a:pt x="494" y="776"/>
                      <a:pt x="496" y="860"/>
                    </a:cubicBezTo>
                  </a:path>
                </a:pathLst>
              </a:custGeom>
              <a:noFill/>
              <a:ln w="28575" cmpd="sng">
                <a:solidFill>
                  <a:schemeClr val="accent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" name="未知">
                <a:extLst>
                  <a:ext uri="{FF2B5EF4-FFF2-40B4-BE49-F238E27FC236}">
                    <a16:creationId xmlns:a16="http://schemas.microsoft.com/office/drawing/2014/main" id="{8F542EA6-6B07-4905-941E-6BFACCF94178}"/>
                  </a:ext>
                </a:extLst>
              </p:cNvPr>
              <p:cNvSpPr/>
              <p:nvPr/>
            </p:nvSpPr>
            <p:spPr bwMode="auto">
              <a:xfrm>
                <a:off x="1660" y="1299"/>
                <a:ext cx="593" cy="403"/>
              </a:xfrm>
              <a:custGeom>
                <a:gdLst>
                  <a:gd name="T0" fmla="*/ 0 w 593"/>
                  <a:gd name="T1" fmla="*/ 0 h 403"/>
                  <a:gd name="T2" fmla="*/ 200 w 593"/>
                  <a:gd name="T3" fmla="*/ 264 h 403"/>
                  <a:gd name="T4" fmla="*/ 334 w 593"/>
                  <a:gd name="T5" fmla="*/ 354 h 403"/>
                  <a:gd name="T6" fmla="*/ 558 w 593"/>
                  <a:gd name="T7" fmla="*/ 354 h 403"/>
                  <a:gd name="T8" fmla="*/ 545 w 593"/>
                  <a:gd name="T9" fmla="*/ 58 h 403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3" h="402">
                    <a:moveTo>
                      <a:pt x="0" y="0"/>
                    </a:moveTo>
                    <a:cubicBezTo>
                      <a:pt x="33" y="45"/>
                      <a:pt x="144" y="205"/>
                      <a:pt x="200" y="264"/>
                    </a:cubicBezTo>
                    <a:cubicBezTo>
                      <a:pt x="256" y="323"/>
                      <a:pt x="275" y="339"/>
                      <a:pt x="334" y="354"/>
                    </a:cubicBezTo>
                    <a:cubicBezTo>
                      <a:pt x="394" y="368"/>
                      <a:pt x="524" y="403"/>
                      <a:pt x="558" y="354"/>
                    </a:cubicBezTo>
                    <a:cubicBezTo>
                      <a:pt x="593" y="305"/>
                      <a:pt x="548" y="120"/>
                      <a:pt x="545" y="58"/>
                    </a:cubicBezTo>
                  </a:path>
                </a:pathLst>
              </a:custGeom>
              <a:noFill/>
              <a:ln w="28575" cmpd="sng">
                <a:solidFill>
                  <a:schemeClr val="accent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3" name="未知">
                <a:extLst>
                  <a:ext uri="{FF2B5EF4-FFF2-40B4-BE49-F238E27FC236}">
                    <a16:creationId xmlns:a16="http://schemas.microsoft.com/office/drawing/2014/main" id="{5C9E5D7F-A6DA-4097-9C89-F37F610287C6}"/>
                  </a:ext>
                </a:extLst>
              </p:cNvPr>
              <p:cNvSpPr/>
              <p:nvPr/>
            </p:nvSpPr>
            <p:spPr bwMode="auto">
              <a:xfrm>
                <a:off x="1534" y="1275"/>
                <a:ext cx="355" cy="1010"/>
              </a:xfrm>
              <a:custGeom>
                <a:gdLst>
                  <a:gd name="T0" fmla="*/ 0 w 355"/>
                  <a:gd name="T1" fmla="*/ 1010 h 1010"/>
                  <a:gd name="T2" fmla="*/ 213 w 355"/>
                  <a:gd name="T3" fmla="*/ 967 h 1010"/>
                  <a:gd name="T4" fmla="*/ 315 w 355"/>
                  <a:gd name="T5" fmla="*/ 777 h 1010"/>
                  <a:gd name="T6" fmla="*/ 322 w 355"/>
                  <a:gd name="T7" fmla="*/ 412 h 1010"/>
                  <a:gd name="T8" fmla="*/ 118 w 355"/>
                  <a:gd name="T9" fmla="*/ 0 h 1010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5" h="1010">
                    <a:moveTo>
                      <a:pt x="0" y="1010"/>
                    </a:moveTo>
                    <a:cubicBezTo>
                      <a:pt x="35" y="1004"/>
                      <a:pt x="160" y="1006"/>
                      <a:pt x="213" y="967"/>
                    </a:cubicBezTo>
                    <a:cubicBezTo>
                      <a:pt x="266" y="928"/>
                      <a:pt x="297" y="869"/>
                      <a:pt x="315" y="777"/>
                    </a:cubicBezTo>
                    <a:cubicBezTo>
                      <a:pt x="334" y="684"/>
                      <a:pt x="355" y="542"/>
                      <a:pt x="322" y="412"/>
                    </a:cubicBezTo>
                    <a:cubicBezTo>
                      <a:pt x="289" y="283"/>
                      <a:pt x="160" y="86"/>
                      <a:pt x="118" y="0"/>
                    </a:cubicBezTo>
                  </a:path>
                </a:pathLst>
              </a:custGeom>
              <a:noFill/>
              <a:ln w="28575" cmpd="sng">
                <a:solidFill>
                  <a:schemeClr val="accent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4" name="未知">
                <a:extLst>
                  <a:ext uri="{FF2B5EF4-FFF2-40B4-BE49-F238E27FC236}">
                    <a16:creationId xmlns:a16="http://schemas.microsoft.com/office/drawing/2014/main" id="{980729C9-094C-49FB-87FA-67167F78B3F7}"/>
                  </a:ext>
                </a:extLst>
              </p:cNvPr>
              <p:cNvSpPr/>
              <p:nvPr/>
            </p:nvSpPr>
            <p:spPr bwMode="auto">
              <a:xfrm>
                <a:off x="936" y="1304"/>
                <a:ext cx="274" cy="1028"/>
              </a:xfrm>
              <a:custGeom>
                <a:gdLst>
                  <a:gd name="T0" fmla="*/ 198 w 274"/>
                  <a:gd name="T1" fmla="*/ 0 h 1028"/>
                  <a:gd name="T2" fmla="*/ 58 w 274"/>
                  <a:gd name="T3" fmla="*/ 504 h 1028"/>
                  <a:gd name="T4" fmla="*/ 4 w 274"/>
                  <a:gd name="T5" fmla="*/ 770 h 1028"/>
                  <a:gd name="T6" fmla="*/ 80 w 274"/>
                  <a:gd name="T7" fmla="*/ 994 h 1028"/>
                  <a:gd name="T8" fmla="*/ 274 w 274"/>
                  <a:gd name="T9" fmla="*/ 974 h 1028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4" h="1028">
                    <a:moveTo>
                      <a:pt x="198" y="0"/>
                    </a:moveTo>
                    <a:cubicBezTo>
                      <a:pt x="175" y="84"/>
                      <a:pt x="90" y="376"/>
                      <a:pt x="58" y="504"/>
                    </a:cubicBezTo>
                    <a:cubicBezTo>
                      <a:pt x="26" y="632"/>
                      <a:pt x="0" y="688"/>
                      <a:pt x="4" y="770"/>
                    </a:cubicBezTo>
                    <a:cubicBezTo>
                      <a:pt x="8" y="852"/>
                      <a:pt x="35" y="960"/>
                      <a:pt x="80" y="994"/>
                    </a:cubicBezTo>
                    <a:cubicBezTo>
                      <a:pt x="125" y="1028"/>
                      <a:pt x="234" y="978"/>
                      <a:pt x="274" y="974"/>
                    </a:cubicBezTo>
                  </a:path>
                </a:pathLst>
              </a:custGeom>
              <a:noFill/>
              <a:ln w="28575" cmpd="sng">
                <a:solidFill>
                  <a:schemeClr val="accent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5" name="未知">
                <a:extLst>
                  <a:ext uri="{FF2B5EF4-FFF2-40B4-BE49-F238E27FC236}">
                    <a16:creationId xmlns:a16="http://schemas.microsoft.com/office/drawing/2014/main" id="{65EC4205-1EEE-4019-A544-5B2F44A32D9D}"/>
                  </a:ext>
                </a:extLst>
              </p:cNvPr>
              <p:cNvSpPr/>
              <p:nvPr/>
            </p:nvSpPr>
            <p:spPr bwMode="auto">
              <a:xfrm>
                <a:off x="426" y="1292"/>
                <a:ext cx="718" cy="259"/>
              </a:xfrm>
              <a:custGeom>
                <a:gdLst>
                  <a:gd name="T0" fmla="*/ 0 w 718"/>
                  <a:gd name="T1" fmla="*/ 76 h 259"/>
                  <a:gd name="T2" fmla="*/ 109 w 718"/>
                  <a:gd name="T3" fmla="*/ 229 h 259"/>
                  <a:gd name="T4" fmla="*/ 307 w 718"/>
                  <a:gd name="T5" fmla="*/ 245 h 259"/>
                  <a:gd name="T6" fmla="*/ 467 w 718"/>
                  <a:gd name="T7" fmla="*/ 146 h 259"/>
                  <a:gd name="T8" fmla="*/ 718 w 718"/>
                  <a:gd name="T9" fmla="*/ 0 h 259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8" h="259">
                    <a:moveTo>
                      <a:pt x="0" y="76"/>
                    </a:moveTo>
                    <a:cubicBezTo>
                      <a:pt x="19" y="102"/>
                      <a:pt x="58" y="201"/>
                      <a:pt x="109" y="229"/>
                    </a:cubicBezTo>
                    <a:cubicBezTo>
                      <a:pt x="160" y="257"/>
                      <a:pt x="247" y="259"/>
                      <a:pt x="307" y="245"/>
                    </a:cubicBezTo>
                    <a:cubicBezTo>
                      <a:pt x="367" y="232"/>
                      <a:pt x="399" y="187"/>
                      <a:pt x="467" y="146"/>
                    </a:cubicBezTo>
                    <a:cubicBezTo>
                      <a:pt x="535" y="105"/>
                      <a:pt x="666" y="30"/>
                      <a:pt x="718" y="0"/>
                    </a:cubicBezTo>
                  </a:path>
                </a:pathLst>
              </a:custGeom>
              <a:noFill/>
              <a:ln w="28575" cmpd="sng">
                <a:solidFill>
                  <a:schemeClr val="accent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6" name="未知">
                <a:extLst>
                  <a:ext uri="{FF2B5EF4-FFF2-40B4-BE49-F238E27FC236}">
                    <a16:creationId xmlns:a16="http://schemas.microsoft.com/office/drawing/2014/main" id="{DE2E0ECB-86AD-49B0-9498-9A678ECB8875}"/>
                  </a:ext>
                </a:extLst>
              </p:cNvPr>
              <p:cNvSpPr/>
              <p:nvPr/>
            </p:nvSpPr>
            <p:spPr bwMode="auto">
              <a:xfrm>
                <a:off x="0" y="56"/>
                <a:ext cx="994" cy="1343"/>
              </a:xfrm>
              <a:custGeom>
                <a:gdLst>
                  <a:gd name="T0" fmla="*/ 1030 w 1030"/>
                  <a:gd name="T1" fmla="*/ 33 h 1394"/>
                  <a:gd name="T2" fmla="*/ 891 w 1030"/>
                  <a:gd name="T3" fmla="*/ 39 h 1394"/>
                  <a:gd name="T4" fmla="*/ 428 w 1030"/>
                  <a:gd name="T5" fmla="*/ 265 h 1394"/>
                  <a:gd name="T6" fmla="*/ 57 w 1030"/>
                  <a:gd name="T7" fmla="*/ 695 h 1394"/>
                  <a:gd name="T8" fmla="*/ 85 w 1030"/>
                  <a:gd name="T9" fmla="*/ 1282 h 1394"/>
                  <a:gd name="T10" fmla="*/ 289 w 1030"/>
                  <a:gd name="T11" fmla="*/ 1364 h 1394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30" h="1394">
                    <a:moveTo>
                      <a:pt x="1030" y="33"/>
                    </a:moveTo>
                    <a:cubicBezTo>
                      <a:pt x="1007" y="34"/>
                      <a:pt x="991" y="0"/>
                      <a:pt x="891" y="39"/>
                    </a:cubicBezTo>
                    <a:cubicBezTo>
                      <a:pt x="791" y="78"/>
                      <a:pt x="567" y="156"/>
                      <a:pt x="428" y="265"/>
                    </a:cubicBezTo>
                    <a:cubicBezTo>
                      <a:pt x="289" y="374"/>
                      <a:pt x="114" y="525"/>
                      <a:pt x="57" y="695"/>
                    </a:cubicBezTo>
                    <a:cubicBezTo>
                      <a:pt x="0" y="865"/>
                      <a:pt x="46" y="1170"/>
                      <a:pt x="85" y="1282"/>
                    </a:cubicBezTo>
                    <a:cubicBezTo>
                      <a:pt x="124" y="1394"/>
                      <a:pt x="247" y="1347"/>
                      <a:pt x="289" y="1364"/>
                    </a:cubicBezTo>
                  </a:path>
                </a:pathLst>
              </a:custGeom>
              <a:noFill/>
              <a:ln w="28575" cmpd="sng">
                <a:solidFill>
                  <a:schemeClr val="accent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74" name="TextBox 7">
            <a:extLst>
              <a:ext uri="{FF2B5EF4-FFF2-40B4-BE49-F238E27FC236}">
                <a16:creationId xmlns:a16="http://schemas.microsoft.com/office/drawing/2014/main" id="{DA8BDB0B-6B43-4B79-9416-1D23B268A5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2842" y="5706605"/>
            <a:ext cx="1501775" cy="593725"/>
          </a:xfrm>
          <a:prstGeom prst="roundRect">
            <a:avLst>
              <a:gd name="adj" fmla="val 16667"/>
            </a:avLst>
          </a:prstGeom>
          <a:extLst>
            <a:ext uri="{909E8E84-426E-40DD-AFC4-6F175D3DCCD1}">
              <a14:hiddenFill xmlns:a14="http://schemas.microsoft.com/office/drawing/2010/main">
                <a:solidFill>
                  <a:srgbClr val="FFDB93"/>
                </a:solidFill>
              </a14:hiddenFill>
            </a:ext>
          </a:ex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实物图 </a:t>
            </a:r>
            <a:endParaRPr lang="zh-CN" altLang="en-US" sz="2800" b="1">
              <a:solidFill>
                <a:srgbClr val="CC0000"/>
              </a:solidFill>
              <a:latin typeface="宋体" panose="02010600030101010101" pitchFamily="2" charset="-122"/>
            </a:endParaRPr>
          </a:p>
        </p:txBody>
      </p:sp>
      <p:sp>
        <p:nvSpPr>
          <p:cNvPr id="75" name="矩形: 圆角 74">
            <a:extLst>
              <a:ext uri="{FF2B5EF4-FFF2-40B4-BE49-F238E27FC236}">
                <a16:creationId xmlns:a16="http://schemas.microsoft.com/office/drawing/2014/main" id="{3055D2D5-C799-4360-92F0-31ADBF3A4259}"/>
              </a:ext>
            </a:extLst>
          </p:cNvPr>
          <p:cNvSpPr/>
          <p:nvPr/>
        </p:nvSpPr>
        <p:spPr>
          <a:xfrm>
            <a:off x="2404697" y="1401808"/>
            <a:ext cx="1152128" cy="65137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400" b="1">
                <a:solidFill>
                  <a:srgbClr val="013A57"/>
                </a:solidFill>
              </a:rPr>
              <a:t>原理</a:t>
            </a:r>
          </a:p>
        </p:txBody>
      </p:sp>
    </p:spTree>
    <p:extLst>
      <p:ext uri="{BB962C8B-B14F-4D97-AF65-F5344CB8AC3E}">
        <p14:creationId xmlns:p14="http://schemas.microsoft.com/office/powerpoint/2010/main" val="36304663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DDEDB21-E4DB-410A-9100-435B37887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学习目标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2B865090-38FE-4249-842B-77E1A836F48E}"/>
              </a:ext>
            </a:extLst>
          </p:cNvPr>
          <p:cNvGrpSpPr/>
          <p:nvPr/>
        </p:nvGrpSpPr>
        <p:grpSpPr>
          <a:xfrm>
            <a:off x="1415481" y="2815699"/>
            <a:ext cx="9520212" cy="679450"/>
            <a:chOff x="2111375" y="3579813"/>
            <a:chExt cx="9520212" cy="679450"/>
          </a:xfrm>
        </p:grpSpPr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011CA541-D8E1-4D7B-972C-07540DCFDE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7350" y="3580062"/>
              <a:ext cx="8704237" cy="637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9pPr>
            </a:lstStyle>
            <a:p>
              <a:pPr lvl="0" fontAlgn="auto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zh-CN" b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rPr>
                <a:t>2.</a:t>
              </a:r>
              <a:r>
                <a:rPr lang="zh-CN" altLang="en-US" b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rPr>
                <a:t>学会用伏安法测量电阻。</a:t>
              </a:r>
            </a:p>
          </p:txBody>
        </p:sp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34F1AEB7-F725-4259-86F0-20043B681127}"/>
                </a:ext>
              </a:extLst>
            </p:cNvPr>
            <p:cNvGrpSpPr/>
            <p:nvPr/>
          </p:nvGrpSpPr>
          <p:grpSpPr>
            <a:xfrm>
              <a:off x="2111375" y="3579813"/>
              <a:ext cx="682625" cy="679450"/>
              <a:chOff x="7003603" y="4439327"/>
              <a:chExt cx="717385" cy="717385"/>
            </a:xfrm>
          </p:grpSpPr>
          <p:sp>
            <p:nvSpPr>
              <p:cNvPr id="7" name="椭圆 6">
                <a:extLst>
                  <a:ext uri="{FF2B5EF4-FFF2-40B4-BE49-F238E27FC236}">
                    <a16:creationId xmlns:a16="http://schemas.microsoft.com/office/drawing/2014/main" id="{BA290CE6-1D70-427C-97DD-ED33C23C26D5}"/>
                  </a:ext>
                </a:extLst>
              </p:cNvPr>
              <p:cNvSpPr/>
              <p:nvPr/>
            </p:nvSpPr>
            <p:spPr>
              <a:xfrm>
                <a:off x="7003603" y="4439327"/>
                <a:ext cx="717385" cy="717385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8" name="文本框 11">
                <a:extLst>
                  <a:ext uri="{FF2B5EF4-FFF2-40B4-BE49-F238E27FC236}">
                    <a16:creationId xmlns:a16="http://schemas.microsoft.com/office/drawing/2014/main" id="{1AC8BC94-9462-4D3B-BC78-90D73F930A9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74897" y="4521020"/>
                <a:ext cx="574796" cy="5524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1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Arial" panose="020b0604020202020204" pitchFamily="34" charset="0"/>
                  </a:rPr>
                  <a:t>02</a:t>
                </a:r>
              </a:p>
            </p:txBody>
          </p:sp>
        </p:grpSp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5B5FFF07-4DE5-4F27-9F79-6FFABA8293A7}"/>
              </a:ext>
            </a:extLst>
          </p:cNvPr>
          <p:cNvGrpSpPr/>
          <p:nvPr/>
        </p:nvGrpSpPr>
        <p:grpSpPr>
          <a:xfrm>
            <a:off x="1415481" y="1561119"/>
            <a:ext cx="10009111" cy="700088"/>
            <a:chOff x="2105025" y="2441575"/>
            <a:chExt cx="9735955" cy="700088"/>
          </a:xfrm>
        </p:grpSpPr>
        <p:sp>
          <p:nvSpPr>
            <p:cNvPr id="10" name="矩形 1">
              <a:extLst>
                <a:ext uri="{FF2B5EF4-FFF2-40B4-BE49-F238E27FC236}">
                  <a16:creationId xmlns:a16="http://schemas.microsoft.com/office/drawing/2014/main" id="{E253D718-69D6-4EB7-85AC-4FD37461DC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7349" y="2464047"/>
              <a:ext cx="8913631" cy="637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9pPr>
            </a:lstStyle>
            <a:p>
              <a:pPr lvl="0" fontAlgn="auto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zh-CN" b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rPr>
                <a:t>1.</a:t>
              </a:r>
              <a:r>
                <a:rPr lang="zh-CN" altLang="en-US" b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rPr>
                <a:t>进一步掌握使用电压表和电流表的方法。</a:t>
              </a:r>
            </a:p>
          </p:txBody>
        </p:sp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FAA9D09C-8161-48E1-B6AA-5A9771914872}"/>
                </a:ext>
              </a:extLst>
            </p:cNvPr>
            <p:cNvGrpSpPr/>
            <p:nvPr/>
          </p:nvGrpSpPr>
          <p:grpSpPr>
            <a:xfrm>
              <a:off x="2105025" y="2441575"/>
              <a:ext cx="698500" cy="700088"/>
              <a:chOff x="6971705" y="1503806"/>
              <a:chExt cx="717385" cy="717385"/>
            </a:xfrm>
          </p:grpSpPr>
          <p:sp>
            <p:nvSpPr>
              <p:cNvPr id="12" name="椭圆 11">
                <a:extLst>
                  <a:ext uri="{FF2B5EF4-FFF2-40B4-BE49-F238E27FC236}">
                    <a16:creationId xmlns:a16="http://schemas.microsoft.com/office/drawing/2014/main" id="{4B7E040F-ABAD-49C9-B2F2-41A3B207BF59}"/>
                  </a:ext>
                </a:extLst>
              </p:cNvPr>
              <p:cNvSpPr/>
              <p:nvPr/>
            </p:nvSpPr>
            <p:spPr>
              <a:xfrm>
                <a:off x="6971705" y="1503806"/>
                <a:ext cx="717385" cy="717385"/>
              </a:xfrm>
              <a:prstGeom prst="ellipse">
                <a:avLst/>
              </a:prstGeom>
              <a:solidFill>
                <a:srgbClr val="228989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" name="文本框 7">
                <a:extLst>
                  <a:ext uri="{FF2B5EF4-FFF2-40B4-BE49-F238E27FC236}">
                    <a16:creationId xmlns:a16="http://schemas.microsoft.com/office/drawing/2014/main" id="{FBC21215-AADE-47AE-9BB9-E6492A5F72B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49531" y="1585499"/>
                <a:ext cx="561732" cy="5361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1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Arial" panose="020b0604020202020204" pitchFamily="34" charset="0"/>
                  </a:rPr>
                  <a:t>01</a:t>
                </a:r>
              </a:p>
            </p:txBody>
          </p:sp>
        </p:grpSp>
      </p:grp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4EE49719-4514-478A-BC14-747195045CAE}"/>
              </a:ext>
            </a:extLst>
          </p:cNvPr>
          <p:cNvGrpSpPr/>
          <p:nvPr/>
        </p:nvGrpSpPr>
        <p:grpSpPr>
          <a:xfrm>
            <a:off x="1415481" y="4077072"/>
            <a:ext cx="9941591" cy="696714"/>
            <a:chOff x="2130425" y="4706938"/>
            <a:chExt cx="9941591" cy="696714"/>
          </a:xfrm>
        </p:grpSpPr>
        <p:grpSp>
          <p:nvGrpSpPr>
            <p:cNvPr id="15" name="组合 14">
              <a:extLst>
                <a:ext uri="{FF2B5EF4-FFF2-40B4-BE49-F238E27FC236}">
                  <a16:creationId xmlns:a16="http://schemas.microsoft.com/office/drawing/2014/main" id="{5C25BF42-17FE-4E64-AD41-CD047F02E1AE}"/>
                </a:ext>
              </a:extLst>
            </p:cNvPr>
            <p:cNvGrpSpPr/>
            <p:nvPr/>
          </p:nvGrpSpPr>
          <p:grpSpPr>
            <a:xfrm>
              <a:off x="2130425" y="4706938"/>
              <a:ext cx="682625" cy="679450"/>
              <a:chOff x="7003603" y="4439327"/>
              <a:chExt cx="717385" cy="717385"/>
            </a:xfrm>
          </p:grpSpPr>
          <p:sp>
            <p:nvSpPr>
              <p:cNvPr id="17" name="椭圆 16">
                <a:extLst>
                  <a:ext uri="{FF2B5EF4-FFF2-40B4-BE49-F238E27FC236}">
                    <a16:creationId xmlns:a16="http://schemas.microsoft.com/office/drawing/2014/main" id="{3F88E565-A712-4930-B772-543FBC37135A}"/>
                  </a:ext>
                </a:extLst>
              </p:cNvPr>
              <p:cNvSpPr/>
              <p:nvPr/>
            </p:nvSpPr>
            <p:spPr>
              <a:xfrm>
                <a:off x="7003603" y="4439327"/>
                <a:ext cx="717385" cy="717385"/>
              </a:xfrm>
              <a:prstGeom prst="ellipse">
                <a:avLst/>
              </a:prstGeom>
              <a:solidFill>
                <a:srgbClr val="FF0000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8" name="文本框 11">
                <a:extLst>
                  <a:ext uri="{FF2B5EF4-FFF2-40B4-BE49-F238E27FC236}">
                    <a16:creationId xmlns:a16="http://schemas.microsoft.com/office/drawing/2014/main" id="{376D4F19-1E05-4707-8FA6-41709F0B990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74897" y="4521020"/>
                <a:ext cx="574796" cy="5524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1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Arial" panose="020b0604020202020204" pitchFamily="34" charset="0"/>
                  </a:rPr>
                  <a:t>03</a:t>
                </a:r>
              </a:p>
            </p:txBody>
          </p:sp>
        </p:grpSp>
        <p:sp>
          <p:nvSpPr>
            <p:cNvPr id="16" name="Rectangle 9">
              <a:extLst>
                <a:ext uri="{FF2B5EF4-FFF2-40B4-BE49-F238E27FC236}">
                  <a16:creationId xmlns:a16="http://schemas.microsoft.com/office/drawing/2014/main" id="{AAAAA1A5-9A10-4291-AB4C-2B37325D8C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8300" y="4765977"/>
              <a:ext cx="9163716" cy="637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9pPr>
            </a:lstStyle>
            <a:p>
              <a:pPr lvl="0" fontAlgn="auto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zh-CN" b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rPr>
                <a:t>3.</a:t>
              </a:r>
              <a:r>
                <a:rPr lang="zh-CN" altLang="en-US" b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rPr>
                <a:t>加深对欧姆定律及其应用的理解。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3">
            <a:lum/>
          </a:blip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任意多边形: 形状 4"/>
          <p:cNvSpPr/>
          <p:nvPr/>
        </p:nvSpPr>
        <p:spPr>
          <a:xfrm>
            <a:off x="0" y="-27384"/>
            <a:ext cx="12192000" cy="6885384"/>
          </a:xfrm>
          <a:custGeom>
            <a:rect l="l" t="t" r="r" b="b"/>
            <a:pathLst>
              <a:path w="12192000" h="6885384">
                <a:moveTo>
                  <a:pt x="6750308" y="3310732"/>
                </a:moveTo>
                <a:cubicBezTo>
                  <a:pt x="6730009" y="3310348"/>
                  <a:pt x="6711247" y="3328367"/>
                  <a:pt x="6694023" y="3364789"/>
                </a:cubicBezTo>
                <a:cubicBezTo>
                  <a:pt x="6670777" y="3410316"/>
                  <a:pt x="6672764" y="3455716"/>
                  <a:pt x="6699982" y="3500991"/>
                </a:cubicBezTo>
                <a:cubicBezTo>
                  <a:pt x="6713754" y="3527557"/>
                  <a:pt x="6726815" y="3546502"/>
                  <a:pt x="6739164" y="3557828"/>
                </a:cubicBezTo>
                <a:cubicBezTo>
                  <a:pt x="6763817" y="3570311"/>
                  <a:pt x="6782133" y="3568784"/>
                  <a:pt x="6794112" y="3553248"/>
                </a:cubicBezTo>
                <a:cubicBezTo>
                  <a:pt x="6796706" y="3546147"/>
                  <a:pt x="6802869" y="3540035"/>
                  <a:pt x="6812601" y="3534913"/>
                </a:cubicBezTo>
                <a:cubicBezTo>
                  <a:pt x="6822334" y="3529791"/>
                  <a:pt x="6826948" y="3518884"/>
                  <a:pt x="6826444" y="3502191"/>
                </a:cubicBezTo>
                <a:cubicBezTo>
                  <a:pt x="6825940" y="3485499"/>
                  <a:pt x="6828497" y="3473098"/>
                  <a:pt x="6834116" y="3464989"/>
                </a:cubicBezTo>
                <a:lnTo>
                  <a:pt x="6859978" y="3429966"/>
                </a:lnTo>
                <a:cubicBezTo>
                  <a:pt x="6866026" y="3415719"/>
                  <a:pt x="6866504" y="3404634"/>
                  <a:pt x="6861412" y="3396710"/>
                </a:cubicBezTo>
                <a:cubicBezTo>
                  <a:pt x="6856319" y="3388786"/>
                  <a:pt x="6848270" y="3387615"/>
                  <a:pt x="6837262" y="3393197"/>
                </a:cubicBezTo>
                <a:cubicBezTo>
                  <a:pt x="6826255" y="3398778"/>
                  <a:pt x="6820681" y="3401076"/>
                  <a:pt x="6820540" y="3400090"/>
                </a:cubicBezTo>
                <a:cubicBezTo>
                  <a:pt x="6820399" y="3399104"/>
                  <a:pt x="6817690" y="3392193"/>
                  <a:pt x="6812412" y="3379354"/>
                </a:cubicBezTo>
                <a:cubicBezTo>
                  <a:pt x="6808380" y="3359222"/>
                  <a:pt x="6800412" y="3343204"/>
                  <a:pt x="6788508" y="3331300"/>
                </a:cubicBezTo>
                <a:cubicBezTo>
                  <a:pt x="6775221" y="3317819"/>
                  <a:pt x="6762488" y="3310963"/>
                  <a:pt x="6750308" y="3310732"/>
                </a:cubicBezTo>
                <a:close/>
                <a:moveTo>
                  <a:pt x="7283732" y="3272175"/>
                </a:moveTo>
                <a:cubicBezTo>
                  <a:pt x="7269630" y="3273303"/>
                  <a:pt x="7252898" y="3276879"/>
                  <a:pt x="7233537" y="3282901"/>
                </a:cubicBezTo>
                <a:cubicBezTo>
                  <a:pt x="7194815" y="3294946"/>
                  <a:pt x="7201634" y="3335799"/>
                  <a:pt x="7253995" y="3405460"/>
                </a:cubicBezTo>
                <a:cubicBezTo>
                  <a:pt x="7263246" y="3418047"/>
                  <a:pt x="7279998" y="3451862"/>
                  <a:pt x="7304251" y="3506906"/>
                </a:cubicBezTo>
                <a:cubicBezTo>
                  <a:pt x="7340437" y="3571008"/>
                  <a:pt x="7368582" y="3599212"/>
                  <a:pt x="7388685" y="3591518"/>
                </a:cubicBezTo>
                <a:cubicBezTo>
                  <a:pt x="7407142" y="3580636"/>
                  <a:pt x="7422974" y="3564033"/>
                  <a:pt x="7436183" y="3541707"/>
                </a:cubicBezTo>
                <a:cubicBezTo>
                  <a:pt x="7472992" y="3469599"/>
                  <a:pt x="7476076" y="3415082"/>
                  <a:pt x="7445433" y="3378154"/>
                </a:cubicBezTo>
                <a:cubicBezTo>
                  <a:pt x="7430490" y="3359682"/>
                  <a:pt x="7418067" y="3345495"/>
                  <a:pt x="7408164" y="3335592"/>
                </a:cubicBezTo>
                <a:cubicBezTo>
                  <a:pt x="7387291" y="3312732"/>
                  <a:pt x="7357286" y="3292912"/>
                  <a:pt x="7318149" y="3276130"/>
                </a:cubicBezTo>
                <a:cubicBezTo>
                  <a:pt x="7309306" y="3272365"/>
                  <a:pt x="7297834" y="3271046"/>
                  <a:pt x="7283732" y="3272175"/>
                </a:cubicBezTo>
                <a:close/>
                <a:moveTo>
                  <a:pt x="4029436" y="3097522"/>
                </a:moveTo>
                <a:cubicBezTo>
                  <a:pt x="4037916" y="3100072"/>
                  <a:pt x="4016346" y="3149179"/>
                  <a:pt x="3964726" y="3244843"/>
                </a:cubicBezTo>
                <a:cubicBezTo>
                  <a:pt x="3928821" y="3248193"/>
                  <a:pt x="3899816" y="3253552"/>
                  <a:pt x="3877713" y="3260920"/>
                </a:cubicBezTo>
                <a:cubicBezTo>
                  <a:pt x="3855239" y="3264656"/>
                  <a:pt x="3837716" y="3269214"/>
                  <a:pt x="3825144" y="3274596"/>
                </a:cubicBezTo>
                <a:cubicBezTo>
                  <a:pt x="3820445" y="3267005"/>
                  <a:pt x="3815709" y="3254627"/>
                  <a:pt x="3810935" y="3237460"/>
                </a:cubicBezTo>
                <a:lnTo>
                  <a:pt x="3797860" y="3194276"/>
                </a:lnTo>
                <a:cubicBezTo>
                  <a:pt x="3793368" y="3181734"/>
                  <a:pt x="3789877" y="3173773"/>
                  <a:pt x="3787386" y="3170393"/>
                </a:cubicBezTo>
                <a:cubicBezTo>
                  <a:pt x="3828836" y="3155376"/>
                  <a:pt x="3870267" y="3143212"/>
                  <a:pt x="3911680" y="3133902"/>
                </a:cubicBezTo>
                <a:cubicBezTo>
                  <a:pt x="3953093" y="3124592"/>
                  <a:pt x="3983294" y="3116038"/>
                  <a:pt x="4002284" y="3108241"/>
                </a:cubicBezTo>
                <a:cubicBezTo>
                  <a:pt x="4021275" y="3100443"/>
                  <a:pt x="4030325" y="3096870"/>
                  <a:pt x="4029436" y="3097522"/>
                </a:cubicBezTo>
                <a:close/>
                <a:moveTo>
                  <a:pt x="5043662" y="3054627"/>
                </a:moveTo>
                <a:cubicBezTo>
                  <a:pt x="5036213" y="3054479"/>
                  <a:pt x="5029671" y="3056362"/>
                  <a:pt x="5024038" y="3060275"/>
                </a:cubicBezTo>
                <a:cubicBezTo>
                  <a:pt x="5008249" y="3061402"/>
                  <a:pt x="4994318" y="3077524"/>
                  <a:pt x="4982243" y="3108641"/>
                </a:cubicBezTo>
                <a:cubicBezTo>
                  <a:pt x="4970169" y="3139758"/>
                  <a:pt x="4964651" y="3165197"/>
                  <a:pt x="4965688" y="3184958"/>
                </a:cubicBezTo>
                <a:cubicBezTo>
                  <a:pt x="4979223" y="3216179"/>
                  <a:pt x="4995515" y="3240366"/>
                  <a:pt x="5014565" y="3257518"/>
                </a:cubicBezTo>
                <a:cubicBezTo>
                  <a:pt x="5041190" y="3288086"/>
                  <a:pt x="5066792" y="3307736"/>
                  <a:pt x="5091371" y="3316468"/>
                </a:cubicBezTo>
                <a:cubicBezTo>
                  <a:pt x="5115951" y="3325200"/>
                  <a:pt x="5132629" y="3319885"/>
                  <a:pt x="5141405" y="3300524"/>
                </a:cubicBezTo>
                <a:cubicBezTo>
                  <a:pt x="5144384" y="3290058"/>
                  <a:pt x="5150103" y="3280677"/>
                  <a:pt x="5158561" y="3272383"/>
                </a:cubicBezTo>
                <a:cubicBezTo>
                  <a:pt x="5167018" y="3264089"/>
                  <a:pt x="5168919" y="3248378"/>
                  <a:pt x="5164264" y="3225252"/>
                </a:cubicBezTo>
                <a:cubicBezTo>
                  <a:pt x="5159609" y="3202125"/>
                  <a:pt x="5167178" y="3173358"/>
                  <a:pt x="5186969" y="3138950"/>
                </a:cubicBezTo>
                <a:cubicBezTo>
                  <a:pt x="5192291" y="3123488"/>
                  <a:pt x="5191720" y="3111680"/>
                  <a:pt x="5185256" y="3103526"/>
                </a:cubicBezTo>
                <a:cubicBezTo>
                  <a:pt x="5181980" y="3094780"/>
                  <a:pt x="5172403" y="3093431"/>
                  <a:pt x="5156526" y="3099479"/>
                </a:cubicBezTo>
                <a:cubicBezTo>
                  <a:pt x="5140649" y="3105528"/>
                  <a:pt x="5131421" y="3106691"/>
                  <a:pt x="5128841" y="3102970"/>
                </a:cubicBezTo>
                <a:cubicBezTo>
                  <a:pt x="5125950" y="3102970"/>
                  <a:pt x="5118382" y="3097063"/>
                  <a:pt x="5106137" y="3085247"/>
                </a:cubicBezTo>
                <a:cubicBezTo>
                  <a:pt x="5093892" y="3073432"/>
                  <a:pt x="5081424" y="3065405"/>
                  <a:pt x="5068734" y="3061165"/>
                </a:cubicBezTo>
                <a:cubicBezTo>
                  <a:pt x="5059469" y="3056955"/>
                  <a:pt x="5051111" y="3054775"/>
                  <a:pt x="5043662" y="3054627"/>
                </a:cubicBezTo>
                <a:close/>
                <a:moveTo>
                  <a:pt x="4086179" y="2945869"/>
                </a:moveTo>
                <a:cubicBezTo>
                  <a:pt x="4076914" y="2945633"/>
                  <a:pt x="4067910" y="2946781"/>
                  <a:pt x="4059167" y="2949313"/>
                </a:cubicBezTo>
                <a:cubicBezTo>
                  <a:pt x="4047663" y="2954249"/>
                  <a:pt x="4029358" y="2956947"/>
                  <a:pt x="4004253" y="2957407"/>
                </a:cubicBezTo>
                <a:cubicBezTo>
                  <a:pt x="3979147" y="2957866"/>
                  <a:pt x="3932879" y="2964701"/>
                  <a:pt x="3865449" y="2977909"/>
                </a:cubicBezTo>
                <a:cubicBezTo>
                  <a:pt x="3798019" y="2991118"/>
                  <a:pt x="3753630" y="3002103"/>
                  <a:pt x="3732283" y="3010865"/>
                </a:cubicBezTo>
                <a:cubicBezTo>
                  <a:pt x="3720853" y="3001866"/>
                  <a:pt x="3701447" y="2993338"/>
                  <a:pt x="3674066" y="2985281"/>
                </a:cubicBezTo>
                <a:cubicBezTo>
                  <a:pt x="3646685" y="2977224"/>
                  <a:pt x="3625141" y="2982164"/>
                  <a:pt x="3609434" y="3000102"/>
                </a:cubicBezTo>
                <a:cubicBezTo>
                  <a:pt x="3593728" y="3018040"/>
                  <a:pt x="3586111" y="3045021"/>
                  <a:pt x="3586586" y="3081045"/>
                </a:cubicBezTo>
                <a:cubicBezTo>
                  <a:pt x="3587060" y="3117069"/>
                  <a:pt x="3597600" y="3166468"/>
                  <a:pt x="3618207" y="3229243"/>
                </a:cubicBezTo>
                <a:cubicBezTo>
                  <a:pt x="3638813" y="3292018"/>
                  <a:pt x="3656514" y="3330804"/>
                  <a:pt x="3671309" y="3345598"/>
                </a:cubicBezTo>
                <a:lnTo>
                  <a:pt x="3691700" y="3378220"/>
                </a:lnTo>
                <a:lnTo>
                  <a:pt x="3713159" y="3403993"/>
                </a:lnTo>
                <a:cubicBezTo>
                  <a:pt x="3764867" y="3459496"/>
                  <a:pt x="3804167" y="3469110"/>
                  <a:pt x="3831059" y="3432834"/>
                </a:cubicBezTo>
                <a:cubicBezTo>
                  <a:pt x="3862681" y="3432834"/>
                  <a:pt x="3924914" y="3423065"/>
                  <a:pt x="4017761" y="3403526"/>
                </a:cubicBezTo>
                <a:cubicBezTo>
                  <a:pt x="4061702" y="3397018"/>
                  <a:pt x="4094275" y="3391470"/>
                  <a:pt x="4115482" y="3386881"/>
                </a:cubicBezTo>
                <a:cubicBezTo>
                  <a:pt x="4136689" y="3382293"/>
                  <a:pt x="4147918" y="3375018"/>
                  <a:pt x="4149171" y="3365056"/>
                </a:cubicBezTo>
                <a:cubicBezTo>
                  <a:pt x="4150424" y="3355094"/>
                  <a:pt x="4152766" y="3346681"/>
                  <a:pt x="4156198" y="3339817"/>
                </a:cubicBezTo>
                <a:cubicBezTo>
                  <a:pt x="4159630" y="3332953"/>
                  <a:pt x="4161346" y="3326471"/>
                  <a:pt x="4161346" y="3320371"/>
                </a:cubicBezTo>
                <a:cubicBezTo>
                  <a:pt x="4161346" y="3314270"/>
                  <a:pt x="4162043" y="3306847"/>
                  <a:pt x="4163436" y="3298100"/>
                </a:cubicBezTo>
                <a:cubicBezTo>
                  <a:pt x="4164830" y="3289354"/>
                  <a:pt x="4163262" y="3282297"/>
                  <a:pt x="4158733" y="3276931"/>
                </a:cubicBezTo>
                <a:cubicBezTo>
                  <a:pt x="4154204" y="3271564"/>
                  <a:pt x="4151821" y="3269748"/>
                  <a:pt x="4151584" y="3271482"/>
                </a:cubicBezTo>
                <a:lnTo>
                  <a:pt x="4185629" y="3213955"/>
                </a:lnTo>
                <a:lnTo>
                  <a:pt x="4232193" y="3119448"/>
                </a:lnTo>
                <a:cubicBezTo>
                  <a:pt x="4242629" y="3097819"/>
                  <a:pt x="4245972" y="3078002"/>
                  <a:pt x="4242222" y="3059997"/>
                </a:cubicBezTo>
                <a:cubicBezTo>
                  <a:pt x="4238471" y="3041993"/>
                  <a:pt x="4216605" y="3017106"/>
                  <a:pt x="4176623" y="2985337"/>
                </a:cubicBezTo>
                <a:cubicBezTo>
                  <a:pt x="4144123" y="2959731"/>
                  <a:pt x="4113975" y="2946575"/>
                  <a:pt x="4086179" y="2945869"/>
                </a:cubicBezTo>
                <a:close/>
                <a:moveTo>
                  <a:pt x="6453781" y="2708768"/>
                </a:moveTo>
                <a:cubicBezTo>
                  <a:pt x="6438320" y="2707787"/>
                  <a:pt x="6424615" y="2713489"/>
                  <a:pt x="6412669" y="2725875"/>
                </a:cubicBezTo>
                <a:cubicBezTo>
                  <a:pt x="6396740" y="2742390"/>
                  <a:pt x="6367035" y="2757897"/>
                  <a:pt x="6323554" y="2772395"/>
                </a:cubicBezTo>
                <a:lnTo>
                  <a:pt x="6180926" y="2814734"/>
                </a:lnTo>
                <a:cubicBezTo>
                  <a:pt x="6156806" y="2820486"/>
                  <a:pt x="6141877" y="2831653"/>
                  <a:pt x="6136140" y="2848234"/>
                </a:cubicBezTo>
                <a:cubicBezTo>
                  <a:pt x="6130403" y="2864816"/>
                  <a:pt x="6130225" y="2891059"/>
                  <a:pt x="6135607" y="2926964"/>
                </a:cubicBezTo>
                <a:cubicBezTo>
                  <a:pt x="6140988" y="2962870"/>
                  <a:pt x="6150112" y="2986671"/>
                  <a:pt x="6162980" y="2998368"/>
                </a:cubicBezTo>
                <a:cubicBezTo>
                  <a:pt x="6174277" y="3009857"/>
                  <a:pt x="6191955" y="3010902"/>
                  <a:pt x="6216016" y="3001503"/>
                </a:cubicBezTo>
                <a:cubicBezTo>
                  <a:pt x="6250987" y="2978821"/>
                  <a:pt x="6292889" y="2954827"/>
                  <a:pt x="6341722" y="2929522"/>
                </a:cubicBezTo>
                <a:cubicBezTo>
                  <a:pt x="6348230" y="2926453"/>
                  <a:pt x="6351135" y="2924974"/>
                  <a:pt x="6350438" y="2925086"/>
                </a:cubicBezTo>
                <a:cubicBezTo>
                  <a:pt x="6349742" y="2925197"/>
                  <a:pt x="6349393" y="2936526"/>
                  <a:pt x="6349393" y="2959075"/>
                </a:cubicBezTo>
                <a:cubicBezTo>
                  <a:pt x="6344738" y="3065931"/>
                  <a:pt x="6341948" y="3176653"/>
                  <a:pt x="6341021" y="3291240"/>
                </a:cubicBezTo>
                <a:cubicBezTo>
                  <a:pt x="6340094" y="3405827"/>
                  <a:pt x="6341492" y="3466575"/>
                  <a:pt x="6345213" y="3473483"/>
                </a:cubicBezTo>
                <a:lnTo>
                  <a:pt x="6295558" y="3510086"/>
                </a:lnTo>
                <a:cubicBezTo>
                  <a:pt x="6243997" y="3560504"/>
                  <a:pt x="6243382" y="3602065"/>
                  <a:pt x="6293712" y="3634769"/>
                </a:cubicBezTo>
                <a:cubicBezTo>
                  <a:pt x="6331500" y="3655493"/>
                  <a:pt x="6363017" y="3663021"/>
                  <a:pt x="6388263" y="3657350"/>
                </a:cubicBezTo>
                <a:cubicBezTo>
                  <a:pt x="6413510" y="3651680"/>
                  <a:pt x="6434401" y="3637415"/>
                  <a:pt x="6450938" y="3614555"/>
                </a:cubicBezTo>
                <a:cubicBezTo>
                  <a:pt x="6467476" y="3591695"/>
                  <a:pt x="6480769" y="3575240"/>
                  <a:pt x="6490821" y="3565189"/>
                </a:cubicBezTo>
                <a:cubicBezTo>
                  <a:pt x="6505082" y="3554738"/>
                  <a:pt x="6546539" y="3503755"/>
                  <a:pt x="6615192" y="3412243"/>
                </a:cubicBezTo>
                <a:cubicBezTo>
                  <a:pt x="6633812" y="3384832"/>
                  <a:pt x="6648711" y="3354338"/>
                  <a:pt x="6659889" y="3320760"/>
                </a:cubicBezTo>
                <a:cubicBezTo>
                  <a:pt x="6668161" y="3304037"/>
                  <a:pt x="6666538" y="3285173"/>
                  <a:pt x="6655019" y="3264167"/>
                </a:cubicBezTo>
                <a:cubicBezTo>
                  <a:pt x="6639883" y="3248793"/>
                  <a:pt x="6619899" y="3250795"/>
                  <a:pt x="6595068" y="3270170"/>
                </a:cubicBezTo>
                <a:lnTo>
                  <a:pt x="6506253" y="3356917"/>
                </a:lnTo>
                <a:lnTo>
                  <a:pt x="6509010" y="3295276"/>
                </a:lnTo>
                <a:cubicBezTo>
                  <a:pt x="6508091" y="3175656"/>
                  <a:pt x="6511271" y="3054835"/>
                  <a:pt x="6518550" y="2932813"/>
                </a:cubicBezTo>
                <a:cubicBezTo>
                  <a:pt x="6519366" y="2905876"/>
                  <a:pt x="6525347" y="2888172"/>
                  <a:pt x="6536495" y="2879700"/>
                </a:cubicBezTo>
                <a:cubicBezTo>
                  <a:pt x="6547644" y="2871227"/>
                  <a:pt x="6557939" y="2849683"/>
                  <a:pt x="6567383" y="2815068"/>
                </a:cubicBezTo>
                <a:cubicBezTo>
                  <a:pt x="6572215" y="2787983"/>
                  <a:pt x="6564774" y="2765998"/>
                  <a:pt x="6545057" y="2749113"/>
                </a:cubicBezTo>
                <a:cubicBezTo>
                  <a:pt x="6528824" y="2737950"/>
                  <a:pt x="6503748" y="2725571"/>
                  <a:pt x="6469829" y="2711977"/>
                </a:cubicBezTo>
                <a:cubicBezTo>
                  <a:pt x="6464284" y="2710165"/>
                  <a:pt x="6458935" y="2709095"/>
                  <a:pt x="6453781" y="2708768"/>
                </a:cubicBezTo>
                <a:close/>
                <a:moveTo>
                  <a:pt x="4058294" y="2641552"/>
                </a:moveTo>
                <a:cubicBezTo>
                  <a:pt x="4051471" y="2641626"/>
                  <a:pt x="4045736" y="2643717"/>
                  <a:pt x="4041088" y="2647823"/>
                </a:cubicBezTo>
                <a:cubicBezTo>
                  <a:pt x="4031793" y="2656036"/>
                  <a:pt x="3999724" y="2664179"/>
                  <a:pt x="3944880" y="2672250"/>
                </a:cubicBezTo>
                <a:cubicBezTo>
                  <a:pt x="3890036" y="2680323"/>
                  <a:pt x="3841629" y="2688120"/>
                  <a:pt x="3799661" y="2695644"/>
                </a:cubicBezTo>
                <a:cubicBezTo>
                  <a:pt x="3757692" y="2703168"/>
                  <a:pt x="3723025" y="2707174"/>
                  <a:pt x="3695658" y="2707663"/>
                </a:cubicBezTo>
                <a:cubicBezTo>
                  <a:pt x="3668292" y="2708152"/>
                  <a:pt x="3650250" y="2713370"/>
                  <a:pt x="3641533" y="2723318"/>
                </a:cubicBezTo>
                <a:cubicBezTo>
                  <a:pt x="3628606" y="2741448"/>
                  <a:pt x="3625715" y="2761773"/>
                  <a:pt x="3632861" y="2784292"/>
                </a:cubicBezTo>
                <a:cubicBezTo>
                  <a:pt x="3651688" y="2831330"/>
                  <a:pt x="3679907" y="2866420"/>
                  <a:pt x="3717517" y="2889562"/>
                </a:cubicBezTo>
                <a:cubicBezTo>
                  <a:pt x="3734521" y="2901036"/>
                  <a:pt x="3771397" y="2901514"/>
                  <a:pt x="3828146" y="2890996"/>
                </a:cubicBezTo>
                <a:cubicBezTo>
                  <a:pt x="3884895" y="2880478"/>
                  <a:pt x="3973324" y="2860557"/>
                  <a:pt x="4093434" y="2831234"/>
                </a:cubicBezTo>
                <a:cubicBezTo>
                  <a:pt x="4106954" y="2830271"/>
                  <a:pt x="4122179" y="2826275"/>
                  <a:pt x="4139109" y="2819248"/>
                </a:cubicBezTo>
                <a:cubicBezTo>
                  <a:pt x="4149071" y="2814949"/>
                  <a:pt x="4160152" y="2802296"/>
                  <a:pt x="4172353" y="2781290"/>
                </a:cubicBezTo>
                <a:cubicBezTo>
                  <a:pt x="4184554" y="2760283"/>
                  <a:pt x="4185099" y="2736767"/>
                  <a:pt x="4173988" y="2710743"/>
                </a:cubicBezTo>
                <a:cubicBezTo>
                  <a:pt x="4162876" y="2684718"/>
                  <a:pt x="4149271" y="2669630"/>
                  <a:pt x="4133172" y="2665479"/>
                </a:cubicBezTo>
                <a:cubicBezTo>
                  <a:pt x="4117072" y="2661328"/>
                  <a:pt x="4100024" y="2655295"/>
                  <a:pt x="4082027" y="2647378"/>
                </a:cubicBezTo>
                <a:cubicBezTo>
                  <a:pt x="4073028" y="2643420"/>
                  <a:pt x="4065117" y="2641478"/>
                  <a:pt x="4058294" y="2641552"/>
                </a:cubicBezTo>
                <a:close/>
                <a:moveTo>
                  <a:pt x="6979390" y="2595611"/>
                </a:moveTo>
                <a:cubicBezTo>
                  <a:pt x="6979909" y="2610924"/>
                  <a:pt x="6980854" y="2625672"/>
                  <a:pt x="6982225" y="2639851"/>
                </a:cubicBezTo>
                <a:cubicBezTo>
                  <a:pt x="6983597" y="2654031"/>
                  <a:pt x="6984282" y="2661840"/>
                  <a:pt x="6984282" y="2663278"/>
                </a:cubicBezTo>
                <a:cubicBezTo>
                  <a:pt x="6972452" y="2665457"/>
                  <a:pt x="6958584" y="2667911"/>
                  <a:pt x="6942677" y="2670638"/>
                </a:cubicBezTo>
                <a:cubicBezTo>
                  <a:pt x="6913665" y="2679933"/>
                  <a:pt x="6901635" y="2700814"/>
                  <a:pt x="6906586" y="2733280"/>
                </a:cubicBezTo>
                <a:cubicBezTo>
                  <a:pt x="6907327" y="2735518"/>
                  <a:pt x="6907965" y="2740096"/>
                  <a:pt x="6908499" y="2747011"/>
                </a:cubicBezTo>
                <a:cubicBezTo>
                  <a:pt x="6909032" y="2753927"/>
                  <a:pt x="6912902" y="2761758"/>
                  <a:pt x="6920106" y="2770505"/>
                </a:cubicBezTo>
                <a:cubicBezTo>
                  <a:pt x="6927311" y="2779251"/>
                  <a:pt x="6934879" y="2790429"/>
                  <a:pt x="6942810" y="2804038"/>
                </a:cubicBezTo>
                <a:cubicBezTo>
                  <a:pt x="6950741" y="2817647"/>
                  <a:pt x="6962824" y="2823518"/>
                  <a:pt x="6979057" y="2821650"/>
                </a:cubicBezTo>
                <a:lnTo>
                  <a:pt x="6989864" y="2818870"/>
                </a:lnTo>
                <a:lnTo>
                  <a:pt x="6989864" y="2871394"/>
                </a:lnTo>
                <a:cubicBezTo>
                  <a:pt x="6975921" y="2874403"/>
                  <a:pt x="6963567" y="2877763"/>
                  <a:pt x="6952800" y="2881473"/>
                </a:cubicBezTo>
                <a:lnTo>
                  <a:pt x="6925337" y="2893622"/>
                </a:lnTo>
                <a:lnTo>
                  <a:pt x="6923945" y="2890332"/>
                </a:lnTo>
                <a:cubicBezTo>
                  <a:pt x="6922509" y="2887005"/>
                  <a:pt x="6920077" y="2881460"/>
                  <a:pt x="6916649" y="2873696"/>
                </a:cubicBezTo>
                <a:cubicBezTo>
                  <a:pt x="6909792" y="2858167"/>
                  <a:pt x="6904996" y="2817792"/>
                  <a:pt x="6902261" y="2752571"/>
                </a:cubicBezTo>
                <a:cubicBezTo>
                  <a:pt x="6899526" y="2687349"/>
                  <a:pt x="6899166" y="2642931"/>
                  <a:pt x="6901183" y="2619315"/>
                </a:cubicBezTo>
                <a:cubicBezTo>
                  <a:pt x="6903629" y="2619315"/>
                  <a:pt x="6913950" y="2616684"/>
                  <a:pt x="6932148" y="2611421"/>
                </a:cubicBezTo>
                <a:cubicBezTo>
                  <a:pt x="6950345" y="2606158"/>
                  <a:pt x="6966093" y="2600888"/>
                  <a:pt x="6979390" y="2595611"/>
                </a:cubicBezTo>
                <a:close/>
                <a:moveTo>
                  <a:pt x="7252022" y="2520928"/>
                </a:moveTo>
                <a:cubicBezTo>
                  <a:pt x="7253571" y="2521113"/>
                  <a:pt x="7254636" y="2521621"/>
                  <a:pt x="7255218" y="2522451"/>
                </a:cubicBezTo>
                <a:cubicBezTo>
                  <a:pt x="7265299" y="2538358"/>
                  <a:pt x="7263016" y="2578281"/>
                  <a:pt x="7248369" y="2642219"/>
                </a:cubicBezTo>
                <a:cubicBezTo>
                  <a:pt x="7233722" y="2706158"/>
                  <a:pt x="7213064" y="2762952"/>
                  <a:pt x="7186395" y="2812599"/>
                </a:cubicBezTo>
                <a:cubicBezTo>
                  <a:pt x="7185653" y="2814808"/>
                  <a:pt x="7185320" y="2815868"/>
                  <a:pt x="7185394" y="2815779"/>
                </a:cubicBezTo>
                <a:cubicBezTo>
                  <a:pt x="7168153" y="2819886"/>
                  <a:pt x="7157294" y="2824452"/>
                  <a:pt x="7152817" y="2829477"/>
                </a:cubicBezTo>
                <a:cubicBezTo>
                  <a:pt x="7152476" y="2815453"/>
                  <a:pt x="7152305" y="2796982"/>
                  <a:pt x="7152305" y="2774063"/>
                </a:cubicBezTo>
                <a:cubicBezTo>
                  <a:pt x="7153817" y="2773307"/>
                  <a:pt x="7160288" y="2771024"/>
                  <a:pt x="7171718" y="2767214"/>
                </a:cubicBezTo>
                <a:cubicBezTo>
                  <a:pt x="7182807" y="2760276"/>
                  <a:pt x="7191991" y="2748928"/>
                  <a:pt x="7199270" y="2733169"/>
                </a:cubicBezTo>
                <a:cubicBezTo>
                  <a:pt x="7200204" y="2726735"/>
                  <a:pt x="7201760" y="2721324"/>
                  <a:pt x="7203940" y="2716936"/>
                </a:cubicBezTo>
                <a:cubicBezTo>
                  <a:pt x="7203940" y="2711866"/>
                  <a:pt x="7204636" y="2704906"/>
                  <a:pt x="7206030" y="2696055"/>
                </a:cubicBezTo>
                <a:cubicBezTo>
                  <a:pt x="7207424" y="2687205"/>
                  <a:pt x="7206756" y="2676983"/>
                  <a:pt x="7204029" y="2665391"/>
                </a:cubicBezTo>
                <a:cubicBezTo>
                  <a:pt x="7199893" y="2661254"/>
                  <a:pt x="7197061" y="2656892"/>
                  <a:pt x="7195534" y="2652304"/>
                </a:cubicBezTo>
                <a:cubicBezTo>
                  <a:pt x="7194007" y="2647716"/>
                  <a:pt x="7189530" y="2642768"/>
                  <a:pt x="7182103" y="2637461"/>
                </a:cubicBezTo>
                <a:cubicBezTo>
                  <a:pt x="7176470" y="2627795"/>
                  <a:pt x="7166811" y="2623266"/>
                  <a:pt x="7153128" y="2623874"/>
                </a:cubicBezTo>
                <a:lnTo>
                  <a:pt x="7146563" y="2624772"/>
                </a:lnTo>
                <a:lnTo>
                  <a:pt x="7143944" y="2553694"/>
                </a:lnTo>
                <a:lnTo>
                  <a:pt x="7225020" y="2527966"/>
                </a:lnTo>
                <a:cubicBezTo>
                  <a:pt x="7238374" y="2522718"/>
                  <a:pt x="7247374" y="2520372"/>
                  <a:pt x="7252022" y="2520928"/>
                </a:cubicBezTo>
                <a:close/>
                <a:moveTo>
                  <a:pt x="7917599" y="2394477"/>
                </a:moveTo>
                <a:cubicBezTo>
                  <a:pt x="7899542" y="2399636"/>
                  <a:pt x="7883665" y="2418004"/>
                  <a:pt x="7869967" y="2449580"/>
                </a:cubicBezTo>
                <a:cubicBezTo>
                  <a:pt x="7849124" y="2486760"/>
                  <a:pt x="7820001" y="2532695"/>
                  <a:pt x="7782598" y="2587383"/>
                </a:cubicBezTo>
                <a:lnTo>
                  <a:pt x="7671279" y="2756384"/>
                </a:lnTo>
                <a:cubicBezTo>
                  <a:pt x="7628362" y="2820783"/>
                  <a:pt x="7595362" y="2877517"/>
                  <a:pt x="7572280" y="2926586"/>
                </a:cubicBezTo>
                <a:cubicBezTo>
                  <a:pt x="7549361" y="2984818"/>
                  <a:pt x="7546307" y="3021902"/>
                  <a:pt x="7563119" y="3037838"/>
                </a:cubicBezTo>
                <a:cubicBezTo>
                  <a:pt x="7583621" y="3051862"/>
                  <a:pt x="7612985" y="3045002"/>
                  <a:pt x="7651210" y="3017258"/>
                </a:cubicBezTo>
                <a:cubicBezTo>
                  <a:pt x="7689436" y="2989513"/>
                  <a:pt x="7718570" y="2970508"/>
                  <a:pt x="7738613" y="2960242"/>
                </a:cubicBezTo>
                <a:cubicBezTo>
                  <a:pt x="7748635" y="2955109"/>
                  <a:pt x="7757104" y="2949710"/>
                  <a:pt x="7764022" y="2944045"/>
                </a:cubicBezTo>
                <a:lnTo>
                  <a:pt x="7772036" y="2935188"/>
                </a:lnTo>
                <a:lnTo>
                  <a:pt x="7764557" y="2987417"/>
                </a:lnTo>
                <a:cubicBezTo>
                  <a:pt x="7754614" y="3072966"/>
                  <a:pt x="7750688" y="3164823"/>
                  <a:pt x="7752778" y="3262988"/>
                </a:cubicBezTo>
                <a:cubicBezTo>
                  <a:pt x="7754646" y="3307462"/>
                  <a:pt x="7754880" y="3352989"/>
                  <a:pt x="7753479" y="3399568"/>
                </a:cubicBezTo>
                <a:cubicBezTo>
                  <a:pt x="7752077" y="3446147"/>
                  <a:pt x="7755910" y="3495732"/>
                  <a:pt x="7764975" y="3548322"/>
                </a:cubicBezTo>
                <a:cubicBezTo>
                  <a:pt x="7774041" y="3600913"/>
                  <a:pt x="7785444" y="3634813"/>
                  <a:pt x="7799187" y="3650023"/>
                </a:cubicBezTo>
                <a:cubicBezTo>
                  <a:pt x="7812929" y="3665233"/>
                  <a:pt x="7827165" y="3672186"/>
                  <a:pt x="7841893" y="3670881"/>
                </a:cubicBezTo>
                <a:cubicBezTo>
                  <a:pt x="7856622" y="3669577"/>
                  <a:pt x="7866313" y="3661957"/>
                  <a:pt x="7870968" y="3648022"/>
                </a:cubicBezTo>
                <a:cubicBezTo>
                  <a:pt x="7875623" y="3634087"/>
                  <a:pt x="7891797" y="3618802"/>
                  <a:pt x="7919489" y="3602169"/>
                </a:cubicBezTo>
                <a:cubicBezTo>
                  <a:pt x="7935248" y="3593838"/>
                  <a:pt x="7938943" y="3561787"/>
                  <a:pt x="7930574" y="3506016"/>
                </a:cubicBezTo>
                <a:cubicBezTo>
                  <a:pt x="7922206" y="3450246"/>
                  <a:pt x="7918021" y="3394594"/>
                  <a:pt x="7918021" y="3339061"/>
                </a:cubicBezTo>
                <a:lnTo>
                  <a:pt x="7918021" y="3193831"/>
                </a:lnTo>
                <a:cubicBezTo>
                  <a:pt x="7915116" y="3059934"/>
                  <a:pt x="7922298" y="2972995"/>
                  <a:pt x="7939569" y="2933013"/>
                </a:cubicBezTo>
                <a:cubicBezTo>
                  <a:pt x="7950317" y="2904579"/>
                  <a:pt x="7953363" y="2881742"/>
                  <a:pt x="7948708" y="2864501"/>
                </a:cubicBezTo>
                <a:cubicBezTo>
                  <a:pt x="7940392" y="2839517"/>
                  <a:pt x="7928769" y="2820692"/>
                  <a:pt x="7913840" y="2808026"/>
                </a:cubicBezTo>
                <a:lnTo>
                  <a:pt x="7897896" y="2797470"/>
                </a:lnTo>
                <a:lnTo>
                  <a:pt x="7932400" y="2762583"/>
                </a:lnTo>
                <a:cubicBezTo>
                  <a:pt x="8009915" y="2681396"/>
                  <a:pt x="8053413" y="2614923"/>
                  <a:pt x="8062896" y="2563167"/>
                </a:cubicBezTo>
                <a:cubicBezTo>
                  <a:pt x="8063667" y="2554821"/>
                  <a:pt x="8067387" y="2542838"/>
                  <a:pt x="8074058" y="2527221"/>
                </a:cubicBezTo>
                <a:cubicBezTo>
                  <a:pt x="8080730" y="2511603"/>
                  <a:pt x="8077313" y="2492668"/>
                  <a:pt x="8063807" y="2470416"/>
                </a:cubicBezTo>
                <a:cubicBezTo>
                  <a:pt x="8050302" y="2448165"/>
                  <a:pt x="8028232" y="2429419"/>
                  <a:pt x="7997597" y="2414179"/>
                </a:cubicBezTo>
                <a:cubicBezTo>
                  <a:pt x="7966961" y="2398939"/>
                  <a:pt x="7940296" y="2392372"/>
                  <a:pt x="7917599" y="2394477"/>
                </a:cubicBezTo>
                <a:close/>
                <a:moveTo>
                  <a:pt x="7336283" y="2390038"/>
                </a:moveTo>
                <a:cubicBezTo>
                  <a:pt x="7326877" y="2390666"/>
                  <a:pt x="7318786" y="2393654"/>
                  <a:pt x="7312011" y="2399002"/>
                </a:cubicBezTo>
                <a:cubicBezTo>
                  <a:pt x="7298462" y="2409698"/>
                  <a:pt x="7276581" y="2412489"/>
                  <a:pt x="7246368" y="2407374"/>
                </a:cubicBezTo>
                <a:cubicBezTo>
                  <a:pt x="7216155" y="2402260"/>
                  <a:pt x="7169539" y="2404424"/>
                  <a:pt x="7106519" y="2413867"/>
                </a:cubicBezTo>
                <a:lnTo>
                  <a:pt x="6891710" y="2445733"/>
                </a:lnTo>
                <a:cubicBezTo>
                  <a:pt x="6883334" y="2445733"/>
                  <a:pt x="6880717" y="2447134"/>
                  <a:pt x="6883860" y="2449936"/>
                </a:cubicBezTo>
                <a:cubicBezTo>
                  <a:pt x="6880821" y="2438254"/>
                  <a:pt x="6868049" y="2426780"/>
                  <a:pt x="6845546" y="2415513"/>
                </a:cubicBezTo>
                <a:cubicBezTo>
                  <a:pt x="6793733" y="2389155"/>
                  <a:pt x="6756724" y="2415661"/>
                  <a:pt x="6734516" y="2495033"/>
                </a:cubicBezTo>
                <a:cubicBezTo>
                  <a:pt x="6727074" y="2537446"/>
                  <a:pt x="6724999" y="2605617"/>
                  <a:pt x="6728290" y="2699546"/>
                </a:cubicBezTo>
                <a:cubicBezTo>
                  <a:pt x="6731581" y="2793476"/>
                  <a:pt x="6741076" y="2856666"/>
                  <a:pt x="6756775" y="2889117"/>
                </a:cubicBezTo>
                <a:cubicBezTo>
                  <a:pt x="6759814" y="2895269"/>
                  <a:pt x="6762264" y="2904872"/>
                  <a:pt x="6764125" y="2917925"/>
                </a:cubicBezTo>
                <a:cubicBezTo>
                  <a:pt x="6765985" y="2930978"/>
                  <a:pt x="6776114" y="2953968"/>
                  <a:pt x="6794512" y="2986893"/>
                </a:cubicBezTo>
                <a:cubicBezTo>
                  <a:pt x="6812805" y="3029292"/>
                  <a:pt x="6834131" y="3049565"/>
                  <a:pt x="6858488" y="3047711"/>
                </a:cubicBezTo>
                <a:cubicBezTo>
                  <a:pt x="6864521" y="3051432"/>
                  <a:pt x="6874594" y="3053293"/>
                  <a:pt x="6888708" y="3053293"/>
                </a:cubicBezTo>
                <a:lnTo>
                  <a:pt x="6991643" y="3029566"/>
                </a:lnTo>
                <a:lnTo>
                  <a:pt x="6992666" y="3065212"/>
                </a:lnTo>
                <a:cubicBezTo>
                  <a:pt x="6869873" y="3089006"/>
                  <a:pt x="6765263" y="3115935"/>
                  <a:pt x="6678835" y="3145999"/>
                </a:cubicBezTo>
                <a:cubicBezTo>
                  <a:pt x="6659207" y="3151440"/>
                  <a:pt x="6650145" y="3163696"/>
                  <a:pt x="6651650" y="3182768"/>
                </a:cubicBezTo>
                <a:cubicBezTo>
                  <a:pt x="6653155" y="3201840"/>
                  <a:pt x="6658358" y="3218970"/>
                  <a:pt x="6667260" y="3234158"/>
                </a:cubicBezTo>
                <a:cubicBezTo>
                  <a:pt x="6676162" y="3249346"/>
                  <a:pt x="6686043" y="3260468"/>
                  <a:pt x="6696902" y="3267524"/>
                </a:cubicBezTo>
                <a:cubicBezTo>
                  <a:pt x="6707761" y="3274581"/>
                  <a:pt x="6718943" y="3280763"/>
                  <a:pt x="6730447" y="3286070"/>
                </a:cubicBezTo>
                <a:cubicBezTo>
                  <a:pt x="6753662" y="3300183"/>
                  <a:pt x="6779457" y="3302236"/>
                  <a:pt x="6807832" y="3292230"/>
                </a:cubicBezTo>
                <a:cubicBezTo>
                  <a:pt x="6860859" y="3266642"/>
                  <a:pt x="6922471" y="3247459"/>
                  <a:pt x="6992666" y="3234680"/>
                </a:cubicBezTo>
                <a:cubicBezTo>
                  <a:pt x="6990813" y="3428676"/>
                  <a:pt x="6987195" y="3532990"/>
                  <a:pt x="6981814" y="3547622"/>
                </a:cubicBezTo>
                <a:cubicBezTo>
                  <a:pt x="6973008" y="3557228"/>
                  <a:pt x="6945820" y="3556917"/>
                  <a:pt x="6900249" y="3546688"/>
                </a:cubicBezTo>
                <a:cubicBezTo>
                  <a:pt x="6877938" y="3543901"/>
                  <a:pt x="6863576" y="3549112"/>
                  <a:pt x="6857164" y="3562320"/>
                </a:cubicBezTo>
                <a:cubicBezTo>
                  <a:pt x="6850753" y="3575529"/>
                  <a:pt x="6858710" y="3592544"/>
                  <a:pt x="6881036" y="3613365"/>
                </a:cubicBezTo>
                <a:cubicBezTo>
                  <a:pt x="6903362" y="3634187"/>
                  <a:pt x="6913824" y="3649215"/>
                  <a:pt x="6912423" y="3658451"/>
                </a:cubicBezTo>
                <a:cubicBezTo>
                  <a:pt x="6911022" y="3667687"/>
                  <a:pt x="6918064" y="3682159"/>
                  <a:pt x="6933549" y="3701869"/>
                </a:cubicBezTo>
                <a:cubicBezTo>
                  <a:pt x="6949033" y="3721578"/>
                  <a:pt x="6964614" y="3731433"/>
                  <a:pt x="6980291" y="3731433"/>
                </a:cubicBezTo>
                <a:cubicBezTo>
                  <a:pt x="6995968" y="3731433"/>
                  <a:pt x="7011397" y="3721671"/>
                  <a:pt x="7026577" y="3702147"/>
                </a:cubicBezTo>
                <a:cubicBezTo>
                  <a:pt x="7041609" y="3680058"/>
                  <a:pt x="7061830" y="3664540"/>
                  <a:pt x="7087240" y="3655593"/>
                </a:cubicBezTo>
                <a:cubicBezTo>
                  <a:pt x="7112649" y="3646647"/>
                  <a:pt x="7131873" y="3630436"/>
                  <a:pt x="7144911" y="3606961"/>
                </a:cubicBezTo>
                <a:cubicBezTo>
                  <a:pt x="7157949" y="3583486"/>
                  <a:pt x="7165536" y="3548378"/>
                  <a:pt x="7167671" y="3501636"/>
                </a:cubicBezTo>
                <a:cubicBezTo>
                  <a:pt x="7167671" y="3399019"/>
                  <a:pt x="7167160" y="3300346"/>
                  <a:pt x="7166137" y="3205616"/>
                </a:cubicBezTo>
                <a:cubicBezTo>
                  <a:pt x="7288796" y="3183127"/>
                  <a:pt x="7377099" y="3175567"/>
                  <a:pt x="7431046" y="3182935"/>
                </a:cubicBezTo>
                <a:cubicBezTo>
                  <a:pt x="7455003" y="3183943"/>
                  <a:pt x="7475891" y="3175671"/>
                  <a:pt x="7493710" y="3158118"/>
                </a:cubicBezTo>
                <a:cubicBezTo>
                  <a:pt x="7527510" y="3120671"/>
                  <a:pt x="7526087" y="3083046"/>
                  <a:pt x="7489441" y="3045243"/>
                </a:cubicBezTo>
                <a:cubicBezTo>
                  <a:pt x="7452794" y="3007440"/>
                  <a:pt x="7414175" y="2993898"/>
                  <a:pt x="7373585" y="3004616"/>
                </a:cubicBezTo>
                <a:cubicBezTo>
                  <a:pt x="7348858" y="3009923"/>
                  <a:pt x="7320569" y="3013266"/>
                  <a:pt x="7288718" y="3014645"/>
                </a:cubicBezTo>
                <a:cubicBezTo>
                  <a:pt x="7256868" y="3016024"/>
                  <a:pt x="7214658" y="3022672"/>
                  <a:pt x="7162090" y="3034592"/>
                </a:cubicBezTo>
                <a:lnTo>
                  <a:pt x="7162090" y="3018092"/>
                </a:lnTo>
                <a:cubicBezTo>
                  <a:pt x="7161156" y="3004082"/>
                  <a:pt x="7160689" y="2993957"/>
                  <a:pt x="7160689" y="2987716"/>
                </a:cubicBezTo>
                <a:cubicBezTo>
                  <a:pt x="7195927" y="2976494"/>
                  <a:pt x="7237666" y="2959060"/>
                  <a:pt x="7285905" y="2935414"/>
                </a:cubicBezTo>
                <a:cubicBezTo>
                  <a:pt x="7304747" y="2922843"/>
                  <a:pt x="7314168" y="2906306"/>
                  <a:pt x="7314168" y="2885804"/>
                </a:cubicBezTo>
                <a:lnTo>
                  <a:pt x="7338340" y="2864078"/>
                </a:lnTo>
                <a:cubicBezTo>
                  <a:pt x="7370598" y="2823992"/>
                  <a:pt x="7401612" y="2752989"/>
                  <a:pt x="7431380" y="2651070"/>
                </a:cubicBezTo>
                <a:cubicBezTo>
                  <a:pt x="7438555" y="2621643"/>
                  <a:pt x="7445070" y="2576235"/>
                  <a:pt x="7450926" y="2514846"/>
                </a:cubicBezTo>
                <a:cubicBezTo>
                  <a:pt x="7450926" y="2488932"/>
                  <a:pt x="7446830" y="2466421"/>
                  <a:pt x="7438640" y="2447312"/>
                </a:cubicBezTo>
                <a:cubicBezTo>
                  <a:pt x="7430449" y="2428203"/>
                  <a:pt x="7407053" y="2410843"/>
                  <a:pt x="7368449" y="2395233"/>
                </a:cubicBezTo>
                <a:cubicBezTo>
                  <a:pt x="7356411" y="2391141"/>
                  <a:pt x="7345689" y="2389409"/>
                  <a:pt x="7336283" y="2390038"/>
                </a:cubicBezTo>
                <a:close/>
                <a:moveTo>
                  <a:pt x="4367171" y="2382240"/>
                </a:moveTo>
                <a:cubicBezTo>
                  <a:pt x="4351355" y="2382013"/>
                  <a:pt x="4335678" y="2385877"/>
                  <a:pt x="4320140" y="2393832"/>
                </a:cubicBezTo>
                <a:cubicBezTo>
                  <a:pt x="4288845" y="2407041"/>
                  <a:pt x="4252647" y="2411117"/>
                  <a:pt x="4211546" y="2406062"/>
                </a:cubicBezTo>
                <a:cubicBezTo>
                  <a:pt x="4170445" y="2401007"/>
                  <a:pt x="4087934" y="2399888"/>
                  <a:pt x="3964015" y="2402705"/>
                </a:cubicBezTo>
                <a:cubicBezTo>
                  <a:pt x="3918562" y="2401741"/>
                  <a:pt x="3852422" y="2406629"/>
                  <a:pt x="3765594" y="2417370"/>
                </a:cubicBezTo>
                <a:cubicBezTo>
                  <a:pt x="3678766" y="2428110"/>
                  <a:pt x="3611113" y="2439425"/>
                  <a:pt x="3562637" y="2451315"/>
                </a:cubicBezTo>
                <a:cubicBezTo>
                  <a:pt x="3547678" y="2428989"/>
                  <a:pt x="3520631" y="2417826"/>
                  <a:pt x="3481493" y="2417826"/>
                </a:cubicBezTo>
                <a:cubicBezTo>
                  <a:pt x="3445870" y="2417826"/>
                  <a:pt x="3420661" y="2452693"/>
                  <a:pt x="3405866" y="2522429"/>
                </a:cubicBezTo>
                <a:cubicBezTo>
                  <a:pt x="3376112" y="2697775"/>
                  <a:pt x="3359835" y="2889517"/>
                  <a:pt x="3357033" y="3097656"/>
                </a:cubicBezTo>
                <a:cubicBezTo>
                  <a:pt x="3357033" y="3163552"/>
                  <a:pt x="3356333" y="3231938"/>
                  <a:pt x="3354932" y="3302814"/>
                </a:cubicBezTo>
                <a:cubicBezTo>
                  <a:pt x="3353531" y="3373691"/>
                  <a:pt x="3358879" y="3457139"/>
                  <a:pt x="3370976" y="3553159"/>
                </a:cubicBezTo>
                <a:cubicBezTo>
                  <a:pt x="3376965" y="3597010"/>
                  <a:pt x="3387179" y="3626674"/>
                  <a:pt x="3401618" y="3642151"/>
                </a:cubicBezTo>
                <a:cubicBezTo>
                  <a:pt x="3435937" y="3673772"/>
                  <a:pt x="3462288" y="3671734"/>
                  <a:pt x="3480671" y="3636036"/>
                </a:cubicBezTo>
                <a:cubicBezTo>
                  <a:pt x="3484288" y="3625866"/>
                  <a:pt x="3502233" y="3612094"/>
                  <a:pt x="3534507" y="3594720"/>
                </a:cubicBezTo>
                <a:cubicBezTo>
                  <a:pt x="3550532" y="3584090"/>
                  <a:pt x="3555617" y="3556479"/>
                  <a:pt x="3549761" y="3511887"/>
                </a:cubicBezTo>
                <a:cubicBezTo>
                  <a:pt x="3535930" y="3403919"/>
                  <a:pt x="3529474" y="3306921"/>
                  <a:pt x="3530393" y="3220893"/>
                </a:cubicBezTo>
                <a:cubicBezTo>
                  <a:pt x="3535952" y="2985329"/>
                  <a:pt x="3541504" y="2831960"/>
                  <a:pt x="3547048" y="2760787"/>
                </a:cubicBezTo>
                <a:cubicBezTo>
                  <a:pt x="3552593" y="2689614"/>
                  <a:pt x="3560643" y="2640092"/>
                  <a:pt x="3571198" y="2612222"/>
                </a:cubicBezTo>
                <a:cubicBezTo>
                  <a:pt x="3642223" y="2600214"/>
                  <a:pt x="3729907" y="2583025"/>
                  <a:pt x="3834251" y="2560654"/>
                </a:cubicBezTo>
                <a:cubicBezTo>
                  <a:pt x="3938594" y="2538284"/>
                  <a:pt x="4051984" y="2521962"/>
                  <a:pt x="4174421" y="2511688"/>
                </a:cubicBezTo>
                <a:cubicBezTo>
                  <a:pt x="4218836" y="2508100"/>
                  <a:pt x="4257187" y="2516291"/>
                  <a:pt x="4289475" y="2536260"/>
                </a:cubicBezTo>
                <a:cubicBezTo>
                  <a:pt x="4302537" y="2544740"/>
                  <a:pt x="4312187" y="2603794"/>
                  <a:pt x="4318429" y="2713422"/>
                </a:cubicBezTo>
                <a:cubicBezTo>
                  <a:pt x="4337033" y="3036674"/>
                  <a:pt x="4338893" y="3250135"/>
                  <a:pt x="4324009" y="3353804"/>
                </a:cubicBezTo>
                <a:cubicBezTo>
                  <a:pt x="4314833" y="3412613"/>
                  <a:pt x="4305505" y="3457740"/>
                  <a:pt x="4296024" y="3489183"/>
                </a:cubicBezTo>
                <a:cubicBezTo>
                  <a:pt x="4286544" y="3520626"/>
                  <a:pt x="4275422" y="3538742"/>
                  <a:pt x="4262658" y="3543530"/>
                </a:cubicBezTo>
                <a:cubicBezTo>
                  <a:pt x="4256490" y="3551239"/>
                  <a:pt x="4246628" y="3554901"/>
                  <a:pt x="4233071" y="3554515"/>
                </a:cubicBezTo>
                <a:cubicBezTo>
                  <a:pt x="4219514" y="3554130"/>
                  <a:pt x="4201543" y="3553196"/>
                  <a:pt x="4179158" y="3551713"/>
                </a:cubicBezTo>
                <a:cubicBezTo>
                  <a:pt x="4156772" y="3550231"/>
                  <a:pt x="4143923" y="3555027"/>
                  <a:pt x="4140610" y="3566101"/>
                </a:cubicBezTo>
                <a:cubicBezTo>
                  <a:pt x="4137297" y="3577175"/>
                  <a:pt x="4141996" y="3589709"/>
                  <a:pt x="4154708" y="3603703"/>
                </a:cubicBezTo>
                <a:cubicBezTo>
                  <a:pt x="4167420" y="3617698"/>
                  <a:pt x="4174495" y="3632812"/>
                  <a:pt x="4175933" y="3649045"/>
                </a:cubicBezTo>
                <a:cubicBezTo>
                  <a:pt x="4177371" y="3665278"/>
                  <a:pt x="4184869" y="3678479"/>
                  <a:pt x="4198426" y="3688649"/>
                </a:cubicBezTo>
                <a:cubicBezTo>
                  <a:pt x="4211983" y="3698819"/>
                  <a:pt x="4221260" y="3710819"/>
                  <a:pt x="4226256" y="3724651"/>
                </a:cubicBezTo>
                <a:cubicBezTo>
                  <a:pt x="4231251" y="3738482"/>
                  <a:pt x="4244027" y="3744097"/>
                  <a:pt x="4264582" y="3741495"/>
                </a:cubicBezTo>
                <a:cubicBezTo>
                  <a:pt x="4285136" y="3738893"/>
                  <a:pt x="4304938" y="3729231"/>
                  <a:pt x="4323987" y="3712509"/>
                </a:cubicBezTo>
                <a:cubicBezTo>
                  <a:pt x="4343037" y="3695787"/>
                  <a:pt x="4365537" y="3685539"/>
                  <a:pt x="4391488" y="3681766"/>
                </a:cubicBezTo>
                <a:cubicBezTo>
                  <a:pt x="4417438" y="3677994"/>
                  <a:pt x="4440895" y="3663039"/>
                  <a:pt x="4461857" y="3636903"/>
                </a:cubicBezTo>
                <a:cubicBezTo>
                  <a:pt x="4502091" y="3586944"/>
                  <a:pt x="4524602" y="3528913"/>
                  <a:pt x="4529391" y="3462810"/>
                </a:cubicBezTo>
                <a:cubicBezTo>
                  <a:pt x="4549048" y="3267213"/>
                  <a:pt x="4549056" y="3014704"/>
                  <a:pt x="4529413" y="2705284"/>
                </a:cubicBezTo>
                <a:cubicBezTo>
                  <a:pt x="4526596" y="2643287"/>
                  <a:pt x="4523253" y="2597293"/>
                  <a:pt x="4519384" y="2567303"/>
                </a:cubicBezTo>
                <a:cubicBezTo>
                  <a:pt x="4514833" y="2539121"/>
                  <a:pt x="4504719" y="2508860"/>
                  <a:pt x="4489041" y="2476520"/>
                </a:cubicBezTo>
                <a:cubicBezTo>
                  <a:pt x="4473364" y="2444180"/>
                  <a:pt x="4459485" y="2424497"/>
                  <a:pt x="4447403" y="2417470"/>
                </a:cubicBezTo>
                <a:cubicBezTo>
                  <a:pt x="4420274" y="2394362"/>
                  <a:pt x="4393530" y="2382619"/>
                  <a:pt x="4367171" y="2382240"/>
                </a:cubicBezTo>
                <a:close/>
                <a:moveTo>
                  <a:pt x="6405425" y="2372370"/>
                </a:moveTo>
                <a:cubicBezTo>
                  <a:pt x="6396623" y="2371961"/>
                  <a:pt x="6387300" y="2372677"/>
                  <a:pt x="6377456" y="2374519"/>
                </a:cubicBezTo>
                <a:cubicBezTo>
                  <a:pt x="6357769" y="2378203"/>
                  <a:pt x="6340728" y="2387468"/>
                  <a:pt x="6326334" y="2402315"/>
                </a:cubicBezTo>
                <a:cubicBezTo>
                  <a:pt x="6311939" y="2417162"/>
                  <a:pt x="6307147" y="2437424"/>
                  <a:pt x="6311957" y="2463100"/>
                </a:cubicBezTo>
                <a:cubicBezTo>
                  <a:pt x="6316768" y="2488777"/>
                  <a:pt x="6330744" y="2505669"/>
                  <a:pt x="6353885" y="2513778"/>
                </a:cubicBezTo>
                <a:cubicBezTo>
                  <a:pt x="6363447" y="2518567"/>
                  <a:pt x="6373987" y="2526294"/>
                  <a:pt x="6385506" y="2536960"/>
                </a:cubicBezTo>
                <a:cubicBezTo>
                  <a:pt x="6397025" y="2547627"/>
                  <a:pt x="6405386" y="2556744"/>
                  <a:pt x="6410589" y="2564312"/>
                </a:cubicBezTo>
                <a:cubicBezTo>
                  <a:pt x="6415793" y="2571880"/>
                  <a:pt x="6422894" y="2580163"/>
                  <a:pt x="6431893" y="2589162"/>
                </a:cubicBezTo>
                <a:cubicBezTo>
                  <a:pt x="6474054" y="2620427"/>
                  <a:pt x="6504311" y="2633421"/>
                  <a:pt x="6522664" y="2628143"/>
                </a:cubicBezTo>
                <a:cubicBezTo>
                  <a:pt x="6549838" y="2618759"/>
                  <a:pt x="6565619" y="2599265"/>
                  <a:pt x="6570007" y="2569660"/>
                </a:cubicBezTo>
                <a:cubicBezTo>
                  <a:pt x="6570970" y="2558868"/>
                  <a:pt x="6573146" y="2547456"/>
                  <a:pt x="6576533" y="2535426"/>
                </a:cubicBezTo>
                <a:cubicBezTo>
                  <a:pt x="6579920" y="2523396"/>
                  <a:pt x="6578827" y="2506907"/>
                  <a:pt x="6573253" y="2485960"/>
                </a:cubicBezTo>
                <a:cubicBezTo>
                  <a:pt x="6560282" y="2444110"/>
                  <a:pt x="6512620" y="2407782"/>
                  <a:pt x="6430269" y="2376976"/>
                </a:cubicBezTo>
                <a:cubicBezTo>
                  <a:pt x="6422509" y="2374315"/>
                  <a:pt x="6414227" y="2372780"/>
                  <a:pt x="6405425" y="2372370"/>
                </a:cubicBezTo>
                <a:close/>
                <a:moveTo>
                  <a:pt x="8478349" y="2300614"/>
                </a:moveTo>
                <a:cubicBezTo>
                  <a:pt x="8457210" y="2300614"/>
                  <a:pt x="8442000" y="2308605"/>
                  <a:pt x="8432719" y="2324586"/>
                </a:cubicBezTo>
                <a:cubicBezTo>
                  <a:pt x="8425010" y="2338165"/>
                  <a:pt x="8418365" y="2352782"/>
                  <a:pt x="8412784" y="2368437"/>
                </a:cubicBezTo>
                <a:cubicBezTo>
                  <a:pt x="8407202" y="2384092"/>
                  <a:pt x="8409704" y="2407330"/>
                  <a:pt x="8420288" y="2438150"/>
                </a:cubicBezTo>
                <a:cubicBezTo>
                  <a:pt x="8425522" y="2458816"/>
                  <a:pt x="8427208" y="2489166"/>
                  <a:pt x="8425347" y="2529200"/>
                </a:cubicBezTo>
                <a:cubicBezTo>
                  <a:pt x="8423487" y="2569234"/>
                  <a:pt x="8422556" y="2596122"/>
                  <a:pt x="8422556" y="2609865"/>
                </a:cubicBezTo>
                <a:lnTo>
                  <a:pt x="8367987" y="2626098"/>
                </a:lnTo>
                <a:lnTo>
                  <a:pt x="8362105" y="2627540"/>
                </a:lnTo>
                <a:lnTo>
                  <a:pt x="8351579" y="2608586"/>
                </a:lnTo>
                <a:cubicBezTo>
                  <a:pt x="8336641" y="2589273"/>
                  <a:pt x="8312439" y="2576031"/>
                  <a:pt x="8278973" y="2568860"/>
                </a:cubicBezTo>
                <a:cubicBezTo>
                  <a:pt x="8251947" y="2565850"/>
                  <a:pt x="8228609" y="2569623"/>
                  <a:pt x="8208959" y="2580178"/>
                </a:cubicBezTo>
                <a:cubicBezTo>
                  <a:pt x="8189310" y="2590733"/>
                  <a:pt x="8178228" y="2603783"/>
                  <a:pt x="8175715" y="2619327"/>
                </a:cubicBezTo>
                <a:cubicBezTo>
                  <a:pt x="8173202" y="2634870"/>
                  <a:pt x="8157447" y="2660646"/>
                  <a:pt x="8128450" y="2696656"/>
                </a:cubicBezTo>
                <a:lnTo>
                  <a:pt x="8034988" y="2812800"/>
                </a:lnTo>
                <a:cubicBezTo>
                  <a:pt x="8004998" y="2854501"/>
                  <a:pt x="7997263" y="2885704"/>
                  <a:pt x="8011784" y="2906406"/>
                </a:cubicBezTo>
                <a:cubicBezTo>
                  <a:pt x="8026304" y="2927109"/>
                  <a:pt x="8064044" y="2914274"/>
                  <a:pt x="8125004" y="2867903"/>
                </a:cubicBezTo>
                <a:cubicBezTo>
                  <a:pt x="8137782" y="2857867"/>
                  <a:pt x="8150450" y="2850054"/>
                  <a:pt x="8163006" y="2844465"/>
                </a:cubicBezTo>
                <a:cubicBezTo>
                  <a:pt x="8175563" y="2838876"/>
                  <a:pt x="8190047" y="2830908"/>
                  <a:pt x="8206457" y="2820560"/>
                </a:cubicBezTo>
                <a:lnTo>
                  <a:pt x="8265941" y="2778910"/>
                </a:lnTo>
                <a:cubicBezTo>
                  <a:pt x="8282783" y="2767955"/>
                  <a:pt x="8302054" y="2757289"/>
                  <a:pt x="8323758" y="2746911"/>
                </a:cubicBezTo>
                <a:lnTo>
                  <a:pt x="8325174" y="2744528"/>
                </a:lnTo>
                <a:lnTo>
                  <a:pt x="8330818" y="2756625"/>
                </a:lnTo>
                <a:cubicBezTo>
                  <a:pt x="8342293" y="2777575"/>
                  <a:pt x="8355668" y="2791674"/>
                  <a:pt x="8370945" y="2798924"/>
                </a:cubicBezTo>
                <a:cubicBezTo>
                  <a:pt x="8381767" y="2805595"/>
                  <a:pt x="8390758" y="2812058"/>
                  <a:pt x="8397918" y="2818314"/>
                </a:cubicBezTo>
                <a:cubicBezTo>
                  <a:pt x="8407524" y="2825519"/>
                  <a:pt x="8415738" y="2829907"/>
                  <a:pt x="8422556" y="2831479"/>
                </a:cubicBezTo>
                <a:lnTo>
                  <a:pt x="8422556" y="2943820"/>
                </a:lnTo>
                <a:cubicBezTo>
                  <a:pt x="8420081" y="2944309"/>
                  <a:pt x="8416160" y="2945451"/>
                  <a:pt x="8410794" y="2947245"/>
                </a:cubicBezTo>
                <a:cubicBezTo>
                  <a:pt x="8261464" y="2978970"/>
                  <a:pt x="8136500" y="3012533"/>
                  <a:pt x="8035900" y="3047934"/>
                </a:cubicBezTo>
                <a:cubicBezTo>
                  <a:pt x="8013663" y="3054664"/>
                  <a:pt x="8003297" y="3068462"/>
                  <a:pt x="8004802" y="3089328"/>
                </a:cubicBezTo>
                <a:cubicBezTo>
                  <a:pt x="8006306" y="3110194"/>
                  <a:pt x="8012477" y="3129399"/>
                  <a:pt x="8023314" y="3146944"/>
                </a:cubicBezTo>
                <a:cubicBezTo>
                  <a:pt x="8034151" y="3164489"/>
                  <a:pt x="8045610" y="3177798"/>
                  <a:pt x="8057692" y="3186871"/>
                </a:cubicBezTo>
                <a:cubicBezTo>
                  <a:pt x="8069774" y="3195943"/>
                  <a:pt x="8086578" y="3205946"/>
                  <a:pt x="8108103" y="3216880"/>
                </a:cubicBezTo>
                <a:cubicBezTo>
                  <a:pt x="8129629" y="3227813"/>
                  <a:pt x="8158440" y="3225934"/>
                  <a:pt x="8194538" y="3211242"/>
                </a:cubicBezTo>
                <a:cubicBezTo>
                  <a:pt x="8252859" y="3185729"/>
                  <a:pt x="8329799" y="3163774"/>
                  <a:pt x="8425358" y="3145376"/>
                </a:cubicBezTo>
                <a:cubicBezTo>
                  <a:pt x="8425358" y="3151366"/>
                  <a:pt x="8426518" y="3177338"/>
                  <a:pt x="8428839" y="3223295"/>
                </a:cubicBezTo>
                <a:cubicBezTo>
                  <a:pt x="8431159" y="3269251"/>
                  <a:pt x="8430940" y="3341685"/>
                  <a:pt x="8428182" y="3440595"/>
                </a:cubicBezTo>
                <a:cubicBezTo>
                  <a:pt x="8425366" y="3499627"/>
                  <a:pt x="8429832" y="3565745"/>
                  <a:pt x="8441580" y="3638949"/>
                </a:cubicBezTo>
                <a:cubicBezTo>
                  <a:pt x="8453329" y="3712153"/>
                  <a:pt x="8469462" y="3749497"/>
                  <a:pt x="8489980" y="3750979"/>
                </a:cubicBezTo>
                <a:cubicBezTo>
                  <a:pt x="8515078" y="3750979"/>
                  <a:pt x="8530310" y="3738905"/>
                  <a:pt x="8535676" y="3714755"/>
                </a:cubicBezTo>
                <a:cubicBezTo>
                  <a:pt x="8541043" y="3690606"/>
                  <a:pt x="8548870" y="3667301"/>
                  <a:pt x="8559159" y="3644842"/>
                </a:cubicBezTo>
                <a:cubicBezTo>
                  <a:pt x="8569447" y="3622383"/>
                  <a:pt x="8578379" y="3595505"/>
                  <a:pt x="8585954" y="3564211"/>
                </a:cubicBezTo>
                <a:cubicBezTo>
                  <a:pt x="8586636" y="3558844"/>
                  <a:pt x="8593612" y="3549527"/>
                  <a:pt x="8606879" y="3536259"/>
                </a:cubicBezTo>
                <a:cubicBezTo>
                  <a:pt x="8625722" y="3517416"/>
                  <a:pt x="8631451" y="3377523"/>
                  <a:pt x="8624068" y="3116579"/>
                </a:cubicBezTo>
                <a:cubicBezTo>
                  <a:pt x="8738767" y="3096714"/>
                  <a:pt x="8821800" y="3090036"/>
                  <a:pt x="8873168" y="3096544"/>
                </a:cubicBezTo>
                <a:cubicBezTo>
                  <a:pt x="8900696" y="3099331"/>
                  <a:pt x="8924958" y="3090555"/>
                  <a:pt x="8945949" y="3070215"/>
                </a:cubicBezTo>
                <a:cubicBezTo>
                  <a:pt x="8976948" y="3037749"/>
                  <a:pt x="8985531" y="3002400"/>
                  <a:pt x="8971700" y="2964167"/>
                </a:cubicBezTo>
                <a:cubicBezTo>
                  <a:pt x="8967193" y="2952900"/>
                  <a:pt x="8956690" y="2940047"/>
                  <a:pt x="8940190" y="2925608"/>
                </a:cubicBezTo>
                <a:cubicBezTo>
                  <a:pt x="8899170" y="2885700"/>
                  <a:pt x="8852272" y="2871653"/>
                  <a:pt x="8799496" y="2883469"/>
                </a:cubicBezTo>
                <a:cubicBezTo>
                  <a:pt x="8772500" y="2889562"/>
                  <a:pt x="8743589" y="2893539"/>
                  <a:pt x="8712761" y="2895399"/>
                </a:cubicBezTo>
                <a:cubicBezTo>
                  <a:pt x="8681934" y="2897260"/>
                  <a:pt x="8650316" y="2901792"/>
                  <a:pt x="8617908" y="2908997"/>
                </a:cubicBezTo>
                <a:cubicBezTo>
                  <a:pt x="8617375" y="2880252"/>
                  <a:pt x="8617108" y="2838520"/>
                  <a:pt x="8617108" y="2783802"/>
                </a:cubicBezTo>
                <a:cubicBezTo>
                  <a:pt x="8617939" y="2783209"/>
                  <a:pt x="8622267" y="2782127"/>
                  <a:pt x="8630094" y="2780556"/>
                </a:cubicBezTo>
                <a:lnTo>
                  <a:pt x="8708702" y="2749691"/>
                </a:lnTo>
                <a:cubicBezTo>
                  <a:pt x="8728568" y="2744013"/>
                  <a:pt x="8738500" y="2734425"/>
                  <a:pt x="8738500" y="2720927"/>
                </a:cubicBezTo>
                <a:cubicBezTo>
                  <a:pt x="8738500" y="2707430"/>
                  <a:pt x="8740116" y="2696059"/>
                  <a:pt x="8743348" y="2686816"/>
                </a:cubicBezTo>
                <a:cubicBezTo>
                  <a:pt x="8746580" y="2677573"/>
                  <a:pt x="8747940" y="2668585"/>
                  <a:pt x="8747428" y="2659853"/>
                </a:cubicBezTo>
                <a:cubicBezTo>
                  <a:pt x="8746917" y="2651122"/>
                  <a:pt x="8746928" y="2640403"/>
                  <a:pt x="8747462" y="2627699"/>
                </a:cubicBezTo>
                <a:cubicBezTo>
                  <a:pt x="8747996" y="2614994"/>
                  <a:pt x="8743681" y="2605135"/>
                  <a:pt x="8734520" y="2598123"/>
                </a:cubicBezTo>
                <a:cubicBezTo>
                  <a:pt x="8725358" y="2591111"/>
                  <a:pt x="8717957" y="2584525"/>
                  <a:pt x="8712316" y="2578366"/>
                </a:cubicBezTo>
                <a:cubicBezTo>
                  <a:pt x="8706676" y="2572206"/>
                  <a:pt x="8700600" y="2567373"/>
                  <a:pt x="8694093" y="2563867"/>
                </a:cubicBezTo>
                <a:cubicBezTo>
                  <a:pt x="8687585" y="2560361"/>
                  <a:pt x="8679502" y="2554913"/>
                  <a:pt x="8669844" y="2547523"/>
                </a:cubicBezTo>
                <a:cubicBezTo>
                  <a:pt x="8660185" y="2540133"/>
                  <a:pt x="8647603" y="2538632"/>
                  <a:pt x="8632096" y="2543020"/>
                </a:cubicBezTo>
                <a:lnTo>
                  <a:pt x="8617420" y="2548586"/>
                </a:lnTo>
                <a:lnTo>
                  <a:pt x="8620419" y="2504311"/>
                </a:lnTo>
                <a:cubicBezTo>
                  <a:pt x="8622256" y="2489097"/>
                  <a:pt x="8624824" y="2474960"/>
                  <a:pt x="8628126" y="2461900"/>
                </a:cubicBezTo>
                <a:cubicBezTo>
                  <a:pt x="8634731" y="2435779"/>
                  <a:pt x="8630466" y="2411177"/>
                  <a:pt x="8615329" y="2388095"/>
                </a:cubicBezTo>
                <a:cubicBezTo>
                  <a:pt x="8574562" y="2332028"/>
                  <a:pt x="8528902" y="2302868"/>
                  <a:pt x="8478349" y="2300614"/>
                </a:cubicBezTo>
                <a:close/>
                <a:moveTo>
                  <a:pt x="5414642" y="2261844"/>
                </a:moveTo>
                <a:cubicBezTo>
                  <a:pt x="5395689" y="2262963"/>
                  <a:pt x="5380594" y="2269142"/>
                  <a:pt x="5369357" y="2280379"/>
                </a:cubicBezTo>
                <a:cubicBezTo>
                  <a:pt x="5343873" y="2314031"/>
                  <a:pt x="5331131" y="2390178"/>
                  <a:pt x="5331131" y="2508820"/>
                </a:cubicBezTo>
                <a:lnTo>
                  <a:pt x="5331131" y="2783513"/>
                </a:lnTo>
                <a:cubicBezTo>
                  <a:pt x="5301704" y="2786463"/>
                  <a:pt x="5243095" y="2797627"/>
                  <a:pt x="5155303" y="2817002"/>
                </a:cubicBezTo>
                <a:cubicBezTo>
                  <a:pt x="5155303" y="2816943"/>
                  <a:pt x="5156296" y="2785322"/>
                  <a:pt x="5158282" y="2722139"/>
                </a:cubicBezTo>
                <a:cubicBezTo>
                  <a:pt x="5157319" y="2709731"/>
                  <a:pt x="5153101" y="2681616"/>
                  <a:pt x="5145630" y="2637794"/>
                </a:cubicBezTo>
                <a:cubicBezTo>
                  <a:pt x="5143999" y="2625534"/>
                  <a:pt x="5143643" y="2610402"/>
                  <a:pt x="5144563" y="2592397"/>
                </a:cubicBezTo>
                <a:cubicBezTo>
                  <a:pt x="5145482" y="2574393"/>
                  <a:pt x="5144866" y="2555195"/>
                  <a:pt x="5142717" y="2534804"/>
                </a:cubicBezTo>
                <a:cubicBezTo>
                  <a:pt x="5140567" y="2514412"/>
                  <a:pt x="5127959" y="2498442"/>
                  <a:pt x="5104892" y="2486894"/>
                </a:cubicBezTo>
                <a:cubicBezTo>
                  <a:pt x="5092409" y="2480178"/>
                  <a:pt x="5077663" y="2472570"/>
                  <a:pt x="5060651" y="2464067"/>
                </a:cubicBezTo>
                <a:cubicBezTo>
                  <a:pt x="5043640" y="2455566"/>
                  <a:pt x="5027692" y="2453879"/>
                  <a:pt x="5012808" y="2459009"/>
                </a:cubicBezTo>
                <a:cubicBezTo>
                  <a:pt x="4984078" y="2466199"/>
                  <a:pt x="4969713" y="2490837"/>
                  <a:pt x="4969713" y="2532925"/>
                </a:cubicBezTo>
                <a:cubicBezTo>
                  <a:pt x="4969713" y="2575012"/>
                  <a:pt x="4974397" y="2613371"/>
                  <a:pt x="4983766" y="2648001"/>
                </a:cubicBezTo>
                <a:cubicBezTo>
                  <a:pt x="4984731" y="2661358"/>
                  <a:pt x="4988362" y="2681383"/>
                  <a:pt x="4994663" y="2708074"/>
                </a:cubicBezTo>
                <a:cubicBezTo>
                  <a:pt x="5000963" y="2734766"/>
                  <a:pt x="5007078" y="2762707"/>
                  <a:pt x="5013008" y="2791897"/>
                </a:cubicBezTo>
                <a:cubicBezTo>
                  <a:pt x="5018938" y="2821087"/>
                  <a:pt x="5024972" y="2837527"/>
                  <a:pt x="5031109" y="2841218"/>
                </a:cubicBezTo>
                <a:cubicBezTo>
                  <a:pt x="4973145" y="2850395"/>
                  <a:pt x="4906493" y="2868170"/>
                  <a:pt x="4831154" y="2894543"/>
                </a:cubicBezTo>
                <a:cubicBezTo>
                  <a:pt x="4800497" y="2905498"/>
                  <a:pt x="4782181" y="2921709"/>
                  <a:pt x="4776206" y="2943175"/>
                </a:cubicBezTo>
                <a:cubicBezTo>
                  <a:pt x="4772190" y="2960446"/>
                  <a:pt x="4780980" y="2985752"/>
                  <a:pt x="4802579" y="3019092"/>
                </a:cubicBezTo>
                <a:cubicBezTo>
                  <a:pt x="4824179" y="3052433"/>
                  <a:pt x="4844200" y="3072280"/>
                  <a:pt x="4862642" y="3078632"/>
                </a:cubicBezTo>
                <a:cubicBezTo>
                  <a:pt x="4881083" y="3084984"/>
                  <a:pt x="4916885" y="3079459"/>
                  <a:pt x="4970046" y="3062054"/>
                </a:cubicBezTo>
                <a:cubicBezTo>
                  <a:pt x="5054161" y="3032583"/>
                  <a:pt x="5131013" y="3009553"/>
                  <a:pt x="5200600" y="2992964"/>
                </a:cubicBezTo>
                <a:cubicBezTo>
                  <a:pt x="5270187" y="2976375"/>
                  <a:pt x="5309079" y="2966717"/>
                  <a:pt x="5317277" y="2963989"/>
                </a:cubicBezTo>
                <a:cubicBezTo>
                  <a:pt x="5318137" y="3080422"/>
                  <a:pt x="5315773" y="3178613"/>
                  <a:pt x="5310184" y="3258563"/>
                </a:cubicBezTo>
                <a:cubicBezTo>
                  <a:pt x="5310184" y="3268688"/>
                  <a:pt x="5306697" y="3278102"/>
                  <a:pt x="5299721" y="3286804"/>
                </a:cubicBezTo>
                <a:cubicBezTo>
                  <a:pt x="5292746" y="3295506"/>
                  <a:pt x="5292261" y="3308804"/>
                  <a:pt x="5298265" y="3326697"/>
                </a:cubicBezTo>
                <a:cubicBezTo>
                  <a:pt x="5304269" y="3344590"/>
                  <a:pt x="5310347" y="3360534"/>
                  <a:pt x="5316500" y="3374529"/>
                </a:cubicBezTo>
                <a:cubicBezTo>
                  <a:pt x="5318037" y="3378028"/>
                  <a:pt x="5319524" y="3381063"/>
                  <a:pt x="5320960" y="3383636"/>
                </a:cubicBezTo>
                <a:lnTo>
                  <a:pt x="5324572" y="3389137"/>
                </a:lnTo>
                <a:lnTo>
                  <a:pt x="5319893" y="3389986"/>
                </a:lnTo>
                <a:cubicBezTo>
                  <a:pt x="5318227" y="3390655"/>
                  <a:pt x="5316474" y="3391707"/>
                  <a:pt x="5314632" y="3393141"/>
                </a:cubicBezTo>
                <a:cubicBezTo>
                  <a:pt x="5227922" y="3473328"/>
                  <a:pt x="5159239" y="3530844"/>
                  <a:pt x="5108583" y="3565689"/>
                </a:cubicBezTo>
                <a:cubicBezTo>
                  <a:pt x="5057927" y="3600535"/>
                  <a:pt x="4999303" y="3646628"/>
                  <a:pt x="4932710" y="3703970"/>
                </a:cubicBezTo>
                <a:cubicBezTo>
                  <a:pt x="4884826" y="3743760"/>
                  <a:pt x="4864317" y="3770611"/>
                  <a:pt x="4871181" y="3784524"/>
                </a:cubicBezTo>
                <a:cubicBezTo>
                  <a:pt x="4878044" y="3798437"/>
                  <a:pt x="4893696" y="3800464"/>
                  <a:pt x="4918134" y="3790606"/>
                </a:cubicBezTo>
                <a:cubicBezTo>
                  <a:pt x="4942573" y="3780747"/>
                  <a:pt x="4964624" y="3774880"/>
                  <a:pt x="4984289" y="3773005"/>
                </a:cubicBezTo>
                <a:cubicBezTo>
                  <a:pt x="5003954" y="3771130"/>
                  <a:pt x="5028581" y="3762442"/>
                  <a:pt x="5058172" y="3746943"/>
                </a:cubicBezTo>
                <a:cubicBezTo>
                  <a:pt x="5087762" y="3731444"/>
                  <a:pt x="5115202" y="3721360"/>
                  <a:pt x="5140493" y="3716690"/>
                </a:cubicBezTo>
                <a:cubicBezTo>
                  <a:pt x="5192884" y="3705245"/>
                  <a:pt x="5272886" y="3650905"/>
                  <a:pt x="5380497" y="3553670"/>
                </a:cubicBezTo>
                <a:cubicBezTo>
                  <a:pt x="5448883" y="3494653"/>
                  <a:pt x="5515794" y="3431493"/>
                  <a:pt x="5581230" y="3364189"/>
                </a:cubicBezTo>
                <a:lnTo>
                  <a:pt x="5778184" y="3171394"/>
                </a:lnTo>
                <a:cubicBezTo>
                  <a:pt x="5810279" y="3143434"/>
                  <a:pt x="5831100" y="3115112"/>
                  <a:pt x="5840648" y="3086426"/>
                </a:cubicBezTo>
                <a:cubicBezTo>
                  <a:pt x="5850195" y="3057740"/>
                  <a:pt x="5853067" y="3037419"/>
                  <a:pt x="5849264" y="3025463"/>
                </a:cubicBezTo>
                <a:cubicBezTo>
                  <a:pt x="5845462" y="3013507"/>
                  <a:pt x="5843175" y="3005209"/>
                  <a:pt x="5842404" y="3000569"/>
                </a:cubicBezTo>
                <a:cubicBezTo>
                  <a:pt x="5842404" y="2977250"/>
                  <a:pt x="5833806" y="2959275"/>
                  <a:pt x="5816609" y="2946644"/>
                </a:cubicBezTo>
                <a:cubicBezTo>
                  <a:pt x="5796062" y="2930856"/>
                  <a:pt x="5771621" y="2926853"/>
                  <a:pt x="5743283" y="2934636"/>
                </a:cubicBezTo>
                <a:cubicBezTo>
                  <a:pt x="5714946" y="2942419"/>
                  <a:pt x="5694439" y="2959241"/>
                  <a:pt x="5681764" y="2985103"/>
                </a:cubicBezTo>
                <a:cubicBezTo>
                  <a:pt x="5669089" y="3010965"/>
                  <a:pt x="5655518" y="3032575"/>
                  <a:pt x="5641048" y="3049935"/>
                </a:cubicBezTo>
                <a:lnTo>
                  <a:pt x="5499154" y="3232723"/>
                </a:lnTo>
                <a:cubicBezTo>
                  <a:pt x="5503631" y="3207388"/>
                  <a:pt x="5507212" y="3106840"/>
                  <a:pt x="5509894" y="2931078"/>
                </a:cubicBezTo>
                <a:cubicBezTo>
                  <a:pt x="5561944" y="2922139"/>
                  <a:pt x="5627965" y="2913063"/>
                  <a:pt x="5707959" y="2903849"/>
                </a:cubicBezTo>
                <a:cubicBezTo>
                  <a:pt x="5787953" y="2894636"/>
                  <a:pt x="5840195" y="2893950"/>
                  <a:pt x="5864686" y="2901792"/>
                </a:cubicBezTo>
                <a:cubicBezTo>
                  <a:pt x="5892897" y="2912555"/>
                  <a:pt x="5915194" y="2915657"/>
                  <a:pt x="5931576" y="2911098"/>
                </a:cubicBezTo>
                <a:cubicBezTo>
                  <a:pt x="5947956" y="2906540"/>
                  <a:pt x="5962892" y="2899865"/>
                  <a:pt x="5976383" y="2891074"/>
                </a:cubicBezTo>
                <a:cubicBezTo>
                  <a:pt x="5989873" y="2882283"/>
                  <a:pt x="5997686" y="2861862"/>
                  <a:pt x="5999820" y="2829811"/>
                </a:cubicBezTo>
                <a:cubicBezTo>
                  <a:pt x="6001866" y="2773033"/>
                  <a:pt x="5975582" y="2739062"/>
                  <a:pt x="5920968" y="2727899"/>
                </a:cubicBezTo>
                <a:cubicBezTo>
                  <a:pt x="5895662" y="2725364"/>
                  <a:pt x="5876916" y="2719626"/>
                  <a:pt x="5864730" y="2710687"/>
                </a:cubicBezTo>
                <a:cubicBezTo>
                  <a:pt x="5845873" y="2701496"/>
                  <a:pt x="5832424" y="2698979"/>
                  <a:pt x="5824381" y="2703138"/>
                </a:cubicBezTo>
                <a:cubicBezTo>
                  <a:pt x="5816339" y="2707296"/>
                  <a:pt x="5803430" y="2712485"/>
                  <a:pt x="5785656" y="2718704"/>
                </a:cubicBezTo>
                <a:cubicBezTo>
                  <a:pt x="5767881" y="2724923"/>
                  <a:pt x="5726990" y="2731030"/>
                  <a:pt x="5662985" y="2737027"/>
                </a:cubicBezTo>
                <a:cubicBezTo>
                  <a:pt x="5598979" y="2743023"/>
                  <a:pt x="5549232" y="2750113"/>
                  <a:pt x="5513741" y="2758297"/>
                </a:cubicBezTo>
                <a:lnTo>
                  <a:pt x="5511718" y="2689762"/>
                </a:lnTo>
                <a:lnTo>
                  <a:pt x="5511718" y="2648694"/>
                </a:lnTo>
                <a:lnTo>
                  <a:pt x="5524382" y="2646978"/>
                </a:lnTo>
                <a:cubicBezTo>
                  <a:pt x="5537064" y="2645095"/>
                  <a:pt x="5564023" y="2636000"/>
                  <a:pt x="5605258" y="2619693"/>
                </a:cubicBezTo>
                <a:cubicBezTo>
                  <a:pt x="5646492" y="2603386"/>
                  <a:pt x="5687664" y="2581216"/>
                  <a:pt x="5728773" y="2553183"/>
                </a:cubicBezTo>
                <a:cubicBezTo>
                  <a:pt x="5740856" y="2547149"/>
                  <a:pt x="5747234" y="2537083"/>
                  <a:pt x="5747908" y="2522985"/>
                </a:cubicBezTo>
                <a:cubicBezTo>
                  <a:pt x="5748583" y="2508886"/>
                  <a:pt x="5748920" y="2498442"/>
                  <a:pt x="5748920" y="2491653"/>
                </a:cubicBezTo>
                <a:cubicBezTo>
                  <a:pt x="5748920" y="2484863"/>
                  <a:pt x="5745555" y="2468971"/>
                  <a:pt x="5738824" y="2443976"/>
                </a:cubicBezTo>
                <a:cubicBezTo>
                  <a:pt x="5737520" y="2426928"/>
                  <a:pt x="5731156" y="2416121"/>
                  <a:pt x="5719735" y="2411555"/>
                </a:cubicBezTo>
                <a:cubicBezTo>
                  <a:pt x="5708311" y="2406989"/>
                  <a:pt x="5699606" y="2402460"/>
                  <a:pt x="5693617" y="2397968"/>
                </a:cubicBezTo>
                <a:cubicBezTo>
                  <a:pt x="5687627" y="2393476"/>
                  <a:pt x="5681346" y="2390470"/>
                  <a:pt x="5674771" y="2388951"/>
                </a:cubicBezTo>
                <a:cubicBezTo>
                  <a:pt x="5668196" y="2387431"/>
                  <a:pt x="5659535" y="2384422"/>
                  <a:pt x="5648787" y="2379923"/>
                </a:cubicBezTo>
                <a:cubicBezTo>
                  <a:pt x="5638039" y="2375423"/>
                  <a:pt x="5625497" y="2377881"/>
                  <a:pt x="5611162" y="2387294"/>
                </a:cubicBezTo>
                <a:cubicBezTo>
                  <a:pt x="5590823" y="2401111"/>
                  <a:pt x="5564182" y="2415476"/>
                  <a:pt x="5531242" y="2430390"/>
                </a:cubicBezTo>
                <a:cubicBezTo>
                  <a:pt x="5536593" y="2416454"/>
                  <a:pt x="5540259" y="2399640"/>
                  <a:pt x="5542238" y="2379945"/>
                </a:cubicBezTo>
                <a:cubicBezTo>
                  <a:pt x="5544217" y="2360250"/>
                  <a:pt x="5534882" y="2339937"/>
                  <a:pt x="5514231" y="2319004"/>
                </a:cubicBezTo>
                <a:cubicBezTo>
                  <a:pt x="5499717" y="2307590"/>
                  <a:pt x="5484229" y="2294929"/>
                  <a:pt x="5467766" y="2281023"/>
                </a:cubicBezTo>
                <a:cubicBezTo>
                  <a:pt x="5451304" y="2267118"/>
                  <a:pt x="5433595" y="2260725"/>
                  <a:pt x="5414642" y="2261844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85384"/>
                </a:lnTo>
                <a:lnTo>
                  <a:pt x="0" y="6885384"/>
                </a:lnTo>
                <a:close/>
              </a:path>
            </a:pathLst>
          </a:custGeom>
          <a:solidFill>
            <a:srgbClr val="1BA7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/>
          </a:p>
          <a:p>
            <a:pPr algn="ctr"/>
            <a:endParaRPr lang="zh-CN" altLang="en-US"/>
          </a:p>
        </p:txBody>
      </p:sp>
      <p:pic>
        <p:nvPicPr>
          <p:cNvPr id="6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11798300" y="12090400"/>
            <a:ext cx="317500" cy="241300"/>
          </a:xfrm>
          <a:prstGeom prst="cube">
            <a:avLst/>
          </a:prstGeom>
        </p:spPr>
      </p:pic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111" name="Rectangle 15">
            <a:extLst>
              <a:ext uri="{FF2B5EF4-FFF2-40B4-BE49-F238E27FC236}">
                <a16:creationId xmlns:a16="http://schemas.microsoft.com/office/drawing/2014/main" id="{B749092A-D2E6-430B-8B28-5930BE1F74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5520" y="2132856"/>
            <a:ext cx="8820719" cy="145424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Aft>
                <a:spcPct val="0"/>
              </a:spcAft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电流可以用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电流表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测量，电压可以用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电压表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测量。那么，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用什么方法测量电阻呢？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21A8CD17-338E-4A8E-A7E3-E899C9B49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想想议议</a:t>
            </a:r>
          </a:p>
        </p:txBody>
      </p:sp>
    </p:spTree>
    <p:extLst>
      <p:ext uri="{BB962C8B-B14F-4D97-AF65-F5344CB8AC3E}">
        <p14:creationId xmlns:p14="http://schemas.microsoft.com/office/powerpoint/2010/main" val="2214351263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112" name="Rectangle 16">
            <a:extLst>
              <a:ext uri="{FF2B5EF4-FFF2-40B4-BE49-F238E27FC236}">
                <a16:creationId xmlns:a16="http://schemas.microsoft.com/office/drawing/2014/main" id="{FE6376EC-05EB-482A-BF1D-768C2729B6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9516" y="1469014"/>
            <a:ext cx="8712968" cy="21005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Aft>
                <a:spcPct val="0"/>
              </a:spcAft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　　在上一节课的例题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2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可以看出一种测量电阻的方法，即首先通过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测量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未知电阻两端的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电压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和通过该电阻的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电流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，然后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应用欧姆定律算出电阻的大小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。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21A8CD17-338E-4A8E-A7E3-E899C9B49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想想议议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3436F773-45C7-4CCA-8162-0E77D8F28D51}"/>
              </a:ext>
            </a:extLst>
          </p:cNvPr>
          <p:cNvGrpSpPr/>
          <p:nvPr/>
        </p:nvGrpSpPr>
        <p:grpSpPr>
          <a:xfrm>
            <a:off x="5663952" y="4396633"/>
            <a:ext cx="3095625" cy="981075"/>
            <a:chOff x="3719513" y="4257675"/>
            <a:chExt cx="3095625" cy="981075"/>
          </a:xfrm>
        </p:grpSpPr>
        <p:sp>
          <p:nvSpPr>
            <p:cNvPr id="5" name="Line 17">
              <a:extLst>
                <a:ext uri="{FF2B5EF4-FFF2-40B4-BE49-F238E27FC236}">
                  <a16:creationId xmlns:a16="http://schemas.microsoft.com/office/drawing/2014/main" id="{38E61107-FD6F-4B33-AF29-D6663E9616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43475" y="4727575"/>
              <a:ext cx="71913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6" name="Group 34">
              <a:extLst>
                <a:ext uri="{FF2B5EF4-FFF2-40B4-BE49-F238E27FC236}">
                  <a16:creationId xmlns:a16="http://schemas.microsoft.com/office/drawing/2014/main" id="{86FAEB1A-FF8E-42C1-BC2B-6A43BFCFFA2D}"/>
                </a:ext>
              </a:extLst>
            </p:cNvPr>
            <p:cNvGrpSpPr/>
            <p:nvPr/>
          </p:nvGrpSpPr>
          <p:grpSpPr>
            <a:xfrm>
              <a:off x="3719513" y="4292600"/>
              <a:ext cx="1079500" cy="946150"/>
              <a:chOff x="408" y="3809"/>
              <a:chExt cx="680" cy="596"/>
            </a:xfrm>
          </p:grpSpPr>
          <p:sp>
            <p:nvSpPr>
              <p:cNvPr id="11" name="Rectangle 35">
                <a:extLst>
                  <a:ext uri="{FF2B5EF4-FFF2-40B4-BE49-F238E27FC236}">
                    <a16:creationId xmlns:a16="http://schemas.microsoft.com/office/drawing/2014/main" id="{8EE3E1F9-7AF8-4279-BB3F-0FA351CEB1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8" y="3945"/>
                <a:ext cx="680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altLang="zh-CN" sz="2800" b="1" i="1">
                    <a:latin typeface="Times New Roman" panose="02020603050405020304" pitchFamily="18" charset="0"/>
                  </a:rPr>
                  <a:t>I </a:t>
                </a:r>
                <a:r>
                  <a:rPr lang="en-US" altLang="zh-CN" sz="2800" b="1">
                    <a:latin typeface="Times New Roman" panose="02020603050405020304" pitchFamily="18" charset="0"/>
                  </a:rPr>
                  <a:t>=</a:t>
                </a:r>
              </a:p>
            </p:txBody>
          </p:sp>
          <p:sp>
            <p:nvSpPr>
              <p:cNvPr id="12" name="Rectangle 36">
                <a:extLst>
                  <a:ext uri="{FF2B5EF4-FFF2-40B4-BE49-F238E27FC236}">
                    <a16:creationId xmlns:a16="http://schemas.microsoft.com/office/drawing/2014/main" id="{2FFAAF71-4510-42F1-96A4-C450F6F269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3" y="3809"/>
                <a:ext cx="278" cy="5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sz="2800" b="1" i="1">
                    <a:latin typeface="Times New Roman" panose="02020603050405020304" pitchFamily="18" charset="0"/>
                  </a:rPr>
                  <a:t>U</a:t>
                </a:r>
              </a:p>
              <a:p>
                <a:r>
                  <a:rPr lang="en-US" altLang="zh-CN" sz="2800" b="1" i="1">
                    <a:latin typeface="Times New Roman" panose="02020603050405020304" pitchFamily="18" charset="0"/>
                  </a:rPr>
                  <a:t>R</a:t>
                </a:r>
              </a:p>
            </p:txBody>
          </p:sp>
          <p:sp>
            <p:nvSpPr>
              <p:cNvPr id="13" name="Line 37">
                <a:extLst>
                  <a:ext uri="{FF2B5EF4-FFF2-40B4-BE49-F238E27FC236}">
                    <a16:creationId xmlns:a16="http://schemas.microsoft.com/office/drawing/2014/main" id="{8D777F6E-7CEA-4996-A27A-248B52B8EE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93" y="4104"/>
                <a:ext cx="273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7" name="Group 44">
              <a:extLst>
                <a:ext uri="{FF2B5EF4-FFF2-40B4-BE49-F238E27FC236}">
                  <a16:creationId xmlns:a16="http://schemas.microsoft.com/office/drawing/2014/main" id="{BA6B80E5-27B8-42BA-9533-2AC2628271EC}"/>
                </a:ext>
              </a:extLst>
            </p:cNvPr>
            <p:cNvGrpSpPr/>
            <p:nvPr/>
          </p:nvGrpSpPr>
          <p:grpSpPr>
            <a:xfrm>
              <a:off x="5735638" y="4257675"/>
              <a:ext cx="1079500" cy="946150"/>
              <a:chOff x="408" y="3809"/>
              <a:chExt cx="680" cy="596"/>
            </a:xfrm>
          </p:grpSpPr>
          <p:sp>
            <p:nvSpPr>
              <p:cNvPr id="8" name="Rectangle 45">
                <a:extLst>
                  <a:ext uri="{FF2B5EF4-FFF2-40B4-BE49-F238E27FC236}">
                    <a16:creationId xmlns:a16="http://schemas.microsoft.com/office/drawing/2014/main" id="{60D8CABC-863E-40AF-BB12-9EA1E05C45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8" y="3945"/>
                <a:ext cx="680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altLang="zh-CN" sz="2800" b="1" i="1">
                    <a:latin typeface="Times New Roman" panose="02020603050405020304" pitchFamily="18" charset="0"/>
                  </a:rPr>
                  <a:t>R</a:t>
                </a:r>
                <a:r>
                  <a:rPr lang="en-US" altLang="zh-CN" sz="2800" b="1">
                    <a:latin typeface="Times New Roman" panose="02020603050405020304" pitchFamily="18" charset="0"/>
                  </a:rPr>
                  <a:t>=</a:t>
                </a:r>
              </a:p>
            </p:txBody>
          </p:sp>
          <p:sp>
            <p:nvSpPr>
              <p:cNvPr id="9" name="Rectangle 46">
                <a:extLst>
                  <a:ext uri="{FF2B5EF4-FFF2-40B4-BE49-F238E27FC236}">
                    <a16:creationId xmlns:a16="http://schemas.microsoft.com/office/drawing/2014/main" id="{13F1F75C-E328-417A-98C0-152604B9AB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3" y="3809"/>
                <a:ext cx="278" cy="5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sz="2800" b="1" i="1">
                    <a:latin typeface="Times New Roman" panose="02020603050405020304" pitchFamily="18" charset="0"/>
                  </a:rPr>
                  <a:t>U</a:t>
                </a:r>
              </a:p>
              <a:p>
                <a:r>
                  <a:rPr lang="en-US" altLang="zh-CN" sz="2800" b="1" i="1">
                    <a:latin typeface="Times New Roman" panose="02020603050405020304" pitchFamily="18" charset="0"/>
                  </a:rPr>
                  <a:t>I</a:t>
                </a:r>
              </a:p>
            </p:txBody>
          </p:sp>
          <p:sp>
            <p:nvSpPr>
              <p:cNvPr id="10" name="Line 47">
                <a:extLst>
                  <a:ext uri="{FF2B5EF4-FFF2-40B4-BE49-F238E27FC236}">
                    <a16:creationId xmlns:a16="http://schemas.microsoft.com/office/drawing/2014/main" id="{FAB5A442-77B0-4C03-AE01-8269F5F2E9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93" y="4104"/>
                <a:ext cx="273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id="{885E1FCF-FC27-4C54-AC4F-13BD367421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52849" y="3713255"/>
            <a:ext cx="2664296" cy="2708386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5842" name="Text Box 2">
            <a:extLst>
              <a:ext uri="{FF2B5EF4-FFF2-40B4-BE49-F238E27FC236}">
                <a16:creationId xmlns:a16="http://schemas.microsoft.com/office/drawing/2014/main" id="{0EDCC2FF-7FD2-4E30-83A2-111609596D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560" y="1264094"/>
            <a:ext cx="8263359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20000"/>
              </a:spcBef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　　　　　　用电压表、电流表间接测电阻 </a:t>
            </a:r>
          </a:p>
        </p:txBody>
      </p:sp>
      <p:grpSp>
        <p:nvGrpSpPr>
          <p:cNvPr id="35869" name="Group 29">
            <a:extLst>
              <a:ext uri="{FF2B5EF4-FFF2-40B4-BE49-F238E27FC236}">
                <a16:creationId xmlns:a16="http://schemas.microsoft.com/office/drawing/2014/main" id="{D4023C07-2923-4D5B-956E-706A3980C9B7}"/>
              </a:ext>
            </a:extLst>
          </p:cNvPr>
          <p:cNvGrpSpPr/>
          <p:nvPr/>
        </p:nvGrpSpPr>
        <p:grpSpPr>
          <a:xfrm>
            <a:off x="4518530" y="3231715"/>
            <a:ext cx="1079500" cy="946150"/>
            <a:chOff x="408" y="3809"/>
            <a:chExt cx="680" cy="596"/>
          </a:xfrm>
        </p:grpSpPr>
        <p:sp>
          <p:nvSpPr>
            <p:cNvPr id="35870" name="Rectangle 30">
              <a:extLst>
                <a:ext uri="{FF2B5EF4-FFF2-40B4-BE49-F238E27FC236}">
                  <a16:creationId xmlns:a16="http://schemas.microsoft.com/office/drawing/2014/main" id="{107AC323-A7B4-4C91-9515-B8C3DE53B1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" y="3945"/>
              <a:ext cx="68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2800" b="1" i="1">
                  <a:latin typeface="Times New Roman" panose="02020603050405020304" pitchFamily="18" charset="0"/>
                </a:rPr>
                <a:t>R</a:t>
              </a:r>
              <a:r>
                <a:rPr lang="en-US" altLang="zh-CN" sz="2800" b="1">
                  <a:latin typeface="Times New Roman" panose="02020603050405020304" pitchFamily="18" charset="0"/>
                </a:rPr>
                <a:t>=</a:t>
              </a:r>
            </a:p>
          </p:txBody>
        </p:sp>
        <p:sp>
          <p:nvSpPr>
            <p:cNvPr id="35871" name="Rectangle 31">
              <a:extLst>
                <a:ext uri="{FF2B5EF4-FFF2-40B4-BE49-F238E27FC236}">
                  <a16:creationId xmlns:a16="http://schemas.microsoft.com/office/drawing/2014/main" id="{CEE82BC2-0ADD-4672-BACB-0C8A754B4C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3809"/>
              <a:ext cx="278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800" b="1" i="1">
                  <a:latin typeface="Times New Roman" panose="02020603050405020304" pitchFamily="18" charset="0"/>
                </a:rPr>
                <a:t>U</a:t>
              </a:r>
            </a:p>
            <a:p>
              <a:r>
                <a:rPr lang="en-US" altLang="zh-CN" sz="2800" b="1" i="1">
                  <a:latin typeface="Times New Roman" panose="02020603050405020304" pitchFamily="18" charset="0"/>
                </a:rPr>
                <a:t>I</a:t>
              </a:r>
            </a:p>
          </p:txBody>
        </p:sp>
        <p:sp>
          <p:nvSpPr>
            <p:cNvPr id="35872" name="Line 32">
              <a:extLst>
                <a:ext uri="{FF2B5EF4-FFF2-40B4-BE49-F238E27FC236}">
                  <a16:creationId xmlns:a16="http://schemas.microsoft.com/office/drawing/2014/main" id="{9EB34497-2BEF-4AF4-BD77-1206BB68EF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3" y="4104"/>
              <a:ext cx="27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" name="标题 1">
            <a:extLst>
              <a:ext uri="{FF2B5EF4-FFF2-40B4-BE49-F238E27FC236}">
                <a16:creationId xmlns:a16="http://schemas.microsoft.com/office/drawing/2014/main" id="{34B247B4-ACC4-498B-8E62-90F05B1D0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一、伏安法测电阻</a:t>
            </a:r>
          </a:p>
        </p:txBody>
      </p:sp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8C045078-5819-4D81-A9B3-B7E2570EDCD0}"/>
              </a:ext>
            </a:extLst>
          </p:cNvPr>
          <p:cNvSpPr/>
          <p:nvPr/>
        </p:nvSpPr>
        <p:spPr>
          <a:xfrm>
            <a:off x="1197048" y="1156946"/>
            <a:ext cx="1874616" cy="571037"/>
          </a:xfrm>
          <a:prstGeom prst="round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宋体" panose="02010600030101010101" pitchFamily="2" charset="-122"/>
                <a:ea typeface="微软雅黑"/>
                <a:cs typeface="+mn-cs"/>
              </a:rPr>
              <a:t>实验目的</a:t>
            </a:r>
          </a:p>
        </p:txBody>
      </p:sp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08E4E2E1-3326-47B1-A2B6-07904F70D2C5}"/>
              </a:ext>
            </a:extLst>
          </p:cNvPr>
          <p:cNvSpPr/>
          <p:nvPr/>
        </p:nvSpPr>
        <p:spPr>
          <a:xfrm>
            <a:off x="1198252" y="3429000"/>
            <a:ext cx="1874616" cy="571037"/>
          </a:xfrm>
          <a:prstGeom prst="round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宋体" panose="02010600030101010101" pitchFamily="2" charset="-122"/>
                <a:ea typeface="微软雅黑"/>
                <a:cs typeface="+mn-cs"/>
              </a:rPr>
              <a:t>实验原理</a:t>
            </a:r>
          </a:p>
        </p:txBody>
      </p:sp>
    </p:spTree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35844" name="Group 4">
            <a:extLst>
              <a:ext uri="{FF2B5EF4-FFF2-40B4-BE49-F238E27FC236}">
                <a16:creationId xmlns:a16="http://schemas.microsoft.com/office/drawing/2014/main" id="{CAE504D0-3CA5-4376-A2BF-CA0A6AB6EE26}"/>
              </a:ext>
            </a:extLst>
          </p:cNvPr>
          <p:cNvGrpSpPr>
            <a:grpSpLocks noChangeAspect="1"/>
          </p:cNvGrpSpPr>
          <p:nvPr/>
        </p:nvGrpSpPr>
        <p:grpSpPr>
          <a:xfrm>
            <a:off x="2855640" y="2581746"/>
            <a:ext cx="6935788" cy="3511550"/>
            <a:chOff x="940" y="-1038"/>
            <a:chExt cx="4369" cy="2212"/>
          </a:xfrm>
        </p:grpSpPr>
        <p:pic>
          <p:nvPicPr>
            <p:cNvPr id="35845" name="Picture 14" descr="H:\2\人教教参资源\九\图\蓄电池.jpg">
              <a:extLst>
                <a:ext uri="{FF2B5EF4-FFF2-40B4-BE49-F238E27FC236}">
                  <a16:creationId xmlns:a16="http://schemas.microsoft.com/office/drawing/2014/main" id="{E6BA1596-CE2E-425A-BD4A-D6DC13C0B6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027" y="-1038"/>
              <a:ext cx="1229" cy="1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46" name="Picture 3" descr="H:\2\人教教参资源\九\图\铡刀开关.JPG">
              <a:extLst>
                <a:ext uri="{FF2B5EF4-FFF2-40B4-BE49-F238E27FC236}">
                  <a16:creationId xmlns:a16="http://schemas.microsoft.com/office/drawing/2014/main" id="{AF75E57B-36AD-4BED-B98B-ABA550FA56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140" y="347"/>
              <a:ext cx="862" cy="5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47" name="Picture 6" descr="H:\2\人教教参资源\九\图\电流表.JPG">
              <a:extLst>
                <a:ext uri="{FF2B5EF4-FFF2-40B4-BE49-F238E27FC236}">
                  <a16:creationId xmlns:a16="http://schemas.microsoft.com/office/drawing/2014/main" id="{939A783C-EFAD-44F3-90E2-67CFB7B4C1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027" y="221"/>
              <a:ext cx="805" cy="9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48" name="Picture 7" descr="H:\2\人教教参资源\九\图\电压表.JPG">
              <a:extLst>
                <a:ext uri="{FF2B5EF4-FFF2-40B4-BE49-F238E27FC236}">
                  <a16:creationId xmlns:a16="http://schemas.microsoft.com/office/drawing/2014/main" id="{596B94FC-EFA4-4397-BE88-210587317E8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940" y="176"/>
              <a:ext cx="981" cy="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49" name="图片 7" descr="导线.jpg">
              <a:extLst>
                <a:ext uri="{FF2B5EF4-FFF2-40B4-BE49-F238E27FC236}">
                  <a16:creationId xmlns:a16="http://schemas.microsoft.com/office/drawing/2014/main" id="{2C933B18-C5F4-4A19-B336-40570F4A95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lum bright="30000" contras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977" b="12196"/>
            <a:stretch>
              <a:fillRect/>
            </a:stretch>
          </p:blipFill>
          <p:spPr bwMode="auto">
            <a:xfrm rot="5400000">
              <a:off x="4430" y="54"/>
              <a:ext cx="703" cy="10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50" name="Picture 12" descr="H:\2\人教教参资源\九\图\电阻3.jpg">
              <a:extLst>
                <a:ext uri="{FF2B5EF4-FFF2-40B4-BE49-F238E27FC236}">
                  <a16:creationId xmlns:a16="http://schemas.microsoft.com/office/drawing/2014/main" id="{FD41AF53-9644-4628-978E-0A1AE79118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164" y="-721"/>
              <a:ext cx="862" cy="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51" name="Picture 11" descr="无标题">
              <a:extLst>
                <a:ext uri="{FF2B5EF4-FFF2-40B4-BE49-F238E27FC236}">
                  <a16:creationId xmlns:a16="http://schemas.microsoft.com/office/drawing/2014/main" id="{16E21834-49BE-474E-BA16-ADC3893CC8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429" y="-863"/>
              <a:ext cx="1333" cy="6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853" name="Rectangle 13">
            <a:extLst>
              <a:ext uri="{FF2B5EF4-FFF2-40B4-BE49-F238E27FC236}">
                <a16:creationId xmlns:a16="http://schemas.microsoft.com/office/drawing/2014/main" id="{FBD320FD-C6EA-49CE-9DD6-CC9DAA7593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1337" y="1301482"/>
            <a:ext cx="8569325" cy="1057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　　　　　　电源、电压表、电流表、滑动变阻器、</a:t>
            </a:r>
          </a:p>
          <a:p>
            <a:pPr eaLnBrk="0" hangingPunct="0">
              <a:lnSpc>
                <a:spcPct val="120000"/>
              </a:lnSpc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　　　　　　开关、导线、待测电阻。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34B247B4-ACC4-498B-8E62-90F05B1D0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一、伏安法测电阻</a:t>
            </a:r>
          </a:p>
        </p:txBody>
      </p:sp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8C045078-5819-4D81-A9B3-B7E2570EDCD0}"/>
              </a:ext>
            </a:extLst>
          </p:cNvPr>
          <p:cNvSpPr/>
          <p:nvPr/>
        </p:nvSpPr>
        <p:spPr>
          <a:xfrm>
            <a:off x="1197048" y="1156946"/>
            <a:ext cx="1874616" cy="571037"/>
          </a:xfrm>
          <a:prstGeom prst="round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宋体" panose="02010600030101010101" pitchFamily="2" charset="-122"/>
                <a:ea typeface="微软雅黑"/>
                <a:cs typeface="+mn-cs"/>
              </a:rPr>
              <a:t>实验</a:t>
            </a:r>
            <a:r>
              <a:rPr lang="zh-CN" altLang="en-US" sz="2800" b="1">
                <a:solidFill>
                  <a:srgbClr val="FFFFFF"/>
                </a:solidFill>
                <a:latin typeface="宋体" panose="02010600030101010101" pitchFamily="2" charset="-122"/>
                <a:ea typeface="微软雅黑"/>
              </a:rPr>
              <a:t>器材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宋体" panose="02010600030101010101" pitchFamily="2" charset="-122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67901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5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34818" name="Group 2">
            <a:extLst>
              <a:ext uri="{FF2B5EF4-FFF2-40B4-BE49-F238E27FC236}">
                <a16:creationId xmlns:a16="http://schemas.microsoft.com/office/drawing/2014/main" id="{0414C959-91C3-4C51-8A80-BAA8E27202B7}"/>
              </a:ext>
            </a:extLst>
          </p:cNvPr>
          <p:cNvGrpSpPr/>
          <p:nvPr/>
        </p:nvGrpSpPr>
        <p:grpSpPr>
          <a:xfrm>
            <a:off x="2185476" y="2326221"/>
            <a:ext cx="2970213" cy="2590800"/>
            <a:chExt cx="1957" cy="1718"/>
          </a:xfrm>
        </p:grpSpPr>
        <p:sp>
          <p:nvSpPr>
            <p:cNvPr id="34819" name="Rectangle 3">
              <a:extLst>
                <a:ext uri="{FF2B5EF4-FFF2-40B4-BE49-F238E27FC236}">
                  <a16:creationId xmlns:a16="http://schemas.microsoft.com/office/drawing/2014/main" id="{2FD120CC-5FEA-4176-99B8-85C760C7A5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" y="161"/>
              <a:ext cx="1658" cy="85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34820" name="Group 4">
              <a:extLst>
                <a:ext uri="{FF2B5EF4-FFF2-40B4-BE49-F238E27FC236}">
                  <a16:creationId xmlns:a16="http://schemas.microsoft.com/office/drawing/2014/main" id="{9C4F9786-3E8F-4294-8D0B-2AE6176FF20F}"/>
                </a:ext>
              </a:extLst>
            </p:cNvPr>
            <p:cNvGrpSpPr/>
            <p:nvPr/>
          </p:nvGrpSpPr>
          <p:grpSpPr>
            <a:xfrm>
              <a:off x="710" y="0"/>
              <a:ext cx="79" cy="321"/>
              <a:chExt cx="85" cy="340"/>
            </a:xfrm>
          </p:grpSpPr>
          <p:sp>
            <p:nvSpPr>
              <p:cNvPr id="34821" name="Rectangle 19">
                <a:extLst>
                  <a:ext uri="{FF2B5EF4-FFF2-40B4-BE49-F238E27FC236}">
                    <a16:creationId xmlns:a16="http://schemas.microsoft.com/office/drawing/2014/main" id="{34843385-1BDB-4669-BA58-E28F745CB3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34822" name="Line 20">
                <a:extLst>
                  <a:ext uri="{FF2B5EF4-FFF2-40B4-BE49-F238E27FC236}">
                    <a16:creationId xmlns:a16="http://schemas.microsoft.com/office/drawing/2014/main" id="{5FEDC87C-48CD-4F4F-BA65-BE30FA315B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4823" name="Line 21">
                <a:extLst>
                  <a:ext uri="{FF2B5EF4-FFF2-40B4-BE49-F238E27FC236}">
                    <a16:creationId xmlns:a16="http://schemas.microsoft.com/office/drawing/2014/main" id="{72D6B879-4EEB-46E3-8A7D-9AD391D9A7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34824" name="Group 8">
              <a:extLst>
                <a:ext uri="{FF2B5EF4-FFF2-40B4-BE49-F238E27FC236}">
                  <a16:creationId xmlns:a16="http://schemas.microsoft.com/office/drawing/2014/main" id="{A28EEBA7-82EA-4AB4-93FD-1931F95DFE0B}"/>
                </a:ext>
              </a:extLst>
            </p:cNvPr>
            <p:cNvGrpSpPr/>
            <p:nvPr/>
          </p:nvGrpSpPr>
          <p:grpSpPr>
            <a:xfrm>
              <a:off x="1316" y="80"/>
              <a:ext cx="263" cy="161"/>
              <a:chExt cx="256" cy="142"/>
            </a:xfrm>
          </p:grpSpPr>
          <p:sp>
            <p:nvSpPr>
              <p:cNvPr id="34825" name="Rectangle 15">
                <a:extLst>
                  <a:ext uri="{FF2B5EF4-FFF2-40B4-BE49-F238E27FC236}">
                    <a16:creationId xmlns:a16="http://schemas.microsoft.com/office/drawing/2014/main" id="{FDFD73A3-FC89-41B3-BAE3-A9531FE2BC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34826" name="Line 16">
                <a:extLst>
                  <a:ext uri="{FF2B5EF4-FFF2-40B4-BE49-F238E27FC236}">
                    <a16:creationId xmlns:a16="http://schemas.microsoft.com/office/drawing/2014/main" id="{920D0D9B-4AB9-41F7-865D-7641EE2A23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4827" name="Oval 17">
                <a:extLst>
                  <a:ext uri="{FF2B5EF4-FFF2-40B4-BE49-F238E27FC236}">
                    <a16:creationId xmlns:a16="http://schemas.microsoft.com/office/drawing/2014/main" id="{960DCA9E-6DD8-42F0-AF48-01CA51BEA1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</p:grpSp>
        <p:sp>
          <p:nvSpPr>
            <p:cNvPr id="34828" name="Rectangle 178">
              <a:extLst>
                <a:ext uri="{FF2B5EF4-FFF2-40B4-BE49-F238E27FC236}">
                  <a16:creationId xmlns:a16="http://schemas.microsoft.com/office/drawing/2014/main" id="{B6F6312D-DAB1-4A35-8ACB-0C7912ADF6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" y="964"/>
              <a:ext cx="366" cy="114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grpSp>
          <p:nvGrpSpPr>
            <p:cNvPr id="34829" name="Group 13">
              <a:extLst>
                <a:ext uri="{FF2B5EF4-FFF2-40B4-BE49-F238E27FC236}">
                  <a16:creationId xmlns:a16="http://schemas.microsoft.com/office/drawing/2014/main" id="{E5FF0751-9743-4287-9A56-939A2090336A}"/>
                </a:ext>
              </a:extLst>
            </p:cNvPr>
            <p:cNvGrpSpPr/>
            <p:nvPr/>
          </p:nvGrpSpPr>
          <p:grpSpPr>
            <a:xfrm>
              <a:off x="1361" y="766"/>
              <a:ext cx="596" cy="312"/>
              <a:chExt cx="726" cy="363"/>
            </a:xfrm>
          </p:grpSpPr>
          <p:sp>
            <p:nvSpPr>
              <p:cNvPr id="34830" name="Rectangle 181">
                <a:extLst>
                  <a:ext uri="{FF2B5EF4-FFF2-40B4-BE49-F238E27FC236}">
                    <a16:creationId xmlns:a16="http://schemas.microsoft.com/office/drawing/2014/main" id="{19F4B330-FEE8-4ABE-AC74-955A974C1D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726" cy="36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34831" name="Line 182">
                <a:extLst>
                  <a:ext uri="{FF2B5EF4-FFF2-40B4-BE49-F238E27FC236}">
                    <a16:creationId xmlns:a16="http://schemas.microsoft.com/office/drawing/2014/main" id="{2F8D036B-37F4-454D-BC02-EBA663536C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7" y="0"/>
                <a:ext cx="31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4832" name="Line 183">
                <a:extLst>
                  <a:ext uri="{FF2B5EF4-FFF2-40B4-BE49-F238E27FC236}">
                    <a16:creationId xmlns:a16="http://schemas.microsoft.com/office/drawing/2014/main" id="{B9A793CE-B2E2-4518-B37C-B400C762D5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7" y="0"/>
                <a:ext cx="0" cy="22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triangl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4833" name="Rectangle 184">
                <a:extLst>
                  <a:ext uri="{FF2B5EF4-FFF2-40B4-BE49-F238E27FC236}">
                    <a16:creationId xmlns:a16="http://schemas.microsoft.com/office/drawing/2014/main" id="{ED60C701-DE23-4D44-B523-1DA6B9D346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227"/>
                <a:ext cx="453" cy="136"/>
              </a:xfrm>
              <a:prstGeom prst="rect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</p:grpSp>
        <p:grpSp>
          <p:nvGrpSpPr>
            <p:cNvPr id="34834" name="Group 18">
              <a:extLst>
                <a:ext uri="{FF2B5EF4-FFF2-40B4-BE49-F238E27FC236}">
                  <a16:creationId xmlns:a16="http://schemas.microsoft.com/office/drawing/2014/main" id="{6F3C4701-830C-4602-9E97-19911F019DC4}"/>
                </a:ext>
              </a:extLst>
            </p:cNvPr>
            <p:cNvGrpSpPr/>
            <p:nvPr/>
          </p:nvGrpSpPr>
          <p:grpSpPr>
            <a:xfrm>
              <a:off x="0" y="312"/>
              <a:ext cx="284" cy="344"/>
              <a:chExt cx="284" cy="344"/>
            </a:xfrm>
          </p:grpSpPr>
          <p:sp>
            <p:nvSpPr>
              <p:cNvPr id="34835" name="Oval 197">
                <a:extLst>
                  <a:ext uri="{FF2B5EF4-FFF2-40B4-BE49-F238E27FC236}">
                    <a16:creationId xmlns:a16="http://schemas.microsoft.com/office/drawing/2014/main" id="{6B076F52-4537-427F-B758-E6679A05A1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57"/>
                <a:ext cx="284" cy="283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34836" name="Text Box 198">
                <a:extLst>
                  <a:ext uri="{FF2B5EF4-FFF2-40B4-BE49-F238E27FC236}">
                    <a16:creationId xmlns:a16="http://schemas.microsoft.com/office/drawing/2014/main" id="{199E7EE1-6EE9-48D9-B2D2-EB4F77FFB9D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260" cy="3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 b="1">
                    <a:latin typeface="Times New Roman" panose="02020603050405020304" pitchFamily="18" charset="0"/>
                  </a:rPr>
                  <a:t>A</a:t>
                </a:r>
              </a:p>
            </p:txBody>
          </p:sp>
        </p:grpSp>
        <p:grpSp>
          <p:nvGrpSpPr>
            <p:cNvPr id="34837" name="Group 21">
              <a:extLst>
                <a:ext uri="{FF2B5EF4-FFF2-40B4-BE49-F238E27FC236}">
                  <a16:creationId xmlns:a16="http://schemas.microsoft.com/office/drawing/2014/main" id="{BB3A7F8A-ACDE-4CCF-B785-7C1F6E9A1194}"/>
                </a:ext>
              </a:extLst>
            </p:cNvPr>
            <p:cNvGrpSpPr/>
            <p:nvPr/>
          </p:nvGrpSpPr>
          <p:grpSpPr>
            <a:xfrm flipV="1">
              <a:off x="158" y="1018"/>
              <a:ext cx="974" cy="508"/>
              <a:chExt cx="1049" cy="538"/>
            </a:xfrm>
          </p:grpSpPr>
          <p:sp>
            <p:nvSpPr>
              <p:cNvPr id="34838" name="Line 7">
                <a:extLst>
                  <a:ext uri="{FF2B5EF4-FFF2-40B4-BE49-F238E27FC236}">
                    <a16:creationId xmlns:a16="http://schemas.microsoft.com/office/drawing/2014/main" id="{44F28F75-BF6F-480E-8F68-92A559A94A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0" y="0"/>
                <a:ext cx="1049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4839" name="Line 8">
                <a:extLst>
                  <a:ext uri="{FF2B5EF4-FFF2-40B4-BE49-F238E27FC236}">
                    <a16:creationId xmlns:a16="http://schemas.microsoft.com/office/drawing/2014/main" id="{9D5970F1-D31F-4F55-A0D7-186F201FBE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0" cy="53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oval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4840" name="Line 9">
                <a:extLst>
                  <a:ext uri="{FF2B5EF4-FFF2-40B4-BE49-F238E27FC236}">
                    <a16:creationId xmlns:a16="http://schemas.microsoft.com/office/drawing/2014/main" id="{1F7F5319-70F6-43D6-BE7E-CA1CB538A7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49" y="0"/>
                <a:ext cx="0" cy="53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oval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34841" name="Group 25">
              <a:extLst>
                <a:ext uri="{FF2B5EF4-FFF2-40B4-BE49-F238E27FC236}">
                  <a16:creationId xmlns:a16="http://schemas.microsoft.com/office/drawing/2014/main" id="{B77074ED-0EF9-45D5-A59B-C9442A63489E}"/>
                </a:ext>
              </a:extLst>
            </p:cNvPr>
            <p:cNvGrpSpPr/>
            <p:nvPr/>
          </p:nvGrpSpPr>
          <p:grpSpPr>
            <a:xfrm>
              <a:off x="510" y="1374"/>
              <a:ext cx="284" cy="344"/>
              <a:chExt cx="284" cy="344"/>
            </a:xfrm>
          </p:grpSpPr>
          <p:sp>
            <p:nvSpPr>
              <p:cNvPr id="34842" name="Oval 190">
                <a:extLst>
                  <a:ext uri="{FF2B5EF4-FFF2-40B4-BE49-F238E27FC236}">
                    <a16:creationId xmlns:a16="http://schemas.microsoft.com/office/drawing/2014/main" id="{2270D064-D428-4314-9931-2B5198974A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16"/>
                <a:ext cx="284" cy="283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34843" name="Text Box 191">
                <a:extLst>
                  <a:ext uri="{FF2B5EF4-FFF2-40B4-BE49-F238E27FC236}">
                    <a16:creationId xmlns:a16="http://schemas.microsoft.com/office/drawing/2014/main" id="{4A29DD4D-E333-4F2C-AAAF-CF112C6BD06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260" cy="3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 b="1">
                    <a:latin typeface="Times New Roman" panose="02020603050405020304" pitchFamily="18" charset="0"/>
                  </a:rPr>
                  <a:t>V</a:t>
                </a:r>
              </a:p>
            </p:txBody>
          </p:sp>
        </p:grpSp>
        <p:sp>
          <p:nvSpPr>
            <p:cNvPr id="34844" name="Text Box 4">
              <a:extLst>
                <a:ext uri="{FF2B5EF4-FFF2-40B4-BE49-F238E27FC236}">
                  <a16:creationId xmlns:a16="http://schemas.microsoft.com/office/drawing/2014/main" id="{F96CB41F-AA4E-4792-9F90-8168D335BE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0" y="681"/>
              <a:ext cx="342" cy="3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b="1" i="1">
                  <a:latin typeface="Times New Roman" panose="02020603050405020304" pitchFamily="18" charset="0"/>
                </a:rPr>
                <a:t>R</a:t>
              </a:r>
            </a:p>
          </p:txBody>
        </p:sp>
        <p:sp>
          <p:nvSpPr>
            <p:cNvPr id="34845" name="Text Box 4">
              <a:extLst>
                <a:ext uri="{FF2B5EF4-FFF2-40B4-BE49-F238E27FC236}">
                  <a16:creationId xmlns:a16="http://schemas.microsoft.com/office/drawing/2014/main" id="{CFA66EF5-4984-4C5D-A4DC-F6F7BB19C7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96" y="1152"/>
              <a:ext cx="505" cy="2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b="1" i="1">
                  <a:latin typeface="Times New Roman" panose="02020603050405020304" pitchFamily="18" charset="0"/>
                </a:rPr>
                <a:t>R'</a:t>
              </a:r>
            </a:p>
          </p:txBody>
        </p:sp>
        <p:sp>
          <p:nvSpPr>
            <p:cNvPr id="34846" name="Text Box 116">
              <a:extLst>
                <a:ext uri="{FF2B5EF4-FFF2-40B4-BE49-F238E27FC236}">
                  <a16:creationId xmlns:a16="http://schemas.microsoft.com/office/drawing/2014/main" id="{760E73F2-8BC8-4A29-B86C-DA038D1F3C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1" y="199"/>
              <a:ext cx="226" cy="2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pitchFamily="18" charset="0"/>
                </a:rPr>
                <a:t>S</a:t>
              </a:r>
              <a:endParaRPr lang="en-US" altLang="zh-CN" sz="2800" b="1" baseline="-25000">
                <a:latin typeface="Times New Roman" panose="02020603050405020304" pitchFamily="18" charset="0"/>
              </a:endParaRPr>
            </a:p>
          </p:txBody>
        </p:sp>
      </p:grpSp>
      <p:sp>
        <p:nvSpPr>
          <p:cNvPr id="34864" name="TextBox 7">
            <a:extLst>
              <a:ext uri="{FF2B5EF4-FFF2-40B4-BE49-F238E27FC236}">
                <a16:creationId xmlns:a16="http://schemas.microsoft.com/office/drawing/2014/main" id="{E7F672A3-DA8F-4171-88E5-9D56122869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8026" y="5515259"/>
            <a:ext cx="1501775" cy="593725"/>
          </a:xfrm>
          <a:prstGeom prst="roundRect">
            <a:avLst>
              <a:gd name="adj" fmla="val 16667"/>
            </a:avLst>
          </a:prstGeom>
          <a:extLst>
            <a:ext uri="{909E8E84-426E-40DD-AFC4-6F175D3DCCD1}">
              <a14:hiddenFill xmlns:a14="http://schemas.microsoft.com/office/drawing/2010/main">
                <a:solidFill>
                  <a:srgbClr val="FFDB93"/>
                </a:solidFill>
              </a14:hiddenFill>
            </a:ext>
          </a:ex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电路图 </a:t>
            </a:r>
            <a:endParaRPr lang="zh-CN" altLang="en-US" sz="2800" b="1">
              <a:solidFill>
                <a:srgbClr val="CC0000"/>
              </a:solidFill>
              <a:latin typeface="宋体" panose="02010600030101010101" pitchFamily="2" charset="-122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7A6F81B7-39C0-458F-A3AD-4F91EEF44BB4}"/>
              </a:ext>
            </a:extLst>
          </p:cNvPr>
          <p:cNvGrpSpPr/>
          <p:nvPr/>
        </p:nvGrpSpPr>
        <p:grpSpPr>
          <a:xfrm>
            <a:off x="6103533" y="1988840"/>
            <a:ext cx="3975235" cy="3395433"/>
            <a:chOff x="5699126" y="2276476"/>
            <a:chExt cx="4919663" cy="4202113"/>
          </a:xfrm>
        </p:grpSpPr>
        <p:grpSp>
          <p:nvGrpSpPr>
            <p:cNvPr id="34847" name="Group 31">
              <a:extLst>
                <a:ext uri="{FF2B5EF4-FFF2-40B4-BE49-F238E27FC236}">
                  <a16:creationId xmlns:a16="http://schemas.microsoft.com/office/drawing/2014/main" id="{E41C318D-F9A4-4F51-BEB4-02860ACF88E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807076" y="2276476"/>
              <a:ext cx="4811713" cy="4202113"/>
              <a:chExt cx="3031" cy="2647"/>
            </a:xfrm>
          </p:grpSpPr>
          <p:pic>
            <p:nvPicPr>
              <p:cNvPr id="34848" name="Picture 12" descr="H:\2\人教教参资源\九\图\电阻3.jpg">
                <a:extLst>
                  <a:ext uri="{FF2B5EF4-FFF2-40B4-BE49-F238E27FC236}">
                    <a16:creationId xmlns:a16="http://schemas.microsoft.com/office/drawing/2014/main" id="{996DEEDB-D50E-4334-81F6-25DF4180804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998" y="1293"/>
                <a:ext cx="683" cy="2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34849" name="Group 33">
                <a:extLst>
                  <a:ext uri="{FF2B5EF4-FFF2-40B4-BE49-F238E27FC236}">
                    <a16:creationId xmlns:a16="http://schemas.microsoft.com/office/drawing/2014/main" id="{432C5CF0-84EB-4C46-81A2-A7C1B9B29360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0" y="0"/>
                <a:ext cx="3031" cy="2647"/>
                <a:chExt cx="3031" cy="2647"/>
              </a:xfrm>
            </p:grpSpPr>
            <p:pic>
              <p:nvPicPr>
                <p:cNvPr id="34850" name="Picture 34" descr="无标题">
                  <a:extLst>
                    <a:ext uri="{FF2B5EF4-FFF2-40B4-BE49-F238E27FC236}">
                      <a16:creationId xmlns:a16="http://schemas.microsoft.com/office/drawing/2014/main" id="{E1A17BA1-FBBA-4FFB-94CC-F1AE4854D46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1870" y="1204"/>
                  <a:ext cx="1161" cy="55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4851" name="Picture 3" descr="H:\2\人教教参资源\九\图\铡刀开关.JPG">
                  <a:extLst>
                    <a:ext uri="{FF2B5EF4-FFF2-40B4-BE49-F238E27FC236}">
                      <a16:creationId xmlns:a16="http://schemas.microsoft.com/office/drawing/2014/main" id="{04DA388F-42A0-4514-9D5E-F90FB8D2867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1879" y="183"/>
                  <a:ext cx="720" cy="46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4852" name="Picture 6" descr="H:\2\人教教参资源\九\图\电流表.JPG">
                  <a:extLst>
                    <a:ext uri="{FF2B5EF4-FFF2-40B4-BE49-F238E27FC236}">
                      <a16:creationId xmlns:a16="http://schemas.microsoft.com/office/drawing/2014/main" id="{17D39367-C300-4D14-9F71-476F748A905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0" y="920"/>
                  <a:ext cx="670" cy="7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4853" name="Picture 7" descr="H:\2\人教教参资源\九\图\电压表.JPG">
                  <a:extLst>
                    <a:ext uri="{FF2B5EF4-FFF2-40B4-BE49-F238E27FC236}">
                      <a16:creationId xmlns:a16="http://schemas.microsoft.com/office/drawing/2014/main" id="{6D82FB80-1D3C-461D-A58D-9DA0E7790FF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905" y="1827"/>
                  <a:ext cx="807" cy="8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4854" name="Picture 14" descr="H:\2\人教教参资源\九\图\蓄电池.jpg">
                  <a:extLst>
                    <a:ext uri="{FF2B5EF4-FFF2-40B4-BE49-F238E27FC236}">
                      <a16:creationId xmlns:a16="http://schemas.microsoft.com/office/drawing/2014/main" id="{56F24B8B-1E20-44F6-A95E-84A1A5BEEBE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730" y="0"/>
                  <a:ext cx="984" cy="9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grpSp>
          <p:nvGrpSpPr>
            <p:cNvPr id="34855" name="Group 39">
              <a:extLst>
                <a:ext uri="{FF2B5EF4-FFF2-40B4-BE49-F238E27FC236}">
                  <a16:creationId xmlns:a16="http://schemas.microsoft.com/office/drawing/2014/main" id="{B5169EFE-C6D1-46D9-BD1B-301E25F6B2CA}"/>
                </a:ext>
              </a:extLst>
            </p:cNvPr>
            <p:cNvGrpSpPr/>
            <p:nvPr/>
          </p:nvGrpSpPr>
          <p:grpSpPr>
            <a:xfrm>
              <a:off x="5699126" y="2528888"/>
              <a:ext cx="4873625" cy="3702050"/>
              <a:chExt cx="3070" cy="2332"/>
            </a:xfrm>
          </p:grpSpPr>
          <p:sp>
            <p:nvSpPr>
              <p:cNvPr id="34856" name="未知">
                <a:extLst>
                  <a:ext uri="{FF2B5EF4-FFF2-40B4-BE49-F238E27FC236}">
                    <a16:creationId xmlns:a16="http://schemas.microsoft.com/office/drawing/2014/main" id="{CFCFE014-7EE1-4A26-A23E-2488BFAA01C5}"/>
                  </a:ext>
                </a:extLst>
              </p:cNvPr>
              <p:cNvSpPr/>
              <p:nvPr/>
            </p:nvSpPr>
            <p:spPr bwMode="auto">
              <a:xfrm>
                <a:off x="1446" y="0"/>
                <a:ext cx="684" cy="460"/>
              </a:xfrm>
              <a:custGeom>
                <a:gdLst>
                  <a:gd name="T0" fmla="*/ 0 w 684"/>
                  <a:gd name="T1" fmla="*/ 52 h 460"/>
                  <a:gd name="T2" fmla="*/ 240 w 684"/>
                  <a:gd name="T3" fmla="*/ 34 h 460"/>
                  <a:gd name="T4" fmla="*/ 404 w 684"/>
                  <a:gd name="T5" fmla="*/ 253 h 460"/>
                  <a:gd name="T6" fmla="*/ 595 w 684"/>
                  <a:gd name="T7" fmla="*/ 445 h 460"/>
                  <a:gd name="T8" fmla="*/ 684 w 684"/>
                  <a:gd name="T9" fmla="*/ 345 h 460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4" h="460">
                    <a:moveTo>
                      <a:pt x="0" y="52"/>
                    </a:moveTo>
                    <a:cubicBezTo>
                      <a:pt x="39" y="49"/>
                      <a:pt x="173" y="0"/>
                      <a:pt x="240" y="34"/>
                    </a:cubicBezTo>
                    <a:cubicBezTo>
                      <a:pt x="308" y="68"/>
                      <a:pt x="345" y="184"/>
                      <a:pt x="404" y="253"/>
                    </a:cubicBezTo>
                    <a:cubicBezTo>
                      <a:pt x="463" y="321"/>
                      <a:pt x="548" y="430"/>
                      <a:pt x="595" y="445"/>
                    </a:cubicBezTo>
                    <a:cubicBezTo>
                      <a:pt x="642" y="460"/>
                      <a:pt x="666" y="366"/>
                      <a:pt x="684" y="345"/>
                    </a:cubicBezTo>
                  </a:path>
                </a:pathLst>
              </a:custGeom>
              <a:noFill/>
              <a:ln w="28575" cmpd="sng">
                <a:solidFill>
                  <a:schemeClr val="accent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4857" name="未知">
                <a:extLst>
                  <a:ext uri="{FF2B5EF4-FFF2-40B4-BE49-F238E27FC236}">
                    <a16:creationId xmlns:a16="http://schemas.microsoft.com/office/drawing/2014/main" id="{DEED2830-CF0C-4D83-A41F-1D0937434B78}"/>
                  </a:ext>
                </a:extLst>
              </p:cNvPr>
              <p:cNvSpPr/>
              <p:nvPr/>
            </p:nvSpPr>
            <p:spPr bwMode="auto">
              <a:xfrm>
                <a:off x="2541" y="339"/>
                <a:ext cx="529" cy="860"/>
              </a:xfrm>
              <a:custGeom>
                <a:gdLst>
                  <a:gd name="T0" fmla="*/ 0 w 529"/>
                  <a:gd name="T1" fmla="*/ 26 h 860"/>
                  <a:gd name="T2" fmla="*/ 243 w 529"/>
                  <a:gd name="T3" fmla="*/ 71 h 860"/>
                  <a:gd name="T4" fmla="*/ 487 w 529"/>
                  <a:gd name="T5" fmla="*/ 454 h 860"/>
                  <a:gd name="T6" fmla="*/ 496 w 529"/>
                  <a:gd name="T7" fmla="*/ 860 h 860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9" h="860">
                    <a:moveTo>
                      <a:pt x="0" y="26"/>
                    </a:moveTo>
                    <a:cubicBezTo>
                      <a:pt x="42" y="33"/>
                      <a:pt x="162" y="0"/>
                      <a:pt x="243" y="71"/>
                    </a:cubicBezTo>
                    <a:cubicBezTo>
                      <a:pt x="324" y="142"/>
                      <a:pt x="445" y="323"/>
                      <a:pt x="487" y="454"/>
                    </a:cubicBezTo>
                    <a:cubicBezTo>
                      <a:pt x="529" y="585"/>
                      <a:pt x="494" y="776"/>
                      <a:pt x="496" y="860"/>
                    </a:cubicBezTo>
                  </a:path>
                </a:pathLst>
              </a:custGeom>
              <a:noFill/>
              <a:ln w="28575" cmpd="sng">
                <a:solidFill>
                  <a:schemeClr val="accent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4858" name="未知">
                <a:extLst>
                  <a:ext uri="{FF2B5EF4-FFF2-40B4-BE49-F238E27FC236}">
                    <a16:creationId xmlns:a16="http://schemas.microsoft.com/office/drawing/2014/main" id="{608881F3-A8D0-48A4-8CA9-239323345A25}"/>
                  </a:ext>
                </a:extLst>
              </p:cNvPr>
              <p:cNvSpPr/>
              <p:nvPr/>
            </p:nvSpPr>
            <p:spPr bwMode="auto">
              <a:xfrm>
                <a:off x="1660" y="1299"/>
                <a:ext cx="593" cy="403"/>
              </a:xfrm>
              <a:custGeom>
                <a:gdLst>
                  <a:gd name="T0" fmla="*/ 0 w 593"/>
                  <a:gd name="T1" fmla="*/ 0 h 403"/>
                  <a:gd name="T2" fmla="*/ 200 w 593"/>
                  <a:gd name="T3" fmla="*/ 264 h 403"/>
                  <a:gd name="T4" fmla="*/ 334 w 593"/>
                  <a:gd name="T5" fmla="*/ 354 h 403"/>
                  <a:gd name="T6" fmla="*/ 558 w 593"/>
                  <a:gd name="T7" fmla="*/ 354 h 403"/>
                  <a:gd name="T8" fmla="*/ 545 w 593"/>
                  <a:gd name="T9" fmla="*/ 58 h 403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3" h="402">
                    <a:moveTo>
                      <a:pt x="0" y="0"/>
                    </a:moveTo>
                    <a:cubicBezTo>
                      <a:pt x="33" y="45"/>
                      <a:pt x="144" y="205"/>
                      <a:pt x="200" y="264"/>
                    </a:cubicBezTo>
                    <a:cubicBezTo>
                      <a:pt x="256" y="323"/>
                      <a:pt x="275" y="339"/>
                      <a:pt x="334" y="354"/>
                    </a:cubicBezTo>
                    <a:cubicBezTo>
                      <a:pt x="394" y="368"/>
                      <a:pt x="524" y="403"/>
                      <a:pt x="558" y="354"/>
                    </a:cubicBezTo>
                    <a:cubicBezTo>
                      <a:pt x="593" y="305"/>
                      <a:pt x="548" y="120"/>
                      <a:pt x="545" y="58"/>
                    </a:cubicBezTo>
                  </a:path>
                </a:pathLst>
              </a:custGeom>
              <a:noFill/>
              <a:ln w="28575" cmpd="sng">
                <a:solidFill>
                  <a:schemeClr val="accent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4859" name="未知">
                <a:extLst>
                  <a:ext uri="{FF2B5EF4-FFF2-40B4-BE49-F238E27FC236}">
                    <a16:creationId xmlns:a16="http://schemas.microsoft.com/office/drawing/2014/main" id="{4F5028B0-780D-4933-8DEA-A6EB522ECD8C}"/>
                  </a:ext>
                </a:extLst>
              </p:cNvPr>
              <p:cNvSpPr/>
              <p:nvPr/>
            </p:nvSpPr>
            <p:spPr bwMode="auto">
              <a:xfrm>
                <a:off x="1534" y="1275"/>
                <a:ext cx="355" cy="1010"/>
              </a:xfrm>
              <a:custGeom>
                <a:gdLst>
                  <a:gd name="T0" fmla="*/ 0 w 355"/>
                  <a:gd name="T1" fmla="*/ 1010 h 1010"/>
                  <a:gd name="T2" fmla="*/ 213 w 355"/>
                  <a:gd name="T3" fmla="*/ 967 h 1010"/>
                  <a:gd name="T4" fmla="*/ 315 w 355"/>
                  <a:gd name="T5" fmla="*/ 777 h 1010"/>
                  <a:gd name="T6" fmla="*/ 322 w 355"/>
                  <a:gd name="T7" fmla="*/ 412 h 1010"/>
                  <a:gd name="T8" fmla="*/ 118 w 355"/>
                  <a:gd name="T9" fmla="*/ 0 h 1010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5" h="1010">
                    <a:moveTo>
                      <a:pt x="0" y="1010"/>
                    </a:moveTo>
                    <a:cubicBezTo>
                      <a:pt x="35" y="1004"/>
                      <a:pt x="160" y="1006"/>
                      <a:pt x="213" y="967"/>
                    </a:cubicBezTo>
                    <a:cubicBezTo>
                      <a:pt x="266" y="928"/>
                      <a:pt x="297" y="869"/>
                      <a:pt x="315" y="777"/>
                    </a:cubicBezTo>
                    <a:cubicBezTo>
                      <a:pt x="334" y="684"/>
                      <a:pt x="355" y="542"/>
                      <a:pt x="322" y="412"/>
                    </a:cubicBezTo>
                    <a:cubicBezTo>
                      <a:pt x="289" y="283"/>
                      <a:pt x="160" y="86"/>
                      <a:pt x="118" y="0"/>
                    </a:cubicBezTo>
                  </a:path>
                </a:pathLst>
              </a:custGeom>
              <a:noFill/>
              <a:ln w="28575" cmpd="sng">
                <a:solidFill>
                  <a:schemeClr val="accent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4860" name="未知">
                <a:extLst>
                  <a:ext uri="{FF2B5EF4-FFF2-40B4-BE49-F238E27FC236}">
                    <a16:creationId xmlns:a16="http://schemas.microsoft.com/office/drawing/2014/main" id="{6B1E27DA-36D7-4EB3-95C0-B33C9095553D}"/>
                  </a:ext>
                </a:extLst>
              </p:cNvPr>
              <p:cNvSpPr/>
              <p:nvPr/>
            </p:nvSpPr>
            <p:spPr bwMode="auto">
              <a:xfrm>
                <a:off x="936" y="1304"/>
                <a:ext cx="274" cy="1028"/>
              </a:xfrm>
              <a:custGeom>
                <a:gdLst>
                  <a:gd name="T0" fmla="*/ 198 w 274"/>
                  <a:gd name="T1" fmla="*/ 0 h 1028"/>
                  <a:gd name="T2" fmla="*/ 58 w 274"/>
                  <a:gd name="T3" fmla="*/ 504 h 1028"/>
                  <a:gd name="T4" fmla="*/ 4 w 274"/>
                  <a:gd name="T5" fmla="*/ 770 h 1028"/>
                  <a:gd name="T6" fmla="*/ 80 w 274"/>
                  <a:gd name="T7" fmla="*/ 994 h 1028"/>
                  <a:gd name="T8" fmla="*/ 274 w 274"/>
                  <a:gd name="T9" fmla="*/ 974 h 1028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4" h="1028">
                    <a:moveTo>
                      <a:pt x="198" y="0"/>
                    </a:moveTo>
                    <a:cubicBezTo>
                      <a:pt x="175" y="84"/>
                      <a:pt x="90" y="376"/>
                      <a:pt x="58" y="504"/>
                    </a:cubicBezTo>
                    <a:cubicBezTo>
                      <a:pt x="26" y="632"/>
                      <a:pt x="0" y="688"/>
                      <a:pt x="4" y="770"/>
                    </a:cubicBezTo>
                    <a:cubicBezTo>
                      <a:pt x="8" y="852"/>
                      <a:pt x="35" y="960"/>
                      <a:pt x="80" y="994"/>
                    </a:cubicBezTo>
                    <a:cubicBezTo>
                      <a:pt x="125" y="1028"/>
                      <a:pt x="234" y="978"/>
                      <a:pt x="274" y="974"/>
                    </a:cubicBezTo>
                  </a:path>
                </a:pathLst>
              </a:custGeom>
              <a:noFill/>
              <a:ln w="28575" cmpd="sng">
                <a:solidFill>
                  <a:schemeClr val="accent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4861" name="未知">
                <a:extLst>
                  <a:ext uri="{FF2B5EF4-FFF2-40B4-BE49-F238E27FC236}">
                    <a16:creationId xmlns:a16="http://schemas.microsoft.com/office/drawing/2014/main" id="{E4BA5A67-8A86-4D16-9A0A-170EF41DEA88}"/>
                  </a:ext>
                </a:extLst>
              </p:cNvPr>
              <p:cNvSpPr/>
              <p:nvPr/>
            </p:nvSpPr>
            <p:spPr bwMode="auto">
              <a:xfrm>
                <a:off x="426" y="1292"/>
                <a:ext cx="718" cy="259"/>
              </a:xfrm>
              <a:custGeom>
                <a:gdLst>
                  <a:gd name="T0" fmla="*/ 0 w 718"/>
                  <a:gd name="T1" fmla="*/ 76 h 259"/>
                  <a:gd name="T2" fmla="*/ 109 w 718"/>
                  <a:gd name="T3" fmla="*/ 229 h 259"/>
                  <a:gd name="T4" fmla="*/ 307 w 718"/>
                  <a:gd name="T5" fmla="*/ 245 h 259"/>
                  <a:gd name="T6" fmla="*/ 467 w 718"/>
                  <a:gd name="T7" fmla="*/ 146 h 259"/>
                  <a:gd name="T8" fmla="*/ 718 w 718"/>
                  <a:gd name="T9" fmla="*/ 0 h 259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8" h="259">
                    <a:moveTo>
                      <a:pt x="0" y="76"/>
                    </a:moveTo>
                    <a:cubicBezTo>
                      <a:pt x="19" y="102"/>
                      <a:pt x="58" y="201"/>
                      <a:pt x="109" y="229"/>
                    </a:cubicBezTo>
                    <a:cubicBezTo>
                      <a:pt x="160" y="257"/>
                      <a:pt x="247" y="259"/>
                      <a:pt x="307" y="245"/>
                    </a:cubicBezTo>
                    <a:cubicBezTo>
                      <a:pt x="367" y="232"/>
                      <a:pt x="399" y="187"/>
                      <a:pt x="467" y="146"/>
                    </a:cubicBezTo>
                    <a:cubicBezTo>
                      <a:pt x="535" y="105"/>
                      <a:pt x="666" y="30"/>
                      <a:pt x="718" y="0"/>
                    </a:cubicBezTo>
                  </a:path>
                </a:pathLst>
              </a:custGeom>
              <a:noFill/>
              <a:ln w="28575" cmpd="sng">
                <a:solidFill>
                  <a:schemeClr val="accent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4862" name="未知">
                <a:extLst>
                  <a:ext uri="{FF2B5EF4-FFF2-40B4-BE49-F238E27FC236}">
                    <a16:creationId xmlns:a16="http://schemas.microsoft.com/office/drawing/2014/main" id="{8DAB2296-95A8-4F14-923D-81087D12259E}"/>
                  </a:ext>
                </a:extLst>
              </p:cNvPr>
              <p:cNvSpPr/>
              <p:nvPr/>
            </p:nvSpPr>
            <p:spPr bwMode="auto">
              <a:xfrm>
                <a:off x="0" y="56"/>
                <a:ext cx="994" cy="1343"/>
              </a:xfrm>
              <a:custGeom>
                <a:gdLst>
                  <a:gd name="T0" fmla="*/ 1030 w 1030"/>
                  <a:gd name="T1" fmla="*/ 33 h 1394"/>
                  <a:gd name="T2" fmla="*/ 891 w 1030"/>
                  <a:gd name="T3" fmla="*/ 39 h 1394"/>
                  <a:gd name="T4" fmla="*/ 428 w 1030"/>
                  <a:gd name="T5" fmla="*/ 265 h 1394"/>
                  <a:gd name="T6" fmla="*/ 57 w 1030"/>
                  <a:gd name="T7" fmla="*/ 695 h 1394"/>
                  <a:gd name="T8" fmla="*/ 85 w 1030"/>
                  <a:gd name="T9" fmla="*/ 1282 h 1394"/>
                  <a:gd name="T10" fmla="*/ 289 w 1030"/>
                  <a:gd name="T11" fmla="*/ 1364 h 1394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30" h="1394">
                    <a:moveTo>
                      <a:pt x="1030" y="33"/>
                    </a:moveTo>
                    <a:cubicBezTo>
                      <a:pt x="1007" y="34"/>
                      <a:pt x="991" y="0"/>
                      <a:pt x="891" y="39"/>
                    </a:cubicBezTo>
                    <a:cubicBezTo>
                      <a:pt x="791" y="78"/>
                      <a:pt x="567" y="156"/>
                      <a:pt x="428" y="265"/>
                    </a:cubicBezTo>
                    <a:cubicBezTo>
                      <a:pt x="289" y="374"/>
                      <a:pt x="114" y="525"/>
                      <a:pt x="57" y="695"/>
                    </a:cubicBezTo>
                    <a:cubicBezTo>
                      <a:pt x="0" y="865"/>
                      <a:pt x="46" y="1170"/>
                      <a:pt x="85" y="1282"/>
                    </a:cubicBezTo>
                    <a:cubicBezTo>
                      <a:pt x="124" y="1394"/>
                      <a:pt x="247" y="1347"/>
                      <a:pt x="289" y="1364"/>
                    </a:cubicBezTo>
                  </a:path>
                </a:pathLst>
              </a:custGeom>
              <a:noFill/>
              <a:ln w="28575" cmpd="sng">
                <a:solidFill>
                  <a:schemeClr val="accent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2" name="标题 1">
            <a:extLst>
              <a:ext uri="{FF2B5EF4-FFF2-40B4-BE49-F238E27FC236}">
                <a16:creationId xmlns:a16="http://schemas.microsoft.com/office/drawing/2014/main" id="{00FE3020-F70F-4FD6-BCD1-CC8C888EF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一、伏安法测电阻</a:t>
            </a:r>
          </a:p>
        </p:txBody>
      </p:sp>
      <p:sp>
        <p:nvSpPr>
          <p:cNvPr id="52" name="矩形: 圆角 51">
            <a:extLst>
              <a:ext uri="{FF2B5EF4-FFF2-40B4-BE49-F238E27FC236}">
                <a16:creationId xmlns:a16="http://schemas.microsoft.com/office/drawing/2014/main" id="{54C4A244-49F3-4C48-95E0-7F601C8419AB}"/>
              </a:ext>
            </a:extLst>
          </p:cNvPr>
          <p:cNvSpPr/>
          <p:nvPr/>
        </p:nvSpPr>
        <p:spPr>
          <a:xfrm>
            <a:off x="1197048" y="1156946"/>
            <a:ext cx="4502078" cy="571037"/>
          </a:xfrm>
          <a:prstGeom prst="round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宋体" panose="02010600030101010101" pitchFamily="2" charset="-122"/>
                <a:ea typeface="微软雅黑"/>
                <a:cs typeface="+mn-cs"/>
              </a:rPr>
              <a:t>实验电路图和实物图</a:t>
            </a:r>
          </a:p>
        </p:txBody>
      </p:sp>
      <p:sp>
        <p:nvSpPr>
          <p:cNvPr id="54" name="TextBox 7">
            <a:extLst>
              <a:ext uri="{FF2B5EF4-FFF2-40B4-BE49-F238E27FC236}">
                <a16:creationId xmlns:a16="http://schemas.microsoft.com/office/drawing/2014/main" id="{D2664BF6-D5D2-47ED-8583-E1405AA89F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2531" y="5506269"/>
            <a:ext cx="1501775" cy="593725"/>
          </a:xfrm>
          <a:prstGeom prst="roundRect">
            <a:avLst>
              <a:gd name="adj" fmla="val 16667"/>
            </a:avLst>
          </a:prstGeom>
          <a:extLst>
            <a:ext uri="{909E8E84-426E-40DD-AFC4-6F175D3DCCD1}">
              <a14:hiddenFill xmlns:a14="http://schemas.microsoft.com/office/drawing/2010/main">
                <a:solidFill>
                  <a:srgbClr val="FFDB93"/>
                </a:solidFill>
              </a14:hiddenFill>
            </a:ext>
          </a:ex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实物图 </a:t>
            </a:r>
            <a:endParaRPr lang="zh-CN" altLang="en-US" sz="2800" b="1">
              <a:solidFill>
                <a:srgbClr val="CC0000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3795" name="Rectangle 3">
            <a:extLst>
              <a:ext uri="{FF2B5EF4-FFF2-40B4-BE49-F238E27FC236}">
                <a16:creationId xmlns:a16="http://schemas.microsoft.com/office/drawing/2014/main" id="{CC8B6429-361D-4AC9-8331-F36C7C7276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1544" y="2023438"/>
            <a:ext cx="9433048" cy="3222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　　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．写出你的实验步骤及实验数据记录表格； </a:t>
            </a:r>
            <a:endParaRPr lang="en-US" altLang="zh-CN" sz="28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　　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．按电路图连接电路，并进行测量；</a:t>
            </a:r>
          </a:p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　　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．将测量的数据记录在自己设计的记录表中；</a:t>
            </a:r>
          </a:p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　　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．根据测得的数据，利用欧姆定律算出电阻值； </a:t>
            </a:r>
          </a:p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　　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5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．多测几组数据，看看测得的电阻值是否一样。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B744F23C-D178-4F99-9FDD-6F98BAEE8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一、伏安法测电阻</a:t>
            </a:r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BED3F4E4-CE80-4D31-A581-39BA3EB0EC11}"/>
              </a:ext>
            </a:extLst>
          </p:cNvPr>
          <p:cNvSpPr/>
          <p:nvPr/>
        </p:nvSpPr>
        <p:spPr>
          <a:xfrm>
            <a:off x="1197048" y="1156946"/>
            <a:ext cx="1874616" cy="571037"/>
          </a:xfrm>
          <a:prstGeom prst="round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宋体" panose="02010600030101010101" pitchFamily="2" charset="-122"/>
                <a:ea typeface="微软雅黑"/>
                <a:cs typeface="+mn-cs"/>
              </a:rPr>
              <a:t>实验</a:t>
            </a:r>
            <a:r>
              <a:rPr lang="zh-CN" altLang="en-US" sz="2800" b="1">
                <a:solidFill>
                  <a:srgbClr val="FFFFFF"/>
                </a:solidFill>
                <a:latin typeface="宋体" panose="02010600030101010101" pitchFamily="2" charset="-122"/>
                <a:ea typeface="微软雅黑"/>
              </a:rPr>
              <a:t>要求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宋体" panose="02010600030101010101" pitchFamily="2" charset="-122"/>
              <a:ea typeface="微软雅黑"/>
              <a:cs typeface="+mn-cs"/>
            </a:endParaRPr>
          </a:p>
        </p:txBody>
      </p:sp>
    </p:spTree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D70FBA91-3296-42E7-8368-323CFFD73E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9616" y="1327944"/>
            <a:ext cx="8243888" cy="470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　　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．调节电流表、电压表的指针到零刻度；按电路图连接实物。调节滑动变阻器到阻值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最大端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；</a:t>
            </a:r>
          </a:p>
          <a:p>
            <a:pPr eaLnBrk="0" hangingPunct="0">
              <a:lnSpc>
                <a:spcPct val="120000"/>
              </a:lnSpc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　　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．闭合开关，调节滑动变阻器的滑片至适当位置，分别读出电流表的示数 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I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、电压表的示数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U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，并记录在表格中；</a:t>
            </a:r>
          </a:p>
          <a:p>
            <a:pPr eaLnBrk="0" hangingPunct="0">
              <a:lnSpc>
                <a:spcPct val="120000"/>
              </a:lnSpc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　　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．根据公式        计算出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R 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的值，并记录在表格中。 </a:t>
            </a:r>
          </a:p>
          <a:p>
            <a:pPr eaLnBrk="0" hangingPunct="0">
              <a:lnSpc>
                <a:spcPct val="120000"/>
              </a:lnSpc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　　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．调节滑动变阻器的滑片改变待测电阻中的电流及两端的电压，再测几组数据，并计算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R 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的值。</a:t>
            </a:r>
          </a:p>
        </p:txBody>
      </p:sp>
      <p:grpSp>
        <p:nvGrpSpPr>
          <p:cNvPr id="32777" name="Group 9">
            <a:extLst>
              <a:ext uri="{FF2B5EF4-FFF2-40B4-BE49-F238E27FC236}">
                <a16:creationId xmlns:a16="http://schemas.microsoft.com/office/drawing/2014/main" id="{1D5DC0A2-802F-4E90-B26B-ADD9989D4D77}"/>
              </a:ext>
            </a:extLst>
          </p:cNvPr>
          <p:cNvGrpSpPr/>
          <p:nvPr/>
        </p:nvGrpSpPr>
        <p:grpSpPr>
          <a:xfrm>
            <a:off x="5556250" y="3789040"/>
            <a:ext cx="1079500" cy="946150"/>
            <a:chOff x="408" y="3809"/>
            <a:chExt cx="680" cy="596"/>
          </a:xfrm>
        </p:grpSpPr>
        <p:sp>
          <p:nvSpPr>
            <p:cNvPr id="32778" name="Rectangle 10">
              <a:extLst>
                <a:ext uri="{FF2B5EF4-FFF2-40B4-BE49-F238E27FC236}">
                  <a16:creationId xmlns:a16="http://schemas.microsoft.com/office/drawing/2014/main" id="{1A1F0937-CCB8-4584-B551-B67F3EF60D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" y="3940"/>
              <a:ext cx="68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2800" b="1" i="1">
                  <a:latin typeface="Times New Roman" panose="02020603050405020304" pitchFamily="18" charset="0"/>
                </a:rPr>
                <a:t>R</a:t>
              </a:r>
              <a:r>
                <a:rPr lang="en-US" altLang="zh-CN" sz="2800" b="1">
                  <a:latin typeface="Times New Roman" panose="02020603050405020304" pitchFamily="18" charset="0"/>
                </a:rPr>
                <a:t>=</a:t>
              </a:r>
            </a:p>
          </p:txBody>
        </p:sp>
        <p:sp>
          <p:nvSpPr>
            <p:cNvPr id="32779" name="Rectangle 11">
              <a:extLst>
                <a:ext uri="{FF2B5EF4-FFF2-40B4-BE49-F238E27FC236}">
                  <a16:creationId xmlns:a16="http://schemas.microsoft.com/office/drawing/2014/main" id="{F5847298-35DD-43D4-B10D-FA8F00752D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3809"/>
              <a:ext cx="278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800" b="1" i="1">
                  <a:latin typeface="Times New Roman" panose="02020603050405020304" pitchFamily="18" charset="0"/>
                </a:rPr>
                <a:t>U</a:t>
              </a:r>
            </a:p>
            <a:p>
              <a:r>
                <a:rPr lang="en-US" altLang="zh-CN" sz="2800" b="1" i="1">
                  <a:latin typeface="Times New Roman" panose="02020603050405020304" pitchFamily="18" charset="0"/>
                </a:rPr>
                <a:t>I</a:t>
              </a:r>
            </a:p>
          </p:txBody>
        </p:sp>
        <p:sp>
          <p:nvSpPr>
            <p:cNvPr id="32780" name="Line 12">
              <a:extLst>
                <a:ext uri="{FF2B5EF4-FFF2-40B4-BE49-F238E27FC236}">
                  <a16:creationId xmlns:a16="http://schemas.microsoft.com/office/drawing/2014/main" id="{6FC2498D-68CD-4D8C-974B-05735E546C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3" y="4104"/>
              <a:ext cx="27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" name="标题 1">
            <a:extLst>
              <a:ext uri="{FF2B5EF4-FFF2-40B4-BE49-F238E27FC236}">
                <a16:creationId xmlns:a16="http://schemas.microsoft.com/office/drawing/2014/main" id="{D1D14C9C-1343-4505-8C22-D105A6B8F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一、伏安法测电阻</a:t>
            </a: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63723CDF-F342-42A4-A082-863BF77A939D}"/>
              </a:ext>
            </a:extLst>
          </p:cNvPr>
          <p:cNvSpPr/>
          <p:nvPr/>
        </p:nvSpPr>
        <p:spPr>
          <a:xfrm>
            <a:off x="1197048" y="1156946"/>
            <a:ext cx="1874616" cy="571037"/>
          </a:xfrm>
          <a:prstGeom prst="round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宋体" panose="02010600030101010101" pitchFamily="2" charset="-122"/>
                <a:ea typeface="微软雅黑"/>
                <a:cs typeface="+mn-cs"/>
              </a:rPr>
              <a:t>实验步骤</a:t>
            </a:r>
          </a:p>
        </p:txBody>
      </p:sp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.xml><?xml version="1.0" encoding="utf-8"?>
<p:tagLst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.xml><?xml version="1.0" encoding="utf-8"?>
<p:tagLst xmlns:p="http://schemas.openxmlformats.org/presentationml/2006/main">
  <p:tag name="AS_OS" val="Unix 3.10 unknown"/>
  <p:tag name="AS_RELEASE_DATE" val="2020.11.30"/>
  <p:tag name="AS_TITLE" val="Aspose.Slides for Java"/>
  <p:tag name="AS_VERSION" val="20.11"/>
</p:tagLst>
</file>

<file path=ppt/theme/theme1.xml><?xml version="1.0" encoding="utf-8"?>
<a:theme xmlns:r="http://schemas.openxmlformats.org/officeDocument/2006/relationships" xmlns:a="http://schemas.openxmlformats.org/drawingml/2006/main" name="2_Office 主题​​">
  <a:themeElements>
    <a:clrScheme name="自定义 5">
      <a:dk1>
        <a:srgbClr val="080808"/>
      </a:dk1>
      <a:lt1>
        <a:srgbClr val="FFFFFF"/>
      </a:lt1>
      <a:dk2>
        <a:srgbClr val="000000"/>
      </a:dk2>
      <a:lt2>
        <a:srgbClr val="FFFFFF"/>
      </a:lt2>
      <a:accent1>
        <a:srgbClr val="1F3864"/>
      </a:accent1>
      <a:accent2>
        <a:srgbClr val="FFC00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模板字体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121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Arial</vt:lpstr>
      <vt:lpstr>微软雅黑</vt:lpstr>
      <vt:lpstr>黑体</vt:lpstr>
      <vt:lpstr>思源黑体 CN Bold</vt:lpstr>
      <vt:lpstr>Calibri Light</vt:lpstr>
      <vt:lpstr>Calibri</vt:lpstr>
      <vt:lpstr>Times New Roman</vt:lpstr>
      <vt:lpstr>宋体</vt:lpstr>
      <vt:lpstr>2_Office 主题​​</vt:lpstr>
      <vt:lpstr>PowerPoint Presentation</vt:lpstr>
      <vt:lpstr>学习目标</vt:lpstr>
      <vt:lpstr>想想议议</vt:lpstr>
      <vt:lpstr>想想议议</vt:lpstr>
      <vt:lpstr>一、伏安法测电阻</vt:lpstr>
      <vt:lpstr>一、伏安法测电阻</vt:lpstr>
      <vt:lpstr>一、伏安法测电阻</vt:lpstr>
      <vt:lpstr>一、伏安法测电阻</vt:lpstr>
      <vt:lpstr>一、伏安法测电阻</vt:lpstr>
      <vt:lpstr>一、伏安法测电阻</vt:lpstr>
      <vt:lpstr>一、伏安法测电阻</vt:lpstr>
      <vt:lpstr>想想议议</vt:lpstr>
      <vt:lpstr>想想议议</vt:lpstr>
      <vt:lpstr>想想议议</vt:lpstr>
      <vt:lpstr>想想议议</vt:lpstr>
      <vt:lpstr>课堂巩固</vt:lpstr>
      <vt:lpstr>课堂巩固</vt:lpstr>
      <vt:lpstr>课堂巩固</vt:lpstr>
      <vt:lpstr>课堂小结</vt:lpstr>
      <vt:lpstr>PowerPoint Presentation</vt:lpstr>
    </vt:vector>
  </TitlesOfParts>
  <LinksUpToDate>false</LinksUpToDate>
  <SharedDoc>false</SharedDoc>
  <HyperlinksChanged>false</HyperlinksChanged>
  <AppVersion>20.1100</AppVersion>
  <TotalTime>0</TotalTime>
  <Application>Aspose.Slides for Java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2021-11-02T18:50:52Z</cp:lastPrinted>
  <dcterms:created xsi:type="dcterms:W3CDTF">2021-11-02T18:50:52Z</dcterms:created>
  <dcterms:modified xsi:type="dcterms:W3CDTF">2021-11-02T10:50:53Z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