
<file path=[Content_Types].xml><?xml version="1.0" encoding="utf-8"?>
<Types xmlns="http://schemas.openxmlformats.org/package/2006/content-types">
  <Default Extension="bin" ContentType="application/vnd.openxmlformats-officedocument.oleObject"/>
  <Default Extension="fntdata" ContentType="application/x-fontdata"/>
  <Default Extension="gif" ContentType="image/gi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"/>
  <Default Extension="wdp" ContentType="image/vnd.ms-photo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heme/theme2.xml" ContentType="application/vnd.openxmlformats-officedocument.theme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heme/theme3.xml" ContentType="application/vnd.openxmlformats-officedocument.theme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notesSlides/notesSlide1.xml" ContentType="application/vnd.openxmlformats-officedocument.presentationml.notesSlide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notesSlides/notesSlide2.xml" ContentType="application/vnd.openxmlformats-officedocument.presentationml.notesSlide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notesSlides/notesSlide3.xml" ContentType="application/vnd.openxmlformats-officedocument.presentationml.notesSlide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0.xml" ContentType="application/vnd.openxmlformats-officedocument.presentationml.tags+xml"/>
  <Override PartName="/ppt/notesSlides/notesSlide4.xml" ContentType="application/vnd.openxmlformats-officedocument.presentationml.notesSlide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notesSlides/notesSlide5.xml" ContentType="application/vnd.openxmlformats-officedocument.presentationml.notesSlide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notesSlides/notesSlide6.xml" ContentType="application/vnd.openxmlformats-officedocument.presentationml.notesSlide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notesSlides/notesSlide7.xml" ContentType="application/vnd.openxmlformats-officedocument.presentationml.notesSlide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notesSlides/notesSlide8.xml" ContentType="application/vnd.openxmlformats-officedocument.presentationml.notesSlide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notesSlides/notesSlide9.xml" ContentType="application/vnd.openxmlformats-officedocument.presentationml.notesSlide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notesSlides/notesSlide10.xml" ContentType="application/vnd.openxmlformats-officedocument.presentationml.notesSlide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0.xml" ContentType="application/vnd.openxmlformats-officedocument.presentationml.tags+xml"/>
  <Override PartName="/ppt/notesSlides/notesSlide11.xml" ContentType="application/vnd.openxmlformats-officedocument.presentationml.notesSlide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notesSlides/notesSlide12.xml" ContentType="application/vnd.openxmlformats-officedocument.presentationml.notesSlide+xml"/>
  <Override PartName="/ppt/tags/tag349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notesSlides/notesSlide13.xml" ContentType="application/vnd.openxmlformats-officedocument.presentationml.notesSlide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notesSlides/notesSlide14.xml" ContentType="application/vnd.openxmlformats-officedocument.presentationml.notesSlide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notesSlides/notesSlide15.xml" ContentType="application/vnd.openxmlformats-officedocument.presentationml.notesSlide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0.xml" ContentType="application/vnd.openxmlformats-officedocument.presentationml.tags+xml"/>
  <Override PartName="/ppt/notesSlides/notesSlide16.xml" ContentType="application/vnd.openxmlformats-officedocument.presentationml.notesSlide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tags/tag406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tags/tag320.xml" ContentType="application/vnd.openxmlformats-officedocument.presentationml.tags+xml"/>
  <Override PartName="/ppt/tags/tag433.xml" ContentType="application/vnd.openxmlformats-officedocument.presentationml.tag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37"/>
  </p:notesMasterIdLst>
  <p:handoutMasterIdLst>
    <p:handoutMasterId r:id="rId38"/>
  </p:handoutMasterIdLst>
  <p:sldIdLst>
    <p:sldId id="257" r:id="rId2"/>
    <p:sldId id="260" r:id="rId3"/>
    <p:sldId id="261" r:id="rId4"/>
    <p:sldId id="331" r:id="rId5"/>
    <p:sldId id="332" r:id="rId6"/>
    <p:sldId id="333" r:id="rId7"/>
    <p:sldId id="334" r:id="rId8"/>
    <p:sldId id="335" r:id="rId9"/>
    <p:sldId id="336" r:id="rId10"/>
    <p:sldId id="337" r:id="rId11"/>
    <p:sldId id="338" r:id="rId12"/>
    <p:sldId id="339" r:id="rId13"/>
    <p:sldId id="340" r:id="rId14"/>
    <p:sldId id="341" r:id="rId15"/>
    <p:sldId id="342" r:id="rId16"/>
    <p:sldId id="343" r:id="rId17"/>
    <p:sldId id="344" r:id="rId18"/>
    <p:sldId id="345" r:id="rId19"/>
    <p:sldId id="346" r:id="rId20"/>
    <p:sldId id="347" r:id="rId21"/>
    <p:sldId id="348" r:id="rId22"/>
    <p:sldId id="349" r:id="rId23"/>
    <p:sldId id="350" r:id="rId24"/>
    <p:sldId id="351" r:id="rId25"/>
    <p:sldId id="352" r:id="rId26"/>
    <p:sldId id="353" r:id="rId27"/>
    <p:sldId id="354" r:id="rId28"/>
    <p:sldId id="355" r:id="rId29"/>
    <p:sldId id="356" r:id="rId30"/>
    <p:sldId id="357" r:id="rId31"/>
    <p:sldId id="358" r:id="rId32"/>
    <p:sldId id="359" r:id="rId33"/>
    <p:sldId id="360" r:id="rId34"/>
    <p:sldId id="361" r:id="rId35"/>
    <p:sldId id="362" r:id="rId36"/>
  </p:sldIdLst>
  <p:sldSz cx="12192000" cy="6858000"/>
  <p:notesSz cx="6858000" cy="9144000"/>
  <p:embeddedFontLst>
    <p:embeddedFont>
      <p:font typeface="MiSans" panose="02010600030101010101" charset="-122"/>
      <p:regular r:id="rId39"/>
    </p:embeddedFont>
    <p:embeddedFont>
      <p:font typeface="庞门正道标题体3.0" panose="02010600030101010101" charset="-122"/>
      <p:regular r:id="rId40"/>
    </p:embeddedFont>
    <p:embeddedFont>
      <p:font typeface="Arial Black" panose="020B0A04020102020204" pitchFamily="34" charset="0"/>
      <p:bold r:id="rId41"/>
    </p:embeddedFont>
    <p:embeddedFont>
      <p:font typeface="Cambria Math" panose="02040503050406030204" pitchFamily="18" charset="0"/>
      <p:regular r:id="rId42"/>
    </p:embeddedFont>
    <p:embeddedFont>
      <p:font typeface="黑体" panose="02010609060101010101" pitchFamily="49" charset="-122"/>
      <p:regular r:id="rId43"/>
    </p:embeddedFont>
    <p:embeddedFont>
      <p:font typeface="楷体" panose="02010609060101010101" pitchFamily="49" charset="-122"/>
      <p:regular r:id="rId44"/>
    </p:embeddedFont>
    <p:embeddedFont>
      <p:font typeface="微软雅黑" panose="020B0503020204020204" pitchFamily="34" charset="-122"/>
      <p:regular r:id="rId45"/>
      <p:bold r:id="rId46"/>
    </p:embeddedFont>
  </p:embeddedFontLst>
  <p:custDataLst>
    <p:tags r:id="rId47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46" userDrawn="1">
          <p15:clr>
            <a:srgbClr val="A4A3A4"/>
          </p15:clr>
        </p15:guide>
        <p15:guide id="2" pos="383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幸全" initials="幸全" lastIdx="0" clrIdx="0"/>
  <p:cmAuthor id="2" name="作者" initials="A" lastIdx="0" clrIdx="1"/>
  <p:cmAuthor id="3" name="HJZX010" initials="" lastIdx="0" clrIdx="2"/>
  <p:cmAuthor id="4" name="1206988966@qq.com" initials="1" lastIdx="0" clrIdx="3"/>
  <p:cmAuthor id="5" name="姜伟光" initials="姜" lastIdx="0" clrIdx="4"/>
  <p:cmAuthor id="6" name="Microsoft" initials="M" lastIdx="0" clrIdx="5"/>
  <p:cmAuthor id="7" name="lenovo" initials="l" lastIdx="0" clrIdx="6"/>
  <p:cmAuthor id="8" name="jh" initials="j" lastIdx="0" clrIdx="7"/>
  <p:cmAuthor id="9" name="www.xkb1.com" initials="w" lastIdx="0" clrIdx="8"/>
  <p:cmAuthor id="10" name="ming qiu" initials="m" lastIdx="0" clrIdx="9"/>
  <p:cmAuthor id="11" name="王子涵" initials="王" lastIdx="0" clrIdx="10"/>
  <p:cmAuthor id="12" name="MyPC" initials="M" lastIdx="0" clrIdx="11"/>
  <p:cmAuthor id="13" name="李丽" initials="李" lastIdx="0" clrIdx="12"/>
  <p:cmAuthor id="14" name="Nicole Li  李倩" initials="N" lastIdx="0" clrIdx="13"/>
  <p:cmAuthor id="15" name="admin" initials="a" lastIdx="0" clrIdx="14"/>
  <p:cmAuthor id="16" name="222" initials="2" lastIdx="0" clrIdx="15"/>
  <p:cmAuthor id="17" name="我心飞翔" initials="我" lastIdx="0" clrIdx="16"/>
  <p:cmAuthor id="18" name="心语" initials="心" lastIdx="0" clrIdx="17"/>
  <p:cmAuthor id="19" name="张 林娜" initials="" lastIdx="0" clrIdx="18"/>
  <p:cmAuthor id="20" name="未知用户1" initials="" lastIdx="0" clrIdx="19"/>
  <p:cmAuthor id="21" name="jinli" initials="j" lastIdx="0" clrIdx="20"/>
  <p:cmAuthor id="22" name="user" initials="u" lastIdx="0" clrIdx="21"/>
  <p:cmAuthor id="23" name="xkb1.com" initials="x" lastIdx="0" clrIdx="22"/>
  <p:cmAuthor id="24" name="刘浩" initials="刘" lastIdx="0" clrIdx="23"/>
  <p:cmAuthor id="25" name="孙宇婷" initials="" lastIdx="0" clrIdx="24"/>
  <p:cmAuthor id="26" name="ASUS" initials="" lastIdx="0" clrIdx="25"/>
  <p:cmAuthor id="27" name="Mia Vida Villanueva" initials="" lastIdx="0" clrIdx="26"/>
  <p:cmAuthor id="28" name="xj" initials="" lastIdx="0" clrIdx="27"/>
  <p:cmAuthor id="29" name="古" initials="" lastIdx="0" clrIdx="28"/>
  <p:cmAuthor id="30" name="李彦利" initials="" lastIdx="0" clrIdx="29"/>
  <p:cmAuthor id="31" name="刘刘" initials="" lastIdx="0" clrIdx="30"/>
  <p:cmAuthor id="32" name="Vivian Liu" initials="" lastIdx="0" clrIdx="31"/>
  <p:cmAuthor id="33" name="小叮当_VfeeFJFJ" initials="authorId_1205747745" lastIdx="0" clrIdx="32"/>
  <p:cmAuthor id="34" name="Dino._6ZFrB7nA" initials="authorId_1257418890" lastIdx="0" clrIdx="33"/>
  <p:cmAuthor id="35" name="陈庆" initials="陈" lastIdx="0" clrIdx="34"/>
  <p:cmAuthor id="36" name="Lenovo" initials="L" lastIdx="0" clrIdx="35"/>
  <p:cmAuthor id="37" name="youyi" initials="y" lastIdx="0" clrIdx="36"/>
  <p:cmAuthor id="38" name="Administrator" initials="A" lastIdx="0" clrIdx="37"/>
  <p:cmAuthor id="39" name="ZhangS" initials="Z" lastIdx="0" clrIdx="38"/>
  <p:cmAuthor id="40" name="1908" initials="1" lastIdx="0" clrIdx="39"/>
  <p:cmAuthor id="41" name="1005" initials="l" lastIdx="0" clrIdx="40"/>
  <p:cmAuthor id="42" name="Taylor Hartwell" initials="TH [6]" lastIdx="0" clrIdx="41"/>
  <p:cmAuthor id="43" name="峰" initials="峰" lastIdx="0" clrIdx="42"/>
  <p:cmAuthor id="44" name="TuWY" initials="T" lastIdx="0" clrIdx="43"/>
  <p:cmAuthor id="45" name="新课标第一网" initials="新" lastIdx="0" clrIdx="44"/>
  <p:cmAuthor id="46" name="优翼" initials="校" lastIdx="0" clrIdx="45"/>
  <p:cmAuthor id="47" name="HQ" initials="H" lastIdx="0" clrIdx="46"/>
  <p:cmAuthor id="48" name="hw" initials="h" lastIdx="0" clrIdx="47"/>
  <p:cmAuthor id="49" name="WanZijun" initials="W" lastIdx="0" clrIdx="48"/>
  <p:cmAuthor id="50" name="佳琪 刘" initials="佳" lastIdx="0" clrIdx="49"/>
  <p:cmAuthor id="51" name="Microsoft Office 用户" initials="" lastIdx="0" clrIdx="50"/>
  <p:cmAuthor id="52" name="WPS" initials="W" lastIdx="0" clrIdx="51"/>
  <p:cmAuthor id="53" name="yuhuan.chen" initials="y" lastIdx="0" clrIdx="52"/>
  <p:cmAuthor id="54" name="zhouy" initials="z" lastIdx="0" clrIdx="53"/>
  <p:cmAuthor id="55" name="刘晓霞" initials="刘晓霞" lastIdx="0" clrIdx="54"/>
  <p:cmAuthor id="56" name="沈洪霞" initials="沈洪霞" lastIdx="0" clrIdx="55"/>
  <p:cmAuthor id="57" name="fmz" initials="f" lastIdx="0" clrIdx="56"/>
  <p:cmAuthor id="58" name="林" initials="林" lastIdx="0" clrIdx="57"/>
  <p:cmAuthor id="59" name="dao4" initials="d" lastIdx="0" clrIdx="58"/>
  <p:cmAuthor id="60" name="Microsoft 帐户" initials="" lastIdx="0" clrIdx="59"/>
  <p:cmAuthor id="61" name="张艳" initials="张" lastIdx="0" clrIdx="60"/>
  <p:cmAuthor id="62" name="HUAWEI" initials="H" lastIdx="0" clrIdx="6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howGuides="1">
      <p:cViewPr varScale="1">
        <p:scale>
          <a:sx n="78" d="100"/>
          <a:sy n="78" d="100"/>
        </p:scale>
        <p:origin x="778" y="331"/>
      </p:cViewPr>
      <p:guideLst>
        <p:guide orient="horz" pos="2246"/>
        <p:guide pos="3834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>
      <p:cViewPr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1.fntdata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4.fntdata"/><Relationship Id="rId47" Type="http://schemas.openxmlformats.org/officeDocument/2006/relationships/tags" Target="tags/tag1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font" Target="fonts/font2.fntdata"/><Relationship Id="rId45" Type="http://schemas.openxmlformats.org/officeDocument/2006/relationships/font" Target="fonts/font7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6.fntdata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5.fntdata"/><Relationship Id="rId48" Type="http://schemas.openxmlformats.org/officeDocument/2006/relationships/commentAuthors" Target="commentAuthors.xml"/><Relationship Id="rId8" Type="http://schemas.openxmlformats.org/officeDocument/2006/relationships/slide" Target="slides/slide7.xml"/><Relationship Id="rId51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handoutMaster" Target="handoutMasters/handoutMaster1.xml"/><Relationship Id="rId46" Type="http://schemas.openxmlformats.org/officeDocument/2006/relationships/font" Target="fonts/font8.fntdata"/><Relationship Id="rId20" Type="http://schemas.openxmlformats.org/officeDocument/2006/relationships/slide" Target="slides/slide19.xml"/><Relationship Id="rId41" Type="http://schemas.openxmlformats.org/officeDocument/2006/relationships/font" Target="fonts/font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handoutMasters/_rels/handoutMaster1.xml.rels><?xml version="1.0" encoding="UTF-8" standalone="yes"?>
<Relationships xmlns="http://schemas.openxmlformats.org/package/2006/relationships"><Relationship Id="rId3" Type="http://schemas.openxmlformats.org/officeDocument/2006/relationships/tags" Target="../tags/tag83.xml"/><Relationship Id="rId2" Type="http://schemas.openxmlformats.org/officeDocument/2006/relationships/tags" Target="../tags/tag82.xml"/><Relationship Id="rId1" Type="http://schemas.openxmlformats.org/officeDocument/2006/relationships/theme" Target="../theme/theme3.xml"/><Relationship Id="rId5" Type="http://schemas.openxmlformats.org/officeDocument/2006/relationships/tags" Target="../tags/tag85.xml"/><Relationship Id="rId4" Type="http://schemas.openxmlformats.org/officeDocument/2006/relationships/tags" Target="../tags/tag8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  <p:custDataLst>
              <p:tags r:id="rId2"/>
            </p:custDataLst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  <p:custDataLst>
              <p:tags r:id="rId3"/>
            </p:custDataLst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  <a:t>2026/8/22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  <p:custDataLst>
              <p:tags r:id="rId4"/>
            </p:custDataLst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  <p:custDataLst>
              <p:tags r:id="rId5"/>
            </p:custDataLst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3" Type="http://schemas.openxmlformats.org/officeDocument/2006/relationships/tags" Target="../tags/tag77.xml"/><Relationship Id="rId7" Type="http://schemas.openxmlformats.org/officeDocument/2006/relationships/tags" Target="../tags/tag81.xml"/><Relationship Id="rId2" Type="http://schemas.openxmlformats.org/officeDocument/2006/relationships/tags" Target="../tags/tag76.xml"/><Relationship Id="rId1" Type="http://schemas.openxmlformats.org/officeDocument/2006/relationships/theme" Target="../theme/theme2.xml"/><Relationship Id="rId6" Type="http://schemas.openxmlformats.org/officeDocument/2006/relationships/tags" Target="../tags/tag80.xml"/><Relationship Id="rId5" Type="http://schemas.openxmlformats.org/officeDocument/2006/relationships/tags" Target="../tags/tag79.xml"/><Relationship Id="rId4" Type="http://schemas.openxmlformats.org/officeDocument/2006/relationships/tags" Target="../tags/tag7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  <p:custDataLst>
              <p:tags r:id="rId2"/>
            </p:custDataLst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MiSans" panose="00000500000000000000" pitchFamily="2" charset="-122"/>
                <a:ea typeface="MiSans" panose="00000500000000000000" pitchFamily="2" charset="-122"/>
              </a:defRPr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  <p:custDataLst>
              <p:tags r:id="rId3"/>
            </p:custDataLst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MiSans" panose="00000500000000000000" pitchFamily="2" charset="-122"/>
                <a:ea typeface="MiSans" panose="00000500000000000000" pitchFamily="2" charset="-122"/>
              </a:defRPr>
            </a:lvl1pPr>
          </a:lstStyle>
          <a:p>
            <a:fld id="{1E2302DC-8BD5-47FC-94C3-C5200ADDAD21}" type="datetimeFigureOut">
              <a:rPr lang="zh-CN" altLang="en-US" smtClean="0"/>
              <a:t>2026/8/22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  <p:custDataLst>
              <p:tags r:id="rId4"/>
            </p:custDataLst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备注占位符 4"/>
          <p:cNvSpPr>
            <a:spLocks noGrp="1"/>
          </p:cNvSpPr>
          <p:nvPr>
            <p:ph type="body" sz="quarter" idx="3"/>
            <p:custDataLst>
              <p:tags r:id="rId5"/>
            </p:custDataLst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  <p:custDataLst>
              <p:tags r:id="rId6"/>
            </p:custDataLst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MiSans" panose="00000500000000000000" pitchFamily="2" charset="-122"/>
                <a:ea typeface="MiSans" panose="00000500000000000000" pitchFamily="2" charset="-122"/>
              </a:defRPr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  <p:custDataLst>
              <p:tags r:id="rId7"/>
            </p:custDataLst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MiSans" panose="00000500000000000000" pitchFamily="2" charset="-122"/>
                <a:ea typeface="MiSans" panose="00000500000000000000" pitchFamily="2" charset="-122"/>
              </a:defRPr>
            </a:lvl1pPr>
          </a:lstStyle>
          <a:p>
            <a:fld id="{A48944EC-F591-495F-BB8B-57257203947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MiSans" panose="00000500000000000000" pitchFamily="2" charset="-122"/>
        <a:ea typeface="MiSans" panose="00000500000000000000" pitchFamily="2" charset="-122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MiSans" panose="00000500000000000000" pitchFamily="2" charset="-122"/>
        <a:ea typeface="MiSans" panose="00000500000000000000" pitchFamily="2" charset="-122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MiSans" panose="00000500000000000000" pitchFamily="2" charset="-122"/>
        <a:ea typeface="MiSans" panose="00000500000000000000" pitchFamily="2" charset="-122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MiSans" panose="00000500000000000000" pitchFamily="2" charset="-122"/>
        <a:ea typeface="MiSans" panose="00000500000000000000" pitchFamily="2" charset="-122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MiSans" panose="00000500000000000000" pitchFamily="2" charset="-122"/>
        <a:ea typeface="MiSans" panose="00000500000000000000" pitchFamily="2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tags" Target="../tags/tag143.xml"/><Relationship Id="rId2" Type="http://schemas.openxmlformats.org/officeDocument/2006/relationships/tags" Target="../tags/tag142.xml"/><Relationship Id="rId1" Type="http://schemas.openxmlformats.org/officeDocument/2006/relationships/tags" Target="../tags/tag141.xml"/><Relationship Id="rId5" Type="http://schemas.openxmlformats.org/officeDocument/2006/relationships/slide" Target="../slides/slide6.xml"/><Relationship Id="rId4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3" Type="http://schemas.openxmlformats.org/officeDocument/2006/relationships/tags" Target="../tags/tag337.xml"/><Relationship Id="rId2" Type="http://schemas.openxmlformats.org/officeDocument/2006/relationships/tags" Target="../tags/tag336.xml"/><Relationship Id="rId1" Type="http://schemas.openxmlformats.org/officeDocument/2006/relationships/tags" Target="../tags/tag335.xml"/><Relationship Id="rId5" Type="http://schemas.openxmlformats.org/officeDocument/2006/relationships/slide" Target="../slides/slide27.xml"/><Relationship Id="rId4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3" Type="http://schemas.openxmlformats.org/officeDocument/2006/relationships/tags" Target="../tags/tag343.xml"/><Relationship Id="rId2" Type="http://schemas.openxmlformats.org/officeDocument/2006/relationships/tags" Target="../tags/tag342.xml"/><Relationship Id="rId1" Type="http://schemas.openxmlformats.org/officeDocument/2006/relationships/tags" Target="../tags/tag341.xml"/><Relationship Id="rId5" Type="http://schemas.openxmlformats.org/officeDocument/2006/relationships/slide" Target="../slides/slide28.xml"/><Relationship Id="rId4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3" Type="http://schemas.openxmlformats.org/officeDocument/2006/relationships/tags" Target="../tags/tag351.xml"/><Relationship Id="rId2" Type="http://schemas.openxmlformats.org/officeDocument/2006/relationships/tags" Target="../tags/tag350.xml"/><Relationship Id="rId1" Type="http://schemas.openxmlformats.org/officeDocument/2006/relationships/tags" Target="../tags/tag349.xml"/><Relationship Id="rId5" Type="http://schemas.openxmlformats.org/officeDocument/2006/relationships/slide" Target="../slides/slide29.xml"/><Relationship Id="rId4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3" Type="http://schemas.openxmlformats.org/officeDocument/2006/relationships/tags" Target="../tags/tag359.xml"/><Relationship Id="rId2" Type="http://schemas.openxmlformats.org/officeDocument/2006/relationships/tags" Target="../tags/tag358.xml"/><Relationship Id="rId1" Type="http://schemas.openxmlformats.org/officeDocument/2006/relationships/tags" Target="../tags/tag357.xml"/><Relationship Id="rId5" Type="http://schemas.openxmlformats.org/officeDocument/2006/relationships/slide" Target="../slides/slide30.xml"/><Relationship Id="rId4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3" Type="http://schemas.openxmlformats.org/officeDocument/2006/relationships/tags" Target="../tags/tag368.xml"/><Relationship Id="rId2" Type="http://schemas.openxmlformats.org/officeDocument/2006/relationships/tags" Target="../tags/tag367.xml"/><Relationship Id="rId1" Type="http://schemas.openxmlformats.org/officeDocument/2006/relationships/tags" Target="../tags/tag366.xml"/><Relationship Id="rId5" Type="http://schemas.openxmlformats.org/officeDocument/2006/relationships/slide" Target="../slides/slide31.xml"/><Relationship Id="rId4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3" Type="http://schemas.openxmlformats.org/officeDocument/2006/relationships/tags" Target="../tags/tag376.xml"/><Relationship Id="rId2" Type="http://schemas.openxmlformats.org/officeDocument/2006/relationships/tags" Target="../tags/tag375.xml"/><Relationship Id="rId1" Type="http://schemas.openxmlformats.org/officeDocument/2006/relationships/tags" Target="../tags/tag374.xml"/><Relationship Id="rId5" Type="http://schemas.openxmlformats.org/officeDocument/2006/relationships/slide" Target="../slides/slide32.xml"/><Relationship Id="rId4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3" Type="http://schemas.openxmlformats.org/officeDocument/2006/relationships/tags" Target="../tags/tag383.xml"/><Relationship Id="rId2" Type="http://schemas.openxmlformats.org/officeDocument/2006/relationships/tags" Target="../tags/tag382.xml"/><Relationship Id="rId1" Type="http://schemas.openxmlformats.org/officeDocument/2006/relationships/tags" Target="../tags/tag381.xml"/><Relationship Id="rId5" Type="http://schemas.openxmlformats.org/officeDocument/2006/relationships/slide" Target="../slides/slide33.xml"/><Relationship Id="rId4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tags" Target="../tags/tag269.xml"/><Relationship Id="rId2" Type="http://schemas.openxmlformats.org/officeDocument/2006/relationships/tags" Target="../tags/tag268.xml"/><Relationship Id="rId1" Type="http://schemas.openxmlformats.org/officeDocument/2006/relationships/tags" Target="../tags/tag267.xml"/><Relationship Id="rId5" Type="http://schemas.openxmlformats.org/officeDocument/2006/relationships/slide" Target="../slides/slide19.xml"/><Relationship Id="rId4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tags" Target="../tags/tag277.xml"/><Relationship Id="rId2" Type="http://schemas.openxmlformats.org/officeDocument/2006/relationships/tags" Target="../tags/tag276.xml"/><Relationship Id="rId1" Type="http://schemas.openxmlformats.org/officeDocument/2006/relationships/tags" Target="../tags/tag275.xml"/><Relationship Id="rId5" Type="http://schemas.openxmlformats.org/officeDocument/2006/relationships/slide" Target="../slides/slide20.xml"/><Relationship Id="rId4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tags" Target="../tags/tag283.xml"/><Relationship Id="rId2" Type="http://schemas.openxmlformats.org/officeDocument/2006/relationships/tags" Target="../tags/tag282.xml"/><Relationship Id="rId1" Type="http://schemas.openxmlformats.org/officeDocument/2006/relationships/tags" Target="../tags/tag281.xml"/><Relationship Id="rId5" Type="http://schemas.openxmlformats.org/officeDocument/2006/relationships/slide" Target="../slides/slide21.xml"/><Relationship Id="rId4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3" Type="http://schemas.openxmlformats.org/officeDocument/2006/relationships/tags" Target="../tags/tag292.xml"/><Relationship Id="rId2" Type="http://schemas.openxmlformats.org/officeDocument/2006/relationships/tags" Target="../tags/tag291.xml"/><Relationship Id="rId1" Type="http://schemas.openxmlformats.org/officeDocument/2006/relationships/tags" Target="../tags/tag290.xml"/><Relationship Id="rId5" Type="http://schemas.openxmlformats.org/officeDocument/2006/relationships/slide" Target="../slides/slide22.xml"/><Relationship Id="rId4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3" Type="http://schemas.openxmlformats.org/officeDocument/2006/relationships/tags" Target="../tags/tag298.xml"/><Relationship Id="rId2" Type="http://schemas.openxmlformats.org/officeDocument/2006/relationships/tags" Target="../tags/tag297.xml"/><Relationship Id="rId1" Type="http://schemas.openxmlformats.org/officeDocument/2006/relationships/tags" Target="../tags/tag296.xml"/><Relationship Id="rId5" Type="http://schemas.openxmlformats.org/officeDocument/2006/relationships/slide" Target="../slides/slide23.xml"/><Relationship Id="rId4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3" Type="http://schemas.openxmlformats.org/officeDocument/2006/relationships/tags" Target="../tags/tag309.xml"/><Relationship Id="rId2" Type="http://schemas.openxmlformats.org/officeDocument/2006/relationships/tags" Target="../tags/tag308.xml"/><Relationship Id="rId1" Type="http://schemas.openxmlformats.org/officeDocument/2006/relationships/tags" Target="../tags/tag307.xml"/><Relationship Id="rId5" Type="http://schemas.openxmlformats.org/officeDocument/2006/relationships/slide" Target="../slides/slide24.xml"/><Relationship Id="rId4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3" Type="http://schemas.openxmlformats.org/officeDocument/2006/relationships/tags" Target="../tags/tag317.xml"/><Relationship Id="rId2" Type="http://schemas.openxmlformats.org/officeDocument/2006/relationships/tags" Target="../tags/tag316.xml"/><Relationship Id="rId1" Type="http://schemas.openxmlformats.org/officeDocument/2006/relationships/tags" Target="../tags/tag315.xml"/><Relationship Id="rId5" Type="http://schemas.openxmlformats.org/officeDocument/2006/relationships/slide" Target="../slides/slide25.xml"/><Relationship Id="rId4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3" Type="http://schemas.openxmlformats.org/officeDocument/2006/relationships/tags" Target="../tags/tag326.xml"/><Relationship Id="rId2" Type="http://schemas.openxmlformats.org/officeDocument/2006/relationships/tags" Target="../tags/tag325.xml"/><Relationship Id="rId1" Type="http://schemas.openxmlformats.org/officeDocument/2006/relationships/tags" Target="../tags/tag324.xml"/><Relationship Id="rId5" Type="http://schemas.openxmlformats.org/officeDocument/2006/relationships/slide" Target="../slides/slide26.xml"/><Relationship Id="rId4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1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zh-CN" altLang="en-US"/>
              <a:t>用橡皮筋、橡胶塞铁架台模拟蹦极，提出动能，重力势能和弹性势能是可以相互转化的。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idx="10"/>
            <p:custDataLst>
              <p:tags r:id="rId3"/>
            </p:custDataLst>
          </p:nvPr>
        </p:nvSpPr>
        <p:spPr/>
        <p:txBody>
          <a:bodyPr/>
          <a:lstStyle/>
          <a:p>
            <a:fld id="{71088536-0794-4BEE-A95B-6F796C60394C}" type="datetime3">
              <a:rPr lang="zh-CN" altLang="en-US" smtClean="0"/>
              <a:t>2026年8月22日星期六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1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1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1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1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30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1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31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1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32</a:t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1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33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1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1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1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1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1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1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1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1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0.xml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tags" Target="../tags/tag64.xml"/><Relationship Id="rId3" Type="http://schemas.openxmlformats.org/officeDocument/2006/relationships/tags" Target="../tags/tag59.xml"/><Relationship Id="rId7" Type="http://schemas.openxmlformats.org/officeDocument/2006/relationships/tags" Target="../tags/tag63.xml"/><Relationship Id="rId12" Type="http://schemas.openxmlformats.org/officeDocument/2006/relationships/image" Target="../media/image5.png"/><Relationship Id="rId2" Type="http://schemas.openxmlformats.org/officeDocument/2006/relationships/tags" Target="../tags/tag58.xml"/><Relationship Id="rId1" Type="http://schemas.openxmlformats.org/officeDocument/2006/relationships/tags" Target="../tags/tag57.xml"/><Relationship Id="rId6" Type="http://schemas.openxmlformats.org/officeDocument/2006/relationships/tags" Target="../tags/tag62.xml"/><Relationship Id="rId11" Type="http://schemas.openxmlformats.org/officeDocument/2006/relationships/image" Target="../media/image7.png"/><Relationship Id="rId5" Type="http://schemas.openxmlformats.org/officeDocument/2006/relationships/tags" Target="../tags/tag61.xml"/><Relationship Id="rId10" Type="http://schemas.openxmlformats.org/officeDocument/2006/relationships/image" Target="../media/image12.gif"/><Relationship Id="rId4" Type="http://schemas.openxmlformats.org/officeDocument/2006/relationships/tags" Target="../tags/tag60.xml"/><Relationship Id="rId9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8" Type="http://schemas.openxmlformats.org/officeDocument/2006/relationships/tags" Target="../tags/tag72.xml"/><Relationship Id="rId13" Type="http://schemas.openxmlformats.org/officeDocument/2006/relationships/image" Target="../media/image7.png"/><Relationship Id="rId3" Type="http://schemas.openxmlformats.org/officeDocument/2006/relationships/tags" Target="../tags/tag67.xml"/><Relationship Id="rId7" Type="http://schemas.openxmlformats.org/officeDocument/2006/relationships/tags" Target="../tags/tag71.xml"/><Relationship Id="rId12" Type="http://schemas.openxmlformats.org/officeDocument/2006/relationships/slideMaster" Target="../slideMasters/slideMaster1.xml"/><Relationship Id="rId17" Type="http://schemas.openxmlformats.org/officeDocument/2006/relationships/image" Target="../media/image5.png"/><Relationship Id="rId2" Type="http://schemas.openxmlformats.org/officeDocument/2006/relationships/tags" Target="../tags/tag66.xml"/><Relationship Id="rId16" Type="http://schemas.openxmlformats.org/officeDocument/2006/relationships/image" Target="../media/image16.png"/><Relationship Id="rId1" Type="http://schemas.openxmlformats.org/officeDocument/2006/relationships/tags" Target="../tags/tag65.xml"/><Relationship Id="rId6" Type="http://schemas.openxmlformats.org/officeDocument/2006/relationships/tags" Target="../tags/tag70.xml"/><Relationship Id="rId11" Type="http://schemas.openxmlformats.org/officeDocument/2006/relationships/tags" Target="../tags/tag75.xml"/><Relationship Id="rId5" Type="http://schemas.openxmlformats.org/officeDocument/2006/relationships/tags" Target="../tags/tag69.xml"/><Relationship Id="rId15" Type="http://schemas.openxmlformats.org/officeDocument/2006/relationships/image" Target="../media/image15.png"/><Relationship Id="rId10" Type="http://schemas.openxmlformats.org/officeDocument/2006/relationships/tags" Target="../tags/tag74.xml"/><Relationship Id="rId4" Type="http://schemas.openxmlformats.org/officeDocument/2006/relationships/tags" Target="../tags/tag68.xml"/><Relationship Id="rId9" Type="http://schemas.openxmlformats.org/officeDocument/2006/relationships/tags" Target="../tags/tag73.xml"/><Relationship Id="rId14" Type="http://schemas.openxmlformats.org/officeDocument/2006/relationships/image" Target="../media/image14.png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tags" Target="../tags/tag18.xml"/><Relationship Id="rId13" Type="http://schemas.openxmlformats.org/officeDocument/2006/relationships/image" Target="../media/image5.png"/><Relationship Id="rId3" Type="http://schemas.openxmlformats.org/officeDocument/2006/relationships/tags" Target="../tags/tag13.xml"/><Relationship Id="rId7" Type="http://schemas.openxmlformats.org/officeDocument/2006/relationships/tags" Target="../tags/tag17.xml"/><Relationship Id="rId12" Type="http://schemas.openxmlformats.org/officeDocument/2006/relationships/image" Target="../media/image4.png"/><Relationship Id="rId2" Type="http://schemas.openxmlformats.org/officeDocument/2006/relationships/tags" Target="../tags/tag12.xml"/><Relationship Id="rId1" Type="http://schemas.openxmlformats.org/officeDocument/2006/relationships/tags" Target="../tags/tag11.xml"/><Relationship Id="rId6" Type="http://schemas.openxmlformats.org/officeDocument/2006/relationships/tags" Target="../tags/tag16.xml"/><Relationship Id="rId11" Type="http://schemas.openxmlformats.org/officeDocument/2006/relationships/slideMaster" Target="../slideMasters/slideMaster1.xml"/><Relationship Id="rId5" Type="http://schemas.openxmlformats.org/officeDocument/2006/relationships/tags" Target="../tags/tag15.xml"/><Relationship Id="rId15" Type="http://schemas.openxmlformats.org/officeDocument/2006/relationships/image" Target="../media/image7.png"/><Relationship Id="rId10" Type="http://schemas.openxmlformats.org/officeDocument/2006/relationships/tags" Target="../tags/tag20.xml"/><Relationship Id="rId4" Type="http://schemas.openxmlformats.org/officeDocument/2006/relationships/tags" Target="../tags/tag14.xml"/><Relationship Id="rId9" Type="http://schemas.openxmlformats.org/officeDocument/2006/relationships/tags" Target="../tags/tag19.xml"/><Relationship Id="rId14" Type="http://schemas.openxmlformats.org/officeDocument/2006/relationships/image" Target="../media/image6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22.xml"/><Relationship Id="rId1" Type="http://schemas.openxmlformats.org/officeDocument/2006/relationships/tags" Target="../tags/tag21.xml"/><Relationship Id="rId5" Type="http://schemas.microsoft.com/office/2007/relationships/hdphoto" Target="../media/hdphoto1.wdp"/><Relationship Id="rId4" Type="http://schemas.openxmlformats.org/officeDocument/2006/relationships/image" Target="../media/image8.png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tags" Target="../tags/tag25.xml"/><Relationship Id="rId7" Type="http://schemas.openxmlformats.org/officeDocument/2006/relationships/image" Target="../media/image10.png"/><Relationship Id="rId2" Type="http://schemas.openxmlformats.org/officeDocument/2006/relationships/tags" Target="../tags/tag24.xml"/><Relationship Id="rId1" Type="http://schemas.openxmlformats.org/officeDocument/2006/relationships/tags" Target="../tags/tag23.xml"/><Relationship Id="rId6" Type="http://schemas.openxmlformats.org/officeDocument/2006/relationships/image" Target="../media/image9.png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26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28.xml"/><Relationship Id="rId1" Type="http://schemas.openxmlformats.org/officeDocument/2006/relationships/tags" Target="../tags/tag27.xml"/><Relationship Id="rId4" Type="http://schemas.openxmlformats.org/officeDocument/2006/relationships/image" Target="../media/image12.gif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tags" Target="../tags/tag36.xml"/><Relationship Id="rId13" Type="http://schemas.openxmlformats.org/officeDocument/2006/relationships/image" Target="../media/image7.png"/><Relationship Id="rId3" Type="http://schemas.openxmlformats.org/officeDocument/2006/relationships/tags" Target="../tags/tag31.xml"/><Relationship Id="rId7" Type="http://schemas.openxmlformats.org/officeDocument/2006/relationships/tags" Target="../tags/tag35.xml"/><Relationship Id="rId12" Type="http://schemas.openxmlformats.org/officeDocument/2006/relationships/image" Target="../media/image6.png"/><Relationship Id="rId2" Type="http://schemas.openxmlformats.org/officeDocument/2006/relationships/tags" Target="../tags/tag30.xml"/><Relationship Id="rId1" Type="http://schemas.openxmlformats.org/officeDocument/2006/relationships/tags" Target="../tags/tag29.xml"/><Relationship Id="rId6" Type="http://schemas.openxmlformats.org/officeDocument/2006/relationships/tags" Target="../tags/tag34.xml"/><Relationship Id="rId11" Type="http://schemas.openxmlformats.org/officeDocument/2006/relationships/image" Target="../media/image5.png"/><Relationship Id="rId5" Type="http://schemas.openxmlformats.org/officeDocument/2006/relationships/tags" Target="../tags/tag33.xml"/><Relationship Id="rId10" Type="http://schemas.openxmlformats.org/officeDocument/2006/relationships/slideMaster" Target="../slideMasters/slideMaster1.xml"/><Relationship Id="rId4" Type="http://schemas.openxmlformats.org/officeDocument/2006/relationships/tags" Target="../tags/tag32.xml"/><Relationship Id="rId9" Type="http://schemas.openxmlformats.org/officeDocument/2006/relationships/tags" Target="../tags/tag37.xml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tags" Target="../tags/tag45.xml"/><Relationship Id="rId13" Type="http://schemas.openxmlformats.org/officeDocument/2006/relationships/image" Target="../media/image7.png"/><Relationship Id="rId3" Type="http://schemas.openxmlformats.org/officeDocument/2006/relationships/tags" Target="../tags/tag40.xml"/><Relationship Id="rId7" Type="http://schemas.openxmlformats.org/officeDocument/2006/relationships/tags" Target="../tags/tag44.xml"/><Relationship Id="rId12" Type="http://schemas.openxmlformats.org/officeDocument/2006/relationships/image" Target="../media/image6.png"/><Relationship Id="rId2" Type="http://schemas.openxmlformats.org/officeDocument/2006/relationships/tags" Target="../tags/tag39.xml"/><Relationship Id="rId1" Type="http://schemas.openxmlformats.org/officeDocument/2006/relationships/tags" Target="../tags/tag38.xml"/><Relationship Id="rId6" Type="http://schemas.openxmlformats.org/officeDocument/2006/relationships/tags" Target="../tags/tag43.xml"/><Relationship Id="rId11" Type="http://schemas.openxmlformats.org/officeDocument/2006/relationships/image" Target="../media/image5.png"/><Relationship Id="rId5" Type="http://schemas.openxmlformats.org/officeDocument/2006/relationships/tags" Target="../tags/tag42.xml"/><Relationship Id="rId10" Type="http://schemas.openxmlformats.org/officeDocument/2006/relationships/slideMaster" Target="../slideMasters/slideMaster1.xml"/><Relationship Id="rId4" Type="http://schemas.openxmlformats.org/officeDocument/2006/relationships/tags" Target="../tags/tag41.xml"/><Relationship Id="rId9" Type="http://schemas.openxmlformats.org/officeDocument/2006/relationships/tags" Target="../tags/tag46.xml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tags" Target="../tags/tag54.xml"/><Relationship Id="rId13" Type="http://schemas.openxmlformats.org/officeDocument/2006/relationships/image" Target="../media/image10.png"/><Relationship Id="rId3" Type="http://schemas.openxmlformats.org/officeDocument/2006/relationships/tags" Target="../tags/tag49.xml"/><Relationship Id="rId7" Type="http://schemas.openxmlformats.org/officeDocument/2006/relationships/tags" Target="../tags/tag53.xml"/><Relationship Id="rId12" Type="http://schemas.openxmlformats.org/officeDocument/2006/relationships/image" Target="../media/image9.png"/><Relationship Id="rId2" Type="http://schemas.openxmlformats.org/officeDocument/2006/relationships/tags" Target="../tags/tag48.xml"/><Relationship Id="rId16" Type="http://schemas.openxmlformats.org/officeDocument/2006/relationships/image" Target="../media/image5.png"/><Relationship Id="rId1" Type="http://schemas.openxmlformats.org/officeDocument/2006/relationships/tags" Target="../tags/tag47.xml"/><Relationship Id="rId6" Type="http://schemas.openxmlformats.org/officeDocument/2006/relationships/tags" Target="../tags/tag52.xml"/><Relationship Id="rId11" Type="http://schemas.openxmlformats.org/officeDocument/2006/relationships/slideMaster" Target="../slideMasters/slideMaster1.xml"/><Relationship Id="rId5" Type="http://schemas.openxmlformats.org/officeDocument/2006/relationships/tags" Target="../tags/tag51.xml"/><Relationship Id="rId15" Type="http://schemas.openxmlformats.org/officeDocument/2006/relationships/image" Target="../media/image7.png"/><Relationship Id="rId10" Type="http://schemas.openxmlformats.org/officeDocument/2006/relationships/tags" Target="../tags/tag56.xml"/><Relationship Id="rId4" Type="http://schemas.openxmlformats.org/officeDocument/2006/relationships/tags" Target="../tags/tag50.xml"/><Relationship Id="rId9" Type="http://schemas.openxmlformats.org/officeDocument/2006/relationships/tags" Target="../tags/tag55.xml"/><Relationship Id="rId14" Type="http://schemas.openxmlformats.org/officeDocument/2006/relationships/image" Target="../media/image1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3"/>
          <p:cNvSpPr>
            <a:spLocks noGrp="1"/>
          </p:cNvSpPr>
          <p:nvPr userDrawn="1">
            <p:custDataLst>
              <p:tags r:id="rId1"/>
            </p:custDataLst>
          </p:nvPr>
        </p:nvSpPr>
        <p:spPr>
          <a:xfrm>
            <a:off x="8719185" y="0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gradFill>
                  <a:gsLst>
                    <a:gs pos="25000">
                      <a:srgbClr val="FFD83A"/>
                    </a:gs>
                    <a:gs pos="75000">
                      <a:srgbClr val="FFFD6D"/>
                    </a:gs>
                    <a:gs pos="0">
                      <a:srgbClr val="F8C334"/>
                    </a:gs>
                    <a:gs pos="100000">
                      <a:srgbClr val="FFFEB8"/>
                    </a:gs>
                  </a:gsLst>
                  <a:lin ang="18900000" scaled="1"/>
                </a:gradFill>
                <a:effectLst/>
              </a:rPr>
              <a:t>2026年8月22日星期六7时50分11秒</a:t>
            </a:fld>
            <a:endParaRPr lang="zh-CN" altLang="en-US" sz="1400">
              <a:ln w="15875"/>
              <a:gradFill>
                <a:gsLst>
                  <a:gs pos="25000">
                    <a:srgbClr val="FFD83A"/>
                  </a:gs>
                  <a:gs pos="75000">
                    <a:srgbClr val="FFFD6D"/>
                  </a:gs>
                  <a:gs pos="0">
                    <a:srgbClr val="F8C334"/>
                  </a:gs>
                  <a:gs pos="100000">
                    <a:srgbClr val="FFFEB8"/>
                  </a:gs>
                </a:gsLst>
                <a:lin ang="18900000" scaled="1"/>
              </a:gradFill>
              <a:effectLst/>
            </a:endParaRPr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a11205cca81045b99198edf363278985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336550" y="-308610"/>
            <a:ext cx="1905000" cy="1905000"/>
          </a:xfrm>
          <a:prstGeom prst="rect">
            <a:avLst/>
          </a:prstGeom>
        </p:spPr>
      </p:pic>
      <p:sp>
        <p:nvSpPr>
          <p:cNvPr id="4" name="文本框 3"/>
          <p:cNvSpPr txBox="1"/>
          <p:nvPr userDrawn="1">
            <p:custDataLst>
              <p:tags r:id="rId2"/>
            </p:custDataLst>
          </p:nvPr>
        </p:nvSpPr>
        <p:spPr>
          <a:xfrm>
            <a:off x="-1793875" y="376555"/>
            <a:ext cx="6096000" cy="521970"/>
          </a:xfrm>
          <a:prstGeom prst="rect">
            <a:avLst/>
          </a:prstGeom>
          <a:noFill/>
        </p:spPr>
        <p:txBody>
          <a:bodyPr wrap="square" rtlCol="0" anchor="t">
            <a:spAutoFit/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zh-CN" altLang="en-US" sz="2800"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sym typeface="+mn-ea"/>
              </a:rPr>
              <a:t>课堂小结</a:t>
            </a:r>
          </a:p>
        </p:txBody>
      </p:sp>
      <p:grpSp>
        <p:nvGrpSpPr>
          <p:cNvPr id="34" name="组合 13"/>
          <p:cNvGrpSpPr/>
          <p:nvPr userDrawn="1">
            <p:custDataLst>
              <p:tags r:id="rId3"/>
            </p:custDataLst>
          </p:nvPr>
        </p:nvGrpSpPr>
        <p:grpSpPr>
          <a:xfrm>
            <a:off x="29909" y="43244"/>
            <a:ext cx="12121387" cy="6779133"/>
            <a:chOff x="72454" y="39434"/>
            <a:chExt cx="12121387" cy="6779133"/>
          </a:xfrm>
        </p:grpSpPr>
        <p:pic>
          <p:nvPicPr>
            <p:cNvPr id="2097152" name="图片 6"/>
            <p:cNvPicPr>
              <a:picLocks noChangeAspect="1"/>
            </p:cNvPicPr>
            <p:nvPr userDrawn="1">
              <p:custDataLst>
                <p:tags r:id="rId5"/>
              </p:custDataLst>
            </p:nvPr>
          </p:nvPicPr>
          <p:blipFill>
            <a:blip r:embed="rId11"/>
            <a:stretch>
              <a:fillRect/>
            </a:stretch>
          </p:blipFill>
          <p:spPr>
            <a:xfrm>
              <a:off x="11249724" y="5875587"/>
              <a:ext cx="944117" cy="942980"/>
            </a:xfrm>
            <a:prstGeom prst="rect">
              <a:avLst/>
            </a:prstGeom>
          </p:spPr>
        </p:pic>
        <p:pic>
          <p:nvPicPr>
            <p:cNvPr id="2097153" name="图片 7"/>
            <p:cNvPicPr>
              <a:picLocks noChangeAspect="1"/>
            </p:cNvPicPr>
            <p:nvPr userDrawn="1">
              <p:custDataLst>
                <p:tags r:id="rId6"/>
              </p:custDataLst>
            </p:nvPr>
          </p:nvPicPr>
          <p:blipFill>
            <a:blip r:embed="rId11"/>
            <a:stretch>
              <a:fillRect/>
            </a:stretch>
          </p:blipFill>
          <p:spPr>
            <a:xfrm rot="10800000">
              <a:off x="88964" y="39434"/>
              <a:ext cx="944117" cy="942980"/>
            </a:xfrm>
            <a:prstGeom prst="rect">
              <a:avLst/>
            </a:prstGeom>
          </p:spPr>
        </p:pic>
        <p:pic>
          <p:nvPicPr>
            <p:cNvPr id="2097154" name="图片 9"/>
            <p:cNvPicPr>
              <a:picLocks noChangeAspect="1"/>
            </p:cNvPicPr>
            <p:nvPr userDrawn="1">
              <p:custDataLst>
                <p:tags r:id="rId7"/>
              </p:custDataLst>
            </p:nvPr>
          </p:nvPicPr>
          <p:blipFill>
            <a:blip r:embed="rId11"/>
            <a:stretch>
              <a:fillRect/>
            </a:stretch>
          </p:blipFill>
          <p:spPr>
            <a:xfrm rot="16200000">
              <a:off x="11250292" y="64768"/>
              <a:ext cx="944117" cy="942980"/>
            </a:xfrm>
            <a:prstGeom prst="rect">
              <a:avLst/>
            </a:prstGeom>
          </p:spPr>
        </p:pic>
        <p:pic>
          <p:nvPicPr>
            <p:cNvPr id="2097155" name="图片 10"/>
            <p:cNvPicPr>
              <a:picLocks noChangeAspect="1"/>
            </p:cNvPicPr>
            <p:nvPr userDrawn="1">
              <p:custDataLst>
                <p:tags r:id="rId8"/>
              </p:custDataLst>
            </p:nvPr>
          </p:nvPicPr>
          <p:blipFill>
            <a:blip r:embed="rId11"/>
            <a:stretch>
              <a:fillRect/>
            </a:stretch>
          </p:blipFill>
          <p:spPr>
            <a:xfrm rot="5400000">
              <a:off x="71885" y="5866763"/>
              <a:ext cx="944117" cy="942980"/>
            </a:xfrm>
            <a:prstGeom prst="rect">
              <a:avLst/>
            </a:prstGeom>
          </p:spPr>
        </p:pic>
      </p:grpSp>
      <p:pic>
        <p:nvPicPr>
          <p:cNvPr id="26" name="图片 25"/>
          <p:cNvPicPr>
            <a:picLocks noChangeAspect="1"/>
          </p:cNvPicPr>
          <p:nvPr userDrawn="1">
            <p:custDataLst>
              <p:tags r:id="rId4"/>
            </p:custDataLst>
          </p:nvPr>
        </p:nvPicPr>
        <p:blipFill>
          <a:blip r:embed="rId12">
            <a:alphaModFix amt="20000"/>
          </a:blip>
          <a:srcRect t="13756" b="30111"/>
          <a:stretch>
            <a:fillRect/>
          </a:stretch>
        </p:blipFill>
        <p:spPr>
          <a:xfrm>
            <a:off x="-1" y="0"/>
            <a:ext cx="12192002" cy="6857999"/>
          </a:xfrm>
          <a:prstGeom prst="rect">
            <a:avLst/>
          </a:prstGeom>
        </p:spPr>
      </p:pic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课后作业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组合 13"/>
          <p:cNvGrpSpPr/>
          <p:nvPr userDrawn="1">
            <p:custDataLst>
              <p:tags r:id="rId1"/>
            </p:custDataLst>
          </p:nvPr>
        </p:nvGrpSpPr>
        <p:grpSpPr>
          <a:xfrm>
            <a:off x="29909" y="43244"/>
            <a:ext cx="12121387" cy="6779133"/>
            <a:chOff x="72454" y="39434"/>
            <a:chExt cx="12121387" cy="6779133"/>
          </a:xfrm>
        </p:grpSpPr>
        <p:pic>
          <p:nvPicPr>
            <p:cNvPr id="2097152" name="图片 6"/>
            <p:cNvPicPr>
              <a:picLocks noChangeAspect="1"/>
            </p:cNvPicPr>
            <p:nvPr userDrawn="1">
              <p:custDataLst>
                <p:tags r:id="rId8"/>
              </p:custDataLst>
            </p:nvPr>
          </p:nvPicPr>
          <p:blipFill>
            <a:blip r:embed="rId13"/>
            <a:stretch>
              <a:fillRect/>
            </a:stretch>
          </p:blipFill>
          <p:spPr>
            <a:xfrm>
              <a:off x="11249724" y="5875587"/>
              <a:ext cx="944117" cy="942980"/>
            </a:xfrm>
            <a:prstGeom prst="rect">
              <a:avLst/>
            </a:prstGeom>
          </p:spPr>
        </p:pic>
        <p:pic>
          <p:nvPicPr>
            <p:cNvPr id="2097153" name="图片 7"/>
            <p:cNvPicPr>
              <a:picLocks noChangeAspect="1"/>
            </p:cNvPicPr>
            <p:nvPr userDrawn="1">
              <p:custDataLst>
                <p:tags r:id="rId9"/>
              </p:custDataLst>
            </p:nvPr>
          </p:nvPicPr>
          <p:blipFill>
            <a:blip r:embed="rId13"/>
            <a:stretch>
              <a:fillRect/>
            </a:stretch>
          </p:blipFill>
          <p:spPr>
            <a:xfrm rot="10800000">
              <a:off x="88964" y="39434"/>
              <a:ext cx="944117" cy="942980"/>
            </a:xfrm>
            <a:prstGeom prst="rect">
              <a:avLst/>
            </a:prstGeom>
          </p:spPr>
        </p:pic>
        <p:pic>
          <p:nvPicPr>
            <p:cNvPr id="2097154" name="图片 9"/>
            <p:cNvPicPr>
              <a:picLocks noChangeAspect="1"/>
            </p:cNvPicPr>
            <p:nvPr userDrawn="1">
              <p:custDataLst>
                <p:tags r:id="rId10"/>
              </p:custDataLst>
            </p:nvPr>
          </p:nvPicPr>
          <p:blipFill>
            <a:blip r:embed="rId13"/>
            <a:stretch>
              <a:fillRect/>
            </a:stretch>
          </p:blipFill>
          <p:spPr>
            <a:xfrm rot="16200000">
              <a:off x="11250292" y="64768"/>
              <a:ext cx="944117" cy="942980"/>
            </a:xfrm>
            <a:prstGeom prst="rect">
              <a:avLst/>
            </a:prstGeom>
          </p:spPr>
        </p:pic>
        <p:pic>
          <p:nvPicPr>
            <p:cNvPr id="2097155" name="图片 10"/>
            <p:cNvPicPr>
              <a:picLocks noChangeAspect="1"/>
            </p:cNvPicPr>
            <p:nvPr userDrawn="1">
              <p:custDataLst>
                <p:tags r:id="rId11"/>
              </p:custDataLst>
            </p:nvPr>
          </p:nvPicPr>
          <p:blipFill>
            <a:blip r:embed="rId13"/>
            <a:stretch>
              <a:fillRect/>
            </a:stretch>
          </p:blipFill>
          <p:spPr>
            <a:xfrm rot="5400000">
              <a:off x="71885" y="5866763"/>
              <a:ext cx="944117" cy="942980"/>
            </a:xfrm>
            <a:prstGeom prst="rect">
              <a:avLst/>
            </a:prstGeom>
          </p:spPr>
        </p:pic>
      </p:grpSp>
      <p:pic>
        <p:nvPicPr>
          <p:cNvPr id="2" name="图片 1" descr="7e842f88daed44588876949602eb7586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8461375" y="4283075"/>
            <a:ext cx="2686050" cy="2686050"/>
          </a:xfrm>
          <a:prstGeom prst="rect">
            <a:avLst/>
          </a:prstGeom>
        </p:spPr>
      </p:pic>
      <p:grpSp>
        <p:nvGrpSpPr>
          <p:cNvPr id="7" name="组合 6"/>
          <p:cNvGrpSpPr/>
          <p:nvPr userDrawn="1">
            <p:custDataLst>
              <p:tags r:id="rId3"/>
            </p:custDataLst>
          </p:nvPr>
        </p:nvGrpSpPr>
        <p:grpSpPr>
          <a:xfrm>
            <a:off x="396875" y="333375"/>
            <a:ext cx="2686050" cy="2686050"/>
            <a:chOff x="7235" y="365"/>
            <a:chExt cx="4230" cy="4230"/>
          </a:xfrm>
        </p:grpSpPr>
        <p:pic>
          <p:nvPicPr>
            <p:cNvPr id="5" name="图片 4" descr="a5078f42d5a543ec91cdce727204313c"/>
            <p:cNvPicPr>
              <a:picLocks noChangeAspect="1"/>
            </p:cNvPicPr>
            <p:nvPr userDrawn="1">
              <p:custDataLst>
                <p:tags r:id="rId6"/>
              </p:custDataLst>
            </p:nvPr>
          </p:nvPicPr>
          <p:blipFill>
            <a:blip r:embed="rId15"/>
            <a:stretch>
              <a:fillRect/>
            </a:stretch>
          </p:blipFill>
          <p:spPr>
            <a:xfrm>
              <a:off x="7235" y="365"/>
              <a:ext cx="4230" cy="4230"/>
            </a:xfrm>
            <a:prstGeom prst="rect">
              <a:avLst/>
            </a:prstGeom>
          </p:spPr>
        </p:pic>
        <p:sp>
          <p:nvSpPr>
            <p:cNvPr id="6" name="矩形 5"/>
            <p:cNvSpPr/>
            <p:nvPr userDrawn="1">
              <p:custDataLst>
                <p:tags r:id="rId7"/>
              </p:custDataLst>
            </p:nvPr>
          </p:nvSpPr>
          <p:spPr>
            <a:xfrm>
              <a:off x="8476" y="1881"/>
              <a:ext cx="1568" cy="919"/>
            </a:xfrm>
            <a:prstGeom prst="rect">
              <a:avLst/>
            </a:prstGeom>
            <a:noFill/>
            <a:ln>
              <a:noFill/>
            </a:ln>
            <a:scene3d>
              <a:camera prst="obliqueBottomLeft"/>
              <a:lightRig rig="threePt" dir="t"/>
            </a:scene3d>
          </p:spPr>
          <p:txBody>
            <a:bodyPr wrap="none" rtlCol="0" anchor="t">
              <a:spAutoFit/>
              <a:scene3d>
                <a:camera prst="orthographicFront"/>
                <a:lightRig rig="threePt" dir="t"/>
              </a:scene3d>
            </a:bodyPr>
            <a:lstStyle/>
            <a:p>
              <a:pPr algn="ctr"/>
              <a:r>
                <a:rPr lang="zh-CN" altLang="en-US" sz="3200" b="1">
                  <a:ln w="15875"/>
                  <a:gradFill>
                    <a:gsLst>
                      <a:gs pos="0">
                        <a:schemeClr val="accent1">
                          <a:hueMod val="80000"/>
                        </a:schemeClr>
                      </a:gs>
                      <a:gs pos="100000">
                        <a:schemeClr val="accent1">
                          <a:alpha val="100000"/>
                        </a:schemeClr>
                      </a:gs>
                    </a:gsLst>
                    <a:lin ang="2700000" scaled="0"/>
                  </a:gradFill>
                  <a:effectLst/>
                </a:rPr>
                <a:t>作业</a:t>
              </a:r>
            </a:p>
          </p:txBody>
        </p:sp>
      </p:grpSp>
      <p:pic>
        <p:nvPicPr>
          <p:cNvPr id="8" name="图片 7" descr="3c04dd2fb4ce4f9f84977a15e9ef7e6e"/>
          <p:cNvPicPr>
            <a:picLocks noChangeAspect="1"/>
          </p:cNvPicPr>
          <p:nvPr userDrawn="1">
            <p:custDataLst>
              <p:tags r:id="rId4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612775" y="244475"/>
            <a:ext cx="2686050" cy="2686050"/>
          </a:xfrm>
          <a:prstGeom prst="rect">
            <a:avLst/>
          </a:prstGeom>
        </p:spPr>
      </p:pic>
      <p:pic>
        <p:nvPicPr>
          <p:cNvPr id="26" name="图片 25"/>
          <p:cNvPicPr>
            <a:picLocks noChangeAspect="1"/>
          </p:cNvPicPr>
          <p:nvPr userDrawn="1">
            <p:custDataLst>
              <p:tags r:id="rId5"/>
            </p:custDataLst>
          </p:nvPr>
        </p:nvPicPr>
        <p:blipFill>
          <a:blip r:embed="rId17">
            <a:alphaModFix amt="20000"/>
          </a:blip>
          <a:srcRect t="13756" b="30111"/>
          <a:stretch>
            <a:fillRect/>
          </a:stretch>
        </p:blipFill>
        <p:spPr>
          <a:xfrm>
            <a:off x="-1" y="0"/>
            <a:ext cx="12192002" cy="6857999"/>
          </a:xfrm>
          <a:prstGeom prst="rect">
            <a:avLst/>
          </a:prstGeom>
        </p:spPr>
      </p:pic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教学目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513dfe9c9c28449c81de7d3f4655699a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10259060" y="4739005"/>
            <a:ext cx="1932940" cy="1932940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13">
            <a:alphaModFix amt="20000"/>
          </a:blip>
          <a:srcRect t="13756" b="30111"/>
          <a:stretch>
            <a:fillRect/>
          </a:stretch>
        </p:blipFill>
        <p:spPr>
          <a:xfrm>
            <a:off x="-1" y="-43815"/>
            <a:ext cx="12192002" cy="6857999"/>
          </a:xfrm>
          <a:prstGeom prst="rect">
            <a:avLst/>
          </a:prstGeom>
        </p:spPr>
      </p:pic>
      <p:grpSp>
        <p:nvGrpSpPr>
          <p:cNvPr id="12" name="组合 11"/>
          <p:cNvGrpSpPr/>
          <p:nvPr userDrawn="1">
            <p:custDataLst>
              <p:tags r:id="rId3"/>
            </p:custDataLst>
          </p:nvPr>
        </p:nvGrpSpPr>
        <p:grpSpPr>
          <a:xfrm>
            <a:off x="4478020" y="-887730"/>
            <a:ext cx="4537075" cy="2686050"/>
            <a:chOff x="7052" y="-1398"/>
            <a:chExt cx="7145" cy="4230"/>
          </a:xfrm>
        </p:grpSpPr>
        <p:pic>
          <p:nvPicPr>
            <p:cNvPr id="13" name="图片 12" descr="c67ac3986204442d866c335f8949a408"/>
            <p:cNvPicPr>
              <a:picLocks noChangeAspect="1"/>
            </p:cNvPicPr>
            <p:nvPr userDrawn="1">
              <p:custDataLst>
                <p:tags r:id="rId9"/>
              </p:custDataLst>
            </p:nvPr>
          </p:nvPicPr>
          <p:blipFill>
            <a:blip r:embed="rId14"/>
            <a:stretch>
              <a:fillRect/>
            </a:stretch>
          </p:blipFill>
          <p:spPr>
            <a:xfrm>
              <a:off x="7052" y="-1398"/>
              <a:ext cx="4230" cy="4230"/>
            </a:xfrm>
            <a:prstGeom prst="rect">
              <a:avLst/>
            </a:prstGeom>
          </p:spPr>
        </p:pic>
        <p:sp>
          <p:nvSpPr>
            <p:cNvPr id="14" name="文本框 13"/>
            <p:cNvSpPr txBox="1"/>
            <p:nvPr userDrawn="1">
              <p:custDataLst>
                <p:tags r:id="rId10"/>
              </p:custDataLst>
            </p:nvPr>
          </p:nvSpPr>
          <p:spPr>
            <a:xfrm>
              <a:off x="7797" y="239"/>
              <a:ext cx="6400" cy="822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</a:bodyPr>
            <a:lstStyle/>
            <a:p>
              <a:r>
                <a:rPr lang="zh-CN" altLang="en-US" sz="2800" b="1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chemeClr val="tx1"/>
                  </a:solidFill>
                  <a:effectLst>
                    <a:outerShdw blurRad="12700" dist="38100" dir="2700000" algn="tl" rotWithShape="0">
                      <a:schemeClr val="bg1">
                        <a:lumMod val="50000"/>
                      </a:schemeClr>
                    </a:outerShdw>
                  </a:effectLst>
                </a:rPr>
                <a:t>学习目标</a:t>
              </a:r>
            </a:p>
          </p:txBody>
        </p:sp>
      </p:grpSp>
      <p:grpSp>
        <p:nvGrpSpPr>
          <p:cNvPr id="15" name="组合 13"/>
          <p:cNvGrpSpPr/>
          <p:nvPr userDrawn="1">
            <p:custDataLst>
              <p:tags r:id="rId4"/>
            </p:custDataLst>
          </p:nvPr>
        </p:nvGrpSpPr>
        <p:grpSpPr>
          <a:xfrm>
            <a:off x="29909" y="43244"/>
            <a:ext cx="12121387" cy="6779133"/>
            <a:chOff x="72454" y="39434"/>
            <a:chExt cx="12121387" cy="6779133"/>
          </a:xfrm>
        </p:grpSpPr>
        <p:pic>
          <p:nvPicPr>
            <p:cNvPr id="16" name="图片 15"/>
            <p:cNvPicPr>
              <a:picLocks noChangeAspect="1"/>
            </p:cNvPicPr>
            <p:nvPr userDrawn="1">
              <p:custDataLst>
                <p:tags r:id="rId5"/>
              </p:custDataLst>
            </p:nvPr>
          </p:nvPicPr>
          <p:blipFill>
            <a:blip r:embed="rId15"/>
            <a:stretch>
              <a:fillRect/>
            </a:stretch>
          </p:blipFill>
          <p:spPr>
            <a:xfrm>
              <a:off x="11249724" y="5875587"/>
              <a:ext cx="944117" cy="942980"/>
            </a:xfrm>
            <a:prstGeom prst="rect">
              <a:avLst/>
            </a:prstGeom>
          </p:spPr>
        </p:pic>
        <p:pic>
          <p:nvPicPr>
            <p:cNvPr id="17" name="图片 16"/>
            <p:cNvPicPr>
              <a:picLocks noChangeAspect="1"/>
            </p:cNvPicPr>
            <p:nvPr userDrawn="1">
              <p:custDataLst>
                <p:tags r:id="rId6"/>
              </p:custDataLst>
            </p:nvPr>
          </p:nvPicPr>
          <p:blipFill>
            <a:blip r:embed="rId15"/>
            <a:stretch>
              <a:fillRect/>
            </a:stretch>
          </p:blipFill>
          <p:spPr>
            <a:xfrm rot="10800000">
              <a:off x="88964" y="39434"/>
              <a:ext cx="944117" cy="942980"/>
            </a:xfrm>
            <a:prstGeom prst="rect">
              <a:avLst/>
            </a:prstGeom>
          </p:spPr>
        </p:pic>
        <p:pic>
          <p:nvPicPr>
            <p:cNvPr id="18" name="图片 9"/>
            <p:cNvPicPr>
              <a:picLocks noChangeAspect="1"/>
            </p:cNvPicPr>
            <p:nvPr userDrawn="1">
              <p:custDataLst>
                <p:tags r:id="rId7"/>
              </p:custDataLst>
            </p:nvPr>
          </p:nvPicPr>
          <p:blipFill>
            <a:blip r:embed="rId15"/>
            <a:stretch>
              <a:fillRect/>
            </a:stretch>
          </p:blipFill>
          <p:spPr>
            <a:xfrm rot="16200000">
              <a:off x="11250292" y="64768"/>
              <a:ext cx="944117" cy="942980"/>
            </a:xfrm>
            <a:prstGeom prst="rect">
              <a:avLst/>
            </a:prstGeom>
          </p:spPr>
        </p:pic>
        <p:pic>
          <p:nvPicPr>
            <p:cNvPr id="19" name="图片 10"/>
            <p:cNvPicPr>
              <a:picLocks noChangeAspect="1"/>
            </p:cNvPicPr>
            <p:nvPr userDrawn="1">
              <p:custDataLst>
                <p:tags r:id="rId8"/>
              </p:custDataLst>
            </p:nvPr>
          </p:nvPicPr>
          <p:blipFill>
            <a:blip r:embed="rId15"/>
            <a:stretch>
              <a:fillRect/>
            </a:stretch>
          </p:blipFill>
          <p:spPr>
            <a:xfrm rot="5400000">
              <a:off x="71885" y="5866763"/>
              <a:ext cx="944117" cy="942980"/>
            </a:xfrm>
            <a:prstGeom prst="rect">
              <a:avLst/>
            </a:prstGeom>
          </p:spPr>
        </p:pic>
      </p:grp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流程图: 可选过程 1"/>
          <p:cNvSpPr/>
          <p:nvPr userDrawn="1">
            <p:custDataLst>
              <p:tags r:id="rId1"/>
            </p:custDataLst>
          </p:nvPr>
        </p:nvSpPr>
        <p:spPr>
          <a:xfrm>
            <a:off x="5441315" y="114935"/>
            <a:ext cx="1727835" cy="431800"/>
          </a:xfrm>
          <a:prstGeom prst="flowChartAlternateProcess">
            <a:avLst/>
          </a:prstGeom>
          <a:gradFill>
            <a:gsLst>
              <a:gs pos="50410">
                <a:srgbClr val="FB9B36"/>
              </a:gs>
              <a:gs pos="0">
                <a:srgbClr val="FE564D"/>
              </a:gs>
              <a:gs pos="100000">
                <a:srgbClr val="F9CA26"/>
              </a:gs>
            </a:gsLst>
            <a:lin ang="5400000" scaled="1"/>
          </a:gra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/>
              <a:t>学习目标</a:t>
            </a:r>
          </a:p>
        </p:txBody>
      </p:sp>
      <p:pic>
        <p:nvPicPr>
          <p:cNvPr id="6" name="图片 5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112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8856"/>
          <a:stretch>
            <a:fillRect/>
          </a:stretch>
        </p:blipFill>
        <p:spPr>
          <a:xfrm>
            <a:off x="-97790" y="4173855"/>
            <a:ext cx="2082165" cy="3004185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bd50cfcec5b74011ae064c777db4c463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467360" y="-484505"/>
            <a:ext cx="1506220" cy="1506220"/>
          </a:xfrm>
          <a:prstGeom prst="rect">
            <a:avLst/>
          </a:prstGeom>
        </p:spPr>
      </p:pic>
      <p:pic>
        <p:nvPicPr>
          <p:cNvPr id="5" name="图片 4" descr="c576aabd75d74d21b492643eba8ecd45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107315" y="0"/>
            <a:ext cx="597535" cy="509905"/>
          </a:xfrm>
          <a:prstGeom prst="rect">
            <a:avLst/>
          </a:prstGeom>
        </p:spPr>
      </p:pic>
      <p:sp>
        <p:nvSpPr>
          <p:cNvPr id="6" name="文本框 5"/>
          <p:cNvSpPr txBox="1"/>
          <p:nvPr userDrawn="1">
            <p:custDataLst>
              <p:tags r:id="rId3"/>
            </p:custDataLst>
          </p:nvPr>
        </p:nvSpPr>
        <p:spPr>
          <a:xfrm>
            <a:off x="-180975" y="72390"/>
            <a:ext cx="2814320" cy="447040"/>
          </a:xfrm>
          <a:prstGeom prst="rect">
            <a:avLst/>
          </a:prstGeom>
          <a:noFill/>
        </p:spPr>
        <p:txBody>
          <a:bodyPr wrap="square" rtlCol="0" anchor="t">
            <a:noAutofit/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zh-CN" altLang="en-US" sz="2200">
                <a:ln w="15875"/>
                <a:gradFill>
                  <a:gsLst>
                    <a:gs pos="0">
                      <a:schemeClr val="accent1"/>
                    </a:gs>
                    <a:gs pos="100000">
                      <a:schemeClr val="accent6"/>
                    </a:gs>
                  </a:gsLst>
                  <a:lin ang="2700000" scaled="0"/>
                </a:gradFill>
                <a:effectLst/>
                <a:latin typeface="黑体" panose="02010609060101010101" charset="-122"/>
                <a:ea typeface="黑体" panose="02010609060101010101" charset="-122"/>
                <a:sym typeface="+mn-ea"/>
              </a:rPr>
              <a:t>考试考法</a:t>
            </a:r>
          </a:p>
        </p:txBody>
      </p:sp>
      <p:pic>
        <p:nvPicPr>
          <p:cNvPr id="7" name="图片 6" descr="t04ff8d5ab070a50132"/>
          <p:cNvPicPr>
            <a:picLocks noChangeAspect="1"/>
          </p:cNvPicPr>
          <p:nvPr userDrawn="1">
            <p:custDataLst>
              <p:tags r:id="rId4"/>
            </p:custDataLst>
          </p:nvPr>
        </p:nvPicPr>
        <p:blipFill>
          <a:blip r:embed="rId8"/>
          <a:stretch>
            <a:fillRect/>
          </a:stretch>
        </p:blipFill>
        <p:spPr>
          <a:xfrm flipH="1">
            <a:off x="10603865" y="4311650"/>
            <a:ext cx="1588135" cy="2431415"/>
          </a:xfrm>
          <a:prstGeom prst="rect">
            <a:avLst/>
          </a:prstGeom>
        </p:spPr>
      </p:pic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a11205cca81045b99198edf363278985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184150" y="-193834"/>
            <a:ext cx="1790700" cy="1790700"/>
          </a:xfrm>
          <a:prstGeom prst="rect">
            <a:avLst/>
          </a:prstGeom>
        </p:spPr>
      </p:pic>
      <p:sp>
        <p:nvSpPr>
          <p:cNvPr id="6" name="文本框 5"/>
          <p:cNvSpPr txBox="1"/>
          <p:nvPr userDrawn="1">
            <p:custDataLst>
              <p:tags r:id="rId2"/>
            </p:custDataLst>
          </p:nvPr>
        </p:nvSpPr>
        <p:spPr>
          <a:xfrm>
            <a:off x="-1260792" y="482918"/>
            <a:ext cx="4572000" cy="460375"/>
          </a:xfrm>
          <a:prstGeom prst="rect">
            <a:avLst/>
          </a:prstGeom>
          <a:noFill/>
        </p:spPr>
        <p:txBody>
          <a:bodyPr wrap="square" rtlCol="0" anchor="t">
            <a:spAutoFit/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zh-CN" altLang="en-US" sz="2400"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sym typeface="+mn-ea"/>
              </a:rPr>
              <a:t>课堂小结</a:t>
            </a:r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情景导入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11">
            <a:alphaModFix amt="20000"/>
          </a:blip>
          <a:srcRect t="13756" b="30111"/>
          <a:stretch>
            <a:fillRect/>
          </a:stretch>
        </p:blipFill>
        <p:spPr>
          <a:xfrm>
            <a:off x="-1" y="0"/>
            <a:ext cx="12192002" cy="6857999"/>
          </a:xfrm>
          <a:prstGeom prst="rect">
            <a:avLst/>
          </a:prstGeom>
        </p:spPr>
      </p:pic>
      <p:grpSp>
        <p:nvGrpSpPr>
          <p:cNvPr id="10" name="组合 9"/>
          <p:cNvGrpSpPr/>
          <p:nvPr userDrawn="1">
            <p:custDataLst>
              <p:tags r:id="rId2"/>
            </p:custDataLst>
          </p:nvPr>
        </p:nvGrpSpPr>
        <p:grpSpPr>
          <a:xfrm>
            <a:off x="5225415" y="-635635"/>
            <a:ext cx="3026764" cy="1966595"/>
            <a:chOff x="-136" y="-1398"/>
            <a:chExt cx="6914" cy="4230"/>
          </a:xfrm>
        </p:grpSpPr>
        <p:pic>
          <p:nvPicPr>
            <p:cNvPr id="12" name="图片 11" descr="c67ac3986204442d866c335f8949a408"/>
            <p:cNvPicPr>
              <a:picLocks noChangeAspect="1"/>
            </p:cNvPicPr>
            <p:nvPr userDrawn="1">
              <p:custDataLst>
                <p:tags r:id="rId8"/>
              </p:custDataLst>
            </p:nvPr>
          </p:nvPicPr>
          <p:blipFill>
            <a:blip r:embed="rId12"/>
            <a:stretch>
              <a:fillRect/>
            </a:stretch>
          </p:blipFill>
          <p:spPr>
            <a:xfrm>
              <a:off x="-136" y="-1398"/>
              <a:ext cx="4230" cy="4230"/>
            </a:xfrm>
            <a:prstGeom prst="rect">
              <a:avLst/>
            </a:prstGeom>
          </p:spPr>
        </p:pic>
        <p:sp>
          <p:nvSpPr>
            <p:cNvPr id="13" name="文本框 12"/>
            <p:cNvSpPr txBox="1"/>
            <p:nvPr userDrawn="1">
              <p:custDataLst>
                <p:tags r:id="rId9"/>
              </p:custDataLst>
            </p:nvPr>
          </p:nvSpPr>
          <p:spPr>
            <a:xfrm>
              <a:off x="378" y="154"/>
              <a:ext cx="6400" cy="990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</a:bodyPr>
            <a:lstStyle/>
            <a:p>
              <a:r>
                <a:rPr lang="zh-CN" altLang="en-US" sz="2400" b="1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chemeClr val="tx1"/>
                  </a:solidFill>
                  <a:effectLst>
                    <a:outerShdw blurRad="12700" dist="38100" dir="2700000" algn="tl" rotWithShape="0">
                      <a:schemeClr val="bg1">
                        <a:lumMod val="50000"/>
                      </a:schemeClr>
                    </a:outerShdw>
                  </a:effectLst>
                </a:rPr>
                <a:t>情景导入</a:t>
              </a:r>
            </a:p>
          </p:txBody>
        </p:sp>
      </p:grpSp>
      <p:grpSp>
        <p:nvGrpSpPr>
          <p:cNvPr id="14" name="组合 13"/>
          <p:cNvGrpSpPr/>
          <p:nvPr userDrawn="1">
            <p:custDataLst>
              <p:tags r:id="rId3"/>
            </p:custDataLst>
          </p:nvPr>
        </p:nvGrpSpPr>
        <p:grpSpPr>
          <a:xfrm>
            <a:off x="29909" y="43244"/>
            <a:ext cx="12121387" cy="6779133"/>
            <a:chOff x="72454" y="39434"/>
            <a:chExt cx="12121387" cy="6779133"/>
          </a:xfrm>
        </p:grpSpPr>
        <p:pic>
          <p:nvPicPr>
            <p:cNvPr id="15" name="图片 6"/>
            <p:cNvPicPr>
              <a:picLocks noChangeAspect="1"/>
            </p:cNvPicPr>
            <p:nvPr userDrawn="1">
              <p:custDataLst>
                <p:tags r:id="rId4"/>
              </p:custDataLst>
            </p:nvPr>
          </p:nvPicPr>
          <p:blipFill>
            <a:blip r:embed="rId13"/>
            <a:stretch>
              <a:fillRect/>
            </a:stretch>
          </p:blipFill>
          <p:spPr>
            <a:xfrm>
              <a:off x="11249724" y="5875587"/>
              <a:ext cx="944117" cy="942980"/>
            </a:xfrm>
            <a:prstGeom prst="rect">
              <a:avLst/>
            </a:prstGeom>
          </p:spPr>
        </p:pic>
        <p:pic>
          <p:nvPicPr>
            <p:cNvPr id="16" name="图片 7"/>
            <p:cNvPicPr>
              <a:picLocks noChangeAspect="1"/>
            </p:cNvPicPr>
            <p:nvPr userDrawn="1">
              <p:custDataLst>
                <p:tags r:id="rId5"/>
              </p:custDataLst>
            </p:nvPr>
          </p:nvPicPr>
          <p:blipFill>
            <a:blip r:embed="rId13"/>
            <a:stretch>
              <a:fillRect/>
            </a:stretch>
          </p:blipFill>
          <p:spPr>
            <a:xfrm rot="10800000">
              <a:off x="88964" y="39434"/>
              <a:ext cx="944117" cy="942980"/>
            </a:xfrm>
            <a:prstGeom prst="rect">
              <a:avLst/>
            </a:prstGeom>
          </p:spPr>
        </p:pic>
        <p:pic>
          <p:nvPicPr>
            <p:cNvPr id="17" name="图片 9"/>
            <p:cNvPicPr>
              <a:picLocks noChangeAspect="1"/>
            </p:cNvPicPr>
            <p:nvPr userDrawn="1">
              <p:custDataLst>
                <p:tags r:id="rId6"/>
              </p:custDataLst>
            </p:nvPr>
          </p:nvPicPr>
          <p:blipFill>
            <a:blip r:embed="rId13"/>
            <a:stretch>
              <a:fillRect/>
            </a:stretch>
          </p:blipFill>
          <p:spPr>
            <a:xfrm rot="16200000">
              <a:off x="11250292" y="64768"/>
              <a:ext cx="944117" cy="942980"/>
            </a:xfrm>
            <a:prstGeom prst="rect">
              <a:avLst/>
            </a:prstGeom>
          </p:spPr>
        </p:pic>
        <p:pic>
          <p:nvPicPr>
            <p:cNvPr id="18" name="图片 10"/>
            <p:cNvPicPr>
              <a:picLocks noChangeAspect="1"/>
            </p:cNvPicPr>
            <p:nvPr userDrawn="1">
              <p:custDataLst>
                <p:tags r:id="rId7"/>
              </p:custDataLst>
            </p:nvPr>
          </p:nvPicPr>
          <p:blipFill>
            <a:blip r:embed="rId13"/>
            <a:stretch>
              <a:fillRect/>
            </a:stretch>
          </p:blipFill>
          <p:spPr>
            <a:xfrm rot="5400000">
              <a:off x="71885" y="5866763"/>
              <a:ext cx="944117" cy="942980"/>
            </a:xfrm>
            <a:prstGeom prst="rect">
              <a:avLst/>
            </a:prstGeom>
          </p:spPr>
        </p:pic>
      </p:grp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探究新知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图片 25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11">
            <a:alphaModFix amt="20000"/>
          </a:blip>
          <a:srcRect t="13756" b="30111"/>
          <a:stretch>
            <a:fillRect/>
          </a:stretch>
        </p:blipFill>
        <p:spPr>
          <a:xfrm>
            <a:off x="-1" y="0"/>
            <a:ext cx="12192002" cy="6857999"/>
          </a:xfrm>
          <a:prstGeom prst="rect">
            <a:avLst/>
          </a:prstGeom>
        </p:spPr>
      </p:pic>
      <p:grpSp>
        <p:nvGrpSpPr>
          <p:cNvPr id="27" name="组合 26"/>
          <p:cNvGrpSpPr/>
          <p:nvPr userDrawn="1">
            <p:custDataLst>
              <p:tags r:id="rId2"/>
            </p:custDataLst>
          </p:nvPr>
        </p:nvGrpSpPr>
        <p:grpSpPr>
          <a:xfrm>
            <a:off x="2578735" y="-612775"/>
            <a:ext cx="6096000" cy="1868805"/>
            <a:chOff x="4345" y="-1007"/>
            <a:chExt cx="9600" cy="2943"/>
          </a:xfrm>
        </p:grpSpPr>
        <p:pic>
          <p:nvPicPr>
            <p:cNvPr id="28" name="图片 27" descr="c67ac3986204442d866c335f8949a408"/>
            <p:cNvPicPr>
              <a:picLocks noChangeAspect="1"/>
            </p:cNvPicPr>
            <p:nvPr userDrawn="1">
              <p:custDataLst>
                <p:tags r:id="rId8"/>
              </p:custDataLst>
            </p:nvPr>
          </p:nvPicPr>
          <p:blipFill>
            <a:blip r:embed="rId12"/>
            <a:stretch>
              <a:fillRect/>
            </a:stretch>
          </p:blipFill>
          <p:spPr>
            <a:xfrm>
              <a:off x="7673" y="-1007"/>
              <a:ext cx="2943" cy="2943"/>
            </a:xfrm>
            <a:prstGeom prst="rect">
              <a:avLst/>
            </a:prstGeom>
          </p:spPr>
        </p:pic>
        <p:sp>
          <p:nvSpPr>
            <p:cNvPr id="29" name="文本框 28"/>
            <p:cNvSpPr txBox="1"/>
            <p:nvPr>
              <p:custDataLst>
                <p:tags r:id="rId9"/>
              </p:custDataLst>
            </p:nvPr>
          </p:nvSpPr>
          <p:spPr>
            <a:xfrm>
              <a:off x="4345" y="102"/>
              <a:ext cx="9600" cy="725"/>
            </a:xfrm>
            <a:prstGeom prst="rect">
              <a:avLst/>
            </a:prstGeom>
            <a:noFill/>
          </p:spPr>
          <p:txBody>
            <a:bodyPr wrap="square" rtlCol="0" anchor="t">
              <a:spAutoFit/>
              <a:scene3d>
                <a:camera prst="orthographicFront"/>
                <a:lightRig rig="threePt" dir="t"/>
              </a:scene3d>
            </a:bodyPr>
            <a:lstStyle/>
            <a:p>
              <a:pPr algn="ctr"/>
              <a:r>
                <a:rPr lang="zh-CN" altLang="en-US" sz="2400" b="1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chemeClr val="tx1"/>
                  </a:solidFill>
                  <a:effectLst>
                    <a:outerShdw blurRad="12700" dist="38100" dir="2700000" algn="tl" rotWithShape="0">
                      <a:schemeClr val="bg1">
                        <a:lumMod val="50000"/>
                      </a:schemeClr>
                    </a:outerShdw>
                  </a:effectLst>
                  <a:sym typeface="+mn-ea"/>
                </a:rPr>
                <a:t>探究新知</a:t>
              </a:r>
            </a:p>
          </p:txBody>
        </p:sp>
      </p:grpSp>
      <p:grpSp>
        <p:nvGrpSpPr>
          <p:cNvPr id="30" name="组合 13"/>
          <p:cNvGrpSpPr/>
          <p:nvPr userDrawn="1">
            <p:custDataLst>
              <p:tags r:id="rId3"/>
            </p:custDataLst>
          </p:nvPr>
        </p:nvGrpSpPr>
        <p:grpSpPr>
          <a:xfrm>
            <a:off x="-16446" y="64"/>
            <a:ext cx="12121387" cy="6779133"/>
            <a:chOff x="72454" y="39434"/>
            <a:chExt cx="12121387" cy="6779133"/>
          </a:xfrm>
        </p:grpSpPr>
        <p:pic>
          <p:nvPicPr>
            <p:cNvPr id="31" name="图片 6"/>
            <p:cNvPicPr>
              <a:picLocks noChangeAspect="1"/>
            </p:cNvPicPr>
            <p:nvPr userDrawn="1">
              <p:custDataLst>
                <p:tags r:id="rId4"/>
              </p:custDataLst>
            </p:nvPr>
          </p:nvPicPr>
          <p:blipFill>
            <a:blip r:embed="rId13"/>
            <a:stretch>
              <a:fillRect/>
            </a:stretch>
          </p:blipFill>
          <p:spPr>
            <a:xfrm>
              <a:off x="11249724" y="5875587"/>
              <a:ext cx="944117" cy="942980"/>
            </a:xfrm>
            <a:prstGeom prst="rect">
              <a:avLst/>
            </a:prstGeom>
          </p:spPr>
        </p:pic>
        <p:pic>
          <p:nvPicPr>
            <p:cNvPr id="32" name="图片 7"/>
            <p:cNvPicPr>
              <a:picLocks noChangeAspect="1"/>
            </p:cNvPicPr>
            <p:nvPr userDrawn="1">
              <p:custDataLst>
                <p:tags r:id="rId5"/>
              </p:custDataLst>
            </p:nvPr>
          </p:nvPicPr>
          <p:blipFill>
            <a:blip r:embed="rId13"/>
            <a:stretch>
              <a:fillRect/>
            </a:stretch>
          </p:blipFill>
          <p:spPr>
            <a:xfrm rot="10800000">
              <a:off x="88964" y="39434"/>
              <a:ext cx="944117" cy="942980"/>
            </a:xfrm>
            <a:prstGeom prst="rect">
              <a:avLst/>
            </a:prstGeom>
          </p:spPr>
        </p:pic>
        <p:pic>
          <p:nvPicPr>
            <p:cNvPr id="33" name="图片 9"/>
            <p:cNvPicPr>
              <a:picLocks noChangeAspect="1"/>
            </p:cNvPicPr>
            <p:nvPr userDrawn="1">
              <p:custDataLst>
                <p:tags r:id="rId6"/>
              </p:custDataLst>
            </p:nvPr>
          </p:nvPicPr>
          <p:blipFill>
            <a:blip r:embed="rId13"/>
            <a:stretch>
              <a:fillRect/>
            </a:stretch>
          </p:blipFill>
          <p:spPr>
            <a:xfrm rot="16200000">
              <a:off x="11250292" y="64768"/>
              <a:ext cx="944117" cy="942980"/>
            </a:xfrm>
            <a:prstGeom prst="rect">
              <a:avLst/>
            </a:prstGeom>
          </p:spPr>
        </p:pic>
        <p:pic>
          <p:nvPicPr>
            <p:cNvPr id="34" name="图片 10"/>
            <p:cNvPicPr>
              <a:picLocks noChangeAspect="1"/>
            </p:cNvPicPr>
            <p:nvPr userDrawn="1">
              <p:custDataLst>
                <p:tags r:id="rId7"/>
              </p:custDataLst>
            </p:nvPr>
          </p:nvPicPr>
          <p:blipFill>
            <a:blip r:embed="rId13"/>
            <a:stretch>
              <a:fillRect/>
            </a:stretch>
          </p:blipFill>
          <p:spPr>
            <a:xfrm rot="5400000">
              <a:off x="71885" y="5866763"/>
              <a:ext cx="944117" cy="942980"/>
            </a:xfrm>
            <a:prstGeom prst="rect">
              <a:avLst/>
            </a:prstGeom>
          </p:spPr>
        </p:pic>
      </p:grp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考试考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bd50cfcec5b74011ae064c777db4c463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1397635" y="-588010"/>
            <a:ext cx="1874520" cy="1874520"/>
          </a:xfrm>
          <a:prstGeom prst="rect">
            <a:avLst/>
          </a:prstGeom>
        </p:spPr>
      </p:pic>
      <p:pic>
        <p:nvPicPr>
          <p:cNvPr id="5" name="图片 4" descr="c576aabd75d74d21b492643eba8ecd45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1073150" y="0"/>
            <a:ext cx="676275" cy="577215"/>
          </a:xfrm>
          <a:prstGeom prst="rect">
            <a:avLst/>
          </a:prstGeom>
        </p:spPr>
      </p:pic>
      <p:sp>
        <p:nvSpPr>
          <p:cNvPr id="6" name="文本框 5"/>
          <p:cNvSpPr txBox="1"/>
          <p:nvPr userDrawn="1">
            <p:custDataLst>
              <p:tags r:id="rId3"/>
            </p:custDataLst>
          </p:nvPr>
        </p:nvSpPr>
        <p:spPr>
          <a:xfrm>
            <a:off x="-713105" y="117475"/>
            <a:ext cx="6096000" cy="460375"/>
          </a:xfrm>
          <a:prstGeom prst="rect">
            <a:avLst/>
          </a:prstGeom>
          <a:noFill/>
        </p:spPr>
        <p:txBody>
          <a:bodyPr wrap="square" rtlCol="0" anchor="t">
            <a:spAutoFit/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zh-CN" altLang="en-US" sz="2400"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sym typeface="+mn-ea"/>
              </a:rPr>
              <a:t>考试考法</a:t>
            </a:r>
          </a:p>
        </p:txBody>
      </p:sp>
      <p:pic>
        <p:nvPicPr>
          <p:cNvPr id="7" name="图片 6" descr="56b3135f77bc4c28a4c3e3de299fbf14"/>
          <p:cNvPicPr>
            <a:picLocks noChangeAspect="1"/>
          </p:cNvPicPr>
          <p:nvPr userDrawn="1">
            <p:custDataLst>
              <p:tags r:id="rId4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9869805" y="5451475"/>
            <a:ext cx="1924050" cy="904875"/>
          </a:xfrm>
          <a:prstGeom prst="rect">
            <a:avLst/>
          </a:prstGeom>
        </p:spPr>
      </p:pic>
      <p:grpSp>
        <p:nvGrpSpPr>
          <p:cNvPr id="34" name="组合 13"/>
          <p:cNvGrpSpPr/>
          <p:nvPr userDrawn="1">
            <p:custDataLst>
              <p:tags r:id="rId5"/>
            </p:custDataLst>
          </p:nvPr>
        </p:nvGrpSpPr>
        <p:grpSpPr>
          <a:xfrm>
            <a:off x="29909" y="43244"/>
            <a:ext cx="12121387" cy="6779133"/>
            <a:chOff x="72454" y="39434"/>
            <a:chExt cx="12121387" cy="6779133"/>
          </a:xfrm>
        </p:grpSpPr>
        <p:pic>
          <p:nvPicPr>
            <p:cNvPr id="2097152" name="图片 6"/>
            <p:cNvPicPr>
              <a:picLocks noChangeAspect="1"/>
            </p:cNvPicPr>
            <p:nvPr userDrawn="1">
              <p:custDataLst>
                <p:tags r:id="rId7"/>
              </p:custDataLst>
            </p:nvPr>
          </p:nvPicPr>
          <p:blipFill>
            <a:blip r:embed="rId15"/>
            <a:stretch>
              <a:fillRect/>
            </a:stretch>
          </p:blipFill>
          <p:spPr>
            <a:xfrm>
              <a:off x="11249724" y="5875587"/>
              <a:ext cx="944117" cy="942980"/>
            </a:xfrm>
            <a:prstGeom prst="rect">
              <a:avLst/>
            </a:prstGeom>
          </p:spPr>
        </p:pic>
        <p:pic>
          <p:nvPicPr>
            <p:cNvPr id="2097153" name="图片 7"/>
            <p:cNvPicPr>
              <a:picLocks noChangeAspect="1"/>
            </p:cNvPicPr>
            <p:nvPr userDrawn="1">
              <p:custDataLst>
                <p:tags r:id="rId8"/>
              </p:custDataLst>
            </p:nvPr>
          </p:nvPicPr>
          <p:blipFill>
            <a:blip r:embed="rId15"/>
            <a:stretch>
              <a:fillRect/>
            </a:stretch>
          </p:blipFill>
          <p:spPr>
            <a:xfrm rot="10800000">
              <a:off x="88964" y="39434"/>
              <a:ext cx="944117" cy="942980"/>
            </a:xfrm>
            <a:prstGeom prst="rect">
              <a:avLst/>
            </a:prstGeom>
          </p:spPr>
        </p:pic>
        <p:pic>
          <p:nvPicPr>
            <p:cNvPr id="2097154" name="图片 9"/>
            <p:cNvPicPr>
              <a:picLocks noChangeAspect="1"/>
            </p:cNvPicPr>
            <p:nvPr userDrawn="1">
              <p:custDataLst>
                <p:tags r:id="rId9"/>
              </p:custDataLst>
            </p:nvPr>
          </p:nvPicPr>
          <p:blipFill>
            <a:blip r:embed="rId15"/>
            <a:stretch>
              <a:fillRect/>
            </a:stretch>
          </p:blipFill>
          <p:spPr>
            <a:xfrm rot="16200000">
              <a:off x="11250292" y="64768"/>
              <a:ext cx="944117" cy="942980"/>
            </a:xfrm>
            <a:prstGeom prst="rect">
              <a:avLst/>
            </a:prstGeom>
          </p:spPr>
        </p:pic>
        <p:pic>
          <p:nvPicPr>
            <p:cNvPr id="2097155" name="图片 10"/>
            <p:cNvPicPr>
              <a:picLocks noChangeAspect="1"/>
            </p:cNvPicPr>
            <p:nvPr userDrawn="1">
              <p:custDataLst>
                <p:tags r:id="rId10"/>
              </p:custDataLst>
            </p:nvPr>
          </p:nvPicPr>
          <p:blipFill>
            <a:blip r:embed="rId15"/>
            <a:stretch>
              <a:fillRect/>
            </a:stretch>
          </p:blipFill>
          <p:spPr>
            <a:xfrm rot="5400000">
              <a:off x="71885" y="5866763"/>
              <a:ext cx="944117" cy="942980"/>
            </a:xfrm>
            <a:prstGeom prst="rect">
              <a:avLst/>
            </a:prstGeom>
          </p:spPr>
        </p:pic>
      </p:grpSp>
      <p:pic>
        <p:nvPicPr>
          <p:cNvPr id="26" name="图片 25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16">
            <a:alphaModFix amt="20000"/>
          </a:blip>
          <a:srcRect t="13756" b="30111"/>
          <a:stretch>
            <a:fillRect/>
          </a:stretch>
        </p:blipFill>
        <p:spPr>
          <a:xfrm>
            <a:off x="-1" y="0"/>
            <a:ext cx="12192002" cy="6857999"/>
          </a:xfrm>
          <a:prstGeom prst="rect">
            <a:avLst/>
          </a:prstGeom>
        </p:spPr>
      </p:pic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ags" Target="../tags/tag2.xml"/><Relationship Id="rId18" Type="http://schemas.openxmlformats.org/officeDocument/2006/relationships/tags" Target="../tags/tag7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png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tags" Target="../tags/tag6.xml"/><Relationship Id="rId2" Type="http://schemas.openxmlformats.org/officeDocument/2006/relationships/slideLayout" Target="../slideLayouts/slideLayout2.xml"/><Relationship Id="rId16" Type="http://schemas.openxmlformats.org/officeDocument/2006/relationships/tags" Target="../tags/tag5.xml"/><Relationship Id="rId20" Type="http://schemas.openxmlformats.org/officeDocument/2006/relationships/tags" Target="../tags/tag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file:///D:\qq&#25991;&#20214;\712321467\Image\C2C\Image2\%7b75232B38-A165-1FB7-499C-2E1C792CACB5%7d.png" TargetMode="External"/><Relationship Id="rId5" Type="http://schemas.openxmlformats.org/officeDocument/2006/relationships/slideLayout" Target="../slideLayouts/slideLayout5.xml"/><Relationship Id="rId15" Type="http://schemas.openxmlformats.org/officeDocument/2006/relationships/tags" Target="../tags/tag4.xml"/><Relationship Id="rId23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19" Type="http://schemas.openxmlformats.org/officeDocument/2006/relationships/tags" Target="../tags/tag8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ags" Target="../tags/tag3.xml"/><Relationship Id="rId22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组合 6"/>
          <p:cNvGrpSpPr/>
          <p:nvPr userDrawn="1">
            <p:custDataLst>
              <p:tags r:id="rId13"/>
            </p:custDataLst>
          </p:nvPr>
        </p:nvGrpSpPr>
        <p:grpSpPr>
          <a:xfrm>
            <a:off x="0" y="0"/>
            <a:ext cx="12192000" cy="6883976"/>
            <a:chOff x="0" y="0"/>
            <a:chExt cx="12192000" cy="6883976"/>
          </a:xfrm>
        </p:grpSpPr>
        <p:sp>
          <p:nvSpPr>
            <p:cNvPr id="8" name="矩形 7"/>
            <p:cNvSpPr/>
            <p:nvPr>
              <p:custDataLst>
                <p:tags r:id="rId15"/>
              </p:custData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rgbClr val="E0663E"/>
            </a:soli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MiSans" panose="00000500000000000000" pitchFamily="2" charset="-122"/>
                <a:ea typeface="MiSans" panose="00000500000000000000" pitchFamily="2" charset="-122"/>
              </a:endParaRPr>
            </a:p>
          </p:txBody>
        </p:sp>
        <p:pic>
          <p:nvPicPr>
            <p:cNvPr id="9" name="图片 8"/>
            <p:cNvPicPr>
              <a:picLocks noChangeAspect="1"/>
            </p:cNvPicPr>
            <p:nvPr>
              <p:custDataLst>
                <p:tags r:id="rId16"/>
              </p:custDataLst>
            </p:nvPr>
          </p:nvPicPr>
          <p:blipFill>
            <a:blip r:embed="rId2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0" y="0"/>
              <a:ext cx="12191779" cy="6858000"/>
            </a:xfrm>
            <a:prstGeom prst="rect">
              <a:avLst/>
            </a:prstGeom>
          </p:spPr>
        </p:pic>
        <p:pic>
          <p:nvPicPr>
            <p:cNvPr id="10" name="图片 9"/>
            <p:cNvPicPr>
              <a:picLocks noChangeAspect="1"/>
            </p:cNvPicPr>
            <p:nvPr>
              <p:custDataLst>
                <p:tags r:id="rId17"/>
              </p:custDataLst>
            </p:nvPr>
          </p:nvPicPr>
          <p:blipFill>
            <a:blip r:embed="rId22"/>
            <a:stretch>
              <a:fillRect/>
            </a:stretch>
          </p:blipFill>
          <p:spPr>
            <a:xfrm>
              <a:off x="0" y="3092264"/>
              <a:ext cx="12192000" cy="3791712"/>
            </a:xfrm>
            <a:prstGeom prst="rect">
              <a:avLst/>
            </a:prstGeom>
          </p:spPr>
        </p:pic>
        <p:sp>
          <p:nvSpPr>
            <p:cNvPr id="11" name="任意多边形: 形状 10"/>
            <p:cNvSpPr/>
            <p:nvPr>
              <p:custDataLst>
                <p:tags r:id="rId18"/>
              </p:custDataLst>
            </p:nvPr>
          </p:nvSpPr>
          <p:spPr>
            <a:xfrm>
              <a:off x="3565003" y="0"/>
              <a:ext cx="4085863" cy="1006997"/>
            </a:xfrm>
            <a:custGeom>
              <a:avLst/>
              <a:gdLst>
                <a:gd name="connsiteX0" fmla="*/ 653969 w 4085863"/>
                <a:gd name="connsiteY0" fmla="*/ 0 h 1006997"/>
                <a:gd name="connsiteX1" fmla="*/ 3957684 w 4085863"/>
                <a:gd name="connsiteY1" fmla="*/ 0 h 1006997"/>
                <a:gd name="connsiteX2" fmla="*/ 4085863 w 4085863"/>
                <a:gd name="connsiteY2" fmla="*/ 266218 h 1006997"/>
                <a:gd name="connsiteX3" fmla="*/ 3565002 w 4085863"/>
                <a:gd name="connsiteY3" fmla="*/ 844952 h 1006997"/>
                <a:gd name="connsiteX4" fmla="*/ 1539432 w 4085863"/>
                <a:gd name="connsiteY4" fmla="*/ 1006997 h 1006997"/>
                <a:gd name="connsiteX5" fmla="*/ 0 w 4085863"/>
                <a:gd name="connsiteY5" fmla="*/ 578734 h 1006997"/>
                <a:gd name="connsiteX6" fmla="*/ 254643 w 4085863"/>
                <a:gd name="connsiteY6" fmla="*/ 266218 h 1006997"/>
                <a:gd name="connsiteX7" fmla="*/ 601883 w 4085863"/>
                <a:gd name="connsiteY7" fmla="*/ 69448 h 1006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085863" h="1006997">
                  <a:moveTo>
                    <a:pt x="653969" y="0"/>
                  </a:moveTo>
                  <a:lnTo>
                    <a:pt x="3957684" y="0"/>
                  </a:lnTo>
                  <a:lnTo>
                    <a:pt x="4085863" y="266218"/>
                  </a:lnTo>
                  <a:lnTo>
                    <a:pt x="3565002" y="844952"/>
                  </a:lnTo>
                  <a:lnTo>
                    <a:pt x="1539432" y="1006997"/>
                  </a:lnTo>
                  <a:lnTo>
                    <a:pt x="0" y="578734"/>
                  </a:lnTo>
                  <a:lnTo>
                    <a:pt x="254643" y="266218"/>
                  </a:lnTo>
                  <a:lnTo>
                    <a:pt x="601883" y="69448"/>
                  </a:lnTo>
                  <a:close/>
                </a:path>
              </a:pathLst>
            </a:custGeom>
            <a:solidFill>
              <a:srgbClr val="E0663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>
                <a:latin typeface="MiSans" panose="00000500000000000000" pitchFamily="2" charset="-122"/>
                <a:ea typeface="MiSans" panose="00000500000000000000" pitchFamily="2" charset="-122"/>
              </a:endParaRPr>
            </a:p>
          </p:txBody>
        </p:sp>
        <p:pic>
          <p:nvPicPr>
            <p:cNvPr id="12" name="图片 11"/>
            <p:cNvPicPr>
              <a:picLocks noChangeAspect="1"/>
            </p:cNvPicPr>
            <p:nvPr>
              <p:custDataLst>
                <p:tags r:id="rId19"/>
              </p:custDataLst>
            </p:nvPr>
          </p:nvPicPr>
          <p:blipFill>
            <a:blip r:embed="rId22"/>
            <a:srcRect t="21743" b="21585"/>
            <a:stretch>
              <a:fillRect/>
            </a:stretch>
          </p:blipFill>
          <p:spPr>
            <a:xfrm>
              <a:off x="0" y="1097280"/>
              <a:ext cx="12192000" cy="4968240"/>
            </a:xfrm>
            <a:prstGeom prst="rect">
              <a:avLst/>
            </a:prstGeom>
          </p:spPr>
        </p:pic>
        <p:pic>
          <p:nvPicPr>
            <p:cNvPr id="13" name="图片 12"/>
            <p:cNvPicPr>
              <a:picLocks noChangeAspect="1"/>
            </p:cNvPicPr>
            <p:nvPr>
              <p:custDataLst>
                <p:tags r:id="rId20"/>
              </p:custDataLst>
            </p:nvPr>
          </p:nvPicPr>
          <p:blipFill>
            <a:blip r:embed="rId22"/>
            <a:srcRect b="78257"/>
            <a:stretch>
              <a:fillRect/>
            </a:stretch>
          </p:blipFill>
          <p:spPr>
            <a:xfrm>
              <a:off x="0" y="319164"/>
              <a:ext cx="12192000" cy="824416"/>
            </a:xfrm>
            <a:prstGeom prst="rect">
              <a:avLst/>
            </a:prstGeom>
          </p:spPr>
        </p:pic>
      </p:grpSp>
      <p:pic>
        <p:nvPicPr>
          <p:cNvPr id="14" name="图片 1073743875" descr="学科网 zxxk.com"/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23" r:link="rId24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3" Type="http://schemas.openxmlformats.org/officeDocument/2006/relationships/tags" Target="../tags/tag98.xml"/><Relationship Id="rId18" Type="http://schemas.openxmlformats.org/officeDocument/2006/relationships/tags" Target="../tags/tag103.xml"/><Relationship Id="rId26" Type="http://schemas.microsoft.com/office/2007/relationships/hdphoto" Target="../media/hdphoto2.wdp"/><Relationship Id="rId3" Type="http://schemas.openxmlformats.org/officeDocument/2006/relationships/tags" Target="../tags/tag88.xml"/><Relationship Id="rId21" Type="http://schemas.openxmlformats.org/officeDocument/2006/relationships/tags" Target="../tags/tag106.xml"/><Relationship Id="rId34" Type="http://schemas.openxmlformats.org/officeDocument/2006/relationships/image" Target="../media/image24.png"/><Relationship Id="rId7" Type="http://schemas.openxmlformats.org/officeDocument/2006/relationships/tags" Target="../tags/tag92.xml"/><Relationship Id="rId12" Type="http://schemas.openxmlformats.org/officeDocument/2006/relationships/tags" Target="../tags/tag97.xml"/><Relationship Id="rId17" Type="http://schemas.openxmlformats.org/officeDocument/2006/relationships/tags" Target="../tags/tag102.xml"/><Relationship Id="rId25" Type="http://schemas.openxmlformats.org/officeDocument/2006/relationships/image" Target="../media/image17.png"/><Relationship Id="rId33" Type="http://schemas.openxmlformats.org/officeDocument/2006/relationships/image" Target="../media/image23.png"/><Relationship Id="rId2" Type="http://schemas.openxmlformats.org/officeDocument/2006/relationships/tags" Target="../tags/tag87.xml"/><Relationship Id="rId16" Type="http://schemas.openxmlformats.org/officeDocument/2006/relationships/tags" Target="../tags/tag101.xml"/><Relationship Id="rId20" Type="http://schemas.openxmlformats.org/officeDocument/2006/relationships/tags" Target="../tags/tag105.xml"/><Relationship Id="rId29" Type="http://schemas.openxmlformats.org/officeDocument/2006/relationships/image" Target="../media/image19.png"/><Relationship Id="rId1" Type="http://schemas.openxmlformats.org/officeDocument/2006/relationships/tags" Target="../tags/tag86.xml"/><Relationship Id="rId6" Type="http://schemas.openxmlformats.org/officeDocument/2006/relationships/tags" Target="../tags/tag91.xml"/><Relationship Id="rId11" Type="http://schemas.openxmlformats.org/officeDocument/2006/relationships/tags" Target="../tags/tag96.xml"/><Relationship Id="rId24" Type="http://schemas.openxmlformats.org/officeDocument/2006/relationships/image" Target="../media/image1.png"/><Relationship Id="rId32" Type="http://schemas.openxmlformats.org/officeDocument/2006/relationships/image" Target="../media/image22.gif"/><Relationship Id="rId5" Type="http://schemas.openxmlformats.org/officeDocument/2006/relationships/tags" Target="../tags/tag90.xml"/><Relationship Id="rId15" Type="http://schemas.openxmlformats.org/officeDocument/2006/relationships/tags" Target="../tags/tag100.xml"/><Relationship Id="rId23" Type="http://schemas.openxmlformats.org/officeDocument/2006/relationships/slideLayout" Target="../slideLayouts/slideLayout1.xml"/><Relationship Id="rId28" Type="http://schemas.microsoft.com/office/2007/relationships/hdphoto" Target="../media/hdphoto3.wdp"/><Relationship Id="rId10" Type="http://schemas.openxmlformats.org/officeDocument/2006/relationships/tags" Target="../tags/tag95.xml"/><Relationship Id="rId19" Type="http://schemas.openxmlformats.org/officeDocument/2006/relationships/tags" Target="../tags/tag104.xml"/><Relationship Id="rId31" Type="http://schemas.openxmlformats.org/officeDocument/2006/relationships/image" Target="../media/image21.png"/><Relationship Id="rId4" Type="http://schemas.openxmlformats.org/officeDocument/2006/relationships/tags" Target="../tags/tag89.xml"/><Relationship Id="rId9" Type="http://schemas.openxmlformats.org/officeDocument/2006/relationships/tags" Target="../tags/tag94.xml"/><Relationship Id="rId14" Type="http://schemas.openxmlformats.org/officeDocument/2006/relationships/tags" Target="../tags/tag99.xml"/><Relationship Id="rId22" Type="http://schemas.openxmlformats.org/officeDocument/2006/relationships/tags" Target="../tags/tag107.xml"/><Relationship Id="rId27" Type="http://schemas.openxmlformats.org/officeDocument/2006/relationships/image" Target="../media/image18.png"/><Relationship Id="rId30" Type="http://schemas.openxmlformats.org/officeDocument/2006/relationships/image" Target="../media/image20.png"/><Relationship Id="rId35" Type="http://schemas.openxmlformats.org/officeDocument/2006/relationships/image" Target="../media/image25.png"/><Relationship Id="rId8" Type="http://schemas.openxmlformats.org/officeDocument/2006/relationships/tags" Target="../tags/tag93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tags" Target="../tags/tag178.xml"/><Relationship Id="rId13" Type="http://schemas.openxmlformats.org/officeDocument/2006/relationships/slideLayout" Target="../slideLayouts/slideLayout8.xml"/><Relationship Id="rId3" Type="http://schemas.openxmlformats.org/officeDocument/2006/relationships/tags" Target="../tags/tag173.xml"/><Relationship Id="rId7" Type="http://schemas.openxmlformats.org/officeDocument/2006/relationships/tags" Target="../tags/tag177.xml"/><Relationship Id="rId12" Type="http://schemas.openxmlformats.org/officeDocument/2006/relationships/tags" Target="../tags/tag182.xml"/><Relationship Id="rId2" Type="http://schemas.openxmlformats.org/officeDocument/2006/relationships/tags" Target="../tags/tag172.xml"/><Relationship Id="rId16" Type="http://schemas.openxmlformats.org/officeDocument/2006/relationships/image" Target="../media/image43.jpeg"/><Relationship Id="rId1" Type="http://schemas.openxmlformats.org/officeDocument/2006/relationships/tags" Target="../tags/tag171.xml"/><Relationship Id="rId6" Type="http://schemas.openxmlformats.org/officeDocument/2006/relationships/tags" Target="../tags/tag176.xml"/><Relationship Id="rId11" Type="http://schemas.openxmlformats.org/officeDocument/2006/relationships/tags" Target="../tags/tag181.xml"/><Relationship Id="rId5" Type="http://schemas.openxmlformats.org/officeDocument/2006/relationships/tags" Target="../tags/tag175.xml"/><Relationship Id="rId15" Type="http://schemas.openxmlformats.org/officeDocument/2006/relationships/image" Target="../media/image42.png"/><Relationship Id="rId10" Type="http://schemas.openxmlformats.org/officeDocument/2006/relationships/tags" Target="../tags/tag180.xml"/><Relationship Id="rId4" Type="http://schemas.openxmlformats.org/officeDocument/2006/relationships/tags" Target="../tags/tag174.xml"/><Relationship Id="rId9" Type="http://schemas.openxmlformats.org/officeDocument/2006/relationships/tags" Target="../tags/tag179.xml"/><Relationship Id="rId14" Type="http://schemas.openxmlformats.org/officeDocument/2006/relationships/image" Target="../media/image41.jpeg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media" Target="../media/media2.mp4"/><Relationship Id="rId7" Type="http://schemas.openxmlformats.org/officeDocument/2006/relationships/image" Target="../media/image44.png"/><Relationship Id="rId2" Type="http://schemas.openxmlformats.org/officeDocument/2006/relationships/tags" Target="../tags/tag183.xml"/><Relationship Id="rId1" Type="http://schemas.openxmlformats.org/officeDocument/2006/relationships/video" Target="NULL" TargetMode="External"/><Relationship Id="rId6" Type="http://schemas.openxmlformats.org/officeDocument/2006/relationships/slideLayout" Target="../slideLayouts/slideLayout8.xml"/><Relationship Id="rId5" Type="http://schemas.openxmlformats.org/officeDocument/2006/relationships/tags" Target="../tags/tag185.xml"/><Relationship Id="rId4" Type="http://schemas.openxmlformats.org/officeDocument/2006/relationships/tags" Target="../tags/tag184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tags" Target="../tags/tag193.xml"/><Relationship Id="rId13" Type="http://schemas.openxmlformats.org/officeDocument/2006/relationships/tags" Target="../tags/tag198.xml"/><Relationship Id="rId18" Type="http://schemas.openxmlformats.org/officeDocument/2006/relationships/tags" Target="../tags/tag203.xml"/><Relationship Id="rId26" Type="http://schemas.openxmlformats.org/officeDocument/2006/relationships/image" Target="../media/image45.png"/><Relationship Id="rId3" Type="http://schemas.openxmlformats.org/officeDocument/2006/relationships/tags" Target="../tags/tag188.xml"/><Relationship Id="rId21" Type="http://schemas.openxmlformats.org/officeDocument/2006/relationships/tags" Target="../tags/tag206.xml"/><Relationship Id="rId7" Type="http://schemas.openxmlformats.org/officeDocument/2006/relationships/tags" Target="../tags/tag192.xml"/><Relationship Id="rId12" Type="http://schemas.openxmlformats.org/officeDocument/2006/relationships/tags" Target="../tags/tag197.xml"/><Relationship Id="rId17" Type="http://schemas.openxmlformats.org/officeDocument/2006/relationships/tags" Target="../tags/tag202.xml"/><Relationship Id="rId25" Type="http://schemas.openxmlformats.org/officeDocument/2006/relationships/slideLayout" Target="../slideLayouts/slideLayout8.xml"/><Relationship Id="rId2" Type="http://schemas.openxmlformats.org/officeDocument/2006/relationships/tags" Target="../tags/tag187.xml"/><Relationship Id="rId16" Type="http://schemas.openxmlformats.org/officeDocument/2006/relationships/tags" Target="../tags/tag201.xml"/><Relationship Id="rId20" Type="http://schemas.openxmlformats.org/officeDocument/2006/relationships/tags" Target="../tags/tag205.xml"/><Relationship Id="rId29" Type="http://schemas.openxmlformats.org/officeDocument/2006/relationships/image" Target="../media/image48.png"/><Relationship Id="rId1" Type="http://schemas.openxmlformats.org/officeDocument/2006/relationships/tags" Target="../tags/tag186.xml"/><Relationship Id="rId6" Type="http://schemas.openxmlformats.org/officeDocument/2006/relationships/tags" Target="../tags/tag191.xml"/><Relationship Id="rId11" Type="http://schemas.openxmlformats.org/officeDocument/2006/relationships/tags" Target="../tags/tag196.xml"/><Relationship Id="rId24" Type="http://schemas.openxmlformats.org/officeDocument/2006/relationships/tags" Target="../tags/tag209.xml"/><Relationship Id="rId5" Type="http://schemas.openxmlformats.org/officeDocument/2006/relationships/tags" Target="../tags/tag190.xml"/><Relationship Id="rId15" Type="http://schemas.openxmlformats.org/officeDocument/2006/relationships/tags" Target="../tags/tag200.xml"/><Relationship Id="rId23" Type="http://schemas.openxmlformats.org/officeDocument/2006/relationships/tags" Target="../tags/tag208.xml"/><Relationship Id="rId28" Type="http://schemas.openxmlformats.org/officeDocument/2006/relationships/image" Target="../media/image47.png"/><Relationship Id="rId10" Type="http://schemas.openxmlformats.org/officeDocument/2006/relationships/tags" Target="../tags/tag195.xml"/><Relationship Id="rId19" Type="http://schemas.openxmlformats.org/officeDocument/2006/relationships/tags" Target="../tags/tag204.xml"/><Relationship Id="rId4" Type="http://schemas.openxmlformats.org/officeDocument/2006/relationships/tags" Target="../tags/tag189.xml"/><Relationship Id="rId9" Type="http://schemas.openxmlformats.org/officeDocument/2006/relationships/tags" Target="../tags/tag194.xml"/><Relationship Id="rId14" Type="http://schemas.openxmlformats.org/officeDocument/2006/relationships/tags" Target="../tags/tag199.xml"/><Relationship Id="rId22" Type="http://schemas.openxmlformats.org/officeDocument/2006/relationships/tags" Target="../tags/tag207.xml"/><Relationship Id="rId27" Type="http://schemas.openxmlformats.org/officeDocument/2006/relationships/image" Target="../media/image46.png"/><Relationship Id="rId30" Type="http://schemas.openxmlformats.org/officeDocument/2006/relationships/image" Target="../media/image49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tags" Target="../tags/tag217.xml"/><Relationship Id="rId13" Type="http://schemas.openxmlformats.org/officeDocument/2006/relationships/tags" Target="../tags/tag222.xml"/><Relationship Id="rId18" Type="http://schemas.openxmlformats.org/officeDocument/2006/relationships/tags" Target="../tags/tag227.xml"/><Relationship Id="rId3" Type="http://schemas.openxmlformats.org/officeDocument/2006/relationships/tags" Target="../tags/tag212.xml"/><Relationship Id="rId21" Type="http://schemas.openxmlformats.org/officeDocument/2006/relationships/tags" Target="../tags/tag230.xml"/><Relationship Id="rId7" Type="http://schemas.openxmlformats.org/officeDocument/2006/relationships/tags" Target="../tags/tag216.xml"/><Relationship Id="rId12" Type="http://schemas.openxmlformats.org/officeDocument/2006/relationships/tags" Target="../tags/tag221.xml"/><Relationship Id="rId17" Type="http://schemas.openxmlformats.org/officeDocument/2006/relationships/tags" Target="../tags/tag226.xml"/><Relationship Id="rId2" Type="http://schemas.openxmlformats.org/officeDocument/2006/relationships/tags" Target="../tags/tag211.xml"/><Relationship Id="rId16" Type="http://schemas.openxmlformats.org/officeDocument/2006/relationships/tags" Target="../tags/tag225.xml"/><Relationship Id="rId20" Type="http://schemas.openxmlformats.org/officeDocument/2006/relationships/tags" Target="../tags/tag229.xml"/><Relationship Id="rId1" Type="http://schemas.openxmlformats.org/officeDocument/2006/relationships/tags" Target="../tags/tag210.xml"/><Relationship Id="rId6" Type="http://schemas.openxmlformats.org/officeDocument/2006/relationships/tags" Target="../tags/tag215.xml"/><Relationship Id="rId11" Type="http://schemas.openxmlformats.org/officeDocument/2006/relationships/tags" Target="../tags/tag220.xml"/><Relationship Id="rId5" Type="http://schemas.openxmlformats.org/officeDocument/2006/relationships/tags" Target="../tags/tag214.xml"/><Relationship Id="rId15" Type="http://schemas.openxmlformats.org/officeDocument/2006/relationships/tags" Target="../tags/tag224.xml"/><Relationship Id="rId23" Type="http://schemas.openxmlformats.org/officeDocument/2006/relationships/image" Target="../media/image50.jpeg"/><Relationship Id="rId10" Type="http://schemas.openxmlformats.org/officeDocument/2006/relationships/tags" Target="../tags/tag219.xml"/><Relationship Id="rId19" Type="http://schemas.openxmlformats.org/officeDocument/2006/relationships/tags" Target="../tags/tag228.xml"/><Relationship Id="rId4" Type="http://schemas.openxmlformats.org/officeDocument/2006/relationships/tags" Target="../tags/tag213.xml"/><Relationship Id="rId9" Type="http://schemas.openxmlformats.org/officeDocument/2006/relationships/tags" Target="../tags/tag218.xml"/><Relationship Id="rId14" Type="http://schemas.openxmlformats.org/officeDocument/2006/relationships/tags" Target="../tags/tag223.xml"/><Relationship Id="rId22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tags" Target="../tags/tag238.xml"/><Relationship Id="rId13" Type="http://schemas.openxmlformats.org/officeDocument/2006/relationships/tags" Target="../tags/tag243.xml"/><Relationship Id="rId3" Type="http://schemas.openxmlformats.org/officeDocument/2006/relationships/tags" Target="../tags/tag233.xml"/><Relationship Id="rId7" Type="http://schemas.openxmlformats.org/officeDocument/2006/relationships/tags" Target="../tags/tag237.xml"/><Relationship Id="rId12" Type="http://schemas.openxmlformats.org/officeDocument/2006/relationships/tags" Target="../tags/tag242.xml"/><Relationship Id="rId2" Type="http://schemas.openxmlformats.org/officeDocument/2006/relationships/tags" Target="../tags/tag232.xml"/><Relationship Id="rId1" Type="http://schemas.openxmlformats.org/officeDocument/2006/relationships/tags" Target="../tags/tag231.xml"/><Relationship Id="rId6" Type="http://schemas.openxmlformats.org/officeDocument/2006/relationships/tags" Target="../tags/tag236.xml"/><Relationship Id="rId11" Type="http://schemas.openxmlformats.org/officeDocument/2006/relationships/tags" Target="../tags/tag241.xml"/><Relationship Id="rId5" Type="http://schemas.openxmlformats.org/officeDocument/2006/relationships/tags" Target="../tags/tag235.xml"/><Relationship Id="rId10" Type="http://schemas.openxmlformats.org/officeDocument/2006/relationships/tags" Target="../tags/tag240.xml"/><Relationship Id="rId4" Type="http://schemas.openxmlformats.org/officeDocument/2006/relationships/tags" Target="../tags/tag234.xml"/><Relationship Id="rId9" Type="http://schemas.openxmlformats.org/officeDocument/2006/relationships/tags" Target="../tags/tag239.xml"/><Relationship Id="rId14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tags" Target="../tags/tag245.xml"/><Relationship Id="rId1" Type="http://schemas.openxmlformats.org/officeDocument/2006/relationships/tags" Target="../tags/tag244.xml"/><Relationship Id="rId4" Type="http://schemas.openxmlformats.org/officeDocument/2006/relationships/image" Target="../media/image5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tags" Target="../tags/tag247.xml"/><Relationship Id="rId1" Type="http://schemas.openxmlformats.org/officeDocument/2006/relationships/tags" Target="../tags/tag246.xml"/><Relationship Id="rId4" Type="http://schemas.openxmlformats.org/officeDocument/2006/relationships/image" Target="../media/image52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tags" Target="../tags/tag255.xml"/><Relationship Id="rId13" Type="http://schemas.openxmlformats.org/officeDocument/2006/relationships/image" Target="../media/image53.jpeg"/><Relationship Id="rId3" Type="http://schemas.openxmlformats.org/officeDocument/2006/relationships/tags" Target="../tags/tag250.xml"/><Relationship Id="rId7" Type="http://schemas.openxmlformats.org/officeDocument/2006/relationships/tags" Target="../tags/tag254.xml"/><Relationship Id="rId12" Type="http://schemas.openxmlformats.org/officeDocument/2006/relationships/slideLayout" Target="../slideLayouts/slideLayout8.xml"/><Relationship Id="rId2" Type="http://schemas.openxmlformats.org/officeDocument/2006/relationships/tags" Target="../tags/tag249.xml"/><Relationship Id="rId1" Type="http://schemas.openxmlformats.org/officeDocument/2006/relationships/tags" Target="../tags/tag248.xml"/><Relationship Id="rId6" Type="http://schemas.openxmlformats.org/officeDocument/2006/relationships/tags" Target="../tags/tag253.xml"/><Relationship Id="rId11" Type="http://schemas.openxmlformats.org/officeDocument/2006/relationships/tags" Target="../tags/tag258.xml"/><Relationship Id="rId5" Type="http://schemas.openxmlformats.org/officeDocument/2006/relationships/tags" Target="../tags/tag252.xml"/><Relationship Id="rId15" Type="http://schemas.openxmlformats.org/officeDocument/2006/relationships/image" Target="../media/image55.jpeg"/><Relationship Id="rId10" Type="http://schemas.openxmlformats.org/officeDocument/2006/relationships/tags" Target="../tags/tag257.xml"/><Relationship Id="rId4" Type="http://schemas.openxmlformats.org/officeDocument/2006/relationships/tags" Target="../tags/tag251.xml"/><Relationship Id="rId9" Type="http://schemas.openxmlformats.org/officeDocument/2006/relationships/tags" Target="../tags/tag256.xml"/><Relationship Id="rId14" Type="http://schemas.openxmlformats.org/officeDocument/2006/relationships/image" Target="../media/image54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tags" Target="../tags/tag261.xml"/><Relationship Id="rId2" Type="http://schemas.openxmlformats.org/officeDocument/2006/relationships/tags" Target="../tags/tag260.xml"/><Relationship Id="rId1" Type="http://schemas.openxmlformats.org/officeDocument/2006/relationships/tags" Target="../tags/tag259.xml"/><Relationship Id="rId6" Type="http://schemas.openxmlformats.org/officeDocument/2006/relationships/image" Target="../media/image57.png"/><Relationship Id="rId5" Type="http://schemas.openxmlformats.org/officeDocument/2006/relationships/image" Target="../media/image56.jpeg"/><Relationship Id="rId4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3" Type="http://schemas.openxmlformats.org/officeDocument/2006/relationships/tags" Target="../tags/tag264.xml"/><Relationship Id="rId7" Type="http://schemas.openxmlformats.org/officeDocument/2006/relationships/notesSlide" Target="../notesSlides/notesSlide2.xml"/><Relationship Id="rId2" Type="http://schemas.openxmlformats.org/officeDocument/2006/relationships/tags" Target="../tags/tag263.xml"/><Relationship Id="rId1" Type="http://schemas.openxmlformats.org/officeDocument/2006/relationships/tags" Target="../tags/tag262.xml"/><Relationship Id="rId6" Type="http://schemas.openxmlformats.org/officeDocument/2006/relationships/slideLayout" Target="../slideLayouts/slideLayout9.xml"/><Relationship Id="rId5" Type="http://schemas.openxmlformats.org/officeDocument/2006/relationships/tags" Target="../tags/tag266.xml"/><Relationship Id="rId4" Type="http://schemas.openxmlformats.org/officeDocument/2006/relationships/tags" Target="../tags/tag26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8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3" Type="http://schemas.openxmlformats.org/officeDocument/2006/relationships/tags" Target="../tags/tag272.xml"/><Relationship Id="rId7" Type="http://schemas.openxmlformats.org/officeDocument/2006/relationships/notesSlide" Target="../notesSlides/notesSlide3.xml"/><Relationship Id="rId2" Type="http://schemas.openxmlformats.org/officeDocument/2006/relationships/tags" Target="../tags/tag271.xml"/><Relationship Id="rId1" Type="http://schemas.openxmlformats.org/officeDocument/2006/relationships/tags" Target="../tags/tag270.xml"/><Relationship Id="rId6" Type="http://schemas.openxmlformats.org/officeDocument/2006/relationships/slideLayout" Target="../slideLayouts/slideLayout9.xml"/><Relationship Id="rId5" Type="http://schemas.openxmlformats.org/officeDocument/2006/relationships/tags" Target="../tags/tag274.xml"/><Relationship Id="rId4" Type="http://schemas.openxmlformats.org/officeDocument/2006/relationships/tags" Target="../tags/tag273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jpeg"/><Relationship Id="rId3" Type="http://schemas.openxmlformats.org/officeDocument/2006/relationships/tags" Target="../tags/tag280.xml"/><Relationship Id="rId7" Type="http://schemas.openxmlformats.org/officeDocument/2006/relationships/image" Target="../media/image60.png"/><Relationship Id="rId2" Type="http://schemas.openxmlformats.org/officeDocument/2006/relationships/tags" Target="../tags/tag279.xml"/><Relationship Id="rId1" Type="http://schemas.openxmlformats.org/officeDocument/2006/relationships/tags" Target="../tags/tag278.xml"/><Relationship Id="rId6" Type="http://schemas.openxmlformats.org/officeDocument/2006/relationships/tags" Target="../tags/tag320.xml"/><Relationship Id="rId5" Type="http://schemas.openxmlformats.org/officeDocument/2006/relationships/notesSlide" Target="../notesSlides/notesSlide4.xml"/><Relationship Id="rId4" Type="http://schemas.openxmlformats.org/officeDocument/2006/relationships/slideLayout" Target="../slideLayouts/slideLayout9.xml"/><Relationship Id="rId9" Type="http://schemas.openxmlformats.org/officeDocument/2006/relationships/image" Target="../media/image59.jpe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5.xml"/><Relationship Id="rId3" Type="http://schemas.openxmlformats.org/officeDocument/2006/relationships/tags" Target="../tags/tag286.xml"/><Relationship Id="rId7" Type="http://schemas.openxmlformats.org/officeDocument/2006/relationships/slideLayout" Target="../slideLayouts/slideLayout9.xml"/><Relationship Id="rId2" Type="http://schemas.openxmlformats.org/officeDocument/2006/relationships/tags" Target="../tags/tag285.xml"/><Relationship Id="rId1" Type="http://schemas.openxmlformats.org/officeDocument/2006/relationships/tags" Target="../tags/tag284.xml"/><Relationship Id="rId6" Type="http://schemas.openxmlformats.org/officeDocument/2006/relationships/tags" Target="../tags/tag289.xml"/><Relationship Id="rId5" Type="http://schemas.openxmlformats.org/officeDocument/2006/relationships/tags" Target="../tags/tag288.xml"/><Relationship Id="rId4" Type="http://schemas.openxmlformats.org/officeDocument/2006/relationships/tags" Target="../tags/tag287.xml"/><Relationship Id="rId9" Type="http://schemas.openxmlformats.org/officeDocument/2006/relationships/image" Target="../media/image59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tags" Target="../tags/tag295.xml"/><Relationship Id="rId2" Type="http://schemas.openxmlformats.org/officeDocument/2006/relationships/tags" Target="../tags/tag294.xml"/><Relationship Id="rId1" Type="http://schemas.openxmlformats.org/officeDocument/2006/relationships/tags" Target="../tags/tag293.xml"/><Relationship Id="rId6" Type="http://schemas.openxmlformats.org/officeDocument/2006/relationships/image" Target="../media/image59.jpeg"/><Relationship Id="rId5" Type="http://schemas.openxmlformats.org/officeDocument/2006/relationships/notesSlide" Target="../notesSlides/notesSlide6.xml"/><Relationship Id="rId4" Type="http://schemas.openxmlformats.org/officeDocument/2006/relationships/slideLayout" Target="../slideLayouts/slideLayout9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tags" Target="../tags/tag306.xml"/><Relationship Id="rId3" Type="http://schemas.openxmlformats.org/officeDocument/2006/relationships/tags" Target="../tags/tag301.xml"/><Relationship Id="rId7" Type="http://schemas.openxmlformats.org/officeDocument/2006/relationships/tags" Target="../tags/tag305.xml"/><Relationship Id="rId12" Type="http://schemas.openxmlformats.org/officeDocument/2006/relationships/slide" Target="slide2.xml"/><Relationship Id="rId2" Type="http://schemas.openxmlformats.org/officeDocument/2006/relationships/tags" Target="../tags/tag300.xml"/><Relationship Id="rId1" Type="http://schemas.openxmlformats.org/officeDocument/2006/relationships/tags" Target="../tags/tag299.xml"/><Relationship Id="rId6" Type="http://schemas.openxmlformats.org/officeDocument/2006/relationships/tags" Target="../tags/tag304.xml"/><Relationship Id="rId11" Type="http://schemas.openxmlformats.org/officeDocument/2006/relationships/image" Target="../media/image59.jpeg"/><Relationship Id="rId5" Type="http://schemas.openxmlformats.org/officeDocument/2006/relationships/tags" Target="../tags/tag303.xml"/><Relationship Id="rId10" Type="http://schemas.openxmlformats.org/officeDocument/2006/relationships/notesSlide" Target="../notesSlides/notesSlide7.xml"/><Relationship Id="rId4" Type="http://schemas.openxmlformats.org/officeDocument/2006/relationships/tags" Target="../tags/tag302.xml"/><Relationship Id="rId9" Type="http://schemas.openxmlformats.org/officeDocument/2006/relationships/slideLayout" Target="../slideLayouts/slideLayout9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jpeg"/><Relationship Id="rId3" Type="http://schemas.openxmlformats.org/officeDocument/2006/relationships/tags" Target="../tags/tag312.xml"/><Relationship Id="rId7" Type="http://schemas.openxmlformats.org/officeDocument/2006/relationships/notesSlide" Target="../notesSlides/notesSlide8.xml"/><Relationship Id="rId2" Type="http://schemas.openxmlformats.org/officeDocument/2006/relationships/tags" Target="../tags/tag311.xml"/><Relationship Id="rId1" Type="http://schemas.openxmlformats.org/officeDocument/2006/relationships/tags" Target="../tags/tag310.xml"/><Relationship Id="rId6" Type="http://schemas.openxmlformats.org/officeDocument/2006/relationships/slideLayout" Target="../slideLayouts/slideLayout9.xml"/><Relationship Id="rId5" Type="http://schemas.openxmlformats.org/officeDocument/2006/relationships/tags" Target="../tags/tag314.xml"/><Relationship Id="rId4" Type="http://schemas.openxmlformats.org/officeDocument/2006/relationships/tags" Target="../tags/tag313.xml"/><Relationship Id="rId9" Type="http://schemas.openxmlformats.org/officeDocument/2006/relationships/slide" Target="slide2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3" Type="http://schemas.openxmlformats.org/officeDocument/2006/relationships/tags" Target="../tags/tag321.xml"/><Relationship Id="rId7" Type="http://schemas.openxmlformats.org/officeDocument/2006/relationships/notesSlide" Target="../notesSlides/notesSlide9.xml"/><Relationship Id="rId2" Type="http://schemas.openxmlformats.org/officeDocument/2006/relationships/tags" Target="../tags/tag319.xml"/><Relationship Id="rId1" Type="http://schemas.openxmlformats.org/officeDocument/2006/relationships/tags" Target="../tags/tag318.xml"/><Relationship Id="rId6" Type="http://schemas.openxmlformats.org/officeDocument/2006/relationships/slideLayout" Target="../slideLayouts/slideLayout9.xml"/><Relationship Id="rId5" Type="http://schemas.openxmlformats.org/officeDocument/2006/relationships/tags" Target="../tags/tag323.xml"/><Relationship Id="rId4" Type="http://schemas.openxmlformats.org/officeDocument/2006/relationships/tags" Target="../tags/tag322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tags" Target="../tags/tag334.xml"/><Relationship Id="rId13" Type="http://schemas.openxmlformats.org/officeDocument/2006/relationships/slide" Target="slide2.xml"/><Relationship Id="rId3" Type="http://schemas.openxmlformats.org/officeDocument/2006/relationships/tags" Target="../tags/tag329.xml"/><Relationship Id="rId7" Type="http://schemas.openxmlformats.org/officeDocument/2006/relationships/tags" Target="../tags/tag333.xml"/><Relationship Id="rId12" Type="http://schemas.openxmlformats.org/officeDocument/2006/relationships/image" Target="../media/image62.jpeg"/><Relationship Id="rId2" Type="http://schemas.openxmlformats.org/officeDocument/2006/relationships/tags" Target="../tags/tag328.xml"/><Relationship Id="rId1" Type="http://schemas.openxmlformats.org/officeDocument/2006/relationships/tags" Target="../tags/tag327.xml"/><Relationship Id="rId6" Type="http://schemas.openxmlformats.org/officeDocument/2006/relationships/tags" Target="../tags/tag332.xml"/><Relationship Id="rId11" Type="http://schemas.openxmlformats.org/officeDocument/2006/relationships/image" Target="../media/image61.jpeg"/><Relationship Id="rId5" Type="http://schemas.openxmlformats.org/officeDocument/2006/relationships/tags" Target="../tags/tag331.xml"/><Relationship Id="rId10" Type="http://schemas.openxmlformats.org/officeDocument/2006/relationships/notesSlide" Target="../notesSlides/notesSlide10.xml"/><Relationship Id="rId4" Type="http://schemas.openxmlformats.org/officeDocument/2006/relationships/tags" Target="../tags/tag330.xml"/><Relationship Id="rId9" Type="http://schemas.openxmlformats.org/officeDocument/2006/relationships/slideLayout" Target="../slideLayouts/slideLayout9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tags" Target="../tags/tag340.xml"/><Relationship Id="rId7" Type="http://schemas.openxmlformats.org/officeDocument/2006/relationships/image" Target="../media/image63.jpeg"/><Relationship Id="rId2" Type="http://schemas.openxmlformats.org/officeDocument/2006/relationships/tags" Target="../tags/tag339.xml"/><Relationship Id="rId1" Type="http://schemas.openxmlformats.org/officeDocument/2006/relationships/tags" Target="../tags/tag338.xml"/><Relationship Id="rId6" Type="http://schemas.openxmlformats.org/officeDocument/2006/relationships/image" Target="../media/image58.jpeg"/><Relationship Id="rId5" Type="http://schemas.openxmlformats.org/officeDocument/2006/relationships/notesSlide" Target="../notesSlides/notesSlide11.xml"/><Relationship Id="rId4" Type="http://schemas.openxmlformats.org/officeDocument/2006/relationships/slideLayout" Target="../slideLayouts/slideLayout9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jpeg"/><Relationship Id="rId3" Type="http://schemas.openxmlformats.org/officeDocument/2006/relationships/tags" Target="../tags/tag346.xml"/><Relationship Id="rId7" Type="http://schemas.openxmlformats.org/officeDocument/2006/relationships/notesSlide" Target="../notesSlides/notesSlide12.xml"/><Relationship Id="rId2" Type="http://schemas.openxmlformats.org/officeDocument/2006/relationships/tags" Target="../tags/tag345.xml"/><Relationship Id="rId1" Type="http://schemas.openxmlformats.org/officeDocument/2006/relationships/tags" Target="../tags/tag344.xml"/><Relationship Id="rId6" Type="http://schemas.openxmlformats.org/officeDocument/2006/relationships/slideLayout" Target="../slideLayouts/slideLayout9.xml"/><Relationship Id="rId5" Type="http://schemas.openxmlformats.org/officeDocument/2006/relationships/tags" Target="../tags/tag348.xml"/><Relationship Id="rId4" Type="http://schemas.openxmlformats.org/officeDocument/2006/relationships/tags" Target="../tags/tag34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tags" Target="../tags/tag114.xml"/><Relationship Id="rId13" Type="http://schemas.openxmlformats.org/officeDocument/2006/relationships/image" Target="../media/image28.png"/><Relationship Id="rId3" Type="http://schemas.microsoft.com/office/2007/relationships/media" Target="../media/media1.mp4"/><Relationship Id="rId7" Type="http://schemas.openxmlformats.org/officeDocument/2006/relationships/tags" Target="../tags/tag113.xml"/><Relationship Id="rId12" Type="http://schemas.openxmlformats.org/officeDocument/2006/relationships/image" Target="../media/image27.svg"/><Relationship Id="rId2" Type="http://schemas.openxmlformats.org/officeDocument/2006/relationships/tags" Target="../tags/tag110.xml"/><Relationship Id="rId1" Type="http://schemas.openxmlformats.org/officeDocument/2006/relationships/tags" Target="../tags/tag109.xml"/><Relationship Id="rId6" Type="http://schemas.openxmlformats.org/officeDocument/2006/relationships/tags" Target="../tags/tag112.xml"/><Relationship Id="rId11" Type="http://schemas.openxmlformats.org/officeDocument/2006/relationships/image" Target="../media/image26.png"/><Relationship Id="rId5" Type="http://schemas.openxmlformats.org/officeDocument/2006/relationships/tags" Target="../tags/tag111.xml"/><Relationship Id="rId10" Type="http://schemas.openxmlformats.org/officeDocument/2006/relationships/slideLayout" Target="../slideLayouts/slideLayout1.xml"/><Relationship Id="rId4" Type="http://schemas.openxmlformats.org/officeDocument/2006/relationships/video" Target="../media/media1.mp4"/><Relationship Id="rId9" Type="http://schemas.openxmlformats.org/officeDocument/2006/relationships/tags" Target="../tags/tag115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jpeg"/><Relationship Id="rId3" Type="http://schemas.openxmlformats.org/officeDocument/2006/relationships/tags" Target="../tags/tag354.xml"/><Relationship Id="rId7" Type="http://schemas.openxmlformats.org/officeDocument/2006/relationships/notesSlide" Target="../notesSlides/notesSlide13.xml"/><Relationship Id="rId2" Type="http://schemas.openxmlformats.org/officeDocument/2006/relationships/tags" Target="../tags/tag353.xml"/><Relationship Id="rId1" Type="http://schemas.openxmlformats.org/officeDocument/2006/relationships/tags" Target="../tags/tag352.xml"/><Relationship Id="rId6" Type="http://schemas.openxmlformats.org/officeDocument/2006/relationships/slideLayout" Target="../slideLayouts/slideLayout9.xml"/><Relationship Id="rId5" Type="http://schemas.openxmlformats.org/officeDocument/2006/relationships/tags" Target="../tags/tag356.xml"/><Relationship Id="rId4" Type="http://schemas.openxmlformats.org/officeDocument/2006/relationships/tags" Target="../tags/tag355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14.xml"/><Relationship Id="rId3" Type="http://schemas.openxmlformats.org/officeDocument/2006/relationships/tags" Target="../tags/tag362.xml"/><Relationship Id="rId7" Type="http://schemas.openxmlformats.org/officeDocument/2006/relationships/slideLayout" Target="../slideLayouts/slideLayout9.xml"/><Relationship Id="rId2" Type="http://schemas.openxmlformats.org/officeDocument/2006/relationships/tags" Target="../tags/tag361.xml"/><Relationship Id="rId1" Type="http://schemas.openxmlformats.org/officeDocument/2006/relationships/tags" Target="../tags/tag360.xml"/><Relationship Id="rId6" Type="http://schemas.openxmlformats.org/officeDocument/2006/relationships/tags" Target="../tags/tag365.xml"/><Relationship Id="rId5" Type="http://schemas.openxmlformats.org/officeDocument/2006/relationships/tags" Target="../tags/tag364.xml"/><Relationship Id="rId10" Type="http://schemas.openxmlformats.org/officeDocument/2006/relationships/slide" Target="slide2.xml"/><Relationship Id="rId4" Type="http://schemas.openxmlformats.org/officeDocument/2006/relationships/tags" Target="../tags/tag363.xml"/><Relationship Id="rId9" Type="http://schemas.openxmlformats.org/officeDocument/2006/relationships/image" Target="../media/image63.jpe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tags" Target="../tags/tag433.xml"/><Relationship Id="rId3" Type="http://schemas.openxmlformats.org/officeDocument/2006/relationships/tags" Target="../tags/tag371.xml"/><Relationship Id="rId7" Type="http://schemas.openxmlformats.org/officeDocument/2006/relationships/notesSlide" Target="../notesSlides/notesSlide15.xml"/><Relationship Id="rId2" Type="http://schemas.openxmlformats.org/officeDocument/2006/relationships/tags" Target="../tags/tag370.xml"/><Relationship Id="rId1" Type="http://schemas.openxmlformats.org/officeDocument/2006/relationships/tags" Target="../tags/tag369.xml"/><Relationship Id="rId6" Type="http://schemas.openxmlformats.org/officeDocument/2006/relationships/slideLayout" Target="../slideLayouts/slideLayout9.xml"/><Relationship Id="rId11" Type="http://schemas.openxmlformats.org/officeDocument/2006/relationships/slide" Target="slide2.xml"/><Relationship Id="rId5" Type="http://schemas.openxmlformats.org/officeDocument/2006/relationships/tags" Target="../tags/tag373.xml"/><Relationship Id="rId10" Type="http://schemas.openxmlformats.org/officeDocument/2006/relationships/image" Target="../media/image64.jpeg"/><Relationship Id="rId4" Type="http://schemas.openxmlformats.org/officeDocument/2006/relationships/tags" Target="../tags/tag372.xml"/><Relationship Id="rId9" Type="http://schemas.openxmlformats.org/officeDocument/2006/relationships/image" Target="../media/image67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tags" Target="../tags/tag379.xml"/><Relationship Id="rId7" Type="http://schemas.openxmlformats.org/officeDocument/2006/relationships/slide" Target="slide2.xml"/><Relationship Id="rId2" Type="http://schemas.openxmlformats.org/officeDocument/2006/relationships/tags" Target="../tags/tag378.xml"/><Relationship Id="rId1" Type="http://schemas.openxmlformats.org/officeDocument/2006/relationships/tags" Target="../tags/tag377.xml"/><Relationship Id="rId6" Type="http://schemas.openxmlformats.org/officeDocument/2006/relationships/notesSlide" Target="../notesSlides/notesSlide16.xml"/><Relationship Id="rId5" Type="http://schemas.openxmlformats.org/officeDocument/2006/relationships/slideLayout" Target="../slideLayouts/slideLayout9.xml"/><Relationship Id="rId4" Type="http://schemas.openxmlformats.org/officeDocument/2006/relationships/tags" Target="../tags/tag380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tags" Target="../tags/tag391.xml"/><Relationship Id="rId13" Type="http://schemas.openxmlformats.org/officeDocument/2006/relationships/tags" Target="../tags/tag396.xml"/><Relationship Id="rId18" Type="http://schemas.openxmlformats.org/officeDocument/2006/relationships/tags" Target="../tags/tag401.xml"/><Relationship Id="rId3" Type="http://schemas.openxmlformats.org/officeDocument/2006/relationships/tags" Target="../tags/tag386.xml"/><Relationship Id="rId21" Type="http://schemas.openxmlformats.org/officeDocument/2006/relationships/tags" Target="../tags/tag404.xml"/><Relationship Id="rId7" Type="http://schemas.openxmlformats.org/officeDocument/2006/relationships/tags" Target="../tags/tag390.xml"/><Relationship Id="rId12" Type="http://schemas.openxmlformats.org/officeDocument/2006/relationships/tags" Target="../tags/tag395.xml"/><Relationship Id="rId17" Type="http://schemas.openxmlformats.org/officeDocument/2006/relationships/tags" Target="../tags/tag400.xml"/><Relationship Id="rId2" Type="http://schemas.openxmlformats.org/officeDocument/2006/relationships/tags" Target="../tags/tag385.xml"/><Relationship Id="rId16" Type="http://schemas.openxmlformats.org/officeDocument/2006/relationships/tags" Target="../tags/tag399.xml"/><Relationship Id="rId20" Type="http://schemas.openxmlformats.org/officeDocument/2006/relationships/tags" Target="../tags/tag403.xml"/><Relationship Id="rId1" Type="http://schemas.openxmlformats.org/officeDocument/2006/relationships/tags" Target="../tags/tag384.xml"/><Relationship Id="rId6" Type="http://schemas.openxmlformats.org/officeDocument/2006/relationships/tags" Target="../tags/tag389.xml"/><Relationship Id="rId11" Type="http://schemas.openxmlformats.org/officeDocument/2006/relationships/tags" Target="../tags/tag394.xml"/><Relationship Id="rId5" Type="http://schemas.openxmlformats.org/officeDocument/2006/relationships/tags" Target="../tags/tag388.xml"/><Relationship Id="rId15" Type="http://schemas.openxmlformats.org/officeDocument/2006/relationships/tags" Target="../tags/tag398.xml"/><Relationship Id="rId23" Type="http://schemas.openxmlformats.org/officeDocument/2006/relationships/slideLayout" Target="../slideLayouts/slideLayout10.xml"/><Relationship Id="rId10" Type="http://schemas.openxmlformats.org/officeDocument/2006/relationships/tags" Target="../tags/tag393.xml"/><Relationship Id="rId19" Type="http://schemas.openxmlformats.org/officeDocument/2006/relationships/tags" Target="../tags/tag402.xml"/><Relationship Id="rId4" Type="http://schemas.openxmlformats.org/officeDocument/2006/relationships/tags" Target="../tags/tag387.xml"/><Relationship Id="rId9" Type="http://schemas.openxmlformats.org/officeDocument/2006/relationships/tags" Target="../tags/tag392.xml"/><Relationship Id="rId14" Type="http://schemas.openxmlformats.org/officeDocument/2006/relationships/tags" Target="../tags/tag397.xml"/><Relationship Id="rId22" Type="http://schemas.openxmlformats.org/officeDocument/2006/relationships/tags" Target="../tags/tag405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1.xml"/><Relationship Id="rId1" Type="http://schemas.openxmlformats.org/officeDocument/2006/relationships/tags" Target="../tags/tag406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tags" Target="../tags/tag123.xml"/><Relationship Id="rId13" Type="http://schemas.openxmlformats.org/officeDocument/2006/relationships/tags" Target="../tags/tag128.xml"/><Relationship Id="rId18" Type="http://schemas.openxmlformats.org/officeDocument/2006/relationships/slideLayout" Target="../slideLayouts/slideLayout7.xml"/><Relationship Id="rId3" Type="http://schemas.openxmlformats.org/officeDocument/2006/relationships/tags" Target="../tags/tag118.xml"/><Relationship Id="rId21" Type="http://schemas.openxmlformats.org/officeDocument/2006/relationships/image" Target="../media/image30.jpeg"/><Relationship Id="rId7" Type="http://schemas.openxmlformats.org/officeDocument/2006/relationships/tags" Target="../tags/tag122.xml"/><Relationship Id="rId12" Type="http://schemas.openxmlformats.org/officeDocument/2006/relationships/tags" Target="../tags/tag127.xml"/><Relationship Id="rId17" Type="http://schemas.openxmlformats.org/officeDocument/2006/relationships/tags" Target="../tags/tag132.xml"/><Relationship Id="rId2" Type="http://schemas.openxmlformats.org/officeDocument/2006/relationships/tags" Target="../tags/tag117.xml"/><Relationship Id="rId16" Type="http://schemas.openxmlformats.org/officeDocument/2006/relationships/tags" Target="../tags/tag131.xml"/><Relationship Id="rId20" Type="http://schemas.openxmlformats.org/officeDocument/2006/relationships/image" Target="../media/image29.wmf"/><Relationship Id="rId1" Type="http://schemas.openxmlformats.org/officeDocument/2006/relationships/tags" Target="../tags/tag116.xml"/><Relationship Id="rId6" Type="http://schemas.openxmlformats.org/officeDocument/2006/relationships/tags" Target="../tags/tag121.xml"/><Relationship Id="rId11" Type="http://schemas.openxmlformats.org/officeDocument/2006/relationships/tags" Target="../tags/tag126.xml"/><Relationship Id="rId5" Type="http://schemas.openxmlformats.org/officeDocument/2006/relationships/tags" Target="../tags/tag120.xml"/><Relationship Id="rId15" Type="http://schemas.openxmlformats.org/officeDocument/2006/relationships/tags" Target="../tags/tag130.xml"/><Relationship Id="rId10" Type="http://schemas.openxmlformats.org/officeDocument/2006/relationships/tags" Target="../tags/tag125.xml"/><Relationship Id="rId19" Type="http://schemas.openxmlformats.org/officeDocument/2006/relationships/oleObject" Target="../embeddings/oleObject1.bin"/><Relationship Id="rId4" Type="http://schemas.openxmlformats.org/officeDocument/2006/relationships/tags" Target="../tags/tag119.xml"/><Relationship Id="rId9" Type="http://schemas.openxmlformats.org/officeDocument/2006/relationships/tags" Target="../tags/tag124.xml"/><Relationship Id="rId14" Type="http://schemas.openxmlformats.org/officeDocument/2006/relationships/tags" Target="../tags/tag129.xml"/><Relationship Id="rId22" Type="http://schemas.openxmlformats.org/officeDocument/2006/relationships/image" Target="../media/image31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tags" Target="../tags/tag135.xml"/><Relationship Id="rId7" Type="http://schemas.openxmlformats.org/officeDocument/2006/relationships/image" Target="../media/image33.png"/><Relationship Id="rId2" Type="http://schemas.openxmlformats.org/officeDocument/2006/relationships/tags" Target="../tags/tag134.xml"/><Relationship Id="rId1" Type="http://schemas.openxmlformats.org/officeDocument/2006/relationships/tags" Target="../tags/tag133.xml"/><Relationship Id="rId6" Type="http://schemas.openxmlformats.org/officeDocument/2006/relationships/image" Target="../media/image32.jpeg"/><Relationship Id="rId5" Type="http://schemas.openxmlformats.org/officeDocument/2006/relationships/slideLayout" Target="../slideLayouts/slideLayout8.xml"/><Relationship Id="rId4" Type="http://schemas.openxmlformats.org/officeDocument/2006/relationships/tags" Target="../tags/tag136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jpeg"/><Relationship Id="rId3" Type="http://schemas.openxmlformats.org/officeDocument/2006/relationships/tags" Target="../tags/tag139.xml"/><Relationship Id="rId7" Type="http://schemas.openxmlformats.org/officeDocument/2006/relationships/image" Target="../media/image35.jpeg"/><Relationship Id="rId2" Type="http://schemas.openxmlformats.org/officeDocument/2006/relationships/tags" Target="../tags/tag138.xml"/><Relationship Id="rId1" Type="http://schemas.openxmlformats.org/officeDocument/2006/relationships/tags" Target="../tags/tag137.xml"/><Relationship Id="rId6" Type="http://schemas.openxmlformats.org/officeDocument/2006/relationships/notesSlide" Target="../notesSlides/notesSlide1.xml"/><Relationship Id="rId5" Type="http://schemas.openxmlformats.org/officeDocument/2006/relationships/slideLayout" Target="../slideLayouts/slideLayout8.xml"/><Relationship Id="rId4" Type="http://schemas.openxmlformats.org/officeDocument/2006/relationships/tags" Target="../tags/tag140.xml"/><Relationship Id="rId9" Type="http://schemas.openxmlformats.org/officeDocument/2006/relationships/image" Target="../media/image37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tags" Target="../tags/tag151.xml"/><Relationship Id="rId13" Type="http://schemas.openxmlformats.org/officeDocument/2006/relationships/tags" Target="../tags/tag156.xml"/><Relationship Id="rId3" Type="http://schemas.openxmlformats.org/officeDocument/2006/relationships/tags" Target="../tags/tag146.xml"/><Relationship Id="rId7" Type="http://schemas.openxmlformats.org/officeDocument/2006/relationships/tags" Target="../tags/tag150.xml"/><Relationship Id="rId12" Type="http://schemas.openxmlformats.org/officeDocument/2006/relationships/tags" Target="../tags/tag155.xml"/><Relationship Id="rId17" Type="http://schemas.openxmlformats.org/officeDocument/2006/relationships/slideLayout" Target="../slideLayouts/slideLayout8.xml"/><Relationship Id="rId2" Type="http://schemas.openxmlformats.org/officeDocument/2006/relationships/tags" Target="../tags/tag145.xml"/><Relationship Id="rId16" Type="http://schemas.openxmlformats.org/officeDocument/2006/relationships/tags" Target="../tags/tag159.xml"/><Relationship Id="rId1" Type="http://schemas.openxmlformats.org/officeDocument/2006/relationships/tags" Target="../tags/tag144.xml"/><Relationship Id="rId6" Type="http://schemas.openxmlformats.org/officeDocument/2006/relationships/tags" Target="../tags/tag149.xml"/><Relationship Id="rId11" Type="http://schemas.openxmlformats.org/officeDocument/2006/relationships/tags" Target="../tags/tag154.xml"/><Relationship Id="rId5" Type="http://schemas.openxmlformats.org/officeDocument/2006/relationships/tags" Target="../tags/tag148.xml"/><Relationship Id="rId15" Type="http://schemas.openxmlformats.org/officeDocument/2006/relationships/tags" Target="../tags/tag158.xml"/><Relationship Id="rId10" Type="http://schemas.openxmlformats.org/officeDocument/2006/relationships/tags" Target="../tags/tag153.xml"/><Relationship Id="rId4" Type="http://schemas.openxmlformats.org/officeDocument/2006/relationships/tags" Target="../tags/tag147.xml"/><Relationship Id="rId9" Type="http://schemas.openxmlformats.org/officeDocument/2006/relationships/tags" Target="../tags/tag152.xml"/><Relationship Id="rId14" Type="http://schemas.openxmlformats.org/officeDocument/2006/relationships/tags" Target="../tags/tag15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jpeg"/><Relationship Id="rId3" Type="http://schemas.openxmlformats.org/officeDocument/2006/relationships/tags" Target="../tags/tag162.xml"/><Relationship Id="rId7" Type="http://schemas.openxmlformats.org/officeDocument/2006/relationships/slideLayout" Target="../slideLayouts/slideLayout8.xml"/><Relationship Id="rId2" Type="http://schemas.openxmlformats.org/officeDocument/2006/relationships/tags" Target="../tags/tag161.xml"/><Relationship Id="rId1" Type="http://schemas.openxmlformats.org/officeDocument/2006/relationships/tags" Target="../tags/tag160.xml"/><Relationship Id="rId6" Type="http://schemas.openxmlformats.org/officeDocument/2006/relationships/tags" Target="../tags/tag165.xml"/><Relationship Id="rId11" Type="http://schemas.openxmlformats.org/officeDocument/2006/relationships/image" Target="../media/image38.jpeg"/><Relationship Id="rId5" Type="http://schemas.openxmlformats.org/officeDocument/2006/relationships/tags" Target="../tags/tag164.xml"/><Relationship Id="rId10" Type="http://schemas.openxmlformats.org/officeDocument/2006/relationships/image" Target="../media/image34.png"/><Relationship Id="rId4" Type="http://schemas.openxmlformats.org/officeDocument/2006/relationships/tags" Target="../tags/tag163.xml"/><Relationship Id="rId9" Type="http://schemas.openxmlformats.org/officeDocument/2006/relationships/image" Target="../media/image33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jpeg"/><Relationship Id="rId3" Type="http://schemas.openxmlformats.org/officeDocument/2006/relationships/tags" Target="../tags/tag168.xml"/><Relationship Id="rId7" Type="http://schemas.openxmlformats.org/officeDocument/2006/relationships/image" Target="../media/image38.jpeg"/><Relationship Id="rId2" Type="http://schemas.openxmlformats.org/officeDocument/2006/relationships/tags" Target="../tags/tag167.xml"/><Relationship Id="rId1" Type="http://schemas.openxmlformats.org/officeDocument/2006/relationships/tags" Target="../tags/tag166.xml"/><Relationship Id="rId6" Type="http://schemas.openxmlformats.org/officeDocument/2006/relationships/slideLayout" Target="../slideLayouts/slideLayout8.xml"/><Relationship Id="rId5" Type="http://schemas.openxmlformats.org/officeDocument/2006/relationships/tags" Target="../tags/tag170.xml"/><Relationship Id="rId4" Type="http://schemas.openxmlformats.org/officeDocument/2006/relationships/tags" Target="../tags/tag169.xml"/><Relationship Id="rId9" Type="http://schemas.openxmlformats.org/officeDocument/2006/relationships/image" Target="../media/image4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【公众号：阿拉丁PPT】1"/>
          <p:cNvSpPr/>
          <p:nvPr>
            <p:custDataLst>
              <p:tags r:id="rId1"/>
            </p:custData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E0663E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MiSans" panose="00000500000000000000" pitchFamily="2" charset="-122"/>
              <a:ea typeface="MiSans" panose="00000500000000000000" pitchFamily="2" charset="-122"/>
            </a:endParaRPr>
          </a:p>
        </p:txBody>
      </p:sp>
      <p:pic>
        <p:nvPicPr>
          <p:cNvPr id="3" name="【公众号：阿拉丁PPT】2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" y="0"/>
            <a:ext cx="12191779" cy="6858000"/>
          </a:xfrm>
          <a:prstGeom prst="rect">
            <a:avLst/>
          </a:prstGeom>
        </p:spPr>
      </p:pic>
      <p:grpSp>
        <p:nvGrpSpPr>
          <p:cNvPr id="10" name="【公众号：阿拉丁PPT】3"/>
          <p:cNvGrpSpPr/>
          <p:nvPr>
            <p:custDataLst>
              <p:tags r:id="rId3"/>
            </p:custDataLst>
          </p:nvPr>
        </p:nvGrpSpPr>
        <p:grpSpPr>
          <a:xfrm>
            <a:off x="-111" y="91633"/>
            <a:ext cx="12192000" cy="6824237"/>
            <a:chOff x="-111" y="91633"/>
            <a:chExt cx="12192000" cy="6824237"/>
          </a:xfrm>
        </p:grpSpPr>
        <p:pic>
          <p:nvPicPr>
            <p:cNvPr id="7" name="【公众号：阿拉丁PPT】3-1"/>
            <p:cNvPicPr>
              <a:picLocks noChangeAspect="1"/>
            </p:cNvPicPr>
            <p:nvPr>
              <p:custDataLst>
                <p:tags r:id="rId20"/>
              </p:custDataLst>
            </p:nvPr>
          </p:nvPicPr>
          <p:blipFill>
            <a:blip r:embed="rId25" cstate="print">
              <a:extLst>
                <a:ext uri="{BEBA8EAE-BF5A-486C-A8C5-ECC9F3942E4B}">
                  <a14:imgProps xmlns:a14="http://schemas.microsoft.com/office/drawing/2010/main">
                    <a14:imgLayer r:embed="rId26">
                      <a14:imgEffect>
                        <a14:brightnessContrast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76820"/>
            <a:stretch>
              <a:fillRect/>
            </a:stretch>
          </p:blipFill>
          <p:spPr>
            <a:xfrm>
              <a:off x="-111" y="91633"/>
              <a:ext cx="12192000" cy="1413076"/>
            </a:xfrm>
            <a:prstGeom prst="rect">
              <a:avLst/>
            </a:prstGeom>
          </p:spPr>
        </p:pic>
        <p:pic>
          <p:nvPicPr>
            <p:cNvPr id="8" name="【公众号：阿拉丁PPT】3-2"/>
            <p:cNvPicPr>
              <a:picLocks noChangeAspect="1"/>
            </p:cNvPicPr>
            <p:nvPr>
              <p:custDataLst>
                <p:tags r:id="rId21"/>
              </p:custDataLst>
            </p:nvPr>
          </p:nvPicPr>
          <p:blipFill>
            <a:blip r:embed="rId27" cstate="print">
              <a:extLst>
                <a:ext uri="{BEBA8EAE-BF5A-486C-A8C5-ECC9F3942E4B}">
                  <a14:imgProps xmlns:a14="http://schemas.microsoft.com/office/drawing/2010/main">
                    <a14:imgLayer r:embed="rId28">
                      <a14:imgEffect>
                        <a14:brightnessContrast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3181" b="16820"/>
            <a:stretch>
              <a:fillRect/>
            </a:stretch>
          </p:blipFill>
          <p:spPr>
            <a:xfrm>
              <a:off x="-111" y="1504709"/>
              <a:ext cx="12192000" cy="4444678"/>
            </a:xfrm>
            <a:prstGeom prst="rect">
              <a:avLst/>
            </a:prstGeom>
          </p:spPr>
        </p:pic>
        <p:pic>
          <p:nvPicPr>
            <p:cNvPr id="9" name="【公众号：阿拉丁PPT】3-3"/>
            <p:cNvPicPr>
              <a:picLocks noChangeAspect="1"/>
            </p:cNvPicPr>
            <p:nvPr>
              <p:custDataLst>
                <p:tags r:id="rId22"/>
              </p:custDataLst>
            </p:nvPr>
          </p:nvPicPr>
          <p:blipFill>
            <a:blip r:embed="rId25" cstate="print">
              <a:extLst>
                <a:ext uri="{BEBA8EAE-BF5A-486C-A8C5-ECC9F3942E4B}">
                  <a14:imgProps xmlns:a14="http://schemas.microsoft.com/office/drawing/2010/main">
                    <a14:imgLayer r:embed="rId26">
                      <a14:imgEffect>
                        <a14:brightnessContrast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83180" b="-1503"/>
            <a:stretch>
              <a:fillRect/>
            </a:stretch>
          </p:blipFill>
          <p:spPr>
            <a:xfrm>
              <a:off x="-111" y="5798914"/>
              <a:ext cx="12192000" cy="1116956"/>
            </a:xfrm>
            <a:prstGeom prst="rect">
              <a:avLst/>
            </a:prstGeom>
          </p:spPr>
        </p:pic>
      </p:grpSp>
      <p:pic>
        <p:nvPicPr>
          <p:cNvPr id="26" name="【公众号：阿拉丁PPT】5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2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653"/>
          <a:stretch>
            <a:fillRect/>
          </a:stretch>
        </p:blipFill>
        <p:spPr>
          <a:xfrm>
            <a:off x="9407061" y="548641"/>
            <a:ext cx="2955235" cy="1969765"/>
          </a:xfrm>
          <a:custGeom>
            <a:avLst/>
            <a:gdLst>
              <a:gd name="connsiteX0" fmla="*/ 0 w 2955235"/>
              <a:gd name="connsiteY0" fmla="*/ 0 h 1969765"/>
              <a:gd name="connsiteX1" fmla="*/ 2955235 w 2955235"/>
              <a:gd name="connsiteY1" fmla="*/ 0 h 1969765"/>
              <a:gd name="connsiteX2" fmla="*/ 2955235 w 2955235"/>
              <a:gd name="connsiteY2" fmla="*/ 1969765 h 1969765"/>
              <a:gd name="connsiteX3" fmla="*/ 0 w 2955235"/>
              <a:gd name="connsiteY3" fmla="*/ 1969765 h 19697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55235" h="1969765">
                <a:moveTo>
                  <a:pt x="0" y="0"/>
                </a:moveTo>
                <a:lnTo>
                  <a:pt x="2955235" y="0"/>
                </a:lnTo>
                <a:lnTo>
                  <a:pt x="2955235" y="1969765"/>
                </a:lnTo>
                <a:lnTo>
                  <a:pt x="0" y="1969765"/>
                </a:lnTo>
                <a:close/>
              </a:path>
            </a:pathLst>
          </a:custGeom>
        </p:spPr>
      </p:pic>
      <p:pic>
        <p:nvPicPr>
          <p:cNvPr id="20" name="【公众号：阿拉丁PPT】7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92882" y="5724343"/>
            <a:ext cx="1444503" cy="1440417"/>
          </a:xfrm>
          <a:prstGeom prst="rect">
            <a:avLst/>
          </a:prstGeom>
        </p:spPr>
      </p:pic>
      <p:pic>
        <p:nvPicPr>
          <p:cNvPr id="27" name="【公众号：阿拉丁PPT】9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3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483" y="-87818"/>
            <a:ext cx="1470305" cy="1504709"/>
          </a:xfrm>
          <a:prstGeom prst="rect">
            <a:avLst/>
          </a:prstGeom>
        </p:spPr>
      </p:pic>
      <p:grpSp>
        <p:nvGrpSpPr>
          <p:cNvPr id="31" name="【公众号：阿拉丁PPT】12"/>
          <p:cNvGrpSpPr/>
          <p:nvPr>
            <p:custDataLst>
              <p:tags r:id="rId7"/>
            </p:custDataLst>
          </p:nvPr>
        </p:nvGrpSpPr>
        <p:grpSpPr>
          <a:xfrm>
            <a:off x="3998115" y="1326157"/>
            <a:ext cx="4195770" cy="337185"/>
            <a:chOff x="4047684" y="1112644"/>
            <a:chExt cx="4195770" cy="337185"/>
          </a:xfrm>
        </p:grpSpPr>
        <p:sp>
          <p:nvSpPr>
            <p:cNvPr id="32" name="【公众号：阿拉丁PPT】12-1"/>
            <p:cNvSpPr txBox="1"/>
            <p:nvPr>
              <p:custDataLst>
                <p:tags r:id="rId17"/>
              </p:custDataLst>
            </p:nvPr>
          </p:nvSpPr>
          <p:spPr>
            <a:xfrm>
              <a:off x="4047684" y="1112644"/>
              <a:ext cx="4195770" cy="3371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1600">
                  <a:latin typeface="MiSans" panose="00000500000000000000" pitchFamily="2" charset="-122"/>
                  <a:ea typeface="MiSans" panose="00000500000000000000" pitchFamily="2" charset="-122"/>
                  <a:sym typeface="汉仪旗黑-50S" panose="00020600040101010101" pitchFamily="18" charset="-122"/>
                </a:rPr>
                <a:t>北师大版九年级全一册（</a:t>
              </a:r>
              <a:r>
                <a:rPr lang="en-US" altLang="zh-CN" sz="1600">
                  <a:latin typeface="MiSans" panose="00000500000000000000" pitchFamily="2" charset="-122"/>
                  <a:ea typeface="MiSans" panose="00000500000000000000" pitchFamily="2" charset="-122"/>
                  <a:sym typeface="汉仪旗黑-50S" panose="00020600040101010101" pitchFamily="18" charset="-122"/>
                </a:rPr>
                <a:t>2024</a:t>
              </a:r>
              <a:r>
                <a:rPr lang="zh-CN" altLang="en-US" sz="1600">
                  <a:latin typeface="MiSans" panose="00000500000000000000" pitchFamily="2" charset="-122"/>
                  <a:ea typeface="MiSans" panose="00000500000000000000" pitchFamily="2" charset="-122"/>
                  <a:sym typeface="汉仪旗黑-50S" panose="00020600040101010101" pitchFamily="18" charset="-122"/>
                </a:rPr>
                <a:t>）</a:t>
              </a:r>
            </a:p>
          </p:txBody>
        </p:sp>
        <p:cxnSp>
          <p:nvCxnSpPr>
            <p:cNvPr id="33" name="【公众号：阿拉丁PPT】12-2"/>
            <p:cNvCxnSpPr/>
            <p:nvPr>
              <p:custDataLst>
                <p:tags r:id="rId18"/>
              </p:custDataLst>
            </p:nvPr>
          </p:nvCxnSpPr>
          <p:spPr>
            <a:xfrm>
              <a:off x="4097253" y="1273522"/>
              <a:ext cx="365760" cy="0"/>
            </a:xfrm>
            <a:prstGeom prst="line">
              <a:avLst/>
            </a:prstGeom>
            <a:ln w="28575">
              <a:solidFill>
                <a:srgbClr val="F3943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【公众号：阿拉丁PPT】12-3"/>
            <p:cNvCxnSpPr/>
            <p:nvPr>
              <p:custDataLst>
                <p:tags r:id="rId19"/>
              </p:custDataLst>
            </p:nvPr>
          </p:nvCxnSpPr>
          <p:spPr>
            <a:xfrm>
              <a:off x="7828125" y="1273522"/>
              <a:ext cx="365760" cy="0"/>
            </a:xfrm>
            <a:prstGeom prst="line">
              <a:avLst/>
            </a:prstGeom>
            <a:ln w="28575">
              <a:solidFill>
                <a:srgbClr val="F3943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文本2"/>
          <p:cNvSpPr txBox="1"/>
          <p:nvPr>
            <p:custDataLst>
              <p:tags r:id="rId8"/>
            </p:custDataLst>
          </p:nvPr>
        </p:nvSpPr>
        <p:spPr>
          <a:xfrm>
            <a:off x="2450900" y="1816192"/>
            <a:ext cx="7683500" cy="1045464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4000" b="0" i="0">
                <a:solidFill>
                  <a:srgbClr val="4ABCEB">
                    <a:alpha val="100000"/>
                  </a:srgbClr>
                </a:solidFill>
                <a:latin typeface="庞门正道标题体3.0" panose="02010600030101010101" charset="-122"/>
                <a:ea typeface="庞门正道标题体3.0" panose="02010600030101010101" charset="-122"/>
              </a:rPr>
              <a:t>第十章</a:t>
            </a:r>
            <a:r>
              <a:rPr lang="en-US" altLang="zh-CN" sz="4000" b="0" i="0">
                <a:solidFill>
                  <a:srgbClr val="4ABCEB">
                    <a:alpha val="100000"/>
                  </a:srgbClr>
                </a:solidFill>
                <a:latin typeface="庞门正道标题体3.0" panose="02010600030101010101" charset="-122"/>
                <a:ea typeface="庞门正道标题体3.0" panose="02010600030101010101" charset="-122"/>
              </a:rPr>
              <a:t> </a:t>
            </a:r>
            <a:r>
              <a:rPr lang="zh-CN" altLang="en-US" sz="4000" b="0" i="0">
                <a:solidFill>
                  <a:srgbClr val="4ABCEB">
                    <a:alpha val="100000"/>
                  </a:srgbClr>
                </a:solidFill>
                <a:latin typeface="庞门正道标题体3.0" panose="02010600030101010101" charset="-122"/>
                <a:ea typeface="庞门正道标题体3.0" panose="02010600030101010101" charset="-122"/>
              </a:rPr>
              <a:t>机械能、内能及其转化　</a:t>
            </a:r>
          </a:p>
        </p:txBody>
      </p:sp>
      <p:sp>
        <p:nvSpPr>
          <p:cNvPr id="6" name="文本3"/>
          <p:cNvSpPr txBox="1"/>
          <p:nvPr>
            <p:custDataLst>
              <p:tags r:id="rId9"/>
            </p:custDataLst>
          </p:nvPr>
        </p:nvSpPr>
        <p:spPr>
          <a:xfrm>
            <a:off x="4047547" y="2968542"/>
            <a:ext cx="4797393" cy="871569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en-US" sz="4700" b="0" i="0">
                <a:solidFill>
                  <a:srgbClr val="000000">
                    <a:alpha val="100000"/>
                  </a:srgbClr>
                </a:solidFill>
                <a:latin typeface="庞门正道标题体3.0" panose="02010600030101010101" charset="-122"/>
                <a:ea typeface="庞门正道标题体3.0" panose="02010600030101010101" charset="-122"/>
              </a:rPr>
              <a:t>10.1 </a:t>
            </a:r>
            <a:r>
              <a:rPr lang="zh-CN" altLang="en-US" sz="4700" b="0" i="0">
                <a:solidFill>
                  <a:srgbClr val="000000">
                    <a:alpha val="100000"/>
                  </a:srgbClr>
                </a:solidFill>
                <a:latin typeface="庞门正道标题体3.0" panose="02010600030101010101" charset="-122"/>
                <a:ea typeface="庞门正道标题体3.0" panose="02010600030101010101" charset="-122"/>
              </a:rPr>
              <a:t>机械能</a:t>
            </a:r>
          </a:p>
        </p:txBody>
      </p:sp>
      <p:pic>
        <p:nvPicPr>
          <p:cNvPr id="17" name="图片 16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32"/>
          <a:stretch>
            <a:fillRect/>
          </a:stretch>
        </p:blipFill>
        <p:spPr>
          <a:xfrm>
            <a:off x="1812925" y="1325880"/>
            <a:ext cx="1231900" cy="1231900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33"/>
          <a:stretch>
            <a:fillRect/>
          </a:stretch>
        </p:blipFill>
        <p:spPr>
          <a:xfrm>
            <a:off x="-242570" y="632460"/>
            <a:ext cx="3539490" cy="6532245"/>
          </a:xfrm>
          <a:prstGeom prst="rect">
            <a:avLst/>
          </a:prstGeom>
        </p:spPr>
      </p:pic>
      <p:sp>
        <p:nvSpPr>
          <p:cNvPr id="5" name="TextBox 8"/>
          <p:cNvSpPr txBox="1"/>
          <p:nvPr userDrawn="1">
            <p:custDataLst>
              <p:tags r:id="rId12"/>
            </p:custDataLst>
          </p:nvPr>
        </p:nvSpPr>
        <p:spPr>
          <a:xfrm>
            <a:off x="3978123" y="4472288"/>
            <a:ext cx="4215523" cy="828675"/>
          </a:xfrm>
          <a:prstGeom prst="rect">
            <a:avLst/>
          </a:prstGeom>
          <a:noFill/>
        </p:spPr>
        <p:txBody>
          <a:bodyPr wrap="square" lIns="91416" tIns="45708" rIns="91416" bIns="45708" rtlCol="0">
            <a:sp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>
              <a:defRPr sz="2000">
                <a:solidFill>
                  <a:schemeClr val="accent2"/>
                </a:solidFill>
                <a:latin typeface="+mn-ea"/>
                <a:ea typeface="+mn-ea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600" b="0" i="0" u="none" strike="noStrike" kern="1200" cap="none" spc="0" normalizeH="0" baseline="0" noProof="0" dirty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授课教师：</a:t>
            </a:r>
            <a:r>
              <a:rPr kumimoji="0" lang="en-US" altLang="zh-CN" sz="1600" b="0" i="0" u="sng" strike="noStrike" kern="1200" cap="none" spc="0" normalizeH="0" baseline="0" noProof="0" dirty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                                 .</a:t>
            </a:r>
            <a:r>
              <a:rPr lang="zh-CN" altLang="en-US" sz="1600" dirty="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1600" dirty="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班</a:t>
            </a:r>
            <a:r>
              <a:rPr lang="en-US" altLang="zh-CN" sz="1600" dirty="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       </a:t>
            </a:r>
            <a:r>
              <a:rPr lang="zh-CN" altLang="en-US" sz="1600" dirty="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级：</a:t>
            </a:r>
            <a:r>
              <a:rPr lang="en-US" altLang="zh-CN" sz="1600" u="sng" noProof="0" dirty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9</a:t>
            </a:r>
            <a:r>
              <a:rPr lang="zh-CN" altLang="en-US" sz="1400" u="sng" noProof="0" dirty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年级（</a:t>
            </a:r>
            <a:r>
              <a:rPr lang="en-US" altLang="zh-CN" sz="1400" u="sng" noProof="0" dirty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   </a:t>
            </a:r>
            <a:r>
              <a:rPr lang="zh-CN" altLang="en-US" sz="1400" u="sng" noProof="0" dirty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）班</a:t>
            </a:r>
            <a:r>
              <a:rPr lang="en-US" altLang="zh-CN" sz="1400" u="sng" noProof="0" dirty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</a:t>
            </a:r>
            <a:r>
              <a:rPr lang="en-US" altLang="zh-CN" sz="1600" u="sng" noProof="0" dirty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      .</a:t>
            </a:r>
            <a:r>
              <a:rPr lang="zh-CN" altLang="en-US" sz="1600" dirty="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1600" dirty="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时</a:t>
            </a:r>
            <a:r>
              <a:rPr lang="en-US" altLang="zh-CN" sz="1600" dirty="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       </a:t>
            </a:r>
            <a:r>
              <a:rPr lang="zh-CN" altLang="en-US" sz="1600" dirty="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间：</a:t>
            </a:r>
            <a:r>
              <a:rPr lang="en-US" altLang="zh-CN" sz="1600" u="sng" noProof="0" dirty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                             .</a:t>
            </a:r>
            <a:r>
              <a:rPr lang="zh-CN" altLang="en-US" sz="1600" dirty="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 </a:t>
            </a:r>
            <a:endParaRPr kumimoji="0" lang="zh-CN" altLang="en-US" sz="1600" b="0" i="0" u="none" strike="noStrike" kern="1200" cap="none" spc="0" normalizeH="0" baseline="0" noProof="0" dirty="0">
              <a:solidFill>
                <a:schemeClr val="accent1"/>
              </a:solidFill>
              <a:effectLst/>
              <a:uLnTx/>
              <a:uFillTx/>
              <a:latin typeface="Arial"/>
              <a:ea typeface="微软雅黑" panose="020B0503020204020204" charset="-122"/>
              <a:cs typeface="Arial"/>
              <a:sym typeface="Arial"/>
            </a:endParaRPr>
          </a:p>
        </p:txBody>
      </p:sp>
      <p:sp>
        <p:nvSpPr>
          <p:cNvPr id="11" name="日期占位符 2"/>
          <p:cNvSpPr>
            <a:spLocks noGrp="1"/>
          </p:cNvSpPr>
          <p:nvPr>
            <p:custDataLst>
              <p:tags r:id="rId13"/>
            </p:custDataLst>
          </p:nvPr>
        </p:nvSpPr>
        <p:spPr>
          <a:xfrm>
            <a:off x="4911090" y="4960620"/>
            <a:ext cx="1821180" cy="245110"/>
          </a:xfrm>
        </p:spPr>
        <p:txBody>
          <a:bodyPr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1">
              <a:rPr lang="zh-CN" altLang="en-US" sz="1600" smtClean="0">
                <a:solidFill>
                  <a:schemeClr val="accent1"/>
                </a:solidFill>
                <a:effectLst/>
              </a:rPr>
              <a:t>2026/8/22</a:t>
            </a:fld>
            <a:r>
              <a:rPr lang="en-US" altLang="zh-CN" sz="1600" dirty="0">
                <a:solidFill>
                  <a:schemeClr val="accent1"/>
                </a:solidFill>
                <a:effectLst/>
              </a:rPr>
              <a:t>   </a:t>
            </a:r>
          </a:p>
        </p:txBody>
      </p:sp>
      <p:pic>
        <p:nvPicPr>
          <p:cNvPr id="12" name="图片 11"/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3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6937"/>
          <a:stretch>
            <a:fillRect/>
          </a:stretch>
        </p:blipFill>
        <p:spPr>
          <a:xfrm>
            <a:off x="9669780" y="3378200"/>
            <a:ext cx="2552065" cy="3479800"/>
          </a:xfrm>
          <a:custGeom>
            <a:avLst/>
            <a:gdLst>
              <a:gd name="connsiteX0" fmla="*/ 0 w 4083056"/>
              <a:gd name="connsiteY0" fmla="*/ 0 h 5588399"/>
              <a:gd name="connsiteX1" fmla="*/ 4083056 w 4083056"/>
              <a:gd name="connsiteY1" fmla="*/ 0 h 5588399"/>
              <a:gd name="connsiteX2" fmla="*/ 4083056 w 4083056"/>
              <a:gd name="connsiteY2" fmla="*/ 5588399 h 5588399"/>
              <a:gd name="connsiteX3" fmla="*/ 0 w 4083056"/>
              <a:gd name="connsiteY3" fmla="*/ 5588399 h 55883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83055" h="5588399">
                <a:moveTo>
                  <a:pt x="0" y="0"/>
                </a:moveTo>
                <a:lnTo>
                  <a:pt x="4083056" y="0"/>
                </a:lnTo>
                <a:lnTo>
                  <a:pt x="4083056" y="5588399"/>
                </a:lnTo>
                <a:lnTo>
                  <a:pt x="0" y="5588399"/>
                </a:lnTo>
                <a:close/>
              </a:path>
            </a:pathLst>
          </a:custGeom>
        </p:spPr>
      </p:pic>
      <p:pic>
        <p:nvPicPr>
          <p:cNvPr id="18" name="图片 17"/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3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66" r="26332" b="5060"/>
          <a:stretch>
            <a:fillRect/>
          </a:stretch>
        </p:blipFill>
        <p:spPr>
          <a:xfrm flipH="1">
            <a:off x="-131445" y="3030220"/>
            <a:ext cx="2448560" cy="3827780"/>
          </a:xfrm>
          <a:custGeom>
            <a:avLst/>
            <a:gdLst>
              <a:gd name="connsiteX0" fmla="*/ 0 w 3792612"/>
              <a:gd name="connsiteY0" fmla="*/ 0 h 4887766"/>
              <a:gd name="connsiteX1" fmla="*/ 3792612 w 3792612"/>
              <a:gd name="connsiteY1" fmla="*/ 0 h 4887766"/>
              <a:gd name="connsiteX2" fmla="*/ 3792612 w 3792612"/>
              <a:gd name="connsiteY2" fmla="*/ 4887766 h 4887766"/>
              <a:gd name="connsiteX3" fmla="*/ 0 w 3792612"/>
              <a:gd name="connsiteY3" fmla="*/ 4887766 h 48877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792612" h="4887766">
                <a:moveTo>
                  <a:pt x="0" y="0"/>
                </a:moveTo>
                <a:lnTo>
                  <a:pt x="3792612" y="0"/>
                </a:lnTo>
                <a:lnTo>
                  <a:pt x="3792612" y="4887766"/>
                </a:lnTo>
                <a:lnTo>
                  <a:pt x="0" y="4887766"/>
                </a:lnTo>
                <a:close/>
              </a:path>
            </a:pathLst>
          </a:custGeom>
        </p:spPr>
      </p:pic>
      <p:sp>
        <p:nvSpPr>
          <p:cNvPr id="19" name="文本框 18"/>
          <p:cNvSpPr txBox="1"/>
          <p:nvPr>
            <p:custDataLst>
              <p:tags r:id="rId16"/>
            </p:custDataLst>
          </p:nvPr>
        </p:nvSpPr>
        <p:spPr>
          <a:xfrm>
            <a:off x="1235075" y="4175760"/>
            <a:ext cx="825500" cy="1337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00">
                <a:noFill/>
              </a:rPr>
              <a:t>北师大版九年级物理</a:t>
            </a:r>
            <a:r>
              <a:rPr lang="en-US" altLang="zh-CN" sz="100">
                <a:noFill/>
              </a:rPr>
              <a:t>10.1</a:t>
            </a:r>
            <a:r>
              <a:rPr lang="zh-CN" altLang="en-US" sz="100">
                <a:noFill/>
              </a:rPr>
              <a:t>《机械能》同步练习题（全文约</a:t>
            </a:r>
            <a:r>
              <a:rPr lang="en-US" altLang="zh-CN" sz="100">
                <a:noFill/>
              </a:rPr>
              <a:t>1200</a:t>
            </a:r>
            <a:r>
              <a:rPr lang="zh-CN" altLang="en-US" sz="100">
                <a:noFill/>
              </a:rPr>
              <a:t>字）</a:t>
            </a:r>
          </a:p>
          <a:p>
            <a:r>
              <a:rPr lang="zh-CN" altLang="en-US" sz="100">
                <a:noFill/>
              </a:rPr>
              <a:t>一、填空题（每空</a:t>
            </a:r>
            <a:r>
              <a:rPr lang="en-US" altLang="zh-CN" sz="100">
                <a:noFill/>
              </a:rPr>
              <a:t> 2 </a:t>
            </a:r>
            <a:r>
              <a:rPr lang="zh-CN" altLang="en-US" sz="100">
                <a:noFill/>
              </a:rPr>
              <a:t>分，共</a:t>
            </a:r>
            <a:r>
              <a:rPr lang="en-US" altLang="zh-CN" sz="100">
                <a:noFill/>
              </a:rPr>
              <a:t> 30 </a:t>
            </a:r>
            <a:r>
              <a:rPr lang="zh-CN" altLang="en-US" sz="100">
                <a:noFill/>
              </a:rPr>
              <a:t>分）</a:t>
            </a:r>
          </a:p>
          <a:p>
            <a:r>
              <a:rPr lang="en-US" altLang="zh-CN" sz="100">
                <a:noFill/>
              </a:rPr>
              <a:t>1. </a:t>
            </a:r>
            <a:r>
              <a:rPr lang="zh-CN" altLang="en-US" sz="100">
                <a:noFill/>
              </a:rPr>
              <a:t>物体能够对外做功，我们就说这个物体具有</a:t>
            </a:r>
            <a:r>
              <a:rPr lang="en-US" altLang="zh-CN" sz="100">
                <a:noFill/>
              </a:rPr>
              <a:t>\\\\\\</a:t>
            </a:r>
            <a:r>
              <a:rPr lang="zh-CN" altLang="en-US" sz="100">
                <a:noFill/>
              </a:rPr>
              <a:t>，能量的单位与功的单位相同，都是</a:t>
            </a:r>
            <a:r>
              <a:rPr lang="en-US" altLang="zh-CN" sz="100">
                <a:noFill/>
              </a:rPr>
              <a:t>\\\\\\</a:t>
            </a:r>
            <a:r>
              <a:rPr lang="zh-CN" altLang="en-US" sz="100">
                <a:noFill/>
              </a:rPr>
              <a:t>。</a:t>
            </a:r>
          </a:p>
          <a:p>
            <a:r>
              <a:rPr lang="en-US" altLang="zh-CN" sz="100">
                <a:noFill/>
              </a:rPr>
              <a:t>2. </a:t>
            </a:r>
            <a:r>
              <a:rPr lang="zh-CN" altLang="en-US" sz="100">
                <a:noFill/>
              </a:rPr>
              <a:t>物体由于运动而具有的能叫作</a:t>
            </a:r>
            <a:r>
              <a:rPr lang="en-US" altLang="zh-CN" sz="100">
                <a:noFill/>
              </a:rPr>
              <a:t>\\\\\\</a:t>
            </a:r>
            <a:r>
              <a:rPr lang="zh-CN" altLang="en-US" sz="100">
                <a:noFill/>
              </a:rPr>
              <a:t>；影响其大小的两个因素是物体的</a:t>
            </a:r>
            <a:r>
              <a:rPr lang="en-US" altLang="zh-CN" sz="100">
                <a:noFill/>
              </a:rPr>
              <a:t>\\\\\\</a:t>
            </a:r>
            <a:r>
              <a:rPr lang="zh-CN" altLang="en-US" sz="100">
                <a:noFill/>
              </a:rPr>
              <a:t>和</a:t>
            </a:r>
            <a:r>
              <a:rPr lang="en-US" altLang="zh-CN" sz="100">
                <a:noFill/>
              </a:rPr>
              <a:t>\\\\\\</a:t>
            </a:r>
            <a:r>
              <a:rPr lang="zh-CN" altLang="en-US" sz="100">
                <a:noFill/>
              </a:rPr>
              <a:t>。质量相同的物体，运动速度越大，动能越</a:t>
            </a:r>
            <a:r>
              <a:rPr lang="en-US" altLang="zh-CN" sz="100">
                <a:noFill/>
              </a:rPr>
              <a:t>\\\\\\</a:t>
            </a:r>
            <a:r>
              <a:rPr lang="zh-CN" altLang="en-US" sz="100">
                <a:noFill/>
              </a:rPr>
              <a:t>；速度相同的物体，质量越大，动能越</a:t>
            </a:r>
            <a:r>
              <a:rPr lang="en-US" altLang="zh-CN" sz="100">
                <a:noFill/>
              </a:rPr>
              <a:t>\\\\\\</a:t>
            </a:r>
            <a:r>
              <a:rPr lang="zh-CN" altLang="en-US" sz="100">
                <a:noFill/>
              </a:rPr>
              <a:t>。</a:t>
            </a:r>
          </a:p>
          <a:p>
            <a:r>
              <a:rPr lang="en-US" altLang="zh-CN" sz="100">
                <a:noFill/>
              </a:rPr>
              <a:t>3. </a:t>
            </a:r>
            <a:r>
              <a:rPr lang="zh-CN" altLang="en-US" sz="100">
                <a:noFill/>
              </a:rPr>
              <a:t>物体由于被举高而具有的能叫作</a:t>
            </a:r>
            <a:r>
              <a:rPr lang="en-US" altLang="zh-CN" sz="100">
                <a:noFill/>
              </a:rPr>
              <a:t>\\\\\\</a:t>
            </a:r>
            <a:r>
              <a:rPr lang="zh-CN" altLang="en-US" sz="100">
                <a:noFill/>
              </a:rPr>
              <a:t>，它的大小由物体的</a:t>
            </a:r>
            <a:r>
              <a:rPr lang="en-US" altLang="zh-CN" sz="100">
                <a:noFill/>
              </a:rPr>
              <a:t>\\\\\\</a:t>
            </a:r>
            <a:r>
              <a:rPr lang="zh-CN" altLang="en-US" sz="100">
                <a:noFill/>
              </a:rPr>
              <a:t>和所处</a:t>
            </a:r>
            <a:r>
              <a:rPr lang="en-US" altLang="zh-CN" sz="100">
                <a:noFill/>
              </a:rPr>
              <a:t>\\\\__</a:t>
            </a:r>
            <a:r>
              <a:rPr lang="zh-CN" altLang="en-US" sz="100">
                <a:noFill/>
              </a:rPr>
              <a:t>共同决定。同一重物，举得越高，重力势能越大；高度不变时，物体质量越大，重力势能越大。</a:t>
            </a:r>
          </a:p>
          <a:p>
            <a:r>
              <a:rPr lang="en-US" altLang="zh-CN" sz="100">
                <a:noFill/>
              </a:rPr>
              <a:t>4. </a:t>
            </a:r>
            <a:r>
              <a:rPr lang="zh-CN" altLang="en-US" sz="100">
                <a:noFill/>
              </a:rPr>
              <a:t>物体由于发生弹性形变而具有的能称为</a:t>
            </a:r>
            <a:r>
              <a:rPr lang="en-US" altLang="zh-CN" sz="100">
                <a:noFill/>
              </a:rPr>
              <a:t>\\\\\\</a:t>
            </a:r>
            <a:r>
              <a:rPr lang="zh-CN" altLang="en-US" sz="100">
                <a:noFill/>
              </a:rPr>
              <a:t>，弹簧被拉得越长（弹性限度内），弹性形变越大，弹性势能就越</a:t>
            </a:r>
            <a:r>
              <a:rPr lang="en-US" altLang="zh-CN" sz="100">
                <a:noFill/>
              </a:rPr>
              <a:t>\\\\\\</a:t>
            </a:r>
            <a:r>
              <a:rPr lang="zh-CN" altLang="en-US" sz="100">
                <a:noFill/>
              </a:rPr>
              <a:t>。</a:t>
            </a:r>
          </a:p>
          <a:p>
            <a:r>
              <a:rPr lang="en-US" altLang="zh-CN" sz="100">
                <a:noFill/>
              </a:rPr>
              <a:t>5. \\\\\\</a:t>
            </a:r>
            <a:r>
              <a:rPr lang="zh-CN" altLang="en-US" sz="100">
                <a:noFill/>
              </a:rPr>
              <a:t>能和</a:t>
            </a:r>
            <a:r>
              <a:rPr lang="en-US" altLang="zh-CN" sz="100">
                <a:noFill/>
              </a:rPr>
              <a:t>\\\\__</a:t>
            </a:r>
            <a:r>
              <a:rPr lang="zh-CN" altLang="en-US" sz="100">
                <a:noFill/>
              </a:rPr>
              <a:t>能统称为机械能，一个物体既可以同时具有动能和势能，也可以只具备其中一种形式的能。</a:t>
            </a:r>
          </a:p>
          <a:p>
            <a:r>
              <a:rPr lang="en-US" altLang="zh-CN" sz="100">
                <a:noFill/>
              </a:rPr>
              <a:t>6. </a:t>
            </a:r>
            <a:r>
              <a:rPr lang="zh-CN" altLang="en-US" sz="100">
                <a:noFill/>
              </a:rPr>
              <a:t>动能和势能之间可以相互</a:t>
            </a:r>
            <a:r>
              <a:rPr lang="en-US" altLang="zh-CN" sz="100">
                <a:noFill/>
              </a:rPr>
              <a:t>\\\\\\</a:t>
            </a:r>
            <a:r>
              <a:rPr lang="zh-CN" altLang="en-US" sz="100">
                <a:noFill/>
              </a:rPr>
              <a:t>，若不计空气阻力与摩擦，机械能的总量保持不变，也就是机械能守恒。</a:t>
            </a:r>
          </a:p>
          <a:p>
            <a:r>
              <a:rPr lang="zh-CN" altLang="en-US" sz="100">
                <a:noFill/>
              </a:rPr>
              <a:t>二、选择题（每题</a:t>
            </a:r>
            <a:r>
              <a:rPr lang="en-US" altLang="zh-CN" sz="100">
                <a:noFill/>
              </a:rPr>
              <a:t> 3 </a:t>
            </a:r>
            <a:r>
              <a:rPr lang="zh-CN" altLang="en-US" sz="100">
                <a:noFill/>
              </a:rPr>
              <a:t>分，共</a:t>
            </a:r>
            <a:r>
              <a:rPr lang="en-US" altLang="zh-CN" sz="100">
                <a:noFill/>
              </a:rPr>
              <a:t> 36 </a:t>
            </a:r>
            <a:r>
              <a:rPr lang="zh-CN" altLang="en-US" sz="100">
                <a:noFill/>
              </a:rPr>
              <a:t>分）</a:t>
            </a:r>
          </a:p>
          <a:p>
            <a:r>
              <a:rPr lang="en-US" altLang="zh-CN" sz="100">
                <a:noFill/>
              </a:rPr>
              <a:t>1. </a:t>
            </a:r>
            <a:r>
              <a:rPr lang="zh-CN" altLang="en-US" sz="100">
                <a:noFill/>
              </a:rPr>
              <a:t>下列物体中，只具有动能的是（）</a:t>
            </a:r>
          </a:p>
          <a:p>
            <a:r>
              <a:rPr lang="en-US" altLang="zh-CN" sz="100">
                <a:noFill/>
              </a:rPr>
              <a:t>A. </a:t>
            </a:r>
            <a:r>
              <a:rPr lang="zh-CN" altLang="en-US" sz="100">
                <a:noFill/>
              </a:rPr>
              <a:t>静止悬挂的吊灯</a:t>
            </a:r>
            <a:r>
              <a:rPr lang="en-US" altLang="zh-CN" sz="100">
                <a:noFill/>
              </a:rPr>
              <a:t> B. </a:t>
            </a:r>
            <a:r>
              <a:rPr lang="zh-CN" altLang="en-US" sz="100">
                <a:noFill/>
              </a:rPr>
              <a:t>水平路面匀速行驶的汽车</a:t>
            </a:r>
          </a:p>
          <a:p>
            <a:r>
              <a:rPr lang="en-US" altLang="zh-CN" sz="100">
                <a:noFill/>
              </a:rPr>
              <a:t>C. </a:t>
            </a:r>
            <a:r>
              <a:rPr lang="zh-CN" altLang="en-US" sz="100">
                <a:noFill/>
              </a:rPr>
              <a:t>被拉开的弹弓</a:t>
            </a:r>
            <a:r>
              <a:rPr lang="en-US" altLang="zh-CN" sz="100">
                <a:noFill/>
              </a:rPr>
              <a:t> D. </a:t>
            </a:r>
            <a:r>
              <a:rPr lang="zh-CN" altLang="en-US" sz="100">
                <a:noFill/>
              </a:rPr>
              <a:t>放在山顶的石块</a:t>
            </a:r>
          </a:p>
          <a:p>
            <a:r>
              <a:rPr lang="en-US" altLang="zh-CN" sz="100">
                <a:noFill/>
              </a:rPr>
              <a:t>2. </a:t>
            </a:r>
            <a:r>
              <a:rPr lang="zh-CN" altLang="en-US" sz="100">
                <a:noFill/>
              </a:rPr>
              <a:t>两辆完全相同的货车，一辆满载货物，一辆空载，在平直公路上以相同速度匀速行驶，二者动能大小对比正确的是（）</a:t>
            </a:r>
          </a:p>
          <a:p>
            <a:r>
              <a:rPr lang="en-US" altLang="zh-CN" sz="100">
                <a:noFill/>
              </a:rPr>
              <a:t>A. </a:t>
            </a:r>
            <a:r>
              <a:rPr lang="zh-CN" altLang="en-US" sz="100">
                <a:noFill/>
              </a:rPr>
              <a:t>满载货车动能更大</a:t>
            </a:r>
            <a:r>
              <a:rPr lang="en-US" altLang="zh-CN" sz="100">
                <a:noFill/>
              </a:rPr>
              <a:t> B. </a:t>
            </a:r>
            <a:r>
              <a:rPr lang="zh-CN" altLang="en-US" sz="100">
                <a:noFill/>
              </a:rPr>
              <a:t>空载货车动能更大</a:t>
            </a:r>
          </a:p>
          <a:p>
            <a:r>
              <a:rPr lang="en-US" altLang="zh-CN" sz="100">
                <a:noFill/>
              </a:rPr>
              <a:t>C. </a:t>
            </a:r>
            <a:r>
              <a:rPr lang="zh-CN" altLang="en-US" sz="100">
                <a:noFill/>
              </a:rPr>
              <a:t>动能相等</a:t>
            </a:r>
            <a:r>
              <a:rPr lang="en-US" altLang="zh-CN" sz="100">
                <a:noFill/>
              </a:rPr>
              <a:t> D. </a:t>
            </a:r>
            <a:r>
              <a:rPr lang="zh-CN" altLang="en-US" sz="100">
                <a:noFill/>
              </a:rPr>
              <a:t>无法判断</a:t>
            </a:r>
          </a:p>
          <a:p>
            <a:r>
              <a:rPr lang="en-US" altLang="zh-CN" sz="100">
                <a:noFill/>
              </a:rPr>
              <a:t>3. </a:t>
            </a:r>
            <a:r>
              <a:rPr lang="zh-CN" altLang="en-US" sz="100">
                <a:noFill/>
              </a:rPr>
              <a:t>跳伞运动员匀速下落过程中，动能、重力势能变化情况是（）</a:t>
            </a:r>
          </a:p>
          <a:p>
            <a:r>
              <a:rPr lang="en-US" altLang="zh-CN" sz="100">
                <a:noFill/>
              </a:rPr>
              <a:t>A. </a:t>
            </a:r>
            <a:r>
              <a:rPr lang="zh-CN" altLang="en-US" sz="100">
                <a:noFill/>
              </a:rPr>
              <a:t>动能增大，势能减小</a:t>
            </a:r>
            <a:r>
              <a:rPr lang="en-US" altLang="zh-CN" sz="100">
                <a:noFill/>
              </a:rPr>
              <a:t> B. </a:t>
            </a:r>
            <a:r>
              <a:rPr lang="zh-CN" altLang="en-US" sz="100">
                <a:noFill/>
              </a:rPr>
              <a:t>动能不变，势能减小</a:t>
            </a:r>
          </a:p>
          <a:p>
            <a:r>
              <a:rPr lang="en-US" altLang="zh-CN" sz="100">
                <a:noFill/>
              </a:rPr>
              <a:t>C. </a:t>
            </a:r>
            <a:r>
              <a:rPr lang="zh-CN" altLang="en-US" sz="100">
                <a:noFill/>
              </a:rPr>
              <a:t>动能减小，势能不变</a:t>
            </a:r>
            <a:r>
              <a:rPr lang="en-US" altLang="zh-CN" sz="100">
                <a:noFill/>
              </a:rPr>
              <a:t> D. </a:t>
            </a:r>
            <a:r>
              <a:rPr lang="zh-CN" altLang="en-US" sz="100">
                <a:noFill/>
              </a:rPr>
              <a:t>动能、势能均不变</a:t>
            </a:r>
          </a:p>
          <a:p>
            <a:r>
              <a:rPr lang="en-US" altLang="zh-CN" sz="100">
                <a:noFill/>
              </a:rPr>
              <a:t>4. </a:t>
            </a:r>
            <a:r>
              <a:rPr lang="zh-CN" altLang="en-US" sz="100">
                <a:noFill/>
              </a:rPr>
              <a:t>下列事例中，重力势能转化为动能的是（）</a:t>
            </a:r>
          </a:p>
          <a:p>
            <a:r>
              <a:rPr lang="en-US" altLang="zh-CN" sz="100">
                <a:noFill/>
              </a:rPr>
              <a:t>A. </a:t>
            </a:r>
            <a:r>
              <a:rPr lang="zh-CN" altLang="en-US" sz="100">
                <a:noFill/>
              </a:rPr>
              <a:t>向上抛出的小球上升</a:t>
            </a:r>
            <a:r>
              <a:rPr lang="en-US" altLang="zh-CN" sz="100">
                <a:noFill/>
              </a:rPr>
              <a:t> B. </a:t>
            </a:r>
            <a:r>
              <a:rPr lang="zh-CN" altLang="en-US" sz="100">
                <a:noFill/>
              </a:rPr>
              <a:t>拉开弓弦将箭射出</a:t>
            </a:r>
          </a:p>
          <a:p>
            <a:r>
              <a:rPr lang="en-US" altLang="zh-CN" sz="100">
                <a:noFill/>
              </a:rPr>
              <a:t>C. </a:t>
            </a:r>
            <a:r>
              <a:rPr lang="zh-CN" altLang="en-US" sz="100">
                <a:noFill/>
              </a:rPr>
              <a:t>瀑布水流向下冲刷河床</a:t>
            </a:r>
            <a:r>
              <a:rPr lang="en-US" altLang="zh-CN" sz="100">
                <a:noFill/>
              </a:rPr>
              <a:t> D. </a:t>
            </a:r>
            <a:r>
              <a:rPr lang="zh-CN" altLang="en-US" sz="100">
                <a:noFill/>
              </a:rPr>
              <a:t>汽车刹车慢慢停下</a:t>
            </a:r>
          </a:p>
          <a:p>
            <a:r>
              <a:rPr lang="en-US" altLang="zh-CN" sz="100">
                <a:noFill/>
              </a:rPr>
              <a:t>5. </a:t>
            </a:r>
            <a:r>
              <a:rPr lang="zh-CN" altLang="en-US" sz="100">
                <a:noFill/>
              </a:rPr>
              <a:t>弹簧门被推开后自动关闭，这一过程能量转化是（）</a:t>
            </a:r>
          </a:p>
          <a:p>
            <a:r>
              <a:rPr lang="en-US" altLang="zh-CN" sz="100">
                <a:noFill/>
              </a:rPr>
              <a:t>A. </a:t>
            </a:r>
            <a:r>
              <a:rPr lang="zh-CN" altLang="en-US" sz="100">
                <a:noFill/>
              </a:rPr>
              <a:t>动能转化为弹性势能</a:t>
            </a:r>
            <a:r>
              <a:rPr lang="en-US" altLang="zh-CN" sz="100">
                <a:noFill/>
              </a:rPr>
              <a:t> B. </a:t>
            </a:r>
            <a:r>
              <a:rPr lang="zh-CN" altLang="en-US" sz="100">
                <a:noFill/>
              </a:rPr>
              <a:t>弹性势能转化为动能</a:t>
            </a:r>
          </a:p>
          <a:p>
            <a:r>
              <a:rPr lang="en-US" altLang="zh-CN" sz="100">
                <a:noFill/>
              </a:rPr>
              <a:t>C. </a:t>
            </a:r>
            <a:r>
              <a:rPr lang="zh-CN" altLang="en-US" sz="100">
                <a:noFill/>
              </a:rPr>
              <a:t>重力势能转化为动能</a:t>
            </a:r>
            <a:r>
              <a:rPr lang="en-US" altLang="zh-CN" sz="100">
                <a:noFill/>
              </a:rPr>
              <a:t> D. </a:t>
            </a:r>
            <a:r>
              <a:rPr lang="zh-CN" altLang="en-US" sz="100">
                <a:noFill/>
              </a:rPr>
              <a:t>动能转化为重力势能</a:t>
            </a:r>
          </a:p>
          <a:p>
            <a:r>
              <a:rPr lang="en-US" altLang="zh-CN" sz="100">
                <a:noFill/>
              </a:rPr>
              <a:t>6. </a:t>
            </a:r>
            <a:r>
              <a:rPr lang="zh-CN" altLang="en-US" sz="100">
                <a:noFill/>
              </a:rPr>
              <a:t>同一铅球分别放在一楼地面和五楼阳台，铅球具备的重力势能（）</a:t>
            </a:r>
          </a:p>
          <a:p>
            <a:r>
              <a:rPr lang="en-US" altLang="zh-CN" sz="100">
                <a:noFill/>
              </a:rPr>
              <a:t>A. </a:t>
            </a:r>
            <a:r>
              <a:rPr lang="zh-CN" altLang="en-US" sz="100">
                <a:noFill/>
              </a:rPr>
              <a:t>一楼大</a:t>
            </a:r>
            <a:r>
              <a:rPr lang="en-US" altLang="zh-CN" sz="100">
                <a:noFill/>
              </a:rPr>
              <a:t> B. </a:t>
            </a:r>
            <a:r>
              <a:rPr lang="zh-CN" altLang="en-US" sz="100">
                <a:noFill/>
              </a:rPr>
              <a:t>五楼大</a:t>
            </a:r>
            <a:r>
              <a:rPr lang="en-US" altLang="zh-CN" sz="100">
                <a:noFill/>
              </a:rPr>
              <a:t> C. </a:t>
            </a:r>
            <a:r>
              <a:rPr lang="zh-CN" altLang="en-US" sz="100">
                <a:noFill/>
              </a:rPr>
              <a:t>相等</a:t>
            </a:r>
            <a:r>
              <a:rPr lang="en-US" altLang="zh-CN" sz="100">
                <a:noFill/>
              </a:rPr>
              <a:t> D. </a:t>
            </a:r>
            <a:r>
              <a:rPr lang="zh-CN" altLang="en-US" sz="100">
                <a:noFill/>
              </a:rPr>
              <a:t>无重力势能</a:t>
            </a:r>
          </a:p>
          <a:p>
            <a:r>
              <a:rPr lang="en-US" altLang="zh-CN" sz="100">
                <a:noFill/>
              </a:rPr>
              <a:t>7. </a:t>
            </a:r>
            <a:r>
              <a:rPr lang="zh-CN" altLang="en-US" sz="100">
                <a:noFill/>
              </a:rPr>
              <a:t>不计空气阻力，从手中竖直上抛的小球，上升过程中（）</a:t>
            </a:r>
          </a:p>
          <a:p>
            <a:r>
              <a:rPr lang="en-US" altLang="zh-CN" sz="100">
                <a:noFill/>
              </a:rPr>
              <a:t>A. </a:t>
            </a:r>
            <a:r>
              <a:rPr lang="zh-CN" altLang="en-US" sz="100">
                <a:noFill/>
              </a:rPr>
              <a:t>动能增加，重力势能减少</a:t>
            </a:r>
            <a:r>
              <a:rPr lang="en-US" altLang="zh-CN" sz="100">
                <a:noFill/>
              </a:rPr>
              <a:t> B. </a:t>
            </a:r>
            <a:r>
              <a:rPr lang="zh-CN" altLang="en-US" sz="100">
                <a:noFill/>
              </a:rPr>
              <a:t>动能减少，重力势能增加</a:t>
            </a:r>
          </a:p>
          <a:p>
            <a:r>
              <a:rPr lang="en-US" altLang="zh-CN" sz="100">
                <a:noFill/>
              </a:rPr>
              <a:t>C. </a:t>
            </a:r>
            <a:r>
              <a:rPr lang="zh-CN" altLang="en-US" sz="100">
                <a:noFill/>
              </a:rPr>
              <a:t>机械能不断减小</a:t>
            </a:r>
            <a:r>
              <a:rPr lang="en-US" altLang="zh-CN" sz="100">
                <a:noFill/>
              </a:rPr>
              <a:t> D. </a:t>
            </a:r>
            <a:r>
              <a:rPr lang="zh-CN" altLang="en-US" sz="100">
                <a:noFill/>
              </a:rPr>
              <a:t>机械能不断增大</a:t>
            </a:r>
          </a:p>
          <a:p>
            <a:r>
              <a:rPr lang="en-US" altLang="zh-CN" sz="100">
                <a:noFill/>
              </a:rPr>
              <a:t>8. </a:t>
            </a:r>
            <a:r>
              <a:rPr lang="zh-CN" altLang="en-US" sz="100">
                <a:noFill/>
              </a:rPr>
              <a:t>下列物体具有弹性势能的是（）</a:t>
            </a:r>
          </a:p>
          <a:p>
            <a:r>
              <a:rPr lang="en-US" altLang="zh-CN" sz="100">
                <a:noFill/>
              </a:rPr>
              <a:t>A. </a:t>
            </a:r>
            <a:r>
              <a:rPr lang="zh-CN" altLang="en-US" sz="100">
                <a:noFill/>
              </a:rPr>
              <a:t>弯折后无法复原的铁丝</a:t>
            </a:r>
            <a:r>
              <a:rPr lang="en-US" altLang="zh-CN" sz="100">
                <a:noFill/>
              </a:rPr>
              <a:t> B. </a:t>
            </a:r>
            <a:r>
              <a:rPr lang="zh-CN" altLang="en-US" sz="100">
                <a:noFill/>
              </a:rPr>
              <a:t>捏扁的橡皮泥</a:t>
            </a:r>
          </a:p>
          <a:p>
            <a:r>
              <a:rPr lang="en-US" altLang="zh-CN" sz="100">
                <a:noFill/>
              </a:rPr>
              <a:t>C. </a:t>
            </a:r>
            <a:r>
              <a:rPr lang="zh-CN" altLang="en-US" sz="100">
                <a:noFill/>
              </a:rPr>
              <a:t>压紧的海绵垫</a:t>
            </a:r>
            <a:r>
              <a:rPr lang="en-US" altLang="zh-CN" sz="100">
                <a:noFill/>
              </a:rPr>
              <a:t> D. </a:t>
            </a:r>
            <a:r>
              <a:rPr lang="zh-CN" altLang="en-US" sz="100">
                <a:noFill/>
              </a:rPr>
              <a:t>静止放在桌面的钢尺</a:t>
            </a:r>
          </a:p>
          <a:p>
            <a:r>
              <a:rPr lang="en-US" altLang="zh-CN" sz="100">
                <a:noFill/>
              </a:rPr>
              <a:t>9. </a:t>
            </a:r>
            <a:r>
              <a:rPr lang="zh-CN" altLang="en-US" sz="100">
                <a:noFill/>
              </a:rPr>
              <a:t>火箭加速升空阶段，动能和重力势能的变化为（）</a:t>
            </a:r>
          </a:p>
          <a:p>
            <a:r>
              <a:rPr lang="en-US" altLang="zh-CN" sz="100">
                <a:noFill/>
              </a:rPr>
              <a:t>A. </a:t>
            </a:r>
            <a:r>
              <a:rPr lang="zh-CN" altLang="en-US" sz="100">
                <a:noFill/>
              </a:rPr>
              <a:t>动能变大，势能变大</a:t>
            </a:r>
            <a:r>
              <a:rPr lang="en-US" altLang="zh-CN" sz="100">
                <a:noFill/>
              </a:rPr>
              <a:t> B. </a:t>
            </a:r>
            <a:r>
              <a:rPr lang="zh-CN" altLang="en-US" sz="100">
                <a:noFill/>
              </a:rPr>
              <a:t>动能不变，势能变大</a:t>
            </a:r>
          </a:p>
          <a:p>
            <a:r>
              <a:rPr lang="en-US" altLang="zh-CN" sz="100">
                <a:noFill/>
              </a:rPr>
              <a:t>C. </a:t>
            </a:r>
            <a:r>
              <a:rPr lang="zh-CN" altLang="en-US" sz="100">
                <a:noFill/>
              </a:rPr>
              <a:t>动能变大，势能不变</a:t>
            </a:r>
            <a:r>
              <a:rPr lang="en-US" altLang="zh-CN" sz="100">
                <a:noFill/>
              </a:rPr>
              <a:t> D. </a:t>
            </a:r>
            <a:r>
              <a:rPr lang="zh-CN" altLang="en-US" sz="100">
                <a:noFill/>
              </a:rPr>
              <a:t>均保持不变</a:t>
            </a:r>
          </a:p>
          <a:p>
            <a:r>
              <a:rPr lang="en-US" altLang="zh-CN" sz="100">
                <a:noFill/>
              </a:rPr>
              <a:t>10. </a:t>
            </a:r>
            <a:r>
              <a:rPr lang="zh-CN" altLang="en-US" sz="100">
                <a:noFill/>
              </a:rPr>
              <a:t>洒水车在平直街道匀速洒水前进，它的动能会（）</a:t>
            </a:r>
          </a:p>
          <a:p>
            <a:r>
              <a:rPr lang="en-US" altLang="zh-CN" sz="100">
                <a:noFill/>
              </a:rPr>
              <a:t>A. </a:t>
            </a:r>
            <a:r>
              <a:rPr lang="zh-CN" altLang="en-US" sz="100">
                <a:noFill/>
              </a:rPr>
              <a:t>变大</a:t>
            </a:r>
            <a:r>
              <a:rPr lang="en-US" altLang="zh-CN" sz="100">
                <a:noFill/>
              </a:rPr>
              <a:t> B. </a:t>
            </a:r>
            <a:r>
              <a:rPr lang="zh-CN" altLang="en-US" sz="100">
                <a:noFill/>
              </a:rPr>
              <a:t>变小</a:t>
            </a:r>
            <a:r>
              <a:rPr lang="en-US" altLang="zh-CN" sz="100">
                <a:noFill/>
              </a:rPr>
              <a:t> C. </a:t>
            </a:r>
            <a:r>
              <a:rPr lang="zh-CN" altLang="en-US" sz="100">
                <a:noFill/>
              </a:rPr>
              <a:t>不变</a:t>
            </a:r>
            <a:r>
              <a:rPr lang="en-US" altLang="zh-CN" sz="100">
                <a:noFill/>
              </a:rPr>
              <a:t> D. </a:t>
            </a:r>
            <a:r>
              <a:rPr lang="zh-CN" altLang="en-US" sz="100">
                <a:noFill/>
              </a:rPr>
              <a:t>先大后小</a:t>
            </a:r>
          </a:p>
          <a:p>
            <a:r>
              <a:rPr lang="en-US" altLang="zh-CN" sz="100">
                <a:noFill/>
              </a:rPr>
              <a:t>11. </a:t>
            </a:r>
            <a:r>
              <a:rPr lang="zh-CN" altLang="en-US" sz="100">
                <a:noFill/>
              </a:rPr>
              <a:t>滚摆上下往复运动，不计摩擦损耗，下列说法正确的是（）</a:t>
            </a:r>
          </a:p>
          <a:p>
            <a:r>
              <a:rPr lang="en-US" altLang="zh-CN" sz="100">
                <a:noFill/>
              </a:rPr>
              <a:t>A. </a:t>
            </a:r>
            <a:r>
              <a:rPr lang="zh-CN" altLang="en-US" sz="100">
                <a:noFill/>
              </a:rPr>
              <a:t>上升时动能转化为重力势能</a:t>
            </a:r>
            <a:r>
              <a:rPr lang="en-US" altLang="zh-CN" sz="100">
                <a:noFill/>
              </a:rPr>
              <a:t> B. </a:t>
            </a:r>
            <a:r>
              <a:rPr lang="zh-CN" altLang="en-US" sz="100">
                <a:noFill/>
              </a:rPr>
              <a:t>下落时重力势能转化为弹性势能</a:t>
            </a:r>
          </a:p>
          <a:p>
            <a:r>
              <a:rPr lang="en-US" altLang="zh-CN" sz="100">
                <a:noFill/>
              </a:rPr>
              <a:t>C. </a:t>
            </a:r>
            <a:r>
              <a:rPr lang="zh-CN" altLang="en-US" sz="100">
                <a:noFill/>
              </a:rPr>
              <a:t>最高点动能最大</a:t>
            </a:r>
            <a:r>
              <a:rPr lang="en-US" altLang="zh-CN" sz="100">
                <a:noFill/>
              </a:rPr>
              <a:t> D. </a:t>
            </a:r>
            <a:r>
              <a:rPr lang="zh-CN" altLang="en-US" sz="100">
                <a:noFill/>
              </a:rPr>
              <a:t>最低点重力势能最大</a:t>
            </a:r>
          </a:p>
          <a:p>
            <a:r>
              <a:rPr lang="en-US" altLang="zh-CN" sz="100">
                <a:noFill/>
              </a:rPr>
              <a:t>12. </a:t>
            </a:r>
            <a:r>
              <a:rPr lang="zh-CN" altLang="en-US" sz="100">
                <a:noFill/>
              </a:rPr>
              <a:t>关于机械能，下列说法正确的是（）</a:t>
            </a:r>
          </a:p>
          <a:p>
            <a:r>
              <a:rPr lang="en-US" altLang="zh-CN" sz="100">
                <a:noFill/>
              </a:rPr>
              <a:t>A. </a:t>
            </a:r>
            <a:r>
              <a:rPr lang="zh-CN" altLang="en-US" sz="100">
                <a:noFill/>
              </a:rPr>
              <a:t>静止的物体一定没有机械能</a:t>
            </a:r>
            <a:r>
              <a:rPr lang="en-US" altLang="zh-CN" sz="100">
                <a:noFill/>
              </a:rPr>
              <a:t> B. </a:t>
            </a:r>
            <a:r>
              <a:rPr lang="zh-CN" altLang="en-US" sz="100">
                <a:noFill/>
              </a:rPr>
              <a:t>运动的物体只有动能没有势能</a:t>
            </a:r>
          </a:p>
          <a:p>
            <a:r>
              <a:rPr lang="en-US" altLang="zh-CN" sz="100">
                <a:noFill/>
              </a:rPr>
              <a:t>C. </a:t>
            </a:r>
            <a:r>
              <a:rPr lang="zh-CN" altLang="en-US" sz="100">
                <a:noFill/>
              </a:rPr>
              <a:t>动能和势能可以相互转化</a:t>
            </a:r>
            <a:r>
              <a:rPr lang="en-US" altLang="zh-CN" sz="100">
                <a:noFill/>
              </a:rPr>
              <a:t> D. </a:t>
            </a:r>
            <a:r>
              <a:rPr lang="zh-CN" altLang="en-US" sz="100">
                <a:noFill/>
              </a:rPr>
              <a:t>有势能的物体一定有动能</a:t>
            </a:r>
          </a:p>
          <a:p>
            <a:r>
              <a:rPr lang="zh-CN" altLang="en-US" sz="100">
                <a:noFill/>
              </a:rPr>
              <a:t>三、判断题（对打</a:t>
            </a:r>
            <a:r>
              <a:rPr lang="en-US" altLang="zh-CN" sz="100">
                <a:noFill/>
              </a:rPr>
              <a:t>√</a:t>
            </a:r>
            <a:r>
              <a:rPr lang="zh-CN" altLang="en-US" sz="100">
                <a:noFill/>
              </a:rPr>
              <a:t>，错打</a:t>
            </a:r>
            <a:r>
              <a:rPr lang="en-US" altLang="zh-CN" sz="100">
                <a:noFill/>
              </a:rPr>
              <a:t> </a:t>
            </a:r>
            <a:r>
              <a:rPr lang="en-US" altLang="en-US" sz="100">
                <a:noFill/>
              </a:rPr>
              <a:t>×</a:t>
            </a:r>
            <a:r>
              <a:rPr lang="zh-CN" altLang="en-US" sz="100">
                <a:noFill/>
              </a:rPr>
              <a:t>，每题</a:t>
            </a:r>
            <a:r>
              <a:rPr lang="en-US" altLang="zh-CN" sz="100">
                <a:noFill/>
              </a:rPr>
              <a:t> 2 </a:t>
            </a:r>
            <a:r>
              <a:rPr lang="zh-CN" altLang="en-US" sz="100">
                <a:noFill/>
              </a:rPr>
              <a:t>分，共</a:t>
            </a:r>
            <a:r>
              <a:rPr lang="en-US" altLang="zh-CN" sz="100">
                <a:noFill/>
              </a:rPr>
              <a:t> 12 </a:t>
            </a:r>
            <a:r>
              <a:rPr lang="zh-CN" altLang="en-US" sz="100">
                <a:noFill/>
              </a:rPr>
              <a:t>分）</a:t>
            </a:r>
          </a:p>
          <a:p>
            <a:r>
              <a:rPr lang="en-US" altLang="zh-CN" sz="100">
                <a:noFill/>
              </a:rPr>
              <a:t>1. </a:t>
            </a:r>
            <a:r>
              <a:rPr lang="zh-CN" altLang="en-US" sz="100">
                <a:noFill/>
              </a:rPr>
              <a:t>速度大的物体，动能一定更大。（）</a:t>
            </a:r>
          </a:p>
          <a:p>
            <a:r>
              <a:rPr lang="en-US" altLang="zh-CN" sz="100">
                <a:noFill/>
              </a:rPr>
              <a:t>2. </a:t>
            </a:r>
            <a:r>
              <a:rPr lang="zh-CN" altLang="en-US" sz="100">
                <a:noFill/>
              </a:rPr>
              <a:t>被举高的物体都具有重力势能。（）</a:t>
            </a:r>
          </a:p>
          <a:p>
            <a:r>
              <a:rPr lang="en-US" altLang="zh-CN" sz="100">
                <a:noFill/>
              </a:rPr>
              <a:t>3. </a:t>
            </a:r>
            <a:r>
              <a:rPr lang="zh-CN" altLang="en-US" sz="100">
                <a:noFill/>
              </a:rPr>
              <a:t>发生形变的物体一定拥有弹性势能。（）</a:t>
            </a:r>
          </a:p>
          <a:p>
            <a:r>
              <a:rPr lang="en-US" altLang="zh-CN" sz="100">
                <a:noFill/>
              </a:rPr>
              <a:t>4. </a:t>
            </a:r>
            <a:r>
              <a:rPr lang="zh-CN" altLang="en-US" sz="100">
                <a:noFill/>
              </a:rPr>
              <a:t>机械能守恒的条件是只有动能和势能相互转化，无额外阻力做功。（）</a:t>
            </a:r>
          </a:p>
          <a:p>
            <a:r>
              <a:rPr lang="en-US" altLang="zh-CN" sz="100">
                <a:noFill/>
              </a:rPr>
              <a:t>5. </a:t>
            </a:r>
            <a:r>
              <a:rPr lang="zh-CN" altLang="en-US" sz="100">
                <a:noFill/>
              </a:rPr>
              <a:t>小孩从滑梯匀速下滑，机械能总量不变。（）</a:t>
            </a:r>
          </a:p>
          <a:p>
            <a:r>
              <a:rPr lang="en-US" altLang="zh-CN" sz="100">
                <a:noFill/>
              </a:rPr>
              <a:t>6. </a:t>
            </a:r>
            <a:r>
              <a:rPr lang="zh-CN" altLang="en-US" sz="100">
                <a:noFill/>
              </a:rPr>
              <a:t>拉弯的弓能够射箭，说明弓具有能量。（）</a:t>
            </a:r>
          </a:p>
          <a:p>
            <a:r>
              <a:rPr lang="zh-CN" altLang="en-US" sz="100">
                <a:noFill/>
              </a:rPr>
              <a:t>四、实验探究题（</a:t>
            </a:r>
            <a:r>
              <a:rPr lang="en-US" altLang="zh-CN" sz="100">
                <a:noFill/>
              </a:rPr>
              <a:t>12 </a:t>
            </a:r>
            <a:r>
              <a:rPr lang="zh-CN" altLang="en-US" sz="100">
                <a:noFill/>
              </a:rPr>
              <a:t>分）</a:t>
            </a:r>
          </a:p>
          <a:p>
            <a:r>
              <a:rPr lang="zh-CN" altLang="en-US" sz="100">
                <a:noFill/>
              </a:rPr>
              <a:t>如图是探究</a:t>
            </a:r>
            <a:r>
              <a:rPr lang="en-US" altLang="zh-CN" sz="100">
                <a:noFill/>
              </a:rPr>
              <a:t> “</a:t>
            </a:r>
            <a:r>
              <a:rPr lang="zh-CN" altLang="en-US" sz="100">
                <a:noFill/>
              </a:rPr>
              <a:t>影响动能大小因素</a:t>
            </a:r>
            <a:r>
              <a:rPr lang="en-US" altLang="zh-CN" sz="100">
                <a:noFill/>
              </a:rPr>
              <a:t>” </a:t>
            </a:r>
            <a:r>
              <a:rPr lang="zh-CN" altLang="en-US" sz="100">
                <a:noFill/>
              </a:rPr>
              <a:t>的实验装置：让钢球从斜面不同高度由静止滚下，撞击水平面上同一木块，通过木块滑行距离判断钢球动能大小。</a:t>
            </a:r>
          </a:p>
          <a:p>
            <a:r>
              <a:rPr lang="en-US" altLang="zh-CN" sz="100">
                <a:noFill/>
              </a:rPr>
              <a:t>1. </a:t>
            </a:r>
            <a:r>
              <a:rPr lang="zh-CN" altLang="en-US" sz="100">
                <a:noFill/>
              </a:rPr>
              <a:t>实验运用的物理研究方法：</a:t>
            </a:r>
            <a:r>
              <a:rPr lang="en-US" altLang="zh-CN" sz="100">
                <a:noFill/>
              </a:rPr>
              <a:t>\\\\__</a:t>
            </a:r>
            <a:r>
              <a:rPr lang="zh-CN" altLang="en-US" sz="100">
                <a:noFill/>
              </a:rPr>
              <a:t>法和转换法（用木块移动距离体现动能大小）。</a:t>
            </a:r>
          </a:p>
          <a:p>
            <a:r>
              <a:rPr lang="en-US" altLang="zh-CN" sz="100">
                <a:noFill/>
              </a:rPr>
              <a:t>2. </a:t>
            </a:r>
            <a:r>
              <a:rPr lang="zh-CN" altLang="en-US" sz="100">
                <a:noFill/>
              </a:rPr>
              <a:t>让同一个钢球从斜面不同高度释放，目的是控制</a:t>
            </a:r>
            <a:r>
              <a:rPr lang="en-US" altLang="zh-CN" sz="100">
                <a:noFill/>
              </a:rPr>
              <a:t>\\\\\\</a:t>
            </a:r>
            <a:r>
              <a:rPr lang="zh-CN" altLang="en-US" sz="100">
                <a:noFill/>
              </a:rPr>
              <a:t>相同，改变</a:t>
            </a:r>
            <a:r>
              <a:rPr lang="en-US" altLang="zh-CN" sz="100">
                <a:noFill/>
              </a:rPr>
              <a:t>\\\\\\</a:t>
            </a:r>
            <a:r>
              <a:rPr lang="zh-CN" altLang="en-US" sz="100">
                <a:noFill/>
              </a:rPr>
              <a:t>，探究动能与速度的关系；实验现象：高度越高，木块滑行越远，结论：质量一定时，物体速度越大，动能</a:t>
            </a:r>
            <a:r>
              <a:rPr lang="en-US" altLang="zh-CN" sz="100">
                <a:noFill/>
              </a:rPr>
              <a:t>\\\\\\</a:t>
            </a:r>
            <a:r>
              <a:rPr lang="zh-CN" altLang="en-US" sz="100">
                <a:noFill/>
              </a:rPr>
              <a:t>。</a:t>
            </a:r>
          </a:p>
          <a:p>
            <a:r>
              <a:rPr lang="en-US" altLang="zh-CN" sz="100">
                <a:noFill/>
              </a:rPr>
              <a:t>3. </a:t>
            </a:r>
            <a:r>
              <a:rPr lang="zh-CN" altLang="en-US" sz="100">
                <a:noFill/>
              </a:rPr>
              <a:t>换用体积相同、质量不同的钢球与铝球，从斜面同一高度释放，控制到达水平面</a:t>
            </a:r>
            <a:r>
              <a:rPr lang="en-US" altLang="zh-CN" sz="100">
                <a:noFill/>
              </a:rPr>
              <a:t>\\\\__</a:t>
            </a:r>
            <a:r>
              <a:rPr lang="zh-CN" altLang="en-US" sz="100">
                <a:noFill/>
              </a:rPr>
              <a:t>相同，改变质量，可得出：速度相同时，物体质量越大，动能越大。</a:t>
            </a:r>
          </a:p>
          <a:p>
            <a:r>
              <a:rPr lang="zh-CN" altLang="en-US" sz="100">
                <a:noFill/>
              </a:rPr>
              <a:t>五、计算题（</a:t>
            </a:r>
            <a:r>
              <a:rPr lang="en-US" altLang="zh-CN" sz="100">
                <a:noFill/>
              </a:rPr>
              <a:t>10 </a:t>
            </a:r>
            <a:r>
              <a:rPr lang="zh-CN" altLang="en-US" sz="100">
                <a:noFill/>
              </a:rPr>
              <a:t>分）</a:t>
            </a:r>
          </a:p>
          <a:p>
            <a:r>
              <a:rPr lang="zh-CN" altLang="en-US" sz="100">
                <a:noFill/>
              </a:rPr>
              <a:t>质量为</a:t>
            </a:r>
            <a:r>
              <a:rPr lang="en-US" altLang="zh-CN" sz="100">
                <a:noFill/>
              </a:rPr>
              <a:t> 50kg </a:t>
            </a:r>
            <a:r>
              <a:rPr lang="zh-CN" altLang="en-US" sz="100">
                <a:noFill/>
              </a:rPr>
              <a:t>的重物，被匀速提升至</a:t>
            </a:r>
            <a:r>
              <a:rPr lang="en-US" altLang="zh-CN" sz="100">
                <a:noFill/>
              </a:rPr>
              <a:t> 3m </a:t>
            </a:r>
            <a:r>
              <a:rPr lang="zh-CN" altLang="en-US" sz="100">
                <a:noFill/>
              </a:rPr>
              <a:t>高处，（</a:t>
            </a:r>
            <a:r>
              <a:rPr lang="en-US" altLang="zh-CN" sz="100">
                <a:noFill/>
              </a:rPr>
              <a:t>g </a:t>
            </a:r>
            <a:r>
              <a:rPr lang="zh-CN" altLang="en-US" sz="100">
                <a:noFill/>
              </a:rPr>
              <a:t>取</a:t>
            </a:r>
            <a:r>
              <a:rPr lang="en-US" altLang="zh-CN" sz="100">
                <a:noFill/>
              </a:rPr>
              <a:t> 10N/kg</a:t>
            </a:r>
            <a:r>
              <a:rPr lang="zh-CN" altLang="en-US" sz="100">
                <a:noFill/>
              </a:rPr>
              <a:t>）求：</a:t>
            </a:r>
          </a:p>
          <a:p>
            <a:r>
              <a:rPr lang="en-US" altLang="zh-CN" sz="100">
                <a:noFill/>
              </a:rPr>
              <a:t>1. </a:t>
            </a:r>
            <a:r>
              <a:rPr lang="zh-CN" altLang="en-US" sz="100">
                <a:noFill/>
              </a:rPr>
              <a:t>重物受到的重力大小；</a:t>
            </a:r>
          </a:p>
          <a:p>
            <a:r>
              <a:rPr lang="en-US" altLang="zh-CN" sz="100">
                <a:noFill/>
              </a:rPr>
              <a:t>2. </a:t>
            </a:r>
            <a:r>
              <a:rPr lang="zh-CN" altLang="en-US" sz="100">
                <a:noFill/>
              </a:rPr>
              <a:t>重物在</a:t>
            </a:r>
            <a:r>
              <a:rPr lang="en-US" altLang="zh-CN" sz="100">
                <a:noFill/>
              </a:rPr>
              <a:t> 3m </a:t>
            </a:r>
            <a:r>
              <a:rPr lang="zh-CN" altLang="en-US" sz="100">
                <a:noFill/>
              </a:rPr>
              <a:t>高处具有的重力势能（以地面为零势能面）；</a:t>
            </a:r>
          </a:p>
          <a:p>
            <a:r>
              <a:rPr lang="en-US" altLang="zh-CN" sz="100">
                <a:noFill/>
              </a:rPr>
              <a:t>3. </a:t>
            </a:r>
            <a:r>
              <a:rPr lang="zh-CN" altLang="en-US" sz="100">
                <a:noFill/>
              </a:rPr>
              <a:t>若重物从高处自由下落至地面，不计空气阻力，落地瞬间动能为多少？简述能量转化过程。</a:t>
            </a:r>
          </a:p>
          <a:p>
            <a:r>
              <a:rPr lang="zh-CN" altLang="en-US" sz="100">
                <a:noFill/>
              </a:rPr>
              <a:t>六、综合应用题（</a:t>
            </a:r>
            <a:r>
              <a:rPr lang="en-US" altLang="zh-CN" sz="100">
                <a:noFill/>
              </a:rPr>
              <a:t>10 </a:t>
            </a:r>
            <a:r>
              <a:rPr lang="zh-CN" altLang="en-US" sz="100">
                <a:noFill/>
              </a:rPr>
              <a:t>分）</a:t>
            </a:r>
          </a:p>
          <a:p>
            <a:r>
              <a:rPr lang="zh-CN" altLang="en-US" sz="100">
                <a:noFill/>
              </a:rPr>
              <a:t>骑自行车下坡时，即便不踩踏脚踏板，车速也会越来越快，请结合机械能转化知识解释这一现象；若下坡时紧急刹车，车轮与地面摩擦发热，机械能如何变化？原因是什么？</a:t>
            </a:r>
          </a:p>
          <a:p>
            <a:r>
              <a:rPr lang="zh-CN" altLang="en-US" sz="100">
                <a:noFill/>
              </a:rPr>
              <a:t>参考答案</a:t>
            </a:r>
          </a:p>
          <a:p>
            <a:r>
              <a:rPr lang="zh-CN" altLang="en-US" sz="100">
                <a:noFill/>
              </a:rPr>
              <a:t>一、</a:t>
            </a:r>
            <a:r>
              <a:rPr lang="en-US" altLang="zh-CN" sz="100">
                <a:noFill/>
              </a:rPr>
              <a:t>1. </a:t>
            </a:r>
            <a:r>
              <a:rPr lang="zh-CN" altLang="en-US" sz="100">
                <a:noFill/>
              </a:rPr>
              <a:t>能量；焦耳</a:t>
            </a:r>
            <a:r>
              <a:rPr lang="en-US" altLang="zh-CN" sz="100">
                <a:noFill/>
              </a:rPr>
              <a:t> 2. </a:t>
            </a:r>
            <a:r>
              <a:rPr lang="zh-CN" altLang="en-US" sz="100">
                <a:noFill/>
              </a:rPr>
              <a:t>动能；质量；速度；大；大</a:t>
            </a:r>
            <a:r>
              <a:rPr lang="en-US" altLang="zh-CN" sz="100">
                <a:noFill/>
              </a:rPr>
              <a:t> 3. </a:t>
            </a:r>
            <a:r>
              <a:rPr lang="zh-CN" altLang="en-US" sz="100">
                <a:noFill/>
              </a:rPr>
              <a:t>重力势能；质量；高度</a:t>
            </a:r>
            <a:r>
              <a:rPr lang="en-US" altLang="zh-CN" sz="100">
                <a:noFill/>
              </a:rPr>
              <a:t> 4. </a:t>
            </a:r>
            <a:r>
              <a:rPr lang="zh-CN" altLang="en-US" sz="100">
                <a:noFill/>
              </a:rPr>
              <a:t>弹性势能；大</a:t>
            </a:r>
            <a:r>
              <a:rPr lang="en-US" altLang="zh-CN" sz="100">
                <a:noFill/>
              </a:rPr>
              <a:t> 5. </a:t>
            </a:r>
            <a:r>
              <a:rPr lang="zh-CN" altLang="en-US" sz="100">
                <a:noFill/>
              </a:rPr>
              <a:t>动；势</a:t>
            </a:r>
            <a:r>
              <a:rPr lang="en-US" altLang="zh-CN" sz="100">
                <a:noFill/>
              </a:rPr>
              <a:t> 6. </a:t>
            </a:r>
            <a:r>
              <a:rPr lang="zh-CN" altLang="en-US" sz="100">
                <a:noFill/>
              </a:rPr>
              <a:t>转化</a:t>
            </a:r>
          </a:p>
          <a:p>
            <a:r>
              <a:rPr lang="zh-CN" altLang="en-US" sz="100">
                <a:noFill/>
              </a:rPr>
              <a:t>二、</a:t>
            </a:r>
            <a:r>
              <a:rPr lang="en-US" altLang="zh-CN" sz="100">
                <a:noFill/>
              </a:rPr>
              <a:t>1.B 2.A 3.B 4.C 5.B 6.B 7.B 8.C 9.A 10.B 11.A 12.C</a:t>
            </a:r>
          </a:p>
          <a:p>
            <a:r>
              <a:rPr lang="zh-CN" altLang="en-US" sz="100">
                <a:noFill/>
              </a:rPr>
              <a:t>三、</a:t>
            </a:r>
            <a:r>
              <a:rPr lang="en-US" altLang="zh-CN" sz="100">
                <a:noFill/>
              </a:rPr>
              <a:t>1.</a:t>
            </a:r>
            <a:r>
              <a:rPr lang="en-US" altLang="en-US" sz="100">
                <a:noFill/>
              </a:rPr>
              <a:t>×</a:t>
            </a:r>
            <a:r>
              <a:rPr lang="en-US" altLang="zh-CN" sz="100">
                <a:noFill/>
              </a:rPr>
              <a:t> 2.√ 3.</a:t>
            </a:r>
            <a:r>
              <a:rPr lang="en-US" altLang="en-US" sz="100">
                <a:noFill/>
              </a:rPr>
              <a:t>×</a:t>
            </a:r>
            <a:r>
              <a:rPr lang="en-US" altLang="zh-CN" sz="100">
                <a:noFill/>
              </a:rPr>
              <a:t> 4.√ 5.</a:t>
            </a:r>
            <a:r>
              <a:rPr lang="en-US" altLang="en-US" sz="100">
                <a:noFill/>
              </a:rPr>
              <a:t>×</a:t>
            </a:r>
            <a:r>
              <a:rPr lang="en-US" altLang="zh-CN" sz="100">
                <a:noFill/>
              </a:rPr>
              <a:t> 6.√</a:t>
            </a:r>
          </a:p>
          <a:p>
            <a:r>
              <a:rPr lang="zh-CN" altLang="en-US" sz="100">
                <a:noFill/>
              </a:rPr>
              <a:t>四、</a:t>
            </a:r>
            <a:r>
              <a:rPr lang="en-US" altLang="zh-CN" sz="100">
                <a:noFill/>
              </a:rPr>
              <a:t>1. </a:t>
            </a:r>
            <a:r>
              <a:rPr lang="zh-CN" altLang="en-US" sz="100">
                <a:noFill/>
              </a:rPr>
              <a:t>控制变量</a:t>
            </a:r>
            <a:r>
              <a:rPr lang="en-US" altLang="zh-CN" sz="100">
                <a:noFill/>
              </a:rPr>
              <a:t> 2. </a:t>
            </a:r>
            <a:r>
              <a:rPr lang="zh-CN" altLang="en-US" sz="100">
                <a:noFill/>
              </a:rPr>
              <a:t>质量；速度；越大</a:t>
            </a:r>
            <a:r>
              <a:rPr lang="en-US" altLang="zh-CN" sz="100">
                <a:noFill/>
              </a:rPr>
              <a:t> 3. </a:t>
            </a:r>
            <a:r>
              <a:rPr lang="zh-CN" altLang="en-US" sz="100">
                <a:noFill/>
              </a:rPr>
              <a:t>初速度</a:t>
            </a:r>
          </a:p>
          <a:p>
            <a:r>
              <a:rPr lang="zh-CN" altLang="en-US" sz="100">
                <a:noFill/>
              </a:rPr>
              <a:t>五、</a:t>
            </a:r>
            <a:r>
              <a:rPr lang="en-US" altLang="zh-CN" sz="100">
                <a:noFill/>
              </a:rPr>
              <a:t>1.G=500N 2.Ep=1500J 3. </a:t>
            </a:r>
            <a:r>
              <a:rPr lang="zh-CN" altLang="en-US" sz="100">
                <a:noFill/>
              </a:rPr>
              <a:t>动能</a:t>
            </a:r>
            <a:r>
              <a:rPr lang="en-US" altLang="zh-CN" sz="100">
                <a:noFill/>
              </a:rPr>
              <a:t> 1500J</a:t>
            </a:r>
            <a:r>
              <a:rPr lang="zh-CN" altLang="en-US" sz="100">
                <a:noFill/>
              </a:rPr>
              <a:t>；重力势能转化为动能</a:t>
            </a:r>
          </a:p>
          <a:p>
            <a:r>
              <a:rPr lang="zh-CN" altLang="en-US" sz="100">
                <a:noFill/>
              </a:rPr>
              <a:t>六、下坡高度降低，重力势能减小，转化为动能，动能增大所以速度变快；刹车摩擦生热，部分机械能转化为内能，机械能总量减小</a:t>
            </a:r>
          </a:p>
          <a:p>
            <a:r>
              <a:rPr lang="zh-CN" altLang="en-US" sz="100">
                <a:noFill/>
              </a:rPr>
              <a:t>（总字数：</a:t>
            </a:r>
            <a:r>
              <a:rPr lang="en-US" altLang="zh-CN" sz="100">
                <a:noFill/>
              </a:rPr>
              <a:t>1186</a:t>
            </a:r>
            <a:r>
              <a:rPr lang="zh-CN" altLang="en-US" sz="100">
                <a:noFill/>
              </a:rPr>
              <a:t>，符合</a:t>
            </a:r>
            <a:r>
              <a:rPr lang="en-US" altLang="zh-CN" sz="100">
                <a:noFill/>
              </a:rPr>
              <a:t> 1200 </a:t>
            </a:r>
            <a:r>
              <a:rPr lang="zh-CN" altLang="en-US" sz="100">
                <a:noFill/>
              </a:rPr>
              <a:t>字左右要求，贴合北师大版九年级物理第十章第一节知识点，题型全面，兼顾基础识记、理解运用、实验与计算）</a:t>
            </a:r>
          </a:p>
          <a:p>
            <a:r>
              <a:rPr lang="zh-CN" altLang="en-US" sz="100">
                <a:noFill/>
              </a:rPr>
              <a:t>需要我把题目纯题干拆分出来，去掉答案单独排版吗？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1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3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5964316" y="1372877"/>
            <a:ext cx="3933417" cy="5617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30000"/>
              </a:lnSpc>
            </a:pPr>
            <a:r>
              <a:rPr lang="zh-CN" altLang="en-US" sz="2600">
                <a:solidFill>
                  <a:srgbClr val="0070C0"/>
                </a:solidFill>
                <a:latin typeface="微软雅黑" panose="020B0503020204020204" charset="-122"/>
                <a:ea typeface="微软雅黑" panose="020B0503020204020204" charset="-122"/>
              </a:rPr>
              <a:t>动能和势能能够相互转化</a:t>
            </a:r>
          </a:p>
        </p:txBody>
      </p:sp>
      <p:grpSp>
        <p:nvGrpSpPr>
          <p:cNvPr id="14359" name="组合 14358"/>
          <p:cNvGrpSpPr/>
          <p:nvPr>
            <p:custDataLst>
              <p:tags r:id="rId2"/>
            </p:custDataLst>
          </p:nvPr>
        </p:nvGrpSpPr>
        <p:grpSpPr>
          <a:xfrm>
            <a:off x="2159563" y="3346583"/>
            <a:ext cx="8369300" cy="2919988"/>
            <a:chOff x="113" y="1888"/>
            <a:chExt cx="5272" cy="1956"/>
          </a:xfrm>
        </p:grpSpPr>
        <p:pic>
          <p:nvPicPr>
            <p:cNvPr id="14339" name="图片 14354" descr="蹦极2"/>
            <p:cNvPicPr>
              <a:picLocks noChangeAspect="1" noChangeArrowheads="1"/>
            </p:cNvPicPr>
            <p:nvPr>
              <p:custDataLst>
                <p:tags r:id="rId10"/>
              </p:custDataLst>
            </p:nvPr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3923" y="1888"/>
              <a:ext cx="1462" cy="1929"/>
            </a:xfrm>
            <a:prstGeom prst="rect">
              <a:avLst/>
            </a:prstGeom>
            <a:noFill/>
            <a:ln w="28575">
              <a:noFill/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340" name="图片 14355"/>
            <p:cNvPicPr>
              <a:picLocks noChangeAspect="1" noChangeArrowheads="1"/>
            </p:cNvPicPr>
            <p:nvPr>
              <p:custDataLst>
                <p:tags r:id="rId11"/>
              </p:custDataLst>
            </p:nvPr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113" y="1915"/>
              <a:ext cx="1570" cy="1929"/>
            </a:xfrm>
            <a:prstGeom prst="rect">
              <a:avLst/>
            </a:prstGeom>
            <a:noFill/>
            <a:ln w="28575">
              <a:noFill/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341" name="图片 14357" descr="蹦床8"/>
            <p:cNvPicPr>
              <a:picLocks noChangeAspect="1" noChangeArrowheads="1"/>
            </p:cNvPicPr>
            <p:nvPr>
              <p:custDataLst>
                <p:tags r:id="rId12"/>
              </p:custDataLst>
            </p:nvPr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2094" y="1915"/>
              <a:ext cx="1448" cy="1929"/>
            </a:xfrm>
            <a:prstGeom prst="rect">
              <a:avLst/>
            </a:prstGeom>
            <a:noFill/>
            <a:ln w="28575">
              <a:noFill/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3" name="TextBox 2"/>
          <p:cNvSpPr txBox="1"/>
          <p:nvPr>
            <p:custDataLst>
              <p:tags r:id="rId3"/>
            </p:custDataLst>
          </p:nvPr>
        </p:nvSpPr>
        <p:spPr>
          <a:xfrm>
            <a:off x="2056684" y="2084851"/>
            <a:ext cx="7815261" cy="10057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400">
                <a:solidFill>
                  <a:srgbClr val="0D0D0D"/>
                </a:solidFill>
                <a:latin typeface="微软雅黑" panose="020B0503020204020204" charset="-122"/>
                <a:ea typeface="微软雅黑" panose="020B0503020204020204" charset="-122"/>
              </a:rPr>
              <a:t>弯弓射箭时，弓的弹性势能转化成箭的动能；</a:t>
            </a:r>
            <a:endParaRPr lang="en-US" altLang="zh-CN" sz="2400">
              <a:solidFill>
                <a:srgbClr val="0D0D0D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30000"/>
              </a:lnSpc>
            </a:pPr>
            <a:r>
              <a:rPr lang="zh-CN" altLang="en-US" sz="2400">
                <a:solidFill>
                  <a:srgbClr val="0D0D0D"/>
                </a:solidFill>
                <a:latin typeface="微软雅黑" panose="020B0503020204020204" charset="-122"/>
                <a:ea typeface="微软雅黑" panose="020B0503020204020204" charset="-122"/>
              </a:rPr>
              <a:t>自由下落的球，重力势能转化成动能。</a:t>
            </a:r>
          </a:p>
        </p:txBody>
      </p:sp>
      <p:grpSp>
        <p:nvGrpSpPr>
          <p:cNvPr id="19" name="组合 6147"/>
          <p:cNvGrpSpPr/>
          <p:nvPr>
            <p:custDataLst>
              <p:tags r:id="rId4"/>
            </p:custDataLst>
          </p:nvPr>
        </p:nvGrpSpPr>
        <p:grpSpPr>
          <a:xfrm>
            <a:off x="1084092" y="1154805"/>
            <a:ext cx="4128469" cy="815976"/>
            <a:chOff x="-102" y="0"/>
            <a:chExt cx="6508" cy="1285"/>
          </a:xfrm>
        </p:grpSpPr>
        <p:sp>
          <p:nvSpPr>
            <p:cNvPr id="20" name="矩形 7"/>
            <p:cNvSpPr>
              <a:spLocks noChangeArrowheads="1"/>
            </p:cNvSpPr>
            <p:nvPr>
              <p:custDataLst>
                <p:tags r:id="rId5"/>
              </p:custDataLst>
            </p:nvPr>
          </p:nvSpPr>
          <p:spPr bwMode="auto">
            <a:xfrm>
              <a:off x="882" y="0"/>
              <a:ext cx="5524" cy="1200"/>
            </a:xfrm>
            <a:custGeom>
              <a:avLst/>
              <a:gdLst>
                <a:gd name="T0" fmla="*/ 0 w 2520280"/>
                <a:gd name="T1" fmla="*/ 1872208 h 1872208"/>
                <a:gd name="T2" fmla="*/ 2520280 w 2520280"/>
                <a:gd name="T3" fmla="*/ 1872208 h 1872208"/>
                <a:gd name="T4" fmla="*/ 0 w 2520280"/>
                <a:gd name="T5" fmla="*/ 1872208 h 1872208"/>
                <a:gd name="T6" fmla="*/ 0 w 2520280"/>
                <a:gd name="T7" fmla="*/ 0 h 1872208"/>
                <a:gd name="T8" fmla="*/ 916 w 2520280"/>
                <a:gd name="T9" fmla="*/ 0 h 1872208"/>
                <a:gd name="T10" fmla="*/ 0 w 2520280"/>
                <a:gd name="T11" fmla="*/ 0 h 18722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20280" h="1872208">
                  <a:moveTo>
                    <a:pt x="0" y="1872208"/>
                  </a:moveTo>
                  <a:lnTo>
                    <a:pt x="2520280" y="1872208"/>
                  </a:lnTo>
                  <a:lnTo>
                    <a:pt x="0" y="1872208"/>
                  </a:lnTo>
                  <a:close/>
                  <a:moveTo>
                    <a:pt x="0" y="0"/>
                  </a:moveTo>
                  <a:lnTo>
                    <a:pt x="916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 cap="sq">
              <a:solidFill>
                <a:srgbClr val="DDDDDD"/>
              </a:solidFill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endParaRPr lang="zh-CN" altLang="en-US" sz="240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1" name="任意多边形 16"/>
            <p:cNvSpPr>
              <a:spLocks noChangeArrowheads="1"/>
            </p:cNvSpPr>
            <p:nvPr>
              <p:custDataLst>
                <p:tags r:id="rId6"/>
              </p:custDataLst>
            </p:nvPr>
          </p:nvSpPr>
          <p:spPr bwMode="auto">
            <a:xfrm>
              <a:off x="0" y="454"/>
              <a:ext cx="826" cy="760"/>
            </a:xfrm>
            <a:custGeom>
              <a:avLst/>
              <a:gdLst>
                <a:gd name="T0" fmla="*/ 0 w 696310"/>
                <a:gd name="T1" fmla="*/ 0 h 696310"/>
                <a:gd name="T2" fmla="*/ 459827 w 696310"/>
                <a:gd name="T3" fmla="*/ 0 h 696310"/>
                <a:gd name="T4" fmla="*/ 459827 w 696310"/>
                <a:gd name="T5" fmla="*/ 236483 h 696310"/>
                <a:gd name="T6" fmla="*/ 696310 w 696310"/>
                <a:gd name="T7" fmla="*/ 236483 h 696310"/>
                <a:gd name="T8" fmla="*/ 696310 w 696310"/>
                <a:gd name="T9" fmla="*/ 696310 h 696310"/>
                <a:gd name="T10" fmla="*/ 0 w 696310"/>
                <a:gd name="T11" fmla="*/ 696310 h 696310"/>
                <a:gd name="T12" fmla="*/ 0 w 696310"/>
                <a:gd name="T13" fmla="*/ 0 h 6963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96310" h="696310">
                  <a:moveTo>
                    <a:pt x="0" y="0"/>
                  </a:moveTo>
                  <a:lnTo>
                    <a:pt x="459827" y="0"/>
                  </a:lnTo>
                  <a:lnTo>
                    <a:pt x="459827" y="236483"/>
                  </a:lnTo>
                  <a:lnTo>
                    <a:pt x="696310" y="236483"/>
                  </a:lnTo>
                  <a:lnTo>
                    <a:pt x="696310" y="696310"/>
                  </a:lnTo>
                  <a:lnTo>
                    <a:pt x="0" y="69631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80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endParaRPr lang="zh-CN" altLang="en-US" sz="240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2" name="矩形 17"/>
            <p:cNvSpPr>
              <a:spLocks noChangeArrowheads="1"/>
            </p:cNvSpPr>
            <p:nvPr>
              <p:custDataLst>
                <p:tags r:id="rId7"/>
              </p:custDataLst>
            </p:nvPr>
          </p:nvSpPr>
          <p:spPr bwMode="auto">
            <a:xfrm>
              <a:off x="570" y="374"/>
              <a:ext cx="258" cy="265"/>
            </a:xfrm>
            <a:prstGeom prst="rect">
              <a:avLst/>
            </a:prstGeom>
            <a:solidFill>
              <a:srgbClr val="008080">
                <a:alpha val="5098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215900" rIns="179705" bIns="0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/>
              <a:endParaRPr lang="zh-CN" altLang="en-US" sz="4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3" name="文本框 6151"/>
            <p:cNvSpPr txBox="1">
              <a:spLocks noChangeArrowheads="1"/>
            </p:cNvSpPr>
            <p:nvPr>
              <p:custDataLst>
                <p:tags r:id="rId8"/>
              </p:custDataLst>
            </p:nvPr>
          </p:nvSpPr>
          <p:spPr bwMode="auto">
            <a:xfrm>
              <a:off x="924" y="374"/>
              <a:ext cx="5385" cy="8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r>
                <a:rPr lang="zh-CN" altLang="zh-CN" sz="2800" b="1">
                  <a:solidFill>
                    <a:srgbClr val="006666"/>
                  </a:solidFill>
                  <a:latin typeface="微软雅黑" panose="020B0503020204020204" charset="-122"/>
                  <a:ea typeface="微软雅黑" panose="020B0503020204020204" charset="-122"/>
                  <a:sym typeface="宋体" panose="02010600030101010101" pitchFamily="2" charset="-122"/>
                </a:rPr>
                <a:t>机械能</a:t>
              </a:r>
              <a:r>
                <a:rPr lang="zh-CN" altLang="en-US" sz="2800" b="1">
                  <a:solidFill>
                    <a:srgbClr val="006666"/>
                  </a:solidFill>
                  <a:latin typeface="微软雅黑" panose="020B0503020204020204" charset="-122"/>
                  <a:ea typeface="微软雅黑" panose="020B0503020204020204" charset="-122"/>
                  <a:sym typeface="宋体" panose="02010600030101010101" pitchFamily="2" charset="-122"/>
                </a:rPr>
                <a:t>的转化与守恒</a:t>
              </a:r>
              <a:endParaRPr lang="zh-CN" altLang="zh-CN" sz="2800" b="1">
                <a:solidFill>
                  <a:srgbClr val="006666"/>
                </a:solidFill>
                <a:latin typeface="微软雅黑" panose="020B0503020204020204" charset="-122"/>
                <a:ea typeface="微软雅黑" panose="020B0503020204020204" charset="-122"/>
                <a:sym typeface="宋体" panose="02010600030101010101" pitchFamily="2" charset="-122"/>
              </a:endParaRPr>
            </a:p>
          </p:txBody>
        </p:sp>
        <p:sp>
          <p:nvSpPr>
            <p:cNvPr id="24" name="文本框 6152"/>
            <p:cNvSpPr txBox="1">
              <a:spLocks noChangeArrowheads="1"/>
            </p:cNvSpPr>
            <p:nvPr>
              <p:custDataLst>
                <p:tags r:id="rId9"/>
              </p:custDataLst>
            </p:nvPr>
          </p:nvSpPr>
          <p:spPr bwMode="auto">
            <a:xfrm>
              <a:off x="-102" y="461"/>
              <a:ext cx="873" cy="8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r>
                <a:rPr lang="zh-CN" altLang="en-US" sz="280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</a:rPr>
                <a:t>二</a:t>
              </a: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3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3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动能势能的转化">
            <a:hlinkClick r:id="" action="ppaction://media"/>
          </p:cNvPr>
          <p:cNvPicPr>
            <a:picLocks noChangeAspect="1"/>
          </p:cNvPicPr>
          <p:nvPr>
            <a:videoFile r:link="rId1"/>
            <p:custDataLst>
              <p:tags r:id="rId2"/>
            </p:custDataLst>
            <p:extLst>
              <p:ext uri="{DAA4B4D4-6D71-4841-9C94-3DE7FCFB9230}">
                <p14:media xmlns:p14="http://schemas.microsoft.com/office/powerpoint/2010/main" r:embed="rId3">
                  <p14:trim end="75240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07999" y="383052"/>
            <a:ext cx="11006667" cy="6191250"/>
          </a:xfrm>
          <a:prstGeom prst="rect">
            <a:avLst/>
          </a:prstGeom>
        </p:spPr>
      </p:pic>
      <p:sp>
        <p:nvSpPr>
          <p:cNvPr id="8" name="动作按钮: 后退或前一项 7">
            <a:hlinkClick r:id="" action="ppaction://hlinkshowjump?jump=previousslide" highlightClick="1"/>
          </p:cNvPr>
          <p:cNvSpPr/>
          <p:nvPr>
            <p:custDataLst>
              <p:tags r:id="rId4"/>
            </p:custDataLst>
          </p:nvPr>
        </p:nvSpPr>
        <p:spPr>
          <a:xfrm>
            <a:off x="309488" y="5983459"/>
            <a:ext cx="590843" cy="590843"/>
          </a:xfrm>
          <a:prstGeom prst="actionButtonBackPrevious">
            <a:avLst/>
          </a:prstGeom>
          <a:solidFill>
            <a:schemeClr val="bg2"/>
          </a:solidFill>
          <a:ln w="12700" cap="flat" cmpd="sng" algn="ctr">
            <a:solidFill>
              <a:srgbClr val="4472C4">
                <a:shade val="1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1219200">
              <a:defRPr/>
            </a:pPr>
            <a:endParaRPr lang="zh-CN" altLang="en-US" sz="2400" kern="0">
              <a:solidFill>
                <a:prstClr val="white"/>
              </a:solidFill>
            </a:endParaRPr>
          </a:p>
        </p:txBody>
      </p:sp>
      <p:sp>
        <p:nvSpPr>
          <p:cNvPr id="9" name="动作按钮: 前进或下一项 8">
            <a:hlinkClick r:id="" action="ppaction://hlinkshowjump?jump=nextslide" highlightClick="1"/>
          </p:cNvPr>
          <p:cNvSpPr/>
          <p:nvPr>
            <p:custDataLst>
              <p:tags r:id="rId5"/>
            </p:custDataLst>
          </p:nvPr>
        </p:nvSpPr>
        <p:spPr>
          <a:xfrm>
            <a:off x="11291669" y="5983459"/>
            <a:ext cx="590843" cy="590843"/>
          </a:xfrm>
          <a:prstGeom prst="actionButtonForwardNext">
            <a:avLst/>
          </a:prstGeom>
          <a:solidFill>
            <a:schemeClr val="bg2"/>
          </a:solidFill>
          <a:ln w="12700" cap="flat" cmpd="sng" algn="ctr">
            <a:solidFill>
              <a:srgbClr val="4472C4">
                <a:shade val="1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1219200">
              <a:defRPr/>
            </a:pPr>
            <a:endParaRPr lang="zh-CN" altLang="en-US" sz="2400" kern="0">
              <a:solidFill>
                <a:prstClr val="white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468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图片 3086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884365" y="2624138"/>
            <a:ext cx="1400175" cy="3384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2" name="文本框 3098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1992314" y="2170114"/>
            <a:ext cx="1008063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</a:pPr>
            <a:r>
              <a:rPr lang="zh-CN" altLang="en-US" sz="2600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</a:rPr>
              <a:t>滚摆</a:t>
            </a:r>
          </a:p>
        </p:txBody>
      </p:sp>
      <p:grpSp>
        <p:nvGrpSpPr>
          <p:cNvPr id="3125" name="组合 3124"/>
          <p:cNvGrpSpPr/>
          <p:nvPr>
            <p:custDataLst>
              <p:tags r:id="rId3"/>
            </p:custDataLst>
          </p:nvPr>
        </p:nvGrpSpPr>
        <p:grpSpPr>
          <a:xfrm>
            <a:off x="4640263" y="2698752"/>
            <a:ext cx="1401763" cy="2638425"/>
            <a:chOff x="1963" y="1881"/>
            <a:chExt cx="883" cy="1662"/>
          </a:xfrm>
        </p:grpSpPr>
        <p:pic>
          <p:nvPicPr>
            <p:cNvPr id="15364" name="图片 3088"/>
            <p:cNvPicPr>
              <a:picLocks noChangeAspect="1" noChangeArrowheads="1"/>
            </p:cNvPicPr>
            <p:nvPr>
              <p:custDataLst>
                <p:tags r:id="rId23"/>
              </p:custDataLst>
            </p:nvPr>
          </p:nvPicPr>
          <p:blipFill>
            <a:blip r:embed="rId2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1963" y="1881"/>
              <a:ext cx="883" cy="16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5365" name="直接连接符 3089"/>
            <p:cNvSpPr>
              <a:spLocks noChangeShapeType="1"/>
            </p:cNvSpPr>
            <p:nvPr>
              <p:custDataLst>
                <p:tags r:id="rId24"/>
              </p:custDataLst>
            </p:nvPr>
          </p:nvSpPr>
          <p:spPr bwMode="auto">
            <a:xfrm>
              <a:off x="2223" y="3331"/>
              <a:ext cx="1" cy="212"/>
            </a:xfrm>
            <a:prstGeom prst="line">
              <a:avLst/>
            </a:prstGeom>
            <a:noFill/>
            <a:ln w="28575">
              <a:solidFill>
                <a:srgbClr val="CC0000"/>
              </a:solidFill>
              <a:round/>
              <a:tailEnd type="triangle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240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grpSp>
        <p:nvGrpSpPr>
          <p:cNvPr id="3124" name="组合 3123"/>
          <p:cNvGrpSpPr/>
          <p:nvPr>
            <p:custDataLst>
              <p:tags r:id="rId4"/>
            </p:custDataLst>
          </p:nvPr>
        </p:nvGrpSpPr>
        <p:grpSpPr>
          <a:xfrm>
            <a:off x="3108325" y="2170113"/>
            <a:ext cx="1514475" cy="2657475"/>
            <a:chOff x="1050" y="1548"/>
            <a:chExt cx="954" cy="1674"/>
          </a:xfrm>
        </p:grpSpPr>
        <p:pic>
          <p:nvPicPr>
            <p:cNvPr id="15367" name="图片 3087"/>
            <p:cNvPicPr>
              <a:picLocks noChangeAspect="1" noChangeArrowheads="1"/>
            </p:cNvPicPr>
            <p:nvPr>
              <p:custDataLst>
                <p:tags r:id="rId21"/>
              </p:custDataLst>
            </p:nvPr>
          </p:nvPicPr>
          <p:blipFill>
            <a:blip r:embed="rId2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1050" y="1834"/>
              <a:ext cx="954" cy="13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5368" name="文本框 3099"/>
            <p:cNvSpPr txBox="1">
              <a:spLocks noChangeArrowheads="1"/>
            </p:cNvSpPr>
            <p:nvPr>
              <p:custDataLst>
                <p:tags r:id="rId22"/>
              </p:custDataLst>
            </p:nvPr>
          </p:nvSpPr>
          <p:spPr bwMode="auto">
            <a:xfrm>
              <a:off x="1157" y="1548"/>
              <a:ext cx="725" cy="3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8000" rIns="1800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zh-CN" altLang="en-US" sz="2600">
                  <a:solidFill>
                    <a:srgbClr val="FF0000"/>
                  </a:solidFill>
                  <a:latin typeface="微软雅黑" panose="020B0503020204020204" charset="-122"/>
                  <a:ea typeface="微软雅黑" panose="020B0503020204020204" charset="-122"/>
                </a:rPr>
                <a:t>初始态</a:t>
              </a:r>
            </a:p>
          </p:txBody>
        </p:sp>
      </p:grpSp>
      <p:grpSp>
        <p:nvGrpSpPr>
          <p:cNvPr id="3123" name="组合 3122"/>
          <p:cNvGrpSpPr/>
          <p:nvPr>
            <p:custDataLst>
              <p:tags r:id="rId5"/>
            </p:custDataLst>
          </p:nvPr>
        </p:nvGrpSpPr>
        <p:grpSpPr>
          <a:xfrm>
            <a:off x="6024565" y="2624137"/>
            <a:ext cx="1400175" cy="3854452"/>
            <a:chOff x="2857" y="1652"/>
            <a:chExt cx="882" cy="2428"/>
          </a:xfrm>
        </p:grpSpPr>
        <p:pic>
          <p:nvPicPr>
            <p:cNvPr id="15370" name="图片 3094"/>
            <p:cNvPicPr>
              <a:picLocks noChangeAspect="1" noChangeArrowheads="1"/>
            </p:cNvPicPr>
            <p:nvPr>
              <p:custDataLst>
                <p:tags r:id="rId19"/>
              </p:custDataLst>
            </p:nvPr>
          </p:nvPicPr>
          <p:blipFill>
            <a:blip r:embed="rId2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2857" y="1652"/>
              <a:ext cx="882" cy="21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5371" name="文本框 3100"/>
            <p:cNvSpPr txBox="1">
              <a:spLocks noChangeArrowheads="1"/>
            </p:cNvSpPr>
            <p:nvPr>
              <p:custDataLst>
                <p:tags r:id="rId20"/>
              </p:custDataLst>
            </p:nvPr>
          </p:nvSpPr>
          <p:spPr bwMode="auto">
            <a:xfrm>
              <a:off x="2993" y="3770"/>
              <a:ext cx="725" cy="3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8000" rIns="1800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zh-CN" altLang="en-US" sz="2600">
                  <a:latin typeface="微软雅黑" panose="020B0503020204020204" charset="-122"/>
                  <a:ea typeface="微软雅黑" panose="020B0503020204020204" charset="-122"/>
                </a:rPr>
                <a:t>最低点</a:t>
              </a:r>
            </a:p>
          </p:txBody>
        </p:sp>
      </p:grpSp>
      <p:sp>
        <p:nvSpPr>
          <p:cNvPr id="3103" name="直接连接符 3102"/>
          <p:cNvSpPr>
            <a:spLocks noChangeShapeType="1"/>
          </p:cNvSpPr>
          <p:nvPr>
            <p:custDataLst>
              <p:tags r:id="rId6"/>
            </p:custDataLst>
          </p:nvPr>
        </p:nvSpPr>
        <p:spPr bwMode="auto">
          <a:xfrm>
            <a:off x="3324226" y="5432425"/>
            <a:ext cx="2665413" cy="0"/>
          </a:xfrm>
          <a:prstGeom prst="line">
            <a:avLst/>
          </a:prstGeom>
          <a:noFill/>
          <a:ln w="28575">
            <a:solidFill>
              <a:srgbClr val="CC0000"/>
            </a:solidFill>
            <a:prstDash val="dash"/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 sz="2400"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3117" name="组合 3116"/>
          <p:cNvGrpSpPr/>
          <p:nvPr>
            <p:custDataLst>
              <p:tags r:id="rId7"/>
            </p:custDataLst>
          </p:nvPr>
        </p:nvGrpSpPr>
        <p:grpSpPr>
          <a:xfrm>
            <a:off x="7402513" y="2624140"/>
            <a:ext cx="1427163" cy="2700337"/>
            <a:chOff x="3725" y="799"/>
            <a:chExt cx="899" cy="1701"/>
          </a:xfrm>
        </p:grpSpPr>
        <p:grpSp>
          <p:nvGrpSpPr>
            <p:cNvPr id="15374" name="组合 3109"/>
            <p:cNvGrpSpPr/>
            <p:nvPr>
              <p:custDataLst>
                <p:tags r:id="rId14"/>
              </p:custDataLst>
            </p:nvPr>
          </p:nvGrpSpPr>
          <p:grpSpPr>
            <a:xfrm>
              <a:off x="3725" y="799"/>
              <a:ext cx="899" cy="1692"/>
              <a:chOff x="3725" y="799"/>
              <a:chExt cx="899" cy="1692"/>
            </a:xfrm>
          </p:grpSpPr>
          <p:pic>
            <p:nvPicPr>
              <p:cNvPr id="15375" name="图片 3090"/>
              <p:cNvPicPr>
                <a:picLocks noChangeAspect="1" noChangeArrowheads="1"/>
              </p:cNvPicPr>
              <p:nvPr>
                <p:custDataLst>
                  <p:tags r:id="rId16"/>
                </p:custDataLst>
              </p:nvPr>
            </p:nvPicPr>
            <p:blipFill>
              <a:blip r:embed="rId2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 bwMode="auto">
              <a:xfrm>
                <a:off x="3725" y="799"/>
                <a:ext cx="899" cy="169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5376" name="直接连接符 3105"/>
              <p:cNvSpPr>
                <a:spLocks noChangeShapeType="1"/>
              </p:cNvSpPr>
              <p:nvPr>
                <p:custDataLst>
                  <p:tags r:id="rId17"/>
                </p:custDataLst>
              </p:nvPr>
            </p:nvSpPr>
            <p:spPr bwMode="auto">
              <a:xfrm flipH="1">
                <a:off x="3855" y="2024"/>
                <a:ext cx="23" cy="136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15377" name="直接连接符 3106"/>
              <p:cNvSpPr>
                <a:spLocks noChangeShapeType="1"/>
              </p:cNvSpPr>
              <p:nvPr>
                <p:custDataLst>
                  <p:tags r:id="rId18"/>
                </p:custDataLst>
              </p:nvPr>
            </p:nvSpPr>
            <p:spPr bwMode="auto">
              <a:xfrm>
                <a:off x="4468" y="2069"/>
                <a:ext cx="22" cy="91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</p:grpSp>
        <p:sp>
          <p:nvSpPr>
            <p:cNvPr id="15378" name="直接连接符 3096"/>
            <p:cNvSpPr>
              <a:spLocks noChangeShapeType="1"/>
            </p:cNvSpPr>
            <p:nvPr>
              <p:custDataLst>
                <p:tags r:id="rId15"/>
              </p:custDataLst>
            </p:nvPr>
          </p:nvSpPr>
          <p:spPr bwMode="auto">
            <a:xfrm flipH="1" flipV="1">
              <a:off x="4309" y="2273"/>
              <a:ext cx="0" cy="227"/>
            </a:xfrm>
            <a:prstGeom prst="line">
              <a:avLst/>
            </a:prstGeom>
            <a:noFill/>
            <a:ln w="28575">
              <a:solidFill>
                <a:srgbClr val="CC0000"/>
              </a:solidFill>
              <a:round/>
              <a:tailEnd type="triangle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240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sp>
        <p:nvSpPr>
          <p:cNvPr id="15379" name="直接连接符 3110"/>
          <p:cNvSpPr>
            <a:spLocks noChangeShapeType="1"/>
          </p:cNvSpPr>
          <p:nvPr>
            <p:custDataLst>
              <p:tags r:id="rId8"/>
            </p:custDataLst>
          </p:nvPr>
        </p:nvSpPr>
        <p:spPr bwMode="auto">
          <a:xfrm flipH="1">
            <a:off x="9948863" y="4171952"/>
            <a:ext cx="0" cy="730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 sz="2400"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3118" name="组合 3117"/>
          <p:cNvGrpSpPr/>
          <p:nvPr>
            <p:custDataLst>
              <p:tags r:id="rId9"/>
            </p:custDataLst>
          </p:nvPr>
        </p:nvGrpSpPr>
        <p:grpSpPr>
          <a:xfrm>
            <a:off x="8797925" y="2660651"/>
            <a:ext cx="1608139" cy="2687639"/>
            <a:chOff x="4604" y="822"/>
            <a:chExt cx="1013" cy="1693"/>
          </a:xfrm>
        </p:grpSpPr>
        <p:sp>
          <p:nvSpPr>
            <p:cNvPr id="15381" name="文本框 3101"/>
            <p:cNvSpPr txBox="1">
              <a:spLocks noChangeArrowheads="1"/>
            </p:cNvSpPr>
            <p:nvPr>
              <p:custDataLst>
                <p:tags r:id="rId12"/>
              </p:custDataLst>
            </p:nvPr>
          </p:nvSpPr>
          <p:spPr bwMode="auto">
            <a:xfrm>
              <a:off x="4740" y="2205"/>
              <a:ext cx="725" cy="3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8000" rIns="1800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zh-CN" altLang="en-US" sz="2600">
                  <a:latin typeface="微软雅黑" panose="020B0503020204020204" charset="-122"/>
                  <a:ea typeface="微软雅黑" panose="020B0503020204020204" charset="-122"/>
                </a:rPr>
                <a:t>最高点</a:t>
              </a:r>
            </a:p>
          </p:txBody>
        </p:sp>
        <p:pic>
          <p:nvPicPr>
            <p:cNvPr id="15382" name="图片 3112"/>
            <p:cNvPicPr>
              <a:picLocks noChangeAspect="1" noChangeArrowheads="1"/>
            </p:cNvPicPr>
            <p:nvPr>
              <p:custDataLst>
                <p:tags r:id="rId13"/>
              </p:custDataLst>
            </p:nvPr>
          </p:nvPicPr>
          <p:blipFill>
            <a:blip r:embed="rId3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4604" y="822"/>
              <a:ext cx="1013" cy="13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104" name="直接连接符 3103"/>
          <p:cNvSpPr>
            <a:spLocks noChangeShapeType="1"/>
          </p:cNvSpPr>
          <p:nvPr>
            <p:custDataLst>
              <p:tags r:id="rId10"/>
            </p:custDataLst>
          </p:nvPr>
        </p:nvSpPr>
        <p:spPr bwMode="auto">
          <a:xfrm>
            <a:off x="4729163" y="4244975"/>
            <a:ext cx="3960812" cy="0"/>
          </a:xfrm>
          <a:prstGeom prst="line">
            <a:avLst/>
          </a:prstGeom>
          <a:noFill/>
          <a:ln w="28575">
            <a:solidFill>
              <a:srgbClr val="CC0000"/>
            </a:solidFill>
            <a:prstDash val="dash"/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 sz="24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5384" name="圆角矩形 10"/>
          <p:cNvSpPr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1487488" y="1316766"/>
            <a:ext cx="9789616" cy="768085"/>
          </a:xfrm>
          <a:prstGeom prst="roundRect">
            <a:avLst>
              <a:gd name="adj" fmla="val 16667"/>
            </a:avLst>
          </a:prstGeom>
          <a:noFill/>
          <a:ln w="25400">
            <a:noFill/>
            <a:round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30000"/>
              </a:lnSpc>
            </a:pPr>
            <a:r>
              <a:rPr lang="zh-CN" altLang="en-US" sz="24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</a:rPr>
              <a:t>　  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</a:rPr>
              <a:t>观察滚摆的运动，想想滚摆在运动过程中动能和势能是如何变化的？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1" dur="500"/>
                                        <p:tgtEl>
                                          <p:spTgt spid="3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extBox 1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6096001" y="2324102"/>
            <a:ext cx="3185487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2600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</a:rPr>
              <a:t>铁锁会打到鼻子吗？</a:t>
            </a:r>
          </a:p>
        </p:txBody>
      </p:sp>
      <p:pic>
        <p:nvPicPr>
          <p:cNvPr id="13474" name="图片 13473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843588" y="2889252"/>
            <a:ext cx="3708400" cy="3313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7" name="圆角矩形 10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1679509" y="1316765"/>
            <a:ext cx="9304832" cy="864096"/>
          </a:xfrm>
          <a:prstGeom prst="roundRect">
            <a:avLst>
              <a:gd name="adj" fmla="val 16667"/>
            </a:avLst>
          </a:prstGeom>
          <a:noFill/>
          <a:ln w="25400">
            <a:noFill/>
            <a:round/>
          </a:ln>
        </p:spPr>
        <p:txBody>
          <a:bodyPr anchor="ctr"/>
          <a:lstStyle/>
          <a:p>
            <a:pPr>
              <a:lnSpc>
                <a:spcPct val="130000"/>
              </a:lnSpc>
            </a:pPr>
            <a:r>
              <a:rPr lang="zh-CN" altLang="en-US" sz="24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</a:rPr>
              <a:t>　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</a:rPr>
              <a:t>  分析单摆小球在摆动过程中动能和势能是怎样相互转化的。</a:t>
            </a:r>
          </a:p>
        </p:txBody>
      </p:sp>
      <p:grpSp>
        <p:nvGrpSpPr>
          <p:cNvPr id="16388" name="组合 13490"/>
          <p:cNvGrpSpPr/>
          <p:nvPr>
            <p:custDataLst>
              <p:tags r:id="rId4"/>
            </p:custDataLst>
          </p:nvPr>
        </p:nvGrpSpPr>
        <p:grpSpPr>
          <a:xfrm>
            <a:off x="3395663" y="2852739"/>
            <a:ext cx="900112" cy="3060700"/>
            <a:chOff x="771" y="1139"/>
            <a:chExt cx="567" cy="1928"/>
          </a:xfrm>
        </p:grpSpPr>
        <p:grpSp>
          <p:nvGrpSpPr>
            <p:cNvPr id="16389" name="组合 13476"/>
            <p:cNvGrpSpPr/>
            <p:nvPr>
              <p:custDataLst>
                <p:tags r:id="rId16"/>
              </p:custDataLst>
            </p:nvPr>
          </p:nvGrpSpPr>
          <p:grpSpPr>
            <a:xfrm>
              <a:off x="771" y="1139"/>
              <a:ext cx="567" cy="68"/>
              <a:chOff x="431" y="1366"/>
              <a:chExt cx="1043" cy="68"/>
            </a:xfrm>
          </p:grpSpPr>
          <p:sp>
            <p:nvSpPr>
              <p:cNvPr id="13475" name="矩形 13474"/>
              <p:cNvSpPr/>
              <p:nvPr>
                <p:custDataLst>
                  <p:tags r:id="rId20"/>
                </p:custDataLst>
              </p:nvPr>
            </p:nvSpPr>
            <p:spPr>
              <a:xfrm>
                <a:off x="453" y="1366"/>
                <a:ext cx="1021" cy="68"/>
              </a:xfrm>
              <a:prstGeom prst="rect">
                <a:avLst/>
              </a:prstGeom>
              <a:solidFill>
                <a:schemeClr val="accent5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 sz="2400" noProof="1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16391" name="直接连接符 13475"/>
              <p:cNvSpPr>
                <a:spLocks noChangeShapeType="1"/>
              </p:cNvSpPr>
              <p:nvPr>
                <p:custDataLst>
                  <p:tags r:id="rId21"/>
                </p:custDataLst>
              </p:nvPr>
            </p:nvSpPr>
            <p:spPr bwMode="auto">
              <a:xfrm>
                <a:off x="431" y="1434"/>
                <a:ext cx="998" cy="0"/>
              </a:xfrm>
              <a:prstGeom prst="line">
                <a:avLst/>
              </a:prstGeom>
              <a:noFill/>
              <a:ln w="28575">
                <a:solidFill>
                  <a:schemeClr val="tx2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</p:grpSp>
        <p:grpSp>
          <p:nvGrpSpPr>
            <p:cNvPr id="16392" name="组合 13480"/>
            <p:cNvGrpSpPr/>
            <p:nvPr>
              <p:custDataLst>
                <p:tags r:id="rId17"/>
              </p:custDataLst>
            </p:nvPr>
          </p:nvGrpSpPr>
          <p:grpSpPr>
            <a:xfrm>
              <a:off x="952" y="1207"/>
              <a:ext cx="204" cy="1860"/>
              <a:chOff x="952" y="1207"/>
              <a:chExt cx="204" cy="1860"/>
            </a:xfrm>
          </p:grpSpPr>
          <p:sp>
            <p:nvSpPr>
              <p:cNvPr id="16393" name="直接连接符 13477"/>
              <p:cNvSpPr>
                <a:spLocks noChangeShapeType="1"/>
              </p:cNvSpPr>
              <p:nvPr>
                <p:custDataLst>
                  <p:tags r:id="rId18"/>
                </p:custDataLst>
              </p:nvPr>
            </p:nvSpPr>
            <p:spPr bwMode="auto">
              <a:xfrm flipH="1">
                <a:off x="1066" y="1207"/>
                <a:ext cx="0" cy="1747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16394" name="椭圆 13478"/>
              <p:cNvSpPr>
                <a:spLocks noChangeArrowheads="1"/>
              </p:cNvSpPr>
              <p:nvPr>
                <p:custDataLst>
                  <p:tags r:id="rId19"/>
                </p:custDataLst>
              </p:nvPr>
            </p:nvSpPr>
            <p:spPr bwMode="auto">
              <a:xfrm>
                <a:off x="952" y="2863"/>
                <a:ext cx="204" cy="204"/>
              </a:xfrm>
              <a:prstGeom prst="ellipse">
                <a:avLst/>
              </a:prstGeom>
              <a:gradFill rotWithShape="1">
                <a:gsLst>
                  <a:gs pos="0">
                    <a:srgbClr val="808080"/>
                  </a:gs>
                  <a:gs pos="100000">
                    <a:srgbClr val="3B3B3B"/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rgbClr val="808080"/>
                </a:solidFill>
                <a:round/>
              </a:ln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endParaRPr lang="zh-CN" altLang="en-US" sz="2400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</p:grpSp>
      </p:grpSp>
      <p:grpSp>
        <p:nvGrpSpPr>
          <p:cNvPr id="16395" name="组合 13481"/>
          <p:cNvGrpSpPr/>
          <p:nvPr>
            <p:custDataLst>
              <p:tags r:id="rId5"/>
            </p:custDataLst>
          </p:nvPr>
        </p:nvGrpSpPr>
        <p:grpSpPr>
          <a:xfrm rot="20306590">
            <a:off x="4224337" y="2889250"/>
            <a:ext cx="323851" cy="2952751"/>
            <a:chOff x="952" y="1207"/>
            <a:chExt cx="204" cy="1860"/>
          </a:xfrm>
        </p:grpSpPr>
        <p:sp>
          <p:nvSpPr>
            <p:cNvPr id="16396" name="直接连接符 13482"/>
            <p:cNvSpPr>
              <a:spLocks noChangeShapeType="1"/>
            </p:cNvSpPr>
            <p:nvPr>
              <p:custDataLst>
                <p:tags r:id="rId14"/>
              </p:custDataLst>
            </p:nvPr>
          </p:nvSpPr>
          <p:spPr bwMode="auto">
            <a:xfrm flipH="1">
              <a:off x="1066" y="1207"/>
              <a:ext cx="0" cy="1747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240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6397" name="椭圆 13483"/>
            <p:cNvSpPr>
              <a:spLocks noChangeArrowheads="1"/>
            </p:cNvSpPr>
            <p:nvPr>
              <p:custDataLst>
                <p:tags r:id="rId15"/>
              </p:custDataLst>
            </p:nvPr>
          </p:nvSpPr>
          <p:spPr bwMode="auto">
            <a:xfrm>
              <a:off x="952" y="2863"/>
              <a:ext cx="204" cy="204"/>
            </a:xfrm>
            <a:prstGeom prst="ellipse">
              <a:avLst/>
            </a:prstGeom>
            <a:gradFill rotWithShape="1">
              <a:gsLst>
                <a:gs pos="0">
                  <a:srgbClr val="808080"/>
                </a:gs>
                <a:gs pos="100000">
                  <a:srgbClr val="3B3B3B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808080"/>
              </a:solidFill>
              <a:rou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endParaRPr lang="zh-CN" altLang="en-US" sz="240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grpSp>
        <p:nvGrpSpPr>
          <p:cNvPr id="16398" name="组合 13484"/>
          <p:cNvGrpSpPr/>
          <p:nvPr>
            <p:custDataLst>
              <p:tags r:id="rId6"/>
            </p:custDataLst>
          </p:nvPr>
        </p:nvGrpSpPr>
        <p:grpSpPr>
          <a:xfrm rot="1289667" flipH="1">
            <a:off x="3179763" y="2889250"/>
            <a:ext cx="323851" cy="2952751"/>
            <a:chOff x="952" y="1207"/>
            <a:chExt cx="204" cy="1860"/>
          </a:xfrm>
        </p:grpSpPr>
        <p:sp>
          <p:nvSpPr>
            <p:cNvPr id="16399" name="直接连接符 13485"/>
            <p:cNvSpPr>
              <a:spLocks noChangeShapeType="1"/>
            </p:cNvSpPr>
            <p:nvPr>
              <p:custDataLst>
                <p:tags r:id="rId12"/>
              </p:custDataLst>
            </p:nvPr>
          </p:nvSpPr>
          <p:spPr bwMode="auto">
            <a:xfrm flipH="1">
              <a:off x="1066" y="1207"/>
              <a:ext cx="0" cy="1747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240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6400" name="椭圆 13486"/>
            <p:cNvSpPr>
              <a:spLocks noChangeArrowheads="1"/>
            </p:cNvSpPr>
            <p:nvPr>
              <p:custDataLst>
                <p:tags r:id="rId13"/>
              </p:custDataLst>
            </p:nvPr>
          </p:nvSpPr>
          <p:spPr bwMode="auto">
            <a:xfrm>
              <a:off x="952" y="2863"/>
              <a:ext cx="204" cy="204"/>
            </a:xfrm>
            <a:prstGeom prst="ellipse">
              <a:avLst/>
            </a:prstGeom>
            <a:gradFill rotWithShape="1">
              <a:gsLst>
                <a:gs pos="0">
                  <a:srgbClr val="808080"/>
                </a:gs>
                <a:gs pos="100000">
                  <a:srgbClr val="3B3B3B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808080"/>
              </a:solidFill>
              <a:rou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endParaRPr lang="zh-CN" altLang="en-US" sz="240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sp>
        <p:nvSpPr>
          <p:cNvPr id="16401" name="任意多边形 13492"/>
          <p:cNvSpPr>
            <a:spLocks noChangeArrowheads="1"/>
          </p:cNvSpPr>
          <p:nvPr>
            <p:custDataLst>
              <p:tags r:id="rId7"/>
            </p:custDataLst>
          </p:nvPr>
        </p:nvSpPr>
        <p:spPr bwMode="auto">
          <a:xfrm rot="10800000">
            <a:off x="3108326" y="5157788"/>
            <a:ext cx="393700" cy="720725"/>
          </a:xfrm>
          <a:custGeom>
            <a:avLst/>
            <a:gdLst>
              <a:gd name="T0" fmla="*/ 0 w 12453"/>
              <a:gd name="T1" fmla="*/ 0 h 21600"/>
              <a:gd name="T2" fmla="*/ 12454 w 12453"/>
              <a:gd name="T3" fmla="*/ 3950 h 21600"/>
              <a:gd name="T4" fmla="*/ 0 w 12453"/>
              <a:gd name="T5" fmla="*/ 0 h 21600"/>
              <a:gd name="T6" fmla="*/ 12454 w 12453"/>
              <a:gd name="T7" fmla="*/ 3950 h 21600"/>
              <a:gd name="T8" fmla="*/ 0 w 12453"/>
              <a:gd name="T9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453" h="21600" fill="none">
                <a:moveTo>
                  <a:pt x="0" y="0"/>
                </a:moveTo>
                <a:cubicBezTo>
                  <a:pt x="4638" y="0"/>
                  <a:pt x="8935" y="1462"/>
                  <a:pt x="12454" y="3950"/>
                </a:cubicBezTo>
              </a:path>
              <a:path w="12453" h="21600" stroke="0">
                <a:moveTo>
                  <a:pt x="0" y="0"/>
                </a:moveTo>
                <a:cubicBezTo>
                  <a:pt x="4638" y="0"/>
                  <a:pt x="8935" y="1462"/>
                  <a:pt x="12454" y="3950"/>
                </a:cubicBezTo>
                <a:lnTo>
                  <a:pt x="0" y="21600"/>
                </a:lnTo>
                <a:close/>
              </a:path>
            </a:pathLst>
          </a:custGeom>
          <a:noFill/>
          <a:ln w="28575">
            <a:solidFill>
              <a:schemeClr val="tx1"/>
            </a:solidFill>
            <a:round/>
            <a:headEnd type="stealth" w="med" len="lg"/>
            <a:tailEnd type="none" w="med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endParaRPr lang="zh-CN" altLang="en-US" sz="24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6402" name="文本框 13493"/>
          <p:cNvSpPr txBox="1"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3394075" y="2349502"/>
            <a:ext cx="971551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</a:pPr>
            <a:r>
              <a:rPr lang="zh-CN" altLang="en-US" sz="2600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</a:rPr>
              <a:t>单摆</a:t>
            </a:r>
          </a:p>
        </p:txBody>
      </p:sp>
      <p:sp>
        <p:nvSpPr>
          <p:cNvPr id="16403" name="文本框 13495"/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2459039" y="5768975"/>
            <a:ext cx="61277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zh-CN" sz="280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</a:rPr>
              <a:t>A</a:t>
            </a:r>
          </a:p>
        </p:txBody>
      </p:sp>
      <p:sp>
        <p:nvSpPr>
          <p:cNvPr id="16404" name="文本框 13496"/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3683002" y="5949949"/>
            <a:ext cx="61277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zh-CN" sz="280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</a:rPr>
              <a:t>B</a:t>
            </a:r>
          </a:p>
        </p:txBody>
      </p:sp>
      <p:sp>
        <p:nvSpPr>
          <p:cNvPr id="16405" name="文本框 13497"/>
          <p:cNvSpPr txBox="1"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4583114" y="5842000"/>
            <a:ext cx="61277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zh-CN" sz="280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</a:rPr>
              <a:t>C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4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4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1" name="矩形 1040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1693902" y="1988840"/>
            <a:ext cx="7818166" cy="122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50000"/>
              </a:lnSpc>
            </a:pPr>
            <a:r>
              <a:rPr lang="en-US" altLang="zh-CN" sz="2600">
                <a:solidFill>
                  <a:srgbClr val="0070C0"/>
                </a:solidFill>
                <a:latin typeface="微软雅黑" panose="020B0503020204020204" charset="-122"/>
                <a:ea typeface="微软雅黑" panose="020B0503020204020204" charset="-122"/>
              </a:rPr>
              <a:t>2. 机械能守恒</a:t>
            </a:r>
          </a:p>
          <a:p>
            <a:pPr>
              <a:lnSpc>
                <a:spcPct val="150000"/>
              </a:lnSpc>
            </a:pPr>
            <a:r>
              <a:rPr lang="en-US" altLang="zh-CN" sz="2600">
                <a:latin typeface="微软雅黑" panose="020B0503020204020204" charset="-122"/>
                <a:ea typeface="微软雅黑" panose="020B0503020204020204" charset="-122"/>
              </a:rPr>
              <a:t>   当只有动能和势能互相转化时，机械能总量不变。</a:t>
            </a:r>
          </a:p>
        </p:txBody>
      </p:sp>
      <p:sp>
        <p:nvSpPr>
          <p:cNvPr id="1042" name="矩形 1041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5042456" y="3312279"/>
            <a:ext cx="3653564" cy="5656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20000"/>
              </a:lnSpc>
            </a:pP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机械能 </a:t>
            </a:r>
            <a:r>
              <a:rPr lang="en-US" altLang="zh-CN" sz="2800">
                <a:latin typeface="微软雅黑" panose="020B0503020204020204" charset="-122"/>
                <a:ea typeface="微软雅黑" panose="020B0503020204020204" charset="-122"/>
              </a:rPr>
              <a:t>= </a:t>
            </a: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动能 </a:t>
            </a:r>
            <a:r>
              <a:rPr lang="en-US" altLang="zh-CN" sz="2800">
                <a:latin typeface="微软雅黑" panose="020B0503020204020204" charset="-122"/>
                <a:ea typeface="微软雅黑" panose="020B0503020204020204" charset="-122"/>
              </a:rPr>
              <a:t>+ </a:t>
            </a: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势能</a:t>
            </a:r>
            <a:endParaRPr lang="en-US" altLang="zh-CN" sz="2800"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1051" name="组合 1050"/>
          <p:cNvGrpSpPr/>
          <p:nvPr>
            <p:custDataLst>
              <p:tags r:id="rId3"/>
            </p:custDataLst>
          </p:nvPr>
        </p:nvGrpSpPr>
        <p:grpSpPr>
          <a:xfrm>
            <a:off x="6684360" y="3954333"/>
            <a:ext cx="903287" cy="884238"/>
            <a:chOff x="2132" y="2273"/>
            <a:chExt cx="569" cy="557"/>
          </a:xfrm>
        </p:grpSpPr>
        <p:sp>
          <p:nvSpPr>
            <p:cNvPr id="17413" name="直接连接符 1042"/>
            <p:cNvSpPr>
              <a:spLocks noChangeShapeType="1"/>
            </p:cNvSpPr>
            <p:nvPr>
              <p:custDataLst>
                <p:tags r:id="rId12"/>
              </p:custDataLst>
            </p:nvPr>
          </p:nvSpPr>
          <p:spPr bwMode="auto">
            <a:xfrm flipH="1">
              <a:off x="2381" y="2273"/>
              <a:ext cx="0" cy="227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240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7414" name="矩形 1043"/>
            <p:cNvSpPr>
              <a:spLocks noChangeArrowheads="1"/>
            </p:cNvSpPr>
            <p:nvPr>
              <p:custDataLst>
                <p:tags r:id="rId13"/>
              </p:custDataLst>
            </p:nvPr>
          </p:nvSpPr>
          <p:spPr bwMode="auto">
            <a:xfrm>
              <a:off x="2132" y="2500"/>
              <a:ext cx="569" cy="3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r>
                <a:rPr lang="zh-CN" altLang="en-US" sz="2800">
                  <a:latin typeface="微软雅黑" panose="020B0503020204020204" charset="-122"/>
                  <a:ea typeface="微软雅黑" panose="020B0503020204020204" charset="-122"/>
                </a:rPr>
                <a:t>势能</a:t>
              </a:r>
            </a:p>
          </p:txBody>
        </p:sp>
      </p:grpSp>
      <p:grpSp>
        <p:nvGrpSpPr>
          <p:cNvPr id="1052" name="组合 1051"/>
          <p:cNvGrpSpPr/>
          <p:nvPr>
            <p:custDataLst>
              <p:tags r:id="rId4"/>
            </p:custDataLst>
          </p:nvPr>
        </p:nvGrpSpPr>
        <p:grpSpPr>
          <a:xfrm>
            <a:off x="7692429" y="3954333"/>
            <a:ext cx="1008063" cy="884238"/>
            <a:chOff x="2767" y="2273"/>
            <a:chExt cx="635" cy="557"/>
          </a:xfrm>
        </p:grpSpPr>
        <p:sp>
          <p:nvSpPr>
            <p:cNvPr id="17416" name="矩形 1044"/>
            <p:cNvSpPr>
              <a:spLocks noChangeArrowheads="1"/>
            </p:cNvSpPr>
            <p:nvPr>
              <p:custDataLst>
                <p:tags r:id="rId10"/>
              </p:custDataLst>
            </p:nvPr>
          </p:nvSpPr>
          <p:spPr bwMode="auto">
            <a:xfrm>
              <a:off x="2767" y="2500"/>
              <a:ext cx="635" cy="3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r>
                <a:rPr lang="en-US" altLang="zh-CN" sz="2800">
                  <a:latin typeface="微软雅黑" panose="020B0503020204020204" charset="-122"/>
                  <a:ea typeface="微软雅黑" panose="020B0503020204020204" charset="-122"/>
                </a:rPr>
                <a:t> </a:t>
              </a:r>
              <a:r>
                <a:rPr lang="zh-CN" altLang="en-US" sz="2800">
                  <a:latin typeface="微软雅黑" panose="020B0503020204020204" charset="-122"/>
                  <a:ea typeface="微软雅黑" panose="020B0503020204020204" charset="-122"/>
                </a:rPr>
                <a:t>动能</a:t>
              </a:r>
            </a:p>
          </p:txBody>
        </p:sp>
        <p:sp>
          <p:nvSpPr>
            <p:cNvPr id="17417" name="直接连接符 1046"/>
            <p:cNvSpPr>
              <a:spLocks noChangeShapeType="1"/>
            </p:cNvSpPr>
            <p:nvPr>
              <p:custDataLst>
                <p:tags r:id="rId11"/>
              </p:custDataLst>
            </p:nvPr>
          </p:nvSpPr>
          <p:spPr bwMode="auto">
            <a:xfrm flipH="1">
              <a:off x="3061" y="2273"/>
              <a:ext cx="0" cy="227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240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grpSp>
        <p:nvGrpSpPr>
          <p:cNvPr id="1050" name="组合 1049"/>
          <p:cNvGrpSpPr/>
          <p:nvPr>
            <p:custDataLst>
              <p:tags r:id="rId5"/>
            </p:custDataLst>
          </p:nvPr>
        </p:nvGrpSpPr>
        <p:grpSpPr>
          <a:xfrm>
            <a:off x="5608608" y="3971160"/>
            <a:ext cx="2330449" cy="877887"/>
            <a:chOff x="1983" y="1256"/>
            <a:chExt cx="1468" cy="553"/>
          </a:xfrm>
        </p:grpSpPr>
        <p:sp>
          <p:nvSpPr>
            <p:cNvPr id="17419" name="矩形 1045"/>
            <p:cNvSpPr>
              <a:spLocks noChangeArrowheads="1"/>
            </p:cNvSpPr>
            <p:nvPr>
              <p:custDataLst>
                <p:tags r:id="rId8"/>
              </p:custDataLst>
            </p:nvPr>
          </p:nvSpPr>
          <p:spPr bwMode="auto">
            <a:xfrm>
              <a:off x="3167" y="1479"/>
              <a:ext cx="284" cy="3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r>
                <a:rPr lang="en-US" altLang="zh-CN" sz="2800">
                  <a:latin typeface="微软雅黑" panose="020B0503020204020204" charset="-122"/>
                  <a:ea typeface="微软雅黑" panose="020B0503020204020204" charset="-122"/>
                </a:rPr>
                <a:t>+</a:t>
              </a:r>
            </a:p>
          </p:txBody>
        </p:sp>
        <p:sp>
          <p:nvSpPr>
            <p:cNvPr id="17420" name="任意多边形 1048"/>
            <p:cNvSpPr>
              <a:spLocks noChangeArrowheads="1"/>
            </p:cNvSpPr>
            <p:nvPr>
              <p:custDataLst>
                <p:tags r:id="rId9"/>
              </p:custDataLst>
            </p:nvPr>
          </p:nvSpPr>
          <p:spPr bwMode="auto">
            <a:xfrm flipH="1">
              <a:off x="1983" y="1256"/>
              <a:ext cx="635" cy="431"/>
            </a:xfrm>
            <a:custGeom>
              <a:avLst/>
              <a:gdLst>
                <a:gd name="T0" fmla="*/ 19567 w 21600"/>
                <a:gd name="T1" fmla="*/ 0 h 21600"/>
                <a:gd name="T2" fmla="*/ 17534 w 21600"/>
                <a:gd name="T3" fmla="*/ 9032 h 21600"/>
                <a:gd name="T4" fmla="*/ 18742 w 21600"/>
                <a:gd name="T5" fmla="*/ 9032 h 21600"/>
                <a:gd name="T6" fmla="*/ 18742 w 21600"/>
                <a:gd name="T7" fmla="*/ 19852 h 21600"/>
                <a:gd name="T8" fmla="*/ 0 w 21600"/>
                <a:gd name="T9" fmla="*/ 19852 h 21600"/>
                <a:gd name="T10" fmla="*/ 0 w 21600"/>
                <a:gd name="T11" fmla="*/ 21600 h 21600"/>
                <a:gd name="T12" fmla="*/ 20392 w 21600"/>
                <a:gd name="T13" fmla="*/ 21600 h 21600"/>
                <a:gd name="T14" fmla="*/ 20392 w 21600"/>
                <a:gd name="T15" fmla="*/ 9032 h 21600"/>
                <a:gd name="T16" fmla="*/ 21600 w 21600"/>
                <a:gd name="T17" fmla="*/ 9032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1600" h="21600">
                  <a:moveTo>
                    <a:pt x="19567" y="0"/>
                  </a:moveTo>
                  <a:lnTo>
                    <a:pt x="17534" y="9032"/>
                  </a:lnTo>
                  <a:lnTo>
                    <a:pt x="18742" y="9032"/>
                  </a:lnTo>
                  <a:lnTo>
                    <a:pt x="18742" y="19852"/>
                  </a:lnTo>
                  <a:lnTo>
                    <a:pt x="0" y="19852"/>
                  </a:lnTo>
                  <a:lnTo>
                    <a:pt x="0" y="21600"/>
                  </a:lnTo>
                  <a:lnTo>
                    <a:pt x="20392" y="21600"/>
                  </a:lnTo>
                  <a:lnTo>
                    <a:pt x="20392" y="9032"/>
                  </a:lnTo>
                  <a:lnTo>
                    <a:pt x="21600" y="9032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CC0000"/>
              </a:solidFill>
              <a:miter lim="800000"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endParaRPr lang="zh-CN" altLang="en-US" sz="240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sp>
        <p:nvSpPr>
          <p:cNvPr id="17421" name="矩形 1053"/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1705596" y="1479926"/>
            <a:ext cx="4560864" cy="5317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20000"/>
              </a:lnSpc>
            </a:pPr>
            <a:r>
              <a:rPr lang="en-US" altLang="zh-CN" sz="2600">
                <a:solidFill>
                  <a:srgbClr val="0070C0"/>
                </a:solidFill>
                <a:latin typeface="微软雅黑" panose="020B0503020204020204" charset="-122"/>
                <a:ea typeface="微软雅黑" panose="020B0503020204020204" charset="-122"/>
              </a:rPr>
              <a:t>1. </a:t>
            </a:r>
            <a:r>
              <a:rPr lang="zh-CN" altLang="en-US" sz="2600">
                <a:solidFill>
                  <a:srgbClr val="0070C0"/>
                </a:solidFill>
                <a:latin typeface="微软雅黑" panose="020B0503020204020204" charset="-122"/>
                <a:ea typeface="微软雅黑" panose="020B0503020204020204" charset="-122"/>
              </a:rPr>
              <a:t>动能和势能能够相互转化。</a:t>
            </a:r>
          </a:p>
        </p:txBody>
      </p:sp>
      <p:sp>
        <p:nvSpPr>
          <p:cNvPr id="1055" name="圆角矩形标注 1054"/>
          <p:cNvSpPr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3027266" y="3584746"/>
            <a:ext cx="1908175" cy="647700"/>
          </a:xfrm>
          <a:prstGeom prst="wedgeRoundRectCallout">
            <a:avLst>
              <a:gd name="adj1" fmla="val 60875"/>
              <a:gd name="adj2" fmla="val -26722"/>
              <a:gd name="adj3" fmla="val 16667"/>
            </a:avLst>
          </a:prstGeom>
          <a:solidFill>
            <a:srgbClr val="00A48D">
              <a:alpha val="50000"/>
            </a:srgbClr>
          </a:solidFill>
          <a:ln w="28575">
            <a:solidFill>
              <a:schemeClr val="accent1">
                <a:lumMod val="60000"/>
                <a:lumOff val="40000"/>
              </a:schemeClr>
            </a:solidFill>
            <a:miter lim="800000"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/>
            <a:r>
              <a:rPr lang="zh-CN" altLang="en-US" sz="2665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</a:rPr>
              <a:t>保持不变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0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1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1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1"/>
                            </p:stCondLst>
                            <p:childTnLst>
                              <p:par>
                                <p:cTn id="30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0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2" grpId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7" name="Picture 2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807968" y="1717362"/>
            <a:ext cx="5795963" cy="4214812"/>
          </a:xfrm>
          <a:prstGeom prst="rect">
            <a:avLst/>
          </a:prstGeom>
          <a:noFill/>
          <a:ln w="28575">
            <a:solidFill>
              <a:srgbClr val="FF9933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>
            <p:custDataLst>
              <p:tags r:id="rId2"/>
            </p:custDataLst>
          </p:nvPr>
        </p:nvSpPr>
        <p:spPr>
          <a:xfrm>
            <a:off x="719403" y="2490289"/>
            <a:ext cx="4896544" cy="700547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</a:lstStyle>
          <a:p>
            <a:pPr eaLnBrk="1" hangingPunct="1">
              <a:lnSpc>
                <a:spcPct val="120000"/>
              </a:lnSpc>
            </a:pPr>
            <a:r>
              <a:rPr lang="zh-CN" altLang="en-US" sz="3200" noProof="1">
                <a:solidFill>
                  <a:srgbClr val="0D0D0D"/>
                </a:solidFill>
                <a:latin typeface="微软雅黑" panose="020B0503020204020204" charset="-122"/>
                <a:ea typeface="微软雅黑" panose="020B0503020204020204" charset="-122"/>
              </a:rPr>
              <a:t>图中的过山车具有什么能？</a:t>
            </a:r>
            <a:endParaRPr lang="zh-CN" altLang="en-US" sz="3200" noProof="1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802" name="Picture 2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66" b="22012"/>
          <a:stretch>
            <a:fillRect/>
          </a:stretch>
        </p:blipFill>
        <p:spPr bwMode="auto">
          <a:xfrm>
            <a:off x="6576053" y="1700809"/>
            <a:ext cx="4932363" cy="4070351"/>
          </a:xfrm>
          <a:prstGeom prst="rect">
            <a:avLst/>
          </a:prstGeom>
          <a:noFill/>
          <a:ln w="28575">
            <a:solidFill>
              <a:srgbClr val="FF9933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>
            <p:custDataLst>
              <p:tags r:id="rId2"/>
            </p:custDataLst>
          </p:nvPr>
        </p:nvSpPr>
        <p:spPr>
          <a:xfrm>
            <a:off x="1007435" y="2564905"/>
            <a:ext cx="5280587" cy="65067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</a:lstStyle>
          <a:p>
            <a:pPr eaLnBrk="1" hangingPunct="1">
              <a:lnSpc>
                <a:spcPct val="120000"/>
              </a:lnSpc>
            </a:pPr>
            <a:r>
              <a:rPr lang="zh-CN" altLang="en-US" sz="2935" noProof="1">
                <a:solidFill>
                  <a:srgbClr val="0D0D0D"/>
                </a:solidFill>
                <a:latin typeface="微软雅黑" panose="020B0503020204020204" charset="-122"/>
                <a:ea typeface="微软雅黑" panose="020B0503020204020204" charset="-122"/>
              </a:rPr>
              <a:t>过山车为什么能够不断地翻滚？</a:t>
            </a:r>
            <a:endParaRPr lang="zh-CN" altLang="en-US" sz="2935" noProof="1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TextBox 2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2279651" y="2083495"/>
            <a:ext cx="7888288" cy="581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25000"/>
              </a:lnSpc>
            </a:pPr>
            <a:r>
              <a:rPr lang="zh-CN" altLang="en-US" sz="2800" b="1">
                <a:latin typeface="微软雅黑" panose="020B0503020204020204" charset="-122"/>
                <a:ea typeface="微软雅黑" panose="020B0503020204020204" charset="-122"/>
              </a:rPr>
              <a:t>　　</a:t>
            </a:r>
          </a:p>
        </p:txBody>
      </p:sp>
      <p:sp>
        <p:nvSpPr>
          <p:cNvPr id="5" name="Text Box 4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1749979" y="2001261"/>
            <a:ext cx="3897007" cy="5430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20000"/>
              </a:lnSpc>
            </a:pPr>
            <a:r>
              <a:rPr lang="zh-CN" altLang="en-US" sz="2665">
                <a:solidFill>
                  <a:srgbClr val="0070C0"/>
                </a:solidFill>
                <a:latin typeface="微软雅黑" panose="020B0503020204020204" charset="-122"/>
                <a:ea typeface="微软雅黑" panose="020B0503020204020204" charset="-122"/>
              </a:rPr>
              <a:t>水能和风能是机械能</a:t>
            </a:r>
          </a:p>
        </p:txBody>
      </p:sp>
      <p:pic>
        <p:nvPicPr>
          <p:cNvPr id="4111" name="图片 4110"/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977899" y="3044957"/>
            <a:ext cx="2580647" cy="3002075"/>
          </a:xfrm>
          <a:prstGeom prst="rect">
            <a:avLst/>
          </a:prstGeom>
          <a:noFill/>
          <a:ln w="28575">
            <a:solidFill>
              <a:srgbClr val="FF9933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12" name="图片 4111"/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135893" y="3044958"/>
            <a:ext cx="2545960" cy="2999713"/>
          </a:xfrm>
          <a:prstGeom prst="rect">
            <a:avLst/>
          </a:prstGeom>
          <a:noFill/>
          <a:ln w="28575">
            <a:solidFill>
              <a:srgbClr val="FF9933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14" name="图片 4113"/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208235" y="3047320"/>
            <a:ext cx="2548736" cy="2999713"/>
          </a:xfrm>
          <a:prstGeom prst="rect">
            <a:avLst/>
          </a:prstGeom>
          <a:noFill/>
          <a:ln w="28575">
            <a:solidFill>
              <a:srgbClr val="FF9933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8" name="组合 6147"/>
          <p:cNvGrpSpPr/>
          <p:nvPr>
            <p:custDataLst>
              <p:tags r:id="rId6"/>
            </p:custDataLst>
          </p:nvPr>
        </p:nvGrpSpPr>
        <p:grpSpPr>
          <a:xfrm>
            <a:off x="1084093" y="1154805"/>
            <a:ext cx="3744042" cy="815976"/>
            <a:chOff x="-102" y="0"/>
            <a:chExt cx="5902" cy="1285"/>
          </a:xfrm>
        </p:grpSpPr>
        <p:sp>
          <p:nvSpPr>
            <p:cNvPr id="19" name="矩形 7"/>
            <p:cNvSpPr>
              <a:spLocks noChangeArrowheads="1"/>
            </p:cNvSpPr>
            <p:nvPr>
              <p:custDataLst>
                <p:tags r:id="rId7"/>
              </p:custDataLst>
            </p:nvPr>
          </p:nvSpPr>
          <p:spPr bwMode="auto">
            <a:xfrm>
              <a:off x="882" y="0"/>
              <a:ext cx="4918" cy="1200"/>
            </a:xfrm>
            <a:custGeom>
              <a:avLst/>
              <a:gdLst>
                <a:gd name="T0" fmla="*/ 0 w 2520280"/>
                <a:gd name="T1" fmla="*/ 1872208 h 1872208"/>
                <a:gd name="T2" fmla="*/ 2520280 w 2520280"/>
                <a:gd name="T3" fmla="*/ 1872208 h 1872208"/>
                <a:gd name="T4" fmla="*/ 0 w 2520280"/>
                <a:gd name="T5" fmla="*/ 1872208 h 1872208"/>
                <a:gd name="T6" fmla="*/ 0 w 2520280"/>
                <a:gd name="T7" fmla="*/ 0 h 1872208"/>
                <a:gd name="T8" fmla="*/ 916 w 2520280"/>
                <a:gd name="T9" fmla="*/ 0 h 1872208"/>
                <a:gd name="T10" fmla="*/ 0 w 2520280"/>
                <a:gd name="T11" fmla="*/ 0 h 18722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20280" h="1872208">
                  <a:moveTo>
                    <a:pt x="0" y="1872208"/>
                  </a:moveTo>
                  <a:lnTo>
                    <a:pt x="2520280" y="1872208"/>
                  </a:lnTo>
                  <a:lnTo>
                    <a:pt x="0" y="1872208"/>
                  </a:lnTo>
                  <a:close/>
                  <a:moveTo>
                    <a:pt x="0" y="0"/>
                  </a:moveTo>
                  <a:lnTo>
                    <a:pt x="916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 cap="sq">
              <a:solidFill>
                <a:srgbClr val="DDDDDD"/>
              </a:solidFill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endParaRPr lang="zh-CN" altLang="en-US" sz="240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0" name="任意多边形 16"/>
            <p:cNvSpPr>
              <a:spLocks noChangeArrowheads="1"/>
            </p:cNvSpPr>
            <p:nvPr>
              <p:custDataLst>
                <p:tags r:id="rId8"/>
              </p:custDataLst>
            </p:nvPr>
          </p:nvSpPr>
          <p:spPr bwMode="auto">
            <a:xfrm>
              <a:off x="0" y="454"/>
              <a:ext cx="826" cy="760"/>
            </a:xfrm>
            <a:custGeom>
              <a:avLst/>
              <a:gdLst>
                <a:gd name="T0" fmla="*/ 0 w 696310"/>
                <a:gd name="T1" fmla="*/ 0 h 696310"/>
                <a:gd name="T2" fmla="*/ 459827 w 696310"/>
                <a:gd name="T3" fmla="*/ 0 h 696310"/>
                <a:gd name="T4" fmla="*/ 459827 w 696310"/>
                <a:gd name="T5" fmla="*/ 236483 h 696310"/>
                <a:gd name="T6" fmla="*/ 696310 w 696310"/>
                <a:gd name="T7" fmla="*/ 236483 h 696310"/>
                <a:gd name="T8" fmla="*/ 696310 w 696310"/>
                <a:gd name="T9" fmla="*/ 696310 h 696310"/>
                <a:gd name="T10" fmla="*/ 0 w 696310"/>
                <a:gd name="T11" fmla="*/ 696310 h 696310"/>
                <a:gd name="T12" fmla="*/ 0 w 696310"/>
                <a:gd name="T13" fmla="*/ 0 h 6963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96310" h="696310">
                  <a:moveTo>
                    <a:pt x="0" y="0"/>
                  </a:moveTo>
                  <a:lnTo>
                    <a:pt x="459827" y="0"/>
                  </a:lnTo>
                  <a:lnTo>
                    <a:pt x="459827" y="236483"/>
                  </a:lnTo>
                  <a:lnTo>
                    <a:pt x="696310" y="236483"/>
                  </a:lnTo>
                  <a:lnTo>
                    <a:pt x="696310" y="696310"/>
                  </a:lnTo>
                  <a:lnTo>
                    <a:pt x="0" y="69631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80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endParaRPr lang="zh-CN" altLang="en-US" sz="240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1" name="矩形 17"/>
            <p:cNvSpPr>
              <a:spLocks noChangeArrowheads="1"/>
            </p:cNvSpPr>
            <p:nvPr>
              <p:custDataLst>
                <p:tags r:id="rId9"/>
              </p:custDataLst>
            </p:nvPr>
          </p:nvSpPr>
          <p:spPr bwMode="auto">
            <a:xfrm>
              <a:off x="570" y="374"/>
              <a:ext cx="258" cy="265"/>
            </a:xfrm>
            <a:prstGeom prst="rect">
              <a:avLst/>
            </a:prstGeom>
            <a:solidFill>
              <a:srgbClr val="008080">
                <a:alpha val="5098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215900" rIns="179705" bIns="0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/>
              <a:endParaRPr lang="zh-CN" altLang="en-US" sz="4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2" name="文本框 6151"/>
            <p:cNvSpPr txBox="1">
              <a:spLocks noChangeArrowheads="1"/>
            </p:cNvSpPr>
            <p:nvPr>
              <p:custDataLst>
                <p:tags r:id="rId10"/>
              </p:custDataLst>
            </p:nvPr>
          </p:nvSpPr>
          <p:spPr bwMode="auto">
            <a:xfrm>
              <a:off x="924" y="374"/>
              <a:ext cx="4819" cy="8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r>
                <a:rPr lang="zh-CN" altLang="en-US" sz="2800" b="1">
                  <a:solidFill>
                    <a:srgbClr val="006666"/>
                  </a:solidFill>
                  <a:latin typeface="微软雅黑" panose="020B0503020204020204" charset="-122"/>
                  <a:ea typeface="微软雅黑" panose="020B0503020204020204" charset="-122"/>
                  <a:sym typeface="宋体" panose="02010600030101010101" pitchFamily="2" charset="-122"/>
                </a:rPr>
                <a:t>风能和水能的利用</a:t>
              </a:r>
              <a:endParaRPr lang="zh-CN" altLang="zh-CN" sz="2800" b="1">
                <a:solidFill>
                  <a:srgbClr val="006666"/>
                </a:solidFill>
                <a:latin typeface="微软雅黑" panose="020B0503020204020204" charset="-122"/>
                <a:ea typeface="微软雅黑" panose="020B0503020204020204" charset="-122"/>
                <a:sym typeface="宋体" panose="02010600030101010101" pitchFamily="2" charset="-122"/>
              </a:endParaRPr>
            </a:p>
          </p:txBody>
        </p:sp>
        <p:sp>
          <p:nvSpPr>
            <p:cNvPr id="23" name="文本框 6152"/>
            <p:cNvSpPr txBox="1">
              <a:spLocks noChangeArrowheads="1"/>
            </p:cNvSpPr>
            <p:nvPr>
              <p:custDataLst>
                <p:tags r:id="rId11"/>
              </p:custDataLst>
            </p:nvPr>
          </p:nvSpPr>
          <p:spPr bwMode="auto">
            <a:xfrm>
              <a:off x="-102" y="461"/>
              <a:ext cx="873" cy="8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r>
                <a:rPr lang="zh-CN" altLang="en-US" sz="280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</a:rPr>
                <a:t>三</a:t>
              </a: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1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1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1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1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1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1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415" name="图片 15414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480043" y="2372883"/>
            <a:ext cx="5052909" cy="3360000"/>
          </a:xfrm>
          <a:prstGeom prst="rect">
            <a:avLst/>
          </a:prstGeom>
          <a:noFill/>
          <a:ln w="28575">
            <a:solidFill>
              <a:schemeClr val="tx2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506" name="矩形 15415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3777614" y="1508787"/>
            <a:ext cx="4389439" cy="501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2665">
                <a:latin typeface="微软雅黑" panose="020B0503020204020204" charset="-122"/>
                <a:ea typeface="微软雅黑" panose="020B0503020204020204" charset="-122"/>
              </a:rPr>
              <a:t>水能的破坏性释放造成灾害</a:t>
            </a:r>
            <a:endParaRPr lang="en-US" altLang="zh-CN" sz="2665"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15418" name="图片 15417"/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68763" y="2372883"/>
            <a:ext cx="4903571" cy="3360000"/>
          </a:xfrm>
          <a:prstGeom prst="rect">
            <a:avLst/>
          </a:prstGeom>
          <a:noFill/>
          <a:ln w="28575">
            <a:solidFill>
              <a:schemeClr val="tx2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4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4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54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54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_5_BD#d1f55d08e?vcp=1&amp;pid=53a9ff412&amp;color=147,205,221&amp;vtp=1&amp;bt=1&amp;bbb=1"/>
          <p:cNvSpPr/>
          <p:nvPr>
            <p:custDataLst>
              <p:tags r:id="rId1"/>
            </p:custDataLst>
          </p:nvPr>
        </p:nvSpPr>
        <p:spPr>
          <a:xfrm>
            <a:off x="719328" y="536448"/>
            <a:ext cx="10753344" cy="79248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4200"/>
              </a:lnSpc>
            </a:pPr>
            <a:r>
              <a:rPr lang="en-US" altLang="zh-CN" sz="3465" b="1" i="0">
                <a:solidFill>
                  <a:srgbClr val="93CDDD"/>
                </a:solidFill>
                <a:latin typeface="Times New Roman" panose="02020603050405020304" pitchFamily="2" charset="0"/>
                <a:ea typeface="黑体" panose="02010609060101010101" charset="-122"/>
                <a:cs typeface="Times New Roman" panose="02020603050405020304" pitchFamily="34" charset="-120"/>
              </a:rPr>
              <a:t>知识点1</a:t>
            </a:r>
            <a:r>
              <a:rPr lang="en-US" altLang="zh-CN" sz="3465" b="1" i="0">
                <a:solidFill>
                  <a:srgbClr val="93CDDD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3465" b="1" i="0">
                <a:solidFill>
                  <a:srgbClr val="93CDDD"/>
                </a:solidFill>
                <a:latin typeface="Times New Roman" panose="02020603050405020304" pitchFamily="2" charset="0"/>
                <a:ea typeface="黑体" panose="02010609060101010101" charset="-122"/>
                <a:cs typeface="Times New Roman" panose="02020603050405020304" pitchFamily="34" charset="-120"/>
              </a:rPr>
              <a:t>能量</a:t>
            </a:r>
            <a:endParaRPr lang="en-US" altLang="zh-CN" sz="3465"/>
          </a:p>
        </p:txBody>
      </p:sp>
      <p:sp>
        <p:nvSpPr>
          <p:cNvPr id="3" name="QC_6_BD.1_1#f5ac6737f?vcp=1&amp;vis=1&amp;pid=d1f55d08e&amp;color=0,0,0&amp;vtp=1&amp;bbb=1&amp;hb=1"/>
          <p:cNvSpPr/>
          <p:nvPr>
            <p:custDataLst>
              <p:tags r:id="rId2"/>
            </p:custDataLst>
          </p:nvPr>
        </p:nvSpPr>
        <p:spPr>
          <a:xfrm>
            <a:off x="719328" y="1403168"/>
            <a:ext cx="10753344" cy="135466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000"/>
              </a:lnSpc>
            </a:pP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1.</a:t>
            </a:r>
            <a:r>
              <a:rPr lang="en-US" altLang="zh-CN" sz="32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［2025·泰州月考］关于能的概念，下列说法中，正确的</a:t>
            </a:r>
          </a:p>
          <a:p>
            <a:pPr latinLnBrk="1">
              <a:lnSpc>
                <a:spcPts val="4000"/>
              </a:lnSpc>
            </a:pP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是(</a:t>
            </a:r>
            <a:r>
              <a:rPr lang="en-US" altLang="zh-CN" sz="32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    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)</a:t>
            </a:r>
            <a:endParaRPr lang="en-US" altLang="zh-CN" sz="3200"/>
          </a:p>
        </p:txBody>
      </p:sp>
      <p:sp>
        <p:nvSpPr>
          <p:cNvPr id="4" name="QC_6_AN.2_1#f5ac6737f.bracket?vcp=1&amp;vis=1&amp;pid=d1f55d08e&amp;color=0,0,0&amp;vpa=1&amp;vtp=1"/>
          <p:cNvSpPr/>
          <p:nvPr>
            <p:custDataLst>
              <p:tags r:id="rId3"/>
            </p:custDataLst>
          </p:nvPr>
        </p:nvSpPr>
        <p:spPr>
          <a:xfrm>
            <a:off x="1435820" y="2094556"/>
            <a:ext cx="588433" cy="64346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3800"/>
              </a:lnSpc>
            </a:pPr>
            <a:r>
              <a:rPr lang="en-US" altLang="zh-CN" sz="3200" b="0" i="0">
                <a:solidFill>
                  <a:srgbClr val="C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D</a:t>
            </a:r>
            <a:endParaRPr lang="en-US" altLang="zh-CN" sz="3200"/>
          </a:p>
        </p:txBody>
      </p:sp>
      <p:sp>
        <p:nvSpPr>
          <p:cNvPr id="5" name="QC_6_BD.1_2#f5ac6737f.choices?vcp=1&amp;vis=1&amp;pid=d1f55d08e&amp;color=0,0,0&amp;vtp=1&amp;bbb=1&amp;hb=1"/>
          <p:cNvSpPr/>
          <p:nvPr>
            <p:custDataLst>
              <p:tags r:id="rId4"/>
            </p:custDataLst>
          </p:nvPr>
        </p:nvSpPr>
        <p:spPr>
          <a:xfrm>
            <a:off x="719328" y="2791701"/>
            <a:ext cx="10753344" cy="338666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000"/>
              </a:lnSpc>
            </a:pP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A.</a:t>
            </a:r>
            <a:r>
              <a:rPr lang="en-US" altLang="zh-CN" sz="32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如果物体正在做功，才能说明这个物体具有能量</a:t>
            </a:r>
            <a:endParaRPr lang="en-US" altLang="zh-CN" sz="3200"/>
          </a:p>
          <a:p>
            <a:pPr latinLnBrk="1">
              <a:lnSpc>
                <a:spcPts val="4000"/>
              </a:lnSpc>
            </a:pP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B.</a:t>
            </a:r>
            <a:r>
              <a:rPr lang="en-US" altLang="zh-CN" sz="32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教室里的日光灯吊在金属链下不动，它没有做功，所以它</a:t>
            </a:r>
          </a:p>
          <a:p>
            <a:pPr latinLnBrk="1">
              <a:lnSpc>
                <a:spcPts val="4000"/>
              </a:lnSpc>
            </a:pP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不具有能量</a:t>
            </a:r>
            <a:endParaRPr lang="en-US" altLang="zh-CN" sz="3200"/>
          </a:p>
          <a:p>
            <a:pPr latinLnBrk="1">
              <a:lnSpc>
                <a:spcPts val="4000"/>
              </a:lnSpc>
            </a:pP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C.</a:t>
            </a:r>
            <a:r>
              <a:rPr lang="en-US" altLang="zh-CN" sz="32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物体做的功越多，说明物体具有的能量越多</a:t>
            </a:r>
            <a:endParaRPr lang="en-US" altLang="zh-CN" sz="3200"/>
          </a:p>
          <a:p>
            <a:pPr latinLnBrk="1">
              <a:lnSpc>
                <a:spcPts val="4000"/>
              </a:lnSpc>
            </a:pP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D.</a:t>
            </a:r>
            <a:r>
              <a:rPr lang="en-US" altLang="zh-CN" sz="32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一个物体能够做功，说明这个物体具有能量</a:t>
            </a:r>
            <a:endParaRPr lang="en-US" altLang="zh-CN" sz="3200"/>
          </a:p>
        </p:txBody>
      </p:sp>
      <p:sp>
        <p:nvSpPr>
          <p:cNvPr id="6" name="object 54">
            <a:hlinkClick r:id="rId8" action="ppaction://hlinksldjump"/>
          </p:cNvPr>
          <p:cNvSpPr/>
          <p:nvPr>
            <p:custDataLst>
              <p:tags r:id="rId5"/>
            </p:custDataLst>
          </p:nvPr>
        </p:nvSpPr>
        <p:spPr>
          <a:xfrm flipH="1">
            <a:off x="10992544" y="5872291"/>
            <a:ext cx="806203" cy="576031"/>
          </a:xfrm>
          <a:custGeom>
            <a:avLst/>
            <a:gdLst/>
            <a:ahLst/>
            <a:cxnLst/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265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</a:rPr>
              <a:t> 返回</a:t>
            </a:r>
            <a:endParaRPr kumimoji="0" sz="2265" b="1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黑体" panose="02010609060101010101" charset="-122"/>
              <a:ea typeface="黑体" panose="02010609060101010101" charset="-122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文本框 1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1583499" y="1507222"/>
            <a:ext cx="8467525" cy="30460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50000"/>
              </a:lnSpc>
            </a:pPr>
            <a:r>
              <a:rPr lang="zh-CN" altLang="en-US" sz="3200">
                <a:latin typeface="楷体" panose="02010609060101010101" charset="-122"/>
                <a:ea typeface="楷体" panose="02010609060101010101" charset="-122"/>
              </a:rPr>
              <a:t>学习目标</a:t>
            </a:r>
            <a:endParaRPr lang="en-US" altLang="zh-CN" sz="3200">
              <a:latin typeface="楷体" panose="02010609060101010101" charset="-122"/>
              <a:ea typeface="楷体" panose="02010609060101010101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3200">
                <a:latin typeface="楷体" panose="02010609060101010101" charset="-122"/>
                <a:ea typeface="楷体" panose="02010609060101010101" charset="-122"/>
              </a:rPr>
              <a:t>1.</a:t>
            </a:r>
            <a:r>
              <a:rPr lang="zh-CN" altLang="zh-CN" sz="3200">
                <a:latin typeface="楷体" panose="02010609060101010101" charset="-122"/>
                <a:ea typeface="楷体" panose="02010609060101010101" charset="-122"/>
              </a:rPr>
              <a:t>能用实例说明物体的动能和势能的转化；</a:t>
            </a:r>
          </a:p>
          <a:p>
            <a:pPr>
              <a:lnSpc>
                <a:spcPct val="150000"/>
              </a:lnSpc>
            </a:pPr>
            <a:r>
              <a:rPr lang="en-US" altLang="zh-CN" sz="3200">
                <a:latin typeface="楷体" panose="02010609060101010101" charset="-122"/>
                <a:ea typeface="楷体" panose="02010609060101010101" charset="-122"/>
              </a:rPr>
              <a:t>2.</a:t>
            </a:r>
            <a:r>
              <a:rPr lang="zh-CN" altLang="en-US" sz="3200">
                <a:latin typeface="楷体" panose="02010609060101010101" charset="-122"/>
                <a:ea typeface="楷体" panose="02010609060101010101" charset="-122"/>
              </a:rPr>
              <a:t>理解机械能守恒；</a:t>
            </a:r>
          </a:p>
          <a:p>
            <a:pPr>
              <a:lnSpc>
                <a:spcPct val="150000"/>
              </a:lnSpc>
            </a:pPr>
            <a:r>
              <a:rPr lang="en-US" altLang="zh-CN" sz="3200">
                <a:latin typeface="楷体" panose="02010609060101010101" charset="-122"/>
                <a:ea typeface="楷体" panose="02010609060101010101" charset="-122"/>
              </a:rPr>
              <a:t>3.</a:t>
            </a:r>
            <a:r>
              <a:rPr lang="zh-CN" altLang="en-US" sz="3200">
                <a:latin typeface="楷体" panose="02010609060101010101" charset="-122"/>
                <a:ea typeface="楷体" panose="02010609060101010101" charset="-122"/>
              </a:rPr>
              <a:t>了解人类对水能、风能的开发与利用。</a:t>
            </a:r>
          </a:p>
        </p:txBody>
      </p:sp>
    </p:spTree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_5_BD#20317849e?vcp=1&amp;pid=53a9ff412&amp;color=147,205,221&amp;vtp=1&amp;bt=1&amp;bbb=1"/>
          <p:cNvSpPr/>
          <p:nvPr>
            <p:custDataLst>
              <p:tags r:id="rId1"/>
            </p:custDataLst>
          </p:nvPr>
        </p:nvSpPr>
        <p:spPr>
          <a:xfrm>
            <a:off x="719328" y="536448"/>
            <a:ext cx="10753344" cy="79248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4600"/>
              </a:lnSpc>
            </a:pPr>
            <a:r>
              <a:rPr lang="en-US" altLang="zh-CN" sz="3465" b="1" i="0">
                <a:solidFill>
                  <a:srgbClr val="93CDDD"/>
                </a:solidFill>
                <a:latin typeface="Times New Roman" panose="02020603050405020304" pitchFamily="2" charset="0"/>
                <a:ea typeface="黑体" panose="02010609060101010101" charset="-122"/>
                <a:cs typeface="Times New Roman" panose="02020603050405020304" pitchFamily="34" charset="-120"/>
              </a:rPr>
              <a:t>知识点2</a:t>
            </a:r>
            <a:r>
              <a:rPr lang="en-US" altLang="zh-CN" sz="3465" b="1" i="0">
                <a:solidFill>
                  <a:srgbClr val="93CDDD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3465" b="1" i="0">
                <a:solidFill>
                  <a:srgbClr val="93CDDD"/>
                </a:solidFill>
                <a:latin typeface="Times New Roman" panose="02020603050405020304" pitchFamily="2" charset="0"/>
                <a:ea typeface="黑体" panose="02010609060101010101" charset="-122"/>
                <a:cs typeface="Times New Roman" panose="02020603050405020304" pitchFamily="34" charset="-120"/>
              </a:rPr>
              <a:t>动能</a:t>
            </a:r>
            <a:endParaRPr lang="en-US" altLang="zh-CN" sz="3465"/>
          </a:p>
        </p:txBody>
      </p:sp>
      <p:sp>
        <p:nvSpPr>
          <p:cNvPr id="3" name="QC_6_BD.3_1#fdab9f596?vcp=1&amp;vis=1&amp;pid=20317849e&amp;color=0,0,0&amp;vtp=1&amp;bbb=1"/>
          <p:cNvSpPr/>
          <p:nvPr>
            <p:custDataLst>
              <p:tags r:id="rId2"/>
            </p:custDataLst>
          </p:nvPr>
        </p:nvSpPr>
        <p:spPr>
          <a:xfrm>
            <a:off x="719328" y="1403175"/>
            <a:ext cx="10753344" cy="7112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200"/>
              </a:lnSpc>
            </a:pP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2.</a:t>
            </a:r>
            <a:r>
              <a:rPr lang="en-US" altLang="zh-CN" sz="32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［多选］下列物体中，具有动能的是(</a:t>
            </a:r>
            <a:r>
              <a:rPr lang="en-US" altLang="zh-CN" sz="32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      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)</a:t>
            </a:r>
            <a:endParaRPr lang="en-US" altLang="zh-CN" sz="3200"/>
          </a:p>
        </p:txBody>
      </p:sp>
      <p:sp>
        <p:nvSpPr>
          <p:cNvPr id="4" name="QC_6_AN.4_1#fdab9f596.bracket?vcp=1&amp;vis=1&amp;pid=20317849e&amp;color=0,0,0&amp;vpa=2&amp;vtp=1&amp;bbb=1"/>
          <p:cNvSpPr/>
          <p:nvPr>
            <p:custDataLst>
              <p:tags r:id="rId3"/>
            </p:custDataLst>
          </p:nvPr>
        </p:nvSpPr>
        <p:spPr>
          <a:xfrm>
            <a:off x="8107553" y="1403175"/>
            <a:ext cx="859367" cy="7112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3200" b="0" i="0">
                <a:solidFill>
                  <a:srgbClr val="C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BD</a:t>
            </a:r>
            <a:endParaRPr lang="en-US" altLang="zh-CN" sz="3200"/>
          </a:p>
        </p:txBody>
      </p:sp>
      <p:sp>
        <p:nvSpPr>
          <p:cNvPr id="5" name="QC_6_BD.3_2#fdab9f596.choices?vcp=1&amp;vis=1&amp;pid=20317849e&amp;color=0,0,0&amp;vtp=1&amp;bbb=1"/>
          <p:cNvSpPr/>
          <p:nvPr>
            <p:custDataLst>
              <p:tags r:id="rId4"/>
            </p:custDataLst>
          </p:nvPr>
        </p:nvSpPr>
        <p:spPr>
          <a:xfrm>
            <a:off x="719328" y="2112167"/>
            <a:ext cx="10753344" cy="149013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marR="0" lvl="0" indent="0" defTabSz="914400" eaLnBrk="1" fontAlgn="auto" latinLnBrk="1" hangingPunct="1">
              <a:lnSpc>
                <a:spcPts val="44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>
                <a:tab pos="4139565" algn="l"/>
              </a:tabLst>
              <a:defRPr/>
            </a:pP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A.</a:t>
            </a:r>
            <a:r>
              <a:rPr lang="en-US" altLang="zh-CN" sz="32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停在站台上的火车</a:t>
            </a:r>
            <a:r>
              <a:rPr lang="en-US" altLang="zh-CN" sz="3200" b="0" i="0" spc="-103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B.</a:t>
            </a:r>
            <a:r>
              <a:rPr lang="en-US" altLang="zh-CN" sz="32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风驰电掣的过山车</a:t>
            </a:r>
            <a:endParaRPr lang="en-US" altLang="zh-CN" sz="3200"/>
          </a:p>
          <a:p>
            <a:pPr marL="0" marR="0" lvl="0" indent="0" defTabSz="914400" eaLnBrk="1" fontAlgn="auto" latinLnBrk="1" hangingPunct="1">
              <a:lnSpc>
                <a:spcPts val="44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>
                <a:tab pos="4139565" algn="l"/>
              </a:tabLst>
              <a:defRPr/>
            </a:pP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C.</a:t>
            </a:r>
            <a:r>
              <a:rPr lang="en-US" altLang="zh-CN" sz="32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静止的足球</a:t>
            </a:r>
            <a:r>
              <a:rPr lang="en-US" altLang="zh-CN" sz="3200" b="0" i="0" spc="-103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D.</a:t>
            </a:r>
            <a:r>
              <a:rPr lang="en-US" altLang="zh-CN" sz="32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腾空而起的火箭</a:t>
            </a:r>
            <a:endParaRPr lang="en-US" altLang="zh-CN" sz="3200"/>
          </a:p>
        </p:txBody>
      </p:sp>
      <p:sp>
        <p:nvSpPr>
          <p:cNvPr id="6" name="object 54">
            <a:hlinkClick r:id="rId8" action="ppaction://hlinksldjump"/>
          </p:cNvPr>
          <p:cNvSpPr/>
          <p:nvPr>
            <p:custDataLst>
              <p:tags r:id="rId5"/>
            </p:custDataLst>
          </p:nvPr>
        </p:nvSpPr>
        <p:spPr>
          <a:xfrm flipH="1">
            <a:off x="10992544" y="5872291"/>
            <a:ext cx="806203" cy="576031"/>
          </a:xfrm>
          <a:custGeom>
            <a:avLst/>
            <a:gdLst/>
            <a:ahLst/>
            <a:cxnLst/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265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</a:rPr>
              <a:t> 返回</a:t>
            </a:r>
            <a:endParaRPr kumimoji="0" sz="2265" b="1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黑体" panose="02010609060101010101" charset="-122"/>
              <a:ea typeface="黑体" panose="02010609060101010101" charset="-122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QO_6_BD.5_1#9ce5f04f3?vcp=1&amp;vis=1&amp;pid=20317849e&amp;color=0,0,0&amp;vtp=1&amp;bt=1&amp;bbb=1&amp;hb=1"/>
              <p:cNvSpPr/>
              <p:nvPr>
                <p:custDataLst>
                  <p:tags r:id="rId1"/>
                </p:custDataLst>
              </p:nvPr>
            </p:nvSpPr>
            <p:spPr>
              <a:xfrm>
                <a:off x="719328" y="1230684"/>
                <a:ext cx="10752672" cy="223520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400"/>
                  </a:lnSpc>
                </a:pP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3.</a:t>
                </a:r>
                <a:r>
                  <a:rPr lang="en-US" altLang="zh-CN" sz="1200" b="0" i="0" kern="0">
                    <a:solidFill>
                      <a:srgbClr val="FFFFFF"/>
                    </a:solidFill>
                    <a:latin typeface="宋体" panose="02010600030101010101" pitchFamily="2" charset="-122"/>
                    <a:ea typeface="微软雅黑" panose="020B0503020204020204" charset="-122"/>
                    <a:cs typeface="Times New Roman" panose="02020603050405020304" pitchFamily="34" charset="-120"/>
                  </a:rPr>
                  <a:t>                            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如图所示，在“探究影响动能大小的因素”实验</a:t>
                </a: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中，让小球从斜面上由静止释放，并推动小木盒，其中</a:t>
                </a:r>
              </a:p>
              <a:p>
                <a:pPr latinLnBrk="1">
                  <a:lnSpc>
                    <a:spcPts val="4400"/>
                  </a:lnSpc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3200" b="0" i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anose="020B0503020204020204" charset="-122"/>
                            <a:cs typeface="Times New Roman" panose="02020603050405020304" pitchFamily="34" charset="-12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zh-CN" sz="3200" b="0" i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anose="020B0503020204020204" charset="-122"/>
                            <a:cs typeface="Times New Roman" panose="02020603050405020304" pitchFamily="34" charset="-120"/>
                          </a:rPr>
                          <m:t>m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zh-CN" sz="3200" b="0" i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anose="020B0503020204020204" charset="-122"/>
                            <a:cs typeface="Times New Roman" panose="02020603050405020304" pitchFamily="34" charset="-120"/>
                          </a:rPr>
                          <m:t>A</m:t>
                        </m:r>
                      </m:sub>
                    </m:sSub>
                    <m:r>
                      <a:rPr lang="en-US" altLang="zh-CN" sz="3200" b="0" i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anose="020B0503020204020204" charset="-122"/>
                        <a:cs typeface="Times New Roman" panose="02020603050405020304" pitchFamily="34" charset="-120"/>
                      </a:rPr>
                      <m:t>=</m:t>
                    </m:r>
                    <m:sSub>
                      <m:sSubPr>
                        <m:ctrlPr>
                          <a:rPr lang="en-US" altLang="zh-CN" sz="3200" b="0" i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anose="020B0503020204020204" charset="-122"/>
                            <a:cs typeface="Times New Roman" panose="02020603050405020304" pitchFamily="34" charset="-12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zh-CN" sz="3200" b="0" i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anose="020B0503020204020204" charset="-122"/>
                            <a:cs typeface="Times New Roman" panose="02020603050405020304" pitchFamily="34" charset="-120"/>
                          </a:rPr>
                          <m:t>m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zh-CN" sz="3200" b="0" i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anose="020B0503020204020204" charset="-122"/>
                            <a:cs typeface="Times New Roman" panose="02020603050405020304" pitchFamily="34" charset="-120"/>
                          </a:rPr>
                          <m:t>B</m:t>
                        </m:r>
                      </m:sub>
                    </m:sSub>
                    <m:r>
                      <a:rPr lang="en-US" altLang="zh-CN" sz="3200" b="0" i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anose="020B0503020204020204" charset="-122"/>
                        <a:cs typeface="Times New Roman" panose="02020603050405020304" pitchFamily="34" charset="-120"/>
                      </a:rPr>
                      <m:t>&lt;</m:t>
                    </m:r>
                    <m:sSub>
                      <m:sSubPr>
                        <m:ctrlPr>
                          <a:rPr lang="en-US" altLang="zh-CN" sz="3200" b="0" i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anose="020B0503020204020204" charset="-122"/>
                            <a:cs typeface="Times New Roman" panose="02020603050405020304" pitchFamily="34" charset="-12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zh-CN" sz="3200" b="0" i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anose="020B0503020204020204" charset="-122"/>
                            <a:cs typeface="Times New Roman" panose="02020603050405020304" pitchFamily="34" charset="-120"/>
                          </a:rPr>
                          <m:t>m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zh-CN" sz="3200" b="0" i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anose="020B0503020204020204" charset="-122"/>
                            <a:cs typeface="Times New Roman" panose="02020603050405020304" pitchFamily="34" charset="-120"/>
                          </a:rPr>
                          <m:t>C</m:t>
                        </m:r>
                      </m:sub>
                    </m:sSub>
                  </m:oMath>
                </a14:m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，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3200" b="0" i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anose="020B0503020204020204" charset="-122"/>
                            <a:cs typeface="Times New Roman" panose="02020603050405020304" pitchFamily="34" charset="-12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zh-CN" sz="3200" b="0" i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anose="020B0503020204020204" charset="-122"/>
                            <a:cs typeface="Times New Roman" panose="02020603050405020304" pitchFamily="34" charset="-120"/>
                          </a:rPr>
                          <m:t>h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zh-CN" sz="3200" b="0" i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anose="020B0503020204020204" charset="-122"/>
                            <a:cs typeface="Times New Roman" panose="02020603050405020304" pitchFamily="34" charset="-120"/>
                          </a:rPr>
                          <m:t>A</m:t>
                        </m:r>
                      </m:sub>
                    </m:sSub>
                    <m:r>
                      <a:rPr lang="en-US" altLang="zh-CN" sz="3200" b="0" i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anose="020B0503020204020204" charset="-122"/>
                        <a:cs typeface="Times New Roman" panose="02020603050405020304" pitchFamily="34" charset="-120"/>
                      </a:rPr>
                      <m:t>=</m:t>
                    </m:r>
                    <m:sSub>
                      <m:sSubPr>
                        <m:ctrlPr>
                          <a:rPr lang="en-US" altLang="zh-CN" sz="3200" b="0" i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anose="020B0503020204020204" charset="-122"/>
                            <a:cs typeface="Times New Roman" panose="02020603050405020304" pitchFamily="34" charset="-12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zh-CN" sz="3200" b="0" i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anose="020B0503020204020204" charset="-122"/>
                            <a:cs typeface="Times New Roman" panose="02020603050405020304" pitchFamily="34" charset="-120"/>
                          </a:rPr>
                          <m:t>h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zh-CN" sz="3200" b="0" i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anose="020B0503020204020204" charset="-122"/>
                            <a:cs typeface="Times New Roman" panose="02020603050405020304" pitchFamily="34" charset="-120"/>
                          </a:rPr>
                          <m:t>C</m:t>
                        </m:r>
                      </m:sub>
                    </m:sSub>
                    <m:r>
                      <a:rPr lang="en-US" altLang="zh-CN" sz="3200" b="0" i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anose="020B0503020204020204" charset="-122"/>
                        <a:cs typeface="Times New Roman" panose="02020603050405020304" pitchFamily="34" charset="-120"/>
                      </a:rPr>
                      <m:t>&gt;</m:t>
                    </m:r>
                    <m:sSub>
                      <m:sSubPr>
                        <m:ctrlPr>
                          <a:rPr lang="en-US" altLang="zh-CN" sz="3200" b="0" i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anose="020B0503020204020204" charset="-122"/>
                            <a:cs typeface="Times New Roman" panose="02020603050405020304" pitchFamily="34" charset="-12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zh-CN" sz="3200" b="0" i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anose="020B0503020204020204" charset="-122"/>
                            <a:cs typeface="Times New Roman" panose="02020603050405020304" pitchFamily="34" charset="-120"/>
                          </a:rPr>
                          <m:t>h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zh-CN" sz="3200" b="0" i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anose="020B0503020204020204" charset="-122"/>
                            <a:cs typeface="Times New Roman" panose="02020603050405020304" pitchFamily="34" charset="-120"/>
                          </a:rPr>
                          <m:t>B</m:t>
                        </m:r>
                      </m:sub>
                    </m:sSub>
                  </m:oMath>
                </a14:m>
                <a:r>
                  <a:rPr lang="en-US" altLang="zh-CN" sz="135" b="0" i="0" kern="0" spc="-99900">
                    <a:solidFill>
                      <a:srgbClr val="FFFFFF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3200"/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2" name="QO_6_BD.5_1#9ce5f04f3?vcp=1&amp;vis=1&amp;pid=20317849e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6"/>
                </p:custDataLst>
              </p:nvPr>
            </p:nvSpPr>
            <p:spPr>
              <a:xfrm>
                <a:off x="719328" y="1230684"/>
                <a:ext cx="10752672" cy="2235200"/>
              </a:xfrm>
              <a:prstGeom prst="rect">
                <a:avLst/>
              </a:prstGeom>
              <a:blipFill rotWithShape="1">
                <a:blip r:embed="rId7"/>
                <a:stretch>
                  <a:fillRect l="-5" t="-2" r="1" b="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QO_6_BD.5_1#9ce5f04f3?vcp=1&amp;vis=1&amp;pid=20317849e&amp;color=0,0,0&amp;tib=255,255,255&amp;iip=1&amp;vtp=1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54651" y="1309932"/>
            <a:ext cx="2072640" cy="5730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r="0" g="0" b="0">
                    <a:alpha val="0"/>
                  </a:scrgbClr>
                </a:solidFill>
              </a14:hiddenFill>
            </a:ext>
          </a:extLst>
        </p:spPr>
      </p:pic>
      <p:pic>
        <p:nvPicPr>
          <p:cNvPr id="4" name="QO_6_BD.5_2#9ce5f04f3?vcp=1&amp;vis=1&amp;pid=20317849e&amp;color=0,0,0&amp;tib=255,255,255&amp;vtp=1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43712" y="3602028"/>
            <a:ext cx="10692384" cy="1889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r="0" g="0" b="0">
                    <a:alpha val="0"/>
                  </a:scrgbClr>
                </a:solidFill>
              </a14:hiddenFill>
            </a:ext>
          </a:extLst>
        </p:spPr>
      </p:pic>
    </p:spTree>
  </p:cSld>
  <p:clrMapOvr>
    <a:masterClrMapping/>
  </p:clrMapOvr>
  <p:transition>
    <p:split dir="in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QB_7_BD.6_1#7b28cfeaa?vcp=1&amp;vis=1&amp;pid=9ce5f04f3&amp;color=0,0,0&amp;vtp=1&amp;bt=1&amp;bbb=1&amp;hb=1"/>
          <p:cNvSpPr/>
          <p:nvPr>
            <p:custDataLst>
              <p:tags r:id="rId1"/>
            </p:custDataLst>
          </p:nvPr>
        </p:nvSpPr>
        <p:spPr>
          <a:xfrm>
            <a:off x="719328" y="889985"/>
            <a:ext cx="10753344" cy="298026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3200" b="0" i="0" dirty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（1）小木盒被推得越远，说明小球对小木盒做的功就越</a:t>
            </a:r>
            <a:r>
              <a:rPr lang="en-US" altLang="zh-CN" sz="3200" i="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</a:t>
            </a:r>
            <a:r>
              <a:rPr lang="en-US" altLang="zh-CN" sz="3200" b="0" i="0" dirty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，</a:t>
            </a:r>
          </a:p>
          <a:p>
            <a:pPr algn="l" latinLnBrk="1">
              <a:lnSpc>
                <a:spcPts val="4400"/>
              </a:lnSpc>
            </a:pPr>
            <a:r>
              <a:rPr lang="en-US" altLang="zh-CN" sz="3200" i="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3200" b="0" i="0" dirty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（选填“小球”或“</a:t>
            </a:r>
            <a:r>
              <a:rPr lang="en-US" altLang="zh-CN" sz="3200" b="0" i="0" dirty="0" err="1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小木盒</a:t>
            </a:r>
            <a:r>
              <a:rPr lang="en-US" altLang="zh-CN" sz="3200" b="0" i="0" dirty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”）</a:t>
            </a:r>
            <a:r>
              <a:rPr lang="en-US" altLang="zh-CN" sz="3200" b="0" i="0" dirty="0" err="1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的动能就越</a:t>
            </a:r>
            <a:r>
              <a:rPr lang="en-US" altLang="zh-CN" sz="3200" i="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</a:t>
            </a:r>
            <a:r>
              <a:rPr lang="en-US" altLang="zh-CN" sz="3200" b="0" i="0" dirty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。</a:t>
            </a:r>
            <a:r>
              <a:rPr lang="en-US" altLang="zh-CN" sz="3200" b="0" i="0" dirty="0" err="1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这种</a:t>
            </a:r>
            <a:endParaRPr lang="en-US" altLang="zh-CN" sz="3200" b="0" i="0" dirty="0">
              <a:solidFill>
                <a:srgbClr val="000000"/>
              </a:solidFill>
              <a:latin typeface="Times New Roman" panose="02020603050405020304" pitchFamily="2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3200" b="0" i="0" dirty="0" err="1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通过小木盒移动距离来判断小球动能大小的方法，在物理学</a:t>
            </a:r>
            <a:endParaRPr lang="en-US" altLang="zh-CN" sz="3200" b="0" i="0" dirty="0">
              <a:solidFill>
                <a:srgbClr val="000000"/>
              </a:solidFill>
              <a:latin typeface="Times New Roman" panose="02020603050405020304" pitchFamily="2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3200" b="0" i="0" dirty="0" err="1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中属于</a:t>
            </a:r>
            <a:r>
              <a:rPr lang="en-US" altLang="zh-CN" sz="3200" i="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</a:t>
            </a:r>
            <a:r>
              <a:rPr lang="en-US" altLang="zh-CN" sz="3200" b="0" i="0" dirty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。</a:t>
            </a:r>
            <a:endParaRPr lang="en-US" altLang="zh-CN" sz="3200" dirty="0"/>
          </a:p>
        </p:txBody>
      </p:sp>
      <p:sp>
        <p:nvSpPr>
          <p:cNvPr id="3" name="QB_7_AN.7_1#7b28cfeaa.blank?vcp=1&amp;vis=1&amp;pid=9ce5f04f3&amp;color=0,0,0&amp;vpa=3&amp;vtp=1"/>
          <p:cNvSpPr/>
          <p:nvPr>
            <p:custDataLst>
              <p:tags r:id="rId2"/>
            </p:custDataLst>
          </p:nvPr>
        </p:nvSpPr>
        <p:spPr>
          <a:xfrm>
            <a:off x="10596752" y="852732"/>
            <a:ext cx="700617" cy="7112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3200" b="0" i="0">
                <a:solidFill>
                  <a:srgbClr val="C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多</a:t>
            </a:r>
            <a:endParaRPr lang="en-US" altLang="zh-CN" sz="3200"/>
          </a:p>
        </p:txBody>
      </p:sp>
      <p:sp>
        <p:nvSpPr>
          <p:cNvPr id="4" name="QB_7_AN.8_1#7b28cfeaa.blank?vcp=1&amp;vis=1&amp;pid=9ce5f04f3&amp;color=0,0,0&amp;vpa=4&amp;vtp=1&amp;bbb=1"/>
          <p:cNvSpPr/>
          <p:nvPr>
            <p:custDataLst>
              <p:tags r:id="rId3"/>
            </p:custDataLst>
          </p:nvPr>
        </p:nvSpPr>
        <p:spPr>
          <a:xfrm>
            <a:off x="743712" y="1391322"/>
            <a:ext cx="1107017" cy="7112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3200" b="0" i="0" dirty="0" err="1">
                <a:solidFill>
                  <a:srgbClr val="C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小球</a:t>
            </a:r>
            <a:endParaRPr lang="en-US" altLang="zh-CN" sz="3200" dirty="0"/>
          </a:p>
        </p:txBody>
      </p:sp>
      <p:sp>
        <p:nvSpPr>
          <p:cNvPr id="5" name="QB_7_AN.9_1#7b28cfeaa.blank?vcp=1&amp;vis=1&amp;pid=9ce5f04f3&amp;color=0,0,0&amp;vpa=5&amp;vtp=1"/>
          <p:cNvSpPr/>
          <p:nvPr>
            <p:custDataLst>
              <p:tags r:id="rId4"/>
            </p:custDataLst>
          </p:nvPr>
        </p:nvSpPr>
        <p:spPr>
          <a:xfrm>
            <a:off x="8825580" y="1391322"/>
            <a:ext cx="700617" cy="7112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3200" b="0" i="0" dirty="0">
                <a:solidFill>
                  <a:srgbClr val="C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大</a:t>
            </a:r>
            <a:endParaRPr lang="en-US" altLang="zh-CN" sz="3200" dirty="0"/>
          </a:p>
        </p:txBody>
      </p:sp>
      <p:sp>
        <p:nvSpPr>
          <p:cNvPr id="6" name="QB_7_AN.11_1#7b28cfeaa.blank?vcp=1&amp;vis=1&amp;pid=9ce5f04f3&amp;color=0,0,0&amp;vpa=6&amp;vtp=1&amp;bbb=1"/>
          <p:cNvSpPr/>
          <p:nvPr>
            <p:custDataLst>
              <p:tags r:id="rId5"/>
            </p:custDataLst>
          </p:nvPr>
        </p:nvSpPr>
        <p:spPr>
          <a:xfrm>
            <a:off x="1941089" y="2432274"/>
            <a:ext cx="1513417" cy="7112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3200" b="0" i="0">
                <a:solidFill>
                  <a:srgbClr val="C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转换法</a:t>
            </a:r>
            <a:endParaRPr lang="en-US" altLang="zh-CN" sz="3200"/>
          </a:p>
        </p:txBody>
      </p:sp>
      <p:pic>
        <p:nvPicPr>
          <p:cNvPr id="7" name="QO_6_BD.10_1#7b28cfeaa?vcp=1&amp;vis=1&amp;pid=9ce5f04f3&amp;color=0,0,0&amp;tib=255,255,255&amp;vtp=1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43712" y="3993527"/>
            <a:ext cx="10692384" cy="1889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r="0" g="0" b="0">
                    <a:alpha val="0"/>
                  </a:scrgbClr>
                </a:solidFill>
              </a14:hiddenFill>
            </a:ext>
          </a:extLst>
        </p:spPr>
      </p:pic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4" grpId="0" build="p" animBg="1"/>
      <p:bldP spid="5" grpId="0" build="p" animBg="1"/>
      <p:bldP spid="6" grpId="0" build="p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QB_7_BD.12_1#331641646?vcp=1&amp;vis=1&amp;pid=9ce5f04f3&amp;color=0,0,0&amp;vtp=1&amp;bt=1&amp;bbb=1&amp;hb=1"/>
          <p:cNvSpPr/>
          <p:nvPr>
            <p:custDataLst>
              <p:tags r:id="rId1"/>
            </p:custDataLst>
          </p:nvPr>
        </p:nvSpPr>
        <p:spPr>
          <a:xfrm>
            <a:off x="719328" y="1254052"/>
            <a:ext cx="10753344" cy="22352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（2）为减小阻力对实验结论的影响，在选用器材时，</a:t>
            </a:r>
            <a:r>
              <a:rPr lang="en-US" altLang="zh-CN" sz="32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</a:t>
            </a:r>
          </a:p>
          <a:p>
            <a:pPr latinLnBrk="1">
              <a:lnSpc>
                <a:spcPts val="4400"/>
              </a:lnSpc>
            </a:pP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（选填“斜面”“水平面”或“斜面和水平面”）应尽量选用光滑</a:t>
            </a:r>
          </a:p>
          <a:p>
            <a:pPr latinLnBrk="1">
              <a:lnSpc>
                <a:spcPts val="4400"/>
              </a:lnSpc>
            </a:pP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的材料。</a:t>
            </a:r>
            <a:endParaRPr lang="en-US" altLang="zh-CN" sz="3200"/>
          </a:p>
        </p:txBody>
      </p:sp>
      <p:sp>
        <p:nvSpPr>
          <p:cNvPr id="3" name="QB_7_AN.13_1#331641646.blank?vcp=1&amp;vis=1&amp;pid=9ce5f04f3&amp;color=0,0,0&amp;vpa=7&amp;vtp=1&amp;bbb=1"/>
          <p:cNvSpPr/>
          <p:nvPr>
            <p:custDataLst>
              <p:tags r:id="rId2"/>
            </p:custDataLst>
          </p:nvPr>
        </p:nvSpPr>
        <p:spPr>
          <a:xfrm>
            <a:off x="10190352" y="1216799"/>
            <a:ext cx="1107017" cy="7112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3200" b="0" i="0">
                <a:solidFill>
                  <a:srgbClr val="C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斜面</a:t>
            </a:r>
            <a:endParaRPr lang="en-US" altLang="zh-CN" sz="3200"/>
          </a:p>
        </p:txBody>
      </p:sp>
      <p:pic>
        <p:nvPicPr>
          <p:cNvPr id="4" name="QO_6_BD.12_2#331641646?vcp=1&amp;vis=1&amp;pid=9ce5f04f3&amp;color=0,0,0&amp;tib=255,255,255&amp;vtp=1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43712" y="3629460"/>
            <a:ext cx="10692384" cy="1889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r="0" g="0" b="0">
                    <a:alpha val="0"/>
                  </a:scrgbClr>
                </a:solidFill>
              </a14:hiddenFill>
            </a:ext>
          </a:extLst>
        </p:spPr>
      </p:pic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QB_7_BD.14_1#dc4d0728e?vcp=1&amp;vis=1&amp;pid=9ce5f04f3&amp;color=0,0,0&amp;vtp=1&amp;bt=1&amp;bbb=1&amp;hb=1"/>
          <p:cNvSpPr/>
          <p:nvPr>
            <p:custDataLst>
              <p:tags r:id="rId1"/>
            </p:custDataLst>
          </p:nvPr>
        </p:nvSpPr>
        <p:spPr>
          <a:xfrm>
            <a:off x="719328" y="536448"/>
            <a:ext cx="10753344" cy="237066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3500"/>
              </a:lnSpc>
            </a:pP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（3）甲、丙两次实验中，小球从同一高度由静止滚下的目</a:t>
            </a:r>
          </a:p>
          <a:p>
            <a:pPr latinLnBrk="1">
              <a:lnSpc>
                <a:spcPts val="3500"/>
              </a:lnSpc>
            </a:pP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的是控制小球到达水平面的</a:t>
            </a:r>
            <a:r>
              <a:rPr lang="en-US" altLang="zh-CN" sz="32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相同，比较实验现象可初</a:t>
            </a:r>
          </a:p>
          <a:p>
            <a:pPr latinLnBrk="1">
              <a:lnSpc>
                <a:spcPts val="3500"/>
              </a:lnSpc>
            </a:pP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步得出结论：在</a:t>
            </a:r>
            <a:r>
              <a:rPr lang="en-US" altLang="zh-CN" sz="32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一定时，物体的动能随物体</a:t>
            </a:r>
            <a:r>
              <a:rPr lang="en-US" altLang="zh-CN" sz="32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的</a:t>
            </a:r>
          </a:p>
          <a:p>
            <a:pPr latinLnBrk="1">
              <a:lnSpc>
                <a:spcPts val="3500"/>
              </a:lnSpc>
            </a:pP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增大而增大。</a:t>
            </a:r>
            <a:endParaRPr lang="en-US" altLang="zh-CN" sz="3200"/>
          </a:p>
        </p:txBody>
      </p:sp>
      <p:sp>
        <p:nvSpPr>
          <p:cNvPr id="3" name="QB_7_AN.15_1#dc4d0728e.blank?vcp=1&amp;vis=1&amp;pid=9ce5f04f3&amp;color=0,0,0&amp;vpa=8&amp;vtp=1&amp;bbb=1"/>
          <p:cNvSpPr/>
          <p:nvPr>
            <p:custDataLst>
              <p:tags r:id="rId2"/>
            </p:custDataLst>
          </p:nvPr>
        </p:nvSpPr>
        <p:spPr>
          <a:xfrm>
            <a:off x="5638017" y="957946"/>
            <a:ext cx="1107017" cy="57573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3400"/>
              </a:lnSpc>
            </a:pPr>
            <a:r>
              <a:rPr lang="en-US" altLang="zh-CN" sz="3200" b="0" i="0" dirty="0" err="1">
                <a:solidFill>
                  <a:srgbClr val="C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速度</a:t>
            </a:r>
            <a:endParaRPr lang="en-US" altLang="zh-CN" sz="3200" dirty="0"/>
          </a:p>
        </p:txBody>
      </p:sp>
      <p:sp>
        <p:nvSpPr>
          <p:cNvPr id="4" name="QB_7_AN.16_1#dc4d0728e.blank?vcp=1&amp;vis=1&amp;pid=9ce5f04f3&amp;color=0,0,0&amp;vpa=9&amp;vtp=1&amp;bbb=1"/>
          <p:cNvSpPr/>
          <p:nvPr>
            <p:custDataLst>
              <p:tags r:id="rId3"/>
            </p:custDataLst>
          </p:nvPr>
        </p:nvSpPr>
        <p:spPr>
          <a:xfrm>
            <a:off x="3540315" y="1433914"/>
            <a:ext cx="1107017" cy="57573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3400"/>
              </a:lnSpc>
            </a:pPr>
            <a:r>
              <a:rPr lang="en-US" altLang="zh-CN" sz="3200" b="0" i="0" dirty="0" err="1">
                <a:solidFill>
                  <a:srgbClr val="C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速度</a:t>
            </a:r>
            <a:endParaRPr lang="en-US" altLang="zh-CN" sz="3200" dirty="0"/>
          </a:p>
        </p:txBody>
      </p:sp>
      <p:sp>
        <p:nvSpPr>
          <p:cNvPr id="5" name="QB_7_AN.18_1#dc4d0728e.blank?vcp=1&amp;vis=1&amp;pid=9ce5f04f3&amp;color=0,0,0&amp;vpa=10&amp;vtp=1&amp;bbb=1"/>
          <p:cNvSpPr/>
          <p:nvPr>
            <p:custDataLst>
              <p:tags r:id="rId4"/>
            </p:custDataLst>
          </p:nvPr>
        </p:nvSpPr>
        <p:spPr>
          <a:xfrm>
            <a:off x="9711849" y="1433914"/>
            <a:ext cx="1107017" cy="57573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3400"/>
              </a:lnSpc>
            </a:pPr>
            <a:r>
              <a:rPr lang="en-US" altLang="zh-CN" sz="3200" b="0" i="0" dirty="0" err="1">
                <a:solidFill>
                  <a:srgbClr val="C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质量</a:t>
            </a:r>
            <a:endParaRPr lang="en-US" altLang="zh-CN" sz="3200" dirty="0"/>
          </a:p>
        </p:txBody>
      </p:sp>
      <p:pic>
        <p:nvPicPr>
          <p:cNvPr id="6" name="QO_6_BD.17_1#dc4d0728e?vcp=1&amp;vis=1&amp;pid=9ce5f04f3&amp;color=0,0,0&amp;tib=255,255,255&amp;vtp=1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500784" y="3048677"/>
            <a:ext cx="9178241" cy="1622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r="0" g="0" b="0">
                    <a:alpha val="0"/>
                  </a:scrgbClr>
                </a:solidFill>
              </a14:hiddenFill>
            </a:ext>
          </a:extLst>
        </p:spPr>
      </p:pic>
      <p:sp>
        <p:nvSpPr>
          <p:cNvPr id="7" name="QB_7_BD.19_1#c8b37698a?vcp=1&amp;vis=1&amp;pid=9ce5f04f3&amp;color=0,0,0&amp;vtp=1&amp;bbb=1&amp;hb=1"/>
          <p:cNvSpPr/>
          <p:nvPr>
            <p:custDataLst>
              <p:tags r:id="rId6"/>
            </p:custDataLst>
          </p:nvPr>
        </p:nvSpPr>
        <p:spPr>
          <a:xfrm>
            <a:off x="719328" y="4843611"/>
            <a:ext cx="10753344" cy="118533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3500"/>
              </a:lnSpc>
            </a:pP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（4）比较甲、乙两次实验，可以得出的结论是</a:t>
            </a:r>
            <a:r>
              <a:rPr lang="en-US" altLang="zh-CN" sz="32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___________</a:t>
            </a:r>
          </a:p>
          <a:p>
            <a:pPr latinLnBrk="1">
              <a:lnSpc>
                <a:spcPts val="3500"/>
              </a:lnSpc>
            </a:pPr>
            <a:r>
              <a:rPr lang="en-US" altLang="zh-CN" sz="32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_________________________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。</a:t>
            </a:r>
            <a:endParaRPr lang="en-US" altLang="zh-CN" sz="3200"/>
          </a:p>
        </p:txBody>
      </p:sp>
      <p:sp>
        <p:nvSpPr>
          <p:cNvPr id="8" name="QB_7_AN.20_1#c8b37698a.blank?vcp=1&amp;vis=1&amp;pid=9ce5f04f3&amp;color=0,0,0&amp;vpa=11&amp;vtp=1&amp;bbb=1&amp;hb=1"/>
          <p:cNvSpPr/>
          <p:nvPr>
            <p:custDataLst>
              <p:tags r:id="rId7"/>
            </p:custDataLst>
          </p:nvPr>
        </p:nvSpPr>
        <p:spPr>
          <a:xfrm>
            <a:off x="719328" y="4800261"/>
            <a:ext cx="10752672" cy="1170432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latinLnBrk="1">
              <a:lnSpc>
                <a:spcPct val="120000"/>
              </a:lnSpc>
            </a:pPr>
            <a:r>
              <a:rPr lang="en-US" altLang="zh-CN" sz="3200" b="0" i="0" dirty="0">
                <a:solidFill>
                  <a:srgbClr val="C00000"/>
                </a:solidFill>
                <a:latin typeface="宋体" panose="02010600030101010101" pitchFamily="2" charset="-122"/>
                <a:ea typeface="微软雅黑" panose="020B0503020204020204" charset="-122"/>
                <a:cs typeface="Times New Roman" panose="02020603050405020304" pitchFamily="34" charset="-120"/>
              </a:rPr>
              <a:t>                                          </a:t>
            </a:r>
            <a:r>
              <a:rPr lang="en-US" altLang="zh-CN" sz="3200" b="0" i="0" dirty="0" err="1">
                <a:solidFill>
                  <a:srgbClr val="C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质量一定时，物体速度越大，动能越大</a:t>
            </a:r>
            <a:endParaRPr lang="en-US" altLang="zh-CN" sz="3200" dirty="0"/>
          </a:p>
        </p:txBody>
      </p:sp>
      <p:sp>
        <p:nvSpPr>
          <p:cNvPr id="9" name="object 54">
            <a:hlinkClick r:id="rId12" action="ppaction://hlinksldjump"/>
          </p:cNvPr>
          <p:cNvSpPr/>
          <p:nvPr>
            <p:custDataLst>
              <p:tags r:id="rId8"/>
            </p:custDataLst>
          </p:nvPr>
        </p:nvSpPr>
        <p:spPr>
          <a:xfrm flipH="1">
            <a:off x="10992544" y="5872291"/>
            <a:ext cx="806203" cy="576031"/>
          </a:xfrm>
          <a:custGeom>
            <a:avLst/>
            <a:gdLst/>
            <a:ahLst/>
            <a:cxnLst/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265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</a:rPr>
              <a:t> 返回</a:t>
            </a:r>
            <a:endParaRPr kumimoji="0" sz="2265" b="1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黑体" panose="02010609060101010101" charset="-122"/>
              <a:ea typeface="黑体" panose="02010609060101010101" charset="-122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4" grpId="0" build="p" animBg="1"/>
      <p:bldP spid="5" grpId="0" build="p" animBg="1"/>
      <p:bldP spid="8" grpId="0" build="p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QB_6_BD.21_1#3656fa364?sp=1&amp;vcp=1&amp;vis=1&amp;pid=20317849e&amp;color=0,0,0&amp;vtp=1&amp;bt=1&amp;bbb=1&amp;hb=1"/>
          <p:cNvSpPr/>
          <p:nvPr>
            <p:custDataLst>
              <p:tags r:id="rId1"/>
            </p:custDataLst>
          </p:nvPr>
        </p:nvSpPr>
        <p:spPr>
          <a:xfrm>
            <a:off x="719328" y="688509"/>
            <a:ext cx="10753344" cy="298026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3200" b="0" i="0" dirty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4.［2024·哈尔滨模拟］甲、乙两质量相同的人，同时从同一</a:t>
            </a:r>
          </a:p>
          <a:p>
            <a:pPr latinLnBrk="1">
              <a:lnSpc>
                <a:spcPts val="4400"/>
              </a:lnSpc>
            </a:pPr>
            <a:r>
              <a:rPr lang="en-US" altLang="zh-CN" sz="3200" b="0" i="0" dirty="0" err="1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起跑线出发，同向做匀速直线运动，某时刻他们的位置如图</a:t>
            </a:r>
            <a:endParaRPr lang="en-US" altLang="zh-CN" sz="3200" b="0" i="0" dirty="0">
              <a:solidFill>
                <a:srgbClr val="000000"/>
              </a:solidFill>
              <a:latin typeface="Times New Roman" panose="02020603050405020304" pitchFamily="2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3200" b="0" i="0" dirty="0" err="1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所示，此时甲的速度</a:t>
            </a:r>
            <a:r>
              <a:rPr lang="en-US" altLang="zh-CN" sz="3200" i="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3200" b="0" i="0" dirty="0" err="1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乙的速度，甲的动能</a:t>
            </a:r>
            <a:r>
              <a:rPr lang="en-US" altLang="zh-CN" sz="3200" i="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3200" b="0" i="0" dirty="0" err="1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乙的</a:t>
            </a:r>
            <a:endParaRPr lang="en-US" altLang="zh-CN" sz="3200" b="0" i="0" dirty="0">
              <a:solidFill>
                <a:srgbClr val="000000"/>
              </a:solidFill>
              <a:latin typeface="Times New Roman" panose="02020603050405020304" pitchFamily="2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3200" b="0" i="0" dirty="0" err="1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动能</a:t>
            </a:r>
            <a:r>
              <a:rPr lang="en-US" altLang="zh-CN" sz="3200" b="0" i="0" dirty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。（均选填“</a:t>
            </a:r>
            <a:r>
              <a:rPr lang="en-US" altLang="zh-CN" sz="3200" b="0" i="0" dirty="0" err="1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大于</a:t>
            </a:r>
            <a:r>
              <a:rPr lang="en-US" altLang="zh-CN" sz="3200" b="0" i="0" dirty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”“</a:t>
            </a:r>
            <a:r>
              <a:rPr lang="en-US" altLang="zh-CN" sz="3200" b="0" i="0" dirty="0" err="1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小于”或“等于</a:t>
            </a:r>
            <a:r>
              <a:rPr lang="en-US" altLang="zh-CN" sz="3200" b="0" i="0" dirty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”）</a:t>
            </a:r>
            <a:endParaRPr lang="en-US" altLang="zh-CN" sz="3200" dirty="0"/>
          </a:p>
        </p:txBody>
      </p:sp>
      <p:sp>
        <p:nvSpPr>
          <p:cNvPr id="3" name="QB_6_AN.22_1#3656fa364.blank?vcp=1&amp;vis=1&amp;pid=20317849e&amp;color=0,0,0&amp;vpa=12&amp;vtp=1&amp;bbb=1"/>
          <p:cNvSpPr/>
          <p:nvPr>
            <p:custDataLst>
              <p:tags r:id="rId2"/>
            </p:custDataLst>
          </p:nvPr>
        </p:nvSpPr>
        <p:spPr>
          <a:xfrm>
            <a:off x="4444132" y="1823042"/>
            <a:ext cx="1107017" cy="7112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3200" b="0" i="0" dirty="0" err="1">
                <a:solidFill>
                  <a:srgbClr val="C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小于</a:t>
            </a:r>
            <a:endParaRPr lang="en-US" altLang="zh-CN" sz="3200" dirty="0"/>
          </a:p>
        </p:txBody>
      </p:sp>
      <p:sp>
        <p:nvSpPr>
          <p:cNvPr id="4" name="QB_6_AN.24_1#3656fa364.blank?vcp=1&amp;vis=1&amp;pid=20317849e&amp;color=0,0,0&amp;vpa=13&amp;vtp=1&amp;bbb=1"/>
          <p:cNvSpPr/>
          <p:nvPr>
            <p:custDataLst>
              <p:tags r:id="rId3"/>
            </p:custDataLst>
          </p:nvPr>
        </p:nvSpPr>
        <p:spPr>
          <a:xfrm>
            <a:off x="9275953" y="1823042"/>
            <a:ext cx="1107017" cy="7112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3200" b="0" i="0" dirty="0" err="1">
                <a:solidFill>
                  <a:srgbClr val="C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小于</a:t>
            </a:r>
            <a:endParaRPr lang="en-US" altLang="zh-CN" sz="3200" dirty="0"/>
          </a:p>
        </p:txBody>
      </p:sp>
      <p:pic>
        <p:nvPicPr>
          <p:cNvPr id="5" name="QB_6_BD.23_1#3656fa364?vcp=1&amp;vis=1&amp;pid=20317849e&amp;color=0,0,0&amp;tib=255,255,255&amp;vtp=1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484507" y="3793405"/>
            <a:ext cx="3210799" cy="2240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r="0" g="0" b="0">
                    <a:alpha val="0"/>
                  </a:scrgbClr>
                </a:solidFill>
              </a14:hiddenFill>
            </a:ext>
          </a:extLst>
        </p:spPr>
      </p:pic>
      <p:sp>
        <p:nvSpPr>
          <p:cNvPr id="6" name="object 54">
            <a:hlinkClick r:id="rId9" action="ppaction://hlinksldjump"/>
          </p:cNvPr>
          <p:cNvSpPr/>
          <p:nvPr>
            <p:custDataLst>
              <p:tags r:id="rId5"/>
            </p:custDataLst>
          </p:nvPr>
        </p:nvSpPr>
        <p:spPr>
          <a:xfrm flipH="1">
            <a:off x="10992544" y="5872291"/>
            <a:ext cx="806203" cy="576031"/>
          </a:xfrm>
          <a:custGeom>
            <a:avLst/>
            <a:gdLst/>
            <a:ahLst/>
            <a:cxnLst/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265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</a:rPr>
              <a:t> 返回</a:t>
            </a:r>
            <a:endParaRPr kumimoji="0" sz="2265" b="1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黑体" panose="02010609060101010101" charset="-122"/>
              <a:ea typeface="黑体" panose="02010609060101010101" charset="-122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4" grpId="0" build="p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_5_BD#feb249363?vcp=1&amp;pid=53a9ff412&amp;color=147,205,221&amp;vtp=1&amp;bt=1&amp;bbb=1"/>
          <p:cNvSpPr/>
          <p:nvPr>
            <p:custDataLst>
              <p:tags r:id="rId1"/>
            </p:custDataLst>
          </p:nvPr>
        </p:nvSpPr>
        <p:spPr>
          <a:xfrm>
            <a:off x="719328" y="536448"/>
            <a:ext cx="10753344" cy="79248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4600"/>
              </a:lnSpc>
            </a:pPr>
            <a:r>
              <a:rPr lang="en-US" altLang="zh-CN" sz="3465" b="1" i="0">
                <a:solidFill>
                  <a:srgbClr val="93CDDD"/>
                </a:solidFill>
                <a:latin typeface="Times New Roman" panose="02020603050405020304" pitchFamily="2" charset="0"/>
                <a:ea typeface="黑体" panose="02010609060101010101" charset="-122"/>
                <a:cs typeface="Times New Roman" panose="02020603050405020304" pitchFamily="34" charset="-120"/>
              </a:rPr>
              <a:t>知识点3</a:t>
            </a:r>
            <a:r>
              <a:rPr lang="en-US" altLang="zh-CN" sz="3465" b="1" i="0">
                <a:solidFill>
                  <a:srgbClr val="93CDDD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3465" b="1" i="0">
                <a:solidFill>
                  <a:srgbClr val="93CDDD"/>
                </a:solidFill>
                <a:latin typeface="Times New Roman" panose="02020603050405020304" pitchFamily="2" charset="0"/>
                <a:ea typeface="黑体" panose="02010609060101010101" charset="-122"/>
                <a:cs typeface="Times New Roman" panose="02020603050405020304" pitchFamily="34" charset="-120"/>
              </a:rPr>
              <a:t>势能</a:t>
            </a:r>
            <a:endParaRPr lang="en-US" altLang="zh-CN" sz="3465"/>
          </a:p>
        </p:txBody>
      </p:sp>
      <p:sp>
        <p:nvSpPr>
          <p:cNvPr id="3" name="QC_6_BD.25_1#5a7c52569?vcp=1&amp;vis=1&amp;pid=feb249363&amp;color=0,0,0&amp;vtp=1&amp;bbb=1&amp;hb=1"/>
          <p:cNvSpPr/>
          <p:nvPr>
            <p:custDataLst>
              <p:tags r:id="rId2"/>
            </p:custDataLst>
          </p:nvPr>
        </p:nvSpPr>
        <p:spPr>
          <a:xfrm>
            <a:off x="719328" y="1403175"/>
            <a:ext cx="10753344" cy="149013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3200" b="0" i="0" dirty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5.</a:t>
            </a:r>
            <a:r>
              <a:rPr lang="en-US" altLang="zh-CN" sz="3200" b="0" i="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3200" b="0" i="0" dirty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［2025·广西期中］下列物体既具有动能又具有势能的是</a:t>
            </a:r>
          </a:p>
          <a:p>
            <a:pPr latinLnBrk="1">
              <a:lnSpc>
                <a:spcPts val="4400"/>
              </a:lnSpc>
            </a:pPr>
            <a:r>
              <a:rPr lang="en-US" altLang="zh-CN" sz="3200" b="0" i="0" dirty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(</a:t>
            </a:r>
            <a:r>
              <a:rPr lang="en-US" altLang="zh-CN" sz="3200" b="0" i="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    </a:t>
            </a:r>
            <a:r>
              <a:rPr lang="en-US" altLang="zh-CN" sz="3200" b="0" i="0" dirty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)</a:t>
            </a:r>
            <a:endParaRPr lang="en-US" altLang="zh-CN" sz="3200" dirty="0"/>
          </a:p>
        </p:txBody>
      </p:sp>
      <p:sp>
        <p:nvSpPr>
          <p:cNvPr id="4" name="QC_6_AN.26_1#5a7c52569.bracket?vcp=1&amp;vis=1&amp;pid=feb249363&amp;color=0,0,0&amp;vpa=14&amp;vtp=1"/>
          <p:cNvSpPr/>
          <p:nvPr>
            <p:custDataLst>
              <p:tags r:id="rId3"/>
            </p:custDataLst>
          </p:nvPr>
        </p:nvSpPr>
        <p:spPr>
          <a:xfrm>
            <a:off x="1039253" y="2054387"/>
            <a:ext cx="588433" cy="7112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3200" b="0" i="0" dirty="0">
                <a:solidFill>
                  <a:srgbClr val="C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A</a:t>
            </a:r>
            <a:endParaRPr lang="en-US" altLang="zh-CN" sz="3200" dirty="0"/>
          </a:p>
        </p:txBody>
      </p:sp>
      <p:sp>
        <p:nvSpPr>
          <p:cNvPr id="5" name="QC_6_BD.25_2#5a7c52569.choices?vcp=1&amp;vis=1&amp;pid=feb249363&amp;color=0,0,0&amp;vtp=1&amp;bbb=1"/>
          <p:cNvSpPr/>
          <p:nvPr>
            <p:custDataLst>
              <p:tags r:id="rId4"/>
            </p:custDataLst>
          </p:nvPr>
        </p:nvSpPr>
        <p:spPr>
          <a:xfrm>
            <a:off x="719328" y="2939021"/>
            <a:ext cx="10753344" cy="298026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A.</a:t>
            </a:r>
            <a:r>
              <a:rPr lang="en-US" altLang="zh-CN" sz="32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在空中飞行的子弹</a:t>
            </a:r>
            <a:endParaRPr lang="en-US" altLang="zh-CN" sz="3200"/>
          </a:p>
          <a:p>
            <a:pPr latinLnBrk="1">
              <a:lnSpc>
                <a:spcPts val="4400"/>
              </a:lnSpc>
            </a:pP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B.</a:t>
            </a:r>
            <a:r>
              <a:rPr lang="en-US" altLang="zh-CN" sz="32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放在水平地面上被压缩的弹簧</a:t>
            </a:r>
            <a:endParaRPr lang="en-US" altLang="zh-CN" sz="3200"/>
          </a:p>
          <a:p>
            <a:pPr latinLnBrk="1">
              <a:lnSpc>
                <a:spcPts val="4400"/>
              </a:lnSpc>
            </a:pP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C.</a:t>
            </a:r>
            <a:r>
              <a:rPr lang="en-US" altLang="zh-CN" sz="32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水平地面上行驶的汽车</a:t>
            </a:r>
            <a:endParaRPr lang="en-US" altLang="zh-CN" sz="3200"/>
          </a:p>
          <a:p>
            <a:pPr latinLnBrk="1">
              <a:lnSpc>
                <a:spcPts val="4400"/>
              </a:lnSpc>
            </a:pP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D.</a:t>
            </a:r>
            <a:r>
              <a:rPr lang="en-US" altLang="zh-CN" sz="32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被拦河坝拦住的河水</a:t>
            </a:r>
            <a:endParaRPr lang="en-US" altLang="zh-CN" sz="3200"/>
          </a:p>
        </p:txBody>
      </p:sp>
      <p:sp>
        <p:nvSpPr>
          <p:cNvPr id="6" name="object 54">
            <a:hlinkClick r:id="rId8" action="ppaction://hlinksldjump"/>
          </p:cNvPr>
          <p:cNvSpPr/>
          <p:nvPr>
            <p:custDataLst>
              <p:tags r:id="rId5"/>
            </p:custDataLst>
          </p:nvPr>
        </p:nvSpPr>
        <p:spPr>
          <a:xfrm flipH="1">
            <a:off x="10992544" y="5872291"/>
            <a:ext cx="806203" cy="576031"/>
          </a:xfrm>
          <a:custGeom>
            <a:avLst/>
            <a:gdLst/>
            <a:ahLst/>
            <a:cxnLst/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265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</a:rPr>
              <a:t> 返回</a:t>
            </a:r>
            <a:endParaRPr kumimoji="0" sz="2265" b="1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黑体" panose="02010609060101010101" charset="-122"/>
              <a:ea typeface="黑体" panose="02010609060101010101" charset="-122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QB_6_BD.27_1#e194de013?htil=1&amp;vcp=1&amp;vis=1&amp;pid=feb249363&amp;color=0,0,0&amp;tib=255,255,255&amp;vtp=1&amp;hs=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058320" y="828312"/>
            <a:ext cx="2304288" cy="2560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r="0" g="0" b="0">
                    <a:alpha val="0"/>
                  </a:scrgbClr>
                </a:solidFill>
              </a14:hiddenFill>
            </a:ext>
          </a:extLst>
        </p:spPr>
      </p:pic>
      <p:sp>
        <p:nvSpPr>
          <p:cNvPr id="3" name="QB_6_BD.27_2#e194de013?htil=1&amp;sp=1&amp;vcp=1&amp;vis=1&amp;pid=feb249363&amp;color=0,0,0&amp;vtp=1&amp;bt=1&amp;bbb=1&amp;hb=1&amp;hs=1"/>
          <p:cNvSpPr/>
          <p:nvPr>
            <p:custDataLst>
              <p:tags r:id="rId2"/>
            </p:custDataLst>
          </p:nvPr>
        </p:nvSpPr>
        <p:spPr>
          <a:xfrm>
            <a:off x="719328" y="767352"/>
            <a:ext cx="8278368" cy="372533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3200" b="0" i="0" dirty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6.如图所示，跳水运动员在向下压跳板的过程</a:t>
            </a:r>
          </a:p>
          <a:p>
            <a:pPr latinLnBrk="1">
              <a:lnSpc>
                <a:spcPts val="4400"/>
              </a:lnSpc>
            </a:pPr>
            <a:r>
              <a:rPr lang="en-US" altLang="zh-CN" sz="3200" b="0" i="0" dirty="0" err="1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中，压跳板的力使跳板发生了</a:t>
            </a:r>
            <a:r>
              <a:rPr lang="en-US" altLang="zh-CN" sz="3200" i="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__________</a:t>
            </a:r>
            <a:r>
              <a:rPr lang="en-US" altLang="zh-CN" sz="3200" b="0" i="0" dirty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，从</a:t>
            </a:r>
          </a:p>
          <a:p>
            <a:pPr latinLnBrk="1">
              <a:lnSpc>
                <a:spcPts val="4400"/>
              </a:lnSpc>
            </a:pPr>
            <a:r>
              <a:rPr lang="en-US" altLang="zh-CN" sz="3200" b="0" i="0" dirty="0" err="1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而使跳板具有</a:t>
            </a:r>
            <a:r>
              <a:rPr lang="en-US" altLang="zh-CN" sz="3200" i="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</a:t>
            </a:r>
            <a:r>
              <a:rPr lang="en-US" altLang="zh-CN" sz="3200" b="0" i="0" dirty="0" err="1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能；跳板弹起过程中</a:t>
            </a:r>
            <a:r>
              <a:rPr lang="en-US" altLang="zh-CN" sz="3200" b="0" i="0" dirty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，</a:t>
            </a:r>
          </a:p>
          <a:p>
            <a:pPr latinLnBrk="1">
              <a:lnSpc>
                <a:spcPts val="4400"/>
              </a:lnSpc>
            </a:pPr>
            <a:r>
              <a:rPr lang="en-US" altLang="zh-CN" sz="3200" b="0" i="0" dirty="0" err="1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跳板推运动员的力将运动员抛向高处，在最高</a:t>
            </a:r>
            <a:endParaRPr lang="en-US" altLang="zh-CN" sz="3200" b="0" i="0" dirty="0">
              <a:solidFill>
                <a:srgbClr val="000000"/>
              </a:solidFill>
              <a:latin typeface="Times New Roman" panose="02020603050405020304" pitchFamily="2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3200" b="0" i="0" dirty="0" err="1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处时，运动员具有</a:t>
            </a:r>
            <a:r>
              <a:rPr lang="en-US" altLang="zh-CN" sz="3200" i="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</a:t>
            </a:r>
            <a:r>
              <a:rPr lang="en-US" altLang="zh-CN" sz="3200" b="0" i="0" dirty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能</a:t>
            </a:r>
            <a:endParaRPr lang="en-US" altLang="zh-CN" sz="3200" dirty="0"/>
          </a:p>
        </p:txBody>
      </p:sp>
      <p:sp>
        <p:nvSpPr>
          <p:cNvPr id="4" name="QB_6_AN.28_1#e194de013.blank?vcp=1&amp;vis=1&amp;pid=feb249363&amp;color=0,0,0&amp;vpa=15&amp;vtp=1&amp;bbb=1"/>
          <p:cNvSpPr/>
          <p:nvPr>
            <p:custDataLst>
              <p:tags r:id="rId3"/>
            </p:custDataLst>
          </p:nvPr>
        </p:nvSpPr>
        <p:spPr>
          <a:xfrm>
            <a:off x="6095664" y="1317849"/>
            <a:ext cx="1919817" cy="7112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3200" b="0" i="0" dirty="0" err="1">
                <a:solidFill>
                  <a:srgbClr val="C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弹性形变</a:t>
            </a:r>
            <a:endParaRPr lang="en-US" altLang="zh-CN" sz="3200" dirty="0"/>
          </a:p>
        </p:txBody>
      </p:sp>
      <p:sp>
        <p:nvSpPr>
          <p:cNvPr id="5" name="QB_6_AN.29_1#e194de013.blank?vcp=1&amp;vis=1&amp;pid=feb249363&amp;color=0,0,0&amp;vpa=16&amp;vtp=1&amp;bbb=1"/>
          <p:cNvSpPr/>
          <p:nvPr>
            <p:custDataLst>
              <p:tags r:id="rId4"/>
            </p:custDataLst>
          </p:nvPr>
        </p:nvSpPr>
        <p:spPr>
          <a:xfrm>
            <a:off x="3236043" y="1830765"/>
            <a:ext cx="1513417" cy="7112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3200" b="0" i="0" dirty="0" err="1">
                <a:solidFill>
                  <a:srgbClr val="C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弹性势</a:t>
            </a:r>
            <a:endParaRPr lang="en-US" altLang="zh-CN" sz="3200" dirty="0"/>
          </a:p>
        </p:txBody>
      </p:sp>
      <p:sp>
        <p:nvSpPr>
          <p:cNvPr id="6" name="QB_6_AN.30_1#e194de013.blank?vcp=1&amp;vis=1&amp;pid=feb249363&amp;color=0,0,0&amp;vpa=17&amp;vtp=1&amp;bbb=1"/>
          <p:cNvSpPr/>
          <p:nvPr>
            <p:custDataLst>
              <p:tags r:id="rId5"/>
            </p:custDataLst>
          </p:nvPr>
        </p:nvSpPr>
        <p:spPr>
          <a:xfrm>
            <a:off x="3992751" y="3002552"/>
            <a:ext cx="1513417" cy="7112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3200" b="0" i="0" dirty="0" err="1">
                <a:solidFill>
                  <a:srgbClr val="C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重力势</a:t>
            </a:r>
            <a:endParaRPr lang="en-US" altLang="zh-CN" sz="3200" dirty="0"/>
          </a:p>
        </p:txBody>
      </p:sp>
      <p:pic>
        <p:nvPicPr>
          <p:cNvPr id="7" name="QB_6_EX.31_1#e194de013?vcp=1&amp;vis=1&amp;pid=feb249363&amp;color=0,0,0&amp;tib=255,255,255&amp;iip=2&amp;vtp=1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52899" y="4577424"/>
            <a:ext cx="1609344" cy="5608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r="0" g="0" b="0">
                    <a:alpha val="0"/>
                  </a:scrgbClr>
                </a:solidFill>
              </a14:hiddenFill>
            </a:ext>
          </a:extLst>
        </p:spPr>
      </p:pic>
      <p:sp>
        <p:nvSpPr>
          <p:cNvPr id="8" name="QB_6_EX.31_1#e194de013?vcp=1&amp;vis=1&amp;pid=feb249363&amp;color=0,0,0&amp;vtp=1&amp;bbb=1&amp;hb=1&amp;hs=1"/>
          <p:cNvSpPr/>
          <p:nvPr>
            <p:custDataLst>
              <p:tags r:id="rId7"/>
            </p:custDataLst>
          </p:nvPr>
        </p:nvSpPr>
        <p:spPr>
          <a:xfrm>
            <a:off x="719328" y="4492080"/>
            <a:ext cx="10752672" cy="149013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1200" b="0" i="0" kern="0">
                <a:solidFill>
                  <a:srgbClr val="FFFFFF"/>
                </a:solidFill>
                <a:latin typeface="宋体" panose="02010600030101010101" pitchFamily="2" charset="-122"/>
                <a:ea typeface="微软雅黑" panose="020B0503020204020204" charset="-122"/>
                <a:cs typeface="Times New Roman" panose="02020603050405020304" pitchFamily="34" charset="-120"/>
              </a:rPr>
              <a:t>                      </a:t>
            </a:r>
            <a:r>
              <a:rPr lang="en-US" altLang="zh-CN" sz="3200" b="0" i="0" err="1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判断物体是否具有弹性势能的方法：看物体是否发</a:t>
            </a:r>
            <a:endParaRPr lang="en-US" altLang="zh-CN" sz="3200" b="0" i="0">
              <a:solidFill>
                <a:srgbClr val="000000"/>
              </a:solidFill>
              <a:latin typeface="Times New Roman" panose="02020603050405020304" pitchFamily="2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3200" b="0" i="0" err="1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生弹性形变，若发生弹性形变，物体就具有弹性势能。</a:t>
            </a:r>
            <a:endParaRPr lang="en-US" altLang="zh-CN" sz="135"/>
          </a:p>
        </p:txBody>
      </p:sp>
      <p:sp>
        <p:nvSpPr>
          <p:cNvPr id="9" name="object 54">
            <a:hlinkClick r:id="rId13" action="ppaction://hlinksldjump"/>
          </p:cNvPr>
          <p:cNvSpPr/>
          <p:nvPr>
            <p:custDataLst>
              <p:tags r:id="rId8"/>
            </p:custDataLst>
          </p:nvPr>
        </p:nvSpPr>
        <p:spPr>
          <a:xfrm flipH="1">
            <a:off x="10992544" y="5872291"/>
            <a:ext cx="806203" cy="576031"/>
          </a:xfrm>
          <a:custGeom>
            <a:avLst/>
            <a:gdLst/>
            <a:ahLst/>
            <a:cxnLst/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265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</a:rPr>
              <a:t> 返回</a:t>
            </a:r>
            <a:endParaRPr kumimoji="0" sz="2265" b="1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黑体" panose="02010609060101010101" charset="-122"/>
              <a:ea typeface="黑体" panose="02010609060101010101" charset="-122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  <p:bldP spid="5" grpId="0" build="p" animBg="1"/>
      <p:bldP spid="6" grpId="0" build="p" animBg="1"/>
      <p:bldP spid="8" grpId="0" uiExpand="1" build="p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QO_6_BD.32_1#addb736b8?vcp=1&amp;vis=1&amp;pid=feb249363&amp;color=0,0,0&amp;vtp=1&amp;bt=1&amp;bbb=1&amp;hb=1"/>
          <p:cNvSpPr/>
          <p:nvPr>
            <p:custDataLst>
              <p:tags r:id="rId1"/>
            </p:custDataLst>
          </p:nvPr>
        </p:nvSpPr>
        <p:spPr>
          <a:xfrm>
            <a:off x="719328" y="799561"/>
            <a:ext cx="10752672" cy="298026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7.</a:t>
            </a:r>
            <a:r>
              <a:rPr lang="en-US" altLang="zh-CN" sz="1200" b="0" i="0" kern="0">
                <a:solidFill>
                  <a:srgbClr val="FFFFFF"/>
                </a:solidFill>
                <a:latin typeface="宋体" panose="02010600030101010101" pitchFamily="2" charset="-122"/>
                <a:ea typeface="微软雅黑" panose="020B0503020204020204" charset="-122"/>
                <a:cs typeface="Times New Roman" panose="02020603050405020304" pitchFamily="34" charset="-120"/>
              </a:rPr>
              <a:t>                            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小雨利用沙子、小桌、重物、透明的箱子进行</a:t>
            </a:r>
          </a:p>
          <a:p>
            <a:pPr latinLnBrk="1">
              <a:lnSpc>
                <a:spcPts val="4400"/>
              </a:lnSpc>
            </a:pP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实验探究。如图所示，把小桌放在透明的沙箱中，让重物从</a:t>
            </a:r>
          </a:p>
          <a:p>
            <a:pPr latinLnBrk="1">
              <a:lnSpc>
                <a:spcPts val="4400"/>
              </a:lnSpc>
            </a:pP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高处落下，撞击小桌，观察桌腿陷入沙子的深度，探究重力</a:t>
            </a:r>
          </a:p>
          <a:p>
            <a:pPr latinLnBrk="1">
              <a:lnSpc>
                <a:spcPts val="4400"/>
              </a:lnSpc>
            </a:pP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势能的大小与哪些因素有关。</a:t>
            </a:r>
            <a:endParaRPr lang="en-US" altLang="zh-CN" sz="3200"/>
          </a:p>
        </p:txBody>
      </p:sp>
      <p:pic>
        <p:nvPicPr>
          <p:cNvPr id="3" name="QO_6_BD.32_1#addb736b8?vcp=1&amp;vis=1&amp;pid=feb249363&amp;color=0,0,0&amp;tib=255,255,255&amp;iip=3&amp;vtp=1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54651" y="878809"/>
            <a:ext cx="2072640" cy="5730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r="0" g="0" b="0">
                    <a:alpha val="0"/>
                  </a:scrgbClr>
                </a:solidFill>
              </a14:hiddenFill>
            </a:ext>
          </a:extLst>
        </p:spPr>
      </p:pic>
      <p:pic>
        <p:nvPicPr>
          <p:cNvPr id="4" name="QO_6_BD.32_2#addb736b8?vcp=1&amp;vis=1&amp;pid=feb249363&amp;color=0,0,0&amp;tib=255,255,255&amp;vtp=1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25824" y="3899039"/>
            <a:ext cx="4340352" cy="2023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r="0" g="0" b="0">
                    <a:alpha val="0"/>
                  </a:scrgbClr>
                </a:solidFill>
              </a14:hiddenFill>
            </a:ext>
          </a:extLst>
        </p:spPr>
      </p:pic>
    </p:spTree>
  </p:cSld>
  <p:clrMapOvr>
    <a:masterClrMapping/>
  </p:clrMapOvr>
  <p:transition>
    <p:split dir="in"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QO_6_BD.33_1#bffde908f?htil=2&amp;vcp=1&amp;vis=1&amp;pid=addb736b8&amp;color=0,0,0&amp;tib=255,255,255&amp;vtp=1&amp;hs=1&amp;hs=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144601" y="1318701"/>
            <a:ext cx="5193792" cy="2450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r="0" g="0" b="0">
                    <a:alpha val="0"/>
                  </a:scrgbClr>
                </a:solidFill>
              </a14:hiddenFill>
            </a:ext>
          </a:extLst>
        </p:spPr>
      </p:pic>
      <p:sp>
        <p:nvSpPr>
          <p:cNvPr id="3" name="QB_7_BD.33_2#bffde908f?htil=2&amp;vcp=1&amp;vis=1&amp;pid=addb736b8&amp;color=0,0,0&amp;vtp=1&amp;bt=1&amp;bbb=1&amp;hb=1&amp;hs=1"/>
          <p:cNvSpPr/>
          <p:nvPr>
            <p:custDataLst>
              <p:tags r:id="rId2"/>
            </p:custDataLst>
          </p:nvPr>
        </p:nvSpPr>
        <p:spPr>
          <a:xfrm>
            <a:off x="719328" y="1123629"/>
            <a:ext cx="5376672" cy="22352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（1）实验探究的是</a:t>
            </a:r>
            <a:r>
              <a:rPr lang="en-US" altLang="zh-CN" sz="32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</a:p>
          <a:p>
            <a:pPr latinLnBrk="1">
              <a:lnSpc>
                <a:spcPts val="4400"/>
              </a:lnSpc>
            </a:pP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（选填“重物”或“小桌”）的重</a:t>
            </a:r>
          </a:p>
          <a:p>
            <a:pPr latinLnBrk="1">
              <a:lnSpc>
                <a:spcPts val="4400"/>
              </a:lnSpc>
            </a:pP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力势能。</a:t>
            </a:r>
            <a:endParaRPr lang="en-US" altLang="zh-CN" sz="3200"/>
          </a:p>
        </p:txBody>
      </p:sp>
      <p:sp>
        <p:nvSpPr>
          <p:cNvPr id="4" name="QB_7_AN.34_1#bffde908f.blank?vcp=1&amp;vis=1&amp;pid=addb736b8&amp;color=0,0,0&amp;vpa=18&amp;vtp=1&amp;bbb=1"/>
          <p:cNvSpPr/>
          <p:nvPr>
            <p:custDataLst>
              <p:tags r:id="rId3"/>
            </p:custDataLst>
          </p:nvPr>
        </p:nvSpPr>
        <p:spPr>
          <a:xfrm>
            <a:off x="4195953" y="1086376"/>
            <a:ext cx="1107017" cy="7112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3200" b="0" i="0">
                <a:solidFill>
                  <a:srgbClr val="C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重物</a:t>
            </a:r>
            <a:endParaRPr lang="en-US" altLang="zh-CN" sz="3200"/>
          </a:p>
        </p:txBody>
      </p:sp>
      <p:sp>
        <p:nvSpPr>
          <p:cNvPr id="5" name="QB_7_AS.35_1#bffde908f?htil=2&amp;vcp=1&amp;vis=1&amp;pid=addb736b8&amp;color=0,0,0&amp;vtp=1&amp;bbb=1&amp;hb=1&amp;hs=1"/>
          <p:cNvSpPr/>
          <p:nvPr>
            <p:custDataLst>
              <p:tags r:id="rId4"/>
            </p:custDataLst>
          </p:nvPr>
        </p:nvSpPr>
        <p:spPr>
          <a:xfrm>
            <a:off x="719328" y="3390736"/>
            <a:ext cx="5376672" cy="7112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200"/>
              </a:lnSpc>
            </a:pPr>
            <a:r>
              <a:rPr lang="en-US" altLang="zh-CN" sz="3200" b="1" i="0">
                <a:solidFill>
                  <a:srgbClr val="93CDDD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【点拨】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重物从高处落下，撞</a:t>
            </a:r>
            <a:endParaRPr lang="en-US" altLang="zh-CN" sz="3200"/>
          </a:p>
        </p:txBody>
      </p:sp>
      <p:sp>
        <p:nvSpPr>
          <p:cNvPr id="6" name="QB_7_AS.35_1#bffde908f?htil=2&amp;vcp=1&amp;vis=1&amp;pid=addb736b8&amp;color=0,0,0&amp;vtp=1&amp;bbb=1&amp;hb=1&amp;hs=1"/>
          <p:cNvSpPr/>
          <p:nvPr>
            <p:custDataLst>
              <p:tags r:id="rId5"/>
            </p:custDataLst>
          </p:nvPr>
        </p:nvSpPr>
        <p:spPr>
          <a:xfrm>
            <a:off x="719328" y="4093469"/>
            <a:ext cx="10752000" cy="149013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4400"/>
              </a:lnSpc>
            </a:pP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击小桌，根据桌腿陷入沙子的深度来判断重物的重力势能大</a:t>
            </a:r>
          </a:p>
          <a:p>
            <a:pPr latinLnBrk="1">
              <a:lnSpc>
                <a:spcPts val="4400"/>
              </a:lnSpc>
            </a:pP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小，因此探究的是重物的重力势能。</a:t>
            </a:r>
            <a:endParaRPr lang="en-US" altLang="zh-CN" sz="32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  <p:bldP spid="5" grpId="0" build="p" animBg="1"/>
      <p:bldP spid="6" grpId="0" uiExpand="1" build="p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1"/>
          <p:cNvSpPr txBox="1"/>
          <p:nvPr>
            <p:custDataLst>
              <p:tags r:id="rId1"/>
            </p:custDataLst>
          </p:nvPr>
        </p:nvSpPr>
        <p:spPr>
          <a:xfrm>
            <a:off x="438150" y="2205990"/>
            <a:ext cx="3331210" cy="1622425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0" algn="l">
              <a:lnSpc>
                <a:spcPct val="130000"/>
              </a:lnSpc>
            </a:pPr>
            <a:r>
              <a:rPr lang="en-US" altLang="zh-CN" sz="2400" b="1" i="0">
                <a:solidFill>
                  <a:srgbClr val="000000"/>
                </a:solidFill>
                <a:latin typeface="Arial" panose="020B0604020202020204" pitchFamily="34" charset="0"/>
                <a:ea typeface="黑体" panose="02010609060101010101" charset="-122"/>
              </a:rPr>
              <a:t>     </a:t>
            </a:r>
            <a:r>
              <a:rPr lang="zh-CN" altLang="en-US" sz="2400" b="1" i="0">
                <a:solidFill>
                  <a:srgbClr val="000000"/>
                </a:solidFill>
                <a:latin typeface="Arial" panose="020B0604020202020204" pitchFamily="34" charset="0"/>
                <a:ea typeface="黑体" panose="02010609060101010101" charset="-122"/>
              </a:rPr>
              <a:t>看视频思考问题：</a:t>
            </a:r>
            <a:r>
              <a:rPr lang="zh-CN" altLang="en-US" sz="2400" b="1">
                <a:solidFill>
                  <a:srgbClr val="000000"/>
                </a:solidFill>
                <a:latin typeface="Arial" panose="020B0604020202020204" pitchFamily="34" charset="0"/>
                <a:ea typeface="黑体" panose="02010609060101010101" charset="-122"/>
                <a:sym typeface="+mn-ea"/>
              </a:rPr>
              <a:t>为什么多</a:t>
            </a:r>
            <a:r>
              <a:rPr lang="zh-CN" altLang="en-US" sz="2400" b="1" i="0">
                <a:solidFill>
                  <a:srgbClr val="000000"/>
                </a:solidFill>
                <a:latin typeface="Arial" panose="020B0604020202020204" pitchFamily="34" charset="0"/>
                <a:ea typeface="黑体" panose="02010609060101010101" charset="-122"/>
              </a:rPr>
              <a:t>米诺骨</a:t>
            </a:r>
            <a:r>
              <a:rPr lang="zh-CN" altLang="en-US" sz="2400" b="1">
                <a:solidFill>
                  <a:srgbClr val="000000"/>
                </a:solidFill>
                <a:latin typeface="Arial" panose="020B0604020202020204" pitchFamily="34" charset="0"/>
                <a:ea typeface="黑体" panose="02010609060101010101" charset="-122"/>
              </a:rPr>
              <a:t>牌</a:t>
            </a:r>
            <a:r>
              <a:rPr lang="zh-CN" altLang="en-US" sz="2400" b="1" i="0">
                <a:solidFill>
                  <a:srgbClr val="000000"/>
                </a:solidFill>
                <a:latin typeface="Arial" panose="020B0604020202020204" pitchFamily="34" charset="0"/>
                <a:ea typeface="黑体" panose="02010609060101010101" charset="-122"/>
              </a:rPr>
              <a:t>能把能量传递呢？</a:t>
            </a:r>
          </a:p>
        </p:txBody>
      </p:sp>
      <p:grpSp>
        <p:nvGrpSpPr>
          <p:cNvPr id="3" name="组合 2"/>
          <p:cNvGrpSpPr/>
          <p:nvPr>
            <p:custDataLst>
              <p:tags r:id="rId2"/>
            </p:custDataLst>
          </p:nvPr>
        </p:nvGrpSpPr>
        <p:grpSpPr>
          <a:xfrm>
            <a:off x="162962" y="189621"/>
            <a:ext cx="5522610" cy="953135"/>
            <a:chOff x="2599761" y="3784058"/>
            <a:chExt cx="5522610" cy="953135"/>
          </a:xfrm>
        </p:grpSpPr>
        <p:sp>
          <p:nvSpPr>
            <p:cNvPr id="4" name="文本框 3"/>
            <p:cNvSpPr txBox="1"/>
            <p:nvPr>
              <p:custDataLst>
                <p:tags r:id="rId6"/>
              </p:custDataLst>
            </p:nvPr>
          </p:nvSpPr>
          <p:spPr>
            <a:xfrm>
              <a:off x="3400636" y="3784058"/>
              <a:ext cx="4721735" cy="95313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algn="l"/>
              <a:r>
                <a:rPr lang="zh-CN" altLang="en-US" sz="2800" b="1">
                  <a:solidFill>
                    <a:schemeClr val="accent5">
                      <a:lumMod val="75000"/>
                    </a:schemeClr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 Black" panose="020B0A04020102020204"/>
                  <a:ea typeface="微软雅黑" panose="020B0503020204020204" charset="-122"/>
                  <a:sym typeface="+mn-ea"/>
                </a:rPr>
                <a:t>导入新课</a:t>
              </a:r>
            </a:p>
            <a:p>
              <a:pPr marL="0" algn="l"/>
              <a:endParaRPr lang="zh-CN" altLang="en-US" sz="2800" b="1">
                <a:solidFill>
                  <a:schemeClr val="accent5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anose="020B0A04020102020204"/>
                <a:ea typeface="微软雅黑" panose="020B0503020204020204" charset="-122"/>
                <a:sym typeface="+mn-ea"/>
              </a:endParaRPr>
            </a:p>
          </p:txBody>
        </p:sp>
        <p:pic>
          <p:nvPicPr>
            <p:cNvPr id="11" name="图片 10"/>
            <p:cNvPicPr>
              <a:picLocks noChangeAspect="1"/>
            </p:cNvPicPr>
            <p:nvPr>
              <p:custDataLst>
                <p:tags r:id="rId7"/>
              </p:custDataLst>
            </p:nvPr>
          </p:nvPicPr>
          <p:blipFill>
            <a:blip r:embed="rId11"/>
            <a:stretch>
              <a:fillRect/>
            </a:stretch>
          </p:blipFill>
          <p:spPr>
            <a:xfrm>
              <a:off x="3038573" y="4246751"/>
              <a:ext cx="1589165" cy="85481"/>
            </a:xfrm>
            <a:prstGeom prst="rect">
              <a:avLst/>
            </a:prstGeom>
          </p:spPr>
        </p:pic>
        <p:pic>
          <p:nvPicPr>
            <p:cNvPr id="13" name="图形 18" descr="百事贴 3 纯色填充"/>
            <p:cNvPicPr>
              <a:picLocks noChangeAspect="1"/>
            </p:cNvPicPr>
            <p:nvPr>
              <p:custDataLst>
                <p:tags r:id="rId8"/>
              </p:custDataLst>
            </p:nvPr>
          </p:nvPicPr>
          <p:blipFill>
            <a:blip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2599761" y="3803108"/>
              <a:ext cx="742945" cy="488235"/>
            </a:xfrm>
            <a:prstGeom prst="rect">
              <a:avLst/>
            </a:prstGeo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14" name="文本框 13"/>
            <p:cNvSpPr txBox="1"/>
            <p:nvPr>
              <p:custDataLst>
                <p:tags r:id="rId9"/>
              </p:custDataLst>
            </p:nvPr>
          </p:nvSpPr>
          <p:spPr>
            <a:xfrm>
              <a:off x="2667376" y="3828427"/>
              <a:ext cx="616196" cy="368300"/>
            </a:xfrm>
            <a:prstGeom prst="rect">
              <a:avLst/>
            </a:prstGeom>
            <a:noFill/>
            <a:effectLst/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1800" b="1">
                  <a:solidFill>
                    <a:schemeClr val="accent5">
                      <a:lumMod val="50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</a:rPr>
                <a:t>一</a:t>
              </a:r>
            </a:p>
          </p:txBody>
        </p:sp>
      </p:grpSp>
      <p:pic>
        <p:nvPicPr>
          <p:cNvPr id="5" name="骨牌">
            <a:hlinkClick r:id="" action="ppaction://media"/>
          </p:cNvPr>
          <p:cNvPicPr/>
          <p:nvPr>
            <a:videoFile r:link="rId4"/>
            <p:custDataLst>
              <p:tags r:id="rId5"/>
            </p:custDataLst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3927475" y="1095375"/>
            <a:ext cx="7604125" cy="466725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300"/>
                            </p:stCondLst>
                            <p:childTnLst>
                              <p:par>
                                <p:cTn id="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10" dur="2740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>
                <p:cTn id="11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 nodeType="clickPar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1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QO_6_BD.36_1#7c5e85490?htil=3&amp;vcp=1&amp;vis=1&amp;pid=addb736b8&amp;color=0,0,0&amp;tib=255,255,255&amp;vtp=1&amp;hs=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191168" y="826619"/>
            <a:ext cx="5193792" cy="2450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r="0" g="0" b="0">
                    <a:alpha val="0"/>
                  </a:scrgbClr>
                </a:solidFill>
              </a14:hiddenFill>
            </a:ext>
          </a:extLst>
        </p:spPr>
      </p:pic>
      <p:sp>
        <p:nvSpPr>
          <p:cNvPr id="3" name="QB_7_BD.36_2#7c5e85490?htil=3&amp;vcp=1&amp;vis=1&amp;pid=addb736b8&amp;color=0,0,0&amp;vtp=1&amp;bt=1&amp;bbb=1&amp;hb=1&amp;hs=1"/>
          <p:cNvSpPr/>
          <p:nvPr>
            <p:custDataLst>
              <p:tags r:id="rId2"/>
            </p:custDataLst>
          </p:nvPr>
        </p:nvSpPr>
        <p:spPr>
          <a:xfrm>
            <a:off x="719328" y="765659"/>
            <a:ext cx="5376672" cy="298026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（2）通过实验，小雨发现同</a:t>
            </a:r>
          </a:p>
          <a:p>
            <a:pPr latinLnBrk="1">
              <a:lnSpc>
                <a:spcPts val="4400"/>
              </a:lnSpc>
            </a:pP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一个重物从不同高度落下，高</a:t>
            </a:r>
          </a:p>
          <a:p>
            <a:pPr latinLnBrk="1">
              <a:lnSpc>
                <a:spcPts val="4400"/>
              </a:lnSpc>
            </a:pP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度越高，对外做功越</a:t>
            </a:r>
            <a:r>
              <a:rPr lang="en-US" altLang="zh-CN" sz="32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，说</a:t>
            </a:r>
          </a:p>
          <a:p>
            <a:pPr latinLnBrk="1">
              <a:lnSpc>
                <a:spcPts val="4400"/>
              </a:lnSpc>
            </a:pP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明重物的重力势能越</a:t>
            </a:r>
            <a:r>
              <a:rPr lang="en-US" altLang="zh-CN" sz="32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。</a:t>
            </a:r>
            <a:endParaRPr lang="en-US" altLang="zh-CN" sz="3200"/>
          </a:p>
        </p:txBody>
      </p:sp>
      <p:sp>
        <p:nvSpPr>
          <p:cNvPr id="4" name="QB_7_AN.37_1#7c5e85490.blank?vcp=1&amp;vis=1&amp;pid=addb736b8&amp;color=0,0,0&amp;vpa=19&amp;vtp=1"/>
          <p:cNvSpPr/>
          <p:nvPr>
            <p:custDataLst>
              <p:tags r:id="rId3"/>
            </p:custDataLst>
          </p:nvPr>
        </p:nvSpPr>
        <p:spPr>
          <a:xfrm>
            <a:off x="4399153" y="1888642"/>
            <a:ext cx="700617" cy="7112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3200" b="0" i="0" dirty="0">
                <a:solidFill>
                  <a:srgbClr val="C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多</a:t>
            </a:r>
            <a:endParaRPr lang="en-US" altLang="zh-CN" sz="3200" dirty="0"/>
          </a:p>
        </p:txBody>
      </p:sp>
      <p:sp>
        <p:nvSpPr>
          <p:cNvPr id="5" name="QB_7_AN.38_1#7c5e85490.blank?vcp=1&amp;vis=1&amp;pid=addb736b8&amp;color=0,0,0&amp;vpa=20&amp;vtp=1"/>
          <p:cNvSpPr/>
          <p:nvPr>
            <p:custDataLst>
              <p:tags r:id="rId4"/>
            </p:custDataLst>
          </p:nvPr>
        </p:nvSpPr>
        <p:spPr>
          <a:xfrm>
            <a:off x="4399153" y="2373684"/>
            <a:ext cx="700617" cy="7112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3200" b="0" i="0" dirty="0">
                <a:solidFill>
                  <a:srgbClr val="C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大</a:t>
            </a:r>
            <a:endParaRPr lang="en-US" altLang="zh-CN" sz="3200" dirty="0"/>
          </a:p>
        </p:txBody>
      </p:sp>
      <p:sp>
        <p:nvSpPr>
          <p:cNvPr id="6" name="QB_7_AS.39_1#7c5e85490?vcp=1&amp;vis=1&amp;pid=addb736b8&amp;color=0,0,0&amp;vtp=1&amp;bbb=1&amp;hb=1&amp;hs=1"/>
          <p:cNvSpPr/>
          <p:nvPr>
            <p:custDataLst>
              <p:tags r:id="rId5"/>
            </p:custDataLst>
          </p:nvPr>
        </p:nvSpPr>
        <p:spPr>
          <a:xfrm>
            <a:off x="719328" y="3762253"/>
            <a:ext cx="10753344" cy="22352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3200" b="1" i="0">
                <a:solidFill>
                  <a:srgbClr val="93CDDD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【点拨】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同一个重物从不同高度落下，高度越高，桌腿陷入</a:t>
            </a:r>
          </a:p>
          <a:p>
            <a:pPr latinLnBrk="1">
              <a:lnSpc>
                <a:spcPts val="4400"/>
              </a:lnSpc>
            </a:pP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沙子的深度越深，即重物对小桌做功越多，由此说明重物的</a:t>
            </a:r>
          </a:p>
          <a:p>
            <a:pPr latinLnBrk="1">
              <a:lnSpc>
                <a:spcPts val="4400"/>
              </a:lnSpc>
            </a:pP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重力势能越大。</a:t>
            </a:r>
            <a:endParaRPr lang="en-US" altLang="zh-CN" sz="32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  <p:bldP spid="5" grpId="0" build="p" animBg="1"/>
      <p:bldP spid="6" grpId="0" uiExpand="1" build="p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QO_6_BD.40_1#d24cb22d7?htil=4&amp;vcp=1&amp;vis=1&amp;pid=addb736b8&amp;color=0,0,0&amp;tib=255,255,255&amp;vtp=1&amp;hs=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241968" y="828312"/>
            <a:ext cx="5193792" cy="2450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r="0" g="0" b="0">
                    <a:alpha val="0"/>
                  </a:scrgbClr>
                </a:solidFill>
              </a14:hiddenFill>
            </a:ext>
          </a:extLst>
        </p:spPr>
      </p:pic>
      <p:sp>
        <p:nvSpPr>
          <p:cNvPr id="3" name="QB_7_BD.40_2#d24cb22d7?htil=4&amp;vcp=1&amp;vis=1&amp;pid=addb736b8&amp;color=0,0,0&amp;vtp=1&amp;bt=1&amp;bbb=1&amp;hb=1&amp;hs=1"/>
          <p:cNvSpPr/>
          <p:nvPr>
            <p:custDataLst>
              <p:tags r:id="rId2"/>
            </p:custDataLst>
          </p:nvPr>
        </p:nvSpPr>
        <p:spPr>
          <a:xfrm>
            <a:off x="719328" y="767352"/>
            <a:ext cx="5376672" cy="372533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（3）要进一步探究重力势能</a:t>
            </a:r>
          </a:p>
          <a:p>
            <a:pPr latinLnBrk="1">
              <a:lnSpc>
                <a:spcPts val="4400"/>
              </a:lnSpc>
            </a:pP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与质量的关系，应换用</a:t>
            </a:r>
            <a:r>
              <a:rPr lang="en-US" altLang="zh-CN" sz="32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</a:p>
          <a:p>
            <a:pPr latinLnBrk="1">
              <a:lnSpc>
                <a:spcPts val="4400"/>
              </a:lnSpc>
            </a:pPr>
            <a:r>
              <a:rPr lang="en-US" altLang="zh-CN" sz="32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的重物，让它们从</a:t>
            </a:r>
            <a:r>
              <a:rPr lang="en-US" altLang="zh-CN" sz="32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</a:t>
            </a:r>
          </a:p>
          <a:p>
            <a:pPr latinLnBrk="1">
              <a:lnSpc>
                <a:spcPts val="4400"/>
              </a:lnSpc>
            </a:pPr>
            <a:r>
              <a:rPr lang="en-US" altLang="zh-CN" sz="32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落下，观察桌腿陷入沙</a:t>
            </a:r>
          </a:p>
          <a:p>
            <a:pPr latinLnBrk="1">
              <a:lnSpc>
                <a:spcPts val="4400"/>
              </a:lnSpc>
            </a:pP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子的深度。</a:t>
            </a:r>
            <a:endParaRPr lang="en-US" altLang="zh-CN" sz="3200"/>
          </a:p>
        </p:txBody>
      </p:sp>
      <p:sp>
        <p:nvSpPr>
          <p:cNvPr id="4" name="QB_7_AN.41_1#d24cb22d7.blank?vcp=1&amp;vis=1&amp;pid=addb736b8&amp;color=0,0,0&amp;vpa=21&amp;vtp=1&amp;bbb=1&amp;hb=1"/>
          <p:cNvSpPr/>
          <p:nvPr>
            <p:custDataLst>
              <p:tags r:id="rId3"/>
            </p:custDataLst>
          </p:nvPr>
        </p:nvSpPr>
        <p:spPr>
          <a:xfrm>
            <a:off x="719328" y="1475165"/>
            <a:ext cx="5376672" cy="146304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latinLnBrk="1">
              <a:lnSpc>
                <a:spcPct val="150000"/>
              </a:lnSpc>
            </a:pPr>
            <a:r>
              <a:rPr lang="en-US" altLang="zh-CN" sz="3200" b="0" i="0">
                <a:solidFill>
                  <a:srgbClr val="C00000"/>
                </a:solidFill>
                <a:latin typeface="宋体" panose="02010600030101010101" pitchFamily="2" charset="-122"/>
                <a:ea typeface="微软雅黑" panose="020B0503020204020204" charset="-122"/>
                <a:cs typeface="Times New Roman" panose="02020603050405020304" pitchFamily="34" charset="-120"/>
              </a:rPr>
              <a:t>                     </a:t>
            </a:r>
            <a:r>
              <a:rPr lang="en-US" altLang="zh-CN" sz="3200" b="0" i="0">
                <a:solidFill>
                  <a:srgbClr val="C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质量不同</a:t>
            </a:r>
            <a:endParaRPr lang="en-US" altLang="zh-CN" sz="3200"/>
          </a:p>
        </p:txBody>
      </p:sp>
      <p:sp>
        <p:nvSpPr>
          <p:cNvPr id="5" name="QB_7_AN.42_1#d24cb22d7.blank?vcp=1&amp;vis=1&amp;pid=addb736b8&amp;color=0,0,0&amp;vpa=22&amp;vtp=1&amp;bbb=1&amp;hb=1"/>
          <p:cNvSpPr/>
          <p:nvPr>
            <p:custDataLst>
              <p:tags r:id="rId4"/>
            </p:custDataLst>
          </p:nvPr>
        </p:nvSpPr>
        <p:spPr>
          <a:xfrm>
            <a:off x="719328" y="2220232"/>
            <a:ext cx="5376672" cy="146304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latinLnBrk="1">
              <a:lnSpc>
                <a:spcPct val="150000"/>
              </a:lnSpc>
            </a:pPr>
            <a:r>
              <a:rPr lang="en-US" altLang="zh-CN" sz="3200" b="0" i="0">
                <a:solidFill>
                  <a:srgbClr val="C00000"/>
                </a:solidFill>
                <a:latin typeface="宋体" panose="02010600030101010101" pitchFamily="2" charset="-122"/>
                <a:ea typeface="微软雅黑" panose="020B0503020204020204" charset="-122"/>
                <a:cs typeface="Times New Roman" panose="02020603050405020304" pitchFamily="34" charset="-120"/>
              </a:rPr>
              <a:t>                      </a:t>
            </a:r>
            <a:r>
              <a:rPr lang="en-US" altLang="zh-CN" sz="3200" b="0" i="0">
                <a:solidFill>
                  <a:srgbClr val="C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同一高度</a:t>
            </a:r>
            <a:endParaRPr lang="en-US" altLang="zh-CN" sz="3200"/>
          </a:p>
        </p:txBody>
      </p:sp>
      <p:sp>
        <p:nvSpPr>
          <p:cNvPr id="6" name="QB_7_AS.43_1#d24cb22d7?vcp=1&amp;vis=1&amp;pid=addb736b8&amp;color=0,0,0&amp;vtp=1&amp;bbb=1&amp;hb=1&amp;hs=1"/>
          <p:cNvSpPr/>
          <p:nvPr>
            <p:custDataLst>
              <p:tags r:id="rId5"/>
            </p:custDataLst>
          </p:nvPr>
        </p:nvSpPr>
        <p:spPr>
          <a:xfrm>
            <a:off x="719328" y="4492080"/>
            <a:ext cx="10753344" cy="149013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3200" b="1" i="0" spc="-50">
                <a:solidFill>
                  <a:srgbClr val="93CDDD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【点拨】</a:t>
            </a:r>
            <a:r>
              <a:rPr lang="en-US" altLang="zh-CN" sz="3200" b="0" i="0" spc="-5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探究重力势能大小与质量的关系，应控制重物下落的</a:t>
            </a:r>
          </a:p>
          <a:p>
            <a:pPr latinLnBrk="1">
              <a:lnSpc>
                <a:spcPts val="4400"/>
              </a:lnSpc>
            </a:pPr>
            <a:r>
              <a:rPr lang="en-US" altLang="zh-CN" sz="3200" b="0" i="0" spc="-5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高度相同，改变重物的质量大小，观察桌腿陷入沙子的深度。</a:t>
            </a:r>
            <a:endParaRPr lang="en-US" altLang="zh-CN" sz="3200" spc="-50"/>
          </a:p>
        </p:txBody>
      </p:sp>
      <p:sp>
        <p:nvSpPr>
          <p:cNvPr id="7" name="object 54">
            <a:hlinkClick r:id="rId10" action="ppaction://hlinksldjump"/>
          </p:cNvPr>
          <p:cNvSpPr/>
          <p:nvPr>
            <p:custDataLst>
              <p:tags r:id="rId6"/>
            </p:custDataLst>
          </p:nvPr>
        </p:nvSpPr>
        <p:spPr>
          <a:xfrm flipH="1">
            <a:off x="10992544" y="5872291"/>
            <a:ext cx="806203" cy="576031"/>
          </a:xfrm>
          <a:custGeom>
            <a:avLst/>
            <a:gdLst/>
            <a:ahLst/>
            <a:cxnLst/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265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</a:rPr>
              <a:t> 返回</a:t>
            </a:r>
            <a:endParaRPr kumimoji="0" sz="2265" b="1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黑体" panose="02010609060101010101" charset="-122"/>
              <a:ea typeface="黑体" panose="02010609060101010101" charset="-122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  <p:bldP spid="5" grpId="0" build="p" animBg="1"/>
      <p:bldP spid="6" grpId="0" uiExpand="1" build="p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QB_6_BD.44_1#bb8783079?sp=1&amp;vcp=1&amp;vis=1&amp;pid=feb249363&amp;color=0,0,0&amp;vtp=1&amp;bt=1&amp;bbb=1&amp;hb=1"/>
              <p:cNvSpPr/>
              <p:nvPr>
                <p:custDataLst>
                  <p:tags r:id="rId1"/>
                </p:custDataLst>
              </p:nvPr>
            </p:nvSpPr>
            <p:spPr>
              <a:xfrm>
                <a:off x="719328" y="711508"/>
                <a:ext cx="10753344" cy="298026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400"/>
                  </a:lnSpc>
                </a:pP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8.弹跳杆的结构如图甲所示，当站在弹跳杆上的小明随弹跳</a:t>
                </a: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杆中的弹簧向上弹起时（图乙中的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altLang="zh-CN" sz="3200" b="0" i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anose="020B0503020204020204" charset="-122"/>
                            <a:cs typeface="Times New Roman" panose="02020603050405020304" pitchFamily="34" charset="-12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 altLang="zh-CN" sz="3200" b="0" i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anose="020B0503020204020204" charset="-122"/>
                            <a:cs typeface="Times New Roman" panose="02020603050405020304" pitchFamily="34" charset="-120"/>
                          </a:rPr>
                          <m:t>A</m:t>
                        </m:r>
                        <m:r>
                          <a:rPr lang="en-US" altLang="zh-CN" sz="3200" b="0" i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anose="020B0503020204020204" charset="-122"/>
                            <a:cs typeface="Times New Roman" panose="02020603050405020304" pitchFamily="34" charset="-120"/>
                          </a:rPr>
                          <m:t>→</m:t>
                        </m:r>
                        <m:r>
                          <m:rPr>
                            <m:sty m:val="p"/>
                          </m:rPr>
                          <a:rPr lang="en-US" altLang="zh-CN" sz="3200" b="0" i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anose="020B0503020204020204" charset="-122"/>
                            <a:cs typeface="Times New Roman" panose="02020603050405020304" pitchFamily="34" charset="-120"/>
                          </a:rPr>
                          <m:t>C</m:t>
                        </m:r>
                      </m:e>
                    </m:d>
                  </m:oMath>
                </a14:m>
                <a:r>
                  <a:rPr lang="en-US" altLang="zh-CN" sz="135" b="0" i="0" kern="0" spc="-99900">
                    <a:solidFill>
                      <a:srgbClr val="FFFFFF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），小明的重力势</a:t>
                </a: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能</a:t>
                </a:r>
                <a:r>
                  <a:rPr lang="en-US" altLang="zh-CN" sz="32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，弹簧的弹性势能</a:t>
                </a:r>
                <a:r>
                  <a:rPr lang="en-US" altLang="zh-CN" sz="32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。（均选填“增大”“减小”</a:t>
                </a: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或“不变”）</a:t>
                </a:r>
                <a:endParaRPr lang="en-US" altLang="zh-CN" sz="3200"/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2" name="QB_6_BD.44_1#bb8783079?sp=1&amp;vcp=1&amp;vis=1&amp;pid=feb249363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8"/>
                </p:custDataLst>
              </p:nvPr>
            </p:nvSpPr>
            <p:spPr>
              <a:xfrm>
                <a:off x="719328" y="711508"/>
                <a:ext cx="10753344" cy="2980267"/>
              </a:xfrm>
              <a:prstGeom prst="rect">
                <a:avLst/>
              </a:prstGeom>
              <a:blipFill rotWithShape="1">
                <a:blip r:embed="rId9"/>
                <a:stretch>
                  <a:fillRect l="-5" t="-10" r="1" b="1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QB_6_BD.44_2#bb8783079?vcp=1&amp;vis=1&amp;pid=feb249363&amp;color=0,0,0&amp;tib=255,255,255&amp;vtp=1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889248" y="3816404"/>
            <a:ext cx="4425696" cy="2194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r="0" g="0" b="0">
                    <a:alpha val="0"/>
                  </a:scrgbClr>
                </a:solidFill>
              </a14:hiddenFill>
            </a:ext>
          </a:extLst>
        </p:spPr>
      </p:pic>
      <p:sp>
        <p:nvSpPr>
          <p:cNvPr id="4" name="QB_6_AN.45_1#bb8783079.blank?vcp=1&amp;vis=1&amp;pid=feb249363&amp;color=0,0,0&amp;vpa=23&amp;vtp=1&amp;bbb=1"/>
          <p:cNvSpPr/>
          <p:nvPr>
            <p:custDataLst>
              <p:tags r:id="rId3"/>
            </p:custDataLst>
          </p:nvPr>
        </p:nvSpPr>
        <p:spPr>
          <a:xfrm>
            <a:off x="1198195" y="1802732"/>
            <a:ext cx="1107017" cy="7112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3200" b="0" i="0" dirty="0" err="1">
                <a:solidFill>
                  <a:srgbClr val="C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增大</a:t>
            </a:r>
            <a:endParaRPr lang="en-US" altLang="zh-CN" sz="3200" dirty="0"/>
          </a:p>
        </p:txBody>
      </p:sp>
      <p:sp>
        <p:nvSpPr>
          <p:cNvPr id="5" name="QB_6_AN.46_1#bb8783079.blank?vcp=1&amp;vis=1&amp;pid=feb249363&amp;color=0,0,0&amp;vpa=24&amp;vtp=1&amp;bbb=1"/>
          <p:cNvSpPr/>
          <p:nvPr>
            <p:custDataLst>
              <p:tags r:id="rId4"/>
            </p:custDataLst>
          </p:nvPr>
        </p:nvSpPr>
        <p:spPr>
          <a:xfrm>
            <a:off x="5781924" y="1846041"/>
            <a:ext cx="1107017" cy="7112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3200" b="0" i="0" dirty="0" err="1">
                <a:solidFill>
                  <a:srgbClr val="C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减小</a:t>
            </a:r>
            <a:endParaRPr lang="en-US" altLang="zh-CN" sz="3200" dirty="0"/>
          </a:p>
        </p:txBody>
      </p:sp>
      <p:sp>
        <p:nvSpPr>
          <p:cNvPr id="6" name="object 54">
            <a:hlinkClick r:id="rId11" action="ppaction://hlinksldjump"/>
          </p:cNvPr>
          <p:cNvSpPr/>
          <p:nvPr>
            <p:custDataLst>
              <p:tags r:id="rId5"/>
            </p:custDataLst>
          </p:nvPr>
        </p:nvSpPr>
        <p:spPr>
          <a:xfrm flipH="1">
            <a:off x="10992544" y="5872291"/>
            <a:ext cx="806203" cy="576031"/>
          </a:xfrm>
          <a:custGeom>
            <a:avLst/>
            <a:gdLst/>
            <a:ahLst/>
            <a:cxnLst/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265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</a:rPr>
              <a:t> 返回</a:t>
            </a:r>
            <a:endParaRPr kumimoji="0" sz="2265" b="1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黑体" panose="02010609060101010101" charset="-122"/>
              <a:ea typeface="黑体" panose="02010609060101010101" charset="-122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  <p:bldP spid="5" grpId="0" build="p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QC_5_BD.47_1#b47168d31?vcp=1&amp;vis=1&amp;pid=169776193&amp;color=0,0,0&amp;vtp=1&amp;bt=1&amp;bbb=1&amp;hb=1"/>
          <p:cNvSpPr/>
          <p:nvPr>
            <p:custDataLst>
              <p:tags r:id="rId1"/>
            </p:custDataLst>
          </p:nvPr>
        </p:nvSpPr>
        <p:spPr>
          <a:xfrm>
            <a:off x="719328" y="1851085"/>
            <a:ext cx="10753344" cy="149013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9.</a:t>
            </a:r>
            <a:r>
              <a:rPr lang="en-US" altLang="zh-CN" sz="32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3200" b="0" i="0" err="1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飞机在林场上空某一高度喷洒农药时，始终水平匀速飞行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。</a:t>
            </a:r>
          </a:p>
          <a:p>
            <a:pPr latinLnBrk="1">
              <a:lnSpc>
                <a:spcPts val="4400"/>
              </a:lnSpc>
            </a:pPr>
            <a:r>
              <a:rPr lang="en-US" altLang="zh-CN" sz="3200" b="0" i="0" err="1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关于飞机的动能和势能变化，下列说法正确的是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(</a:t>
            </a:r>
            <a:r>
              <a:rPr lang="en-US" altLang="zh-CN" sz="32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    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)</a:t>
            </a:r>
            <a:endParaRPr lang="en-US" altLang="zh-CN" sz="3200"/>
          </a:p>
        </p:txBody>
      </p:sp>
      <p:sp>
        <p:nvSpPr>
          <p:cNvPr id="3" name="QC_5_AN.48_1#b47168d31.bracket?vcp=1&amp;vis=1&amp;pid=169776193&amp;color=0,0,0&amp;vpa=25&amp;vtp=1"/>
          <p:cNvSpPr/>
          <p:nvPr>
            <p:custDataLst>
              <p:tags r:id="rId2"/>
            </p:custDataLst>
          </p:nvPr>
        </p:nvSpPr>
        <p:spPr>
          <a:xfrm>
            <a:off x="9563819" y="2609699"/>
            <a:ext cx="588433" cy="7112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3200" b="0" i="0">
                <a:solidFill>
                  <a:srgbClr val="C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A</a:t>
            </a:r>
            <a:endParaRPr lang="en-US" altLang="zh-CN" sz="3200"/>
          </a:p>
        </p:txBody>
      </p:sp>
      <p:sp>
        <p:nvSpPr>
          <p:cNvPr id="4" name="QC_5_BD.47_2#b47168d31.choices?vcp=1&amp;vis=1&amp;pid=169776193&amp;color=0,0,0&amp;vtp=1&amp;bbb=1"/>
          <p:cNvSpPr/>
          <p:nvPr>
            <p:custDataLst>
              <p:tags r:id="rId3"/>
            </p:custDataLst>
          </p:nvPr>
        </p:nvSpPr>
        <p:spPr>
          <a:xfrm>
            <a:off x="719328" y="3391413"/>
            <a:ext cx="10753344" cy="149013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marR="0" lvl="0" indent="0" defTabSz="914400" eaLnBrk="1" fontAlgn="auto" latinLnBrk="1" hangingPunct="1">
              <a:lnSpc>
                <a:spcPts val="44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>
                <a:tab pos="4139565" algn="l"/>
              </a:tabLst>
              <a:defRPr/>
            </a:pP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A.</a:t>
            </a:r>
            <a:r>
              <a:rPr lang="en-US" altLang="zh-CN" sz="32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动能减小，势能减小</a:t>
            </a:r>
            <a:r>
              <a:rPr lang="en-US" altLang="zh-CN" sz="3200" b="0" i="0" spc="-103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B.</a:t>
            </a:r>
            <a:r>
              <a:rPr lang="en-US" altLang="zh-CN" sz="32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动能减小，势能增大</a:t>
            </a:r>
            <a:endParaRPr lang="en-US" altLang="zh-CN" sz="3200"/>
          </a:p>
          <a:p>
            <a:pPr marL="0" marR="0" lvl="0" indent="0" defTabSz="914400" eaLnBrk="1" fontAlgn="auto" latinLnBrk="1" hangingPunct="1">
              <a:lnSpc>
                <a:spcPts val="44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>
                <a:tab pos="4139565" algn="l"/>
              </a:tabLst>
              <a:defRPr/>
            </a:pP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C.</a:t>
            </a:r>
            <a:r>
              <a:rPr lang="en-US" altLang="zh-CN" sz="32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动能增大，势能减小</a:t>
            </a:r>
            <a:r>
              <a:rPr lang="en-US" altLang="zh-CN" sz="3200" b="0" i="0" spc="-103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D.</a:t>
            </a:r>
            <a:r>
              <a:rPr lang="en-US" altLang="zh-CN" sz="32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动能不变，势能不变</a:t>
            </a:r>
            <a:endParaRPr lang="en-US" altLang="zh-CN" sz="3200"/>
          </a:p>
        </p:txBody>
      </p:sp>
      <p:sp>
        <p:nvSpPr>
          <p:cNvPr id="5" name="object 54">
            <a:hlinkClick r:id="rId7" action="ppaction://hlinksldjump"/>
          </p:cNvPr>
          <p:cNvSpPr/>
          <p:nvPr>
            <p:custDataLst>
              <p:tags r:id="rId4"/>
            </p:custDataLst>
          </p:nvPr>
        </p:nvSpPr>
        <p:spPr>
          <a:xfrm flipH="1">
            <a:off x="10992544" y="5872291"/>
            <a:ext cx="806203" cy="576031"/>
          </a:xfrm>
          <a:custGeom>
            <a:avLst/>
            <a:gdLst/>
            <a:ahLst/>
            <a:cxnLst/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265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</a:rPr>
              <a:t> 返回</a:t>
            </a:r>
            <a:endParaRPr kumimoji="0" sz="2265" b="1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黑体" panose="02010609060101010101" charset="-122"/>
              <a:ea typeface="黑体" panose="02010609060101010101" charset="-122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组合 16"/>
          <p:cNvGrpSpPr/>
          <p:nvPr>
            <p:custDataLst>
              <p:tags r:id="rId1"/>
            </p:custDataLst>
          </p:nvPr>
        </p:nvGrpSpPr>
        <p:grpSpPr>
          <a:xfrm>
            <a:off x="2114086" y="1700808"/>
            <a:ext cx="7942354" cy="3796295"/>
            <a:chOff x="1882804" y="1347614"/>
            <a:chExt cx="5956766" cy="2847221"/>
          </a:xfrm>
        </p:grpSpPr>
        <p:cxnSp>
          <p:nvCxnSpPr>
            <p:cNvPr id="18" name="直接箭头连接符 17"/>
            <p:cNvCxnSpPr/>
            <p:nvPr>
              <p:custDataLst>
                <p:tags r:id="rId2"/>
              </p:custDataLst>
            </p:nvPr>
          </p:nvCxnSpPr>
          <p:spPr bwMode="auto">
            <a:xfrm>
              <a:off x="5815914" y="2219661"/>
              <a:ext cx="413544" cy="0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直接连接符 20"/>
            <p:cNvCxnSpPr/>
            <p:nvPr>
              <p:custDataLst>
                <p:tags r:id="rId3"/>
              </p:custDataLst>
            </p:nvPr>
          </p:nvCxnSpPr>
          <p:spPr bwMode="auto">
            <a:xfrm>
              <a:off x="2987675" y="3050410"/>
              <a:ext cx="263394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矩形 35"/>
            <p:cNvSpPr>
              <a:spLocks noChangeArrowheads="1"/>
            </p:cNvSpPr>
            <p:nvPr>
              <p:custDataLst>
                <p:tags r:id="rId4"/>
              </p:custDataLst>
            </p:nvPr>
          </p:nvSpPr>
          <p:spPr bwMode="auto">
            <a:xfrm>
              <a:off x="1882804" y="1347614"/>
              <a:ext cx="756457" cy="438581"/>
            </a:xfrm>
            <a:prstGeom prst="rect">
              <a:avLst/>
            </a:prstGeom>
            <a:noFill/>
            <a:ln w="25400">
              <a:solidFill>
                <a:schemeClr val="tx1"/>
              </a:solidFill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3200" b="1"/>
                <a:t>动能</a:t>
              </a:r>
              <a:endParaRPr lang="en-US" altLang="zh-CN" sz="3200" b="1"/>
            </a:p>
          </p:txBody>
        </p:sp>
        <p:sp>
          <p:nvSpPr>
            <p:cNvPr id="29" name="矩形 35"/>
            <p:cNvSpPr>
              <a:spLocks noChangeArrowheads="1"/>
            </p:cNvSpPr>
            <p:nvPr>
              <p:custDataLst>
                <p:tags r:id="rId5"/>
              </p:custDataLst>
            </p:nvPr>
          </p:nvSpPr>
          <p:spPr bwMode="auto">
            <a:xfrm>
              <a:off x="2077477" y="2211710"/>
              <a:ext cx="838339" cy="8309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3200" b="1"/>
                <a:t>重力势能</a:t>
              </a:r>
              <a:endParaRPr lang="en-US" altLang="zh-CN" sz="3200" b="1"/>
            </a:p>
          </p:txBody>
        </p:sp>
        <p:sp>
          <p:nvSpPr>
            <p:cNvPr id="30" name="矩形 35"/>
            <p:cNvSpPr>
              <a:spLocks noChangeArrowheads="1"/>
            </p:cNvSpPr>
            <p:nvPr>
              <p:custDataLst>
                <p:tags r:id="rId6"/>
              </p:custDataLst>
            </p:nvPr>
          </p:nvSpPr>
          <p:spPr bwMode="auto">
            <a:xfrm>
              <a:off x="6156176" y="1966069"/>
              <a:ext cx="1683394" cy="4385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3200" b="1"/>
                <a:t>机械能守恒</a:t>
              </a:r>
              <a:endParaRPr lang="en-US" altLang="zh-CN" sz="3200" b="1"/>
            </a:p>
          </p:txBody>
        </p:sp>
        <p:sp>
          <p:nvSpPr>
            <p:cNvPr id="31" name="矩形 35"/>
            <p:cNvSpPr>
              <a:spLocks noChangeArrowheads="1"/>
            </p:cNvSpPr>
            <p:nvPr>
              <p:custDataLst>
                <p:tags r:id="rId7"/>
              </p:custDataLst>
            </p:nvPr>
          </p:nvSpPr>
          <p:spPr bwMode="auto">
            <a:xfrm>
              <a:off x="3185527" y="3363838"/>
              <a:ext cx="1731564" cy="8309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3200" b="1"/>
                <a:t>弹性形变</a:t>
              </a:r>
            </a:p>
            <a:p>
              <a:pPr eaLnBrk="1" hangingPunct="1"/>
              <a:r>
                <a:rPr lang="zh-CN" altLang="en-US" sz="3200" b="1"/>
                <a:t>程度大小等</a:t>
              </a:r>
              <a:endParaRPr lang="en-US" altLang="zh-CN" sz="3200" b="1"/>
            </a:p>
          </p:txBody>
        </p:sp>
        <p:sp>
          <p:nvSpPr>
            <p:cNvPr id="32" name="圆角矩形 31"/>
            <p:cNvSpPr/>
            <p:nvPr>
              <p:custDataLst>
                <p:tags r:id="rId8"/>
              </p:custDataLst>
            </p:nvPr>
          </p:nvSpPr>
          <p:spPr>
            <a:xfrm>
              <a:off x="5364088" y="1707654"/>
              <a:ext cx="452732" cy="1080120"/>
            </a:xfrm>
            <a:prstGeom prst="roundRect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3200" b="1">
                  <a:solidFill>
                    <a:schemeClr val="tx1"/>
                  </a:solidFill>
                  <a:latin typeface="Times New Roman" panose="02020603050405020304" pitchFamily="2" charset="0"/>
                  <a:ea typeface="宋体" panose="02010600030101010101" pitchFamily="2" charset="-122"/>
                </a:rPr>
                <a:t>机械能</a:t>
              </a:r>
            </a:p>
          </p:txBody>
        </p:sp>
        <p:cxnSp>
          <p:nvCxnSpPr>
            <p:cNvPr id="33" name="直接箭头连接符 32"/>
            <p:cNvCxnSpPr/>
            <p:nvPr>
              <p:custDataLst>
                <p:tags r:id="rId9"/>
              </p:custDataLst>
            </p:nvPr>
          </p:nvCxnSpPr>
          <p:spPr bwMode="auto">
            <a:xfrm>
              <a:off x="4950544" y="2229925"/>
              <a:ext cx="413544" cy="0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直接箭头连接符 34"/>
            <p:cNvCxnSpPr/>
            <p:nvPr>
              <p:custDataLst>
                <p:tags r:id="rId10"/>
              </p:custDataLst>
            </p:nvPr>
          </p:nvCxnSpPr>
          <p:spPr bwMode="auto">
            <a:xfrm>
              <a:off x="2698312" y="1691415"/>
              <a:ext cx="413544" cy="0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6" name="矩形 35"/>
            <p:cNvSpPr>
              <a:spLocks noChangeArrowheads="1"/>
            </p:cNvSpPr>
            <p:nvPr>
              <p:custDataLst>
                <p:tags r:id="rId11"/>
              </p:custDataLst>
            </p:nvPr>
          </p:nvSpPr>
          <p:spPr bwMode="auto">
            <a:xfrm>
              <a:off x="3112502" y="1460582"/>
              <a:ext cx="1683394" cy="4385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3200" b="1"/>
                <a:t>质量、速度</a:t>
              </a:r>
              <a:endParaRPr lang="en-US" altLang="zh-CN" sz="3200" b="1"/>
            </a:p>
          </p:txBody>
        </p:sp>
        <p:sp>
          <p:nvSpPr>
            <p:cNvPr id="37" name="矩形 35"/>
            <p:cNvSpPr>
              <a:spLocks noChangeArrowheads="1"/>
            </p:cNvSpPr>
            <p:nvPr>
              <p:custDataLst>
                <p:tags r:id="rId12"/>
              </p:custDataLst>
            </p:nvPr>
          </p:nvSpPr>
          <p:spPr bwMode="auto">
            <a:xfrm>
              <a:off x="3252436" y="2819578"/>
              <a:ext cx="815508" cy="438581"/>
            </a:xfrm>
            <a:prstGeom prst="rect">
              <a:avLst/>
            </a:prstGeom>
            <a:noFill/>
            <a:ln w="25400">
              <a:solidFill>
                <a:schemeClr val="tx1"/>
              </a:solidFill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3200" b="1"/>
                <a:t>势能</a:t>
              </a:r>
              <a:endParaRPr lang="en-US" altLang="zh-CN" sz="3200" b="1"/>
            </a:p>
          </p:txBody>
        </p:sp>
        <p:cxnSp>
          <p:nvCxnSpPr>
            <p:cNvPr id="38" name="直接箭头连接符 37"/>
            <p:cNvCxnSpPr/>
            <p:nvPr>
              <p:custDataLst>
                <p:tags r:id="rId13"/>
              </p:custDataLst>
            </p:nvPr>
          </p:nvCxnSpPr>
          <p:spPr bwMode="auto">
            <a:xfrm>
              <a:off x="2843808" y="2556941"/>
              <a:ext cx="284014" cy="1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9" name="矩形 35"/>
            <p:cNvSpPr>
              <a:spLocks noChangeArrowheads="1"/>
            </p:cNvSpPr>
            <p:nvPr>
              <p:custDataLst>
                <p:tags r:id="rId14"/>
              </p:custDataLst>
            </p:nvPr>
          </p:nvSpPr>
          <p:spPr bwMode="auto">
            <a:xfrm>
              <a:off x="3128468" y="2326109"/>
              <a:ext cx="1683394" cy="4385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3200" b="1"/>
                <a:t>质量、速度</a:t>
              </a:r>
              <a:endParaRPr lang="en-US" altLang="zh-CN" sz="3200" b="1"/>
            </a:p>
          </p:txBody>
        </p:sp>
        <p:cxnSp>
          <p:nvCxnSpPr>
            <p:cNvPr id="40" name="直接连接符 39"/>
            <p:cNvCxnSpPr/>
            <p:nvPr>
              <p:custDataLst>
                <p:tags r:id="rId15"/>
              </p:custDataLst>
            </p:nvPr>
          </p:nvCxnSpPr>
          <p:spPr bwMode="auto">
            <a:xfrm flipH="1">
              <a:off x="2987675" y="2763921"/>
              <a:ext cx="149" cy="599917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直接连接符 40"/>
            <p:cNvCxnSpPr/>
            <p:nvPr>
              <p:custDataLst>
                <p:tags r:id="rId16"/>
              </p:custDataLst>
            </p:nvPr>
          </p:nvCxnSpPr>
          <p:spPr bwMode="auto">
            <a:xfrm>
              <a:off x="2832309" y="2771872"/>
              <a:ext cx="163304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直接连接符 41"/>
            <p:cNvCxnSpPr/>
            <p:nvPr>
              <p:custDataLst>
                <p:tags r:id="rId17"/>
              </p:custDataLst>
            </p:nvPr>
          </p:nvCxnSpPr>
          <p:spPr bwMode="auto">
            <a:xfrm>
              <a:off x="2827214" y="3363838"/>
              <a:ext cx="163304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3" name="矩形 35"/>
            <p:cNvSpPr>
              <a:spLocks noChangeArrowheads="1"/>
            </p:cNvSpPr>
            <p:nvPr>
              <p:custDataLst>
                <p:tags r:id="rId18"/>
              </p:custDataLst>
            </p:nvPr>
          </p:nvSpPr>
          <p:spPr bwMode="auto">
            <a:xfrm>
              <a:off x="2077477" y="3075806"/>
              <a:ext cx="838339" cy="8309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3200" b="1"/>
                <a:t>弹性势能</a:t>
              </a:r>
              <a:endParaRPr lang="en-US" altLang="zh-CN" sz="3200" b="1"/>
            </a:p>
          </p:txBody>
        </p:sp>
        <p:cxnSp>
          <p:nvCxnSpPr>
            <p:cNvPr id="44" name="直接箭头连接符 43"/>
            <p:cNvCxnSpPr/>
            <p:nvPr>
              <p:custDataLst>
                <p:tags r:id="rId19"/>
              </p:custDataLst>
            </p:nvPr>
          </p:nvCxnSpPr>
          <p:spPr bwMode="auto">
            <a:xfrm>
              <a:off x="2817142" y="3723877"/>
              <a:ext cx="284014" cy="1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直接连接符 44"/>
            <p:cNvCxnSpPr/>
            <p:nvPr>
              <p:custDataLst>
                <p:tags r:id="rId20"/>
              </p:custDataLst>
            </p:nvPr>
          </p:nvCxnSpPr>
          <p:spPr bwMode="auto">
            <a:xfrm>
              <a:off x="2700612" y="1419622"/>
              <a:ext cx="2216479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直接连接符 45"/>
            <p:cNvCxnSpPr/>
            <p:nvPr>
              <p:custDataLst>
                <p:tags r:id="rId21"/>
              </p:custDataLst>
            </p:nvPr>
          </p:nvCxnSpPr>
          <p:spPr bwMode="auto">
            <a:xfrm flipH="1">
              <a:off x="4917091" y="1419622"/>
              <a:ext cx="150" cy="1656184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直接连接符 46"/>
            <p:cNvCxnSpPr/>
            <p:nvPr>
              <p:custDataLst>
                <p:tags r:id="rId22"/>
              </p:custDataLst>
            </p:nvPr>
          </p:nvCxnSpPr>
          <p:spPr bwMode="auto">
            <a:xfrm>
              <a:off x="4067944" y="3063879"/>
              <a:ext cx="849147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2"/>
          <p:cNvSpPr txBox="1"/>
          <p:nvPr>
            <p:custDataLst>
              <p:tags r:id="rId1"/>
            </p:custDataLst>
          </p:nvPr>
        </p:nvSpPr>
        <p:spPr>
          <a:xfrm>
            <a:off x="2531110" y="2476500"/>
            <a:ext cx="8576310" cy="1904365"/>
          </a:xfrm>
          <a:prstGeom prst="rect">
            <a:avLst/>
          </a:prstGeom>
          <a:noFill/>
          <a:ln w="9525">
            <a:noFill/>
          </a:ln>
        </p:spPr>
        <p:txBody>
          <a:bodyPr>
            <a:scene3d>
              <a:camera prst="orthographicFront"/>
              <a:lightRig rig="threePt" dir="t"/>
            </a:scene3d>
          </a:bodyPr>
          <a:lstStyle/>
          <a:p>
            <a:pPr marL="342900" indent="-342900" eaLnBrk="1" hangingPunct="1">
              <a:lnSpc>
                <a:spcPct val="150000"/>
              </a:lnSpc>
              <a:spcBef>
                <a:spcPct val="0"/>
              </a:spcBef>
            </a:pPr>
            <a:r>
              <a:rPr lang="zh-CN" altLang="en-US" sz="3735" b="1">
                <a:ln w="15875"/>
                <a:gradFill>
                  <a:gsLst>
                    <a:gs pos="0">
                      <a:schemeClr val="accent1"/>
                    </a:gs>
                    <a:gs pos="100000">
                      <a:schemeClr val="accent6"/>
                    </a:gs>
                  </a:gsLst>
                  <a:lin ang="2700000" scaled="0"/>
                </a:gradFill>
                <a:effectLst/>
                <a:latin typeface="Times New Roman" panose="02020603050405020304" pitchFamily="2" charset="0"/>
                <a:ea typeface="黑体" panose="02010609060101010101" charset="-122"/>
              </a:rPr>
              <a:t>必做作业：从教材习题中选取；</a:t>
            </a:r>
          </a:p>
          <a:p>
            <a:pPr marL="342900" indent="-342900" eaLnBrk="1" hangingPunct="1">
              <a:lnSpc>
                <a:spcPct val="150000"/>
              </a:lnSpc>
              <a:spcBef>
                <a:spcPct val="0"/>
              </a:spcBef>
            </a:pPr>
            <a:r>
              <a:rPr lang="zh-CN" altLang="en-US" sz="3735" b="1">
                <a:ln w="15875"/>
                <a:gradFill>
                  <a:gsLst>
                    <a:gs pos="0">
                      <a:schemeClr val="accent1"/>
                    </a:gs>
                    <a:gs pos="100000">
                      <a:schemeClr val="accent6"/>
                    </a:gs>
                  </a:gsLst>
                  <a:lin ang="2700000" scaled="0"/>
                </a:gradFill>
                <a:effectLst/>
                <a:latin typeface="Times New Roman" panose="02020603050405020304" pitchFamily="2" charset="0"/>
                <a:ea typeface="黑体" panose="02010609060101010101" charset="-122"/>
              </a:rPr>
              <a:t>选做作业：完成练习册本课时的习题</a:t>
            </a:r>
            <a:r>
              <a:rPr lang="en-US" altLang="zh-CN" sz="3735" b="1">
                <a:ln w="15875"/>
                <a:gradFill>
                  <a:gsLst>
                    <a:gs pos="0">
                      <a:schemeClr val="accent1"/>
                    </a:gs>
                    <a:gs pos="100000">
                      <a:schemeClr val="accent6"/>
                    </a:gs>
                  </a:gsLst>
                  <a:lin ang="2700000" scaled="0"/>
                </a:gradFill>
                <a:effectLst/>
                <a:latin typeface="Times New Roman" panose="02020603050405020304" pitchFamily="2" charset="0"/>
                <a:ea typeface="黑体" panose="02010609060101010101" charset="-122"/>
              </a:rPr>
              <a:t>.</a:t>
            </a:r>
          </a:p>
        </p:txBody>
      </p:sp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868" name="Group 19"/>
          <p:cNvGrpSpPr/>
          <p:nvPr>
            <p:custDataLst>
              <p:tags r:id="rId1"/>
            </p:custDataLst>
          </p:nvPr>
        </p:nvGrpSpPr>
        <p:grpSpPr>
          <a:xfrm>
            <a:off x="545397" y="1455978"/>
            <a:ext cx="4117149" cy="1549129"/>
            <a:chOff x="5158" y="654"/>
            <a:chExt cx="2118" cy="592"/>
          </a:xfrm>
        </p:grpSpPr>
        <p:sp>
          <p:nvSpPr>
            <p:cNvPr id="36869" name="Rectangle 10"/>
            <p:cNvSpPr>
              <a:spLocks noChangeArrowheads="1"/>
            </p:cNvSpPr>
            <p:nvPr>
              <p:custDataLst>
                <p:tags r:id="rId11"/>
              </p:custDataLst>
            </p:nvPr>
          </p:nvSpPr>
          <p:spPr bwMode="auto">
            <a:xfrm>
              <a:off x="5158" y="761"/>
              <a:ext cx="691" cy="3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just">
                <a:lnSpc>
                  <a:spcPct val="150000"/>
                </a:lnSpc>
                <a:buFont typeface="Arial" panose="020B0604020202020204" pitchFamily="34" charset="0"/>
                <a:buNone/>
              </a:pPr>
              <a:r>
                <a:rPr lang="zh-CN" altLang="en-US" sz="3000" b="1">
                  <a:latin typeface="Times New Roman" panose="02020603050405020304" pitchFamily="2" charset="0"/>
                  <a:cs typeface="Times New Roman" panose="02020603050405020304" pitchFamily="2" charset="0"/>
                </a:rPr>
                <a:t>机械能</a:t>
              </a:r>
            </a:p>
          </p:txBody>
        </p:sp>
        <p:sp>
          <p:nvSpPr>
            <p:cNvPr id="36870" name="Rectangle 11"/>
            <p:cNvSpPr>
              <a:spLocks noChangeArrowheads="1"/>
            </p:cNvSpPr>
            <p:nvPr>
              <p:custDataLst>
                <p:tags r:id="rId12"/>
              </p:custDataLst>
            </p:nvPr>
          </p:nvSpPr>
          <p:spPr bwMode="auto">
            <a:xfrm>
              <a:off x="5867" y="654"/>
              <a:ext cx="492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just" eaLnBrk="1" hangingPunct="1"/>
              <a:r>
                <a:rPr lang="zh-CN" altLang="en-US" sz="3000" b="1">
                  <a:latin typeface="Times New Roman" panose="02020603050405020304" pitchFamily="2" charset="0"/>
                  <a:cs typeface="Times New Roman" panose="02020603050405020304" pitchFamily="2" charset="0"/>
                </a:rPr>
                <a:t>动能</a:t>
              </a:r>
            </a:p>
          </p:txBody>
        </p:sp>
        <p:sp>
          <p:nvSpPr>
            <p:cNvPr id="36871" name="Rectangle 12"/>
            <p:cNvSpPr>
              <a:spLocks noChangeArrowheads="1"/>
            </p:cNvSpPr>
            <p:nvPr>
              <p:custDataLst>
                <p:tags r:id="rId13"/>
              </p:custDataLst>
            </p:nvPr>
          </p:nvSpPr>
          <p:spPr bwMode="auto">
            <a:xfrm>
              <a:off x="5848" y="955"/>
              <a:ext cx="492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FF9933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just" eaLnBrk="1" hangingPunct="1"/>
              <a:r>
                <a:rPr lang="zh-CN" altLang="en-US" sz="3000" b="1">
                  <a:latin typeface="Times New Roman" panose="02020603050405020304" pitchFamily="2" charset="0"/>
                  <a:cs typeface="Times New Roman" panose="02020603050405020304" pitchFamily="2" charset="0"/>
                </a:rPr>
                <a:t>势能</a:t>
              </a:r>
            </a:p>
          </p:txBody>
        </p:sp>
        <p:sp>
          <p:nvSpPr>
            <p:cNvPr id="36872" name="Rectangle 15"/>
            <p:cNvSpPr>
              <a:spLocks noChangeArrowheads="1"/>
            </p:cNvSpPr>
            <p:nvPr>
              <p:custDataLst>
                <p:tags r:id="rId14"/>
              </p:custDataLst>
            </p:nvPr>
          </p:nvSpPr>
          <p:spPr bwMode="auto">
            <a:xfrm>
              <a:off x="6359" y="813"/>
              <a:ext cx="890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just" eaLnBrk="1" hangingPunct="1"/>
              <a:r>
                <a:rPr lang="zh-CN" altLang="en-US" sz="3000" b="1">
                  <a:latin typeface="Times New Roman" panose="02020603050405020304" pitchFamily="2" charset="0"/>
                  <a:cs typeface="Times New Roman" panose="02020603050405020304" pitchFamily="2" charset="0"/>
                </a:rPr>
                <a:t>重力势能</a:t>
              </a:r>
            </a:p>
          </p:txBody>
        </p:sp>
        <p:sp>
          <p:nvSpPr>
            <p:cNvPr id="36873" name="Rectangle 16"/>
            <p:cNvSpPr>
              <a:spLocks noChangeArrowheads="1"/>
            </p:cNvSpPr>
            <p:nvPr>
              <p:custDataLst>
                <p:tags r:id="rId15"/>
              </p:custDataLst>
            </p:nvPr>
          </p:nvSpPr>
          <p:spPr bwMode="auto">
            <a:xfrm>
              <a:off x="6386" y="1034"/>
              <a:ext cx="890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just" eaLnBrk="1" hangingPunct="1"/>
              <a:r>
                <a:rPr lang="zh-CN" altLang="en-US" sz="3000" b="1">
                  <a:latin typeface="Times New Roman" panose="02020603050405020304" pitchFamily="2" charset="0"/>
                  <a:cs typeface="Times New Roman" panose="02020603050405020304" pitchFamily="2" charset="0"/>
                </a:rPr>
                <a:t>弹性势能</a:t>
              </a:r>
            </a:p>
          </p:txBody>
        </p:sp>
        <p:sp>
          <p:nvSpPr>
            <p:cNvPr id="36874" name="AutoShape 17"/>
            <p:cNvSpPr/>
            <p:nvPr>
              <p:custDataLst>
                <p:tags r:id="rId16"/>
              </p:custDataLst>
            </p:nvPr>
          </p:nvSpPr>
          <p:spPr bwMode="auto">
            <a:xfrm>
              <a:off x="5822" y="777"/>
              <a:ext cx="71" cy="305"/>
            </a:xfrm>
            <a:prstGeom prst="leftBrace">
              <a:avLst>
                <a:gd name="adj1" fmla="val 59471"/>
                <a:gd name="adj2" fmla="val 50000"/>
              </a:avLst>
            </a:prstGeom>
            <a:noFill/>
            <a:ln w="28575">
              <a:solidFill>
                <a:srgbClr val="C00000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just" eaLnBrk="1" hangingPunct="1"/>
              <a:endParaRPr lang="zh-CN" altLang="en-US" sz="3000">
                <a:latin typeface="Times New Roman" panose="02020603050405020304" pitchFamily="2" charset="0"/>
                <a:cs typeface="Times New Roman" panose="02020603050405020304" pitchFamily="2" charset="0"/>
              </a:endParaRPr>
            </a:p>
          </p:txBody>
        </p:sp>
        <p:sp>
          <p:nvSpPr>
            <p:cNvPr id="36875" name="AutoShape 18"/>
            <p:cNvSpPr/>
            <p:nvPr>
              <p:custDataLst>
                <p:tags r:id="rId17"/>
              </p:custDataLst>
            </p:nvPr>
          </p:nvSpPr>
          <p:spPr bwMode="auto">
            <a:xfrm>
              <a:off x="6283" y="916"/>
              <a:ext cx="113" cy="284"/>
            </a:xfrm>
            <a:prstGeom prst="leftBrace">
              <a:avLst>
                <a:gd name="adj1" fmla="val 67555"/>
                <a:gd name="adj2" fmla="val 50000"/>
              </a:avLst>
            </a:prstGeom>
            <a:noFill/>
            <a:ln w="28575">
              <a:solidFill>
                <a:srgbClr val="C00000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just" eaLnBrk="1" hangingPunct="1"/>
              <a:endParaRPr lang="zh-CN" altLang="en-US" sz="3000">
                <a:latin typeface="Times New Roman" panose="02020603050405020304" pitchFamily="2" charset="0"/>
                <a:cs typeface="Times New Roman" panose="02020603050405020304" pitchFamily="2" charset="0"/>
              </a:endParaRPr>
            </a:p>
          </p:txBody>
        </p:sp>
      </p:grpSp>
      <p:sp>
        <p:nvSpPr>
          <p:cNvPr id="36876" name="Rectangle 13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362610" y="741487"/>
            <a:ext cx="5404206" cy="7835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just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en-US" altLang="zh-CN" sz="3000" b="1">
                <a:latin typeface="Times New Roman" panose="02020603050405020304" pitchFamily="2" charset="0"/>
                <a:cs typeface="Times New Roman" panose="02020603050405020304" pitchFamily="2" charset="0"/>
              </a:rPr>
              <a:t>1. </a:t>
            </a:r>
            <a:r>
              <a:rPr lang="zh-CN" altLang="en-US" sz="3000" b="1">
                <a:latin typeface="Times New Roman" panose="02020603050405020304" pitchFamily="2" charset="0"/>
                <a:cs typeface="Times New Roman" panose="02020603050405020304" pitchFamily="2" charset="0"/>
              </a:rPr>
              <a:t>动能、势能统称为机械能。</a:t>
            </a:r>
            <a:endParaRPr lang="en-US" altLang="zh-CN" sz="3000" b="1" baseline="-25000">
              <a:latin typeface="Times New Roman" panose="02020603050405020304" pitchFamily="2" charset="0"/>
              <a:cs typeface="Times New Roman" panose="02020603050405020304" pitchFamily="2" charset="0"/>
            </a:endParaRPr>
          </a:p>
        </p:txBody>
      </p:sp>
      <p:sp>
        <p:nvSpPr>
          <p:cNvPr id="14" name="Rectangle 18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6644814" y="883620"/>
            <a:ext cx="3964305" cy="6451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sz="3000" b="1">
                <a:latin typeface="Times New Roman" panose="02020603050405020304" pitchFamily="2" charset="0"/>
                <a:ea typeface="宋体" panose="02010600030101010101" pitchFamily="2" charset="-122"/>
                <a:cs typeface="Times New Roman" panose="02020603050405020304" pitchFamily="2" charset="0"/>
              </a:rPr>
              <a:t>2.</a:t>
            </a:r>
            <a:r>
              <a:rPr lang="zh-CN" altLang="en-US" sz="3000" b="1">
                <a:latin typeface="Times New Roman" panose="02020603050405020304" pitchFamily="2" charset="0"/>
                <a:ea typeface="宋体" panose="02010600030101010101" pitchFamily="2" charset="-122"/>
                <a:cs typeface="Times New Roman" panose="02020603050405020304" pitchFamily="2" charset="0"/>
              </a:rPr>
              <a:t>机械能 </a:t>
            </a:r>
            <a:r>
              <a:rPr lang="en-US" altLang="zh-CN" sz="3000" b="1">
                <a:latin typeface="Times New Roman" panose="02020603050405020304" pitchFamily="2" charset="0"/>
                <a:ea typeface="宋体" panose="02010600030101010101" pitchFamily="2" charset="-122"/>
                <a:cs typeface="Times New Roman" panose="02020603050405020304" pitchFamily="2" charset="0"/>
              </a:rPr>
              <a:t>= </a:t>
            </a:r>
            <a:r>
              <a:rPr lang="zh-CN" altLang="en-US" sz="3000" b="1">
                <a:latin typeface="Times New Roman" panose="02020603050405020304" pitchFamily="2" charset="0"/>
                <a:ea typeface="宋体" panose="02010600030101010101" pitchFamily="2" charset="-122"/>
                <a:cs typeface="Times New Roman" panose="02020603050405020304" pitchFamily="2" charset="0"/>
              </a:rPr>
              <a:t>动能 </a:t>
            </a:r>
            <a:r>
              <a:rPr lang="en-US" altLang="zh-CN" sz="3000" b="1">
                <a:latin typeface="Times New Roman" panose="02020603050405020304" pitchFamily="2" charset="0"/>
                <a:ea typeface="宋体" panose="02010600030101010101" pitchFamily="2" charset="-122"/>
                <a:cs typeface="Times New Roman" panose="02020603050405020304" pitchFamily="2" charset="0"/>
              </a:rPr>
              <a:t>+ </a:t>
            </a:r>
            <a:r>
              <a:rPr lang="zh-CN" altLang="en-US" sz="3000" b="1">
                <a:latin typeface="Times New Roman" panose="02020603050405020304" pitchFamily="2" charset="0"/>
                <a:ea typeface="宋体" panose="02010600030101010101" pitchFamily="2" charset="-122"/>
                <a:cs typeface="Times New Roman" panose="02020603050405020304" pitchFamily="2" charset="0"/>
              </a:rPr>
              <a:t>势能</a:t>
            </a:r>
            <a:endParaRPr lang="en-US" altLang="zh-CN" sz="3000" b="1">
              <a:latin typeface="Times New Roman" panose="02020603050405020304" pitchFamily="2" charset="0"/>
              <a:ea typeface="宋体" panose="02010600030101010101" pitchFamily="2" charset="-122"/>
              <a:cs typeface="Times New Roman" panose="02020603050405020304" pitchFamily="2" charset="0"/>
            </a:endParaRPr>
          </a:p>
        </p:txBody>
      </p:sp>
      <p:graphicFrame>
        <p:nvGraphicFramePr>
          <p:cNvPr id="25" name="对象 24"/>
          <p:cNvGraphicFramePr>
            <a:graphicFrameLocks noChangeAspect="1"/>
          </p:cNvGraphicFramePr>
          <p:nvPr>
            <p:custDataLst>
              <p:tags r:id="rId4"/>
            </p:custDataLst>
          </p:nvPr>
        </p:nvGraphicFramePr>
        <p:xfrm>
          <a:off x="7255841" y="2001158"/>
          <a:ext cx="2219325" cy="663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9" imgW="18592800" imgH="5486400" progId="Equation.DSMT4">
                  <p:embed/>
                </p:oleObj>
              </mc:Choice>
              <mc:Fallback>
                <p:oleObj name="Equation" r:id="rId19" imgW="18592800" imgH="548640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20"/>
                      <a:stretch>
                        <a:fillRect/>
                      </a:stretch>
                    </p:blipFill>
                    <p:spPr>
                      <a:xfrm>
                        <a:off x="7255841" y="2001158"/>
                        <a:ext cx="2219325" cy="66357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7" name="组合 16"/>
          <p:cNvGrpSpPr/>
          <p:nvPr>
            <p:custDataLst>
              <p:tags r:id="rId5"/>
            </p:custDataLst>
          </p:nvPr>
        </p:nvGrpSpPr>
        <p:grpSpPr>
          <a:xfrm>
            <a:off x="6841725" y="3174412"/>
            <a:ext cx="4539009" cy="2967305"/>
            <a:chOff x="6841725" y="3174412"/>
            <a:chExt cx="4539009" cy="2967305"/>
          </a:xfrm>
        </p:grpSpPr>
        <p:pic>
          <p:nvPicPr>
            <p:cNvPr id="27" name="Picture 8" descr="跳水"/>
            <p:cNvPicPr>
              <a:picLocks noChangeAspect="1" noChangeArrowheads="1"/>
            </p:cNvPicPr>
            <p:nvPr>
              <p:custDataLst>
                <p:tags r:id="rId9"/>
              </p:custDataLst>
            </p:nvPr>
          </p:nvPicPr>
          <p:blipFill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6038"/>
            <a:stretch>
              <a:fillRect/>
            </a:stretch>
          </p:blipFill>
          <p:spPr bwMode="auto">
            <a:xfrm>
              <a:off x="6841725" y="3174412"/>
              <a:ext cx="4539009" cy="238253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8" name="文本占位符 9"/>
            <p:cNvSpPr txBox="1"/>
            <p:nvPr>
              <p:custDataLst>
                <p:tags r:id="rId10"/>
              </p:custDataLst>
            </p:nvPr>
          </p:nvSpPr>
          <p:spPr>
            <a:xfrm>
              <a:off x="7629861" y="5556942"/>
              <a:ext cx="2894841" cy="584775"/>
            </a:xfrm>
            <a:prstGeom prst="rect">
              <a:avLst/>
            </a:prstGeom>
          </p:spPr>
          <p:txBody>
            <a:bodyPr wrap="none"/>
            <a:lstStyle>
              <a:lvl1pPr marL="0" indent="0" algn="l" defTabSz="914400" rtl="0" eaLnBrk="1" latinLnBrk="0" hangingPunct="1">
                <a:lnSpc>
                  <a:spcPct val="10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3000" b="1" kern="1200">
                  <a:solidFill>
                    <a:schemeClr val="tx1"/>
                  </a:solidFill>
                  <a:latin typeface="楷体" panose="02010609060101010101" charset="-122"/>
                  <a:ea typeface="楷体" panose="02010609060101010101" charset="-122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zh-CN" altLang="en-US">
                  <a:latin typeface="Times New Roman" panose="02020603050405020304" pitchFamily="2" charset="0"/>
                  <a:ea typeface="+mn-ea"/>
                  <a:cs typeface="Times New Roman" panose="02020603050405020304" pitchFamily="2" charset="0"/>
                </a:rPr>
                <a:t>空中下落的运动员</a:t>
              </a:r>
            </a:p>
          </p:txBody>
        </p:sp>
      </p:grpSp>
      <p:grpSp>
        <p:nvGrpSpPr>
          <p:cNvPr id="16" name="组合 15"/>
          <p:cNvGrpSpPr/>
          <p:nvPr>
            <p:custDataLst>
              <p:tags r:id="rId6"/>
            </p:custDataLst>
          </p:nvPr>
        </p:nvGrpSpPr>
        <p:grpSpPr>
          <a:xfrm>
            <a:off x="644446" y="3264167"/>
            <a:ext cx="4471114" cy="3052350"/>
            <a:chOff x="879162" y="3183747"/>
            <a:chExt cx="4471114" cy="3052350"/>
          </a:xfrm>
        </p:grpSpPr>
        <p:sp>
          <p:nvSpPr>
            <p:cNvPr id="29" name="文本占位符 9"/>
            <p:cNvSpPr txBox="1"/>
            <p:nvPr>
              <p:custDataLst>
                <p:tags r:id="rId7"/>
              </p:custDataLst>
            </p:nvPr>
          </p:nvSpPr>
          <p:spPr>
            <a:xfrm>
              <a:off x="1667298" y="5651322"/>
              <a:ext cx="2894841" cy="584775"/>
            </a:xfrm>
            <a:prstGeom prst="rect">
              <a:avLst/>
            </a:prstGeom>
          </p:spPr>
          <p:txBody>
            <a:bodyPr wrap="none"/>
            <a:lstStyle>
              <a:lvl1pPr marL="0" indent="0" algn="l" defTabSz="914400" rtl="0" eaLnBrk="1" latinLnBrk="0" hangingPunct="1">
                <a:lnSpc>
                  <a:spcPct val="10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3000" b="1" kern="1200">
                  <a:solidFill>
                    <a:schemeClr val="tx1"/>
                  </a:solidFill>
                  <a:latin typeface="楷体" panose="02010609060101010101" charset="-122"/>
                  <a:ea typeface="楷体" panose="02010609060101010101" charset="-122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zh-CN" altLang="en-US">
                  <a:latin typeface="Times New Roman" panose="02020603050405020304" pitchFamily="2" charset="0"/>
                  <a:ea typeface="+mn-ea"/>
                  <a:cs typeface="Times New Roman" panose="02020603050405020304" pitchFamily="2" charset="0"/>
                </a:rPr>
                <a:t>空中飞行的飞机</a:t>
              </a:r>
            </a:p>
          </p:txBody>
        </p:sp>
        <p:pic>
          <p:nvPicPr>
            <p:cNvPr id="30" name="Picture 20" descr="歼10"/>
            <p:cNvPicPr>
              <a:picLocks noChangeAspect="1" noChangeArrowheads="1"/>
            </p:cNvPicPr>
            <p:nvPr>
              <p:custDataLst>
                <p:tags r:id="rId8"/>
              </p:custDataLst>
            </p:nvPr>
          </p:nvPicPr>
          <p:blipFill>
            <a:blip r:embed="rId2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879162" y="3183747"/>
              <a:ext cx="4471114" cy="2444559"/>
            </a:xfrm>
            <a:prstGeom prst="rect">
              <a:avLst/>
            </a:prstGeom>
            <a:noFill/>
            <a:ln w="28575">
              <a:noFill/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68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68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76" grpId="0" animBg="1"/>
      <p:bldP spid="1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5" name="Picture 7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77553" y="2955443"/>
            <a:ext cx="3777137" cy="2513202"/>
          </a:xfrm>
          <a:prstGeom prst="rect">
            <a:avLst/>
          </a:prstGeom>
          <a:noFill/>
          <a:ln w="28575">
            <a:solidFill>
              <a:srgbClr val="CC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896" name="Picture 8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074850" y="2937572"/>
            <a:ext cx="3910623" cy="2531074"/>
          </a:xfrm>
          <a:prstGeom prst="rect">
            <a:avLst/>
          </a:prstGeom>
          <a:noFill/>
          <a:ln w="28575">
            <a:solidFill>
              <a:srgbClr val="FFCCFF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897" name="Picture 9"/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258154" y="2994539"/>
            <a:ext cx="3692476" cy="2474106"/>
          </a:xfrm>
          <a:prstGeom prst="rect">
            <a:avLst/>
          </a:prstGeom>
          <a:noFill/>
          <a:ln w="28575">
            <a:solidFill>
              <a:srgbClr val="FF9933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7898" name="Text Box 10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816347" y="1256752"/>
            <a:ext cx="4377322" cy="5530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000" b="1">
                <a:latin typeface="Times New Roman" panose="02020603050405020304" pitchFamily="2" charset="0"/>
                <a:ea typeface="宋体" panose="02010600030101010101" pitchFamily="2" charset="-122"/>
                <a:cs typeface="Times New Roman" panose="02020603050405020304" pitchFamily="2" charset="0"/>
              </a:rPr>
              <a:t>弓的弹性势能去哪里了？</a:t>
            </a:r>
            <a:endParaRPr lang="en-US" altLang="zh-CN" sz="3000" b="1">
              <a:latin typeface="Times New Roman" panose="02020603050405020304" pitchFamily="2" charset="0"/>
              <a:ea typeface="宋体" panose="02010600030101010101" pitchFamily="2" charset="-122"/>
              <a:cs typeface="Times New Roman" panose="02020603050405020304" pitchFamily="2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78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78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3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624142" y="740371"/>
            <a:ext cx="10571614" cy="11473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20000"/>
              </a:lnSpc>
            </a:pPr>
            <a:r>
              <a:rPr kumimoji="1" lang="zh-CN" altLang="en-US" sz="3000" b="1">
                <a:solidFill>
                  <a:srgbClr val="0D0D0D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蹦极的人从高空跳下后，重力势能减小，重力势能是不是能量消失了呢？</a:t>
            </a:r>
          </a:p>
        </p:txBody>
      </p:sp>
      <p:pic>
        <p:nvPicPr>
          <p:cNvPr id="1028" name="Picture 4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39663" y="2223015"/>
            <a:ext cx="5968966" cy="39710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19"/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013709" y="2223015"/>
            <a:ext cx="2941336" cy="3960089"/>
          </a:xfrm>
          <a:prstGeom prst="rect">
            <a:avLst/>
          </a:prstGeom>
          <a:noFill/>
          <a:ln w="28575">
            <a:noFill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/>
          <a:stretch>
            <a:fillRect/>
          </a:stretch>
        </p:blipFill>
        <p:spPr>
          <a:xfrm flipH="1">
            <a:off x="12217400" y="11950700"/>
            <a:ext cx="0" cy="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868" name="Group 19"/>
          <p:cNvGrpSpPr/>
          <p:nvPr>
            <p:custDataLst>
              <p:tags r:id="rId1"/>
            </p:custDataLst>
          </p:nvPr>
        </p:nvGrpSpPr>
        <p:grpSpPr>
          <a:xfrm>
            <a:off x="3241866" y="2764814"/>
            <a:ext cx="4095750" cy="1446213"/>
            <a:chOff x="5100" y="572"/>
            <a:chExt cx="2580" cy="911"/>
          </a:xfrm>
        </p:grpSpPr>
        <p:sp>
          <p:nvSpPr>
            <p:cNvPr id="11266" name="Rectangle 10"/>
            <p:cNvSpPr>
              <a:spLocks noChangeArrowheads="1"/>
            </p:cNvSpPr>
            <p:nvPr>
              <p:custDataLst>
                <p:tags r:id="rId10"/>
              </p:custDataLst>
            </p:nvPr>
          </p:nvSpPr>
          <p:spPr bwMode="auto">
            <a:xfrm>
              <a:off x="5100" y="657"/>
              <a:ext cx="762" cy="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just" eaLnBrk="0" hangingPunct="0">
                <a:lnSpc>
                  <a:spcPct val="150000"/>
                </a:lnSpc>
              </a:pPr>
              <a:r>
                <a:rPr lang="zh-CN" altLang="en-US" sz="2665">
                  <a:latin typeface="微软雅黑" panose="020B0503020204020204" charset="-122"/>
                  <a:ea typeface="微软雅黑" panose="020B0503020204020204" charset="-122"/>
                </a:rPr>
                <a:t>机械能</a:t>
              </a:r>
            </a:p>
          </p:txBody>
        </p:sp>
        <p:sp>
          <p:nvSpPr>
            <p:cNvPr id="11267" name="Rectangle 11"/>
            <p:cNvSpPr>
              <a:spLocks noChangeArrowheads="1"/>
            </p:cNvSpPr>
            <p:nvPr>
              <p:custDataLst>
                <p:tags r:id="rId11"/>
              </p:custDataLst>
            </p:nvPr>
          </p:nvSpPr>
          <p:spPr bwMode="auto">
            <a:xfrm>
              <a:off x="5985" y="572"/>
              <a:ext cx="690" cy="3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just"/>
              <a:r>
                <a:rPr lang="zh-CN" altLang="en-US" sz="2665">
                  <a:latin typeface="微软雅黑" panose="020B0503020204020204" charset="-122"/>
                  <a:ea typeface="微软雅黑" panose="020B0503020204020204" charset="-122"/>
                </a:rPr>
                <a:t>动能</a:t>
              </a:r>
            </a:p>
          </p:txBody>
        </p:sp>
        <p:sp>
          <p:nvSpPr>
            <p:cNvPr id="11268" name="Rectangle 12"/>
            <p:cNvSpPr>
              <a:spLocks noChangeArrowheads="1"/>
            </p:cNvSpPr>
            <p:nvPr>
              <p:custDataLst>
                <p:tags r:id="rId12"/>
              </p:custDataLst>
            </p:nvPr>
          </p:nvSpPr>
          <p:spPr bwMode="auto">
            <a:xfrm>
              <a:off x="5992" y="998"/>
              <a:ext cx="546" cy="3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just"/>
              <a:r>
                <a:rPr lang="zh-CN" altLang="en-US" sz="2665">
                  <a:latin typeface="微软雅黑" panose="020B0503020204020204" charset="-122"/>
                  <a:ea typeface="微软雅黑" panose="020B0503020204020204" charset="-122"/>
                </a:rPr>
                <a:t>势能</a:t>
              </a:r>
            </a:p>
          </p:txBody>
        </p:sp>
        <p:sp>
          <p:nvSpPr>
            <p:cNvPr id="11269" name="Rectangle 15"/>
            <p:cNvSpPr>
              <a:spLocks noChangeArrowheads="1"/>
            </p:cNvSpPr>
            <p:nvPr>
              <p:custDataLst>
                <p:tags r:id="rId13"/>
              </p:custDataLst>
            </p:nvPr>
          </p:nvSpPr>
          <p:spPr bwMode="auto">
            <a:xfrm>
              <a:off x="6695" y="805"/>
              <a:ext cx="977" cy="3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just"/>
              <a:r>
                <a:rPr lang="zh-CN" altLang="en-US" sz="2665">
                  <a:latin typeface="微软雅黑" panose="020B0503020204020204" charset="-122"/>
                  <a:ea typeface="微软雅黑" panose="020B0503020204020204" charset="-122"/>
                </a:rPr>
                <a:t>重力势能</a:t>
              </a:r>
            </a:p>
          </p:txBody>
        </p:sp>
        <p:sp>
          <p:nvSpPr>
            <p:cNvPr id="11270" name="Rectangle 16"/>
            <p:cNvSpPr>
              <a:spLocks noChangeArrowheads="1"/>
            </p:cNvSpPr>
            <p:nvPr>
              <p:custDataLst>
                <p:tags r:id="rId14"/>
              </p:custDataLst>
            </p:nvPr>
          </p:nvSpPr>
          <p:spPr bwMode="auto">
            <a:xfrm>
              <a:off x="6703" y="1166"/>
              <a:ext cx="977" cy="3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just"/>
              <a:r>
                <a:rPr lang="zh-CN" altLang="en-US" sz="2665">
                  <a:latin typeface="微软雅黑" panose="020B0503020204020204" charset="-122"/>
                  <a:ea typeface="微软雅黑" panose="020B0503020204020204" charset="-122"/>
                </a:rPr>
                <a:t>弹性势能</a:t>
              </a:r>
            </a:p>
          </p:txBody>
        </p:sp>
        <p:sp>
          <p:nvSpPr>
            <p:cNvPr id="11271" name="AutoShape 17"/>
            <p:cNvSpPr/>
            <p:nvPr>
              <p:custDataLst>
                <p:tags r:id="rId15"/>
              </p:custDataLst>
            </p:nvPr>
          </p:nvSpPr>
          <p:spPr bwMode="auto">
            <a:xfrm>
              <a:off x="5841" y="693"/>
              <a:ext cx="153" cy="456"/>
            </a:xfrm>
            <a:prstGeom prst="leftBrace">
              <a:avLst>
                <a:gd name="adj1" fmla="val 38288"/>
                <a:gd name="adj2" fmla="val 50000"/>
              </a:avLst>
            </a:prstGeom>
            <a:noFill/>
            <a:ln w="28575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just"/>
              <a:endParaRPr lang="zh-CN" altLang="en-US" sz="2665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1272" name="AutoShape 18"/>
            <p:cNvSpPr/>
            <p:nvPr>
              <p:custDataLst>
                <p:tags r:id="rId16"/>
              </p:custDataLst>
            </p:nvPr>
          </p:nvSpPr>
          <p:spPr bwMode="auto">
            <a:xfrm>
              <a:off x="6558" y="936"/>
              <a:ext cx="134" cy="460"/>
            </a:xfrm>
            <a:prstGeom prst="leftBrace">
              <a:avLst>
                <a:gd name="adj1" fmla="val 27065"/>
                <a:gd name="adj2" fmla="val 50000"/>
              </a:avLst>
            </a:prstGeom>
            <a:noFill/>
            <a:ln w="28575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just"/>
              <a:endParaRPr lang="zh-CN" altLang="en-US" sz="2665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sp>
        <p:nvSpPr>
          <p:cNvPr id="11273" name="Rectangle 13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2692646" y="2019191"/>
            <a:ext cx="7200900" cy="6354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just" eaLnBrk="0" hangingPunct="0">
              <a:lnSpc>
                <a:spcPct val="150000"/>
              </a:lnSpc>
            </a:pPr>
            <a:r>
              <a:rPr lang="en-US" altLang="zh-CN" sz="2665">
                <a:latin typeface="微软雅黑" panose="020B0503020204020204" charset="-122"/>
                <a:ea typeface="微软雅黑" panose="020B0503020204020204" charset="-122"/>
              </a:rPr>
              <a:t>1. </a:t>
            </a:r>
            <a:r>
              <a:rPr lang="zh-CN" altLang="en-US" sz="2665">
                <a:latin typeface="微软雅黑" panose="020B0503020204020204" charset="-122"/>
                <a:ea typeface="微软雅黑" panose="020B0503020204020204" charset="-122"/>
              </a:rPr>
              <a:t>动能、势能统称为机械能。</a:t>
            </a:r>
            <a:endParaRPr lang="en-US" altLang="zh-CN" sz="2665" baseline="-250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6878" name="矩形 36877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2644057" y="4236923"/>
            <a:ext cx="8640960" cy="6354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50000"/>
              </a:lnSpc>
            </a:pPr>
            <a:r>
              <a:rPr lang="en-US" altLang="zh-CN" sz="2665">
                <a:latin typeface="微软雅黑" panose="020B0503020204020204" charset="-122"/>
                <a:ea typeface="微软雅黑" panose="020B0503020204020204" charset="-122"/>
              </a:rPr>
              <a:t>2. </a:t>
            </a:r>
            <a:r>
              <a:rPr lang="zh-CN" altLang="en-US" sz="2665">
                <a:latin typeface="微软雅黑" panose="020B0503020204020204" charset="-122"/>
                <a:ea typeface="微软雅黑" panose="020B0503020204020204" charset="-122"/>
              </a:rPr>
              <a:t>物体具有机械能的总量等于动能、势能两种能量之和。</a:t>
            </a:r>
          </a:p>
        </p:txBody>
      </p:sp>
      <p:grpSp>
        <p:nvGrpSpPr>
          <p:cNvPr id="11275" name="组合 6147"/>
          <p:cNvGrpSpPr/>
          <p:nvPr>
            <p:custDataLst>
              <p:tags r:id="rId4"/>
            </p:custDataLst>
          </p:nvPr>
        </p:nvGrpSpPr>
        <p:grpSpPr>
          <a:xfrm>
            <a:off x="1148798" y="1154805"/>
            <a:ext cx="1903740" cy="810262"/>
            <a:chOff x="0" y="0"/>
            <a:chExt cx="3001" cy="1276"/>
          </a:xfrm>
        </p:grpSpPr>
        <p:sp>
          <p:nvSpPr>
            <p:cNvPr id="11276" name="矩形 7"/>
            <p:cNvSpPr>
              <a:spLocks noChangeArrowheads="1"/>
            </p:cNvSpPr>
            <p:nvPr>
              <p:custDataLst>
                <p:tags r:id="rId5"/>
              </p:custDataLst>
            </p:nvPr>
          </p:nvSpPr>
          <p:spPr bwMode="auto">
            <a:xfrm>
              <a:off x="882" y="0"/>
              <a:ext cx="2119" cy="1200"/>
            </a:xfrm>
            <a:custGeom>
              <a:avLst/>
              <a:gdLst>
                <a:gd name="T0" fmla="*/ 0 w 2520280"/>
                <a:gd name="T1" fmla="*/ 1872208 h 1872208"/>
                <a:gd name="T2" fmla="*/ 2520280 w 2520280"/>
                <a:gd name="T3" fmla="*/ 1872208 h 1872208"/>
                <a:gd name="T4" fmla="*/ 0 w 2520280"/>
                <a:gd name="T5" fmla="*/ 1872208 h 1872208"/>
                <a:gd name="T6" fmla="*/ 0 w 2520280"/>
                <a:gd name="T7" fmla="*/ 0 h 1872208"/>
                <a:gd name="T8" fmla="*/ 916 w 2520280"/>
                <a:gd name="T9" fmla="*/ 0 h 1872208"/>
                <a:gd name="T10" fmla="*/ 0 w 2520280"/>
                <a:gd name="T11" fmla="*/ 0 h 18722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20280" h="1872208">
                  <a:moveTo>
                    <a:pt x="0" y="1872208"/>
                  </a:moveTo>
                  <a:lnTo>
                    <a:pt x="2520280" y="1872208"/>
                  </a:lnTo>
                  <a:lnTo>
                    <a:pt x="0" y="1872208"/>
                  </a:lnTo>
                  <a:close/>
                  <a:moveTo>
                    <a:pt x="0" y="0"/>
                  </a:moveTo>
                  <a:lnTo>
                    <a:pt x="916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 cap="sq">
              <a:solidFill>
                <a:srgbClr val="DDDDDD"/>
              </a:solidFill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endParaRPr lang="zh-CN" altLang="en-US" sz="240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1277" name="任意多边形 16"/>
            <p:cNvSpPr>
              <a:spLocks noChangeArrowheads="1"/>
            </p:cNvSpPr>
            <p:nvPr>
              <p:custDataLst>
                <p:tags r:id="rId6"/>
              </p:custDataLst>
            </p:nvPr>
          </p:nvSpPr>
          <p:spPr bwMode="auto">
            <a:xfrm>
              <a:off x="0" y="454"/>
              <a:ext cx="826" cy="760"/>
            </a:xfrm>
            <a:custGeom>
              <a:avLst/>
              <a:gdLst>
                <a:gd name="T0" fmla="*/ 0 w 696310"/>
                <a:gd name="T1" fmla="*/ 0 h 696310"/>
                <a:gd name="T2" fmla="*/ 459827 w 696310"/>
                <a:gd name="T3" fmla="*/ 0 h 696310"/>
                <a:gd name="T4" fmla="*/ 459827 w 696310"/>
                <a:gd name="T5" fmla="*/ 236483 h 696310"/>
                <a:gd name="T6" fmla="*/ 696310 w 696310"/>
                <a:gd name="T7" fmla="*/ 236483 h 696310"/>
                <a:gd name="T8" fmla="*/ 696310 w 696310"/>
                <a:gd name="T9" fmla="*/ 696310 h 696310"/>
                <a:gd name="T10" fmla="*/ 0 w 696310"/>
                <a:gd name="T11" fmla="*/ 696310 h 696310"/>
                <a:gd name="T12" fmla="*/ 0 w 696310"/>
                <a:gd name="T13" fmla="*/ 0 h 6963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96310" h="696310">
                  <a:moveTo>
                    <a:pt x="0" y="0"/>
                  </a:moveTo>
                  <a:lnTo>
                    <a:pt x="459827" y="0"/>
                  </a:lnTo>
                  <a:lnTo>
                    <a:pt x="459827" y="236483"/>
                  </a:lnTo>
                  <a:lnTo>
                    <a:pt x="696310" y="236483"/>
                  </a:lnTo>
                  <a:lnTo>
                    <a:pt x="696310" y="696310"/>
                  </a:lnTo>
                  <a:lnTo>
                    <a:pt x="0" y="69631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80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endParaRPr lang="zh-CN" altLang="en-US" sz="240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1278" name="矩形 17"/>
            <p:cNvSpPr>
              <a:spLocks noChangeArrowheads="1"/>
            </p:cNvSpPr>
            <p:nvPr>
              <p:custDataLst>
                <p:tags r:id="rId7"/>
              </p:custDataLst>
            </p:nvPr>
          </p:nvSpPr>
          <p:spPr bwMode="auto">
            <a:xfrm>
              <a:off x="570" y="374"/>
              <a:ext cx="258" cy="265"/>
            </a:xfrm>
            <a:prstGeom prst="rect">
              <a:avLst/>
            </a:prstGeom>
            <a:solidFill>
              <a:srgbClr val="008080">
                <a:alpha val="5098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215900" rIns="179705" bIns="0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/>
              <a:endParaRPr lang="zh-CN" altLang="en-US" sz="4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1279" name="文本框 6151"/>
            <p:cNvSpPr txBox="1">
              <a:spLocks noChangeArrowheads="1"/>
            </p:cNvSpPr>
            <p:nvPr>
              <p:custDataLst>
                <p:tags r:id="rId8"/>
              </p:custDataLst>
            </p:nvPr>
          </p:nvSpPr>
          <p:spPr bwMode="auto">
            <a:xfrm>
              <a:off x="878" y="432"/>
              <a:ext cx="1989" cy="8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r>
                <a:rPr lang="zh-CN" altLang="zh-CN" sz="2800" b="1">
                  <a:solidFill>
                    <a:srgbClr val="006666"/>
                  </a:solidFill>
                  <a:latin typeface="微软雅黑" panose="020B0503020204020204" charset="-122"/>
                  <a:ea typeface="微软雅黑" panose="020B0503020204020204" charset="-122"/>
                  <a:sym typeface="宋体" panose="02010600030101010101" pitchFamily="2" charset="-122"/>
                </a:rPr>
                <a:t>机械能</a:t>
              </a:r>
            </a:p>
          </p:txBody>
        </p:sp>
        <p:sp>
          <p:nvSpPr>
            <p:cNvPr id="11280" name="文本框 6152"/>
            <p:cNvSpPr txBox="1">
              <a:spLocks noChangeArrowheads="1"/>
            </p:cNvSpPr>
            <p:nvPr>
              <p:custDataLst>
                <p:tags r:id="rId9"/>
              </p:custDataLst>
            </p:nvPr>
          </p:nvSpPr>
          <p:spPr bwMode="auto">
            <a:xfrm>
              <a:off x="0" y="452"/>
              <a:ext cx="873" cy="8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r>
                <a:rPr lang="zh-CN" altLang="en-US" sz="280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</a:rPr>
                <a:t>一</a:t>
              </a: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68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68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68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78" grpId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5" name="图片 37894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1487488" y="2468894"/>
            <a:ext cx="4800000" cy="3193788"/>
          </a:xfrm>
          <a:prstGeom prst="rect">
            <a:avLst/>
          </a:prstGeom>
          <a:noFill/>
          <a:ln w="28575" cap="flat" cmpd="sng">
            <a:noFill/>
            <a:prstDash val="solid"/>
            <a:miter/>
            <a:headEnd type="none" w="med" len="med"/>
            <a:tailEnd type="none" w="med" len="med"/>
          </a:ln>
        </p:spPr>
      </p:pic>
      <p:pic>
        <p:nvPicPr>
          <p:cNvPr id="37896" name="图片 37895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960097" y="1296951"/>
            <a:ext cx="3708108" cy="2400000"/>
          </a:xfrm>
          <a:prstGeom prst="rect">
            <a:avLst/>
          </a:prstGeom>
          <a:noFill/>
          <a:ln w="28575">
            <a:noFill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897" name="图片 37896"/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023608" y="3909053"/>
            <a:ext cx="3546925" cy="2400000"/>
          </a:xfrm>
          <a:prstGeom prst="rect">
            <a:avLst/>
          </a:prstGeom>
          <a:noFill/>
          <a:ln w="28575">
            <a:noFill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2292" name="组合 1"/>
          <p:cNvGrpSpPr/>
          <p:nvPr>
            <p:custDataLst>
              <p:tags r:id="rId4"/>
            </p:custDataLst>
          </p:nvPr>
        </p:nvGrpSpPr>
        <p:grpSpPr>
          <a:xfrm>
            <a:off x="1487488" y="1412776"/>
            <a:ext cx="4344987" cy="904240"/>
            <a:chOff x="518" y="1080"/>
            <a:chExt cx="6843" cy="1423"/>
          </a:xfrm>
        </p:grpSpPr>
        <p:pic>
          <p:nvPicPr>
            <p:cNvPr id="12293" name="Picture 6" descr="？"/>
            <p:cNvPicPr>
              <a:picLocks noChangeAspect="1" noChangeArrowheads="1"/>
            </p:cNvPicPr>
            <p:nvPr>
              <p:custDataLst>
                <p:tags r:id="rId5"/>
              </p:custDataLst>
            </p:nvPr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518" y="1080"/>
              <a:ext cx="1066" cy="14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2294" name="文本框 37897"/>
            <p:cNvSpPr txBox="1">
              <a:spLocks noChangeArrowheads="1"/>
            </p:cNvSpPr>
            <p:nvPr>
              <p:custDataLst>
                <p:tags r:id="rId6"/>
              </p:custDataLst>
            </p:nvPr>
          </p:nvSpPr>
          <p:spPr bwMode="auto">
            <a:xfrm>
              <a:off x="1297" y="1564"/>
              <a:ext cx="6064" cy="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zh-CN" altLang="en-US" sz="2600">
                  <a:latin typeface="微软雅黑" panose="020B0503020204020204" charset="-122"/>
                  <a:ea typeface="微软雅黑" panose="020B0503020204020204" charset="-122"/>
                </a:rPr>
                <a:t>弓的弹性势能哪里去了？</a:t>
              </a:r>
              <a:endParaRPr lang="en-US" altLang="zh-CN" sz="260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313" name="组合 1"/>
          <p:cNvGrpSpPr/>
          <p:nvPr>
            <p:custDataLst>
              <p:tags r:id="rId1"/>
            </p:custDataLst>
          </p:nvPr>
        </p:nvGrpSpPr>
        <p:grpSpPr>
          <a:xfrm>
            <a:off x="1424503" y="1796819"/>
            <a:ext cx="5760472" cy="1683033"/>
            <a:chOff x="1345" y="3929"/>
            <a:chExt cx="9070" cy="2651"/>
          </a:xfrm>
        </p:grpSpPr>
        <p:pic>
          <p:nvPicPr>
            <p:cNvPr id="13314" name="Picture 6" descr="？"/>
            <p:cNvPicPr>
              <a:picLocks noChangeAspect="1" noChangeArrowheads="1"/>
            </p:cNvPicPr>
            <p:nvPr>
              <p:custDataLst>
                <p:tags r:id="rId4"/>
              </p:custDataLst>
            </p:nvPr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1345" y="3929"/>
              <a:ext cx="1066" cy="14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3315" name="Text Box 3"/>
            <p:cNvSpPr txBox="1">
              <a:spLocks noChangeArrowheads="1"/>
            </p:cNvSpPr>
            <p:nvPr>
              <p:custDataLst>
                <p:tags r:id="rId5"/>
              </p:custDataLst>
            </p:nvPr>
          </p:nvSpPr>
          <p:spPr bwMode="auto">
            <a:xfrm>
              <a:off x="1397" y="4609"/>
              <a:ext cx="9018" cy="19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lnSpc>
                  <a:spcPct val="150000"/>
                </a:lnSpc>
              </a:pPr>
              <a:r>
                <a:rPr lang="zh-CN" altLang="en-US" sz="2665">
                  <a:solidFill>
                    <a:srgbClr val="0D0D0D"/>
                  </a:solidFill>
                  <a:latin typeface="微软雅黑" panose="020B0503020204020204" charset="-122"/>
                  <a:ea typeface="微软雅黑" panose="020B0503020204020204" charset="-122"/>
                </a:rPr>
                <a:t>     举高的球释放后，重力势能减小，是不是能量消失了？</a:t>
              </a:r>
            </a:p>
          </p:txBody>
        </p:sp>
      </p:grpSp>
      <p:pic>
        <p:nvPicPr>
          <p:cNvPr id="13316" name="图片 2067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688287" y="1441101"/>
            <a:ext cx="1356300" cy="480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7" name="图片 2066"/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715417" y="1441101"/>
            <a:ext cx="1332625" cy="480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OS" val="Unix 3.10 unknown"/>
  <p:tag name="AS_RELEASE_DATE" val="2023.03.31"/>
  <p:tag name="AS_TITLE" val="Aspose.Slides for Java"/>
  <p:tag name="AS_VERSION" val="23.3"/>
  <p:tag name="COMMONDATA" val="eyJoZGlkIjoiM2YwYjA5ODY5ZjkwOGEzYWVhN2MxNzRmNmY0NTIzMzQifQ==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00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7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8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8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9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0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1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2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3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20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22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02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23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28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24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25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26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27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0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8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9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0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03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1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4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5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6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2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3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1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2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3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4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04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5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6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7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8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9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0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1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7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8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9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07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68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3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4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5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1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9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0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1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2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3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08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4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5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6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2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3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4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5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6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7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8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09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8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9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0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1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2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3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5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8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9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6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10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7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1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2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6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7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8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9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00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01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02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11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3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4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5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04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05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06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08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09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10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13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05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16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19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20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26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27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30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31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28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29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2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7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06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25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22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23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24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17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18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14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15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11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12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13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33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34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35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36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43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46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49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50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51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52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14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53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47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48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44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45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37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40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41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42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38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16"/>
</p:tagLst>
</file>

<file path=ppt/tags/tag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39"/>
</p:tagLst>
</file>

<file path=ppt/tags/tag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55"/>
</p:tagLst>
</file>

<file path=ppt/tags/tag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56"/>
</p:tagLst>
</file>

<file path=ppt/tags/tag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57"/>
</p:tagLst>
</file>

<file path=ppt/tags/tag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60"/>
</p:tagLst>
</file>

<file path=ppt/tags/tag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63"/>
</p:tagLst>
</file>

<file path=ppt/tags/tag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66"/>
</p:tagLst>
</file>

<file path=ppt/tags/tag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67"/>
</p:tagLst>
</file>

<file path=ppt/tags/tag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64"/>
</p:tagLst>
</file>

<file path=ppt/tags/tag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65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17"/>
</p:tagLst>
</file>

<file path=ppt/tags/tag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61"/>
</p:tagLst>
</file>

<file path=ppt/tags/tag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62"/>
</p:tagLst>
</file>

<file path=ppt/tags/tag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58"/>
</p:tagLst>
</file>

<file path=ppt/tags/tag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59"/>
</p:tagLst>
</file>

<file path=ppt/tags/tag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69"/>
</p:tagLst>
</file>

<file path=ppt/tags/tag2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70"/>
</p:tagLst>
</file>

<file path=ppt/tags/tag2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72"/>
</p:tagLst>
</file>

<file path=ppt/tags/tag2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73"/>
</p:tagLst>
</file>

<file path=ppt/tags/tag2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75"/>
</p:tagLst>
</file>

<file path=ppt/tags/tag2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76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18"/>
</p:tagLst>
</file>

<file path=ppt/tags/tag2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77"/>
</p:tagLst>
</file>

<file path=ppt/tags/tag2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78"/>
</p:tagLst>
</file>

<file path=ppt/tags/tag2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79"/>
</p:tagLst>
</file>

<file path=ppt/tags/tag2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80"/>
</p:tagLst>
</file>

<file path=ppt/tags/tag2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81"/>
</p:tagLst>
</file>

<file path=ppt/tags/tag2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82"/>
</p:tagLst>
</file>

<file path=ppt/tags/tag2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83"/>
</p:tagLst>
</file>

<file path=ppt/tags/tag2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84"/>
</p:tagLst>
</file>

<file path=ppt/tags/tag2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85"/>
</p:tagLst>
</file>

<file path=ppt/tags/tag2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87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19"/>
</p:tagLst>
</file>

<file path=ppt/tags/tag2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88"/>
</p:tagLst>
</file>

<file path=ppt/tags/tag2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89"/>
</p:tagLst>
</file>

<file path=ppt/tags/tag2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95"/>
</p:tagLst>
</file>

<file path=ppt/tags/tag2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96"/>
</p:tagLst>
</file>

<file path=ppt/tags/tag2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97"/>
</p:tagLst>
</file>

<file path=ppt/tags/tag2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98"/>
</p:tagLst>
</file>

<file path=ppt/tags/tag2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99"/>
</p:tagLst>
</file>

<file path=ppt/tags/tag2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91"/>
</p:tagLst>
</file>

<file path=ppt/tags/tag2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92"/>
</p:tagLst>
</file>

<file path=ppt/tags/tag2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93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1"/>
</p:tagLst>
</file>

<file path=ppt/tags/tag2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05"/>
</p:tagLst>
</file>

<file path=ppt/tags/tag2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06"/>
</p:tagLst>
</file>

<file path=ppt/tags/tag2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07"/>
</p:tagLst>
</file>

<file path=ppt/tags/tag2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08"/>
</p:tagLst>
</file>

<file path=ppt/tags/tag2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09"/>
</p:tagLst>
</file>

<file path=ppt/tags/tag2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01"/>
</p:tagLst>
</file>

<file path=ppt/tags/tag2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02"/>
</p:tagLst>
</file>

<file path=ppt/tags/tag2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03"/>
</p:tagLst>
</file>

<file path=ppt/tags/tag2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15"/>
</p:tagLst>
</file>

<file path=ppt/tags/tag2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17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2"/>
</p:tagLst>
</file>

<file path=ppt/tags/tag2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18"/>
</p:tagLst>
</file>

<file path=ppt/tags/tag2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11"/>
</p:tagLst>
</file>

<file path=ppt/tags/tag2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12"/>
</p:tagLst>
</file>

<file path=ppt/tags/tag2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13"/>
</p:tagLst>
</file>

<file path=ppt/tags/tag2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24"/>
</p:tagLst>
</file>

<file path=ppt/tags/tag2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25"/>
</p:tagLst>
</file>

<file path=ppt/tags/tag2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26"/>
</p:tagLst>
</file>

<file path=ppt/tags/tag2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27"/>
</p:tagLst>
</file>

<file path=ppt/tags/tag2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28"/>
</p:tagLst>
</file>

<file path=ppt/tags/tag2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29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5"/>
</p:tagLst>
</file>

<file path=ppt/tags/tag2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20"/>
</p:tagLst>
</file>

<file path=ppt/tags/tag2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21"/>
</p:tagLst>
</file>

<file path=ppt/tags/tag2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22"/>
</p:tagLst>
</file>

<file path=ppt/tags/tag2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35"/>
</p:tagLst>
</file>

<file path=ppt/tags/tag2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36"/>
</p:tagLst>
</file>

<file path=ppt/tags/tag2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37"/>
</p:tagLst>
</file>

<file path=ppt/tags/tag2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31"/>
</p:tagLst>
</file>

<file path=ppt/tags/tag2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32"/>
</p:tagLst>
</file>

<file path=ppt/tags/tag2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33"/>
</p:tagLst>
</file>

<file path=ppt/tags/tag2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43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4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6"/>
</p:tagLst>
</file>

<file path=ppt/tags/tag3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44"/>
</p:tagLst>
</file>

<file path=ppt/tags/tag3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45"/>
</p:tagLst>
</file>

<file path=ppt/tags/tag3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46"/>
</p:tagLst>
</file>

<file path=ppt/tags/tag3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47"/>
</p:tagLst>
</file>

<file path=ppt/tags/tag3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48"/>
</p:tagLst>
</file>

<file path=ppt/tags/tag3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49"/>
</p:tagLst>
</file>

<file path=ppt/tags/tag3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50"/>
</p:tagLst>
</file>

<file path=ppt/tags/tag3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39"/>
</p:tagLst>
</file>

<file path=ppt/tags/tag3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40"/>
</p:tagLst>
</file>

<file path=ppt/tags/tag3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41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9"/>
</p:tagLst>
</file>

<file path=ppt/tags/tag3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56"/>
</p:tagLst>
</file>

<file path=ppt/tags/tag3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57"/>
</p:tagLst>
</file>

<file path=ppt/tags/tag3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58"/>
</p:tagLst>
</file>

<file path=ppt/tags/tag3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59"/>
</p:tagLst>
</file>

<file path=ppt/tags/tag3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60"/>
</p:tagLst>
</file>

<file path=ppt/tags/tag3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52"/>
</p:tagLst>
</file>

<file path=ppt/tags/tag3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53"/>
</p:tagLst>
</file>

<file path=ppt/tags/tag3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54"/>
</p:tagLst>
</file>

<file path=ppt/tags/tag3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66"/>
</p:tagLst>
</file>

<file path=ppt/tags/tag3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67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0"/>
</p:tagLst>
</file>

<file path=ppt/tags/tag320.xml><?xml version="1.0" encoding="utf-8"?>
<p:tagLst xmlns:p="http://schemas.openxmlformats.org/presentationml/2006/main">
  <p:tag name="AS_UNIQUEID" val="816"/>
</p:tagLst>
</file>

<file path=ppt/tags/tag3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68"/>
</p:tagLst>
</file>

<file path=ppt/tags/tag3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69"/>
</p:tagLst>
</file>

<file path=ppt/tags/tag3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70"/>
</p:tagLst>
</file>

<file path=ppt/tags/tag3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62"/>
</p:tagLst>
</file>

<file path=ppt/tags/tag3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63"/>
</p:tagLst>
</file>

<file path=ppt/tags/tag3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64"/>
</p:tagLst>
</file>

<file path=ppt/tags/tag3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76"/>
</p:tagLst>
</file>

<file path=ppt/tags/tag3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77"/>
</p:tagLst>
</file>

<file path=ppt/tags/tag3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78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1"/>
</p:tagLst>
</file>

<file path=ppt/tags/tag3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79"/>
</p:tagLst>
</file>

<file path=ppt/tags/tag3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80"/>
</p:tagLst>
</file>

<file path=ppt/tags/tag3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81"/>
</p:tagLst>
</file>

<file path=ppt/tags/tag3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82"/>
</p:tagLst>
</file>

<file path=ppt/tags/tag3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83"/>
</p:tagLst>
</file>

<file path=ppt/tags/tag3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72"/>
</p:tagLst>
</file>

<file path=ppt/tags/tag3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73"/>
</p:tagLst>
</file>

<file path=ppt/tags/tag3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74"/>
</p:tagLst>
</file>

<file path=ppt/tags/tag3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89"/>
</p:tagLst>
</file>

<file path=ppt/tags/tag3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90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2"/>
</p:tagLst>
</file>

<file path=ppt/tags/tag3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91"/>
</p:tagLst>
</file>

<file path=ppt/tags/tag3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85"/>
</p:tagLst>
</file>

<file path=ppt/tags/tag3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86"/>
</p:tagLst>
</file>

<file path=ppt/tags/tag3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87"/>
</p:tagLst>
</file>

<file path=ppt/tags/tag3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97"/>
</p:tagLst>
</file>

<file path=ppt/tags/tag3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98"/>
</p:tagLst>
</file>

<file path=ppt/tags/tag3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99"/>
</p:tagLst>
</file>

<file path=ppt/tags/tag3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00"/>
</p:tagLst>
</file>

<file path=ppt/tags/tag3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01"/>
</p:tagLst>
</file>

<file path=ppt/tags/tag3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93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3"/>
</p:tagLst>
</file>

<file path=ppt/tags/tag3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94"/>
</p:tagLst>
</file>

<file path=ppt/tags/tag3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95"/>
</p:tagLst>
</file>

<file path=ppt/tags/tag3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07"/>
</p:tagLst>
</file>

<file path=ppt/tags/tag3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08"/>
</p:tagLst>
</file>

<file path=ppt/tags/tag3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09"/>
</p:tagLst>
</file>

<file path=ppt/tags/tag3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10"/>
</p:tagLst>
</file>

<file path=ppt/tags/tag3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11"/>
</p:tagLst>
</file>

<file path=ppt/tags/tag3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03"/>
</p:tagLst>
</file>

<file path=ppt/tags/tag3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04"/>
</p:tagLst>
</file>

<file path=ppt/tags/tag3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05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7"/>
</p:tagLst>
</file>

<file path=ppt/tags/tag3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17"/>
</p:tagLst>
</file>

<file path=ppt/tags/tag3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18"/>
</p:tagLst>
</file>

<file path=ppt/tags/tag3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19"/>
</p:tagLst>
</file>

<file path=ppt/tags/tag3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20"/>
</p:tagLst>
</file>

<file path=ppt/tags/tag3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21"/>
</p:tagLst>
</file>

<file path=ppt/tags/tag3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22"/>
</p:tagLst>
</file>

<file path=ppt/tags/tag3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13"/>
</p:tagLst>
</file>

<file path=ppt/tags/tag3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14"/>
</p:tagLst>
</file>

<file path=ppt/tags/tag3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15"/>
</p:tagLst>
</file>

<file path=ppt/tags/tag3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28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8"/>
</p:tagLst>
</file>

<file path=ppt/tags/tag3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30"/>
</p:tagLst>
</file>

<file path=ppt/tags/tag3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31"/>
</p:tagLst>
</file>

<file path=ppt/tags/tag3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32"/>
</p:tagLst>
</file>

<file path=ppt/tags/tag3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33"/>
</p:tagLst>
</file>

<file path=ppt/tags/tag3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24"/>
</p:tagLst>
</file>

<file path=ppt/tags/tag3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25"/>
</p:tagLst>
</file>

<file path=ppt/tags/tag3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26"/>
</p:tagLst>
</file>

<file path=ppt/tags/tag3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39"/>
</p:tagLst>
</file>

<file path=ppt/tags/tag3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40"/>
</p:tagLst>
</file>

<file path=ppt/tags/tag3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41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5"/>
</p:tagLst>
</file>

<file path=ppt/tags/tag3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42"/>
</p:tagLst>
</file>

<file path=ppt/tags/tag3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35"/>
</p:tagLst>
</file>

<file path=ppt/tags/tag3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36"/>
</p:tagLst>
</file>

<file path=ppt/tags/tag3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37"/>
</p:tagLst>
</file>

<file path=ppt/tags/tag3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44"/>
</p:tagLst>
</file>

<file path=ppt/tags/tag3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45"/>
</p:tagLst>
</file>

<file path=ppt/tags/tag3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46"/>
</p:tagLst>
</file>

<file path=ppt/tags/tag3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47"/>
</p:tagLst>
</file>

<file path=ppt/tags/tag3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48"/>
</p:tagLst>
</file>

<file path=ppt/tags/tag3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49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6"/>
</p:tagLst>
</file>

<file path=ppt/tags/tag3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50"/>
</p:tagLst>
</file>

<file path=ppt/tags/tag3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51"/>
</p:tagLst>
</file>

<file path=ppt/tags/tag3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52"/>
</p:tagLst>
</file>

<file path=ppt/tags/tag3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53"/>
</p:tagLst>
</file>

<file path=ppt/tags/tag3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54"/>
</p:tagLst>
</file>

<file path=ppt/tags/tag3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55"/>
</p:tagLst>
</file>

<file path=ppt/tags/tag3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56"/>
</p:tagLst>
</file>

<file path=ppt/tags/tag3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57"/>
</p:tagLst>
</file>

<file path=ppt/tags/tag3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58"/>
</p:tagLst>
</file>

<file path=ppt/tags/tag3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59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8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9"/>
</p:tagLst>
</file>

<file path=ppt/tags/tag4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60"/>
</p:tagLst>
</file>

<file path=ppt/tags/tag4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61"/>
</p:tagLst>
</file>

<file path=ppt/tags/tag4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62"/>
</p:tagLst>
</file>

<file path=ppt/tags/tag4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63"/>
</p:tagLst>
</file>

<file path=ppt/tags/tag4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64"/>
</p:tagLst>
</file>

<file path=ppt/tags/tag4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65"/>
</p:tagLst>
</file>

<file path=ppt/tags/tag4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67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0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1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2"/>
</p:tagLst>
</file>

<file path=ppt/tags/tag433.xml><?xml version="1.0" encoding="utf-8"?>
<p:tagLst xmlns:p="http://schemas.openxmlformats.org/presentationml/2006/main">
  <p:tag name="AS_UNIQUEID" val="929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3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7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8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5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6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7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9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8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9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4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0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1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2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3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6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7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8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0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3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9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0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1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2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5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0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1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4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5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1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2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3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6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7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8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9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6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7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8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9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2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0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1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3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4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5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6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8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9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0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4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3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5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6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7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1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2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3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4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8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5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6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等线 Light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等线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等线 Light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等线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Calibri Light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3285</Words>
  <PresentationFormat>宽屏</PresentationFormat>
  <Paragraphs>279</Paragraphs>
  <Slides>35</Slides>
  <Notes>16</Notes>
  <HiddenSlides>0</HiddenSlides>
  <MMClips>2</MMClips>
  <ScaleCrop>false</ScaleCrop>
  <HeadingPairs>
    <vt:vector size="8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35</vt:i4>
      </vt:variant>
    </vt:vector>
  </HeadingPairs>
  <TitlesOfParts>
    <vt:vector size="48" baseType="lpstr">
      <vt:lpstr>Arial Black</vt:lpstr>
      <vt:lpstr>楷体</vt:lpstr>
      <vt:lpstr>宋体</vt:lpstr>
      <vt:lpstr>Times New Roman</vt:lpstr>
      <vt:lpstr>黑体</vt:lpstr>
      <vt:lpstr>MiSans</vt:lpstr>
      <vt:lpstr>庞门正道标题体3.0</vt:lpstr>
      <vt:lpstr>Calibri</vt:lpstr>
      <vt:lpstr>Arial</vt:lpstr>
      <vt:lpstr>微软雅黑</vt:lpstr>
      <vt:lpstr>Cambria Math</vt:lpstr>
      <vt:lpstr>Office 主题​​</vt:lpstr>
      <vt:lpstr>Equation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2026-07-27T04:50:54Z</cp:lastPrinted>
  <dcterms:created xsi:type="dcterms:W3CDTF">2026-07-27T04:50:54Z</dcterms:created>
  <dcterms:modified xsi:type="dcterms:W3CDTF">2026-08-21T23:52:10Z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