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2" r:id="rId2"/>
    <p:sldId id="334" r:id="rId3"/>
    <p:sldId id="274" r:id="rId4"/>
    <p:sldId id="256" r:id="rId5"/>
    <p:sldId id="276" r:id="rId6"/>
    <p:sldId id="277" r:id="rId7"/>
    <p:sldId id="278" r:id="rId8"/>
    <p:sldId id="281" r:id="rId9"/>
    <p:sldId id="282" r:id="rId10"/>
    <p:sldId id="283" r:id="rId11"/>
    <p:sldId id="284" r:id="rId12"/>
    <p:sldId id="288" r:id="rId13"/>
    <p:sldId id="289" r:id="rId14"/>
    <p:sldId id="285" r:id="rId15"/>
    <p:sldId id="287" r:id="rId16"/>
    <p:sldId id="299" r:id="rId17"/>
    <p:sldId id="315" r:id="rId18"/>
    <p:sldId id="321" r:id="rId19"/>
    <p:sldId id="295" r:id="rId20"/>
    <p:sldId id="296" r:id="rId21"/>
    <p:sldId id="297" r:id="rId22"/>
    <p:sldId id="298" r:id="rId23"/>
    <p:sldId id="320" r:id="rId24"/>
    <p:sldId id="35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BAF6-1BCB-44D6-B4DD-FBFC0335A8BB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F2D-2D92-45DD-8097-CEF173BAC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33F70-2AF8-49C9-B2E3-8FC3FC1F1C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B66AF4-4E13-49A1-B8F1-AE24D09DD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A51D3BE1-E720-406A-A6BC-2509DAEE7F8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6002CA-3E97-4557-93F4-C96F4EB66D5A}" type="datetime1">
              <a:rPr lang="en-US" altLang="en-US"/>
              <a:pPr>
                <a:defRPr/>
              </a:pPr>
              <a:t>10/21/2021</a:t>
            </a:fld>
            <a:endParaRPr lang="en-US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57E3516-E371-4103-9713-18D1B4B5C3E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6414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097" descr="fgcs">
            <a:extLst>
              <a:ext uri="{FF2B5EF4-FFF2-40B4-BE49-F238E27FC236}">
                <a16:creationId xmlns:a16="http://schemas.microsoft.com/office/drawing/2014/main" id="{63E11A52-5B35-4D70-93E2-7AE0AB72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536950"/>
            <a:ext cx="40338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7">
            <a:extLst>
              <a:ext uri="{FF2B5EF4-FFF2-40B4-BE49-F238E27FC236}">
                <a16:creationId xmlns:a16="http://schemas.microsoft.com/office/drawing/2014/main" id="{5E89947E-5F73-481F-B189-8CEFF8BEF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92150"/>
            <a:ext cx="64341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你知道古人传递信息有哪些方法？</a:t>
            </a:r>
          </a:p>
        </p:txBody>
      </p:sp>
      <p:sp>
        <p:nvSpPr>
          <p:cNvPr id="14340" name="TextBox 5">
            <a:extLst>
              <a:ext uri="{FF2B5EF4-FFF2-40B4-BE49-F238E27FC236}">
                <a16:creationId xmlns:a16="http://schemas.microsoft.com/office/drawing/2014/main" id="{C87DE025-9EEA-4511-963D-2A6479E66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447800"/>
            <a:ext cx="8147050" cy="2392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飞鸽传书  </a:t>
            </a:r>
            <a:endParaRPr lang="en-US" altLang="zh-CN" sz="2800" b="1"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政府配置的驿站、民间代捎书信 </a:t>
            </a:r>
            <a:endParaRPr lang="en-US" altLang="zh-CN" sz="2800" b="1"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以特殊声音，如钟声，鼓声，鞭炮声等传递信息</a:t>
            </a:r>
            <a:r>
              <a:rPr lang="en-US" altLang="zh-CN" sz="2800" b="1">
                <a:latin typeface="宋体" panose="02010600030101010101" pitchFamily="2" charset="-122"/>
                <a:sym typeface="Wingdings" panose="05000000000000000000" pitchFamily="2" charset="2"/>
              </a:rPr>
              <a:t>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以灯光，火光，如孔明灯，烽火等传递信息  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14341" name="Picture 2" descr="E:\教科研、论文资料\人教版教学参考编制\21图\21图\21-1a.jpg">
            <a:extLst>
              <a:ext uri="{FF2B5EF4-FFF2-40B4-BE49-F238E27FC236}">
                <a16:creationId xmlns:a16="http://schemas.microsoft.com/office/drawing/2014/main" id="{24F8261A-C628-4E92-A0F5-3DECCE0A6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33825"/>
            <a:ext cx="504031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7">
            <a:extLst>
              <a:ext uri="{FF2B5EF4-FFF2-40B4-BE49-F238E27FC236}">
                <a16:creationId xmlns:a16="http://schemas.microsoft.com/office/drawing/2014/main" id="{84E6D9F3-BA6C-4FFD-8345-A568BD32A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5984875"/>
            <a:ext cx="1997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1F497D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飞鸽传书</a:t>
            </a:r>
            <a:endParaRPr lang="zh-CN" altLang="en-US" sz="20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60D505AB-092D-4820-A20D-8D45D042B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5984875"/>
            <a:ext cx="16462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1F497D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家书抵万金</a:t>
            </a:r>
            <a:endParaRPr lang="zh-CN" altLang="en-US" sz="20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pic>
        <p:nvPicPr>
          <p:cNvPr id="1434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628D7DD-CEDB-405E-B17C-678592B1C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62071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7">
            <a:extLst>
              <a:ext uri="{FF2B5EF4-FFF2-40B4-BE49-F238E27FC236}">
                <a16:creationId xmlns:a16="http://schemas.microsoft.com/office/drawing/2014/main" id="{31E78E2F-5E42-4CCA-BD15-38CED6CBF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6021388"/>
            <a:ext cx="176371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1F497D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烽火戏诸侯</a:t>
            </a:r>
            <a:endParaRPr lang="zh-CN" altLang="en-US" sz="20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2" grpId="0" animBg="1"/>
      <p:bldP spid="14343" grpId="0" animBg="1"/>
      <p:bldP spid="143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教科研、论文资料\人教版教学参考编制\21图\21图\21-1-5.jpg">
            <a:extLst>
              <a:ext uri="{FF2B5EF4-FFF2-40B4-BE49-F238E27FC236}">
                <a16:creationId xmlns:a16="http://schemas.microsoft.com/office/drawing/2014/main" id="{706208AE-E3C9-4F7C-9C3C-5168574CA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76363"/>
            <a:ext cx="8170863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>
            <a:extLst>
              <a:ext uri="{FF2B5EF4-FFF2-40B4-BE49-F238E27FC236}">
                <a16:creationId xmlns:a16="http://schemas.microsoft.com/office/drawing/2014/main" id="{0B9426E5-C40E-48BD-9785-004C15B76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908050"/>
            <a:ext cx="6845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发明电话交换机， 提高线路效率</a:t>
            </a:r>
          </a:p>
        </p:txBody>
      </p:sp>
      <p:pic>
        <p:nvPicPr>
          <p:cNvPr id="2355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C4A296D-1AC9-4016-AAF0-F3C800EB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13316">
            <a:extLst>
              <a:ext uri="{FF2B5EF4-FFF2-40B4-BE49-F238E27FC236}">
                <a16:creationId xmlns:a16="http://schemas.microsoft.com/office/drawing/2014/main" id="{DB56FE86-114D-423E-B006-14D0E6F7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5049838"/>
            <a:ext cx="43211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1F497D"/>
                </a:solidFill>
                <a:latin typeface="Arial" panose="020B0604020202020204" pitchFamily="34" charset="0"/>
              </a:rPr>
              <a:t>电话交换机工作示意图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教科研、论文资料\人教版教学参考编制\21图\21图\21-1-6.jpg">
            <a:extLst>
              <a:ext uri="{FF2B5EF4-FFF2-40B4-BE49-F238E27FC236}">
                <a16:creationId xmlns:a16="http://schemas.microsoft.com/office/drawing/2014/main" id="{39DF4505-20E9-4DF5-9A1E-30C0FE54C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49388"/>
            <a:ext cx="40036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>
            <a:extLst>
              <a:ext uri="{FF2B5EF4-FFF2-40B4-BE49-F238E27FC236}">
                <a16:creationId xmlns:a16="http://schemas.microsoft.com/office/drawing/2014/main" id="{9A0D7B23-EBC0-41B6-A9E6-800E3BE31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63575"/>
            <a:ext cx="56530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程控电话交换机和操作台</a:t>
            </a:r>
          </a:p>
        </p:txBody>
      </p:sp>
      <p:pic>
        <p:nvPicPr>
          <p:cNvPr id="2458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3AA7F388-4585-44AB-9367-349C561D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365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14340">
            <a:extLst>
              <a:ext uri="{FF2B5EF4-FFF2-40B4-BE49-F238E27FC236}">
                <a16:creationId xmlns:a16="http://schemas.microsoft.com/office/drawing/2014/main" id="{49D6AAB7-0889-4928-80D5-53FF32855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5913438"/>
            <a:ext cx="5508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打电话时出现"占线“是怎么回事？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690568E1-5F41-42DE-8FC6-0B9B7EE57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268413"/>
            <a:ext cx="7343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．模拟信号和数字信号</a:t>
            </a:r>
          </a:p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　  电话信号分为模拟信号和数字信号两种。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矩形 15362">
            <a:extLst>
              <a:ext uri="{FF2B5EF4-FFF2-40B4-BE49-F238E27FC236}">
                <a16:creationId xmlns:a16="http://schemas.microsoft.com/office/drawing/2014/main" id="{72A08E8D-9812-4AEB-B068-6B4BEF1DC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241550"/>
            <a:ext cx="81359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模拟信号</a:t>
            </a:r>
          </a:p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以电话信号为例：</a:t>
            </a: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在话筒将声音转换成信号电流时，电流的频率、振幅变化的情况跟声音的频率、振幅变化的情况完全一样。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25604" name="图片 15363">
            <a:extLst>
              <a:ext uri="{FF2B5EF4-FFF2-40B4-BE49-F238E27FC236}">
                <a16:creationId xmlns:a16="http://schemas.microsoft.com/office/drawing/2014/main" id="{A50F1A17-6A79-4178-9C52-CD38BE15F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221163"/>
            <a:ext cx="82804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C221C4BA-F0FF-446B-A6CA-1BC17148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矩形 4">
            <a:extLst>
              <a:ext uri="{FF2B5EF4-FFF2-40B4-BE49-F238E27FC236}">
                <a16:creationId xmlns:a16="http://schemas.microsoft.com/office/drawing/2014/main" id="{BC2EDA60-8FC5-473B-B164-8153E2BD1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0713"/>
            <a:ext cx="5868988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</a:rPr>
              <a:t>三、模拟通信和数字通信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89D5B7C4-AF44-4258-92AA-34907A45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050925"/>
            <a:ext cx="8339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1F497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　　</a:t>
            </a: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数字信号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　　以电报信号为例：</a:t>
            </a: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用点“ </a:t>
            </a:r>
            <a:r>
              <a:rPr lang="en-US" altLang="zh-CN" sz="2800" b="1">
                <a:latin typeface="宋体" panose="02010600030101010101" pitchFamily="2" charset="-122"/>
                <a:sym typeface="Wingdings" panose="05000000000000000000" pitchFamily="2" charset="2"/>
              </a:rPr>
              <a:t>· ”</a:t>
            </a: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和画“</a:t>
            </a:r>
            <a:r>
              <a:rPr lang="en-US" altLang="zh-CN" sz="2800" b="1">
                <a:latin typeface="宋体" panose="02010600030101010101" pitchFamily="2" charset="-122"/>
                <a:sym typeface="Wingdings" panose="05000000000000000000" pitchFamily="2" charset="2"/>
              </a:rPr>
              <a:t>—” </a:t>
            </a: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的组合代表各种数字，一定的数字组合代表一个汉字。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grpSp>
        <p:nvGrpSpPr>
          <p:cNvPr id="26627" name="组合 16386">
            <a:extLst>
              <a:ext uri="{FF2B5EF4-FFF2-40B4-BE49-F238E27FC236}">
                <a16:creationId xmlns:a16="http://schemas.microsoft.com/office/drawing/2014/main" id="{46E787F7-9400-40CC-9791-6B16D4423F23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2673350"/>
            <a:ext cx="4103688" cy="2016125"/>
            <a:chOff x="0" y="0"/>
            <a:chExt cx="3833" cy="1746"/>
          </a:xfrm>
        </p:grpSpPr>
        <p:sp>
          <p:nvSpPr>
            <p:cNvPr id="26630" name="矩形 16387">
              <a:extLst>
                <a:ext uri="{FF2B5EF4-FFF2-40B4-BE49-F238E27FC236}">
                  <a16:creationId xmlns:a16="http://schemas.microsoft.com/office/drawing/2014/main" id="{C0C34C3F-82B0-49D6-B4F3-EC0E35496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33" cy="17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9933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 typeface="Arial" panose="020B0604020202020204" pitchFamily="34" charset="0"/>
                <a:buNone/>
              </a:pPr>
              <a:endParaRPr lang="zh-CN" altLang="en-US" sz="20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26631" name="文本框 16388">
              <a:extLst>
                <a:ext uri="{FF2B5EF4-FFF2-40B4-BE49-F238E27FC236}">
                  <a16:creationId xmlns:a16="http://schemas.microsoft.com/office/drawing/2014/main" id="{232EE0D0-B8D8-42A7-A37C-8E68CCD7E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" y="45"/>
              <a:ext cx="3697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1  ·</a:t>
              </a:r>
              <a:r>
                <a:rPr lang="zh-CN" altLang="en-US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－－－－            </a:t>
              </a: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A ·</a:t>
              </a:r>
              <a:r>
                <a:rPr lang="zh-CN" altLang="en-US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－ </a:t>
              </a:r>
            </a:p>
            <a:p>
              <a:pPr eaLnBrk="1" hangingPunct="1">
                <a:spcBef>
                  <a:spcPct val="0"/>
                </a:spcBef>
                <a:buSzTx/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2  ··</a:t>
              </a:r>
              <a:r>
                <a:rPr lang="zh-CN" altLang="en-US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－－－               </a:t>
              </a: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B </a:t>
              </a:r>
              <a:r>
                <a:rPr lang="zh-CN" altLang="en-US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－</a:t>
              </a: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··· </a:t>
              </a:r>
            </a:p>
            <a:p>
              <a:pPr eaLnBrk="1" hangingPunct="1">
                <a:spcBef>
                  <a:spcPct val="0"/>
                </a:spcBef>
                <a:buSzTx/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3  ···</a:t>
              </a:r>
              <a:r>
                <a:rPr lang="zh-CN" altLang="en-US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－－                  </a:t>
              </a: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C </a:t>
              </a:r>
              <a:r>
                <a:rPr lang="zh-CN" altLang="en-US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－</a:t>
              </a: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·</a:t>
              </a:r>
              <a:r>
                <a:rPr lang="zh-CN" altLang="en-US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－</a:t>
              </a: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· </a:t>
              </a:r>
            </a:p>
            <a:p>
              <a:pPr eaLnBrk="1" hangingPunct="1">
                <a:spcBef>
                  <a:spcPct val="0"/>
                </a:spcBef>
                <a:buSzTx/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4  ····</a:t>
              </a:r>
              <a:r>
                <a:rPr lang="zh-CN" altLang="en-US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－                     </a:t>
              </a: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D </a:t>
              </a:r>
              <a:r>
                <a:rPr lang="zh-CN" altLang="en-US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－</a:t>
              </a: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··</a:t>
              </a:r>
            </a:p>
            <a:p>
              <a:pPr eaLnBrk="1" hangingPunct="1">
                <a:spcBef>
                  <a:spcPct val="0"/>
                </a:spcBef>
                <a:buSzTx/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5  ·····                        E ·  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SzTx/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sym typeface="Wingdings" panose="05000000000000000000" pitchFamily="2" charset="2"/>
                </a:rPr>
                <a:t>       ……                        ……</a:t>
              </a:r>
              <a:r>
                <a:rPr lang="en-US" altLang="zh-CN" sz="2400" b="1">
                  <a:latin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6628" name="矩形 16389">
            <a:extLst>
              <a:ext uri="{FF2B5EF4-FFF2-40B4-BE49-F238E27FC236}">
                <a16:creationId xmlns:a16="http://schemas.microsoft.com/office/drawing/2014/main" id="{606F5915-448B-45CD-B831-D0B3EE57F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5008563"/>
            <a:ext cx="81724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　　发声、发光的长短，电压、电流的有无，数字</a:t>
            </a: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和</a:t>
            </a: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，磁体的</a:t>
            </a: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极等不同符号信息都可组成数字信号。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29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14E37876-199E-4321-8172-6BFF9595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extLst>
              <a:ext uri="{FF2B5EF4-FFF2-40B4-BE49-F238E27FC236}">
                <a16:creationId xmlns:a16="http://schemas.microsoft.com/office/drawing/2014/main" id="{D562C453-4EE5-4086-925A-FB23A7FF3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492375"/>
            <a:ext cx="34925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模拟通信的缺点：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　　易受干扰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　　放大失真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　　形成噪音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        保密性差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4DA5F24-637E-4197-8991-9184E6BB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587625"/>
            <a:ext cx="40290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数字通信的优点：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　　信号失真小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　　便于存储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　　传输数据处理简便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        保密性较好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42196EF2-6E7F-4B2C-BE48-351CE5B1A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65288"/>
            <a:ext cx="69484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　　比较两种信号传输的优缺点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27653" name="Text Box 3">
            <a:extLst>
              <a:ext uri="{FF2B5EF4-FFF2-40B4-BE49-F238E27FC236}">
                <a16:creationId xmlns:a16="http://schemas.microsoft.com/office/drawing/2014/main" id="{A9A7D5FA-7E40-4AEA-AADD-8BE4D941C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800100"/>
            <a:ext cx="50403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．模拟信号和数字信号的传输      </a:t>
            </a:r>
          </a:p>
        </p:txBody>
      </p:sp>
      <p:pic>
        <p:nvPicPr>
          <p:cNvPr id="2765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90F6BE7-38C7-434D-AF92-C9868342F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3147216A-1708-4B15-9107-4F20E33BC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908050"/>
            <a:ext cx="728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数字通信是当今通信发展的主要方向</a:t>
            </a:r>
          </a:p>
        </p:txBody>
      </p:sp>
      <p:pic>
        <p:nvPicPr>
          <p:cNvPr id="28675" name="Picture 19" descr="电驴下载">
            <a:extLst>
              <a:ext uri="{FF2B5EF4-FFF2-40B4-BE49-F238E27FC236}">
                <a16:creationId xmlns:a16="http://schemas.microsoft.com/office/drawing/2014/main" id="{AC4AFCAF-AF96-47C2-B399-8C3E38D3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81188"/>
            <a:ext cx="457200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3">
            <a:extLst>
              <a:ext uri="{FF2B5EF4-FFF2-40B4-BE49-F238E27FC236}">
                <a16:creationId xmlns:a16="http://schemas.microsoft.com/office/drawing/2014/main" id="{C72C0F02-067D-486F-9BD2-BE65A9B22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600325"/>
            <a:ext cx="3200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3G</a:t>
            </a:r>
            <a:r>
              <a:rPr lang="zh-CN" altLang="en-US" sz="2800" b="1">
                <a:latin typeface="Times New Roman" panose="02020603050405020304" pitchFamily="18" charset="0"/>
              </a:rPr>
              <a:t>数字网络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（已普及）</a:t>
            </a:r>
          </a:p>
        </p:txBody>
      </p:sp>
      <p:sp>
        <p:nvSpPr>
          <p:cNvPr id="28677" name="Text Box 3">
            <a:extLst>
              <a:ext uri="{FF2B5EF4-FFF2-40B4-BE49-F238E27FC236}">
                <a16:creationId xmlns:a16="http://schemas.microsoft.com/office/drawing/2014/main" id="{D82A8D89-31D7-482E-BBE7-47C5A530B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00550"/>
            <a:ext cx="3200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4G</a:t>
            </a:r>
            <a:r>
              <a:rPr lang="zh-CN" altLang="en-US" sz="2800" b="1">
                <a:latin typeface="Times New Roman" panose="02020603050405020304" pitchFamily="18" charset="0"/>
              </a:rPr>
              <a:t>数字网络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（正在普及）</a:t>
            </a:r>
          </a:p>
        </p:txBody>
      </p:sp>
      <p:pic>
        <p:nvPicPr>
          <p:cNvPr id="2867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3311408-FCD8-439E-8AAE-B7DFB9626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内容占位符 19457" descr="14904012">
            <a:extLst>
              <a:ext uri="{FF2B5EF4-FFF2-40B4-BE49-F238E27FC236}">
                <a16:creationId xmlns:a16="http://schemas.microsoft.com/office/drawing/2014/main" id="{284E3551-104E-407F-805E-8E50DC598A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01800"/>
            <a:ext cx="6405563" cy="30956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内容占位符 20481">
            <a:extLst>
              <a:ext uri="{FF2B5EF4-FFF2-40B4-BE49-F238E27FC236}">
                <a16:creationId xmlns:a16="http://schemas.microsoft.com/office/drawing/2014/main" id="{5EAD7B7E-9F11-47BA-B20A-AFD2038A7EE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2"/>
          <a:stretch>
            <a:fillRect/>
          </a:stretch>
        </p:blipFill>
        <p:spPr>
          <a:xfrm>
            <a:off x="5111750" y="3432175"/>
            <a:ext cx="3097213" cy="309403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0723" name="图片 20482">
            <a:extLst>
              <a:ext uri="{FF2B5EF4-FFF2-40B4-BE49-F238E27FC236}">
                <a16:creationId xmlns:a16="http://schemas.microsoft.com/office/drawing/2014/main" id="{19ACD34B-89BA-48BC-B7E5-5113E877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42"/>
          <a:stretch>
            <a:fillRect/>
          </a:stretch>
        </p:blipFill>
        <p:spPr bwMode="auto">
          <a:xfrm>
            <a:off x="900113" y="3502025"/>
            <a:ext cx="34925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4" name="直接连接符 20483">
            <a:extLst>
              <a:ext uri="{FF2B5EF4-FFF2-40B4-BE49-F238E27FC236}">
                <a16:creationId xmlns:a16="http://schemas.microsoft.com/office/drawing/2014/main" id="{188BAA08-714E-4F5D-ACC7-3C271106E7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2613" y="4113213"/>
            <a:ext cx="684212" cy="1587"/>
          </a:xfrm>
          <a:prstGeom prst="lin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" name="直接连接符 20484">
            <a:extLst>
              <a:ext uri="{FF2B5EF4-FFF2-40B4-BE49-F238E27FC236}">
                <a16:creationId xmlns:a16="http://schemas.microsoft.com/office/drawing/2014/main" id="{34A246C6-9BD6-4BC7-BFC2-9B677100C4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6825" y="4113213"/>
            <a:ext cx="0" cy="1547812"/>
          </a:xfrm>
          <a:prstGeom prst="lin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直接连接符 20485">
            <a:extLst>
              <a:ext uri="{FF2B5EF4-FFF2-40B4-BE49-F238E27FC236}">
                <a16:creationId xmlns:a16="http://schemas.microsoft.com/office/drawing/2014/main" id="{CEFC983E-A280-4C44-BAC9-0BB1C84FDD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2613" y="4329113"/>
            <a:ext cx="360362" cy="1587"/>
          </a:xfrm>
          <a:prstGeom prst="lin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直接连接符 20486">
            <a:extLst>
              <a:ext uri="{FF2B5EF4-FFF2-40B4-BE49-F238E27FC236}">
                <a16:creationId xmlns:a16="http://schemas.microsoft.com/office/drawing/2014/main" id="{D5AF841C-BF0C-4AEB-9711-768CE324E1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52975" y="4365625"/>
            <a:ext cx="0" cy="1547813"/>
          </a:xfrm>
          <a:prstGeom prst="lin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直接连接符 20487">
            <a:extLst>
              <a:ext uri="{FF2B5EF4-FFF2-40B4-BE49-F238E27FC236}">
                <a16:creationId xmlns:a16="http://schemas.microsoft.com/office/drawing/2014/main" id="{47902BBB-F879-4CB2-808C-7710CBF431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52975" y="5913438"/>
            <a:ext cx="358775" cy="1587"/>
          </a:xfrm>
          <a:prstGeom prst="lin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29" name="图片 20488">
            <a:extLst>
              <a:ext uri="{FF2B5EF4-FFF2-40B4-BE49-F238E27FC236}">
                <a16:creationId xmlns:a16="http://schemas.microsoft.com/office/drawing/2014/main" id="{EEF69791-3AD6-4215-80A7-B7530708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84200"/>
            <a:ext cx="627538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文本框 1">
            <a:extLst>
              <a:ext uri="{FF2B5EF4-FFF2-40B4-BE49-F238E27FC236}">
                <a16:creationId xmlns:a16="http://schemas.microsoft.com/office/drawing/2014/main" id="{506344E9-33F7-4E9C-A431-7B3B82BE5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2678113"/>
            <a:ext cx="12557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磁生电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31" name="文本框 2">
            <a:extLst>
              <a:ext uri="{FF2B5EF4-FFF2-40B4-BE49-F238E27FC236}">
                <a16:creationId xmlns:a16="http://schemas.microsoft.com/office/drawing/2014/main" id="{1899AEF8-2C9E-40B1-8A37-C2D52E97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984500"/>
            <a:ext cx="1254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电生磁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32" name="文本框 3">
            <a:extLst>
              <a:ext uri="{FF2B5EF4-FFF2-40B4-BE49-F238E27FC236}">
                <a16:creationId xmlns:a16="http://schemas.microsoft.com/office/drawing/2014/main" id="{385034C4-6BD3-4067-A7F0-47E5BA09F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3170238"/>
            <a:ext cx="1612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（话筒）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733" name="文本框 4">
            <a:extLst>
              <a:ext uri="{FF2B5EF4-FFF2-40B4-BE49-F238E27FC236}">
                <a16:creationId xmlns:a16="http://schemas.microsoft.com/office/drawing/2014/main" id="{6C1021F9-8622-4C03-902D-75B0E05CB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432175"/>
            <a:ext cx="1612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（听筒）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1" grpId="0" animBg="1"/>
      <p:bldP spid="30732" grpId="0" animBg="1"/>
      <p:bldP spid="307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内容占位符 22529">
            <a:extLst>
              <a:ext uri="{FF2B5EF4-FFF2-40B4-BE49-F238E27FC236}">
                <a16:creationId xmlns:a16="http://schemas.microsoft.com/office/drawing/2014/main" id="{A5AC9BB4-8FCD-433B-8B01-8AF0E24E2F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600325"/>
            <a:ext cx="6464300" cy="40894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1747" name="文本框 22530">
            <a:extLst>
              <a:ext uri="{FF2B5EF4-FFF2-40B4-BE49-F238E27FC236}">
                <a16:creationId xmlns:a16="http://schemas.microsoft.com/office/drawing/2014/main" id="{1CA5F3A3-7931-4E7C-AC6F-50DABCC64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584200"/>
            <a:ext cx="8677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en-US" altLang="zh-CN" sz="2400" b="1">
                <a:latin typeface="Arial" panose="020B0604020202020204" pitchFamily="34" charset="0"/>
                <a:sym typeface="Wingdings" panose="05000000000000000000" pitchFamily="2" charset="2"/>
              </a:rPr>
              <a:t>(3)</a:t>
            </a:r>
            <a:r>
              <a:rPr lang="zh-CN" altLang="en-US" sz="2400" b="1">
                <a:latin typeface="Arial" panose="020B0604020202020204" pitchFamily="34" charset="0"/>
                <a:sym typeface="Wingdings" panose="05000000000000000000" pitchFamily="2" charset="2"/>
              </a:rPr>
              <a:t>图乙是另一种磁悬浮列车的设计原理图，</a:t>
            </a:r>
            <a:r>
              <a:rPr lang="en-US" altLang="zh-CN" sz="2400" b="1">
                <a:latin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zh-CN" altLang="en-US" sz="2400" b="1">
                <a:latin typeface="Arial" panose="020B0604020202020204" pitchFamily="34" charset="0"/>
                <a:sym typeface="Wingdings" panose="05000000000000000000" pitchFamily="2" charset="2"/>
              </a:rPr>
              <a:t>是磁性稳定的电磁铁，安装在铁轨上，</a:t>
            </a:r>
            <a:r>
              <a:rPr lang="en-US" altLang="zh-CN" sz="2400" b="1">
                <a:latin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zh-CN" altLang="en-US" sz="2400" b="1">
                <a:latin typeface="Arial" panose="020B0604020202020204" pitchFamily="34" charset="0"/>
                <a:sym typeface="Wingdings" panose="05000000000000000000" pitchFamily="2" charset="2"/>
              </a:rPr>
              <a:t>是安装在车身上</a:t>
            </a:r>
            <a:r>
              <a:rPr lang="en-US" altLang="zh-CN" sz="2400" b="1">
                <a:latin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400" b="1">
                <a:latin typeface="Arial" panose="020B0604020202020204" pitchFamily="34" charset="0"/>
                <a:sym typeface="Wingdings" panose="05000000000000000000" pitchFamily="2" charset="2"/>
              </a:rPr>
              <a:t>紧靠铁轨上方</a:t>
            </a:r>
            <a:r>
              <a:rPr lang="en-US" altLang="zh-CN" sz="2400" b="1">
                <a:latin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zh-CN" altLang="en-US" sz="2400" b="1">
                <a:latin typeface="Arial" panose="020B0604020202020204" pitchFamily="34" charset="0"/>
                <a:sym typeface="Wingdings" panose="05000000000000000000" pitchFamily="2" charset="2"/>
              </a:rPr>
              <a:t>的电阻非常小的螺线管。</a:t>
            </a:r>
            <a:r>
              <a:rPr lang="en-US" altLang="zh-CN" sz="2400" b="1">
                <a:latin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zh-CN" altLang="en-US" sz="2400" b="1">
                <a:latin typeface="Arial" panose="020B0604020202020204" pitchFamily="34" charset="0"/>
                <a:sym typeface="Wingdings" panose="05000000000000000000" pitchFamily="2" charset="2"/>
              </a:rPr>
              <a:t>中电流方向如图乙所示，请在图中标出通电螺线管的</a:t>
            </a:r>
            <a:r>
              <a:rPr lang="en-US" altLang="zh-CN" sz="2400" b="1">
                <a:latin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zh-CN" altLang="en-US" sz="2400" b="1">
                <a:latin typeface="Arial" panose="020B0604020202020204" pitchFamily="34" charset="0"/>
                <a:sym typeface="Wingdings" panose="05000000000000000000" pitchFamily="2" charset="2"/>
              </a:rPr>
              <a:t>极，螺线管</a:t>
            </a:r>
            <a:r>
              <a:rPr lang="en-US" altLang="zh-CN" sz="2400" b="1">
                <a:latin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zh-CN" altLang="en-US" sz="2400" b="1">
                <a:latin typeface="Arial" panose="020B0604020202020204" pitchFamily="34" charset="0"/>
                <a:sym typeface="Wingdings" panose="05000000000000000000" pitchFamily="2" charset="2"/>
              </a:rPr>
              <a:t>与电磁铁</a:t>
            </a:r>
            <a:r>
              <a:rPr lang="en-US" altLang="zh-CN" sz="2400" b="1">
                <a:latin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zh-CN" altLang="en-US" sz="2400" b="1">
                <a:latin typeface="Arial" panose="020B0604020202020204" pitchFamily="34" charset="0"/>
                <a:sym typeface="Wingdings" panose="05000000000000000000" pitchFamily="2" charset="2"/>
              </a:rPr>
              <a:t>之间相互</a:t>
            </a:r>
            <a:r>
              <a:rPr lang="en-US" altLang="zh-CN" sz="2400" b="1">
                <a:latin typeface="Arial" panose="020B0604020202020204" pitchFamily="34" charset="0"/>
                <a:sym typeface="Wingdings" panose="05000000000000000000" pitchFamily="2" charset="2"/>
              </a:rPr>
              <a:t>_________ (</a:t>
            </a:r>
            <a:r>
              <a:rPr lang="zh-CN" altLang="en-US" sz="2400" b="1">
                <a:latin typeface="Arial" panose="020B0604020202020204" pitchFamily="34" charset="0"/>
                <a:sym typeface="Wingdings" panose="05000000000000000000" pitchFamily="2" charset="2"/>
              </a:rPr>
              <a:t>选填“排斥”或“吸引”</a:t>
            </a:r>
            <a:r>
              <a:rPr lang="en-US" altLang="zh-CN" sz="2400" b="1">
                <a:latin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zh-CN" altLang="en-US" sz="2400" b="1">
                <a:latin typeface="Arial" panose="020B0604020202020204" pitchFamily="34" charset="0"/>
                <a:sym typeface="Wingdings" panose="05000000000000000000" pitchFamily="2" charset="2"/>
              </a:rPr>
              <a:t>，从而使列车悬浮在铁轨上方。</a:t>
            </a:r>
          </a:p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文本框 22531">
            <a:extLst>
              <a:ext uri="{FF2B5EF4-FFF2-40B4-BE49-F238E27FC236}">
                <a16:creationId xmlns:a16="http://schemas.microsoft.com/office/drawing/2014/main" id="{57A0F37B-3D1B-40EF-A980-80B2568C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15938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排斥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23553" descr="烽火台和现代通信基站">
            <a:extLst>
              <a:ext uri="{FF2B5EF4-FFF2-40B4-BE49-F238E27FC236}">
                <a16:creationId xmlns:a16="http://schemas.microsoft.com/office/drawing/2014/main" id="{2AC3F788-1048-4F0C-98D7-E74A1E8A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55638"/>
            <a:ext cx="44481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矩形 23554">
            <a:extLst>
              <a:ext uri="{FF2B5EF4-FFF2-40B4-BE49-F238E27FC236}">
                <a16:creationId xmlns:a16="http://schemas.microsoft.com/office/drawing/2014/main" id="{AB3D9EDA-708E-4AD2-B237-2D6332E6C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800100"/>
            <a:ext cx="23764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烽火台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和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现代通信基站</a:t>
            </a:r>
            <a:endParaRPr lang="zh-CN" altLang="en-US" sz="2000" b="1">
              <a:latin typeface="Arial" panose="020B0604020202020204" pitchFamily="34" charset="0"/>
            </a:endParaRPr>
          </a:p>
        </p:txBody>
      </p:sp>
      <p:pic>
        <p:nvPicPr>
          <p:cNvPr id="3277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BA9987DD-F7FB-4B72-AFE0-BB37DBE03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5121">
            <a:extLst>
              <a:ext uri="{FF2B5EF4-FFF2-40B4-BE49-F238E27FC236}">
                <a16:creationId xmlns:a16="http://schemas.microsoft.com/office/drawing/2014/main" id="{1E7BF23B-835B-4FCD-BB7E-59FF99C7E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836613"/>
            <a:ext cx="7200900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4577" descr="电话">
            <a:extLst>
              <a:ext uri="{FF2B5EF4-FFF2-40B4-BE49-F238E27FC236}">
                <a16:creationId xmlns:a16="http://schemas.microsoft.com/office/drawing/2014/main" id="{F8FB1A66-7C52-4B37-BE9F-3572797BB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84313"/>
            <a:ext cx="817245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24578">
            <a:extLst>
              <a:ext uri="{FF2B5EF4-FFF2-40B4-BE49-F238E27FC236}">
                <a16:creationId xmlns:a16="http://schemas.microsoft.com/office/drawing/2014/main" id="{0900945C-4CE5-4F3A-BFD3-C2F8DCA9F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3132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</a:rPr>
              <a:t>碳粒电话原理实验</a:t>
            </a:r>
          </a:p>
        </p:txBody>
      </p:sp>
      <p:pic>
        <p:nvPicPr>
          <p:cNvPr id="3379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C88CD31-CDD3-44EF-BC40-428AA0397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CEA62B1E-6071-4BF8-8E45-79146E1B5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60833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2">
            <a:extLst>
              <a:ext uri="{FF2B5EF4-FFF2-40B4-BE49-F238E27FC236}">
                <a16:creationId xmlns:a16="http://schemas.microsoft.com/office/drawing/2014/main" id="{A40071CE-E81D-4416-B890-A2FBFCF1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4427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．电话的工作原理</a:t>
            </a:r>
          </a:p>
        </p:txBody>
      </p:sp>
      <p:sp>
        <p:nvSpPr>
          <p:cNvPr id="34820" name="矩形标注 25603">
            <a:extLst>
              <a:ext uri="{FF2B5EF4-FFF2-40B4-BE49-F238E27FC236}">
                <a16:creationId xmlns:a16="http://schemas.microsoft.com/office/drawing/2014/main" id="{D49EBF2F-DA47-4583-BE31-2225A67EA5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8313" y="5697538"/>
            <a:ext cx="2052637" cy="576262"/>
          </a:xfrm>
          <a:prstGeom prst="wedgeRectCallout">
            <a:avLst>
              <a:gd name="adj1" fmla="val -75986"/>
              <a:gd name="adj2" fmla="val -183889"/>
            </a:avLst>
          </a:prstGeom>
          <a:solidFill>
            <a:schemeClr val="bg1"/>
          </a:solidFill>
          <a:ln w="19050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女孩的话筒</a:t>
            </a:r>
          </a:p>
        </p:txBody>
      </p:sp>
      <p:sp>
        <p:nvSpPr>
          <p:cNvPr id="34821" name="矩形标注 25604">
            <a:extLst>
              <a:ext uri="{FF2B5EF4-FFF2-40B4-BE49-F238E27FC236}">
                <a16:creationId xmlns:a16="http://schemas.microsoft.com/office/drawing/2014/main" id="{30B27DBB-A2B3-4881-B034-CC0C86815A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32588" y="1160463"/>
            <a:ext cx="2052637" cy="504825"/>
          </a:xfrm>
          <a:prstGeom prst="wedgeRectCallout">
            <a:avLst>
              <a:gd name="adj1" fmla="val 63144"/>
              <a:gd name="adj2" fmla="val 241819"/>
            </a:avLst>
          </a:prstGeom>
          <a:solidFill>
            <a:schemeClr val="bg1"/>
          </a:solidFill>
          <a:ln w="19050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男孩的听筒</a:t>
            </a:r>
          </a:p>
        </p:txBody>
      </p:sp>
      <p:pic>
        <p:nvPicPr>
          <p:cNvPr id="3482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57C62506-EED4-4A6D-83EE-12E132F8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413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26625">
            <a:extLst>
              <a:ext uri="{FF2B5EF4-FFF2-40B4-BE49-F238E27FC236}">
                <a16:creationId xmlns:a16="http://schemas.microsoft.com/office/drawing/2014/main" id="{CC6DD119-29CF-4CDF-9274-6E72DE029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446213"/>
            <a:ext cx="8172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</a:rPr>
              <a:t>　　利用一种数字通信的方法，分组进行信息传递的游戏。</a:t>
            </a:r>
          </a:p>
        </p:txBody>
      </p:sp>
      <p:grpSp>
        <p:nvGrpSpPr>
          <p:cNvPr id="35843" name="组合 26626">
            <a:extLst>
              <a:ext uri="{FF2B5EF4-FFF2-40B4-BE49-F238E27FC236}">
                <a16:creationId xmlns:a16="http://schemas.microsoft.com/office/drawing/2014/main" id="{E231B1FA-BEFF-4FAC-8687-BD3CC7D51D9C}"/>
              </a:ext>
            </a:extLst>
          </p:cNvPr>
          <p:cNvGrpSpPr>
            <a:grpSpLocks/>
          </p:cNvGrpSpPr>
          <p:nvPr/>
        </p:nvGrpSpPr>
        <p:grpSpPr bwMode="auto">
          <a:xfrm>
            <a:off x="2087563" y="2960688"/>
            <a:ext cx="5076825" cy="2663825"/>
            <a:chOff x="0" y="0"/>
            <a:chExt cx="3198" cy="1678"/>
          </a:xfrm>
        </p:grpSpPr>
        <p:sp>
          <p:nvSpPr>
            <p:cNvPr id="35851" name="矩形 26627">
              <a:extLst>
                <a:ext uri="{FF2B5EF4-FFF2-40B4-BE49-F238E27FC236}">
                  <a16:creationId xmlns:a16="http://schemas.microsoft.com/office/drawing/2014/main" id="{3530EE9D-5E5A-43A8-A36A-B06CCCF3D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9"/>
              <a:ext cx="3198" cy="1361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35852" name="流程图: 汇总连接 26628">
              <a:extLst>
                <a:ext uri="{FF2B5EF4-FFF2-40B4-BE49-F238E27FC236}">
                  <a16:creationId xmlns:a16="http://schemas.microsoft.com/office/drawing/2014/main" id="{0C305320-F9CE-493F-A832-6E6BC364E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0"/>
              <a:ext cx="317" cy="318"/>
            </a:xfrm>
            <a:prstGeom prst="flowChartSummingJunction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35853" name="流程图: 汇总连接 26629">
              <a:extLst>
                <a:ext uri="{FF2B5EF4-FFF2-40B4-BE49-F238E27FC236}">
                  <a16:creationId xmlns:a16="http://schemas.microsoft.com/office/drawing/2014/main" id="{C01D82B3-FD10-4AFB-9454-B6D39F4A8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1360"/>
              <a:ext cx="317" cy="318"/>
            </a:xfrm>
            <a:prstGeom prst="flowChartSummingJunction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35854" name="直接连接符 26630">
              <a:extLst>
                <a:ext uri="{FF2B5EF4-FFF2-40B4-BE49-F238E27FC236}">
                  <a16:creationId xmlns:a16="http://schemas.microsoft.com/office/drawing/2014/main" id="{C95C0C96-60EE-4E85-A321-A6D3CBF25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62"/>
              <a:ext cx="319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855" name="组合 26631">
              <a:extLst>
                <a:ext uri="{FF2B5EF4-FFF2-40B4-BE49-F238E27FC236}">
                  <a16:creationId xmlns:a16="http://schemas.microsoft.com/office/drawing/2014/main" id="{D03D9E92-6BFA-4CE2-B972-AD6EEC19B1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1429"/>
              <a:ext cx="363" cy="158"/>
              <a:chOff x="0" y="0"/>
              <a:chExt cx="363" cy="158"/>
            </a:xfrm>
          </p:grpSpPr>
          <p:sp>
            <p:nvSpPr>
              <p:cNvPr id="35864" name="矩形 26632">
                <a:extLst>
                  <a:ext uri="{FF2B5EF4-FFF2-40B4-BE49-F238E27FC236}">
                    <a16:creationId xmlns:a16="http://schemas.microsoft.com/office/drawing/2014/main" id="{52960CE5-384F-4366-BE81-AB6FDA043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0"/>
                <a:ext cx="318" cy="1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5865" name="直接连接符 26633">
                <a:extLst>
                  <a:ext uri="{FF2B5EF4-FFF2-40B4-BE49-F238E27FC236}">
                    <a16:creationId xmlns:a16="http://schemas.microsoft.com/office/drawing/2014/main" id="{1F347F2A-A730-4386-900D-D46E37621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" y="0"/>
                <a:ext cx="295" cy="9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6" name="椭圆 26634">
                <a:extLst>
                  <a:ext uri="{FF2B5EF4-FFF2-40B4-BE49-F238E27FC236}">
                    <a16:creationId xmlns:a16="http://schemas.microsoft.com/office/drawing/2014/main" id="{CDA074E5-D993-4920-9945-FDD2BB081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56" name="组合 26635">
              <a:extLst>
                <a:ext uri="{FF2B5EF4-FFF2-40B4-BE49-F238E27FC236}">
                  <a16:creationId xmlns:a16="http://schemas.microsoft.com/office/drawing/2014/main" id="{35DEB5C7-1966-4690-8713-973681A7E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4" y="68"/>
              <a:ext cx="363" cy="158"/>
              <a:chOff x="0" y="0"/>
              <a:chExt cx="363" cy="158"/>
            </a:xfrm>
          </p:grpSpPr>
          <p:sp>
            <p:nvSpPr>
              <p:cNvPr id="35861" name="矩形 26636">
                <a:extLst>
                  <a:ext uri="{FF2B5EF4-FFF2-40B4-BE49-F238E27FC236}">
                    <a16:creationId xmlns:a16="http://schemas.microsoft.com/office/drawing/2014/main" id="{84D5CDBE-5C40-4EAB-A35B-BD8BDFCB1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0"/>
                <a:ext cx="318" cy="1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5862" name="直接连接符 26637">
                <a:extLst>
                  <a:ext uri="{FF2B5EF4-FFF2-40B4-BE49-F238E27FC236}">
                    <a16:creationId xmlns:a16="http://schemas.microsoft.com/office/drawing/2014/main" id="{4A54D8F3-0F2B-4B6B-937B-1E3985A41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" y="0"/>
                <a:ext cx="295" cy="9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3" name="椭圆 26638">
                <a:extLst>
                  <a:ext uri="{FF2B5EF4-FFF2-40B4-BE49-F238E27FC236}">
                    <a16:creationId xmlns:a16="http://schemas.microsoft.com/office/drawing/2014/main" id="{0090453B-3DBA-47EE-B3EF-725FFA233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57" name="组合 26639">
              <a:extLst>
                <a:ext uri="{FF2B5EF4-FFF2-40B4-BE49-F238E27FC236}">
                  <a16:creationId xmlns:a16="http://schemas.microsoft.com/office/drawing/2014/main" id="{6F1500E1-6365-4B1E-9A25-FA0287A47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6" y="658"/>
              <a:ext cx="91" cy="430"/>
              <a:chOff x="0" y="0"/>
              <a:chExt cx="91" cy="498"/>
            </a:xfrm>
          </p:grpSpPr>
          <p:sp>
            <p:nvSpPr>
              <p:cNvPr id="35858" name="矩形 26640">
                <a:extLst>
                  <a:ext uri="{FF2B5EF4-FFF2-40B4-BE49-F238E27FC236}">
                    <a16:creationId xmlns:a16="http://schemas.microsoft.com/office/drawing/2014/main" id="{FE75338B-4C75-4657-BA1D-FC0C28C0F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58"/>
                <a:ext cx="91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5859" name="直接连接符 26641">
                <a:extLst>
                  <a:ext uri="{FF2B5EF4-FFF2-40B4-BE49-F238E27FC236}">
                    <a16:creationId xmlns:a16="http://schemas.microsoft.com/office/drawing/2014/main" id="{27E842D6-426F-4A85-B52C-FB660EE11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49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" name="直接连接符 26642">
                <a:extLst>
                  <a:ext uri="{FF2B5EF4-FFF2-40B4-BE49-F238E27FC236}">
                    <a16:creationId xmlns:a16="http://schemas.microsoft.com/office/drawing/2014/main" id="{4C04ECFA-2232-4AE1-88F0-3C802C55A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" y="113"/>
                <a:ext cx="0" cy="249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5860" name="组合 26643">
            <a:extLst>
              <a:ext uri="{FF2B5EF4-FFF2-40B4-BE49-F238E27FC236}">
                <a16:creationId xmlns:a16="http://schemas.microsoft.com/office/drawing/2014/main" id="{071AD9E8-5A35-476E-B0D5-26E6E7821624}"/>
              </a:ext>
            </a:extLst>
          </p:cNvPr>
          <p:cNvGrpSpPr>
            <a:grpSpLocks/>
          </p:cNvGrpSpPr>
          <p:nvPr/>
        </p:nvGrpSpPr>
        <p:grpSpPr bwMode="auto">
          <a:xfrm>
            <a:off x="2951163" y="2528888"/>
            <a:ext cx="1692275" cy="4068762"/>
            <a:chOff x="0" y="0"/>
            <a:chExt cx="1066" cy="2563"/>
          </a:xfrm>
        </p:grpSpPr>
        <p:sp>
          <p:nvSpPr>
            <p:cNvPr id="35849" name="矩形 26644">
              <a:extLst>
                <a:ext uri="{FF2B5EF4-FFF2-40B4-BE49-F238E27FC236}">
                  <a16:creationId xmlns:a16="http://schemas.microsoft.com/office/drawing/2014/main" id="{705C0878-D5ED-4777-8E76-F102AE6BD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0"/>
              <a:ext cx="68" cy="2245"/>
            </a:xfrm>
            <a:prstGeom prst="rect">
              <a:avLst/>
            </a:prstGeom>
            <a:solidFill>
              <a:srgbClr val="A0D4D8">
                <a:alpha val="5686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 typeface="Arial" panose="020B0604020202020204" pitchFamily="34" charset="0"/>
                <a:buNone/>
              </a:pPr>
              <a:endParaRPr lang="zh-CN" altLang="en-US" sz="20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35850" name="矩形标注 26645">
              <a:extLst>
                <a:ext uri="{FF2B5EF4-FFF2-40B4-BE49-F238E27FC236}">
                  <a16:creationId xmlns:a16="http://schemas.microsoft.com/office/drawing/2014/main" id="{D1D8A5A1-F5CE-4C93-8883-93CD2E5C0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45"/>
              <a:ext cx="681" cy="318"/>
            </a:xfrm>
            <a:prstGeom prst="wedgeRectCallout">
              <a:avLst>
                <a:gd name="adj1" fmla="val 95375"/>
                <a:gd name="adj2" fmla="val -121384"/>
              </a:avLst>
            </a:prstGeom>
            <a:solidFill>
              <a:schemeClr val="bg1"/>
            </a:soli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</a:rPr>
                <a:t>挡板</a:t>
              </a:r>
            </a:p>
          </p:txBody>
        </p:sp>
      </p:grpSp>
      <p:pic>
        <p:nvPicPr>
          <p:cNvPr id="35845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38F3DDA2-5012-4C3F-B0A7-D496869A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65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6" name="组合 26647">
            <a:extLst>
              <a:ext uri="{FF2B5EF4-FFF2-40B4-BE49-F238E27FC236}">
                <a16:creationId xmlns:a16="http://schemas.microsoft.com/office/drawing/2014/main" id="{E16EF9F4-692A-475E-8896-AFEF6FBB10FD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25463"/>
            <a:ext cx="2789238" cy="920750"/>
            <a:chOff x="0" y="0"/>
            <a:chExt cx="2231" cy="580"/>
          </a:xfrm>
        </p:grpSpPr>
        <p:pic>
          <p:nvPicPr>
            <p:cNvPr id="35847" name="圆角矩形 1">
              <a:extLst>
                <a:ext uri="{FF2B5EF4-FFF2-40B4-BE49-F238E27FC236}">
                  <a16:creationId xmlns:a16="http://schemas.microsoft.com/office/drawing/2014/main" id="{2F27FB9B-BA74-4BFB-9321-BE2E31F7A5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文本框 26649">
              <a:extLst>
                <a:ext uri="{FF2B5EF4-FFF2-40B4-BE49-F238E27FC236}">
                  <a16:creationId xmlns:a16="http://schemas.microsoft.com/office/drawing/2014/main" id="{FE069F4C-2568-49B5-BAF2-6BFE8B111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做一做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892D6489-877E-4952-97DE-399991F98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346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模拟信号手机</a:t>
            </a:r>
          </a:p>
        </p:txBody>
      </p:sp>
      <p:grpSp>
        <p:nvGrpSpPr>
          <p:cNvPr id="36867" name="组合 27650">
            <a:extLst>
              <a:ext uri="{FF2B5EF4-FFF2-40B4-BE49-F238E27FC236}">
                <a16:creationId xmlns:a16="http://schemas.microsoft.com/office/drawing/2014/main" id="{8B76AF08-DC72-4ECA-A631-E81764F588B2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376363"/>
            <a:ext cx="2879725" cy="3925887"/>
            <a:chOff x="0" y="0"/>
            <a:chExt cx="1814" cy="2473"/>
          </a:xfrm>
        </p:grpSpPr>
        <p:pic>
          <p:nvPicPr>
            <p:cNvPr id="2" name="Picture 2" descr="模拟信号手机简史">
              <a:extLst>
                <a:ext uri="{FF2B5EF4-FFF2-40B4-BE49-F238E27FC236}">
                  <a16:creationId xmlns:a16="http://schemas.microsoft.com/office/drawing/2014/main" id="{EF74AD48-E5FD-46D2-908E-73E4E7A8A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0"/>
              <a:ext cx="1596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2" name="Text Box 3">
              <a:extLst>
                <a:ext uri="{FF2B5EF4-FFF2-40B4-BE49-F238E27FC236}">
                  <a16:creationId xmlns:a16="http://schemas.microsoft.com/office/drawing/2014/main" id="{2F3B12F6-A43E-4DB6-A088-50902FEAA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23"/>
              <a:ext cx="18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1F497D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第一代</a:t>
              </a:r>
              <a:r>
                <a:rPr lang="zh-CN" altLang="en-US" sz="2000" b="1">
                  <a:solidFill>
                    <a:srgbClr val="1F497D"/>
                  </a:solidFill>
                  <a:latin typeface="宋体" panose="02010600030101010101" pitchFamily="2" charset="-122"/>
                  <a:sym typeface="Wingdings" panose="05000000000000000000" pitchFamily="2" charset="2"/>
                </a:rPr>
                <a:t>“</a:t>
              </a:r>
              <a:r>
                <a:rPr lang="zh-CN" altLang="en-US" sz="2000" b="1">
                  <a:solidFill>
                    <a:srgbClr val="1F497D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大哥大</a:t>
              </a:r>
              <a:r>
                <a:rPr lang="zh-CN" altLang="en-US" sz="2000" b="1">
                  <a:solidFill>
                    <a:srgbClr val="1F497D"/>
                  </a:solidFill>
                  <a:latin typeface="宋体" panose="02010600030101010101" pitchFamily="2" charset="-122"/>
                  <a:sym typeface="Wingdings" panose="05000000000000000000" pitchFamily="2" charset="2"/>
                </a:rPr>
                <a:t>”</a:t>
              </a:r>
              <a:endPara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6868" name="Text Box 3">
            <a:extLst>
              <a:ext uri="{FF2B5EF4-FFF2-40B4-BE49-F238E27FC236}">
                <a16:creationId xmlns:a16="http://schemas.microsoft.com/office/drawing/2014/main" id="{5B909D30-61C4-4950-B5E8-F7A9089D3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384425"/>
            <a:ext cx="201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1F497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数字信号手机</a:t>
            </a:r>
            <a:endParaRPr lang="zh-CN" altLang="en-US" sz="20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71" name="Picture 9" descr="http://img.hexun.com/2010-08-06/124511236.jpg">
            <a:extLst>
              <a:ext uri="{FF2B5EF4-FFF2-40B4-BE49-F238E27FC236}">
                <a16:creationId xmlns:a16="http://schemas.microsoft.com/office/drawing/2014/main" id="{5D402B42-C746-476B-9AE8-17322B18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60688"/>
            <a:ext cx="4406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549D40DC-6372-408C-8787-BB1F65E58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New picture">
            <a:extLst>
              <a:ext uri="{FF2B5EF4-FFF2-40B4-BE49-F238E27FC236}">
                <a16:creationId xmlns:a16="http://schemas.microsoft.com/office/drawing/2014/main" id="{FD5A1E76-0D2B-41D7-895B-DE7C30CFC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187450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6" r:id="rId2" imgW="8514286" imgH="4441620"/>
        </mc:Choice>
        <mc:Fallback>
          <p:control r:id="rId2" imgW="8514286" imgH="4441620">
            <p:pic>
              <p:nvPicPr>
                <p:cNvPr id="37891" name="Control 3">
                  <a:extLst>
                    <a:ext uri="{FF2B5EF4-FFF2-40B4-BE49-F238E27FC236}">
                      <a16:creationId xmlns:a16="http://schemas.microsoft.com/office/drawing/2014/main" id="{02D8AEC7-2079-43FA-8C17-4A97B52F8FD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1304925"/>
                  <a:ext cx="8534400" cy="4457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F5F36B8-BB1E-4FBA-9DF2-F3AD815F1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620713"/>
            <a:ext cx="50006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现代传递信息</a:t>
            </a:r>
          </a:p>
        </p:txBody>
      </p:sp>
      <p:sp>
        <p:nvSpPr>
          <p:cNvPr id="16387" name="TextBox 5">
            <a:extLst>
              <a:ext uri="{FF2B5EF4-FFF2-40B4-BE49-F238E27FC236}">
                <a16:creationId xmlns:a16="http://schemas.microsoft.com/office/drawing/2014/main" id="{25C6CFEE-941F-4343-9A58-5346FD91F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268413"/>
            <a:ext cx="8135938" cy="238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　　有线通信：电话、电报、电视</a:t>
            </a:r>
            <a:b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　　无线通信：收音机、对讲机、手机</a:t>
            </a: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  </a:t>
            </a:r>
            <a:b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　　数字化通信：互联网、数字电视</a:t>
            </a: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  </a:t>
            </a:r>
            <a:b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　　纸张通信：书信、报纸</a:t>
            </a: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  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图片 6147" descr="21-1b">
            <a:extLst>
              <a:ext uri="{FF2B5EF4-FFF2-40B4-BE49-F238E27FC236}">
                <a16:creationId xmlns:a16="http://schemas.microsoft.com/office/drawing/2014/main" id="{4EF8D5FE-8DE7-4C79-A1A6-3D443321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"/>
          <a:stretch>
            <a:fillRect/>
          </a:stretch>
        </p:blipFill>
        <p:spPr bwMode="auto">
          <a:xfrm>
            <a:off x="611188" y="3933825"/>
            <a:ext cx="34194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6148" descr="21-1d">
            <a:extLst>
              <a:ext uri="{FF2B5EF4-FFF2-40B4-BE49-F238E27FC236}">
                <a16:creationId xmlns:a16="http://schemas.microsoft.com/office/drawing/2014/main" id="{88E26D2E-D796-4B4F-A4A3-3EDD93CE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968750"/>
            <a:ext cx="4113212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0B6719DE-081B-4BA9-980A-F18C7156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>
            <a:extLst>
              <a:ext uri="{FF2B5EF4-FFF2-40B4-BE49-F238E27FC236}">
                <a16:creationId xmlns:a16="http://schemas.microsoft.com/office/drawing/2014/main" id="{75CEF9CA-A1CF-49F8-9A70-597502E5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881" y="3249551"/>
            <a:ext cx="71278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5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  <a:sym typeface="Wingdings" panose="05000000000000000000" pitchFamily="2" charset="2"/>
              </a:rPr>
              <a:t>现代顺风耳</a:t>
            </a:r>
            <a:r>
              <a:rPr lang="en-US" altLang="zh-CN" sz="5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  <a:sym typeface="Wingdings" panose="05000000000000000000" pitchFamily="2" charset="2"/>
              </a:rPr>
              <a:t>——</a:t>
            </a:r>
            <a:r>
              <a:rPr lang="zh-CN" altLang="en-US" sz="5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  <a:sym typeface="Wingdings" panose="05000000000000000000" pitchFamily="2" charset="2"/>
              </a:rPr>
              <a:t>电话 </a:t>
            </a:r>
            <a:endParaRPr lang="zh-CN" altLang="en-US" sz="5000" b="1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80F0620B-7802-4030-A17F-2CFDC724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577" y="1688915"/>
            <a:ext cx="3541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第二十一章 第１节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EE34BD7-A963-4836-BC0A-1230A44D3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3921125"/>
            <a:ext cx="3898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F497D"/>
                </a:solidFill>
                <a:latin typeface="Times New Roman" panose="02020603050405020304" pitchFamily="18" charset="0"/>
              </a:rPr>
              <a:t>1876</a:t>
            </a: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年贝尔发明了电话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pic>
        <p:nvPicPr>
          <p:cNvPr id="18435" name="Picture 2" descr="http://a3.att.hudong.com/06/70/16300000044935126719707151745.jpg">
            <a:extLst>
              <a:ext uri="{FF2B5EF4-FFF2-40B4-BE49-F238E27FC236}">
                <a16:creationId xmlns:a16="http://schemas.microsoft.com/office/drawing/2014/main" id="{822BEF49-034F-49E8-AD65-002ECD14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57338"/>
            <a:ext cx="34210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E:\教科研、论文资料\人教版教学参考编制\21图\21图\21-1-1.jpg">
            <a:extLst>
              <a:ext uri="{FF2B5EF4-FFF2-40B4-BE49-F238E27FC236}">
                <a16:creationId xmlns:a16="http://schemas.microsoft.com/office/drawing/2014/main" id="{95A4BB03-0E04-468B-B0BF-8FF172F7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384425"/>
            <a:ext cx="4276725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>
            <a:extLst>
              <a:ext uri="{FF2B5EF4-FFF2-40B4-BE49-F238E27FC236}">
                <a16:creationId xmlns:a16="http://schemas.microsoft.com/office/drawing/2014/main" id="{F29823C8-0F8A-4095-A5F2-76FC02B23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5981700"/>
            <a:ext cx="42846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1F497D"/>
                </a:solidFill>
                <a:latin typeface="Times New Roman" panose="02020603050405020304" pitchFamily="18" charset="0"/>
              </a:rPr>
              <a:t>1892</a:t>
            </a:r>
            <a:r>
              <a:rPr lang="zh-CN" altLang="en-US" sz="2400" b="1">
                <a:solidFill>
                  <a:srgbClr val="1F497D"/>
                </a:solidFill>
                <a:latin typeface="宋体" panose="02010600030101010101" pitchFamily="2" charset="-122"/>
              </a:rPr>
              <a:t>年，贝尔在纽约至芝加哥的电话开通仪式上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pic>
        <p:nvPicPr>
          <p:cNvPr id="1843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0BEEF449-7B7E-4451-88B0-CC325E27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矩形 4">
            <a:extLst>
              <a:ext uri="{FF2B5EF4-FFF2-40B4-BE49-F238E27FC236}">
                <a16:creationId xmlns:a16="http://schemas.microsoft.com/office/drawing/2014/main" id="{E5B289A8-E5F3-4E88-B670-BB561A16F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55638"/>
            <a:ext cx="5292725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</a:rPr>
              <a:t>一、电流把信息传到远方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E:\教科研、论文资料\人教版教学参考编制\21图\21图\21-1-2.jpg">
            <a:extLst>
              <a:ext uri="{FF2B5EF4-FFF2-40B4-BE49-F238E27FC236}">
                <a16:creationId xmlns:a16="http://schemas.microsoft.com/office/drawing/2014/main" id="{797D16F8-10D0-4D2D-B10E-31E61033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455863"/>
            <a:ext cx="626745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7">
            <a:extLst>
              <a:ext uri="{FF2B5EF4-FFF2-40B4-BE49-F238E27FC236}">
                <a16:creationId xmlns:a16="http://schemas.microsoft.com/office/drawing/2014/main" id="{EB42FEEF-4A9E-4E0E-8621-BBBEE1F1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844675"/>
            <a:ext cx="7993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　　女孩说话的声音是如何传到男孩耳朵中的？</a:t>
            </a:r>
            <a:endParaRPr lang="zh-CN" altLang="en-US" sz="2800" b="1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pic>
        <p:nvPicPr>
          <p:cNvPr id="1946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5C7F9573-BFD8-435E-9B16-418039485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本框 9220">
            <a:extLst>
              <a:ext uri="{FF2B5EF4-FFF2-40B4-BE49-F238E27FC236}">
                <a16:creationId xmlns:a16="http://schemas.microsoft.com/office/drawing/2014/main" id="{02C9C5F9-C61A-46E5-84E4-B3B712FB9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1160463"/>
            <a:ext cx="6938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打电话时自己的话筒与对方的听筒是串联的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>
            <a:extLst>
              <a:ext uri="{FF2B5EF4-FFF2-40B4-BE49-F238E27FC236}">
                <a16:creationId xmlns:a16="http://schemas.microsoft.com/office/drawing/2014/main" id="{DAE4FCA1-1654-4292-8276-5201CECEB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595313"/>
            <a:ext cx="3525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．电话的基本结构</a:t>
            </a:r>
          </a:p>
        </p:txBody>
      </p:sp>
      <p:pic>
        <p:nvPicPr>
          <p:cNvPr id="20483" name="图片 10242" descr="21-1-3">
            <a:extLst>
              <a:ext uri="{FF2B5EF4-FFF2-40B4-BE49-F238E27FC236}">
                <a16:creationId xmlns:a16="http://schemas.microsoft.com/office/drawing/2014/main" id="{CD8F60F5-E4A6-47A7-9A61-ABD38688D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"/>
          <a:stretch>
            <a:fillRect/>
          </a:stretch>
        </p:blipFill>
        <p:spPr bwMode="auto">
          <a:xfrm>
            <a:off x="287338" y="1773238"/>
            <a:ext cx="5305425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12083A6B-FFCD-4E67-BBEE-02FA7B8D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文本框 10244">
            <a:extLst>
              <a:ext uri="{FF2B5EF4-FFF2-40B4-BE49-F238E27FC236}">
                <a16:creationId xmlns:a16="http://schemas.microsoft.com/office/drawing/2014/main" id="{D3CA9918-D810-44C1-B026-97B775D27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3" y="1114425"/>
            <a:ext cx="6140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（1）最简单的电话由话筒和听筒组成</a:t>
            </a:r>
          </a:p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     话筒把声音信号转换成电流信号；</a:t>
            </a:r>
          </a:p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      听筒把电流信号转换成声音信号。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1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34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D68B0615-B56C-44FB-9C0D-35A4FB0E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33600"/>
            <a:ext cx="59055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4">
            <a:extLst>
              <a:ext uri="{FF2B5EF4-FFF2-40B4-BE49-F238E27FC236}">
                <a16:creationId xmlns:a16="http://schemas.microsoft.com/office/drawing/2014/main" id="{DB43F8EF-F966-4B32-B5BC-A2FD0603B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370013"/>
            <a:ext cx="2000250" cy="561975"/>
          </a:xfrm>
          <a:prstGeom prst="flowChartProcess">
            <a:avLst/>
          </a:prstGeom>
          <a:gradFill rotWithShape="1">
            <a:gsLst>
              <a:gs pos="0">
                <a:srgbClr val="A3EDA3"/>
              </a:gs>
              <a:gs pos="35001">
                <a:srgbClr val="BFF1BF"/>
              </a:gs>
              <a:gs pos="100000">
                <a:srgbClr val="E6FAE6"/>
              </a:gs>
            </a:gsLst>
            <a:lin ang="5400000" scaled="1"/>
          </a:gradFill>
          <a:ln w="9525" algn="ctr">
            <a:solidFill>
              <a:srgbClr val="009900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</a:rPr>
              <a:t>女孩说话</a:t>
            </a:r>
          </a:p>
        </p:txBody>
      </p:sp>
      <p:sp>
        <p:nvSpPr>
          <p:cNvPr id="21508" name="AutoShape 5">
            <a:extLst>
              <a:ext uri="{FF2B5EF4-FFF2-40B4-BE49-F238E27FC236}">
                <a16:creationId xmlns:a16="http://schemas.microsoft.com/office/drawing/2014/main" id="{8A09A010-A009-4A06-BF4D-2E147B41A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371600"/>
            <a:ext cx="2643187" cy="560388"/>
          </a:xfrm>
          <a:prstGeom prst="flowChartProcess">
            <a:avLst/>
          </a:prstGeom>
          <a:gradFill rotWithShape="1">
            <a:gsLst>
              <a:gs pos="0">
                <a:srgbClr val="A3EDA3"/>
              </a:gs>
              <a:gs pos="35001">
                <a:srgbClr val="BFF1BF"/>
              </a:gs>
              <a:gs pos="100000">
                <a:srgbClr val="E6FAE6"/>
              </a:gs>
            </a:gsLst>
            <a:lin ang="5400000" scaled="1"/>
          </a:gradFill>
          <a:ln w="9525" algn="ctr">
            <a:solidFill>
              <a:srgbClr val="009900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</a:rPr>
              <a:t>话筒膜片振动</a:t>
            </a:r>
          </a:p>
        </p:txBody>
      </p:sp>
      <p:sp>
        <p:nvSpPr>
          <p:cNvPr id="21509" name="AutoShape 6">
            <a:extLst>
              <a:ext uri="{FF2B5EF4-FFF2-40B4-BE49-F238E27FC236}">
                <a16:creationId xmlns:a16="http://schemas.microsoft.com/office/drawing/2014/main" id="{315C4A3E-E612-48B9-86A1-483D52EFE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205038"/>
            <a:ext cx="2352675" cy="560387"/>
          </a:xfrm>
          <a:prstGeom prst="flowChartProcess">
            <a:avLst/>
          </a:prstGeom>
          <a:gradFill rotWithShape="1">
            <a:gsLst>
              <a:gs pos="0">
                <a:srgbClr val="A3EDA3"/>
              </a:gs>
              <a:gs pos="35001">
                <a:srgbClr val="BFF1BF"/>
              </a:gs>
              <a:gs pos="100000">
                <a:srgbClr val="E6FAE6"/>
              </a:gs>
            </a:gsLst>
            <a:lin ang="5400000" scaled="1"/>
          </a:gradFill>
          <a:ln w="9525" algn="ctr">
            <a:solidFill>
              <a:srgbClr val="009900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</a:rPr>
              <a:t>炭盒电阻变化</a:t>
            </a:r>
          </a:p>
        </p:txBody>
      </p:sp>
      <p:sp>
        <p:nvSpPr>
          <p:cNvPr id="21510" name="AutoShape 7">
            <a:extLst>
              <a:ext uri="{FF2B5EF4-FFF2-40B4-BE49-F238E27FC236}">
                <a16:creationId xmlns:a16="http://schemas.microsoft.com/office/drawing/2014/main" id="{A091A6F7-699C-4B48-9C25-475298F0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3279775"/>
            <a:ext cx="2643187" cy="560388"/>
          </a:xfrm>
          <a:prstGeom prst="flowChartProcess">
            <a:avLst/>
          </a:prstGeom>
          <a:gradFill rotWithShape="1">
            <a:gsLst>
              <a:gs pos="0">
                <a:srgbClr val="A3EDA3"/>
              </a:gs>
              <a:gs pos="35001">
                <a:srgbClr val="BFF1BF"/>
              </a:gs>
              <a:gs pos="100000">
                <a:srgbClr val="E6FAE6"/>
              </a:gs>
            </a:gsLst>
            <a:lin ang="5400000" scaled="1"/>
          </a:gradFill>
          <a:ln w="9525" algn="ctr">
            <a:solidFill>
              <a:srgbClr val="009900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</a:rPr>
              <a:t>回路电流变化</a:t>
            </a:r>
          </a:p>
        </p:txBody>
      </p:sp>
      <p:sp>
        <p:nvSpPr>
          <p:cNvPr id="21511" name="AutoShape 10">
            <a:extLst>
              <a:ext uri="{FF2B5EF4-FFF2-40B4-BE49-F238E27FC236}">
                <a16:creationId xmlns:a16="http://schemas.microsoft.com/office/drawing/2014/main" id="{0294177B-14BB-44EA-8906-D67175F3B7B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021512" y="5659438"/>
            <a:ext cx="428625" cy="215900"/>
          </a:xfrm>
          <a:prstGeom prst="rightArrow">
            <a:avLst>
              <a:gd name="adj1" fmla="val 50000"/>
              <a:gd name="adj2" fmla="val 49568"/>
            </a:avLst>
          </a:prstGeom>
          <a:solidFill>
            <a:srgbClr val="C00000"/>
          </a:solidFill>
          <a:ln w="19050" algn="ctr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1512" name="AutoShape 12">
            <a:extLst>
              <a:ext uri="{FF2B5EF4-FFF2-40B4-BE49-F238E27FC236}">
                <a16:creationId xmlns:a16="http://schemas.microsoft.com/office/drawing/2014/main" id="{CA083D50-69CF-4994-B991-71440198E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581525"/>
            <a:ext cx="2738437" cy="1030288"/>
          </a:xfrm>
          <a:prstGeom prst="flowChartProcess">
            <a:avLst/>
          </a:prstGeom>
          <a:gradFill rotWithShape="1">
            <a:gsLst>
              <a:gs pos="0">
                <a:srgbClr val="A3EDA3"/>
              </a:gs>
              <a:gs pos="35001">
                <a:srgbClr val="BFF1BF"/>
              </a:gs>
              <a:gs pos="100000">
                <a:srgbClr val="E6FAE6"/>
              </a:gs>
            </a:gsLst>
            <a:lin ang="5400000" scaled="1"/>
          </a:gradFill>
          <a:ln w="9525" algn="ctr">
            <a:solidFill>
              <a:srgbClr val="009900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</a:rPr>
              <a:t>听筒内电磁铁磁性强弱变化</a:t>
            </a:r>
          </a:p>
        </p:txBody>
      </p:sp>
      <p:sp>
        <p:nvSpPr>
          <p:cNvPr id="21513" name="AutoShape 13">
            <a:extLst>
              <a:ext uri="{FF2B5EF4-FFF2-40B4-BE49-F238E27FC236}">
                <a16:creationId xmlns:a16="http://schemas.microsoft.com/office/drawing/2014/main" id="{D5266760-AD9C-44DB-A275-92DFF38C6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984875"/>
            <a:ext cx="2857500" cy="560388"/>
          </a:xfrm>
          <a:prstGeom prst="flowChartProcess">
            <a:avLst/>
          </a:prstGeom>
          <a:gradFill rotWithShape="1">
            <a:gsLst>
              <a:gs pos="0">
                <a:srgbClr val="A3EDA3"/>
              </a:gs>
              <a:gs pos="35001">
                <a:srgbClr val="BFF1BF"/>
              </a:gs>
              <a:gs pos="100000">
                <a:srgbClr val="E6FAE6"/>
              </a:gs>
            </a:gsLst>
            <a:lin ang="5400000" scaled="1"/>
          </a:gradFill>
          <a:ln w="9525" algn="ctr">
            <a:solidFill>
              <a:srgbClr val="009900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楷体" panose="02010609060101010101" pitchFamily="49" charset="-122"/>
              </a:rPr>
              <a:t> </a:t>
            </a:r>
            <a:r>
              <a:rPr lang="zh-CN" altLang="en-US" sz="2800" b="1">
                <a:latin typeface="楷体" panose="02010609060101010101" pitchFamily="49" charset="-122"/>
              </a:rPr>
              <a:t>听筒膜片振动</a:t>
            </a:r>
          </a:p>
        </p:txBody>
      </p:sp>
      <p:sp>
        <p:nvSpPr>
          <p:cNvPr id="21514" name="AutoShape 14">
            <a:extLst>
              <a:ext uri="{FF2B5EF4-FFF2-40B4-BE49-F238E27FC236}">
                <a16:creationId xmlns:a16="http://schemas.microsoft.com/office/drawing/2014/main" id="{D208D845-2739-4C3D-8AFE-DB210C25F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5697538"/>
            <a:ext cx="1271588" cy="1030287"/>
          </a:xfrm>
          <a:prstGeom prst="flowChartProcess">
            <a:avLst/>
          </a:prstGeom>
          <a:gradFill rotWithShape="1">
            <a:gsLst>
              <a:gs pos="0">
                <a:srgbClr val="A3EDA3"/>
              </a:gs>
              <a:gs pos="35001">
                <a:srgbClr val="BFF1BF"/>
              </a:gs>
              <a:gs pos="100000">
                <a:srgbClr val="E6FAE6"/>
              </a:gs>
            </a:gsLst>
            <a:lin ang="5400000" scaled="1"/>
          </a:gradFill>
          <a:ln w="9525" algn="ctr">
            <a:solidFill>
              <a:srgbClr val="009900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</a:rPr>
              <a:t>男孩听到声音</a:t>
            </a:r>
          </a:p>
        </p:txBody>
      </p:sp>
      <p:sp>
        <p:nvSpPr>
          <p:cNvPr id="21515" name="AutoShape 15">
            <a:extLst>
              <a:ext uri="{FF2B5EF4-FFF2-40B4-BE49-F238E27FC236}">
                <a16:creationId xmlns:a16="http://schemas.microsoft.com/office/drawing/2014/main" id="{69698B34-72E7-4AFE-8F8C-5F0CB2B8B789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7256463" y="2974975"/>
            <a:ext cx="428625" cy="180975"/>
          </a:xfrm>
          <a:prstGeom prst="leftArrow">
            <a:avLst>
              <a:gd name="adj1" fmla="val 50000"/>
              <a:gd name="adj2" fmla="val 73936"/>
            </a:avLst>
          </a:prstGeom>
          <a:solidFill>
            <a:srgbClr val="C00000"/>
          </a:solidFill>
          <a:ln w="19050" algn="ctr">
            <a:solidFill>
              <a:srgbClr val="C0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1516" name="AutoShape 16">
            <a:extLst>
              <a:ext uri="{FF2B5EF4-FFF2-40B4-BE49-F238E27FC236}">
                <a16:creationId xmlns:a16="http://schemas.microsoft.com/office/drawing/2014/main" id="{08D699BA-D96C-4108-AE8C-A77472743B9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63863" y="1557338"/>
            <a:ext cx="476250" cy="180975"/>
          </a:xfrm>
          <a:prstGeom prst="leftArrow">
            <a:avLst>
              <a:gd name="adj1" fmla="val 50000"/>
              <a:gd name="adj2" fmla="val 79678"/>
            </a:avLst>
          </a:prstGeom>
          <a:solidFill>
            <a:srgbClr val="C00000"/>
          </a:solidFill>
          <a:ln w="1905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1517" name="AutoShape 15">
            <a:extLst>
              <a:ext uri="{FF2B5EF4-FFF2-40B4-BE49-F238E27FC236}">
                <a16:creationId xmlns:a16="http://schemas.microsoft.com/office/drawing/2014/main" id="{4B68A0F4-4501-4E8C-A067-612791F7DF5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267575" y="4103688"/>
            <a:ext cx="428625" cy="215900"/>
          </a:xfrm>
          <a:prstGeom prst="leftArrow">
            <a:avLst>
              <a:gd name="adj1" fmla="val 50000"/>
              <a:gd name="adj2" fmla="val 61976"/>
            </a:avLst>
          </a:prstGeom>
          <a:solidFill>
            <a:srgbClr val="C00000"/>
          </a:solidFill>
          <a:ln w="19050" algn="ctr">
            <a:solidFill>
              <a:srgbClr val="C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1518" name="AutoShape 16">
            <a:extLst>
              <a:ext uri="{FF2B5EF4-FFF2-40B4-BE49-F238E27FC236}">
                <a16:creationId xmlns:a16="http://schemas.microsoft.com/office/drawing/2014/main" id="{1767480F-0601-4596-B8E4-FE7031C1E64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27650" y="6129338"/>
            <a:ext cx="596900" cy="215900"/>
          </a:xfrm>
          <a:prstGeom prst="leftArrow">
            <a:avLst>
              <a:gd name="adj1" fmla="val 50000"/>
              <a:gd name="adj2" fmla="val 65572"/>
            </a:avLst>
          </a:prstGeom>
          <a:solidFill>
            <a:srgbClr val="C00000"/>
          </a:solidFill>
          <a:ln w="19050" algn="ctr">
            <a:solidFill>
              <a:srgbClr val="C0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1519" name="直角上箭头 23">
            <a:extLst>
              <a:ext uri="{FF2B5EF4-FFF2-40B4-BE49-F238E27FC236}">
                <a16:creationId xmlns:a16="http://schemas.microsoft.com/office/drawing/2014/main" id="{C891708D-3B0D-45D5-9854-D767DD3E6217}"/>
              </a:ext>
            </a:extLst>
          </p:cNvPr>
          <p:cNvSpPr>
            <a:spLocks/>
          </p:cNvSpPr>
          <p:nvPr/>
        </p:nvSpPr>
        <p:spPr bwMode="auto">
          <a:xfrm flipV="1">
            <a:off x="6516688" y="1738313"/>
            <a:ext cx="1073150" cy="358775"/>
          </a:xfrm>
          <a:custGeom>
            <a:avLst/>
            <a:gdLst>
              <a:gd name="T0" fmla="*/ 0 w 714375"/>
              <a:gd name="T1" fmla="*/ 269081 h 642937"/>
              <a:gd name="T2" fmla="*/ 710963 w 714375"/>
              <a:gd name="T3" fmla="*/ 269081 h 642937"/>
              <a:gd name="T4" fmla="*/ 710963 w 714375"/>
              <a:gd name="T5" fmla="*/ 89694 h 642937"/>
              <a:gd name="T6" fmla="*/ 590234 w 714375"/>
              <a:gd name="T7" fmla="*/ 89694 h 642937"/>
              <a:gd name="T8" fmla="*/ 831692 w 714375"/>
              <a:gd name="T9" fmla="*/ 0 h 642937"/>
              <a:gd name="T10" fmla="*/ 1073150 w 714375"/>
              <a:gd name="T11" fmla="*/ 89694 h 642937"/>
              <a:gd name="T12" fmla="*/ 952421 w 714375"/>
              <a:gd name="T13" fmla="*/ 89694 h 642937"/>
              <a:gd name="T14" fmla="*/ 952421 w 714375"/>
              <a:gd name="T15" fmla="*/ 358775 h 642937"/>
              <a:gd name="T16" fmla="*/ 0 w 714375"/>
              <a:gd name="T17" fmla="*/ 358775 h 642937"/>
              <a:gd name="T18" fmla="*/ 0 w 714375"/>
              <a:gd name="T19" fmla="*/ 269081 h 6429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14375" h="642937">
                <a:moveTo>
                  <a:pt x="0" y="482203"/>
                </a:moveTo>
                <a:lnTo>
                  <a:pt x="473274" y="482203"/>
                </a:lnTo>
                <a:lnTo>
                  <a:pt x="473274" y="160734"/>
                </a:lnTo>
                <a:lnTo>
                  <a:pt x="392907" y="160734"/>
                </a:lnTo>
                <a:lnTo>
                  <a:pt x="553641" y="0"/>
                </a:lnTo>
                <a:lnTo>
                  <a:pt x="714375" y="160734"/>
                </a:lnTo>
                <a:lnTo>
                  <a:pt x="634008" y="160734"/>
                </a:lnTo>
                <a:lnTo>
                  <a:pt x="634008" y="642937"/>
                </a:lnTo>
                <a:lnTo>
                  <a:pt x="0" y="642937"/>
                </a:lnTo>
                <a:lnTo>
                  <a:pt x="0" y="482203"/>
                </a:lnTo>
                <a:close/>
              </a:path>
            </a:pathLst>
          </a:custGeom>
          <a:solidFill>
            <a:srgbClr val="C00000"/>
          </a:solidFill>
          <a:ln w="19050" algn="ctr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0" name="TextBox 8">
            <a:extLst>
              <a:ext uri="{FF2B5EF4-FFF2-40B4-BE49-F238E27FC236}">
                <a16:creationId xmlns:a16="http://schemas.microsoft.com/office/drawing/2014/main" id="{19652FA6-F710-4822-8784-E593DA10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549275"/>
            <a:ext cx="4319587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．电流把信息传到远方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pic>
        <p:nvPicPr>
          <p:cNvPr id="21521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43A03D87-97A5-4535-A349-69A5B6BE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2" name="矩形标注 11281">
            <a:extLst>
              <a:ext uri="{FF2B5EF4-FFF2-40B4-BE49-F238E27FC236}">
                <a16:creationId xmlns:a16="http://schemas.microsoft.com/office/drawing/2014/main" id="{3B2E303D-3E79-49A9-B2E6-EAEBEEFA06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0825" y="6057900"/>
            <a:ext cx="2232025" cy="539750"/>
          </a:xfrm>
          <a:prstGeom prst="wedgeRectCallout">
            <a:avLst>
              <a:gd name="adj1" fmla="val -3954"/>
              <a:gd name="adj2" fmla="val -183329"/>
            </a:avLst>
          </a:prstGeom>
          <a:solidFill>
            <a:schemeClr val="bg1"/>
          </a:solidFill>
          <a:ln w="19050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女孩的话筒</a:t>
            </a:r>
          </a:p>
        </p:txBody>
      </p:sp>
      <p:sp>
        <p:nvSpPr>
          <p:cNvPr id="21523" name="矩形标注 11282">
            <a:extLst>
              <a:ext uri="{FF2B5EF4-FFF2-40B4-BE49-F238E27FC236}">
                <a16:creationId xmlns:a16="http://schemas.microsoft.com/office/drawing/2014/main" id="{C580F09A-D782-4807-B9E8-AF5F6F6E858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67288" y="788988"/>
            <a:ext cx="2052637" cy="649287"/>
          </a:xfrm>
          <a:prstGeom prst="wedgeRectCallout">
            <a:avLst>
              <a:gd name="adj1" fmla="val -1843"/>
              <a:gd name="adj2" fmla="val 241292"/>
            </a:avLst>
          </a:prstGeom>
          <a:solidFill>
            <a:schemeClr val="bg1"/>
          </a:solidFill>
          <a:ln w="19050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男孩的听筒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7" grpId="0" animBg="1"/>
      <p:bldP spid="21518" grpId="0" animBg="1"/>
      <p:bldP spid="215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E:\教科研、论文资料\人教版教学参考编制\21图\21图\21-1-4a.jpg">
            <a:extLst>
              <a:ext uri="{FF2B5EF4-FFF2-40B4-BE49-F238E27FC236}">
                <a16:creationId xmlns:a16="http://schemas.microsoft.com/office/drawing/2014/main" id="{C8443D96-9810-4DF2-BBED-A5BF0B19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84513"/>
            <a:ext cx="392906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E:\教科研、论文资料\人教版教学参考编制\21图\21图\21-1-4b.jpg">
            <a:extLst>
              <a:ext uri="{FF2B5EF4-FFF2-40B4-BE49-F238E27FC236}">
                <a16:creationId xmlns:a16="http://schemas.microsoft.com/office/drawing/2014/main" id="{3D8E573B-76F6-4E93-B663-B79A9D752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052763"/>
            <a:ext cx="356393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>
            <a:extLst>
              <a:ext uri="{FF2B5EF4-FFF2-40B4-BE49-F238E27FC236}">
                <a16:creationId xmlns:a16="http://schemas.microsoft.com/office/drawing/2014/main" id="{9329AFF4-0320-4FF4-9070-6C1C2F63A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1846263"/>
            <a:ext cx="7091362" cy="1225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）</a:t>
            </a: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需要多少对电话线？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）</a:t>
            </a: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怎样才能减少电话线的数量？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grpSp>
        <p:nvGrpSpPr>
          <p:cNvPr id="22533" name="组合 12292">
            <a:extLst>
              <a:ext uri="{FF2B5EF4-FFF2-40B4-BE49-F238E27FC236}">
                <a16:creationId xmlns:a16="http://schemas.microsoft.com/office/drawing/2014/main" id="{E153F6CA-CBEA-407D-ACCF-81C1A95C1536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3522663"/>
            <a:ext cx="2197100" cy="2124075"/>
            <a:chOff x="0" y="0"/>
            <a:chExt cx="1384" cy="1338"/>
          </a:xfrm>
        </p:grpSpPr>
        <p:sp>
          <p:nvSpPr>
            <p:cNvPr id="22545" name="直接连接符 12293">
              <a:extLst>
                <a:ext uri="{FF2B5EF4-FFF2-40B4-BE49-F238E27FC236}">
                  <a16:creationId xmlns:a16="http://schemas.microsoft.com/office/drawing/2014/main" id="{D7DE753C-ADC9-4082-8D5D-2E3F10C0F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8"/>
              <a:ext cx="1361" cy="23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直接连接符 12294">
              <a:extLst>
                <a:ext uri="{FF2B5EF4-FFF2-40B4-BE49-F238E27FC236}">
                  <a16:creationId xmlns:a16="http://schemas.microsoft.com/office/drawing/2014/main" id="{46D64762-C398-4471-B852-579769067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8"/>
              <a:ext cx="1089" cy="884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直接连接符 12295">
              <a:extLst>
                <a:ext uri="{FF2B5EF4-FFF2-40B4-BE49-F238E27FC236}">
                  <a16:creationId xmlns:a16="http://schemas.microsoft.com/office/drawing/2014/main" id="{E146FBB2-5B82-4E1B-A04D-0C7507551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" y="385"/>
              <a:ext cx="23" cy="907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直接连接符 12296">
              <a:extLst>
                <a:ext uri="{FF2B5EF4-FFF2-40B4-BE49-F238E27FC236}">
                  <a16:creationId xmlns:a16="http://schemas.microsoft.com/office/drawing/2014/main" id="{F1F64581-79C6-4C65-A0D0-A16B3A30A2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0"/>
              <a:ext cx="681" cy="408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直接连接符 12297">
              <a:extLst>
                <a:ext uri="{FF2B5EF4-FFF2-40B4-BE49-F238E27FC236}">
                  <a16:creationId xmlns:a16="http://schemas.microsoft.com/office/drawing/2014/main" id="{2B199DEB-A9A3-419B-8630-9205D9260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" y="1270"/>
              <a:ext cx="1043" cy="22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0" name="直接连接符 12298">
              <a:extLst>
                <a:ext uri="{FF2B5EF4-FFF2-40B4-BE49-F238E27FC236}">
                  <a16:creationId xmlns:a16="http://schemas.microsoft.com/office/drawing/2014/main" id="{D99102D5-E640-414B-98D2-22D2FA514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" y="0"/>
              <a:ext cx="385" cy="1292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直接连接符 12299">
              <a:extLst>
                <a:ext uri="{FF2B5EF4-FFF2-40B4-BE49-F238E27FC236}">
                  <a16:creationId xmlns:a16="http://schemas.microsoft.com/office/drawing/2014/main" id="{83599307-0284-41FD-9733-8FCC83E13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431"/>
              <a:ext cx="295" cy="907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直接连接符 12300">
              <a:extLst>
                <a:ext uri="{FF2B5EF4-FFF2-40B4-BE49-F238E27FC236}">
                  <a16:creationId xmlns:a16="http://schemas.microsoft.com/office/drawing/2014/main" id="{C5FACA41-1D48-4629-B16D-76EB313E60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" y="431"/>
              <a:ext cx="1338" cy="839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直接连接符 12301">
              <a:extLst>
                <a:ext uri="{FF2B5EF4-FFF2-40B4-BE49-F238E27FC236}">
                  <a16:creationId xmlns:a16="http://schemas.microsoft.com/office/drawing/2014/main" id="{0C290C5B-4C6B-4C32-88AE-CF76EABE6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1" y="0"/>
              <a:ext cx="680" cy="431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直接连接符 12302">
              <a:extLst>
                <a:ext uri="{FF2B5EF4-FFF2-40B4-BE49-F238E27FC236}">
                  <a16:creationId xmlns:a16="http://schemas.microsoft.com/office/drawing/2014/main" id="{3824E961-9FCE-4459-AA04-6A75FEB11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" y="0"/>
              <a:ext cx="635" cy="1270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44" name="组合 12303">
            <a:extLst>
              <a:ext uri="{FF2B5EF4-FFF2-40B4-BE49-F238E27FC236}">
                <a16:creationId xmlns:a16="http://schemas.microsoft.com/office/drawing/2014/main" id="{9DB41B10-0445-48B8-A1DA-22108EB9826F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3557588"/>
            <a:ext cx="2197100" cy="1944687"/>
            <a:chOff x="0" y="0"/>
            <a:chExt cx="1384" cy="1225"/>
          </a:xfrm>
        </p:grpSpPr>
        <p:sp>
          <p:nvSpPr>
            <p:cNvPr id="22540" name="直接连接符 12304">
              <a:extLst>
                <a:ext uri="{FF2B5EF4-FFF2-40B4-BE49-F238E27FC236}">
                  <a16:creationId xmlns:a16="http://schemas.microsoft.com/office/drawing/2014/main" id="{BAA97C50-EAF5-4F7A-86AF-001446B7A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" y="0"/>
              <a:ext cx="0" cy="590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1" name="直接连接符 12305">
              <a:extLst>
                <a:ext uri="{FF2B5EF4-FFF2-40B4-BE49-F238E27FC236}">
                  <a16:creationId xmlns:a16="http://schemas.microsoft.com/office/drawing/2014/main" id="{DCBE202F-9648-4054-BCD4-E77D12706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" y="590"/>
              <a:ext cx="363" cy="635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2" name="直接连接符 12306">
              <a:extLst>
                <a:ext uri="{FF2B5EF4-FFF2-40B4-BE49-F238E27FC236}">
                  <a16:creationId xmlns:a16="http://schemas.microsoft.com/office/drawing/2014/main" id="{9C821795-70B8-4471-A7C4-60DA4A9F5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" y="590"/>
              <a:ext cx="612" cy="544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3" name="直接连接符 12307">
              <a:extLst>
                <a:ext uri="{FF2B5EF4-FFF2-40B4-BE49-F238E27FC236}">
                  <a16:creationId xmlns:a16="http://schemas.microsoft.com/office/drawing/2014/main" id="{E478A7AC-49B5-4883-8921-DACD011F1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1" y="341"/>
              <a:ext cx="703" cy="226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" name="直接连接符 12308">
              <a:extLst>
                <a:ext uri="{FF2B5EF4-FFF2-40B4-BE49-F238E27FC236}">
                  <a16:creationId xmlns:a16="http://schemas.microsoft.com/office/drawing/2014/main" id="{C8AE8052-8AE4-4C5E-A0B2-0851BCC3A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3"/>
              <a:ext cx="658" cy="204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2535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1AE4FB61-99AD-4D58-BD04-D75B5AE3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365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矩形 4">
            <a:extLst>
              <a:ext uri="{FF2B5EF4-FFF2-40B4-BE49-F238E27FC236}">
                <a16:creationId xmlns:a16="http://schemas.microsoft.com/office/drawing/2014/main" id="{541C35CD-8CED-4C48-8390-5EF21E134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3888"/>
            <a:ext cx="5003800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</a:rPr>
              <a:t>二、电话交换机的作用</a:t>
            </a:r>
          </a:p>
        </p:txBody>
      </p:sp>
      <p:sp>
        <p:nvSpPr>
          <p:cNvPr id="22537" name="矩形 12311">
            <a:extLst>
              <a:ext uri="{FF2B5EF4-FFF2-40B4-BE49-F238E27FC236}">
                <a16:creationId xmlns:a16="http://schemas.microsoft.com/office/drawing/2014/main" id="{9967DAF4-93FB-458B-B6E1-B77402C2A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76363"/>
            <a:ext cx="3276600" cy="51911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想一想 画一画</a:t>
            </a:r>
          </a:p>
        </p:txBody>
      </p:sp>
      <p:sp>
        <p:nvSpPr>
          <p:cNvPr id="22538" name="文本框 12312">
            <a:extLst>
              <a:ext uri="{FF2B5EF4-FFF2-40B4-BE49-F238E27FC236}">
                <a16:creationId xmlns:a16="http://schemas.microsoft.com/office/drawing/2014/main" id="{21544620-EA5A-4AD5-8B20-E9B7AABB1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6073775"/>
            <a:ext cx="59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1F497D"/>
                </a:solidFill>
                <a:latin typeface="Arial" panose="020B0604020202020204" pitchFamily="34" charset="0"/>
              </a:rPr>
              <a:t>甲</a:t>
            </a:r>
            <a:endParaRPr lang="zh-CN" altLang="en-US" sz="2000" b="1">
              <a:latin typeface="Arial" panose="020B0604020202020204" pitchFamily="34" charset="0"/>
            </a:endParaRPr>
          </a:p>
        </p:txBody>
      </p:sp>
      <p:sp>
        <p:nvSpPr>
          <p:cNvPr id="22539" name="文本框 12313">
            <a:extLst>
              <a:ext uri="{FF2B5EF4-FFF2-40B4-BE49-F238E27FC236}">
                <a16:creationId xmlns:a16="http://schemas.microsoft.com/office/drawing/2014/main" id="{3DFF66A0-BCCB-45C6-ADBA-D84C78B43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6021388"/>
            <a:ext cx="59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1F497D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乙</a:t>
            </a:r>
            <a:endParaRPr lang="zh-CN" altLang="en-US" sz="2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669</Words>
  <Application>Microsoft Office PowerPoint</Application>
  <PresentationFormat>全屏显示(4:3)</PresentationFormat>
  <Paragraphs>91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楷体</vt:lpstr>
      <vt:lpstr>楷体_GB2312</vt:lpstr>
      <vt:lpstr>宋体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9</cp:revision>
  <dcterms:created xsi:type="dcterms:W3CDTF">2021-10-09T05:43:02Z</dcterms:created>
  <dcterms:modified xsi:type="dcterms:W3CDTF">2021-10-21T02:28:39Z</dcterms:modified>
</cp:coreProperties>
</file>