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4"/>
  </p:notesMasterIdLst>
  <p:sldIdLst>
    <p:sldId id="304" r:id="rId2"/>
    <p:sldId id="312" r:id="rId3"/>
    <p:sldId id="380" r:id="rId4"/>
    <p:sldId id="307" r:id="rId5"/>
    <p:sldId id="363" r:id="rId6"/>
    <p:sldId id="382" r:id="rId7"/>
    <p:sldId id="314" r:id="rId8"/>
    <p:sldId id="340" r:id="rId9"/>
    <p:sldId id="372" r:id="rId10"/>
    <p:sldId id="338" r:id="rId11"/>
    <p:sldId id="351" r:id="rId12"/>
    <p:sldId id="371" r:id="rId13"/>
    <p:sldId id="383" r:id="rId14"/>
    <p:sldId id="315" r:id="rId15"/>
    <p:sldId id="384" r:id="rId16"/>
    <p:sldId id="306" r:id="rId17"/>
    <p:sldId id="373" r:id="rId18"/>
    <p:sldId id="313" r:id="rId19"/>
    <p:sldId id="316" r:id="rId20"/>
    <p:sldId id="337" r:id="rId21"/>
    <p:sldId id="345" r:id="rId22"/>
    <p:sldId id="343" r:id="rId23"/>
    <p:sldId id="347" r:id="rId24"/>
    <p:sldId id="385" r:id="rId25"/>
    <p:sldId id="327" r:id="rId26"/>
    <p:sldId id="374" r:id="rId27"/>
    <p:sldId id="339" r:id="rId28"/>
    <p:sldId id="386" r:id="rId29"/>
    <p:sldId id="342" r:id="rId30"/>
    <p:sldId id="375" r:id="rId31"/>
    <p:sldId id="387" r:id="rId32"/>
    <p:sldId id="376" r:id="rId33"/>
    <p:sldId id="388" r:id="rId34"/>
    <p:sldId id="317" r:id="rId35"/>
    <p:sldId id="352" r:id="rId36"/>
    <p:sldId id="321" r:id="rId37"/>
    <p:sldId id="389" r:id="rId38"/>
    <p:sldId id="390" r:id="rId39"/>
    <p:sldId id="341" r:id="rId40"/>
    <p:sldId id="391" r:id="rId41"/>
    <p:sldId id="392" r:id="rId42"/>
    <p:sldId id="302" r:id="rId43"/>
  </p:sldIdLst>
  <p:sldSz cx="9144000" cy="5143500" type="screen16x9"/>
  <p:notesSz cx="6858000" cy="9144000"/>
  <p:defaultText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00"/>
    <a:srgbClr val="1C1C1C"/>
    <a:srgbClr val="FF00FF"/>
    <a:srgbClr val="319095"/>
    <a:srgbClr val="D16809"/>
    <a:srgbClr val="F3F3F3"/>
    <a:srgbClr val="F5F5F5"/>
    <a:srgbClr val="5FCACB"/>
    <a:srgbClr val="F5841C"/>
    <a:srgbClr val="A0BF0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25" autoAdjust="0"/>
    <p:restoredTop sz="99816" autoAdjust="0"/>
  </p:normalViewPr>
  <p:slideViewPr>
    <p:cSldViewPr snapToGrid="0" showGuides="1">
      <p:cViewPr varScale="1">
        <p:scale>
          <a:sx n="152" d="100"/>
          <a:sy n="152" d="100"/>
        </p:scale>
        <p:origin x="-444" y="-84"/>
      </p:cViewPr>
      <p:guideLst>
        <p:guide orient="horz" pos="1620"/>
        <p:guide pos="2880"/>
      </p:guideLst>
    </p:cSldViewPr>
  </p:slideViewPr>
  <p:notesTextViewPr>
    <p:cViewPr>
      <p:scale>
        <a:sx n="1" d="1"/>
        <a:sy n="1" d="1"/>
      </p:scale>
      <p:origin x="0" y="0"/>
    </p:cViewPr>
  </p:notesTextViewPr>
  <p:sorterViewPr>
    <p:cViewPr>
      <p:scale>
        <a:sx n="100" d="100"/>
        <a:sy n="100" d="100"/>
      </p:scale>
      <p:origin x="0" y="511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CC1E6C-1C7A-46AD-9DE2-C229C9E19362}" type="datetimeFigureOut">
              <a:rPr lang="zh-CN" altLang="en-US" smtClean="0"/>
              <a:pPr/>
              <a:t>2019/10/10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E45790-5B6F-4904-B224-7CB9223085A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pPr/>
              <a:t>11</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pPr/>
              <a:t>18</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pPr/>
              <a:t>25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pPr/>
              <a:t>33</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EE45790-5B6F-4904-B224-7CB9223085AA}" type="slidenum">
              <a:rPr lang="zh-CN" altLang="en-US" smtClean="0"/>
              <a:pPr/>
              <a:t>42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bg>
      <p:bgPr>
        <a:pattFill prst="lgGrid">
          <a:fgClr>
            <a:srgbClr val="F3F3F3"/>
          </a:fgClr>
          <a:bgClr>
            <a:schemeClr val="bg1"/>
          </a:bgClr>
        </a:patt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教学分析">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800" b="1" dirty="0">
                <a:solidFill>
                  <a:srgbClr val="C00000"/>
                </a:solidFill>
                <a:latin typeface="微软雅黑" panose="020B0503020204020204" pitchFamily="34" charset="-122"/>
                <a:ea typeface="微软雅黑" panose="020B0503020204020204" pitchFamily="34" charset="-122"/>
              </a:rPr>
              <a:t>教学分析</a:t>
            </a: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教学设计</a:t>
            </a: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教学过程</a:t>
            </a: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教学反思</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教学设计">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教学分析</a:t>
            </a: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lvl="0" algn="ctr"/>
            <a:r>
              <a:rPr lang="zh-CN" altLang="en-US" sz="1800" b="1" dirty="0">
                <a:solidFill>
                  <a:srgbClr val="C00000"/>
                </a:solidFill>
                <a:latin typeface="微软雅黑" panose="020B0503020204020204" pitchFamily="34" charset="-122"/>
                <a:ea typeface="微软雅黑" panose="020B0503020204020204" pitchFamily="34" charset="-122"/>
              </a:rPr>
              <a:t>教学设计</a:t>
            </a: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教学过程</a:t>
            </a: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教学反思</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教学过程">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教学分析</a:t>
            </a: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教学设计</a:t>
            </a: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lvl="0" algn="ctr"/>
            <a:r>
              <a:rPr lang="zh-CN" altLang="en-US" sz="1800" b="1" dirty="0">
                <a:solidFill>
                  <a:srgbClr val="C00000"/>
                </a:solidFill>
                <a:latin typeface="微软雅黑" panose="020B0503020204020204" pitchFamily="34" charset="-122"/>
                <a:ea typeface="微软雅黑" panose="020B0503020204020204" pitchFamily="34" charset="-122"/>
              </a:rPr>
              <a:t>教学过程</a:t>
            </a: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教学反思</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教学反思">
    <p:spTree>
      <p:nvGrpSpPr>
        <p:cNvPr id="1" name=""/>
        <p:cNvGrpSpPr/>
        <p:nvPr/>
      </p:nvGrpSpPr>
      <p:grpSpPr>
        <a:xfrm>
          <a:off x="0" y="0"/>
          <a:ext cx="0" cy="0"/>
          <a:chOff x="0" y="0"/>
          <a:chExt cx="0" cy="0"/>
        </a:xfrm>
      </p:grpSpPr>
      <p:sp>
        <p:nvSpPr>
          <p:cNvPr id="8" name="矩形 7"/>
          <p:cNvSpPr/>
          <p:nvPr userDrawn="1"/>
        </p:nvSpPr>
        <p:spPr>
          <a:xfrm>
            <a:off x="4104245"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教学分析</a:t>
            </a:r>
          </a:p>
        </p:txBody>
      </p:sp>
      <p:cxnSp>
        <p:nvCxnSpPr>
          <p:cNvPr id="12" name="直接连接符 11"/>
          <p:cNvCxnSpPr/>
          <p:nvPr userDrawn="1"/>
        </p:nvCxnSpPr>
        <p:spPr>
          <a:xfrm>
            <a:off x="5338700"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userDrawn="1"/>
        </p:nvCxnSpPr>
        <p:spPr>
          <a:xfrm>
            <a:off x="657314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userDrawn="1"/>
        </p:nvCxnSpPr>
        <p:spPr>
          <a:xfrm>
            <a:off x="7818176" y="146302"/>
            <a:ext cx="0" cy="27000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5" name="矩形 14"/>
          <p:cNvSpPr/>
          <p:nvPr userDrawn="1"/>
        </p:nvSpPr>
        <p:spPr>
          <a:xfrm>
            <a:off x="5338691"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教学设计</a:t>
            </a:r>
          </a:p>
        </p:txBody>
      </p:sp>
      <p:sp>
        <p:nvSpPr>
          <p:cNvPr id="16" name="矩形 15"/>
          <p:cNvSpPr/>
          <p:nvPr userDrawn="1"/>
        </p:nvSpPr>
        <p:spPr>
          <a:xfrm>
            <a:off x="6573147"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zh-CN" altLang="en-US" sz="1500" dirty="0">
                <a:solidFill>
                  <a:schemeClr val="bg1">
                    <a:lumMod val="50000"/>
                  </a:schemeClr>
                </a:solidFill>
                <a:latin typeface="微软雅黑" panose="020B0503020204020204" pitchFamily="34" charset="-122"/>
                <a:ea typeface="微软雅黑" panose="020B0503020204020204" pitchFamily="34" charset="-122"/>
              </a:rPr>
              <a:t>教学过程</a:t>
            </a:r>
          </a:p>
        </p:txBody>
      </p:sp>
      <p:sp>
        <p:nvSpPr>
          <p:cNvPr id="17" name="矩形 16"/>
          <p:cNvSpPr/>
          <p:nvPr userDrawn="1"/>
        </p:nvSpPr>
        <p:spPr>
          <a:xfrm>
            <a:off x="7807602" y="52756"/>
            <a:ext cx="1234456" cy="48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lvl="0" algn="ctr"/>
            <a:r>
              <a:rPr lang="zh-CN" altLang="en-US" sz="1800" b="1" dirty="0">
                <a:solidFill>
                  <a:srgbClr val="C00000"/>
                </a:solidFill>
                <a:latin typeface="微软雅黑" panose="020B0503020204020204" pitchFamily="34" charset="-122"/>
                <a:ea typeface="微软雅黑" panose="020B0503020204020204" pitchFamily="34" charset="-122"/>
              </a:rPr>
              <a:t>教学反思</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print">
            <a:alphaModFix amt="70000"/>
            <a:lum/>
          </a:blip>
          <a:srcRect/>
          <a:tile tx="0" ty="0" sx="100000" sy="100000" flip="none" algn="tl"/>
        </a:blipFill>
        <a:effectLst/>
      </p:bgPr>
    </p:bg>
    <p:spTree>
      <p:nvGrpSpPr>
        <p:cNvPr id="1" name=""/>
        <p:cNvGrpSpPr/>
        <p:nvPr/>
      </p:nvGrpSpPr>
      <p:grpSpPr>
        <a:xfrm>
          <a:off x="0" y="0"/>
          <a:ext cx="0" cy="0"/>
          <a:chOff x="0" y="0"/>
          <a:chExt cx="0" cy="0"/>
        </a:xfrm>
      </p:grpSpPr>
      <p:cxnSp>
        <p:nvCxnSpPr>
          <p:cNvPr id="7" name="直接连接符 6"/>
          <p:cNvCxnSpPr/>
          <p:nvPr/>
        </p:nvCxnSpPr>
        <p:spPr>
          <a:xfrm>
            <a:off x="20171" y="490140"/>
            <a:ext cx="9153000"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rot="13450455">
            <a:off x="8682067" y="4439898"/>
            <a:ext cx="496115" cy="1260894"/>
            <a:chOff x="11762339" y="3746221"/>
            <a:chExt cx="406107" cy="1155987"/>
          </a:xfrm>
        </p:grpSpPr>
        <p:sp>
          <p:nvSpPr>
            <p:cNvPr id="9" name="Freeform 16"/>
            <p:cNvSpPr/>
            <p:nvPr/>
          </p:nvSpPr>
          <p:spPr bwMode="auto">
            <a:xfrm flipV="1">
              <a:off x="11767353" y="3746221"/>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30"/>
            <p:cNvSpPr/>
            <p:nvPr/>
          </p:nvSpPr>
          <p:spPr bwMode="auto">
            <a:xfrm rot="15296182">
              <a:off x="11830602" y="4196908"/>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1" name="Freeform 12"/>
            <p:cNvSpPr/>
            <p:nvPr/>
          </p:nvSpPr>
          <p:spPr bwMode="auto">
            <a:xfrm rot="7160246">
              <a:off x="11692179" y="4425941"/>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2" name="组合 11"/>
          <p:cNvGrpSpPr/>
          <p:nvPr/>
        </p:nvGrpSpPr>
        <p:grpSpPr>
          <a:xfrm rot="2731254">
            <a:off x="259471" y="-270342"/>
            <a:ext cx="424636" cy="1208734"/>
            <a:chOff x="4454660" y="3810474"/>
            <a:chExt cx="406107" cy="1155987"/>
          </a:xfrm>
        </p:grpSpPr>
        <p:sp>
          <p:nvSpPr>
            <p:cNvPr id="13"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4"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6" name="组合 15"/>
          <p:cNvGrpSpPr/>
          <p:nvPr/>
        </p:nvGrpSpPr>
        <p:grpSpPr>
          <a:xfrm rot="23880000" flipV="1">
            <a:off x="73789" y="-26610"/>
            <a:ext cx="159482" cy="453968"/>
            <a:chOff x="4454660" y="3810474"/>
            <a:chExt cx="406107" cy="1155987"/>
          </a:xfrm>
        </p:grpSpPr>
        <p:sp>
          <p:nvSpPr>
            <p:cNvPr id="17"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24" name="组合 23"/>
          <p:cNvGrpSpPr/>
          <p:nvPr/>
        </p:nvGrpSpPr>
        <p:grpSpPr>
          <a:xfrm rot="19500000" flipH="1" flipV="1">
            <a:off x="9013919" y="291600"/>
            <a:ext cx="159482" cy="453968"/>
            <a:chOff x="4454660" y="3810474"/>
            <a:chExt cx="406107" cy="1155987"/>
          </a:xfrm>
        </p:grpSpPr>
        <p:sp>
          <p:nvSpPr>
            <p:cNvPr id="25"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6"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7"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21.jpe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23.jpe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24.jpe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25.jpe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26.jpe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8.jpeg"/><Relationship Id="rId1" Type="http://schemas.openxmlformats.org/officeDocument/2006/relationships/slideLayout" Target="../slideLayouts/slideLayout1.xml"/><Relationship Id="rId4" Type="http://schemas.openxmlformats.org/officeDocument/2006/relationships/image" Target="../media/image27.pn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8.jpeg"/><Relationship Id="rId1" Type="http://schemas.openxmlformats.org/officeDocument/2006/relationships/slideLayout" Target="../slideLayouts/slideLayout1.xml"/><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8.jpe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28.jpeg"/></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29.jpeg"/></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8.jpeg"/><Relationship Id="rId1" Type="http://schemas.openxmlformats.org/officeDocument/2006/relationships/slideLayout" Target="../slideLayouts/slideLayout1.xml"/><Relationship Id="rId6" Type="http://schemas.openxmlformats.org/officeDocument/2006/relationships/image" Target="../media/image31.jpeg"/><Relationship Id="rId5" Type="http://schemas.openxmlformats.org/officeDocument/2006/relationships/image" Target="../media/image30.jpeg"/><Relationship Id="rId4" Type="http://schemas.openxmlformats.org/officeDocument/2006/relationships/image" Target="../media/image17.png"/></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32.jpeg"/></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33.jpeg"/></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8.jpe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11.jpeg"/><Relationship Id="rId4" Type="http://schemas.openxmlformats.org/officeDocument/2006/relationships/image" Target="../media/image10.png"/></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8.jpeg"/><Relationship Id="rId1" Type="http://schemas.openxmlformats.org/officeDocument/2006/relationships/slideLayout" Target="../slideLayouts/slideLayout1.xml"/><Relationship Id="rId4" Type="http://schemas.openxmlformats.org/officeDocument/2006/relationships/image" Target="../media/image27.png"/></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8.jpeg"/><Relationship Id="rId1" Type="http://schemas.openxmlformats.org/officeDocument/2006/relationships/slideLayout" Target="../slideLayouts/slideLayout1.xml"/><Relationship Id="rId4" Type="http://schemas.openxmlformats.org/officeDocument/2006/relationships/image" Target="../media/image27.png"/></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34.jpeg"/></Relationships>
</file>

<file path=ppt/slides/_rels/slide3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3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3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3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42.xml.rels><?xml version="1.0" encoding="UTF-8" standalone="yes"?>
<Relationships xmlns="http://schemas.openxmlformats.org/package/2006/relationships"><Relationship Id="rId3" Type="http://schemas.openxmlformats.org/officeDocument/2006/relationships/image" Target="../media/image35.png"/><Relationship Id="rId7" Type="http://schemas.openxmlformats.org/officeDocument/2006/relationships/image" Target="../media/image38.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37.png"/><Relationship Id="rId5" Type="http://schemas.openxmlformats.org/officeDocument/2006/relationships/image" Target="../media/image4.png"/><Relationship Id="rId4" Type="http://schemas.openxmlformats.org/officeDocument/2006/relationships/image" Target="../media/image36.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15.jpe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6.png"/><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8.jpeg"/><Relationship Id="rId1" Type="http://schemas.openxmlformats.org/officeDocument/2006/relationships/slideLayout" Target="../slideLayouts/slideLayout1.xml"/><Relationship Id="rId5" Type="http://schemas.openxmlformats.org/officeDocument/2006/relationships/image" Target="../media/image20.jpeg"/><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Picture 3" descr="road.png"/>
          <p:cNvPicPr>
            <a:picLocks noChangeAspect="1"/>
          </p:cNvPicPr>
          <p:nvPr/>
        </p:nvPicPr>
        <p:blipFill>
          <a:blip r:embed="rId3" cstate="print"/>
          <a:stretch>
            <a:fillRect/>
          </a:stretch>
        </p:blipFill>
        <p:spPr>
          <a:xfrm>
            <a:off x="0" y="2139802"/>
            <a:ext cx="9144001" cy="3003698"/>
          </a:xfrm>
          <a:prstGeom prst="rect">
            <a:avLst/>
          </a:prstGeom>
        </p:spPr>
      </p:pic>
      <p:grpSp>
        <p:nvGrpSpPr>
          <p:cNvPr id="88" name="组合 87"/>
          <p:cNvGrpSpPr/>
          <p:nvPr/>
        </p:nvGrpSpPr>
        <p:grpSpPr>
          <a:xfrm>
            <a:off x="2589452" y="3034515"/>
            <a:ext cx="3778980" cy="1578944"/>
            <a:chOff x="6240567" y="2900570"/>
            <a:chExt cx="3915294" cy="1916713"/>
          </a:xfrm>
        </p:grpSpPr>
        <p:grpSp>
          <p:nvGrpSpPr>
            <p:cNvPr id="89" name="组合 72"/>
            <p:cNvGrpSpPr/>
            <p:nvPr/>
          </p:nvGrpSpPr>
          <p:grpSpPr>
            <a:xfrm>
              <a:off x="6341196" y="2900570"/>
              <a:ext cx="3814665" cy="1916713"/>
              <a:chOff x="6341196" y="2900570"/>
              <a:chExt cx="3814665" cy="1916713"/>
            </a:xfrm>
          </p:grpSpPr>
          <p:sp>
            <p:nvSpPr>
              <p:cNvPr id="94" name="文本框 79"/>
              <p:cNvSpPr txBox="1"/>
              <p:nvPr/>
            </p:nvSpPr>
            <p:spPr>
              <a:xfrm>
                <a:off x="6341196" y="2900570"/>
                <a:ext cx="3814665" cy="1905443"/>
              </a:xfrm>
              <a:prstGeom prst="rect">
                <a:avLst/>
              </a:prstGeom>
              <a:noFill/>
            </p:spPr>
            <p:txBody>
              <a:bodyPr wrap="square"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pPr>
                  <a:lnSpc>
                    <a:spcPct val="150000"/>
                  </a:lnSpc>
                </a:pPr>
                <a:r>
                  <a:rPr lang="zh-CN" altLang="en-US" dirty="0" smtClean="0">
                    <a:solidFill>
                      <a:schemeClr val="accent3"/>
                    </a:solidFill>
                  </a:rPr>
                  <a:t>新</a:t>
                </a:r>
                <a:r>
                  <a:rPr lang="zh-CN" altLang="en-US" smtClean="0">
                    <a:solidFill>
                      <a:schemeClr val="accent3"/>
                    </a:solidFill>
                  </a:rPr>
                  <a:t>课标沪科版</a:t>
                </a:r>
                <a:r>
                  <a:rPr lang="en-US" altLang="zh-CN" dirty="0" smtClean="0">
                    <a:solidFill>
                      <a:schemeClr val="accent3"/>
                    </a:solidFill>
                  </a:rPr>
                  <a:t>·</a:t>
                </a:r>
                <a:r>
                  <a:rPr lang="zh-CN" altLang="en-US" dirty="0" smtClean="0">
                    <a:solidFill>
                      <a:srgbClr val="319095"/>
                    </a:solidFill>
                  </a:rPr>
                  <a:t>物理</a:t>
                </a:r>
                <a:endParaRPr lang="en-US" altLang="zh-CN" dirty="0" smtClean="0">
                  <a:solidFill>
                    <a:schemeClr val="accent3"/>
                  </a:solidFill>
                </a:endParaRPr>
              </a:p>
              <a:p>
                <a:pPr algn="ctr">
                  <a:lnSpc>
                    <a:spcPct val="150000"/>
                  </a:lnSpc>
                </a:pPr>
                <a:r>
                  <a:rPr lang="zh-CN" altLang="en-US" dirty="0" smtClean="0">
                    <a:solidFill>
                      <a:schemeClr val="accent3"/>
                    </a:solidFill>
                  </a:rPr>
                  <a:t> </a:t>
                </a:r>
                <a:r>
                  <a:rPr lang="zh-CN" altLang="en-US" dirty="0" smtClean="0">
                    <a:solidFill>
                      <a:srgbClr val="D16809"/>
                    </a:solidFill>
                  </a:rPr>
                  <a:t>九年级上</a:t>
                </a:r>
                <a:endParaRPr lang="zh-CN" altLang="en-US" dirty="0">
                  <a:solidFill>
                    <a:srgbClr val="D16809"/>
                  </a:solidFill>
                </a:endParaRPr>
              </a:p>
            </p:txBody>
          </p:sp>
          <p:sp>
            <p:nvSpPr>
              <p:cNvPr id="95" name="圆角矩形 94"/>
              <p:cNvSpPr/>
              <p:nvPr/>
            </p:nvSpPr>
            <p:spPr>
              <a:xfrm>
                <a:off x="6409827" y="3087476"/>
                <a:ext cx="3695730" cy="1729807"/>
              </a:xfrm>
              <a:prstGeom prst="roundRect">
                <a:avLst/>
              </a:prstGeom>
              <a:noFill/>
              <a:ln w="6350">
                <a:solidFill>
                  <a:srgbClr val="A0BF0D"/>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0" name="组合 45"/>
            <p:cNvGrpSpPr/>
            <p:nvPr/>
          </p:nvGrpSpPr>
          <p:grpSpPr>
            <a:xfrm rot="2731254">
              <a:off x="6341934" y="2879007"/>
              <a:ext cx="109793" cy="312528"/>
              <a:chOff x="4454660" y="3810474"/>
              <a:chExt cx="406107" cy="1155987"/>
            </a:xfrm>
          </p:grpSpPr>
          <p:sp>
            <p:nvSpPr>
              <p:cNvPr id="91" name="Freeform 16"/>
              <p:cNvSpPr/>
              <p:nvPr/>
            </p:nvSpPr>
            <p:spPr bwMode="auto">
              <a:xfrm flipV="1">
                <a:off x="4459674" y="3810474"/>
                <a:ext cx="396080" cy="564858"/>
              </a:xfrm>
              <a:custGeom>
                <a:avLst/>
                <a:gdLst>
                  <a:gd name="T0" fmla="*/ 284 w 758"/>
                  <a:gd name="T1" fmla="*/ 1081 h 1081"/>
                  <a:gd name="T2" fmla="*/ 758 w 758"/>
                  <a:gd name="T3" fmla="*/ 0 h 1081"/>
                  <a:gd name="T4" fmla="*/ 0 w 758"/>
                  <a:gd name="T5" fmla="*/ 288 h 1081"/>
                  <a:gd name="T6" fmla="*/ 284 w 758"/>
                  <a:gd name="T7" fmla="*/ 1081 h 1081"/>
                </a:gdLst>
                <a:ahLst/>
                <a:cxnLst>
                  <a:cxn ang="0">
                    <a:pos x="T0" y="T1"/>
                  </a:cxn>
                  <a:cxn ang="0">
                    <a:pos x="T2" y="T3"/>
                  </a:cxn>
                  <a:cxn ang="0">
                    <a:pos x="T4" y="T5"/>
                  </a:cxn>
                  <a:cxn ang="0">
                    <a:pos x="T6" y="T7"/>
                  </a:cxn>
                </a:cxnLst>
                <a:rect l="0" t="0" r="r" b="b"/>
                <a:pathLst>
                  <a:path w="758" h="1081">
                    <a:moveTo>
                      <a:pt x="284" y="1081"/>
                    </a:moveTo>
                    <a:lnTo>
                      <a:pt x="758" y="0"/>
                    </a:lnTo>
                    <a:lnTo>
                      <a:pt x="0" y="288"/>
                    </a:lnTo>
                    <a:lnTo>
                      <a:pt x="284" y="1081"/>
                    </a:lnTo>
                    <a:close/>
                  </a:path>
                </a:pathLst>
              </a:custGeom>
              <a:solidFill>
                <a:srgbClr val="319095"/>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2" name="Freeform 30"/>
              <p:cNvSpPr/>
              <p:nvPr/>
            </p:nvSpPr>
            <p:spPr bwMode="auto">
              <a:xfrm rot="15296182">
                <a:off x="4522923" y="4261161"/>
                <a:ext cx="275725" cy="329602"/>
              </a:xfrm>
              <a:custGeom>
                <a:avLst/>
                <a:gdLst>
                  <a:gd name="T0" fmla="*/ 0 w 261"/>
                  <a:gd name="T1" fmla="*/ 0 h 312"/>
                  <a:gd name="T2" fmla="*/ 119 w 261"/>
                  <a:gd name="T3" fmla="*/ 312 h 312"/>
                  <a:gd name="T4" fmla="*/ 119 w 261"/>
                  <a:gd name="T5" fmla="*/ 312 h 312"/>
                  <a:gd name="T6" fmla="*/ 261 w 261"/>
                  <a:gd name="T7" fmla="*/ 0 h 312"/>
                  <a:gd name="T8" fmla="*/ 0 w 261"/>
                  <a:gd name="T9" fmla="*/ 0 h 312"/>
                </a:gdLst>
                <a:ahLst/>
                <a:cxnLst>
                  <a:cxn ang="0">
                    <a:pos x="T0" y="T1"/>
                  </a:cxn>
                  <a:cxn ang="0">
                    <a:pos x="T2" y="T3"/>
                  </a:cxn>
                  <a:cxn ang="0">
                    <a:pos x="T4" y="T5"/>
                  </a:cxn>
                  <a:cxn ang="0">
                    <a:pos x="T6" y="T7"/>
                  </a:cxn>
                  <a:cxn ang="0">
                    <a:pos x="T8" y="T9"/>
                  </a:cxn>
                </a:cxnLst>
                <a:rect l="0" t="0" r="r" b="b"/>
                <a:pathLst>
                  <a:path w="261" h="312">
                    <a:moveTo>
                      <a:pt x="0" y="0"/>
                    </a:moveTo>
                    <a:lnTo>
                      <a:pt x="119" y="312"/>
                    </a:lnTo>
                    <a:lnTo>
                      <a:pt x="119" y="312"/>
                    </a:lnTo>
                    <a:lnTo>
                      <a:pt x="261" y="0"/>
                    </a:lnTo>
                    <a:lnTo>
                      <a:pt x="0" y="0"/>
                    </a:lnTo>
                    <a:close/>
                  </a:path>
                </a:pathLst>
              </a:custGeom>
              <a:solidFill>
                <a:srgbClr val="A0BF0D"/>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93" name="Freeform 12"/>
              <p:cNvSpPr/>
              <p:nvPr/>
            </p:nvSpPr>
            <p:spPr bwMode="auto">
              <a:xfrm rot="7160246">
                <a:off x="4384500" y="4490194"/>
                <a:ext cx="546427" cy="406107"/>
              </a:xfrm>
              <a:custGeom>
                <a:avLst/>
                <a:gdLst>
                  <a:gd name="T0" fmla="*/ 782 w 1067"/>
                  <a:gd name="T1" fmla="*/ 0 h 793"/>
                  <a:gd name="T2" fmla="*/ 0 w 1067"/>
                  <a:gd name="T3" fmla="*/ 288 h 793"/>
                  <a:gd name="T4" fmla="*/ 1067 w 1067"/>
                  <a:gd name="T5" fmla="*/ 793 h 793"/>
                  <a:gd name="T6" fmla="*/ 782 w 1067"/>
                  <a:gd name="T7" fmla="*/ 0 h 793"/>
                </a:gdLst>
                <a:ahLst/>
                <a:cxnLst>
                  <a:cxn ang="0">
                    <a:pos x="T0" y="T1"/>
                  </a:cxn>
                  <a:cxn ang="0">
                    <a:pos x="T2" y="T3"/>
                  </a:cxn>
                  <a:cxn ang="0">
                    <a:pos x="T4" y="T5"/>
                  </a:cxn>
                  <a:cxn ang="0">
                    <a:pos x="T6" y="T7"/>
                  </a:cxn>
                </a:cxnLst>
                <a:rect l="0" t="0" r="r" b="b"/>
                <a:pathLst>
                  <a:path w="1067" h="793">
                    <a:moveTo>
                      <a:pt x="782" y="0"/>
                    </a:moveTo>
                    <a:lnTo>
                      <a:pt x="0" y="288"/>
                    </a:lnTo>
                    <a:lnTo>
                      <a:pt x="1067" y="793"/>
                    </a:lnTo>
                    <a:lnTo>
                      <a:pt x="782" y="0"/>
                    </a:lnTo>
                    <a:close/>
                  </a:path>
                </a:pathLst>
              </a:custGeom>
              <a:solidFill>
                <a:srgbClr val="FDB900"/>
              </a:solidFill>
              <a:ln>
                <a:noFill/>
              </a:ln>
              <a:extLst>
                <a:ext uri="{91240B29-F687-4F45-9708-019B960494DF}">
                  <a14:hiddenLine xmlns:a14="http://schemas.microsoft.com/office/drawing/2010/main" xmlns=""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96" name="文本框 78"/>
          <p:cNvSpPr txBox="1"/>
          <p:nvPr/>
        </p:nvSpPr>
        <p:spPr>
          <a:xfrm>
            <a:off x="3074539" y="2099163"/>
            <a:ext cx="2908489" cy="623248"/>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600" dirty="0" smtClean="0">
                <a:solidFill>
                  <a:schemeClr val="accent1">
                    <a:lumMod val="75000"/>
                  </a:schemeClr>
                </a:solidFill>
              </a:rPr>
              <a:t>学科素养课件</a:t>
            </a:r>
            <a:endParaRPr lang="zh-CN" altLang="en-US" sz="3600" dirty="0">
              <a:solidFill>
                <a:schemeClr val="accent1">
                  <a:lumMod val="75000"/>
                </a:schemeClr>
              </a:solidFill>
            </a:endParaRPr>
          </a:p>
        </p:txBody>
      </p:sp>
      <p:pic>
        <p:nvPicPr>
          <p:cNvPr id="54" name="Picture 5" descr="cloudandb.png"/>
          <p:cNvPicPr>
            <a:picLocks noChangeAspect="1"/>
          </p:cNvPicPr>
          <p:nvPr/>
        </p:nvPicPr>
        <p:blipFill>
          <a:blip r:embed="rId4" cstate="print"/>
          <a:stretch>
            <a:fillRect/>
          </a:stretch>
        </p:blipFill>
        <p:spPr>
          <a:xfrm>
            <a:off x="2892786" y="39705"/>
            <a:ext cx="6225455" cy="998520"/>
          </a:xfrm>
          <a:prstGeom prst="rect">
            <a:avLst/>
          </a:prstGeom>
        </p:spPr>
      </p:pic>
      <p:pic>
        <p:nvPicPr>
          <p:cNvPr id="97" name="Picture 4" descr="cloud_ballon.png"/>
          <p:cNvPicPr>
            <a:picLocks noChangeAspect="1"/>
          </p:cNvPicPr>
          <p:nvPr/>
        </p:nvPicPr>
        <p:blipFill>
          <a:blip r:embed="rId5" cstate="print"/>
          <a:stretch>
            <a:fillRect/>
          </a:stretch>
        </p:blipFill>
        <p:spPr>
          <a:xfrm>
            <a:off x="7796518" y="5143500"/>
            <a:ext cx="842657" cy="68989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 calcmode="lin" valueType="num">
                                      <p:cBhvr>
                                        <p:cTn id="7" dur="500" fill="hold"/>
                                        <p:tgtEl>
                                          <p:spTgt spid="62"/>
                                        </p:tgtEl>
                                        <p:attrNameLst>
                                          <p:attrName>ppt_w</p:attrName>
                                        </p:attrNameLst>
                                      </p:cBhvr>
                                      <p:tavLst>
                                        <p:tav tm="0">
                                          <p:val>
                                            <p:fltVal val="0"/>
                                          </p:val>
                                        </p:tav>
                                        <p:tav tm="100000">
                                          <p:val>
                                            <p:strVal val="#ppt_w"/>
                                          </p:val>
                                        </p:tav>
                                      </p:tavLst>
                                    </p:anim>
                                    <p:anim calcmode="lin" valueType="num">
                                      <p:cBhvr>
                                        <p:cTn id="8" dur="500" fill="hold"/>
                                        <p:tgtEl>
                                          <p:spTgt spid="6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96"/>
                                        </p:tgtEl>
                                        <p:attrNameLst>
                                          <p:attrName>style.visibility</p:attrName>
                                        </p:attrNameLst>
                                      </p:cBhvr>
                                      <p:to>
                                        <p:strVal val="visible"/>
                                      </p:to>
                                    </p:set>
                                    <p:animEffect transition="in" filter="fade">
                                      <p:cBhvr>
                                        <p:cTn id="12" dur="1000"/>
                                        <p:tgtEl>
                                          <p:spTgt spid="96"/>
                                        </p:tgtEl>
                                      </p:cBhvr>
                                    </p:animEffect>
                                    <p:anim calcmode="lin" valueType="num">
                                      <p:cBhvr>
                                        <p:cTn id="13" dur="1000" fill="hold"/>
                                        <p:tgtEl>
                                          <p:spTgt spid="96"/>
                                        </p:tgtEl>
                                        <p:attrNameLst>
                                          <p:attrName>ppt_x</p:attrName>
                                        </p:attrNameLst>
                                      </p:cBhvr>
                                      <p:tavLst>
                                        <p:tav tm="0">
                                          <p:val>
                                            <p:strVal val="#ppt_x"/>
                                          </p:val>
                                        </p:tav>
                                        <p:tav tm="100000">
                                          <p:val>
                                            <p:strVal val="#ppt_x"/>
                                          </p:val>
                                        </p:tav>
                                      </p:tavLst>
                                    </p:anim>
                                    <p:anim calcmode="lin" valueType="num">
                                      <p:cBhvr>
                                        <p:cTn id="14" dur="1000" fill="hold"/>
                                        <p:tgtEl>
                                          <p:spTgt spid="96"/>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88"/>
                                        </p:tgtEl>
                                        <p:attrNameLst>
                                          <p:attrName>style.visibility</p:attrName>
                                        </p:attrNameLst>
                                      </p:cBhvr>
                                      <p:to>
                                        <p:strVal val="visible"/>
                                      </p:to>
                                    </p:set>
                                    <p:animEffect transition="in" filter="fade">
                                      <p:cBhvr>
                                        <p:cTn id="17" dur="1000"/>
                                        <p:tgtEl>
                                          <p:spTgt spid="88"/>
                                        </p:tgtEl>
                                      </p:cBhvr>
                                    </p:animEffect>
                                    <p:anim calcmode="lin" valueType="num">
                                      <p:cBhvr>
                                        <p:cTn id="18" dur="1000" fill="hold"/>
                                        <p:tgtEl>
                                          <p:spTgt spid="88"/>
                                        </p:tgtEl>
                                        <p:attrNameLst>
                                          <p:attrName>ppt_x</p:attrName>
                                        </p:attrNameLst>
                                      </p:cBhvr>
                                      <p:tavLst>
                                        <p:tav tm="0">
                                          <p:val>
                                            <p:strVal val="#ppt_x"/>
                                          </p:val>
                                        </p:tav>
                                        <p:tav tm="100000">
                                          <p:val>
                                            <p:strVal val="#ppt_x"/>
                                          </p:val>
                                        </p:tav>
                                      </p:tavLst>
                                    </p:anim>
                                    <p:anim calcmode="lin" valueType="num">
                                      <p:cBhvr>
                                        <p:cTn id="19" dur="1000" fill="hold"/>
                                        <p:tgtEl>
                                          <p:spTgt spid="88"/>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1" presetClass="entr" presetSubtype="0" fill="hold" nodeType="afterEffect">
                                  <p:stCondLst>
                                    <p:cond delay="0"/>
                                  </p:stCondLst>
                                  <p:childTnLst>
                                    <p:set>
                                      <p:cBhvr>
                                        <p:cTn id="22" dur="1" fill="hold">
                                          <p:stCondLst>
                                            <p:cond delay="0"/>
                                          </p:stCondLst>
                                        </p:cTn>
                                        <p:tgtEl>
                                          <p:spTgt spid="54"/>
                                        </p:tgtEl>
                                        <p:attrNameLst>
                                          <p:attrName>style.visibility</p:attrName>
                                        </p:attrNameLst>
                                      </p:cBhvr>
                                      <p:to>
                                        <p:strVal val="visible"/>
                                      </p:to>
                                    </p:set>
                                  </p:childTnLst>
                                </p:cTn>
                              </p:par>
                            </p:childTnLst>
                          </p:cTn>
                        </p:par>
                        <p:par>
                          <p:cTn id="23" fill="hold">
                            <p:stCondLst>
                              <p:cond delay="1500"/>
                            </p:stCondLst>
                            <p:childTnLst>
                              <p:par>
                                <p:cTn id="24" presetID="0" presetClass="path" presetSubtype="0" accel="50000" decel="50000" fill="hold" nodeType="afterEffect">
                                  <p:stCondLst>
                                    <p:cond delay="0"/>
                                  </p:stCondLst>
                                  <p:childTnLst>
                                    <p:animMotion origin="layout" path="M -0.02057 -0.10209 C -0.02722 -0.10602 -0.03307 -0.11204 -0.03932 -0.1169 C -0.04271 -0.11945 -0.04636 -0.12037 -0.04974 -0.12246 C -0.05091 -0.12315 -0.05169 -0.12546 -0.05287 -0.12616 C -0.05417 -0.12709 -0.06354 -0.12963 -0.06432 -0.12986 C -0.07162 -0.13241 -0.07761 -0.13588 -0.08516 -0.13727 C -0.08972 -0.13935 -0.09414 -0.1419 -0.0987 -0.14468 C -0.10222 -0.14676 -0.10391 -0.1456 -0.10703 -0.14838 C -0.11289 -0.15347 -0.11823 -0.15857 -0.12474 -0.16134 C -0.12578 -0.1625 -0.12669 -0.16412 -0.12787 -0.16505 C -0.12891 -0.16597 -0.13008 -0.16597 -0.13099 -0.1669 C -0.1375 -0.17338 -0.14258 -0.18125 -0.14974 -0.18542 C -0.15287 -0.19097 -0.15599 -0.19653 -0.15912 -0.20209 C -0.16081 -0.20509 -0.16341 -0.20533 -0.16537 -0.20764 C -0.16849 -0.21597 -0.17383 -0.22269 -0.17787 -0.22986 C -0.18399 -0.24074 -0.18998 -0.25139 -0.19557 -0.2632 C -0.20365 -0.28033 -0.20729 -0.30556 -0.2112 -0.32616 C -0.21211 -0.33773 -0.2138 -0.34815 -0.21537 -0.35949 C -0.21563 -0.38634 -0.2125 -0.44815 -0.21953 -0.48542 C -0.2224 -0.53079 -0.22149 -0.57037 -0.23307 -0.61134 C -0.23503 -0.61806 -0.23672 -0.62778 -0.23932 -0.63357 C -0.24675 -0.6507 -0.24297 -0.63982 -0.2487 -0.64838 C -0.25248 -0.65394 -0.25638 -0.66227 -0.2612 -0.66505 C -0.27448 -0.67292 -0.28659 -0.67639 -0.30078 -0.67801 C -0.32878 -0.69468 -0.36094 -0.68056 -0.39037 -0.67616 C -0.41211 -0.6632 -0.42669 -0.67824 -0.44349 -0.69468 C -0.44623 -0.69722 -0.44961 -0.69815 -0.45182 -0.70209 C -0.45547 -0.70857 -0.45821 -0.71088 -0.46328 -0.7132 C -0.46732 -0.72037 -0.4724 -0.72153 -0.47682 -0.72801 C -0.48099 -0.73426 -0.48451 -0.73704 -0.48932 -0.74283 C -0.49141 -0.74537 -0.4944 -0.74445 -0.49662 -0.74653 C -0.50313 -0.75301 -0.50612 -0.75625 -0.51328 -0.75949 C -0.51862 -0.76574 -0.52578 -0.76783 -0.53203 -0.7706 C -0.54219 -0.78264 -0.57383 -0.77778 -0.57787 -0.77801 C -0.58867 -0.78449 -0.57656 -0.77801 -0.60391 -0.77801 C -0.65287 -0.77801 -0.70182 -0.77917 -0.75078 -0.77986 C -0.76094 -0.78588 -0.76992 -0.79722 -0.77995 -0.80394 C -0.78334 -0.80625 -0.78568 -0.81134 -0.78932 -0.81134 " pathEditMode="relative" ptsTypes="fffffffffffffffffffffffffffffffffffffA">
                                      <p:cBhvr>
                                        <p:cTn id="25" dur="2000" fill="hold"/>
                                        <p:tgtEl>
                                          <p:spTgt spid="9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542793"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0" y="1094553"/>
            <a:ext cx="1357364" cy="569886"/>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3357329"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导体和绝缘体</a:t>
            </a:r>
          </a:p>
        </p:txBody>
      </p:sp>
      <p:sp>
        <p:nvSpPr>
          <p:cNvPr id="24" name="矩形 23"/>
          <p:cNvSpPr/>
          <p:nvPr/>
        </p:nvSpPr>
        <p:spPr>
          <a:xfrm>
            <a:off x="1965960" y="3636849"/>
            <a:ext cx="4724400" cy="761747"/>
          </a:xfrm>
          <a:prstGeom prst="rect">
            <a:avLst/>
          </a:prstGeom>
        </p:spPr>
        <p:txBody>
          <a:bodyPr wrap="square" lIns="68580" tIns="34290" rIns="68580" bIns="34290">
            <a:spAutoFit/>
          </a:bodyPr>
          <a:lstStyle/>
          <a:p>
            <a:pPr>
              <a:lnSpc>
                <a:spcPct val="150000"/>
              </a:lnSpc>
            </a:pPr>
            <a:r>
              <a:rPr lang="zh-CN" altLang="en-US" sz="1500" dirty="0" smtClean="0">
                <a:latin typeface="微软雅黑" panose="020B0503020204020204" pitchFamily="34" charset="-122"/>
                <a:ea typeface="微软雅黑" panose="020B0503020204020204" pitchFamily="34" charset="-122"/>
              </a:rPr>
              <a:t>避雷针将电荷引导到地下</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从而将大气中过多的电荷中和及降低</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避免累积过多电荷而造成强大的雷击</a:t>
            </a:r>
            <a:r>
              <a:rPr lang="en-US" altLang="zh-CN" sz="1500" dirty="0" smtClean="0">
                <a:latin typeface="微软雅黑" panose="020B0503020204020204" pitchFamily="34" charset="-122"/>
                <a:ea typeface="微软雅黑" panose="020B0503020204020204" pitchFamily="34" charset="-122"/>
              </a:rPr>
              <a:t>.</a:t>
            </a:r>
          </a:p>
        </p:txBody>
      </p:sp>
      <p:pic>
        <p:nvPicPr>
          <p:cNvPr id="13" name="hw180.jpg" descr="id:2147514481;FounderCES"/>
          <p:cNvPicPr/>
          <p:nvPr/>
        </p:nvPicPr>
        <p:blipFill>
          <a:blip r:embed="rId4"/>
          <a:stretch>
            <a:fillRect/>
          </a:stretch>
        </p:blipFill>
        <p:spPr>
          <a:xfrm>
            <a:off x="2895601" y="1837053"/>
            <a:ext cx="2635478" cy="165983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slide(fromBottom)">
                                      <p:cBhvr>
                                        <p:cTn id="20" dur="500"/>
                                        <p:tgtEl>
                                          <p:spTgt spid="13"/>
                                        </p:tgtEl>
                                      </p:cBhvr>
                                    </p:animEffect>
                                  </p:childTnLst>
                                </p:cTn>
                              </p:par>
                            </p:childTnLst>
                          </p:cTn>
                        </p:par>
                        <p:par>
                          <p:cTn id="21" fill="hold">
                            <p:stCondLst>
                              <p:cond delay="500"/>
                            </p:stCondLst>
                            <p:childTnLst>
                              <p:par>
                                <p:cTn id="22" presetID="12" presetClass="entr" presetSubtype="4" fill="hold" grpId="0" nodeType="after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slide(fromBottom)">
                                      <p:cBhvr>
                                        <p:cTn id="2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1066553" y="552797"/>
            <a:ext cx="6403035" cy="900246"/>
          </a:xfrm>
          <a:prstGeom prst="rect">
            <a:avLst/>
          </a:prstGeom>
          <a:noFill/>
        </p:spPr>
        <p:txBody>
          <a:bodyPr wrap="non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第十四章  了解电路</a:t>
            </a:r>
            <a:endParaRPr lang="zh-CN" altLang="en-US" sz="5400" dirty="0">
              <a:solidFill>
                <a:schemeClr val="accent1"/>
              </a:solidFill>
              <a:latin typeface="隶书" panose="02010509060101010101" pitchFamily="49" charset="-122"/>
              <a:ea typeface="隶书" panose="02010509060101010101" pitchFamily="49" charset="-122"/>
            </a:endParaRPr>
          </a:p>
        </p:txBody>
      </p:sp>
      <p:sp>
        <p:nvSpPr>
          <p:cNvPr id="64" name="文本框 78"/>
          <p:cNvSpPr txBox="1"/>
          <p:nvPr/>
        </p:nvSpPr>
        <p:spPr>
          <a:xfrm>
            <a:off x="2985862" y="1860849"/>
            <a:ext cx="3650679"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第二节 让电灯发光</a:t>
            </a:r>
            <a:endParaRPr lang="zh-CN" altLang="en-US" sz="3300" dirty="0">
              <a:solidFill>
                <a:schemeClr val="accent1"/>
              </a:solidFill>
            </a:endParaRPr>
          </a:p>
        </p:txBody>
      </p:sp>
      <p:pic>
        <p:nvPicPr>
          <p:cNvPr id="25" name="Picture 12" descr="clouds1.png"/>
          <p:cNvPicPr>
            <a:picLocks noChangeAspect="1"/>
          </p:cNvPicPr>
          <p:nvPr/>
        </p:nvPicPr>
        <p:blipFill>
          <a:blip r:embed="rId3"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4"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5"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288029"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0" y="1094553"/>
            <a:ext cx="1357364" cy="569886"/>
          </a:xfrm>
          <a:prstGeom prst="rect">
            <a:avLst/>
          </a:prstGeom>
        </p:spPr>
      </p:pic>
      <p:pic>
        <p:nvPicPr>
          <p:cNvPr id="21" name="图片 20" descr="book3.png"/>
          <p:cNvPicPr>
            <a:picLocks noChangeAspect="1"/>
          </p:cNvPicPr>
          <p:nvPr/>
        </p:nvPicPr>
        <p:blipFill>
          <a:blip r:embed="rId3" cstate="print"/>
          <a:stretch>
            <a:fillRect/>
          </a:stretch>
        </p:blipFill>
        <p:spPr>
          <a:xfrm>
            <a:off x="7968343" y="3990228"/>
            <a:ext cx="971550" cy="971550"/>
          </a:xfrm>
          <a:prstGeom prst="rect">
            <a:avLst/>
          </a:prstGeom>
        </p:spPr>
      </p:pic>
      <p:sp>
        <p:nvSpPr>
          <p:cNvPr id="9" name="矩形 8"/>
          <p:cNvSpPr/>
          <p:nvPr/>
        </p:nvSpPr>
        <p:spPr>
          <a:xfrm>
            <a:off x="307017"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电路的组成</a:t>
            </a:r>
          </a:p>
        </p:txBody>
      </p:sp>
      <p:sp>
        <p:nvSpPr>
          <p:cNvPr id="24" name="矩形 23"/>
          <p:cNvSpPr/>
          <p:nvPr/>
        </p:nvSpPr>
        <p:spPr>
          <a:xfrm>
            <a:off x="1280160" y="3804489"/>
            <a:ext cx="6233160" cy="761747"/>
          </a:xfrm>
          <a:prstGeom prst="rect">
            <a:avLst/>
          </a:prstGeom>
        </p:spPr>
        <p:txBody>
          <a:bodyPr wrap="square" lIns="68580" tIns="34290" rIns="68580" bIns="34290">
            <a:spAutoFit/>
          </a:bodyPr>
          <a:lstStyle/>
          <a:p>
            <a:pPr>
              <a:lnSpc>
                <a:spcPct val="150000"/>
              </a:lnSpc>
            </a:pPr>
            <a:r>
              <a:rPr lang="zh-CN" altLang="en-US" sz="1500" dirty="0" smtClean="0">
                <a:latin typeface="微软雅黑" panose="020B0503020204020204" pitchFamily="34" charset="-122"/>
                <a:ea typeface="微软雅黑" panose="020B0503020204020204" pitchFamily="34" charset="-122"/>
              </a:rPr>
              <a:t>电动自行车用蓄电池作电源</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当电动自行车行驶时</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蓄电池放电</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将化学能转化为电能</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当给电动车充电时</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蓄电池相当于用电器</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将电能转化为化学能</a:t>
            </a:r>
            <a:r>
              <a:rPr lang="en-US" altLang="zh-CN" sz="1500" dirty="0" smtClean="0">
                <a:latin typeface="微软雅黑" panose="020B0503020204020204" pitchFamily="34" charset="-122"/>
                <a:ea typeface="微软雅黑" panose="020B0503020204020204" pitchFamily="34" charset="-122"/>
              </a:rPr>
              <a:t>.</a:t>
            </a:r>
          </a:p>
        </p:txBody>
      </p:sp>
      <p:pic>
        <p:nvPicPr>
          <p:cNvPr id="11" name="hw198.jpg" descr="id:2147514920;FounderCES"/>
          <p:cNvPicPr/>
          <p:nvPr/>
        </p:nvPicPr>
        <p:blipFill>
          <a:blip r:embed="rId4">
            <a:clrChange>
              <a:clrFrom>
                <a:srgbClr val="FFFFFF"/>
              </a:clrFrom>
              <a:clrTo>
                <a:srgbClr val="FFFFFF">
                  <a:alpha val="0"/>
                </a:srgbClr>
              </a:clrTo>
            </a:clrChange>
          </a:blip>
          <a:stretch>
            <a:fillRect/>
          </a:stretch>
        </p:blipFill>
        <p:spPr>
          <a:xfrm>
            <a:off x="2528280" y="1660824"/>
            <a:ext cx="2836200" cy="187254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slide(fromBottom)">
                                      <p:cBhvr>
                                        <p:cTn id="20" dur="500"/>
                                        <p:tgtEl>
                                          <p:spTgt spid="11"/>
                                        </p:tgtEl>
                                      </p:cBhvr>
                                    </p:animEffect>
                                  </p:childTnLst>
                                </p:cTn>
                              </p:par>
                            </p:childTnLst>
                          </p:cTn>
                        </p:par>
                        <p:par>
                          <p:cTn id="21" fill="hold">
                            <p:stCondLst>
                              <p:cond delay="500"/>
                            </p:stCondLst>
                            <p:childTnLst>
                              <p:par>
                                <p:cTn id="22" presetID="12" presetClass="entr" presetSubtype="4" fill="hold" grpId="0" nodeType="after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slide(fromBottom)">
                                      <p:cBhvr>
                                        <p:cTn id="2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3257549"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0" y="1094553"/>
            <a:ext cx="1357364" cy="569886"/>
          </a:xfrm>
          <a:prstGeom prst="rect">
            <a:avLst/>
          </a:prstGeom>
        </p:spPr>
      </p:pic>
      <p:pic>
        <p:nvPicPr>
          <p:cNvPr id="21" name="图片 20" descr="book3.png"/>
          <p:cNvPicPr>
            <a:picLocks noChangeAspect="1"/>
          </p:cNvPicPr>
          <p:nvPr/>
        </p:nvPicPr>
        <p:blipFill>
          <a:blip r:embed="rId3" cstate="print"/>
          <a:stretch>
            <a:fillRect/>
          </a:stretch>
        </p:blipFill>
        <p:spPr>
          <a:xfrm>
            <a:off x="7968343" y="3990228"/>
            <a:ext cx="971550" cy="971550"/>
          </a:xfrm>
          <a:prstGeom prst="rect">
            <a:avLst/>
          </a:prstGeom>
        </p:spPr>
      </p:pic>
      <p:sp>
        <p:nvSpPr>
          <p:cNvPr id="9" name="矩形 8"/>
          <p:cNvSpPr/>
          <p:nvPr/>
        </p:nvSpPr>
        <p:spPr>
          <a:xfrm>
            <a:off x="307017"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电路的组成</a:t>
            </a:r>
          </a:p>
        </p:txBody>
      </p:sp>
      <p:sp>
        <p:nvSpPr>
          <p:cNvPr id="24" name="矩形 23"/>
          <p:cNvSpPr/>
          <p:nvPr/>
        </p:nvSpPr>
        <p:spPr>
          <a:xfrm>
            <a:off x="6156960" y="3621609"/>
            <a:ext cx="1371600" cy="415498"/>
          </a:xfrm>
          <a:prstGeom prst="rect">
            <a:avLst/>
          </a:prstGeom>
        </p:spPr>
        <p:txBody>
          <a:bodyPr wrap="square" lIns="68580" tIns="34290" rIns="68580" bIns="34290">
            <a:spAutoFit/>
          </a:bodyPr>
          <a:lstStyle/>
          <a:p>
            <a:pPr>
              <a:lnSpc>
                <a:spcPct val="150000"/>
              </a:lnSpc>
            </a:pPr>
            <a:r>
              <a:rPr lang="zh-CN" altLang="en-US" sz="1500" dirty="0" smtClean="0">
                <a:latin typeface="微软雅黑" panose="020B0503020204020204" pitchFamily="34" charset="-122"/>
                <a:ea typeface="微软雅黑" panose="020B0503020204020204" pitchFamily="34" charset="-122"/>
              </a:rPr>
              <a:t>水果电池</a:t>
            </a:r>
            <a:endParaRPr lang="en-US" altLang="zh-CN" sz="1500" dirty="0" smtClean="0">
              <a:latin typeface="微软雅黑" panose="020B0503020204020204" pitchFamily="34" charset="-122"/>
              <a:ea typeface="微软雅黑" panose="020B0503020204020204" pitchFamily="34" charset="-122"/>
            </a:endParaRPr>
          </a:p>
        </p:txBody>
      </p:sp>
      <p:pic>
        <p:nvPicPr>
          <p:cNvPr id="12" name="hw199.jpg" descr="id:2147514934;FounderCES"/>
          <p:cNvPicPr/>
          <p:nvPr/>
        </p:nvPicPr>
        <p:blipFill>
          <a:blip r:embed="rId4">
            <a:clrChange>
              <a:clrFrom>
                <a:srgbClr val="FFFFFF"/>
              </a:clrFrom>
              <a:clrTo>
                <a:srgbClr val="FFFFFF">
                  <a:alpha val="0"/>
                </a:srgbClr>
              </a:clrTo>
            </a:clrChange>
          </a:blip>
          <a:stretch>
            <a:fillRect/>
          </a:stretch>
        </p:blipFill>
        <p:spPr>
          <a:xfrm>
            <a:off x="5256360" y="1674194"/>
            <a:ext cx="2790360" cy="1869856"/>
          </a:xfrm>
          <a:prstGeom prst="rect">
            <a:avLst/>
          </a:prstGeom>
        </p:spPr>
      </p:pic>
      <p:sp>
        <p:nvSpPr>
          <p:cNvPr id="13" name="矩形 12"/>
          <p:cNvSpPr/>
          <p:nvPr/>
        </p:nvSpPr>
        <p:spPr>
          <a:xfrm>
            <a:off x="872683" y="1913699"/>
            <a:ext cx="4202237" cy="1454244"/>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在每个水果上插入铜片和锌片</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用导线把这几个水果与发光二极管连接起来</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二极管便发出了光</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slide(fromBottom)">
                                      <p:cBhvr>
                                        <p:cTn id="20" dur="500"/>
                                        <p:tgtEl>
                                          <p:spTgt spid="12"/>
                                        </p:tgtEl>
                                      </p:cBhvr>
                                    </p:animEffect>
                                  </p:childTnLst>
                                </p:cTn>
                              </p:par>
                            </p:childTnLst>
                          </p:cTn>
                        </p:par>
                        <p:par>
                          <p:cTn id="21" fill="hold">
                            <p:stCondLst>
                              <p:cond delay="500"/>
                            </p:stCondLst>
                            <p:childTnLst>
                              <p:par>
                                <p:cTn id="22" presetID="12" presetClass="entr" presetSubtype="4" fill="hold" grpId="0" nodeType="after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slide(fromBottom)">
                                      <p:cBhvr>
                                        <p:cTn id="24" dur="500"/>
                                        <p:tgtEl>
                                          <p:spTgt spid="24"/>
                                        </p:tgtEl>
                                      </p:cBhvr>
                                    </p:animEffect>
                                  </p:childTnLst>
                                </p:cTn>
                              </p:par>
                            </p:childTnLst>
                          </p:cTn>
                        </p:par>
                        <p:par>
                          <p:cTn id="25" fill="hold">
                            <p:stCondLst>
                              <p:cond delay="1000"/>
                            </p:stCondLst>
                            <p:childTnLst>
                              <p:par>
                                <p:cTn id="26" presetID="12" presetClass="entr" presetSubtype="4"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slide(fromBottom)">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4"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68035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1" y="1094554"/>
            <a:ext cx="1357361" cy="569885"/>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3562514"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通路 断路 短路</a:t>
            </a:r>
          </a:p>
        </p:txBody>
      </p:sp>
      <p:sp>
        <p:nvSpPr>
          <p:cNvPr id="11" name="矩形 10"/>
          <p:cNvSpPr/>
          <p:nvPr/>
        </p:nvSpPr>
        <p:spPr>
          <a:xfrm>
            <a:off x="1375603" y="3468179"/>
            <a:ext cx="6168197" cy="374718"/>
          </a:xfrm>
          <a:prstGeom prst="rect">
            <a:avLst/>
          </a:prstGeom>
        </p:spPr>
        <p:txBody>
          <a:bodyPr wrap="square" lIns="68580" tIns="34290" rIns="68580" bIns="34290">
            <a:spAutoFit/>
          </a:bodyPr>
          <a:lstStyle/>
          <a:p>
            <a:pPr>
              <a:lnSpc>
                <a:spcPct val="150000"/>
              </a:lnSpc>
            </a:pPr>
            <a:r>
              <a:rPr lang="zh-CN" altLang="en-US" sz="1500" dirty="0" smtClean="0">
                <a:latin typeface="微软雅黑" panose="020B0503020204020204" pitchFamily="34" charset="-122"/>
                <a:ea typeface="微软雅黑" panose="020B0503020204020204" pitchFamily="34" charset="-122"/>
              </a:rPr>
              <a:t>日常生活中</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人们常说的“开灯”是指闭合开关</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关灯”是指断开开关</a:t>
            </a:r>
            <a:r>
              <a:rPr lang="en-US" altLang="zh-CN" sz="1500" dirty="0" smtClean="0">
                <a:latin typeface="微软雅黑" panose="020B0503020204020204" pitchFamily="34" charset="-122"/>
                <a:ea typeface="微软雅黑" panose="020B0503020204020204" pitchFamily="34" charset="-122"/>
              </a:rPr>
              <a:t>.</a:t>
            </a:r>
          </a:p>
        </p:txBody>
      </p:sp>
      <p:pic>
        <p:nvPicPr>
          <p:cNvPr id="10" name="hw202.jpg" descr="id:2147514986;FounderCES"/>
          <p:cNvPicPr/>
          <p:nvPr/>
        </p:nvPicPr>
        <p:blipFill>
          <a:blip r:embed="rId4"/>
          <a:stretch>
            <a:fillRect/>
          </a:stretch>
        </p:blipFill>
        <p:spPr>
          <a:xfrm>
            <a:off x="3067050" y="1310640"/>
            <a:ext cx="2004930" cy="2004930"/>
          </a:xfrm>
          <a:prstGeom prst="round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slide(fromBottom)">
                                      <p:cBhvr>
                                        <p:cTn id="20" dur="500"/>
                                        <p:tgtEl>
                                          <p:spTgt spid="10"/>
                                        </p:tgtEl>
                                      </p:cBhvr>
                                    </p:animEffect>
                                  </p:childTnLst>
                                </p:cTn>
                              </p:par>
                            </p:childTnLst>
                          </p:cTn>
                        </p:par>
                        <p:par>
                          <p:cTn id="21" fill="hold">
                            <p:stCondLst>
                              <p:cond delay="500"/>
                            </p:stCondLst>
                            <p:childTnLst>
                              <p:par>
                                <p:cTn id="22" presetID="12" presetClass="entr" presetSubtype="4"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slide(fromBottom)">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696542"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1" y="1094554"/>
            <a:ext cx="1357361" cy="569885"/>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3562514"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通路 断路 短路</a:t>
            </a:r>
          </a:p>
        </p:txBody>
      </p:sp>
      <p:sp>
        <p:nvSpPr>
          <p:cNvPr id="11" name="矩形 10"/>
          <p:cNvSpPr/>
          <p:nvPr/>
        </p:nvSpPr>
        <p:spPr>
          <a:xfrm>
            <a:off x="1874520" y="3468179"/>
            <a:ext cx="5074920" cy="415498"/>
          </a:xfrm>
          <a:prstGeom prst="rect">
            <a:avLst/>
          </a:prstGeom>
        </p:spPr>
        <p:txBody>
          <a:bodyPr wrap="square" lIns="68580" tIns="34290" rIns="68580" bIns="34290">
            <a:spAutoFit/>
          </a:bodyPr>
          <a:lstStyle/>
          <a:p>
            <a:pPr>
              <a:lnSpc>
                <a:spcPct val="150000"/>
              </a:lnSpc>
            </a:pPr>
            <a:r>
              <a:rPr lang="zh-CN" altLang="en-US" sz="1500" dirty="0" smtClean="0">
                <a:latin typeface="微软雅黑" panose="020B0503020204020204" pitchFamily="34" charset="-122"/>
                <a:ea typeface="微软雅黑" panose="020B0503020204020204" pitchFamily="34" charset="-122"/>
              </a:rPr>
              <a:t>用电器短路时电流很大</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会烧坏导线的绝缘皮</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引发火灾</a:t>
            </a:r>
            <a:r>
              <a:rPr lang="en-US" altLang="zh-CN" sz="1500" dirty="0" smtClean="0">
                <a:latin typeface="微软雅黑" panose="020B0503020204020204" pitchFamily="34" charset="-122"/>
                <a:ea typeface="微软雅黑" panose="020B0503020204020204" pitchFamily="34" charset="-122"/>
              </a:rPr>
              <a:t>.</a:t>
            </a:r>
          </a:p>
        </p:txBody>
      </p:sp>
      <p:pic>
        <p:nvPicPr>
          <p:cNvPr id="12" name="hw205.jpg" descr="id:2147515000;FounderCES"/>
          <p:cNvPicPr/>
          <p:nvPr/>
        </p:nvPicPr>
        <p:blipFill>
          <a:blip r:embed="rId4"/>
          <a:stretch>
            <a:fillRect/>
          </a:stretch>
        </p:blipFill>
        <p:spPr>
          <a:xfrm>
            <a:off x="2964022" y="1600200"/>
            <a:ext cx="1882297" cy="1773510"/>
          </a:xfrm>
          <a:prstGeom prst="round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slide(fromBottom)">
                                      <p:cBhvr>
                                        <p:cTn id="20" dur="500"/>
                                        <p:tgtEl>
                                          <p:spTgt spid="12"/>
                                        </p:tgtEl>
                                      </p:cBhvr>
                                    </p:animEffect>
                                  </p:childTnLst>
                                </p:cTn>
                              </p:par>
                            </p:childTnLst>
                          </p:cTn>
                        </p:par>
                        <p:par>
                          <p:cTn id="21" fill="hold">
                            <p:stCondLst>
                              <p:cond delay="500"/>
                            </p:stCondLst>
                            <p:childTnLst>
                              <p:par>
                                <p:cTn id="22" presetID="12" presetClass="entr" presetSubtype="4"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slide(fromBottom)">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253094" y="0"/>
            <a:ext cx="3590624" cy="818555"/>
            <a:chOff x="337457" y="0"/>
            <a:chExt cx="5751109" cy="1091406"/>
          </a:xfrm>
        </p:grpSpPr>
        <p:sp>
          <p:nvSpPr>
            <p:cNvPr id="13" name="圆角矩形 12"/>
            <p:cNvSpPr/>
            <p:nvPr/>
          </p:nvSpPr>
          <p:spPr>
            <a:xfrm>
              <a:off x="337457" y="405606"/>
              <a:ext cx="5751109"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rot="5400000">
              <a:off x="511257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pic>
        <p:nvPicPr>
          <p:cNvPr id="20" name="图片 19" descr="画笔.jpg"/>
          <p:cNvPicPr>
            <a:picLocks noChangeAspect="1"/>
          </p:cNvPicPr>
          <p:nvPr/>
        </p:nvPicPr>
        <p:blipFill>
          <a:blip r:embed="rId2" cstate="print">
            <a:clrChange>
              <a:clrFrom>
                <a:srgbClr val="F0F0F0"/>
              </a:clrFrom>
              <a:clrTo>
                <a:srgbClr val="F0F0F0">
                  <a:alpha val="0"/>
                </a:srgbClr>
              </a:clrTo>
            </a:clrChange>
          </a:blip>
          <a:srcRect r="50000" b="51064"/>
          <a:stretch>
            <a:fillRect/>
          </a:stretch>
        </p:blipFill>
        <p:spPr>
          <a:xfrm>
            <a:off x="7992835" y="4016829"/>
            <a:ext cx="1151165" cy="1126671"/>
          </a:xfrm>
          <a:prstGeom prst="rect">
            <a:avLst/>
          </a:prstGeom>
        </p:spPr>
      </p:pic>
      <p:pic>
        <p:nvPicPr>
          <p:cNvPr id="24" name="图片 23" descr="下方素材.png"/>
          <p:cNvPicPr>
            <a:picLocks noChangeAspect="1"/>
          </p:cNvPicPr>
          <p:nvPr/>
        </p:nvPicPr>
        <p:blipFill>
          <a:blip r:embed="rId3" cstate="print"/>
          <a:srcRect t="65517"/>
          <a:stretch>
            <a:fillRect/>
          </a:stretch>
        </p:blipFill>
        <p:spPr>
          <a:xfrm>
            <a:off x="3967844" y="4653643"/>
            <a:ext cx="1894113" cy="489857"/>
          </a:xfrm>
          <a:prstGeom prst="rect">
            <a:avLst/>
          </a:prstGeom>
        </p:spPr>
      </p:pic>
      <p:pic>
        <p:nvPicPr>
          <p:cNvPr id="26" name="图片 25" descr="图片1.png"/>
          <p:cNvPicPr>
            <a:picLocks noChangeAspect="1"/>
          </p:cNvPicPr>
          <p:nvPr/>
        </p:nvPicPr>
        <p:blipFill>
          <a:blip r:embed="rId4"/>
          <a:stretch>
            <a:fillRect/>
          </a:stretch>
        </p:blipFill>
        <p:spPr>
          <a:xfrm>
            <a:off x="323111" y="1074812"/>
            <a:ext cx="1231977" cy="517242"/>
          </a:xfrm>
          <a:prstGeom prst="rect">
            <a:avLst/>
          </a:prstGeom>
        </p:spPr>
      </p:pic>
      <p:sp>
        <p:nvSpPr>
          <p:cNvPr id="11" name="矩形 10"/>
          <p:cNvSpPr/>
          <p:nvPr/>
        </p:nvSpPr>
        <p:spPr>
          <a:xfrm>
            <a:off x="1371600" y="2266846"/>
            <a:ext cx="5751151" cy="1454244"/>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在电路中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电流往往会走“捷径”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即电流在流经电路时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会自动选择无用电器的路径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我们在连接电路时注意电流的这一特性</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避免造成短路</a:t>
            </a:r>
            <a:r>
              <a:rPr lang="en-US" altLang="zh-CN" sz="2000" dirty="0" smtClean="0">
                <a:latin typeface="微软雅黑" panose="020B0503020204020204" pitchFamily="34" charset="-122"/>
                <a:ea typeface="微软雅黑" panose="020B0503020204020204" pitchFamily="34" charset="-122"/>
              </a:rPr>
              <a:t>.</a:t>
            </a:r>
          </a:p>
        </p:txBody>
      </p:sp>
      <p:sp>
        <p:nvSpPr>
          <p:cNvPr id="12" name="矩形 11"/>
          <p:cNvSpPr/>
          <p:nvPr/>
        </p:nvSpPr>
        <p:spPr>
          <a:xfrm>
            <a:off x="307017" y="348923"/>
            <a:ext cx="3562514"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通路 断路 短路</a:t>
            </a:r>
          </a:p>
        </p:txBody>
      </p:sp>
      <p:sp>
        <p:nvSpPr>
          <p:cNvPr id="17" name="矩形 16"/>
          <p:cNvSpPr/>
          <p:nvPr/>
        </p:nvSpPr>
        <p:spPr>
          <a:xfrm>
            <a:off x="1706880" y="1078126"/>
            <a:ext cx="6553200" cy="619080"/>
          </a:xfrm>
          <a:prstGeom prst="rect">
            <a:avLst/>
          </a:prstGeom>
        </p:spPr>
        <p:txBody>
          <a:bodyPr wrap="square" lIns="68580" tIns="34290" rIns="68580" bIns="34290">
            <a:spAutoFit/>
          </a:bodyPr>
          <a:lstStyle/>
          <a:p>
            <a:pPr>
              <a:lnSpc>
                <a:spcPct val="150000"/>
              </a:lnSpc>
            </a:pPr>
            <a:r>
              <a:rPr lang="zh-CN" altLang="en-US" sz="2700" dirty="0" smtClean="0">
                <a:latin typeface="微软雅黑" panose="020B0503020204020204" pitchFamily="34" charset="-122"/>
                <a:ea typeface="微软雅黑" panose="020B0503020204020204" pitchFamily="34" charset="-122"/>
              </a:rPr>
              <a:t>电流走“捷径”</a:t>
            </a:r>
            <a:endParaRPr lang="en-US" altLang="zh-CN" sz="2700" dirty="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slide(fromTop)">
                                      <p:cBhvr>
                                        <p:cTn id="7" dur="500"/>
                                        <p:tgtEl>
                                          <p:spTgt spid="16"/>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Left)">
                                      <p:cBhvr>
                                        <p:cTn id="10" dur="500"/>
                                        <p:tgtEl>
                                          <p:spTgt spid="12"/>
                                        </p:tgtEl>
                                      </p:cBhvr>
                                    </p:animEffect>
                                  </p:childTnLst>
                                </p:cTn>
                              </p:par>
                            </p:childTnLst>
                          </p:cTn>
                        </p:par>
                        <p:par>
                          <p:cTn id="11" fill="hold">
                            <p:stCondLst>
                              <p:cond delay="500"/>
                            </p:stCondLst>
                            <p:childTnLst>
                              <p:par>
                                <p:cTn id="12" presetID="12" presetClass="entr" presetSubtype="4" fill="hold"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slide(fromBottom)">
                                      <p:cBhvr>
                                        <p:cTn id="14" dur="500"/>
                                        <p:tgtEl>
                                          <p:spTgt spid="26"/>
                                        </p:tgtEl>
                                      </p:cBhvr>
                                    </p:animEffect>
                                  </p:childTnLst>
                                </p:cTn>
                              </p:par>
                            </p:childTnLst>
                          </p:cTn>
                        </p:par>
                        <p:par>
                          <p:cTn id="15" fill="hold">
                            <p:stCondLst>
                              <p:cond delay="1000"/>
                            </p:stCondLst>
                            <p:childTnLst>
                              <p:par>
                                <p:cTn id="16" presetID="29" presetClass="entr" presetSubtype="0" fill="hold" nodeType="after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ppt_x</p:attrName>
                                        </p:attrNameLst>
                                      </p:cBhvr>
                                      <p:tavLst>
                                        <p:tav tm="0">
                                          <p:val>
                                            <p:strVal val="#ppt_x-.2"/>
                                          </p:val>
                                        </p:tav>
                                        <p:tav tm="100000">
                                          <p:val>
                                            <p:strVal val="#ppt_x"/>
                                          </p:val>
                                        </p:tav>
                                      </p:tavLst>
                                    </p:anim>
                                    <p:anim calcmode="lin" valueType="num">
                                      <p:cBhvr>
                                        <p:cTn id="19"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20" dur="500"/>
                                        <p:tgtEl>
                                          <p:spTgt spid="20"/>
                                        </p:tgtEl>
                                      </p:cBhvr>
                                    </p:animEffect>
                                  </p:childTnLst>
                                </p:cTn>
                              </p:par>
                              <p:par>
                                <p:cTn id="21" presetID="32" presetClass="emph" presetSubtype="0" fill="hold" nodeType="withEffect">
                                  <p:stCondLst>
                                    <p:cond delay="0"/>
                                  </p:stCondLst>
                                  <p:childTnLst>
                                    <p:animClr clrSpc="rgb">
                                      <p:cBhvr override="childStyle">
                                        <p:cTn id="22" dur="100" fill="hold"/>
                                        <p:tgtEl>
                                          <p:spTgt spid="24"/>
                                        </p:tgtEl>
                                        <p:attrNameLst>
                                          <p:attrName>style.color</p:attrName>
                                        </p:attrNameLst>
                                      </p:cBhvr>
                                      <p:to>
                                        <a:schemeClr val="bg1"/>
                                      </p:to>
                                    </p:animClr>
                                    <p:animClr clrSpc="rgb">
                                      <p:cBhvr>
                                        <p:cTn id="23" dur="100" fill="hold"/>
                                        <p:tgtEl>
                                          <p:spTgt spid="24"/>
                                        </p:tgtEl>
                                        <p:attrNameLst>
                                          <p:attrName>fillcolor</p:attrName>
                                        </p:attrNameLst>
                                      </p:cBhvr>
                                      <p:to>
                                        <a:schemeClr val="bg1"/>
                                      </p:to>
                                    </p:animClr>
                                    <p:set>
                                      <p:cBhvr>
                                        <p:cTn id="24" dur="100" fill="hold"/>
                                        <p:tgtEl>
                                          <p:spTgt spid="24"/>
                                        </p:tgtEl>
                                        <p:attrNameLst>
                                          <p:attrName>fill.type</p:attrName>
                                        </p:attrNameLst>
                                      </p:cBhvr>
                                      <p:to>
                                        <p:strVal val="solid"/>
                                      </p:to>
                                    </p:set>
                                    <p:set>
                                      <p:cBhvr>
                                        <p:cTn id="25" dur="100" fill="hold"/>
                                        <p:tgtEl>
                                          <p:spTgt spid="24"/>
                                        </p:tgtEl>
                                        <p:attrNameLst>
                                          <p:attrName>fill.on</p:attrName>
                                        </p:attrNameLst>
                                      </p:cBhvr>
                                      <p:to>
                                        <p:strVal val="true"/>
                                      </p:to>
                                    </p:set>
                                    <p:animRot by="120000">
                                      <p:cBhvr>
                                        <p:cTn id="26" dur="100" fill="hold">
                                          <p:stCondLst>
                                            <p:cond delay="0"/>
                                          </p:stCondLst>
                                        </p:cTn>
                                        <p:tgtEl>
                                          <p:spTgt spid="24"/>
                                        </p:tgtEl>
                                        <p:attrNameLst>
                                          <p:attrName>r</p:attrName>
                                        </p:attrNameLst>
                                      </p:cBhvr>
                                    </p:animRot>
                                    <p:animRot by="-240000">
                                      <p:cBhvr>
                                        <p:cTn id="27" dur="200" fill="hold">
                                          <p:stCondLst>
                                            <p:cond delay="200"/>
                                          </p:stCondLst>
                                        </p:cTn>
                                        <p:tgtEl>
                                          <p:spTgt spid="24"/>
                                        </p:tgtEl>
                                        <p:attrNameLst>
                                          <p:attrName>r</p:attrName>
                                        </p:attrNameLst>
                                      </p:cBhvr>
                                    </p:animRot>
                                    <p:animRot by="240000">
                                      <p:cBhvr>
                                        <p:cTn id="28" dur="200" fill="hold">
                                          <p:stCondLst>
                                            <p:cond delay="400"/>
                                          </p:stCondLst>
                                        </p:cTn>
                                        <p:tgtEl>
                                          <p:spTgt spid="24"/>
                                        </p:tgtEl>
                                        <p:attrNameLst>
                                          <p:attrName>r</p:attrName>
                                        </p:attrNameLst>
                                      </p:cBhvr>
                                    </p:animRot>
                                    <p:animRot by="-240000">
                                      <p:cBhvr>
                                        <p:cTn id="29" dur="200" fill="hold">
                                          <p:stCondLst>
                                            <p:cond delay="600"/>
                                          </p:stCondLst>
                                        </p:cTn>
                                        <p:tgtEl>
                                          <p:spTgt spid="24"/>
                                        </p:tgtEl>
                                        <p:attrNameLst>
                                          <p:attrName>r</p:attrName>
                                        </p:attrNameLst>
                                      </p:cBhvr>
                                    </p:animRot>
                                    <p:animRot by="120000">
                                      <p:cBhvr>
                                        <p:cTn id="30" dur="200" fill="hold">
                                          <p:stCondLst>
                                            <p:cond delay="800"/>
                                          </p:stCondLst>
                                        </p:cTn>
                                        <p:tgtEl>
                                          <p:spTgt spid="24"/>
                                        </p:tgtEl>
                                        <p:attrNameLst>
                                          <p:attrName>r</p:attrName>
                                        </p:attrNameLst>
                                      </p:cBhvr>
                                    </p:animRot>
                                  </p:childTnLst>
                                </p:cTn>
                              </p:par>
                            </p:childTnLst>
                          </p:cTn>
                        </p:par>
                        <p:par>
                          <p:cTn id="31" fill="hold">
                            <p:stCondLst>
                              <p:cond delay="1500"/>
                            </p:stCondLst>
                            <p:childTnLst>
                              <p:par>
                                <p:cTn id="32" presetID="1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slide(fromLeft)">
                                      <p:cBhvr>
                                        <p:cTn id="34" dur="500"/>
                                        <p:tgtEl>
                                          <p:spTgt spid="11"/>
                                        </p:tgtEl>
                                      </p:cBhvr>
                                    </p:animEffect>
                                  </p:childTnLst>
                                </p:cTn>
                              </p:par>
                            </p:childTnLst>
                          </p:cTn>
                        </p:par>
                        <p:par>
                          <p:cTn id="35" fill="hold">
                            <p:stCondLst>
                              <p:cond delay="2000"/>
                            </p:stCondLst>
                            <p:childTnLst>
                              <p:par>
                                <p:cTn id="36" presetID="12" presetClass="entr" presetSubtype="8"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slide(fromLeft)">
                                      <p:cBhvr>
                                        <p:cTn id="3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2515105"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0" y="1094553"/>
            <a:ext cx="1357364" cy="569886"/>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231858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电路图</a:t>
            </a:r>
          </a:p>
        </p:txBody>
      </p:sp>
      <p:sp>
        <p:nvSpPr>
          <p:cNvPr id="11" name="矩形 10"/>
          <p:cNvSpPr/>
          <p:nvPr/>
        </p:nvSpPr>
        <p:spPr>
          <a:xfrm>
            <a:off x="976778" y="1668950"/>
            <a:ext cx="6841342" cy="2323200"/>
          </a:xfrm>
          <a:prstGeom prst="rect">
            <a:avLst/>
          </a:prstGeom>
        </p:spPr>
        <p:txBody>
          <a:bodyPr wrap="square" lIns="68580" tIns="34290" rIns="68580" bIns="34290">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       (1)</a:t>
            </a:r>
            <a:r>
              <a:rPr lang="zh-CN" altLang="en-US" sz="2000" dirty="0" smtClean="0">
                <a:latin typeface="微软雅黑" panose="020B0503020204020204" pitchFamily="34" charset="-122"/>
                <a:ea typeface="微软雅黑" panose="020B0503020204020204" pitchFamily="34" charset="-122"/>
              </a:rPr>
              <a:t>在连接实物图时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不相互连接的导线不能交叉</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在电路图中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相互连接的导线要在交叉点用实点标注</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       (2)</a:t>
            </a:r>
            <a:r>
              <a:rPr lang="zh-CN" altLang="en-US" sz="2000" dirty="0" smtClean="0">
                <a:latin typeface="微软雅黑" panose="020B0503020204020204" pitchFamily="34" charset="-122"/>
                <a:ea typeface="微软雅黑" panose="020B0503020204020204" pitchFamily="34" charset="-122"/>
              </a:rPr>
              <a:t>在电路图中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表示导线的线段与其他元件符号的连接处不能间断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这是初学者容易犯的错误</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       (3)</a:t>
            </a:r>
            <a:r>
              <a:rPr lang="zh-CN" altLang="en-US" sz="2000" dirty="0" smtClean="0">
                <a:latin typeface="微软雅黑" panose="020B0503020204020204" pitchFamily="34" charset="-122"/>
                <a:ea typeface="微软雅黑" panose="020B0503020204020204" pitchFamily="34" charset="-122"/>
              </a:rPr>
              <a:t>画电路图时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决不能用实物元件充当电路元件符号</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Bottom)">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1470946" y="552797"/>
            <a:ext cx="6403035" cy="900246"/>
          </a:xfrm>
          <a:prstGeom prst="rect">
            <a:avLst/>
          </a:prstGeom>
          <a:noFill/>
        </p:spPr>
        <p:txBody>
          <a:bodyPr wrap="non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第十四章  了解电路</a:t>
            </a:r>
            <a:endParaRPr lang="zh-CN" altLang="en-US" sz="5400" dirty="0">
              <a:solidFill>
                <a:schemeClr val="accent1"/>
              </a:solidFill>
              <a:latin typeface="隶书" panose="02010509060101010101" pitchFamily="49" charset="-122"/>
              <a:ea typeface="隶书" panose="02010509060101010101" pitchFamily="49" charset="-122"/>
            </a:endParaRPr>
          </a:p>
        </p:txBody>
      </p:sp>
      <p:sp>
        <p:nvSpPr>
          <p:cNvPr id="64" name="文本框 78"/>
          <p:cNvSpPr txBox="1"/>
          <p:nvPr/>
        </p:nvSpPr>
        <p:spPr>
          <a:xfrm>
            <a:off x="1688659" y="1841875"/>
            <a:ext cx="6189836"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第三节 连接串联电路和并联电路</a:t>
            </a:r>
            <a:endParaRPr lang="zh-CN" altLang="en-US" sz="3300" dirty="0">
              <a:solidFill>
                <a:schemeClr val="accent1"/>
              </a:solidFill>
            </a:endParaRPr>
          </a:p>
        </p:txBody>
      </p:sp>
      <p:pic>
        <p:nvPicPr>
          <p:cNvPr id="25" name="Picture 12" descr="clouds1.png"/>
          <p:cNvPicPr>
            <a:picLocks noChangeAspect="1"/>
          </p:cNvPicPr>
          <p:nvPr/>
        </p:nvPicPr>
        <p:blipFill>
          <a:blip r:embed="rId3" cstate="print"/>
          <a:stretch>
            <a:fillRect/>
          </a:stretch>
        </p:blipFill>
        <p:spPr>
          <a:xfrm>
            <a:off x="1921391" y="3147005"/>
            <a:ext cx="4771653" cy="827958"/>
          </a:xfrm>
          <a:prstGeom prst="rect">
            <a:avLst/>
          </a:prstGeom>
        </p:spPr>
      </p:pic>
      <p:pic>
        <p:nvPicPr>
          <p:cNvPr id="26" name="Picture 10" descr="field1.png"/>
          <p:cNvPicPr>
            <a:picLocks noChangeAspect="1"/>
          </p:cNvPicPr>
          <p:nvPr/>
        </p:nvPicPr>
        <p:blipFill>
          <a:blip r:embed="rId4"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5"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253094" y="0"/>
            <a:ext cx="3113194" cy="818555"/>
            <a:chOff x="337457" y="0"/>
            <a:chExt cx="5206093" cy="1091406"/>
          </a:xfrm>
        </p:grpSpPr>
        <p:sp>
          <p:nvSpPr>
            <p:cNvPr id="13" name="圆角矩形 12"/>
            <p:cNvSpPr/>
            <p:nvPr/>
          </p:nvSpPr>
          <p:spPr>
            <a:xfrm>
              <a:off x="337457" y="405606"/>
              <a:ext cx="5206093"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rot="5400000">
              <a:off x="475062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pic>
        <p:nvPicPr>
          <p:cNvPr id="20" name="图片 19" descr="画笔.jpg"/>
          <p:cNvPicPr>
            <a:picLocks noChangeAspect="1"/>
          </p:cNvPicPr>
          <p:nvPr/>
        </p:nvPicPr>
        <p:blipFill>
          <a:blip r:embed="rId2" cstate="print">
            <a:clrChange>
              <a:clrFrom>
                <a:srgbClr val="F0F0F0"/>
              </a:clrFrom>
              <a:clrTo>
                <a:srgbClr val="F0F0F0">
                  <a:alpha val="0"/>
                </a:srgbClr>
              </a:clrTo>
            </a:clrChange>
          </a:blip>
          <a:srcRect r="50000" b="51064"/>
          <a:stretch>
            <a:fillRect/>
          </a:stretch>
        </p:blipFill>
        <p:spPr>
          <a:xfrm>
            <a:off x="7992835" y="4016829"/>
            <a:ext cx="1151165" cy="1126671"/>
          </a:xfrm>
          <a:prstGeom prst="rect">
            <a:avLst/>
          </a:prstGeom>
        </p:spPr>
      </p:pic>
      <p:pic>
        <p:nvPicPr>
          <p:cNvPr id="24" name="图片 23" descr="下方素材.png"/>
          <p:cNvPicPr>
            <a:picLocks noChangeAspect="1"/>
          </p:cNvPicPr>
          <p:nvPr/>
        </p:nvPicPr>
        <p:blipFill>
          <a:blip r:embed="rId3" cstate="print"/>
          <a:srcRect t="65517"/>
          <a:stretch>
            <a:fillRect/>
          </a:stretch>
        </p:blipFill>
        <p:spPr>
          <a:xfrm>
            <a:off x="3967844" y="4653643"/>
            <a:ext cx="1894113" cy="489857"/>
          </a:xfrm>
          <a:prstGeom prst="rect">
            <a:avLst/>
          </a:prstGeom>
        </p:spPr>
      </p:pic>
      <p:sp>
        <p:nvSpPr>
          <p:cNvPr id="11" name="矩形 10"/>
          <p:cNvSpPr/>
          <p:nvPr/>
        </p:nvSpPr>
        <p:spPr>
          <a:xfrm>
            <a:off x="868681" y="2162161"/>
            <a:ext cx="7391399" cy="938206"/>
          </a:xfrm>
          <a:prstGeom prst="rect">
            <a:avLst/>
          </a:prstGeom>
        </p:spPr>
        <p:txBody>
          <a:bodyPr wrap="square" lIns="68580" tIns="34290" rIns="68580" bIns="34290">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无论是串联还是并联</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都是指电源以外的其他元件的连接方式</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电路中只有一个用电器</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既不是串联也不是并联</a:t>
            </a:r>
            <a:r>
              <a:rPr lang="en-US" altLang="zh-CN" sz="2000" dirty="0" smtClean="0">
                <a:latin typeface="微软雅黑" panose="020B0503020204020204" pitchFamily="34" charset="-122"/>
                <a:ea typeface="微软雅黑" panose="020B0503020204020204" pitchFamily="34" charset="-122"/>
              </a:rPr>
              <a:t>.</a:t>
            </a:r>
          </a:p>
        </p:txBody>
      </p:sp>
      <p:sp>
        <p:nvSpPr>
          <p:cNvPr id="12" name="矩形 11"/>
          <p:cNvSpPr/>
          <p:nvPr/>
        </p:nvSpPr>
        <p:spPr>
          <a:xfrm>
            <a:off x="392742"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串联和并联</a:t>
            </a:r>
          </a:p>
        </p:txBody>
      </p:sp>
      <p:pic>
        <p:nvPicPr>
          <p:cNvPr id="17" name="图片 16" descr="图片1.png"/>
          <p:cNvPicPr>
            <a:picLocks noChangeAspect="1"/>
          </p:cNvPicPr>
          <p:nvPr/>
        </p:nvPicPr>
        <p:blipFill>
          <a:blip r:embed="rId4"/>
          <a:stretch>
            <a:fillRect/>
          </a:stretch>
        </p:blipFill>
        <p:spPr>
          <a:xfrm>
            <a:off x="543399" y="1057581"/>
            <a:ext cx="1161190" cy="48752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slide(fromTop)">
                                      <p:cBhvr>
                                        <p:cTn id="7" dur="500"/>
                                        <p:tgtEl>
                                          <p:spTgt spid="16"/>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Left)">
                                      <p:cBhvr>
                                        <p:cTn id="10" dur="500"/>
                                        <p:tgtEl>
                                          <p:spTgt spid="12"/>
                                        </p:tgtEl>
                                      </p:cBhvr>
                                    </p:animEffect>
                                  </p:childTnLst>
                                </p:cTn>
                              </p:par>
                              <p:par>
                                <p:cTn id="11" presetID="12" presetClass="entr" presetSubtype="4"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slide(fromBottom)">
                                      <p:cBhvr>
                                        <p:cTn id="13" dur="500"/>
                                        <p:tgtEl>
                                          <p:spTgt spid="17"/>
                                        </p:tgtEl>
                                      </p:cBhvr>
                                    </p:animEffect>
                                  </p:childTnLst>
                                </p:cTn>
                              </p:par>
                              <p:par>
                                <p:cTn id="14" presetID="29"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500" fill="hold"/>
                                        <p:tgtEl>
                                          <p:spTgt spid="20"/>
                                        </p:tgtEl>
                                        <p:attrNameLst>
                                          <p:attrName>ppt_x</p:attrName>
                                        </p:attrNameLst>
                                      </p:cBhvr>
                                      <p:tavLst>
                                        <p:tav tm="0">
                                          <p:val>
                                            <p:strVal val="#ppt_x-.2"/>
                                          </p:val>
                                        </p:tav>
                                        <p:tav tm="100000">
                                          <p:val>
                                            <p:strVal val="#ppt_x"/>
                                          </p:val>
                                        </p:tav>
                                      </p:tavLst>
                                    </p:anim>
                                    <p:anim calcmode="lin" valueType="num">
                                      <p:cBhvr>
                                        <p:cTn id="17"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8" dur="500"/>
                                        <p:tgtEl>
                                          <p:spTgt spid="20"/>
                                        </p:tgtEl>
                                      </p:cBhvr>
                                    </p:animEffect>
                                  </p:childTnLst>
                                </p:cTn>
                              </p:par>
                              <p:par>
                                <p:cTn id="19" presetID="32" presetClass="emph" presetSubtype="0" fill="hold" nodeType="withEffect">
                                  <p:stCondLst>
                                    <p:cond delay="0"/>
                                  </p:stCondLst>
                                  <p:childTnLst>
                                    <p:animClr clrSpc="rgb">
                                      <p:cBhvr override="childStyle">
                                        <p:cTn id="20" dur="100" fill="hold"/>
                                        <p:tgtEl>
                                          <p:spTgt spid="24"/>
                                        </p:tgtEl>
                                        <p:attrNameLst>
                                          <p:attrName>style.color</p:attrName>
                                        </p:attrNameLst>
                                      </p:cBhvr>
                                      <p:to>
                                        <a:schemeClr val="bg1"/>
                                      </p:to>
                                    </p:animClr>
                                    <p:animClr clrSpc="rgb">
                                      <p:cBhvr>
                                        <p:cTn id="21" dur="100" fill="hold"/>
                                        <p:tgtEl>
                                          <p:spTgt spid="24"/>
                                        </p:tgtEl>
                                        <p:attrNameLst>
                                          <p:attrName>fillcolor</p:attrName>
                                        </p:attrNameLst>
                                      </p:cBhvr>
                                      <p:to>
                                        <a:schemeClr val="bg1"/>
                                      </p:to>
                                    </p:animClr>
                                    <p:set>
                                      <p:cBhvr>
                                        <p:cTn id="22" dur="100" fill="hold"/>
                                        <p:tgtEl>
                                          <p:spTgt spid="24"/>
                                        </p:tgtEl>
                                        <p:attrNameLst>
                                          <p:attrName>fill.type</p:attrName>
                                        </p:attrNameLst>
                                      </p:cBhvr>
                                      <p:to>
                                        <p:strVal val="solid"/>
                                      </p:to>
                                    </p:set>
                                    <p:set>
                                      <p:cBhvr>
                                        <p:cTn id="23" dur="100" fill="hold"/>
                                        <p:tgtEl>
                                          <p:spTgt spid="24"/>
                                        </p:tgtEl>
                                        <p:attrNameLst>
                                          <p:attrName>fill.on</p:attrName>
                                        </p:attrNameLst>
                                      </p:cBhvr>
                                      <p:to>
                                        <p:strVal val="true"/>
                                      </p:to>
                                    </p:set>
                                    <p:animRot by="120000">
                                      <p:cBhvr>
                                        <p:cTn id="24" dur="100" fill="hold">
                                          <p:stCondLst>
                                            <p:cond delay="0"/>
                                          </p:stCondLst>
                                        </p:cTn>
                                        <p:tgtEl>
                                          <p:spTgt spid="24"/>
                                        </p:tgtEl>
                                        <p:attrNameLst>
                                          <p:attrName>r</p:attrName>
                                        </p:attrNameLst>
                                      </p:cBhvr>
                                    </p:animRot>
                                    <p:animRot by="-240000">
                                      <p:cBhvr>
                                        <p:cTn id="25" dur="200" fill="hold">
                                          <p:stCondLst>
                                            <p:cond delay="200"/>
                                          </p:stCondLst>
                                        </p:cTn>
                                        <p:tgtEl>
                                          <p:spTgt spid="24"/>
                                        </p:tgtEl>
                                        <p:attrNameLst>
                                          <p:attrName>r</p:attrName>
                                        </p:attrNameLst>
                                      </p:cBhvr>
                                    </p:animRot>
                                    <p:animRot by="240000">
                                      <p:cBhvr>
                                        <p:cTn id="26" dur="200" fill="hold">
                                          <p:stCondLst>
                                            <p:cond delay="400"/>
                                          </p:stCondLst>
                                        </p:cTn>
                                        <p:tgtEl>
                                          <p:spTgt spid="24"/>
                                        </p:tgtEl>
                                        <p:attrNameLst>
                                          <p:attrName>r</p:attrName>
                                        </p:attrNameLst>
                                      </p:cBhvr>
                                    </p:animRot>
                                    <p:animRot by="-240000">
                                      <p:cBhvr>
                                        <p:cTn id="27" dur="200" fill="hold">
                                          <p:stCondLst>
                                            <p:cond delay="600"/>
                                          </p:stCondLst>
                                        </p:cTn>
                                        <p:tgtEl>
                                          <p:spTgt spid="24"/>
                                        </p:tgtEl>
                                        <p:attrNameLst>
                                          <p:attrName>r</p:attrName>
                                        </p:attrNameLst>
                                      </p:cBhvr>
                                    </p:animRot>
                                    <p:animRot by="120000">
                                      <p:cBhvr>
                                        <p:cTn id="28" dur="200" fill="hold">
                                          <p:stCondLst>
                                            <p:cond delay="800"/>
                                          </p:stCondLst>
                                        </p:cTn>
                                        <p:tgtEl>
                                          <p:spTgt spid="24"/>
                                        </p:tgtEl>
                                        <p:attrNameLst>
                                          <p:attrName>r</p:attrName>
                                        </p:attrNameLst>
                                      </p:cBhvr>
                                    </p:animRot>
                                  </p:childTnLst>
                                </p:cTn>
                              </p:par>
                            </p:childTnLst>
                          </p:cTn>
                        </p:par>
                        <p:par>
                          <p:cTn id="29" fill="hold">
                            <p:stCondLst>
                              <p:cond delay="500"/>
                            </p:stCondLst>
                            <p:childTnLst>
                              <p:par>
                                <p:cTn id="30" presetID="1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slide(fromLeft)">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1220909" y="552797"/>
            <a:ext cx="6403035" cy="900246"/>
          </a:xfrm>
          <a:prstGeom prst="rect">
            <a:avLst/>
          </a:prstGeom>
          <a:noFill/>
        </p:spPr>
        <p:txBody>
          <a:bodyPr wrap="none" lIns="68580" tIns="34290" rIns="68580" bIns="34290" rtlCol="0">
            <a:spAutoFit/>
          </a:bodyPr>
          <a:lstStyle>
            <a:defPPr>
              <a:defRPr lang="zh-CN"/>
            </a:defPPr>
            <a:lvl1pPr>
              <a:defRPr sz="19900" b="1">
                <a:solidFill>
                  <a:srgbClr val="5FCACB"/>
                </a:solidFill>
              </a:defRPr>
            </a:lvl1pPr>
          </a:lstStyle>
          <a:p>
            <a:r>
              <a:rPr lang="zh-CN" altLang="en-US" sz="5400" dirty="0" smtClean="0">
                <a:solidFill>
                  <a:srgbClr val="FF0000"/>
                </a:solidFill>
                <a:latin typeface="隶书" panose="02010509060101010101" pitchFamily="49" charset="-122"/>
                <a:ea typeface="隶书" panose="02010509060101010101" pitchFamily="49" charset="-122"/>
              </a:rPr>
              <a:t>第十四章  了解电路</a:t>
            </a:r>
            <a:endParaRPr lang="zh-CN" altLang="en-US" sz="5400" dirty="0">
              <a:solidFill>
                <a:srgbClr val="FF0000"/>
              </a:solidFill>
              <a:latin typeface="隶书" panose="02010509060101010101" pitchFamily="49" charset="-122"/>
              <a:ea typeface="隶书" panose="02010509060101010101" pitchFamily="49" charset="-122"/>
            </a:endParaRPr>
          </a:p>
        </p:txBody>
      </p:sp>
      <p:sp>
        <p:nvSpPr>
          <p:cNvPr id="64" name="文本框 78"/>
          <p:cNvSpPr txBox="1"/>
          <p:nvPr/>
        </p:nvSpPr>
        <p:spPr>
          <a:xfrm>
            <a:off x="2739541" y="1845609"/>
            <a:ext cx="3227487"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第一节 电是什么</a:t>
            </a:r>
            <a:endParaRPr lang="zh-CN" altLang="en-US" sz="3300" dirty="0">
              <a:solidFill>
                <a:schemeClr val="accent1"/>
              </a:solidFill>
            </a:endParaRPr>
          </a:p>
        </p:txBody>
      </p:sp>
      <p:pic>
        <p:nvPicPr>
          <p:cNvPr id="25" name="Picture 12" descr="clouds1.png"/>
          <p:cNvPicPr>
            <a:picLocks noChangeAspect="1"/>
          </p:cNvPicPr>
          <p:nvPr/>
        </p:nvPicPr>
        <p:blipFill>
          <a:blip r:embed="rId3" cstate="print"/>
          <a:stretch>
            <a:fillRect/>
          </a:stretch>
        </p:blipFill>
        <p:spPr>
          <a:xfrm>
            <a:off x="1821839" y="3102759"/>
            <a:ext cx="4771653" cy="827958"/>
          </a:xfrm>
          <a:prstGeom prst="rect">
            <a:avLst/>
          </a:prstGeom>
        </p:spPr>
      </p:pic>
      <p:pic>
        <p:nvPicPr>
          <p:cNvPr id="26" name="Picture 10" descr="field1.png"/>
          <p:cNvPicPr>
            <a:picLocks noChangeAspect="1"/>
          </p:cNvPicPr>
          <p:nvPr/>
        </p:nvPicPr>
        <p:blipFill>
          <a:blip r:embed="rId4"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5"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14628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0" y="1093057"/>
            <a:ext cx="1357364" cy="572879"/>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串联和并联</a:t>
            </a:r>
          </a:p>
        </p:txBody>
      </p:sp>
      <p:sp>
        <p:nvSpPr>
          <p:cNvPr id="11" name="矩形 10"/>
          <p:cNvSpPr/>
          <p:nvPr/>
        </p:nvSpPr>
        <p:spPr>
          <a:xfrm>
            <a:off x="1266338" y="2141390"/>
            <a:ext cx="6871822" cy="992579"/>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判断串联还是并联时抓住关键一点</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闭合开关后电流有没有分流</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有</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并联</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无</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串联</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lide(fromBottom)">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524212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1" y="1094554"/>
            <a:ext cx="1357361" cy="569885"/>
          </a:xfrm>
          <a:prstGeom prst="rect">
            <a:avLst/>
          </a:prstGeom>
        </p:spPr>
      </p:pic>
      <p:pic>
        <p:nvPicPr>
          <p:cNvPr id="21" name="图片 20" descr="book3.png"/>
          <p:cNvPicPr>
            <a:picLocks noChangeAspect="1"/>
          </p:cNvPicPr>
          <p:nvPr/>
        </p:nvPicPr>
        <p:blipFill>
          <a:blip r:embed="rId3"/>
          <a:stretch>
            <a:fillRect/>
          </a:stretch>
        </p:blipFill>
        <p:spPr>
          <a:xfrm>
            <a:off x="7968343" y="3990228"/>
            <a:ext cx="971550" cy="971550"/>
          </a:xfrm>
          <a:prstGeom prst="rect">
            <a:avLst/>
          </a:prstGeom>
        </p:spPr>
      </p:pic>
      <p:sp>
        <p:nvSpPr>
          <p:cNvPr id="9" name="矩形 8"/>
          <p:cNvSpPr/>
          <p:nvPr/>
        </p:nvSpPr>
        <p:spPr>
          <a:xfrm>
            <a:off x="307018" y="348923"/>
            <a:ext cx="508857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连接串联电路和并联电路</a:t>
            </a:r>
          </a:p>
        </p:txBody>
      </p:sp>
      <p:sp>
        <p:nvSpPr>
          <p:cNvPr id="22" name="矩形 21"/>
          <p:cNvSpPr/>
          <p:nvPr/>
        </p:nvSpPr>
        <p:spPr>
          <a:xfrm>
            <a:off x="1036675" y="2400116"/>
            <a:ext cx="6666614" cy="938206"/>
          </a:xfrm>
          <a:prstGeom prst="rect">
            <a:avLst/>
          </a:prstGeom>
        </p:spPr>
        <p:txBody>
          <a:bodyPr wrap="square" lIns="68580" tIns="34290" rIns="68580" bIns="34290">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电路连接过程中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所有开关都应处于断开状态</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要特别注意有无短路的情况</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slide(fromBottom)">
                                      <p:cBhvr>
                                        <p:cTn id="2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5"/>
          <p:cNvGrpSpPr/>
          <p:nvPr/>
        </p:nvGrpSpPr>
        <p:grpSpPr>
          <a:xfrm>
            <a:off x="253093" y="0"/>
            <a:ext cx="5168571" cy="818555"/>
            <a:chOff x="337457" y="0"/>
            <a:chExt cx="5206093" cy="1091406"/>
          </a:xfrm>
        </p:grpSpPr>
        <p:sp>
          <p:nvSpPr>
            <p:cNvPr id="13" name="圆角矩形 12"/>
            <p:cNvSpPr/>
            <p:nvPr/>
          </p:nvSpPr>
          <p:spPr>
            <a:xfrm>
              <a:off x="337457" y="405606"/>
              <a:ext cx="5206093"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rot="5400000">
              <a:off x="475062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pic>
        <p:nvPicPr>
          <p:cNvPr id="20" name="图片 19" descr="画笔.jpg"/>
          <p:cNvPicPr>
            <a:picLocks noChangeAspect="1"/>
          </p:cNvPicPr>
          <p:nvPr/>
        </p:nvPicPr>
        <p:blipFill>
          <a:blip r:embed="rId2" cstate="print">
            <a:clrChange>
              <a:clrFrom>
                <a:srgbClr val="F0F0F0"/>
              </a:clrFrom>
              <a:clrTo>
                <a:srgbClr val="F0F0F0">
                  <a:alpha val="0"/>
                </a:srgbClr>
              </a:clrTo>
            </a:clrChange>
          </a:blip>
          <a:srcRect r="50000" b="51064"/>
          <a:stretch>
            <a:fillRect/>
          </a:stretch>
        </p:blipFill>
        <p:spPr>
          <a:xfrm>
            <a:off x="7992835" y="4016829"/>
            <a:ext cx="1151165" cy="1126671"/>
          </a:xfrm>
          <a:prstGeom prst="rect">
            <a:avLst/>
          </a:prstGeom>
        </p:spPr>
      </p:pic>
      <p:pic>
        <p:nvPicPr>
          <p:cNvPr id="24" name="图片 23" descr="下方素材.png"/>
          <p:cNvPicPr>
            <a:picLocks noChangeAspect="1"/>
          </p:cNvPicPr>
          <p:nvPr/>
        </p:nvPicPr>
        <p:blipFill>
          <a:blip r:embed="rId3" cstate="print"/>
          <a:srcRect t="65517"/>
          <a:stretch>
            <a:fillRect/>
          </a:stretch>
        </p:blipFill>
        <p:spPr>
          <a:xfrm>
            <a:off x="3967844" y="4653643"/>
            <a:ext cx="1894113" cy="489857"/>
          </a:xfrm>
          <a:prstGeom prst="rect">
            <a:avLst/>
          </a:prstGeom>
        </p:spPr>
      </p:pic>
      <p:sp>
        <p:nvSpPr>
          <p:cNvPr id="11" name="矩形 10"/>
          <p:cNvSpPr/>
          <p:nvPr/>
        </p:nvSpPr>
        <p:spPr>
          <a:xfrm>
            <a:off x="788670" y="1918321"/>
            <a:ext cx="7029450" cy="1915909"/>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辨别实际电路是串联还是并联</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常用方法是根据各用电器之间是否相互干扰</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相互干扰的是串联</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互不干扰、独立工作的是并联</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辨别电路图中的电路是串联还是并联的常用方法是电流流向法</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不能从电路的形状上判断</a:t>
            </a:r>
            <a:r>
              <a:rPr lang="en-US" altLang="zh-CN" sz="2000" dirty="0" smtClean="0">
                <a:latin typeface="微软雅黑" panose="020B0503020204020204" pitchFamily="34" charset="-122"/>
                <a:ea typeface="微软雅黑" panose="020B0503020204020204" pitchFamily="34" charset="-122"/>
              </a:rPr>
              <a:t>.</a:t>
            </a:r>
          </a:p>
        </p:txBody>
      </p:sp>
      <p:sp>
        <p:nvSpPr>
          <p:cNvPr id="12" name="矩形 11"/>
          <p:cNvSpPr/>
          <p:nvPr/>
        </p:nvSpPr>
        <p:spPr>
          <a:xfrm>
            <a:off x="392742" y="348923"/>
            <a:ext cx="508857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连接串联电路和并联电路</a:t>
            </a:r>
          </a:p>
        </p:txBody>
      </p:sp>
      <p:pic>
        <p:nvPicPr>
          <p:cNvPr id="17" name="图片 16" descr="图片1.png"/>
          <p:cNvPicPr>
            <a:picLocks noChangeAspect="1"/>
          </p:cNvPicPr>
          <p:nvPr/>
        </p:nvPicPr>
        <p:blipFill>
          <a:blip r:embed="rId4"/>
          <a:stretch>
            <a:fillRect/>
          </a:stretch>
        </p:blipFill>
        <p:spPr>
          <a:xfrm>
            <a:off x="543398" y="1056300"/>
            <a:ext cx="1161192" cy="49008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Left)">
                                      <p:cBhvr>
                                        <p:cTn id="10" dur="500"/>
                                        <p:tgtEl>
                                          <p:spTgt spid="12"/>
                                        </p:tgtEl>
                                      </p:cBhvr>
                                    </p:animEffect>
                                  </p:childTnLst>
                                </p:cTn>
                              </p:par>
                              <p:par>
                                <p:cTn id="11" presetID="12" presetClass="entr" presetSubtype="4"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slide(fromBottom)">
                                      <p:cBhvr>
                                        <p:cTn id="13" dur="500"/>
                                        <p:tgtEl>
                                          <p:spTgt spid="17"/>
                                        </p:tgtEl>
                                      </p:cBhvr>
                                    </p:animEffect>
                                  </p:childTnLst>
                                </p:cTn>
                              </p:par>
                              <p:par>
                                <p:cTn id="14" presetID="29"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500" fill="hold"/>
                                        <p:tgtEl>
                                          <p:spTgt spid="20"/>
                                        </p:tgtEl>
                                        <p:attrNameLst>
                                          <p:attrName>ppt_x</p:attrName>
                                        </p:attrNameLst>
                                      </p:cBhvr>
                                      <p:tavLst>
                                        <p:tav tm="0">
                                          <p:val>
                                            <p:strVal val="#ppt_x-.2"/>
                                          </p:val>
                                        </p:tav>
                                        <p:tav tm="100000">
                                          <p:val>
                                            <p:strVal val="#ppt_x"/>
                                          </p:val>
                                        </p:tav>
                                      </p:tavLst>
                                    </p:anim>
                                    <p:anim calcmode="lin" valueType="num">
                                      <p:cBhvr>
                                        <p:cTn id="17"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8" dur="500"/>
                                        <p:tgtEl>
                                          <p:spTgt spid="20"/>
                                        </p:tgtEl>
                                      </p:cBhvr>
                                    </p:animEffect>
                                  </p:childTnLst>
                                </p:cTn>
                              </p:par>
                              <p:par>
                                <p:cTn id="19" presetID="32" presetClass="emph" presetSubtype="0" fill="hold" nodeType="withEffect">
                                  <p:stCondLst>
                                    <p:cond delay="0"/>
                                  </p:stCondLst>
                                  <p:childTnLst>
                                    <p:animClr clrSpc="rgb">
                                      <p:cBhvr override="childStyle">
                                        <p:cTn id="20" dur="100" fill="hold"/>
                                        <p:tgtEl>
                                          <p:spTgt spid="24"/>
                                        </p:tgtEl>
                                        <p:attrNameLst>
                                          <p:attrName>style.color</p:attrName>
                                        </p:attrNameLst>
                                      </p:cBhvr>
                                      <p:to>
                                        <a:schemeClr val="bg1"/>
                                      </p:to>
                                    </p:animClr>
                                    <p:animClr clrSpc="rgb">
                                      <p:cBhvr>
                                        <p:cTn id="21" dur="100" fill="hold"/>
                                        <p:tgtEl>
                                          <p:spTgt spid="24"/>
                                        </p:tgtEl>
                                        <p:attrNameLst>
                                          <p:attrName>fillcolor</p:attrName>
                                        </p:attrNameLst>
                                      </p:cBhvr>
                                      <p:to>
                                        <a:schemeClr val="bg1"/>
                                      </p:to>
                                    </p:animClr>
                                    <p:set>
                                      <p:cBhvr>
                                        <p:cTn id="22" dur="100" fill="hold"/>
                                        <p:tgtEl>
                                          <p:spTgt spid="24"/>
                                        </p:tgtEl>
                                        <p:attrNameLst>
                                          <p:attrName>fill.type</p:attrName>
                                        </p:attrNameLst>
                                      </p:cBhvr>
                                      <p:to>
                                        <p:strVal val="solid"/>
                                      </p:to>
                                    </p:set>
                                    <p:set>
                                      <p:cBhvr>
                                        <p:cTn id="23" dur="100" fill="hold"/>
                                        <p:tgtEl>
                                          <p:spTgt spid="24"/>
                                        </p:tgtEl>
                                        <p:attrNameLst>
                                          <p:attrName>fill.on</p:attrName>
                                        </p:attrNameLst>
                                      </p:cBhvr>
                                      <p:to>
                                        <p:strVal val="true"/>
                                      </p:to>
                                    </p:set>
                                    <p:animRot by="120000">
                                      <p:cBhvr>
                                        <p:cTn id="24" dur="100" fill="hold">
                                          <p:stCondLst>
                                            <p:cond delay="0"/>
                                          </p:stCondLst>
                                        </p:cTn>
                                        <p:tgtEl>
                                          <p:spTgt spid="24"/>
                                        </p:tgtEl>
                                        <p:attrNameLst>
                                          <p:attrName>r</p:attrName>
                                        </p:attrNameLst>
                                      </p:cBhvr>
                                    </p:animRot>
                                    <p:animRot by="-240000">
                                      <p:cBhvr>
                                        <p:cTn id="25" dur="200" fill="hold">
                                          <p:stCondLst>
                                            <p:cond delay="200"/>
                                          </p:stCondLst>
                                        </p:cTn>
                                        <p:tgtEl>
                                          <p:spTgt spid="24"/>
                                        </p:tgtEl>
                                        <p:attrNameLst>
                                          <p:attrName>r</p:attrName>
                                        </p:attrNameLst>
                                      </p:cBhvr>
                                    </p:animRot>
                                    <p:animRot by="240000">
                                      <p:cBhvr>
                                        <p:cTn id="26" dur="200" fill="hold">
                                          <p:stCondLst>
                                            <p:cond delay="400"/>
                                          </p:stCondLst>
                                        </p:cTn>
                                        <p:tgtEl>
                                          <p:spTgt spid="24"/>
                                        </p:tgtEl>
                                        <p:attrNameLst>
                                          <p:attrName>r</p:attrName>
                                        </p:attrNameLst>
                                      </p:cBhvr>
                                    </p:animRot>
                                    <p:animRot by="-240000">
                                      <p:cBhvr>
                                        <p:cTn id="27" dur="200" fill="hold">
                                          <p:stCondLst>
                                            <p:cond delay="600"/>
                                          </p:stCondLst>
                                        </p:cTn>
                                        <p:tgtEl>
                                          <p:spTgt spid="24"/>
                                        </p:tgtEl>
                                        <p:attrNameLst>
                                          <p:attrName>r</p:attrName>
                                        </p:attrNameLst>
                                      </p:cBhvr>
                                    </p:animRot>
                                    <p:animRot by="120000">
                                      <p:cBhvr>
                                        <p:cTn id="28" dur="200" fill="hold">
                                          <p:stCondLst>
                                            <p:cond delay="800"/>
                                          </p:stCondLst>
                                        </p:cTn>
                                        <p:tgtEl>
                                          <p:spTgt spid="24"/>
                                        </p:tgtEl>
                                        <p:attrNameLst>
                                          <p:attrName>r</p:attrName>
                                        </p:attrNameLst>
                                      </p:cBhvr>
                                    </p:animRot>
                                  </p:childTnLst>
                                </p:cTn>
                              </p:par>
                            </p:childTnLst>
                          </p:cTn>
                        </p:par>
                        <p:par>
                          <p:cTn id="29" fill="hold">
                            <p:stCondLst>
                              <p:cond delay="500"/>
                            </p:stCondLst>
                            <p:childTnLst>
                              <p:par>
                                <p:cTn id="30" presetID="1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slide(fromLeft)">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0" y="0"/>
            <a:ext cx="5274490"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7588" y="1096043"/>
            <a:ext cx="1350269" cy="566907"/>
          </a:xfrm>
          <a:prstGeom prst="rect">
            <a:avLst/>
          </a:prstGeom>
        </p:spPr>
      </p:pic>
      <p:pic>
        <p:nvPicPr>
          <p:cNvPr id="21" name="图片 20" descr="book3.png"/>
          <p:cNvPicPr>
            <a:picLocks noChangeAspect="1"/>
          </p:cNvPicPr>
          <p:nvPr/>
        </p:nvPicPr>
        <p:blipFill>
          <a:blip r:embed="rId3"/>
          <a:stretch>
            <a:fillRect/>
          </a:stretch>
        </p:blipFill>
        <p:spPr>
          <a:xfrm>
            <a:off x="7968343" y="3990228"/>
            <a:ext cx="971550" cy="971550"/>
          </a:xfrm>
          <a:prstGeom prst="rect">
            <a:avLst/>
          </a:prstGeom>
        </p:spPr>
      </p:pic>
      <p:sp>
        <p:nvSpPr>
          <p:cNvPr id="9" name="矩形 8"/>
          <p:cNvSpPr/>
          <p:nvPr/>
        </p:nvSpPr>
        <p:spPr>
          <a:xfrm>
            <a:off x="307017" y="348923"/>
            <a:ext cx="508857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连接串联电路和并联电路</a:t>
            </a:r>
          </a:p>
        </p:txBody>
      </p:sp>
      <p:sp>
        <p:nvSpPr>
          <p:cNvPr id="22" name="矩形 21"/>
          <p:cNvSpPr/>
          <p:nvPr/>
        </p:nvSpPr>
        <p:spPr>
          <a:xfrm>
            <a:off x="2651760" y="3750451"/>
            <a:ext cx="4343399" cy="415498"/>
          </a:xfrm>
          <a:prstGeom prst="rect">
            <a:avLst/>
          </a:prstGeom>
        </p:spPr>
        <p:txBody>
          <a:bodyPr wrap="square" lIns="68580" tIns="34290" rIns="68580" bIns="34290">
            <a:spAutoFit/>
          </a:bodyPr>
          <a:lstStyle/>
          <a:p>
            <a:pPr>
              <a:lnSpc>
                <a:spcPct val="150000"/>
              </a:lnSpc>
            </a:pPr>
            <a:r>
              <a:rPr lang="zh-CN" altLang="en-US" sz="1500" dirty="0" smtClean="0">
                <a:latin typeface="微软雅黑" panose="020B0503020204020204" pitchFamily="34" charset="-122"/>
                <a:ea typeface="微软雅黑" panose="020B0503020204020204" pitchFamily="34" charset="-122"/>
              </a:rPr>
              <a:t>小彩灯是串联的</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它们同时亮或灭</a:t>
            </a:r>
            <a:r>
              <a:rPr lang="en-US" altLang="zh-CN" sz="1500" dirty="0" smtClean="0">
                <a:latin typeface="微软雅黑" panose="020B0503020204020204" pitchFamily="34" charset="-122"/>
                <a:ea typeface="微软雅黑" panose="020B0503020204020204" pitchFamily="34" charset="-122"/>
              </a:rPr>
              <a:t>.</a:t>
            </a:r>
          </a:p>
        </p:txBody>
      </p:sp>
      <p:pic>
        <p:nvPicPr>
          <p:cNvPr id="11" name="l101.jpg" descr="id:2147515555;FounderCES"/>
          <p:cNvPicPr/>
          <p:nvPr/>
        </p:nvPicPr>
        <p:blipFill>
          <a:blip r:embed="rId4"/>
          <a:stretch>
            <a:fillRect/>
          </a:stretch>
        </p:blipFill>
        <p:spPr>
          <a:xfrm>
            <a:off x="2950500" y="1591798"/>
            <a:ext cx="2017740" cy="20864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slide(fromBottom)">
                                      <p:cBhvr>
                                        <p:cTn id="20" dur="500"/>
                                        <p:tgtEl>
                                          <p:spTgt spid="11"/>
                                        </p:tgtEl>
                                      </p:cBhvr>
                                    </p:animEffect>
                                  </p:childTnLst>
                                </p:cTn>
                              </p:par>
                            </p:childTnLst>
                          </p:cTn>
                        </p:par>
                        <p:par>
                          <p:cTn id="21" fill="hold">
                            <p:stCondLst>
                              <p:cond delay="500"/>
                            </p:stCondLst>
                            <p:childTnLst>
                              <p:par>
                                <p:cTn id="22" presetID="12" presetClass="entr" presetSubtype="4"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slide(fromBottom)">
                                      <p:cBhvr>
                                        <p:cTn id="2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0" y="0"/>
            <a:ext cx="5201662"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7588" y="1096043"/>
            <a:ext cx="1350269" cy="566907"/>
          </a:xfrm>
          <a:prstGeom prst="rect">
            <a:avLst/>
          </a:prstGeom>
        </p:spPr>
      </p:pic>
      <p:pic>
        <p:nvPicPr>
          <p:cNvPr id="21" name="图片 20" descr="book3.png"/>
          <p:cNvPicPr>
            <a:picLocks noChangeAspect="1"/>
          </p:cNvPicPr>
          <p:nvPr/>
        </p:nvPicPr>
        <p:blipFill>
          <a:blip r:embed="rId3"/>
          <a:stretch>
            <a:fillRect/>
          </a:stretch>
        </p:blipFill>
        <p:spPr>
          <a:xfrm>
            <a:off x="7968343" y="3990228"/>
            <a:ext cx="971550" cy="971550"/>
          </a:xfrm>
          <a:prstGeom prst="rect">
            <a:avLst/>
          </a:prstGeom>
        </p:spPr>
      </p:pic>
      <p:sp>
        <p:nvSpPr>
          <p:cNvPr id="9" name="矩形 8"/>
          <p:cNvSpPr/>
          <p:nvPr/>
        </p:nvSpPr>
        <p:spPr>
          <a:xfrm>
            <a:off x="307017" y="348923"/>
            <a:ext cx="508857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连接串联电路和并联电路</a:t>
            </a:r>
          </a:p>
        </p:txBody>
      </p:sp>
      <p:sp>
        <p:nvSpPr>
          <p:cNvPr id="22" name="矩形 21"/>
          <p:cNvSpPr/>
          <p:nvPr/>
        </p:nvSpPr>
        <p:spPr>
          <a:xfrm>
            <a:off x="3017520" y="3750451"/>
            <a:ext cx="3977639" cy="415498"/>
          </a:xfrm>
          <a:prstGeom prst="rect">
            <a:avLst/>
          </a:prstGeom>
        </p:spPr>
        <p:txBody>
          <a:bodyPr wrap="square" lIns="68580" tIns="34290" rIns="68580" bIns="34290">
            <a:spAutoFit/>
          </a:bodyPr>
          <a:lstStyle/>
          <a:p>
            <a:pPr>
              <a:lnSpc>
                <a:spcPct val="150000"/>
              </a:lnSpc>
            </a:pPr>
            <a:r>
              <a:rPr lang="zh-CN" altLang="en-US" sz="1500" dirty="0" smtClean="0">
                <a:latin typeface="微软雅黑" panose="020B0503020204020204" pitchFamily="34" charset="-122"/>
                <a:ea typeface="微软雅黑" panose="020B0503020204020204" pitchFamily="34" charset="-122"/>
              </a:rPr>
              <a:t>街道两旁的路灯是并联的</a:t>
            </a:r>
            <a:r>
              <a:rPr lang="en-US" altLang="zh-CN" sz="1500" dirty="0" smtClean="0">
                <a:latin typeface="微软雅黑" panose="020B0503020204020204" pitchFamily="34" charset="-122"/>
                <a:ea typeface="微软雅黑" panose="020B0503020204020204" pitchFamily="34" charset="-122"/>
              </a:rPr>
              <a:t>.</a:t>
            </a:r>
          </a:p>
        </p:txBody>
      </p:sp>
      <p:pic>
        <p:nvPicPr>
          <p:cNvPr id="12" name="hw266.jpg" descr="id:2147515569;FounderCES"/>
          <p:cNvPicPr/>
          <p:nvPr/>
        </p:nvPicPr>
        <p:blipFill>
          <a:blip r:embed="rId4"/>
          <a:stretch>
            <a:fillRect/>
          </a:stretch>
        </p:blipFill>
        <p:spPr>
          <a:xfrm>
            <a:off x="2955000" y="1820099"/>
            <a:ext cx="2287560" cy="153957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slide(fromBottom)">
                                      <p:cBhvr>
                                        <p:cTn id="20" dur="500"/>
                                        <p:tgtEl>
                                          <p:spTgt spid="12"/>
                                        </p:tgtEl>
                                      </p:cBhvr>
                                    </p:animEffect>
                                  </p:childTnLst>
                                </p:cTn>
                              </p:par>
                            </p:childTnLst>
                          </p:cTn>
                        </p:par>
                        <p:par>
                          <p:cTn id="21" fill="hold">
                            <p:stCondLst>
                              <p:cond delay="500"/>
                            </p:stCondLst>
                            <p:childTnLst>
                              <p:par>
                                <p:cTn id="22" presetID="12" presetClass="entr" presetSubtype="4"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slide(fromBottom)">
                                      <p:cBhvr>
                                        <p:cTn id="2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1379506" y="552797"/>
            <a:ext cx="6403035" cy="900246"/>
          </a:xfrm>
          <a:prstGeom prst="rect">
            <a:avLst/>
          </a:prstGeom>
          <a:noFill/>
        </p:spPr>
        <p:txBody>
          <a:bodyPr wrap="non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第十四章  了解电路</a:t>
            </a:r>
            <a:endParaRPr lang="zh-CN" altLang="en-US" sz="5400" dirty="0">
              <a:solidFill>
                <a:schemeClr val="accent1"/>
              </a:solidFill>
              <a:latin typeface="隶书" panose="02010509060101010101" pitchFamily="49" charset="-122"/>
              <a:ea typeface="隶书" panose="02010509060101010101" pitchFamily="49" charset="-122"/>
            </a:endParaRPr>
          </a:p>
        </p:txBody>
      </p:sp>
      <p:sp>
        <p:nvSpPr>
          <p:cNvPr id="64" name="文本框 78"/>
          <p:cNvSpPr txBox="1"/>
          <p:nvPr/>
        </p:nvSpPr>
        <p:spPr>
          <a:xfrm>
            <a:off x="858612" y="1871646"/>
            <a:ext cx="7882607"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第四节 科学探究：串联和并联电路的电流</a:t>
            </a:r>
            <a:endParaRPr lang="zh-CN" altLang="en-US" sz="3300" dirty="0">
              <a:solidFill>
                <a:schemeClr val="accent1"/>
              </a:solidFill>
            </a:endParaRPr>
          </a:p>
        </p:txBody>
      </p:sp>
      <p:pic>
        <p:nvPicPr>
          <p:cNvPr id="25" name="Picture 12" descr="clouds1.png"/>
          <p:cNvPicPr>
            <a:picLocks noChangeAspect="1"/>
          </p:cNvPicPr>
          <p:nvPr/>
        </p:nvPicPr>
        <p:blipFill>
          <a:blip r:embed="rId3" cstate="print"/>
          <a:stretch>
            <a:fillRect/>
          </a:stretch>
        </p:blipFill>
        <p:spPr>
          <a:xfrm>
            <a:off x="1921391" y="3147005"/>
            <a:ext cx="4771653" cy="827958"/>
          </a:xfrm>
          <a:prstGeom prst="rect">
            <a:avLst/>
          </a:prstGeom>
        </p:spPr>
      </p:pic>
      <p:pic>
        <p:nvPicPr>
          <p:cNvPr id="26" name="Picture 10" descr="field1.png"/>
          <p:cNvPicPr>
            <a:picLocks noChangeAspect="1"/>
          </p:cNvPicPr>
          <p:nvPr/>
        </p:nvPicPr>
        <p:blipFill>
          <a:blip r:embed="rId4"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5"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5"/>
          <p:cNvGrpSpPr/>
          <p:nvPr/>
        </p:nvGrpSpPr>
        <p:grpSpPr>
          <a:xfrm>
            <a:off x="253093" y="0"/>
            <a:ext cx="3374027" cy="818555"/>
            <a:chOff x="337457" y="0"/>
            <a:chExt cx="5206093" cy="1091406"/>
          </a:xfrm>
        </p:grpSpPr>
        <p:sp>
          <p:nvSpPr>
            <p:cNvPr id="13" name="圆角矩形 12"/>
            <p:cNvSpPr/>
            <p:nvPr/>
          </p:nvSpPr>
          <p:spPr>
            <a:xfrm>
              <a:off x="337457" y="405606"/>
              <a:ext cx="5206093"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rot="5400000">
              <a:off x="475062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pic>
        <p:nvPicPr>
          <p:cNvPr id="20" name="图片 19" descr="画笔.jpg"/>
          <p:cNvPicPr>
            <a:picLocks noChangeAspect="1"/>
          </p:cNvPicPr>
          <p:nvPr/>
        </p:nvPicPr>
        <p:blipFill>
          <a:blip r:embed="rId2" cstate="print">
            <a:clrChange>
              <a:clrFrom>
                <a:srgbClr val="F0F0F0"/>
              </a:clrFrom>
              <a:clrTo>
                <a:srgbClr val="F0F0F0">
                  <a:alpha val="0"/>
                </a:srgbClr>
              </a:clrTo>
            </a:clrChange>
          </a:blip>
          <a:srcRect r="50000" b="51064"/>
          <a:stretch>
            <a:fillRect/>
          </a:stretch>
        </p:blipFill>
        <p:spPr>
          <a:xfrm>
            <a:off x="7992835" y="4016829"/>
            <a:ext cx="1151165" cy="1126671"/>
          </a:xfrm>
          <a:prstGeom prst="rect">
            <a:avLst/>
          </a:prstGeom>
        </p:spPr>
      </p:pic>
      <p:pic>
        <p:nvPicPr>
          <p:cNvPr id="24" name="图片 23" descr="下方素材.png"/>
          <p:cNvPicPr>
            <a:picLocks noChangeAspect="1"/>
          </p:cNvPicPr>
          <p:nvPr/>
        </p:nvPicPr>
        <p:blipFill>
          <a:blip r:embed="rId3" cstate="print"/>
          <a:srcRect t="65517"/>
          <a:stretch>
            <a:fillRect/>
          </a:stretch>
        </p:blipFill>
        <p:spPr>
          <a:xfrm>
            <a:off x="3967844" y="4653643"/>
            <a:ext cx="1894113" cy="489857"/>
          </a:xfrm>
          <a:prstGeom prst="rect">
            <a:avLst/>
          </a:prstGeom>
        </p:spPr>
      </p:pic>
      <p:sp>
        <p:nvSpPr>
          <p:cNvPr id="12" name="矩形 11"/>
          <p:cNvSpPr/>
          <p:nvPr/>
        </p:nvSpPr>
        <p:spPr>
          <a:xfrm>
            <a:off x="392742"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电流的强弱</a:t>
            </a:r>
          </a:p>
        </p:txBody>
      </p:sp>
      <p:pic>
        <p:nvPicPr>
          <p:cNvPr id="17" name="图片 16" descr="图片1.png"/>
          <p:cNvPicPr>
            <a:picLocks noChangeAspect="1"/>
          </p:cNvPicPr>
          <p:nvPr/>
        </p:nvPicPr>
        <p:blipFill>
          <a:blip r:embed="rId4" cstate="print"/>
          <a:stretch>
            <a:fillRect/>
          </a:stretch>
        </p:blipFill>
        <p:spPr>
          <a:xfrm>
            <a:off x="543398" y="1049903"/>
            <a:ext cx="1161192" cy="502879"/>
          </a:xfrm>
          <a:prstGeom prst="rect">
            <a:avLst/>
          </a:prstGeom>
        </p:spPr>
      </p:pic>
      <p:sp>
        <p:nvSpPr>
          <p:cNvPr id="16" name="矩形 15"/>
          <p:cNvSpPr/>
          <p:nvPr/>
        </p:nvSpPr>
        <p:spPr>
          <a:xfrm>
            <a:off x="1855782" y="1065203"/>
            <a:ext cx="325473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“类比法”理解电流</a:t>
            </a:r>
          </a:p>
        </p:txBody>
      </p:sp>
      <p:pic>
        <p:nvPicPr>
          <p:cNvPr id="18" name="hw308.jpg" descr="id:2147516209;FounderCES"/>
          <p:cNvPicPr/>
          <p:nvPr/>
        </p:nvPicPr>
        <p:blipFill>
          <a:blip r:embed="rId5">
            <a:clrChange>
              <a:clrFrom>
                <a:srgbClr val="FFFFFF"/>
              </a:clrFrom>
              <a:clrTo>
                <a:srgbClr val="FFFFFF">
                  <a:alpha val="0"/>
                </a:srgbClr>
              </a:clrTo>
            </a:clrChange>
          </a:blip>
          <a:stretch>
            <a:fillRect/>
          </a:stretch>
        </p:blipFill>
        <p:spPr>
          <a:xfrm>
            <a:off x="3307080" y="1764034"/>
            <a:ext cx="1502404" cy="975295"/>
          </a:xfrm>
          <a:prstGeom prst="rect">
            <a:avLst/>
          </a:prstGeom>
        </p:spPr>
      </p:pic>
      <p:pic>
        <p:nvPicPr>
          <p:cNvPr id="19" name="hw308.EPS" descr="id:2147516216;FounderCES"/>
          <p:cNvPicPr/>
          <p:nvPr/>
        </p:nvPicPr>
        <p:blipFill>
          <a:blip r:embed="rId6">
            <a:clrChange>
              <a:clrFrom>
                <a:srgbClr val="FFFFFF"/>
              </a:clrFrom>
              <a:clrTo>
                <a:srgbClr val="FFFFFF">
                  <a:alpha val="0"/>
                </a:srgbClr>
              </a:clrTo>
            </a:clrChange>
          </a:blip>
          <a:stretch>
            <a:fillRect/>
          </a:stretch>
        </p:blipFill>
        <p:spPr>
          <a:xfrm>
            <a:off x="3204012" y="2802410"/>
            <a:ext cx="1731682" cy="177027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Left)">
                                      <p:cBhvr>
                                        <p:cTn id="10" dur="500"/>
                                        <p:tgtEl>
                                          <p:spTgt spid="12"/>
                                        </p:tgtEl>
                                      </p:cBhvr>
                                    </p:animEffect>
                                  </p:childTnLst>
                                </p:cTn>
                              </p:par>
                              <p:par>
                                <p:cTn id="11" presetID="12" presetClass="entr" presetSubtype="4"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slide(fromBottom)">
                                      <p:cBhvr>
                                        <p:cTn id="13" dur="500"/>
                                        <p:tgtEl>
                                          <p:spTgt spid="17"/>
                                        </p:tgtEl>
                                      </p:cBhvr>
                                    </p:animEffect>
                                  </p:childTnLst>
                                </p:cTn>
                              </p:par>
                              <p:par>
                                <p:cTn id="14" presetID="29"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500" fill="hold"/>
                                        <p:tgtEl>
                                          <p:spTgt spid="20"/>
                                        </p:tgtEl>
                                        <p:attrNameLst>
                                          <p:attrName>ppt_x</p:attrName>
                                        </p:attrNameLst>
                                      </p:cBhvr>
                                      <p:tavLst>
                                        <p:tav tm="0">
                                          <p:val>
                                            <p:strVal val="#ppt_x-.2"/>
                                          </p:val>
                                        </p:tav>
                                        <p:tav tm="100000">
                                          <p:val>
                                            <p:strVal val="#ppt_x"/>
                                          </p:val>
                                        </p:tav>
                                      </p:tavLst>
                                    </p:anim>
                                    <p:anim calcmode="lin" valueType="num">
                                      <p:cBhvr>
                                        <p:cTn id="17"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8" dur="500"/>
                                        <p:tgtEl>
                                          <p:spTgt spid="20"/>
                                        </p:tgtEl>
                                      </p:cBhvr>
                                    </p:animEffect>
                                  </p:childTnLst>
                                </p:cTn>
                              </p:par>
                              <p:par>
                                <p:cTn id="19" presetID="32" presetClass="emph" presetSubtype="0" fill="hold" nodeType="withEffect">
                                  <p:stCondLst>
                                    <p:cond delay="0"/>
                                  </p:stCondLst>
                                  <p:childTnLst>
                                    <p:animClr clrSpc="rgb">
                                      <p:cBhvr override="childStyle">
                                        <p:cTn id="20" dur="100" fill="hold"/>
                                        <p:tgtEl>
                                          <p:spTgt spid="24"/>
                                        </p:tgtEl>
                                        <p:attrNameLst>
                                          <p:attrName>style.color</p:attrName>
                                        </p:attrNameLst>
                                      </p:cBhvr>
                                      <p:to>
                                        <a:schemeClr val="bg1"/>
                                      </p:to>
                                    </p:animClr>
                                    <p:animClr clrSpc="rgb">
                                      <p:cBhvr>
                                        <p:cTn id="21" dur="100" fill="hold"/>
                                        <p:tgtEl>
                                          <p:spTgt spid="24"/>
                                        </p:tgtEl>
                                        <p:attrNameLst>
                                          <p:attrName>fillcolor</p:attrName>
                                        </p:attrNameLst>
                                      </p:cBhvr>
                                      <p:to>
                                        <a:schemeClr val="bg1"/>
                                      </p:to>
                                    </p:animClr>
                                    <p:set>
                                      <p:cBhvr>
                                        <p:cTn id="22" dur="100" fill="hold"/>
                                        <p:tgtEl>
                                          <p:spTgt spid="24"/>
                                        </p:tgtEl>
                                        <p:attrNameLst>
                                          <p:attrName>fill.type</p:attrName>
                                        </p:attrNameLst>
                                      </p:cBhvr>
                                      <p:to>
                                        <p:strVal val="solid"/>
                                      </p:to>
                                    </p:set>
                                    <p:set>
                                      <p:cBhvr>
                                        <p:cTn id="23" dur="100" fill="hold"/>
                                        <p:tgtEl>
                                          <p:spTgt spid="24"/>
                                        </p:tgtEl>
                                        <p:attrNameLst>
                                          <p:attrName>fill.on</p:attrName>
                                        </p:attrNameLst>
                                      </p:cBhvr>
                                      <p:to>
                                        <p:strVal val="true"/>
                                      </p:to>
                                    </p:set>
                                    <p:animRot by="120000">
                                      <p:cBhvr>
                                        <p:cTn id="24" dur="100" fill="hold">
                                          <p:stCondLst>
                                            <p:cond delay="0"/>
                                          </p:stCondLst>
                                        </p:cTn>
                                        <p:tgtEl>
                                          <p:spTgt spid="24"/>
                                        </p:tgtEl>
                                        <p:attrNameLst>
                                          <p:attrName>r</p:attrName>
                                        </p:attrNameLst>
                                      </p:cBhvr>
                                    </p:animRot>
                                    <p:animRot by="-240000">
                                      <p:cBhvr>
                                        <p:cTn id="25" dur="200" fill="hold">
                                          <p:stCondLst>
                                            <p:cond delay="200"/>
                                          </p:stCondLst>
                                        </p:cTn>
                                        <p:tgtEl>
                                          <p:spTgt spid="24"/>
                                        </p:tgtEl>
                                        <p:attrNameLst>
                                          <p:attrName>r</p:attrName>
                                        </p:attrNameLst>
                                      </p:cBhvr>
                                    </p:animRot>
                                    <p:animRot by="240000">
                                      <p:cBhvr>
                                        <p:cTn id="26" dur="200" fill="hold">
                                          <p:stCondLst>
                                            <p:cond delay="400"/>
                                          </p:stCondLst>
                                        </p:cTn>
                                        <p:tgtEl>
                                          <p:spTgt spid="24"/>
                                        </p:tgtEl>
                                        <p:attrNameLst>
                                          <p:attrName>r</p:attrName>
                                        </p:attrNameLst>
                                      </p:cBhvr>
                                    </p:animRot>
                                    <p:animRot by="-240000">
                                      <p:cBhvr>
                                        <p:cTn id="27" dur="200" fill="hold">
                                          <p:stCondLst>
                                            <p:cond delay="600"/>
                                          </p:stCondLst>
                                        </p:cTn>
                                        <p:tgtEl>
                                          <p:spTgt spid="24"/>
                                        </p:tgtEl>
                                        <p:attrNameLst>
                                          <p:attrName>r</p:attrName>
                                        </p:attrNameLst>
                                      </p:cBhvr>
                                    </p:animRot>
                                    <p:animRot by="120000">
                                      <p:cBhvr>
                                        <p:cTn id="28" dur="200" fill="hold">
                                          <p:stCondLst>
                                            <p:cond delay="800"/>
                                          </p:stCondLst>
                                        </p:cTn>
                                        <p:tgtEl>
                                          <p:spTgt spid="24"/>
                                        </p:tgtEl>
                                        <p:attrNameLst>
                                          <p:attrName>r</p:attrName>
                                        </p:attrNameLst>
                                      </p:cBhvr>
                                    </p:animRot>
                                  </p:childTnLst>
                                </p:cTn>
                              </p:par>
                            </p:childTnLst>
                          </p:cTn>
                        </p:par>
                        <p:par>
                          <p:cTn id="29" fill="hold">
                            <p:stCondLst>
                              <p:cond delay="500"/>
                            </p:stCondLst>
                            <p:childTnLst>
                              <p:par>
                                <p:cTn id="30" presetID="12" presetClass="entr" presetSubtype="8"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slide(fromLeft)">
                                      <p:cBhvr>
                                        <p:cTn id="32" dur="500"/>
                                        <p:tgtEl>
                                          <p:spTgt spid="16"/>
                                        </p:tgtEl>
                                      </p:cBhvr>
                                    </p:animEffect>
                                  </p:childTnLst>
                                </p:cTn>
                              </p:par>
                              <p:par>
                                <p:cTn id="33" presetID="12" presetClass="entr" presetSubtype="4"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slide(fromBottom)">
                                      <p:cBhvr>
                                        <p:cTn id="35" dur="500"/>
                                        <p:tgtEl>
                                          <p:spTgt spid="19"/>
                                        </p:tgtEl>
                                      </p:cBhvr>
                                    </p:animEffect>
                                  </p:childTnLst>
                                </p:cTn>
                              </p:par>
                              <p:par>
                                <p:cTn id="36" presetID="12" presetClass="entr" presetSubtype="4" fill="hold"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slide(fromBottom)">
                                      <p:cBhvr>
                                        <p:cTn id="3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20292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0" y="1094553"/>
            <a:ext cx="1357364" cy="569886"/>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电流的测量</a:t>
            </a:r>
          </a:p>
        </p:txBody>
      </p:sp>
      <p:sp>
        <p:nvSpPr>
          <p:cNvPr id="22" name="矩形 21"/>
          <p:cNvSpPr/>
          <p:nvPr/>
        </p:nvSpPr>
        <p:spPr>
          <a:xfrm>
            <a:off x="1249680" y="3218469"/>
            <a:ext cx="5913120" cy="1067215"/>
          </a:xfrm>
          <a:prstGeom prst="rect">
            <a:avLst/>
          </a:prstGeom>
        </p:spPr>
        <p:txBody>
          <a:bodyPr wrap="square" lIns="68580" tIns="34290" rIns="68580" bIns="34290">
            <a:spAutoFit/>
          </a:bodyPr>
          <a:lstStyle/>
          <a:p>
            <a:pPr>
              <a:lnSpc>
                <a:spcPct val="150000"/>
              </a:lnSpc>
            </a:pPr>
            <a:r>
              <a:rPr lang="zh-CN" altLang="en-US" sz="1500" dirty="0" smtClean="0">
                <a:latin typeface="微软雅黑" panose="020B0503020204020204" pitchFamily="34" charset="-122"/>
                <a:ea typeface="微软雅黑" panose="020B0503020204020204" pitchFamily="34" charset="-122"/>
              </a:rPr>
              <a:t>当含羞草的叶片受到刺激后</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会立即产生电流</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电流沿着叶柄传到叶片底座上的球状器官</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引起球状器官的活动</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而它的活动又带动叶片活动</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使得叶片闭合</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不久</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电流消失</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叶片就恢复原状</a:t>
            </a:r>
            <a:r>
              <a:rPr lang="en-US" altLang="zh-CN" sz="1500" dirty="0" smtClean="0">
                <a:latin typeface="微软雅黑" panose="020B0503020204020204" pitchFamily="34" charset="-122"/>
                <a:ea typeface="微软雅黑" panose="020B0503020204020204" pitchFamily="34" charset="-122"/>
              </a:rPr>
              <a:t>.</a:t>
            </a:r>
          </a:p>
        </p:txBody>
      </p:sp>
      <p:pic>
        <p:nvPicPr>
          <p:cNvPr id="12" name="hw310.jpg" descr="id:2147516296;FounderCES"/>
          <p:cNvPicPr/>
          <p:nvPr/>
        </p:nvPicPr>
        <p:blipFill>
          <a:blip r:embed="rId4"/>
          <a:stretch>
            <a:fillRect/>
          </a:stretch>
        </p:blipFill>
        <p:spPr>
          <a:xfrm>
            <a:off x="2809536" y="1478280"/>
            <a:ext cx="2192184" cy="163911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slide(fromBottom)">
                                      <p:cBhvr>
                                        <p:cTn id="20" dur="500"/>
                                        <p:tgtEl>
                                          <p:spTgt spid="12"/>
                                        </p:tgtEl>
                                      </p:cBhvr>
                                    </p:animEffect>
                                  </p:childTnLst>
                                </p:cTn>
                              </p:par>
                            </p:childTnLst>
                          </p:cTn>
                        </p:par>
                        <p:par>
                          <p:cTn id="21" fill="hold">
                            <p:stCondLst>
                              <p:cond delay="500"/>
                            </p:stCondLst>
                            <p:childTnLst>
                              <p:par>
                                <p:cTn id="22" presetID="12" presetClass="entr" presetSubtype="4"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slide(fromBottom)">
                                      <p:cBhvr>
                                        <p:cTn id="2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3202928"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0" y="1094553"/>
            <a:ext cx="1357364" cy="569886"/>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电流的测量</a:t>
            </a:r>
          </a:p>
        </p:txBody>
      </p:sp>
      <p:sp>
        <p:nvSpPr>
          <p:cNvPr id="22" name="矩形 21"/>
          <p:cNvSpPr/>
          <p:nvPr/>
        </p:nvSpPr>
        <p:spPr>
          <a:xfrm>
            <a:off x="2179320" y="3660429"/>
            <a:ext cx="4754880" cy="415498"/>
          </a:xfrm>
          <a:prstGeom prst="rect">
            <a:avLst/>
          </a:prstGeom>
        </p:spPr>
        <p:txBody>
          <a:bodyPr wrap="square" lIns="68580" tIns="34290" rIns="68580" bIns="34290">
            <a:spAutoFit/>
          </a:bodyPr>
          <a:lstStyle/>
          <a:p>
            <a:pPr>
              <a:lnSpc>
                <a:spcPct val="150000"/>
              </a:lnSpc>
            </a:pPr>
            <a:r>
              <a:rPr lang="zh-CN" altLang="en-US" sz="1500" dirty="0" smtClean="0">
                <a:latin typeface="微软雅黑" panose="020B0503020204020204" pitchFamily="34" charset="-122"/>
                <a:ea typeface="微软雅黑" panose="020B0503020204020204" pitchFamily="34" charset="-122"/>
              </a:rPr>
              <a:t>通过心电图可以了解心脏的工作是否正常</a:t>
            </a:r>
            <a:r>
              <a:rPr lang="en-US" altLang="zh-CN" sz="1500" dirty="0" smtClean="0">
                <a:latin typeface="微软雅黑" panose="020B0503020204020204" pitchFamily="34" charset="-122"/>
                <a:ea typeface="微软雅黑" panose="020B0503020204020204" pitchFamily="34" charset="-122"/>
              </a:rPr>
              <a:t>.</a:t>
            </a:r>
          </a:p>
        </p:txBody>
      </p:sp>
      <p:pic>
        <p:nvPicPr>
          <p:cNvPr id="11" name="hw312.jpg" descr="id:2147516310;FounderCES"/>
          <p:cNvPicPr/>
          <p:nvPr/>
        </p:nvPicPr>
        <p:blipFill>
          <a:blip r:embed="rId4"/>
          <a:stretch>
            <a:fillRect/>
          </a:stretch>
        </p:blipFill>
        <p:spPr>
          <a:xfrm>
            <a:off x="2881989" y="1889760"/>
            <a:ext cx="2409291" cy="160251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slide(fromBottom)">
                                      <p:cBhvr>
                                        <p:cTn id="20" dur="500"/>
                                        <p:tgtEl>
                                          <p:spTgt spid="11"/>
                                        </p:tgtEl>
                                      </p:cBhvr>
                                    </p:animEffect>
                                  </p:childTnLst>
                                </p:cTn>
                              </p:par>
                            </p:childTnLst>
                          </p:cTn>
                        </p:par>
                        <p:par>
                          <p:cTn id="21" fill="hold">
                            <p:stCondLst>
                              <p:cond delay="500"/>
                            </p:stCondLst>
                            <p:childTnLst>
                              <p:par>
                                <p:cTn id="22" presetID="12" presetClass="entr" presetSubtype="4" fill="hold" grpId="0"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slide(fromBottom)">
                                      <p:cBhvr>
                                        <p:cTn id="2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5"/>
          <p:cNvGrpSpPr/>
          <p:nvPr/>
        </p:nvGrpSpPr>
        <p:grpSpPr>
          <a:xfrm>
            <a:off x="253094" y="0"/>
            <a:ext cx="3169838" cy="818555"/>
            <a:chOff x="337457" y="0"/>
            <a:chExt cx="5206093" cy="1091406"/>
          </a:xfrm>
        </p:grpSpPr>
        <p:sp>
          <p:nvSpPr>
            <p:cNvPr id="13" name="圆角矩形 12"/>
            <p:cNvSpPr/>
            <p:nvPr/>
          </p:nvSpPr>
          <p:spPr>
            <a:xfrm>
              <a:off x="337457" y="405606"/>
              <a:ext cx="5206093"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rot="5400000">
              <a:off x="475062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pic>
        <p:nvPicPr>
          <p:cNvPr id="20" name="图片 19" descr="画笔.jpg"/>
          <p:cNvPicPr>
            <a:picLocks noChangeAspect="1"/>
          </p:cNvPicPr>
          <p:nvPr/>
        </p:nvPicPr>
        <p:blipFill>
          <a:blip r:embed="rId2" cstate="print">
            <a:clrChange>
              <a:clrFrom>
                <a:srgbClr val="F0F0F0"/>
              </a:clrFrom>
              <a:clrTo>
                <a:srgbClr val="F0F0F0">
                  <a:alpha val="0"/>
                </a:srgbClr>
              </a:clrTo>
            </a:clrChange>
          </a:blip>
          <a:srcRect r="50000" b="51064"/>
          <a:stretch>
            <a:fillRect/>
          </a:stretch>
        </p:blipFill>
        <p:spPr>
          <a:xfrm>
            <a:off x="7992835" y="4016829"/>
            <a:ext cx="1151165" cy="1126671"/>
          </a:xfrm>
          <a:prstGeom prst="rect">
            <a:avLst/>
          </a:prstGeom>
        </p:spPr>
      </p:pic>
      <p:pic>
        <p:nvPicPr>
          <p:cNvPr id="24" name="图片 23" descr="下方素材.png"/>
          <p:cNvPicPr>
            <a:picLocks noChangeAspect="1"/>
          </p:cNvPicPr>
          <p:nvPr/>
        </p:nvPicPr>
        <p:blipFill>
          <a:blip r:embed="rId3" cstate="print"/>
          <a:srcRect t="65517"/>
          <a:stretch>
            <a:fillRect/>
          </a:stretch>
        </p:blipFill>
        <p:spPr>
          <a:xfrm>
            <a:off x="3967844" y="4653643"/>
            <a:ext cx="1894113" cy="489857"/>
          </a:xfrm>
          <a:prstGeom prst="rect">
            <a:avLst/>
          </a:prstGeom>
        </p:spPr>
      </p:pic>
      <p:sp>
        <p:nvSpPr>
          <p:cNvPr id="11" name="矩形 10"/>
          <p:cNvSpPr/>
          <p:nvPr/>
        </p:nvSpPr>
        <p:spPr>
          <a:xfrm>
            <a:off x="1417320" y="1963028"/>
            <a:ext cx="6514924" cy="1454244"/>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在复杂的电路中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可用“断表法”判断电流表测量的对象</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即将电流表断开</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分析哪些用电器不能工作</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则断开的电流表测量的就是这些用电器的电流</a:t>
            </a:r>
            <a:r>
              <a:rPr lang="en-US" altLang="zh-CN" sz="2000" dirty="0" smtClean="0">
                <a:latin typeface="微软雅黑" panose="020B0503020204020204" pitchFamily="34" charset="-122"/>
                <a:ea typeface="微软雅黑" panose="020B0503020204020204" pitchFamily="34" charset="-122"/>
              </a:rPr>
              <a:t>.</a:t>
            </a:r>
            <a:endParaRPr lang="zh-CN" altLang="en-US" sz="2000" dirty="0" smtClean="0">
              <a:latin typeface="微软雅黑" panose="020B0503020204020204" pitchFamily="34" charset="-122"/>
              <a:ea typeface="微软雅黑" panose="020B0503020204020204" pitchFamily="34" charset="-122"/>
            </a:endParaRPr>
          </a:p>
        </p:txBody>
      </p:sp>
      <p:sp>
        <p:nvSpPr>
          <p:cNvPr id="12" name="矩形 11"/>
          <p:cNvSpPr/>
          <p:nvPr/>
        </p:nvSpPr>
        <p:spPr>
          <a:xfrm>
            <a:off x="392742"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电流的测量</a:t>
            </a:r>
          </a:p>
        </p:txBody>
      </p:sp>
      <p:pic>
        <p:nvPicPr>
          <p:cNvPr id="17" name="图片 16" descr="图片1.png"/>
          <p:cNvPicPr>
            <a:picLocks noChangeAspect="1"/>
          </p:cNvPicPr>
          <p:nvPr/>
        </p:nvPicPr>
        <p:blipFill>
          <a:blip r:embed="rId4"/>
          <a:stretch>
            <a:fillRect/>
          </a:stretch>
        </p:blipFill>
        <p:spPr>
          <a:xfrm>
            <a:off x="543398" y="1056300"/>
            <a:ext cx="1161192" cy="49008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Left)">
                                      <p:cBhvr>
                                        <p:cTn id="10" dur="500"/>
                                        <p:tgtEl>
                                          <p:spTgt spid="12"/>
                                        </p:tgtEl>
                                      </p:cBhvr>
                                    </p:animEffect>
                                  </p:childTnLst>
                                </p:cTn>
                              </p:par>
                              <p:par>
                                <p:cTn id="11" presetID="12" presetClass="entr" presetSubtype="4"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slide(fromBottom)">
                                      <p:cBhvr>
                                        <p:cTn id="13" dur="500"/>
                                        <p:tgtEl>
                                          <p:spTgt spid="17"/>
                                        </p:tgtEl>
                                      </p:cBhvr>
                                    </p:animEffect>
                                  </p:childTnLst>
                                </p:cTn>
                              </p:par>
                              <p:par>
                                <p:cTn id="14" presetID="29"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500" fill="hold"/>
                                        <p:tgtEl>
                                          <p:spTgt spid="20"/>
                                        </p:tgtEl>
                                        <p:attrNameLst>
                                          <p:attrName>ppt_x</p:attrName>
                                        </p:attrNameLst>
                                      </p:cBhvr>
                                      <p:tavLst>
                                        <p:tav tm="0">
                                          <p:val>
                                            <p:strVal val="#ppt_x-.2"/>
                                          </p:val>
                                        </p:tav>
                                        <p:tav tm="100000">
                                          <p:val>
                                            <p:strVal val="#ppt_x"/>
                                          </p:val>
                                        </p:tav>
                                      </p:tavLst>
                                    </p:anim>
                                    <p:anim calcmode="lin" valueType="num">
                                      <p:cBhvr>
                                        <p:cTn id="17"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8" dur="500"/>
                                        <p:tgtEl>
                                          <p:spTgt spid="20"/>
                                        </p:tgtEl>
                                      </p:cBhvr>
                                    </p:animEffect>
                                  </p:childTnLst>
                                </p:cTn>
                              </p:par>
                              <p:par>
                                <p:cTn id="19" presetID="32" presetClass="emph" presetSubtype="0" fill="hold" nodeType="withEffect">
                                  <p:stCondLst>
                                    <p:cond delay="0"/>
                                  </p:stCondLst>
                                  <p:childTnLst>
                                    <p:animClr clrSpc="rgb">
                                      <p:cBhvr override="childStyle">
                                        <p:cTn id="20" dur="100" fill="hold"/>
                                        <p:tgtEl>
                                          <p:spTgt spid="24"/>
                                        </p:tgtEl>
                                        <p:attrNameLst>
                                          <p:attrName>style.color</p:attrName>
                                        </p:attrNameLst>
                                      </p:cBhvr>
                                      <p:to>
                                        <a:schemeClr val="bg1"/>
                                      </p:to>
                                    </p:animClr>
                                    <p:animClr clrSpc="rgb">
                                      <p:cBhvr>
                                        <p:cTn id="21" dur="100" fill="hold"/>
                                        <p:tgtEl>
                                          <p:spTgt spid="24"/>
                                        </p:tgtEl>
                                        <p:attrNameLst>
                                          <p:attrName>fillcolor</p:attrName>
                                        </p:attrNameLst>
                                      </p:cBhvr>
                                      <p:to>
                                        <a:schemeClr val="bg1"/>
                                      </p:to>
                                    </p:animClr>
                                    <p:set>
                                      <p:cBhvr>
                                        <p:cTn id="22" dur="100" fill="hold"/>
                                        <p:tgtEl>
                                          <p:spTgt spid="24"/>
                                        </p:tgtEl>
                                        <p:attrNameLst>
                                          <p:attrName>fill.type</p:attrName>
                                        </p:attrNameLst>
                                      </p:cBhvr>
                                      <p:to>
                                        <p:strVal val="solid"/>
                                      </p:to>
                                    </p:set>
                                    <p:set>
                                      <p:cBhvr>
                                        <p:cTn id="23" dur="100" fill="hold"/>
                                        <p:tgtEl>
                                          <p:spTgt spid="24"/>
                                        </p:tgtEl>
                                        <p:attrNameLst>
                                          <p:attrName>fill.on</p:attrName>
                                        </p:attrNameLst>
                                      </p:cBhvr>
                                      <p:to>
                                        <p:strVal val="true"/>
                                      </p:to>
                                    </p:set>
                                    <p:animRot by="120000">
                                      <p:cBhvr>
                                        <p:cTn id="24" dur="100" fill="hold">
                                          <p:stCondLst>
                                            <p:cond delay="0"/>
                                          </p:stCondLst>
                                        </p:cTn>
                                        <p:tgtEl>
                                          <p:spTgt spid="24"/>
                                        </p:tgtEl>
                                        <p:attrNameLst>
                                          <p:attrName>r</p:attrName>
                                        </p:attrNameLst>
                                      </p:cBhvr>
                                    </p:animRot>
                                    <p:animRot by="-240000">
                                      <p:cBhvr>
                                        <p:cTn id="25" dur="200" fill="hold">
                                          <p:stCondLst>
                                            <p:cond delay="200"/>
                                          </p:stCondLst>
                                        </p:cTn>
                                        <p:tgtEl>
                                          <p:spTgt spid="24"/>
                                        </p:tgtEl>
                                        <p:attrNameLst>
                                          <p:attrName>r</p:attrName>
                                        </p:attrNameLst>
                                      </p:cBhvr>
                                    </p:animRot>
                                    <p:animRot by="240000">
                                      <p:cBhvr>
                                        <p:cTn id="26" dur="200" fill="hold">
                                          <p:stCondLst>
                                            <p:cond delay="400"/>
                                          </p:stCondLst>
                                        </p:cTn>
                                        <p:tgtEl>
                                          <p:spTgt spid="24"/>
                                        </p:tgtEl>
                                        <p:attrNameLst>
                                          <p:attrName>r</p:attrName>
                                        </p:attrNameLst>
                                      </p:cBhvr>
                                    </p:animRot>
                                    <p:animRot by="-240000">
                                      <p:cBhvr>
                                        <p:cTn id="27" dur="200" fill="hold">
                                          <p:stCondLst>
                                            <p:cond delay="600"/>
                                          </p:stCondLst>
                                        </p:cTn>
                                        <p:tgtEl>
                                          <p:spTgt spid="24"/>
                                        </p:tgtEl>
                                        <p:attrNameLst>
                                          <p:attrName>r</p:attrName>
                                        </p:attrNameLst>
                                      </p:cBhvr>
                                    </p:animRot>
                                    <p:animRot by="120000">
                                      <p:cBhvr>
                                        <p:cTn id="28" dur="200" fill="hold">
                                          <p:stCondLst>
                                            <p:cond delay="800"/>
                                          </p:stCondLst>
                                        </p:cTn>
                                        <p:tgtEl>
                                          <p:spTgt spid="24"/>
                                        </p:tgtEl>
                                        <p:attrNameLst>
                                          <p:attrName>r</p:attrName>
                                        </p:attrNameLst>
                                      </p:cBhvr>
                                    </p:animRot>
                                  </p:childTnLst>
                                </p:cTn>
                              </p:par>
                            </p:childTnLst>
                          </p:cTn>
                        </p:par>
                        <p:par>
                          <p:cTn id="29" fill="hold">
                            <p:stCondLst>
                              <p:cond delay="500"/>
                            </p:stCondLst>
                            <p:childTnLst>
                              <p:par>
                                <p:cTn id="30" presetID="1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slide(fromLeft)">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descr="下方素材.png"/>
          <p:cNvPicPr>
            <a:picLocks noChangeAspect="1"/>
          </p:cNvPicPr>
          <p:nvPr/>
        </p:nvPicPr>
        <p:blipFill>
          <a:blip r:embed="rId2" cstate="print"/>
          <a:srcRect t="65517"/>
          <a:stretch>
            <a:fillRect/>
          </a:stretch>
        </p:blipFill>
        <p:spPr>
          <a:xfrm>
            <a:off x="3967844" y="4653643"/>
            <a:ext cx="1894113" cy="489857"/>
          </a:xfrm>
          <a:prstGeom prst="rect">
            <a:avLst/>
          </a:prstGeom>
        </p:spPr>
      </p:pic>
      <p:sp>
        <p:nvSpPr>
          <p:cNvPr id="11" name="矩形 10"/>
          <p:cNvSpPr/>
          <p:nvPr/>
        </p:nvSpPr>
        <p:spPr>
          <a:xfrm>
            <a:off x="1233487" y="3459466"/>
            <a:ext cx="7057073" cy="374718"/>
          </a:xfrm>
          <a:prstGeom prst="rect">
            <a:avLst/>
          </a:prstGeom>
        </p:spPr>
        <p:txBody>
          <a:bodyPr wrap="square" lIns="68580" tIns="34290" rIns="68580" bIns="34290">
            <a:spAutoFit/>
          </a:bodyPr>
          <a:lstStyle/>
          <a:p>
            <a:pPr>
              <a:lnSpc>
                <a:spcPct val="150000"/>
              </a:lnSpc>
            </a:pPr>
            <a:r>
              <a:rPr lang="zh-CN" altLang="en-US" sz="1500" dirty="0" smtClean="0">
                <a:latin typeface="微软雅黑" panose="020B0503020204020204" pitchFamily="34" charset="-122"/>
                <a:ea typeface="微软雅黑" panose="020B0503020204020204" pitchFamily="34" charset="-122"/>
              </a:rPr>
              <a:t>将气球与墙壁、黑板摩擦后</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气球带电</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不用胶带、胶棒</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就能粘在了墙上</a:t>
            </a:r>
            <a:r>
              <a:rPr lang="en-US" altLang="zh-CN" sz="1500" dirty="0" smtClean="0">
                <a:latin typeface="微软雅黑" panose="020B0503020204020204" pitchFamily="34" charset="-122"/>
                <a:ea typeface="微软雅黑" panose="020B0503020204020204" pitchFamily="34" charset="-122"/>
              </a:rPr>
              <a:t>.</a:t>
            </a:r>
          </a:p>
        </p:txBody>
      </p:sp>
      <p:pic>
        <p:nvPicPr>
          <p:cNvPr id="17" name="图片 16" descr="图片1.png"/>
          <p:cNvPicPr>
            <a:picLocks noChangeAspect="1"/>
          </p:cNvPicPr>
          <p:nvPr/>
        </p:nvPicPr>
        <p:blipFill>
          <a:blip r:embed="rId3"/>
          <a:stretch>
            <a:fillRect/>
          </a:stretch>
        </p:blipFill>
        <p:spPr>
          <a:xfrm>
            <a:off x="543398" y="1057581"/>
            <a:ext cx="1161192" cy="487523"/>
          </a:xfrm>
          <a:prstGeom prst="rect">
            <a:avLst/>
          </a:prstGeom>
        </p:spPr>
      </p:pic>
      <p:pic>
        <p:nvPicPr>
          <p:cNvPr id="16" name="图片 15" descr="画笔.jpg"/>
          <p:cNvPicPr>
            <a:picLocks noChangeAspect="1"/>
          </p:cNvPicPr>
          <p:nvPr/>
        </p:nvPicPr>
        <p:blipFill>
          <a:blip r:embed="rId4"/>
          <a:stretch>
            <a:fillRect/>
          </a:stretch>
        </p:blipFill>
        <p:spPr>
          <a:xfrm>
            <a:off x="8021410" y="4049485"/>
            <a:ext cx="1094015" cy="1094015"/>
          </a:xfrm>
          <a:prstGeom prst="rect">
            <a:avLst/>
          </a:prstGeom>
        </p:spPr>
      </p:pic>
      <p:grpSp>
        <p:nvGrpSpPr>
          <p:cNvPr id="2" name="组合 9"/>
          <p:cNvGrpSpPr/>
          <p:nvPr/>
        </p:nvGrpSpPr>
        <p:grpSpPr>
          <a:xfrm>
            <a:off x="171450" y="0"/>
            <a:ext cx="2952750" cy="818555"/>
            <a:chOff x="444500" y="496094"/>
            <a:chExt cx="2362200" cy="1091406"/>
          </a:xfrm>
          <a:solidFill>
            <a:schemeClr val="accent4">
              <a:lumMod val="20000"/>
              <a:lumOff val="80000"/>
            </a:schemeClr>
          </a:solidFill>
        </p:grpSpPr>
        <p:sp>
          <p:nvSpPr>
            <p:cNvPr id="22" name="圆角矩形 21"/>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5" name="直接连接符 24"/>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26" name="矩形 25"/>
          <p:cNvSpPr/>
          <p:nvPr/>
        </p:nvSpPr>
        <p:spPr>
          <a:xfrm>
            <a:off x="307018"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摩擦起电</a:t>
            </a:r>
          </a:p>
        </p:txBody>
      </p:sp>
      <p:pic>
        <p:nvPicPr>
          <p:cNvPr id="12" name="hw173.jpg" descr="id:2147514220;FounderCES"/>
          <p:cNvPicPr/>
          <p:nvPr/>
        </p:nvPicPr>
        <p:blipFill>
          <a:blip r:embed="rId5"/>
          <a:stretch>
            <a:fillRect/>
          </a:stretch>
        </p:blipFill>
        <p:spPr>
          <a:xfrm>
            <a:off x="2837580" y="1511587"/>
            <a:ext cx="2481180" cy="1857203"/>
          </a:xfrm>
          <a:prstGeom prst="round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lide(fromLeft)">
                                      <p:cBhvr>
                                        <p:cTn id="7" dur="500"/>
                                        <p:tgtEl>
                                          <p:spTgt spid="26"/>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slide(fromBottom)">
                                      <p:cBhvr>
                                        <p:cTn id="13" dur="500"/>
                                        <p:tgtEl>
                                          <p:spTgt spid="17"/>
                                        </p:tgtEl>
                                      </p:cBhvr>
                                    </p:animEffect>
                                  </p:childTnLst>
                                </p:cTn>
                              </p:par>
                              <p:par>
                                <p:cTn id="14" presetID="23" presetClass="entr" presetSubtype="16"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childTnLst>
                                </p:cTn>
                              </p:par>
                              <p:par>
                                <p:cTn id="18" presetID="32" presetClass="emph" presetSubtype="0" fill="hold" nodeType="withEffect">
                                  <p:stCondLst>
                                    <p:cond delay="0"/>
                                  </p:stCondLst>
                                  <p:childTnLst>
                                    <p:animClr clrSpc="rgb">
                                      <p:cBhvr override="childStyle">
                                        <p:cTn id="19" dur="100" fill="hold"/>
                                        <p:tgtEl>
                                          <p:spTgt spid="24"/>
                                        </p:tgtEl>
                                        <p:attrNameLst>
                                          <p:attrName>style.color</p:attrName>
                                        </p:attrNameLst>
                                      </p:cBhvr>
                                      <p:to>
                                        <a:schemeClr val="bg1"/>
                                      </p:to>
                                    </p:animClr>
                                    <p:animClr clrSpc="rgb">
                                      <p:cBhvr>
                                        <p:cTn id="20" dur="100" fill="hold"/>
                                        <p:tgtEl>
                                          <p:spTgt spid="24"/>
                                        </p:tgtEl>
                                        <p:attrNameLst>
                                          <p:attrName>fillcolor</p:attrName>
                                        </p:attrNameLst>
                                      </p:cBhvr>
                                      <p:to>
                                        <a:schemeClr val="bg1"/>
                                      </p:to>
                                    </p:animClr>
                                    <p:set>
                                      <p:cBhvr>
                                        <p:cTn id="21" dur="100" fill="hold"/>
                                        <p:tgtEl>
                                          <p:spTgt spid="24"/>
                                        </p:tgtEl>
                                        <p:attrNameLst>
                                          <p:attrName>fill.type</p:attrName>
                                        </p:attrNameLst>
                                      </p:cBhvr>
                                      <p:to>
                                        <p:strVal val="solid"/>
                                      </p:to>
                                    </p:set>
                                    <p:set>
                                      <p:cBhvr>
                                        <p:cTn id="22" dur="100" fill="hold"/>
                                        <p:tgtEl>
                                          <p:spTgt spid="24"/>
                                        </p:tgtEl>
                                        <p:attrNameLst>
                                          <p:attrName>fill.on</p:attrName>
                                        </p:attrNameLst>
                                      </p:cBhvr>
                                      <p:to>
                                        <p:strVal val="true"/>
                                      </p:to>
                                    </p:set>
                                    <p:animRot by="120000">
                                      <p:cBhvr>
                                        <p:cTn id="23" dur="100" fill="hold">
                                          <p:stCondLst>
                                            <p:cond delay="0"/>
                                          </p:stCondLst>
                                        </p:cTn>
                                        <p:tgtEl>
                                          <p:spTgt spid="24"/>
                                        </p:tgtEl>
                                        <p:attrNameLst>
                                          <p:attrName>r</p:attrName>
                                        </p:attrNameLst>
                                      </p:cBhvr>
                                    </p:animRot>
                                    <p:animRot by="-240000">
                                      <p:cBhvr>
                                        <p:cTn id="24" dur="200" fill="hold">
                                          <p:stCondLst>
                                            <p:cond delay="200"/>
                                          </p:stCondLst>
                                        </p:cTn>
                                        <p:tgtEl>
                                          <p:spTgt spid="24"/>
                                        </p:tgtEl>
                                        <p:attrNameLst>
                                          <p:attrName>r</p:attrName>
                                        </p:attrNameLst>
                                      </p:cBhvr>
                                    </p:animRot>
                                    <p:animRot by="240000">
                                      <p:cBhvr>
                                        <p:cTn id="25" dur="200" fill="hold">
                                          <p:stCondLst>
                                            <p:cond delay="400"/>
                                          </p:stCondLst>
                                        </p:cTn>
                                        <p:tgtEl>
                                          <p:spTgt spid="24"/>
                                        </p:tgtEl>
                                        <p:attrNameLst>
                                          <p:attrName>r</p:attrName>
                                        </p:attrNameLst>
                                      </p:cBhvr>
                                    </p:animRot>
                                    <p:animRot by="-240000">
                                      <p:cBhvr>
                                        <p:cTn id="26" dur="200" fill="hold">
                                          <p:stCondLst>
                                            <p:cond delay="600"/>
                                          </p:stCondLst>
                                        </p:cTn>
                                        <p:tgtEl>
                                          <p:spTgt spid="24"/>
                                        </p:tgtEl>
                                        <p:attrNameLst>
                                          <p:attrName>r</p:attrName>
                                        </p:attrNameLst>
                                      </p:cBhvr>
                                    </p:animRot>
                                    <p:animRot by="120000">
                                      <p:cBhvr>
                                        <p:cTn id="27" dur="200" fill="hold">
                                          <p:stCondLst>
                                            <p:cond delay="800"/>
                                          </p:stCondLst>
                                        </p:cTn>
                                        <p:tgtEl>
                                          <p:spTgt spid="24"/>
                                        </p:tgtEl>
                                        <p:attrNameLst>
                                          <p:attrName>r</p:attrName>
                                        </p:attrNameLst>
                                      </p:cBhvr>
                                    </p:animRot>
                                  </p:childTnLst>
                                </p:cTn>
                              </p:par>
                              <p:par>
                                <p:cTn id="28" presetID="12" presetClass="entr" presetSubtype="4" fill="hold"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slide(fromBottom)">
                                      <p:cBhvr>
                                        <p:cTn id="30" dur="500"/>
                                        <p:tgtEl>
                                          <p:spTgt spid="12"/>
                                        </p:tgtEl>
                                      </p:cBhvr>
                                    </p:animEffect>
                                  </p:childTnLst>
                                </p:cTn>
                              </p:par>
                            </p:childTnLst>
                          </p:cTn>
                        </p:par>
                        <p:par>
                          <p:cTn id="31" fill="hold">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slide(fromLeft)">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5"/>
          <p:cNvGrpSpPr/>
          <p:nvPr/>
        </p:nvGrpSpPr>
        <p:grpSpPr>
          <a:xfrm>
            <a:off x="253094" y="0"/>
            <a:ext cx="4496932" cy="818555"/>
            <a:chOff x="337457" y="0"/>
            <a:chExt cx="5206093" cy="1091406"/>
          </a:xfrm>
        </p:grpSpPr>
        <p:sp>
          <p:nvSpPr>
            <p:cNvPr id="13" name="圆角矩形 12"/>
            <p:cNvSpPr/>
            <p:nvPr/>
          </p:nvSpPr>
          <p:spPr>
            <a:xfrm>
              <a:off x="337457" y="405606"/>
              <a:ext cx="5206093"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rot="5400000">
              <a:off x="475062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pic>
        <p:nvPicPr>
          <p:cNvPr id="20" name="图片 19" descr="画笔.jpg"/>
          <p:cNvPicPr>
            <a:picLocks noChangeAspect="1"/>
          </p:cNvPicPr>
          <p:nvPr/>
        </p:nvPicPr>
        <p:blipFill>
          <a:blip r:embed="rId2" cstate="print">
            <a:clrChange>
              <a:clrFrom>
                <a:srgbClr val="F0F0F0"/>
              </a:clrFrom>
              <a:clrTo>
                <a:srgbClr val="F0F0F0">
                  <a:alpha val="0"/>
                </a:srgbClr>
              </a:clrTo>
            </a:clrChange>
          </a:blip>
          <a:srcRect r="50000" b="51064"/>
          <a:stretch>
            <a:fillRect/>
          </a:stretch>
        </p:blipFill>
        <p:spPr>
          <a:xfrm>
            <a:off x="7992835" y="4016829"/>
            <a:ext cx="1151165" cy="1126671"/>
          </a:xfrm>
          <a:prstGeom prst="rect">
            <a:avLst/>
          </a:prstGeom>
        </p:spPr>
      </p:pic>
      <p:pic>
        <p:nvPicPr>
          <p:cNvPr id="24" name="图片 23" descr="下方素材.png"/>
          <p:cNvPicPr>
            <a:picLocks noChangeAspect="1"/>
          </p:cNvPicPr>
          <p:nvPr/>
        </p:nvPicPr>
        <p:blipFill>
          <a:blip r:embed="rId3" cstate="print"/>
          <a:srcRect t="65517"/>
          <a:stretch>
            <a:fillRect/>
          </a:stretch>
        </p:blipFill>
        <p:spPr>
          <a:xfrm>
            <a:off x="3967844" y="4653643"/>
            <a:ext cx="1894113" cy="489857"/>
          </a:xfrm>
          <a:prstGeom prst="rect">
            <a:avLst/>
          </a:prstGeom>
        </p:spPr>
      </p:pic>
      <p:sp>
        <p:nvSpPr>
          <p:cNvPr id="11" name="矩形 10"/>
          <p:cNvSpPr/>
          <p:nvPr/>
        </p:nvSpPr>
        <p:spPr>
          <a:xfrm>
            <a:off x="1017270" y="1688708"/>
            <a:ext cx="7082614" cy="1861535"/>
          </a:xfrm>
          <a:prstGeom prst="rect">
            <a:avLst/>
          </a:prstGeom>
        </p:spPr>
        <p:txBody>
          <a:bodyPr wrap="square" lIns="68580" tIns="34290" rIns="68580" bIns="34290">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       (1)</a:t>
            </a:r>
            <a:r>
              <a:rPr lang="zh-CN" altLang="en-US" sz="2000" dirty="0" smtClean="0">
                <a:latin typeface="微软雅黑" panose="020B0503020204020204" pitchFamily="34" charset="-122"/>
                <a:ea typeface="微软雅黑" panose="020B0503020204020204" pitchFamily="34" charset="-122"/>
              </a:rPr>
              <a:t>设计实验时先画电路图</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检查无误后</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再沿着电流的流向从电源的正极出发连接实物图</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       (2)</a:t>
            </a:r>
            <a:r>
              <a:rPr lang="zh-CN" altLang="en-US" sz="2000" dirty="0" smtClean="0">
                <a:latin typeface="微软雅黑" panose="020B0503020204020204" pitchFamily="34" charset="-122"/>
                <a:ea typeface="微软雅黑" panose="020B0503020204020204" pitchFamily="34" charset="-122"/>
              </a:rPr>
              <a:t>切记闭合开关前一定要对照电路图分析实物图的连接是否正确</a:t>
            </a:r>
            <a:r>
              <a:rPr lang="en-US" altLang="zh-CN" sz="2000" dirty="0" smtClean="0">
                <a:latin typeface="微软雅黑" panose="020B0503020204020204" pitchFamily="34" charset="-122"/>
                <a:ea typeface="微软雅黑" panose="020B0503020204020204" pitchFamily="34" charset="-122"/>
              </a:rPr>
              <a:t>.</a:t>
            </a:r>
          </a:p>
        </p:txBody>
      </p:sp>
      <p:sp>
        <p:nvSpPr>
          <p:cNvPr id="12" name="矩形 11"/>
          <p:cNvSpPr/>
          <p:nvPr/>
        </p:nvSpPr>
        <p:spPr>
          <a:xfrm>
            <a:off x="392742" y="348923"/>
            <a:ext cx="429348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知识点串联电路的电流规律</a:t>
            </a:r>
            <a:endParaRPr lang="en-US" altLang="zh-CN" sz="2700" dirty="0" smtClean="0">
              <a:latin typeface="微软雅黑" panose="020B0503020204020204" pitchFamily="34" charset="-122"/>
              <a:ea typeface="微软雅黑" panose="020B0503020204020204" pitchFamily="34" charset="-122"/>
            </a:endParaRPr>
          </a:p>
        </p:txBody>
      </p:sp>
      <p:pic>
        <p:nvPicPr>
          <p:cNvPr id="17" name="图片 16" descr="图片1.png"/>
          <p:cNvPicPr>
            <a:picLocks noChangeAspect="1"/>
          </p:cNvPicPr>
          <p:nvPr/>
        </p:nvPicPr>
        <p:blipFill>
          <a:blip r:embed="rId4"/>
          <a:stretch>
            <a:fillRect/>
          </a:stretch>
        </p:blipFill>
        <p:spPr>
          <a:xfrm>
            <a:off x="543398" y="1057580"/>
            <a:ext cx="1161192" cy="48752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Left)">
                                      <p:cBhvr>
                                        <p:cTn id="10" dur="500"/>
                                        <p:tgtEl>
                                          <p:spTgt spid="12"/>
                                        </p:tgtEl>
                                      </p:cBhvr>
                                    </p:animEffect>
                                  </p:childTnLst>
                                </p:cTn>
                              </p:par>
                              <p:par>
                                <p:cTn id="11" presetID="12" presetClass="entr" presetSubtype="4"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slide(fromBottom)">
                                      <p:cBhvr>
                                        <p:cTn id="13" dur="500"/>
                                        <p:tgtEl>
                                          <p:spTgt spid="17"/>
                                        </p:tgtEl>
                                      </p:cBhvr>
                                    </p:animEffect>
                                  </p:childTnLst>
                                </p:cTn>
                              </p:par>
                              <p:par>
                                <p:cTn id="14" presetID="29"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500" fill="hold"/>
                                        <p:tgtEl>
                                          <p:spTgt spid="20"/>
                                        </p:tgtEl>
                                        <p:attrNameLst>
                                          <p:attrName>ppt_x</p:attrName>
                                        </p:attrNameLst>
                                      </p:cBhvr>
                                      <p:tavLst>
                                        <p:tav tm="0">
                                          <p:val>
                                            <p:strVal val="#ppt_x-.2"/>
                                          </p:val>
                                        </p:tav>
                                        <p:tav tm="100000">
                                          <p:val>
                                            <p:strVal val="#ppt_x"/>
                                          </p:val>
                                        </p:tav>
                                      </p:tavLst>
                                    </p:anim>
                                    <p:anim calcmode="lin" valueType="num">
                                      <p:cBhvr>
                                        <p:cTn id="17"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8" dur="500"/>
                                        <p:tgtEl>
                                          <p:spTgt spid="20"/>
                                        </p:tgtEl>
                                      </p:cBhvr>
                                    </p:animEffect>
                                  </p:childTnLst>
                                </p:cTn>
                              </p:par>
                              <p:par>
                                <p:cTn id="19" presetID="32" presetClass="emph" presetSubtype="0" fill="hold" nodeType="withEffect">
                                  <p:stCondLst>
                                    <p:cond delay="0"/>
                                  </p:stCondLst>
                                  <p:childTnLst>
                                    <p:animClr clrSpc="rgb">
                                      <p:cBhvr override="childStyle">
                                        <p:cTn id="20" dur="100" fill="hold"/>
                                        <p:tgtEl>
                                          <p:spTgt spid="24"/>
                                        </p:tgtEl>
                                        <p:attrNameLst>
                                          <p:attrName>style.color</p:attrName>
                                        </p:attrNameLst>
                                      </p:cBhvr>
                                      <p:to>
                                        <a:schemeClr val="bg1"/>
                                      </p:to>
                                    </p:animClr>
                                    <p:animClr clrSpc="rgb">
                                      <p:cBhvr>
                                        <p:cTn id="21" dur="100" fill="hold"/>
                                        <p:tgtEl>
                                          <p:spTgt spid="24"/>
                                        </p:tgtEl>
                                        <p:attrNameLst>
                                          <p:attrName>fillcolor</p:attrName>
                                        </p:attrNameLst>
                                      </p:cBhvr>
                                      <p:to>
                                        <a:schemeClr val="bg1"/>
                                      </p:to>
                                    </p:animClr>
                                    <p:set>
                                      <p:cBhvr>
                                        <p:cTn id="22" dur="100" fill="hold"/>
                                        <p:tgtEl>
                                          <p:spTgt spid="24"/>
                                        </p:tgtEl>
                                        <p:attrNameLst>
                                          <p:attrName>fill.type</p:attrName>
                                        </p:attrNameLst>
                                      </p:cBhvr>
                                      <p:to>
                                        <p:strVal val="solid"/>
                                      </p:to>
                                    </p:set>
                                    <p:set>
                                      <p:cBhvr>
                                        <p:cTn id="23" dur="100" fill="hold"/>
                                        <p:tgtEl>
                                          <p:spTgt spid="24"/>
                                        </p:tgtEl>
                                        <p:attrNameLst>
                                          <p:attrName>fill.on</p:attrName>
                                        </p:attrNameLst>
                                      </p:cBhvr>
                                      <p:to>
                                        <p:strVal val="true"/>
                                      </p:to>
                                    </p:set>
                                    <p:animRot by="120000">
                                      <p:cBhvr>
                                        <p:cTn id="24" dur="100" fill="hold">
                                          <p:stCondLst>
                                            <p:cond delay="0"/>
                                          </p:stCondLst>
                                        </p:cTn>
                                        <p:tgtEl>
                                          <p:spTgt spid="24"/>
                                        </p:tgtEl>
                                        <p:attrNameLst>
                                          <p:attrName>r</p:attrName>
                                        </p:attrNameLst>
                                      </p:cBhvr>
                                    </p:animRot>
                                    <p:animRot by="-240000">
                                      <p:cBhvr>
                                        <p:cTn id="25" dur="200" fill="hold">
                                          <p:stCondLst>
                                            <p:cond delay="200"/>
                                          </p:stCondLst>
                                        </p:cTn>
                                        <p:tgtEl>
                                          <p:spTgt spid="24"/>
                                        </p:tgtEl>
                                        <p:attrNameLst>
                                          <p:attrName>r</p:attrName>
                                        </p:attrNameLst>
                                      </p:cBhvr>
                                    </p:animRot>
                                    <p:animRot by="240000">
                                      <p:cBhvr>
                                        <p:cTn id="26" dur="200" fill="hold">
                                          <p:stCondLst>
                                            <p:cond delay="400"/>
                                          </p:stCondLst>
                                        </p:cTn>
                                        <p:tgtEl>
                                          <p:spTgt spid="24"/>
                                        </p:tgtEl>
                                        <p:attrNameLst>
                                          <p:attrName>r</p:attrName>
                                        </p:attrNameLst>
                                      </p:cBhvr>
                                    </p:animRot>
                                    <p:animRot by="-240000">
                                      <p:cBhvr>
                                        <p:cTn id="27" dur="200" fill="hold">
                                          <p:stCondLst>
                                            <p:cond delay="600"/>
                                          </p:stCondLst>
                                        </p:cTn>
                                        <p:tgtEl>
                                          <p:spTgt spid="24"/>
                                        </p:tgtEl>
                                        <p:attrNameLst>
                                          <p:attrName>r</p:attrName>
                                        </p:attrNameLst>
                                      </p:cBhvr>
                                    </p:animRot>
                                    <p:animRot by="120000">
                                      <p:cBhvr>
                                        <p:cTn id="28" dur="200" fill="hold">
                                          <p:stCondLst>
                                            <p:cond delay="800"/>
                                          </p:stCondLst>
                                        </p:cTn>
                                        <p:tgtEl>
                                          <p:spTgt spid="24"/>
                                        </p:tgtEl>
                                        <p:attrNameLst>
                                          <p:attrName>r</p:attrName>
                                        </p:attrNameLst>
                                      </p:cBhvr>
                                    </p:animRot>
                                  </p:childTnLst>
                                </p:cTn>
                              </p:par>
                            </p:childTnLst>
                          </p:cTn>
                        </p:par>
                        <p:par>
                          <p:cTn id="29" fill="hold">
                            <p:stCondLst>
                              <p:cond delay="500"/>
                            </p:stCondLst>
                            <p:childTnLst>
                              <p:par>
                                <p:cTn id="30" presetID="1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slide(fromLeft)">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5"/>
          <p:cNvGrpSpPr/>
          <p:nvPr/>
        </p:nvGrpSpPr>
        <p:grpSpPr>
          <a:xfrm>
            <a:off x="253093" y="0"/>
            <a:ext cx="4432195" cy="818555"/>
            <a:chOff x="337457" y="0"/>
            <a:chExt cx="5206093" cy="1091406"/>
          </a:xfrm>
        </p:grpSpPr>
        <p:sp>
          <p:nvSpPr>
            <p:cNvPr id="13" name="圆角矩形 12"/>
            <p:cNvSpPr/>
            <p:nvPr/>
          </p:nvSpPr>
          <p:spPr>
            <a:xfrm>
              <a:off x="337457" y="405606"/>
              <a:ext cx="5206093"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rot="5400000">
              <a:off x="475062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pic>
        <p:nvPicPr>
          <p:cNvPr id="20" name="图片 19" descr="画笔.jpg"/>
          <p:cNvPicPr>
            <a:picLocks noChangeAspect="1"/>
          </p:cNvPicPr>
          <p:nvPr/>
        </p:nvPicPr>
        <p:blipFill>
          <a:blip r:embed="rId2" cstate="print">
            <a:clrChange>
              <a:clrFrom>
                <a:srgbClr val="F0F0F0"/>
              </a:clrFrom>
              <a:clrTo>
                <a:srgbClr val="F0F0F0">
                  <a:alpha val="0"/>
                </a:srgbClr>
              </a:clrTo>
            </a:clrChange>
          </a:blip>
          <a:srcRect r="50000" b="51064"/>
          <a:stretch>
            <a:fillRect/>
          </a:stretch>
        </p:blipFill>
        <p:spPr>
          <a:xfrm>
            <a:off x="7992835" y="4016829"/>
            <a:ext cx="1151165" cy="1126671"/>
          </a:xfrm>
          <a:prstGeom prst="rect">
            <a:avLst/>
          </a:prstGeom>
        </p:spPr>
      </p:pic>
      <p:pic>
        <p:nvPicPr>
          <p:cNvPr id="24" name="图片 23" descr="下方素材.png"/>
          <p:cNvPicPr>
            <a:picLocks noChangeAspect="1"/>
          </p:cNvPicPr>
          <p:nvPr/>
        </p:nvPicPr>
        <p:blipFill>
          <a:blip r:embed="rId3" cstate="print"/>
          <a:srcRect t="65517"/>
          <a:stretch>
            <a:fillRect/>
          </a:stretch>
        </p:blipFill>
        <p:spPr>
          <a:xfrm>
            <a:off x="3967844" y="4653643"/>
            <a:ext cx="1894113" cy="489857"/>
          </a:xfrm>
          <a:prstGeom prst="rect">
            <a:avLst/>
          </a:prstGeom>
        </p:spPr>
      </p:pic>
      <p:sp>
        <p:nvSpPr>
          <p:cNvPr id="11" name="矩形 10"/>
          <p:cNvSpPr/>
          <p:nvPr/>
        </p:nvSpPr>
        <p:spPr>
          <a:xfrm>
            <a:off x="1062990" y="2206868"/>
            <a:ext cx="7082614" cy="938206"/>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实验中要更换不同规格的小灯泡进行多次实验</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得到多组实验数据</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这样可以避免偶然性</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使结论具有普遍性</a:t>
            </a:r>
            <a:r>
              <a:rPr lang="en-US" altLang="zh-CN" sz="2000" dirty="0" smtClean="0">
                <a:latin typeface="微软雅黑" panose="020B0503020204020204" pitchFamily="34" charset="-122"/>
                <a:ea typeface="微软雅黑" panose="020B0503020204020204" pitchFamily="34" charset="-122"/>
              </a:rPr>
              <a:t>.</a:t>
            </a:r>
          </a:p>
        </p:txBody>
      </p:sp>
      <p:sp>
        <p:nvSpPr>
          <p:cNvPr id="12" name="矩形 11"/>
          <p:cNvSpPr/>
          <p:nvPr/>
        </p:nvSpPr>
        <p:spPr>
          <a:xfrm>
            <a:off x="392742" y="348923"/>
            <a:ext cx="429348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知识点串联电路的电流规律</a:t>
            </a:r>
            <a:endParaRPr lang="en-US" altLang="zh-CN" sz="2700" dirty="0" smtClean="0">
              <a:latin typeface="微软雅黑" panose="020B0503020204020204" pitchFamily="34" charset="-122"/>
              <a:ea typeface="微软雅黑" panose="020B0503020204020204" pitchFamily="34" charset="-122"/>
            </a:endParaRPr>
          </a:p>
        </p:txBody>
      </p:sp>
      <p:pic>
        <p:nvPicPr>
          <p:cNvPr id="17" name="图片 16" descr="图片1.png"/>
          <p:cNvPicPr>
            <a:picLocks noChangeAspect="1"/>
          </p:cNvPicPr>
          <p:nvPr/>
        </p:nvPicPr>
        <p:blipFill>
          <a:blip r:embed="rId4"/>
          <a:stretch>
            <a:fillRect/>
          </a:stretch>
        </p:blipFill>
        <p:spPr>
          <a:xfrm>
            <a:off x="543398" y="1057580"/>
            <a:ext cx="1161192" cy="48752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Left)">
                                      <p:cBhvr>
                                        <p:cTn id="10" dur="500"/>
                                        <p:tgtEl>
                                          <p:spTgt spid="12"/>
                                        </p:tgtEl>
                                      </p:cBhvr>
                                    </p:animEffect>
                                  </p:childTnLst>
                                </p:cTn>
                              </p:par>
                              <p:par>
                                <p:cTn id="11" presetID="12" presetClass="entr" presetSubtype="4"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slide(fromBottom)">
                                      <p:cBhvr>
                                        <p:cTn id="13" dur="500"/>
                                        <p:tgtEl>
                                          <p:spTgt spid="17"/>
                                        </p:tgtEl>
                                      </p:cBhvr>
                                    </p:animEffect>
                                  </p:childTnLst>
                                </p:cTn>
                              </p:par>
                              <p:par>
                                <p:cTn id="14" presetID="29"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500" fill="hold"/>
                                        <p:tgtEl>
                                          <p:spTgt spid="20"/>
                                        </p:tgtEl>
                                        <p:attrNameLst>
                                          <p:attrName>ppt_x</p:attrName>
                                        </p:attrNameLst>
                                      </p:cBhvr>
                                      <p:tavLst>
                                        <p:tav tm="0">
                                          <p:val>
                                            <p:strVal val="#ppt_x-.2"/>
                                          </p:val>
                                        </p:tav>
                                        <p:tav tm="100000">
                                          <p:val>
                                            <p:strVal val="#ppt_x"/>
                                          </p:val>
                                        </p:tav>
                                      </p:tavLst>
                                    </p:anim>
                                    <p:anim calcmode="lin" valueType="num">
                                      <p:cBhvr>
                                        <p:cTn id="17"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8" dur="500"/>
                                        <p:tgtEl>
                                          <p:spTgt spid="20"/>
                                        </p:tgtEl>
                                      </p:cBhvr>
                                    </p:animEffect>
                                  </p:childTnLst>
                                </p:cTn>
                              </p:par>
                              <p:par>
                                <p:cTn id="19" presetID="32" presetClass="emph" presetSubtype="0" fill="hold" nodeType="withEffect">
                                  <p:stCondLst>
                                    <p:cond delay="0"/>
                                  </p:stCondLst>
                                  <p:childTnLst>
                                    <p:animClr clrSpc="rgb">
                                      <p:cBhvr override="childStyle">
                                        <p:cTn id="20" dur="100" fill="hold"/>
                                        <p:tgtEl>
                                          <p:spTgt spid="24"/>
                                        </p:tgtEl>
                                        <p:attrNameLst>
                                          <p:attrName>style.color</p:attrName>
                                        </p:attrNameLst>
                                      </p:cBhvr>
                                      <p:to>
                                        <a:schemeClr val="bg1"/>
                                      </p:to>
                                    </p:animClr>
                                    <p:animClr clrSpc="rgb">
                                      <p:cBhvr>
                                        <p:cTn id="21" dur="100" fill="hold"/>
                                        <p:tgtEl>
                                          <p:spTgt spid="24"/>
                                        </p:tgtEl>
                                        <p:attrNameLst>
                                          <p:attrName>fillcolor</p:attrName>
                                        </p:attrNameLst>
                                      </p:cBhvr>
                                      <p:to>
                                        <a:schemeClr val="bg1"/>
                                      </p:to>
                                    </p:animClr>
                                    <p:set>
                                      <p:cBhvr>
                                        <p:cTn id="22" dur="100" fill="hold"/>
                                        <p:tgtEl>
                                          <p:spTgt spid="24"/>
                                        </p:tgtEl>
                                        <p:attrNameLst>
                                          <p:attrName>fill.type</p:attrName>
                                        </p:attrNameLst>
                                      </p:cBhvr>
                                      <p:to>
                                        <p:strVal val="solid"/>
                                      </p:to>
                                    </p:set>
                                    <p:set>
                                      <p:cBhvr>
                                        <p:cTn id="23" dur="100" fill="hold"/>
                                        <p:tgtEl>
                                          <p:spTgt spid="24"/>
                                        </p:tgtEl>
                                        <p:attrNameLst>
                                          <p:attrName>fill.on</p:attrName>
                                        </p:attrNameLst>
                                      </p:cBhvr>
                                      <p:to>
                                        <p:strVal val="true"/>
                                      </p:to>
                                    </p:set>
                                    <p:animRot by="120000">
                                      <p:cBhvr>
                                        <p:cTn id="24" dur="100" fill="hold">
                                          <p:stCondLst>
                                            <p:cond delay="0"/>
                                          </p:stCondLst>
                                        </p:cTn>
                                        <p:tgtEl>
                                          <p:spTgt spid="24"/>
                                        </p:tgtEl>
                                        <p:attrNameLst>
                                          <p:attrName>r</p:attrName>
                                        </p:attrNameLst>
                                      </p:cBhvr>
                                    </p:animRot>
                                    <p:animRot by="-240000">
                                      <p:cBhvr>
                                        <p:cTn id="25" dur="200" fill="hold">
                                          <p:stCondLst>
                                            <p:cond delay="200"/>
                                          </p:stCondLst>
                                        </p:cTn>
                                        <p:tgtEl>
                                          <p:spTgt spid="24"/>
                                        </p:tgtEl>
                                        <p:attrNameLst>
                                          <p:attrName>r</p:attrName>
                                        </p:attrNameLst>
                                      </p:cBhvr>
                                    </p:animRot>
                                    <p:animRot by="240000">
                                      <p:cBhvr>
                                        <p:cTn id="26" dur="200" fill="hold">
                                          <p:stCondLst>
                                            <p:cond delay="400"/>
                                          </p:stCondLst>
                                        </p:cTn>
                                        <p:tgtEl>
                                          <p:spTgt spid="24"/>
                                        </p:tgtEl>
                                        <p:attrNameLst>
                                          <p:attrName>r</p:attrName>
                                        </p:attrNameLst>
                                      </p:cBhvr>
                                    </p:animRot>
                                    <p:animRot by="-240000">
                                      <p:cBhvr>
                                        <p:cTn id="27" dur="200" fill="hold">
                                          <p:stCondLst>
                                            <p:cond delay="600"/>
                                          </p:stCondLst>
                                        </p:cTn>
                                        <p:tgtEl>
                                          <p:spTgt spid="24"/>
                                        </p:tgtEl>
                                        <p:attrNameLst>
                                          <p:attrName>r</p:attrName>
                                        </p:attrNameLst>
                                      </p:cBhvr>
                                    </p:animRot>
                                    <p:animRot by="120000">
                                      <p:cBhvr>
                                        <p:cTn id="28" dur="200" fill="hold">
                                          <p:stCondLst>
                                            <p:cond delay="800"/>
                                          </p:stCondLst>
                                        </p:cTn>
                                        <p:tgtEl>
                                          <p:spTgt spid="24"/>
                                        </p:tgtEl>
                                        <p:attrNameLst>
                                          <p:attrName>r</p:attrName>
                                        </p:attrNameLst>
                                      </p:cBhvr>
                                    </p:animRot>
                                  </p:childTnLst>
                                </p:cTn>
                              </p:par>
                            </p:childTnLst>
                          </p:cTn>
                        </p:par>
                        <p:par>
                          <p:cTn id="29" fill="hold">
                            <p:stCondLst>
                              <p:cond delay="500"/>
                            </p:stCondLst>
                            <p:childTnLst>
                              <p:par>
                                <p:cTn id="30" presetID="1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slide(fromLeft)">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9"/>
          <p:cNvGrpSpPr/>
          <p:nvPr/>
        </p:nvGrpSpPr>
        <p:grpSpPr>
          <a:xfrm>
            <a:off x="253094" y="0"/>
            <a:ext cx="4561668" cy="818555"/>
            <a:chOff x="337457" y="0"/>
            <a:chExt cx="5206093" cy="1091406"/>
          </a:xfrm>
        </p:grpSpPr>
        <p:sp>
          <p:nvSpPr>
            <p:cNvPr id="13" name="圆角矩形 12"/>
            <p:cNvSpPr/>
            <p:nvPr/>
          </p:nvSpPr>
          <p:spPr>
            <a:xfrm>
              <a:off x="337457" y="405606"/>
              <a:ext cx="5206093"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rot="5400000">
              <a:off x="475062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pic>
        <p:nvPicPr>
          <p:cNvPr id="24" name="图片 23" descr="下方素材.png"/>
          <p:cNvPicPr>
            <a:picLocks noChangeAspect="1"/>
          </p:cNvPicPr>
          <p:nvPr/>
        </p:nvPicPr>
        <p:blipFill>
          <a:blip r:embed="rId2" cstate="print"/>
          <a:srcRect t="65517"/>
          <a:stretch>
            <a:fillRect/>
          </a:stretch>
        </p:blipFill>
        <p:spPr>
          <a:xfrm>
            <a:off x="3967844" y="4653643"/>
            <a:ext cx="1894113" cy="489857"/>
          </a:xfrm>
          <a:prstGeom prst="rect">
            <a:avLst/>
          </a:prstGeom>
        </p:spPr>
      </p:pic>
      <p:sp>
        <p:nvSpPr>
          <p:cNvPr id="12" name="矩形 11"/>
          <p:cNvSpPr/>
          <p:nvPr/>
        </p:nvSpPr>
        <p:spPr>
          <a:xfrm>
            <a:off x="392743" y="348923"/>
            <a:ext cx="439607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并联电路的电流规律</a:t>
            </a:r>
          </a:p>
        </p:txBody>
      </p:sp>
      <p:pic>
        <p:nvPicPr>
          <p:cNvPr id="17" name="图片 16" descr="图片1.png"/>
          <p:cNvPicPr>
            <a:picLocks noChangeAspect="1"/>
          </p:cNvPicPr>
          <p:nvPr/>
        </p:nvPicPr>
        <p:blipFill>
          <a:blip r:embed="rId3"/>
          <a:stretch>
            <a:fillRect/>
          </a:stretch>
        </p:blipFill>
        <p:spPr>
          <a:xfrm>
            <a:off x="543398" y="1056300"/>
            <a:ext cx="1161192" cy="490084"/>
          </a:xfrm>
          <a:prstGeom prst="rect">
            <a:avLst/>
          </a:prstGeom>
        </p:spPr>
      </p:pic>
      <p:sp>
        <p:nvSpPr>
          <p:cNvPr id="19" name="矩形 18"/>
          <p:cNvSpPr/>
          <p:nvPr/>
        </p:nvSpPr>
        <p:spPr>
          <a:xfrm>
            <a:off x="1692556" y="1075147"/>
            <a:ext cx="6024726"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“类比法”理解并联电路中电流的特点</a:t>
            </a:r>
          </a:p>
        </p:txBody>
      </p:sp>
      <p:pic>
        <p:nvPicPr>
          <p:cNvPr id="16" name="图片 15" descr="画笔.jpg"/>
          <p:cNvPicPr>
            <a:picLocks noChangeAspect="1"/>
          </p:cNvPicPr>
          <p:nvPr/>
        </p:nvPicPr>
        <p:blipFill>
          <a:blip r:embed="rId4" cstate="print">
            <a:clrChange>
              <a:clrFrom>
                <a:srgbClr val="F0F0F0"/>
              </a:clrFrom>
              <a:clrTo>
                <a:srgbClr val="F0F0F0">
                  <a:alpha val="0"/>
                </a:srgbClr>
              </a:clrTo>
            </a:clrChange>
          </a:blip>
          <a:srcRect t="52482" r="50000"/>
          <a:stretch>
            <a:fillRect/>
          </a:stretch>
        </p:blipFill>
        <p:spPr>
          <a:xfrm>
            <a:off x="7992835" y="4049485"/>
            <a:ext cx="1151165" cy="1094015"/>
          </a:xfrm>
          <a:prstGeom prst="rect">
            <a:avLst/>
          </a:prstGeom>
        </p:spPr>
      </p:pic>
      <p:sp>
        <p:nvSpPr>
          <p:cNvPr id="21" name="矩形 20"/>
          <p:cNvSpPr/>
          <p:nvPr/>
        </p:nvSpPr>
        <p:spPr>
          <a:xfrm>
            <a:off x="685800" y="1860728"/>
            <a:ext cx="7498080" cy="1861535"/>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电流和水流相似</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以水流为例</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从干渠内流出来的水分支后</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由于每一条支渠里的水流都是从干渠里流出来的</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所以每一条支渠里的水流都比干渠里的水流小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同理</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在并联电路中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每一条支路中的电流都比干路中的电流小</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所以并联电路有分流的特点</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Left)">
                                      <p:cBhvr>
                                        <p:cTn id="10" dur="500"/>
                                        <p:tgtEl>
                                          <p:spTgt spid="12"/>
                                        </p:tgtEl>
                                      </p:cBhvr>
                                    </p:animEffect>
                                  </p:childTnLst>
                                </p:cTn>
                              </p:par>
                              <p:par>
                                <p:cTn id="11" presetID="12" presetClass="entr" presetSubtype="4"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slide(fromBottom)">
                                      <p:cBhvr>
                                        <p:cTn id="13" dur="500"/>
                                        <p:tgtEl>
                                          <p:spTgt spid="17"/>
                                        </p:tgtEl>
                                      </p:cBhvr>
                                    </p:animEffect>
                                  </p:childTnLst>
                                </p:cTn>
                              </p:par>
                              <p:par>
                                <p:cTn id="14" presetID="23" presetClass="entr" presetSubtype="16"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childTnLst>
                                </p:cTn>
                              </p:par>
                              <p:par>
                                <p:cTn id="18" presetID="32" presetClass="emph" presetSubtype="0" fill="hold" nodeType="withEffect">
                                  <p:stCondLst>
                                    <p:cond delay="0"/>
                                  </p:stCondLst>
                                  <p:childTnLst>
                                    <p:animClr clrSpc="rgb">
                                      <p:cBhvr override="childStyle">
                                        <p:cTn id="19" dur="100" fill="hold"/>
                                        <p:tgtEl>
                                          <p:spTgt spid="24"/>
                                        </p:tgtEl>
                                        <p:attrNameLst>
                                          <p:attrName>style.color</p:attrName>
                                        </p:attrNameLst>
                                      </p:cBhvr>
                                      <p:to>
                                        <a:schemeClr val="bg1"/>
                                      </p:to>
                                    </p:animClr>
                                    <p:animClr clrSpc="rgb">
                                      <p:cBhvr>
                                        <p:cTn id="20" dur="100" fill="hold"/>
                                        <p:tgtEl>
                                          <p:spTgt spid="24"/>
                                        </p:tgtEl>
                                        <p:attrNameLst>
                                          <p:attrName>fillcolor</p:attrName>
                                        </p:attrNameLst>
                                      </p:cBhvr>
                                      <p:to>
                                        <a:schemeClr val="bg1"/>
                                      </p:to>
                                    </p:animClr>
                                    <p:set>
                                      <p:cBhvr>
                                        <p:cTn id="21" dur="100" fill="hold"/>
                                        <p:tgtEl>
                                          <p:spTgt spid="24"/>
                                        </p:tgtEl>
                                        <p:attrNameLst>
                                          <p:attrName>fill.type</p:attrName>
                                        </p:attrNameLst>
                                      </p:cBhvr>
                                      <p:to>
                                        <p:strVal val="solid"/>
                                      </p:to>
                                    </p:set>
                                    <p:set>
                                      <p:cBhvr>
                                        <p:cTn id="22" dur="100" fill="hold"/>
                                        <p:tgtEl>
                                          <p:spTgt spid="24"/>
                                        </p:tgtEl>
                                        <p:attrNameLst>
                                          <p:attrName>fill.on</p:attrName>
                                        </p:attrNameLst>
                                      </p:cBhvr>
                                      <p:to>
                                        <p:strVal val="true"/>
                                      </p:to>
                                    </p:set>
                                    <p:animRot by="120000">
                                      <p:cBhvr>
                                        <p:cTn id="23" dur="100" fill="hold">
                                          <p:stCondLst>
                                            <p:cond delay="0"/>
                                          </p:stCondLst>
                                        </p:cTn>
                                        <p:tgtEl>
                                          <p:spTgt spid="24"/>
                                        </p:tgtEl>
                                        <p:attrNameLst>
                                          <p:attrName>r</p:attrName>
                                        </p:attrNameLst>
                                      </p:cBhvr>
                                    </p:animRot>
                                    <p:animRot by="-240000">
                                      <p:cBhvr>
                                        <p:cTn id="24" dur="200" fill="hold">
                                          <p:stCondLst>
                                            <p:cond delay="200"/>
                                          </p:stCondLst>
                                        </p:cTn>
                                        <p:tgtEl>
                                          <p:spTgt spid="24"/>
                                        </p:tgtEl>
                                        <p:attrNameLst>
                                          <p:attrName>r</p:attrName>
                                        </p:attrNameLst>
                                      </p:cBhvr>
                                    </p:animRot>
                                    <p:animRot by="240000">
                                      <p:cBhvr>
                                        <p:cTn id="25" dur="200" fill="hold">
                                          <p:stCondLst>
                                            <p:cond delay="400"/>
                                          </p:stCondLst>
                                        </p:cTn>
                                        <p:tgtEl>
                                          <p:spTgt spid="24"/>
                                        </p:tgtEl>
                                        <p:attrNameLst>
                                          <p:attrName>r</p:attrName>
                                        </p:attrNameLst>
                                      </p:cBhvr>
                                    </p:animRot>
                                    <p:animRot by="-240000">
                                      <p:cBhvr>
                                        <p:cTn id="26" dur="200" fill="hold">
                                          <p:stCondLst>
                                            <p:cond delay="600"/>
                                          </p:stCondLst>
                                        </p:cTn>
                                        <p:tgtEl>
                                          <p:spTgt spid="24"/>
                                        </p:tgtEl>
                                        <p:attrNameLst>
                                          <p:attrName>r</p:attrName>
                                        </p:attrNameLst>
                                      </p:cBhvr>
                                    </p:animRot>
                                    <p:animRot by="120000">
                                      <p:cBhvr>
                                        <p:cTn id="27" dur="200" fill="hold">
                                          <p:stCondLst>
                                            <p:cond delay="800"/>
                                          </p:stCondLst>
                                        </p:cTn>
                                        <p:tgtEl>
                                          <p:spTgt spid="24"/>
                                        </p:tgtEl>
                                        <p:attrNameLst>
                                          <p:attrName>r</p:attrName>
                                        </p:attrNameLst>
                                      </p:cBhvr>
                                    </p:animRot>
                                  </p:childTnLst>
                                </p:cTn>
                              </p:par>
                            </p:childTnLst>
                          </p:cTn>
                        </p:par>
                        <p:par>
                          <p:cTn id="28" fill="hold">
                            <p:stCondLst>
                              <p:cond delay="500"/>
                            </p:stCondLst>
                            <p:childTnLst>
                              <p:par>
                                <p:cTn id="29" presetID="12" presetClass="entr" presetSubtype="8"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slide(fromLeft)">
                                      <p:cBhvr>
                                        <p:cTn id="31" dur="500"/>
                                        <p:tgtEl>
                                          <p:spTgt spid="19"/>
                                        </p:tgtEl>
                                      </p:cBhvr>
                                    </p:animEffect>
                                  </p:childTnLst>
                                </p:cTn>
                              </p:par>
                            </p:childTnLst>
                          </p:cTn>
                        </p:par>
                        <p:par>
                          <p:cTn id="32" fill="hold">
                            <p:stCondLst>
                              <p:cond delay="1000"/>
                            </p:stCondLst>
                            <p:childTnLst>
                              <p:par>
                                <p:cTn id="33" presetID="12" presetClass="entr" presetSubtype="8"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slide(fromLeft)">
                                      <p:cBhvr>
                                        <p:cTn id="3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9" grpId="0"/>
      <p:bldP spid="2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Box 61"/>
          <p:cNvSpPr txBox="1"/>
          <p:nvPr/>
        </p:nvSpPr>
        <p:spPr>
          <a:xfrm>
            <a:off x="1379506" y="552797"/>
            <a:ext cx="6403035" cy="900246"/>
          </a:xfrm>
          <a:prstGeom prst="rect">
            <a:avLst/>
          </a:prstGeom>
          <a:noFill/>
        </p:spPr>
        <p:txBody>
          <a:bodyPr wrap="none" lIns="68580" tIns="34290" rIns="68580" bIns="34290" rtlCol="0">
            <a:spAutoFit/>
          </a:bodyPr>
          <a:lstStyle>
            <a:defPPr>
              <a:defRPr lang="zh-CN"/>
            </a:defPPr>
            <a:lvl1pPr>
              <a:defRPr sz="19900" b="1">
                <a:solidFill>
                  <a:srgbClr val="5FCACB"/>
                </a:solidFill>
              </a:defRPr>
            </a:lvl1pPr>
          </a:lstStyle>
          <a:p>
            <a:r>
              <a:rPr lang="zh-CN" altLang="en-US" sz="5400" dirty="0" smtClean="0">
                <a:solidFill>
                  <a:schemeClr val="accent1"/>
                </a:solidFill>
                <a:latin typeface="隶书" panose="02010509060101010101" pitchFamily="49" charset="-122"/>
                <a:ea typeface="隶书" panose="02010509060101010101" pitchFamily="49" charset="-122"/>
              </a:rPr>
              <a:t>第十四章  了解电路</a:t>
            </a:r>
            <a:endParaRPr lang="zh-CN" altLang="en-US" sz="5400" dirty="0">
              <a:solidFill>
                <a:schemeClr val="accent1"/>
              </a:solidFill>
              <a:latin typeface="隶书" panose="02010509060101010101" pitchFamily="49" charset="-122"/>
              <a:ea typeface="隶书" panose="02010509060101010101" pitchFamily="49" charset="-122"/>
            </a:endParaRPr>
          </a:p>
        </p:txBody>
      </p:sp>
      <p:sp>
        <p:nvSpPr>
          <p:cNvPr id="64" name="文本框 78"/>
          <p:cNvSpPr txBox="1"/>
          <p:nvPr/>
        </p:nvSpPr>
        <p:spPr>
          <a:xfrm>
            <a:off x="2839812" y="1841166"/>
            <a:ext cx="3227487" cy="577081"/>
          </a:xfrm>
          <a:prstGeom prst="rect">
            <a:avLst/>
          </a:prstGeom>
          <a:noFill/>
        </p:spPr>
        <p:txBody>
          <a:bodyPr wrap="none" lIns="68580" tIns="34290" rIns="68580" bIns="34290" rtlCol="0">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3300" dirty="0" smtClean="0">
                <a:solidFill>
                  <a:schemeClr val="accent1"/>
                </a:solidFill>
              </a:rPr>
              <a:t>第五节 测量电压</a:t>
            </a:r>
            <a:endParaRPr lang="zh-CN" altLang="en-US" sz="3300" dirty="0">
              <a:solidFill>
                <a:schemeClr val="accent1"/>
              </a:solidFill>
            </a:endParaRPr>
          </a:p>
        </p:txBody>
      </p:sp>
      <p:pic>
        <p:nvPicPr>
          <p:cNvPr id="25" name="Picture 12" descr="clouds1.png"/>
          <p:cNvPicPr>
            <a:picLocks noChangeAspect="1"/>
          </p:cNvPicPr>
          <p:nvPr/>
        </p:nvPicPr>
        <p:blipFill>
          <a:blip r:embed="rId3" cstate="print"/>
          <a:stretch>
            <a:fillRect/>
          </a:stretch>
        </p:blipFill>
        <p:spPr>
          <a:xfrm>
            <a:off x="1921391" y="3147005"/>
            <a:ext cx="4771653" cy="827958"/>
          </a:xfrm>
          <a:prstGeom prst="rect">
            <a:avLst/>
          </a:prstGeom>
        </p:spPr>
      </p:pic>
      <p:pic>
        <p:nvPicPr>
          <p:cNvPr id="26" name="Picture 10" descr="field1.png"/>
          <p:cNvPicPr>
            <a:picLocks noChangeAspect="1"/>
          </p:cNvPicPr>
          <p:nvPr/>
        </p:nvPicPr>
        <p:blipFill>
          <a:blip r:embed="rId4" cstate="print"/>
          <a:stretch>
            <a:fillRect/>
          </a:stretch>
        </p:blipFill>
        <p:spPr>
          <a:xfrm>
            <a:off x="88457" y="3838045"/>
            <a:ext cx="8916747" cy="1354442"/>
          </a:xfrm>
          <a:prstGeom prst="rect">
            <a:avLst/>
          </a:prstGeom>
        </p:spPr>
      </p:pic>
      <p:pic>
        <p:nvPicPr>
          <p:cNvPr id="27" name="Picture 11" descr="server.png"/>
          <p:cNvPicPr>
            <a:picLocks noChangeAspect="1"/>
          </p:cNvPicPr>
          <p:nvPr/>
        </p:nvPicPr>
        <p:blipFill>
          <a:blip r:embed="rId5" cstate="print"/>
          <a:stretch>
            <a:fillRect/>
          </a:stretch>
        </p:blipFill>
        <p:spPr>
          <a:xfrm>
            <a:off x="2759528" y="3294761"/>
            <a:ext cx="3559629" cy="195487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1200">
        <p14:prism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29" presetClass="entr" presetSubtype="0" fill="hold" grpId="0" nodeType="afterEffect">
                                  <p:stCondLst>
                                    <p:cond delay="0"/>
                                  </p:stCondLst>
                                  <p:iterate type="lt">
                                    <p:tmPct val="0"/>
                                  </p:iterate>
                                  <p:childTnLst>
                                    <p:set>
                                      <p:cBhvr>
                                        <p:cTn id="19" dur="1" fill="hold">
                                          <p:stCondLst>
                                            <p:cond delay="0"/>
                                          </p:stCondLst>
                                        </p:cTn>
                                        <p:tgtEl>
                                          <p:spTgt spid="62"/>
                                        </p:tgtEl>
                                        <p:attrNameLst>
                                          <p:attrName>style.visibility</p:attrName>
                                        </p:attrNameLst>
                                      </p:cBhvr>
                                      <p:to>
                                        <p:strVal val="visible"/>
                                      </p:to>
                                    </p:set>
                                    <p:anim calcmode="lin" valueType="num">
                                      <p:cBhvr>
                                        <p:cTn id="20" dur="1000" fill="hold"/>
                                        <p:tgtEl>
                                          <p:spTgt spid="62"/>
                                        </p:tgtEl>
                                        <p:attrNameLst>
                                          <p:attrName>ppt_x</p:attrName>
                                        </p:attrNameLst>
                                      </p:cBhvr>
                                      <p:tavLst>
                                        <p:tav tm="0">
                                          <p:val>
                                            <p:strVal val="#ppt_x-.2"/>
                                          </p:val>
                                        </p:tav>
                                        <p:tav tm="100000">
                                          <p:val>
                                            <p:strVal val="#ppt_x"/>
                                          </p:val>
                                        </p:tav>
                                      </p:tavLst>
                                    </p:anim>
                                    <p:anim calcmode="lin" valueType="num">
                                      <p:cBhvr>
                                        <p:cTn id="21" dur="1000" fill="hold"/>
                                        <p:tgtEl>
                                          <p:spTgt spid="6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62"/>
                                        </p:tgtEl>
                                      </p:cBhvr>
                                    </p:animEffect>
                                  </p:childTnLst>
                                </p:cTn>
                              </p:par>
                              <p:par>
                                <p:cTn id="23" presetID="29" presetClass="entr" presetSubtype="0" fill="hold" grpId="0" nodeType="withEffect">
                                  <p:stCondLst>
                                    <p:cond delay="0"/>
                                  </p:stCondLst>
                                  <p:iterate type="lt">
                                    <p:tmPct val="0"/>
                                  </p:iterate>
                                  <p:childTnLst>
                                    <p:set>
                                      <p:cBhvr>
                                        <p:cTn id="24" dur="1" fill="hold">
                                          <p:stCondLst>
                                            <p:cond delay="0"/>
                                          </p:stCondLst>
                                        </p:cTn>
                                        <p:tgtEl>
                                          <p:spTgt spid="64"/>
                                        </p:tgtEl>
                                        <p:attrNameLst>
                                          <p:attrName>style.visibility</p:attrName>
                                        </p:attrNameLst>
                                      </p:cBhvr>
                                      <p:to>
                                        <p:strVal val="visible"/>
                                      </p:to>
                                    </p:set>
                                    <p:anim calcmode="lin" valueType="num">
                                      <p:cBhvr>
                                        <p:cTn id="25" dur="1000" fill="hold"/>
                                        <p:tgtEl>
                                          <p:spTgt spid="64"/>
                                        </p:tgtEl>
                                        <p:attrNameLst>
                                          <p:attrName>ppt_x</p:attrName>
                                        </p:attrNameLst>
                                      </p:cBhvr>
                                      <p:tavLst>
                                        <p:tav tm="0">
                                          <p:val>
                                            <p:strVal val="#ppt_x-.2"/>
                                          </p:val>
                                        </p:tav>
                                        <p:tav tm="100000">
                                          <p:val>
                                            <p:strVal val="#ppt_x"/>
                                          </p:val>
                                        </p:tav>
                                      </p:tavLst>
                                    </p:anim>
                                    <p:anim calcmode="lin" valueType="num">
                                      <p:cBhvr>
                                        <p:cTn id="26" dur="1000" fill="hold"/>
                                        <p:tgtEl>
                                          <p:spTgt spid="64"/>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2404109"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64764" y="1103254"/>
            <a:ext cx="1315915" cy="552484"/>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8"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电压</a:t>
            </a:r>
          </a:p>
        </p:txBody>
      </p:sp>
      <p:sp>
        <p:nvSpPr>
          <p:cNvPr id="11" name="矩形 10"/>
          <p:cNvSpPr/>
          <p:nvPr/>
        </p:nvSpPr>
        <p:spPr>
          <a:xfrm>
            <a:off x="1493521" y="3491039"/>
            <a:ext cx="5974080" cy="761747"/>
          </a:xfrm>
          <a:prstGeom prst="rect">
            <a:avLst/>
          </a:prstGeom>
        </p:spPr>
        <p:txBody>
          <a:bodyPr wrap="square" lIns="68580" tIns="34290" rIns="68580" bIns="34290">
            <a:spAutoFit/>
          </a:bodyPr>
          <a:lstStyle/>
          <a:p>
            <a:pPr>
              <a:lnSpc>
                <a:spcPct val="150000"/>
              </a:lnSpc>
            </a:pPr>
            <a:r>
              <a:rPr lang="zh-CN" altLang="en-US" sz="1500" dirty="0" smtClean="0">
                <a:latin typeface="微软雅黑" panose="020B0503020204020204" pitchFamily="34" charset="-122"/>
                <a:ea typeface="微软雅黑" panose="020B0503020204020204" pitchFamily="34" charset="-122"/>
              </a:rPr>
              <a:t>电鳗是一个电击高手</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它若受到惊吓或捕食</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能产生</a:t>
            </a:r>
            <a:r>
              <a:rPr lang="en-US" altLang="zh-CN" sz="1500" dirty="0" smtClean="0">
                <a:latin typeface="微软雅黑" panose="020B0503020204020204" pitchFamily="34" charset="-122"/>
                <a:ea typeface="微软雅黑" panose="020B0503020204020204" pitchFamily="34" charset="-122"/>
              </a:rPr>
              <a:t>300~800</a:t>
            </a:r>
            <a:r>
              <a:rPr lang="zh-CN" altLang="en-US" sz="1500" dirty="0" smtClean="0">
                <a:latin typeface="微软雅黑" panose="020B0503020204020204" pitchFamily="34" charset="-122"/>
                <a:ea typeface="微软雅黑" panose="020B0503020204020204" pitchFamily="34" charset="-122"/>
              </a:rPr>
              <a:t>伏</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甚至</a:t>
            </a:r>
            <a:r>
              <a:rPr lang="en-US" altLang="zh-CN" sz="1500" dirty="0" smtClean="0">
                <a:latin typeface="微软雅黑" panose="020B0503020204020204" pitchFamily="34" charset="-122"/>
                <a:ea typeface="微软雅黑" panose="020B0503020204020204" pitchFamily="34" charset="-122"/>
              </a:rPr>
              <a:t>1000</a:t>
            </a:r>
            <a:r>
              <a:rPr lang="zh-CN" altLang="en-US" sz="1500" dirty="0" smtClean="0">
                <a:latin typeface="微软雅黑" panose="020B0503020204020204" pitchFamily="34" charset="-122"/>
                <a:ea typeface="微软雅黑" panose="020B0503020204020204" pitchFamily="34" charset="-122"/>
              </a:rPr>
              <a:t>伏左右的电压</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足以电死一头牛</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因此赢得了“河中魔王”的称号</a:t>
            </a:r>
            <a:r>
              <a:rPr lang="en-US" altLang="zh-CN" sz="1500" dirty="0" smtClean="0">
                <a:latin typeface="微软雅黑" panose="020B0503020204020204" pitchFamily="34" charset="-122"/>
                <a:ea typeface="微软雅黑" panose="020B0503020204020204" pitchFamily="34" charset="-122"/>
              </a:rPr>
              <a:t>.</a:t>
            </a:r>
          </a:p>
        </p:txBody>
      </p:sp>
      <p:pic>
        <p:nvPicPr>
          <p:cNvPr id="12" name="hw360.jpg" descr="id:2147516945;FounderCES"/>
          <p:cNvPicPr/>
          <p:nvPr/>
        </p:nvPicPr>
        <p:blipFill>
          <a:blip r:embed="rId4"/>
          <a:stretch>
            <a:fillRect/>
          </a:stretch>
        </p:blipFill>
        <p:spPr>
          <a:xfrm>
            <a:off x="2920014" y="1417320"/>
            <a:ext cx="2654766" cy="19849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slide(fromBottom)">
                                      <p:cBhvr>
                                        <p:cTn id="20" dur="500"/>
                                        <p:tgtEl>
                                          <p:spTgt spid="12"/>
                                        </p:tgtEl>
                                      </p:cBhvr>
                                    </p:animEffect>
                                  </p:childTnLst>
                                </p:cTn>
                              </p:par>
                            </p:childTnLst>
                          </p:cTn>
                        </p:par>
                        <p:par>
                          <p:cTn id="21" fill="hold">
                            <p:stCondLst>
                              <p:cond delay="500"/>
                            </p:stCondLst>
                            <p:childTnLst>
                              <p:par>
                                <p:cTn id="22" presetID="12" presetClass="entr" presetSubtype="4"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slide(fromBottom)">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9"/>
          <p:cNvGrpSpPr/>
          <p:nvPr/>
        </p:nvGrpSpPr>
        <p:grpSpPr>
          <a:xfrm>
            <a:off x="253093" y="0"/>
            <a:ext cx="2231027" cy="818555"/>
            <a:chOff x="337457" y="0"/>
            <a:chExt cx="5206093" cy="1091406"/>
          </a:xfrm>
        </p:grpSpPr>
        <p:sp>
          <p:nvSpPr>
            <p:cNvPr id="13" name="圆角矩形 12"/>
            <p:cNvSpPr/>
            <p:nvPr/>
          </p:nvSpPr>
          <p:spPr>
            <a:xfrm>
              <a:off x="337457" y="405606"/>
              <a:ext cx="5206093"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rot="5400000">
              <a:off x="475062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pic>
        <p:nvPicPr>
          <p:cNvPr id="24" name="图片 23" descr="下方素材.png"/>
          <p:cNvPicPr>
            <a:picLocks noChangeAspect="1"/>
          </p:cNvPicPr>
          <p:nvPr/>
        </p:nvPicPr>
        <p:blipFill>
          <a:blip r:embed="rId2" cstate="print"/>
          <a:srcRect t="65517"/>
          <a:stretch>
            <a:fillRect/>
          </a:stretch>
        </p:blipFill>
        <p:spPr>
          <a:xfrm>
            <a:off x="3967844" y="4653643"/>
            <a:ext cx="1894113" cy="489857"/>
          </a:xfrm>
          <a:prstGeom prst="rect">
            <a:avLst/>
          </a:prstGeom>
        </p:spPr>
      </p:pic>
      <p:sp>
        <p:nvSpPr>
          <p:cNvPr id="12" name="矩形 11"/>
          <p:cNvSpPr/>
          <p:nvPr/>
        </p:nvSpPr>
        <p:spPr>
          <a:xfrm>
            <a:off x="392743" y="348923"/>
            <a:ext cx="197233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电压</a:t>
            </a:r>
          </a:p>
        </p:txBody>
      </p:sp>
      <p:pic>
        <p:nvPicPr>
          <p:cNvPr id="17" name="图片 16" descr="图片1.png"/>
          <p:cNvPicPr>
            <a:picLocks noChangeAspect="1"/>
          </p:cNvPicPr>
          <p:nvPr/>
        </p:nvPicPr>
        <p:blipFill>
          <a:blip r:embed="rId3"/>
          <a:stretch>
            <a:fillRect/>
          </a:stretch>
        </p:blipFill>
        <p:spPr>
          <a:xfrm>
            <a:off x="543398" y="1057581"/>
            <a:ext cx="1161192" cy="487523"/>
          </a:xfrm>
          <a:prstGeom prst="rect">
            <a:avLst/>
          </a:prstGeom>
        </p:spPr>
      </p:pic>
      <p:sp>
        <p:nvSpPr>
          <p:cNvPr id="19" name="矩形 18"/>
          <p:cNvSpPr/>
          <p:nvPr/>
        </p:nvSpPr>
        <p:spPr>
          <a:xfrm>
            <a:off x="1692556" y="1075147"/>
            <a:ext cx="299184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几种常见的电压值</a:t>
            </a:r>
            <a:r>
              <a:rPr lang="en-US" altLang="zh-CN" sz="2700" dirty="0" smtClean="0">
                <a:latin typeface="微软雅黑" panose="020B0503020204020204" pitchFamily="34" charset="-122"/>
                <a:ea typeface="微软雅黑" panose="020B0503020204020204" pitchFamily="34" charset="-122"/>
              </a:rPr>
              <a:t>:</a:t>
            </a:r>
          </a:p>
        </p:txBody>
      </p:sp>
      <p:pic>
        <p:nvPicPr>
          <p:cNvPr id="16" name="图片 15" descr="画笔.jpg"/>
          <p:cNvPicPr>
            <a:picLocks noChangeAspect="1"/>
          </p:cNvPicPr>
          <p:nvPr/>
        </p:nvPicPr>
        <p:blipFill>
          <a:blip r:embed="rId4" cstate="print">
            <a:clrChange>
              <a:clrFrom>
                <a:srgbClr val="F0F0F0"/>
              </a:clrFrom>
              <a:clrTo>
                <a:srgbClr val="F0F0F0">
                  <a:alpha val="0"/>
                </a:srgbClr>
              </a:clrTo>
            </a:clrChange>
          </a:blip>
          <a:srcRect t="52482" r="50000"/>
          <a:stretch>
            <a:fillRect/>
          </a:stretch>
        </p:blipFill>
        <p:spPr>
          <a:xfrm>
            <a:off x="7992835" y="4049485"/>
            <a:ext cx="1151165" cy="1094015"/>
          </a:xfrm>
          <a:prstGeom prst="rect">
            <a:avLst/>
          </a:prstGeom>
        </p:spPr>
      </p:pic>
      <p:graphicFrame>
        <p:nvGraphicFramePr>
          <p:cNvPr id="18" name="表格 17"/>
          <p:cNvGraphicFramePr>
            <a:graphicFrameLocks noGrp="1"/>
          </p:cNvGraphicFramePr>
          <p:nvPr/>
        </p:nvGraphicFramePr>
        <p:xfrm>
          <a:off x="1821590" y="1964690"/>
          <a:ext cx="3893410" cy="1828800"/>
        </p:xfrm>
        <a:graphic>
          <a:graphicData uri="http://schemas.openxmlformats.org/drawingml/2006/table">
            <a:tbl>
              <a:tblPr/>
              <a:tblGrid>
                <a:gridCol w="1714090"/>
                <a:gridCol w="2179320"/>
              </a:tblGrid>
              <a:tr h="0">
                <a:tc>
                  <a:txBody>
                    <a:bodyPr/>
                    <a:lstStyle/>
                    <a:p>
                      <a:pPr algn="ctr">
                        <a:lnSpc>
                          <a:spcPct val="100000"/>
                        </a:lnSpc>
                        <a:spcAft>
                          <a:spcPts val="0"/>
                        </a:spcAft>
                      </a:pPr>
                      <a:r>
                        <a:rPr lang="zh-CN" altLang="en-US" sz="2000" kern="1200" dirty="0" smtClean="0">
                          <a:solidFill>
                            <a:schemeClr val="tx1"/>
                          </a:solidFill>
                          <a:latin typeface="微软雅黑" panose="020B0503020204020204" pitchFamily="34" charset="-122"/>
                          <a:ea typeface="微软雅黑" panose="020B0503020204020204" pitchFamily="34" charset="-122"/>
                          <a:cs typeface="+mn-cs"/>
                        </a:rPr>
                        <a:t>干电池</a:t>
                      </a: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ct val="100000"/>
                        </a:lnSpc>
                        <a:spcAft>
                          <a:spcPts val="0"/>
                        </a:spcAft>
                      </a:pPr>
                      <a:r>
                        <a:rPr lang="en-US" altLang="en-US" sz="2000" kern="1200" dirty="0" smtClean="0">
                          <a:solidFill>
                            <a:schemeClr val="tx1"/>
                          </a:solidFill>
                          <a:latin typeface="微软雅黑" panose="020B0503020204020204" pitchFamily="34" charset="-122"/>
                          <a:ea typeface="微软雅黑" panose="020B0503020204020204" pitchFamily="34" charset="-122"/>
                          <a:cs typeface="+mn-cs"/>
                        </a:rPr>
                        <a:t>1.5 V</a:t>
                      </a:r>
                      <a:endParaRPr lang="zh-CN" altLang="en-US" sz="2000" kern="1200" dirty="0" smtClean="0">
                        <a:solidFill>
                          <a:schemeClr val="tx1"/>
                        </a:solidFill>
                        <a:latin typeface="微软雅黑" panose="020B0503020204020204" pitchFamily="34" charset="-122"/>
                        <a:ea typeface="微软雅黑" panose="020B0503020204020204" pitchFamily="34" charset="-122"/>
                        <a:cs typeface="+mn-cs"/>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r>
              <a:tr h="0">
                <a:tc>
                  <a:txBody>
                    <a:bodyPr/>
                    <a:lstStyle/>
                    <a:p>
                      <a:pPr algn="ctr">
                        <a:lnSpc>
                          <a:spcPct val="100000"/>
                        </a:lnSpc>
                        <a:spcAft>
                          <a:spcPts val="0"/>
                        </a:spcAft>
                      </a:pPr>
                      <a:r>
                        <a:rPr lang="zh-CN" altLang="en-US" sz="2000" kern="1200" dirty="0" smtClean="0">
                          <a:solidFill>
                            <a:schemeClr val="tx1"/>
                          </a:solidFill>
                          <a:latin typeface="微软雅黑" panose="020B0503020204020204" pitchFamily="34" charset="-122"/>
                          <a:ea typeface="微软雅黑" panose="020B0503020204020204" pitchFamily="34" charset="-122"/>
                          <a:cs typeface="+mn-cs"/>
                        </a:rPr>
                        <a:t>手机电池</a:t>
                      </a: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ct val="100000"/>
                        </a:lnSpc>
                        <a:spcAft>
                          <a:spcPts val="0"/>
                        </a:spcAft>
                      </a:pPr>
                      <a:r>
                        <a:rPr lang="en-US" altLang="en-US" sz="2000" kern="1200" dirty="0" smtClean="0">
                          <a:solidFill>
                            <a:schemeClr val="tx1"/>
                          </a:solidFill>
                          <a:latin typeface="微软雅黑" panose="020B0503020204020204" pitchFamily="34" charset="-122"/>
                          <a:ea typeface="微软雅黑" panose="020B0503020204020204" pitchFamily="34" charset="-122"/>
                          <a:cs typeface="+mn-cs"/>
                        </a:rPr>
                        <a:t>3.7 V</a:t>
                      </a:r>
                      <a:endParaRPr lang="zh-CN" altLang="en-US" sz="2000" kern="1200" dirty="0" smtClean="0">
                        <a:solidFill>
                          <a:schemeClr val="tx1"/>
                        </a:solidFill>
                        <a:latin typeface="微软雅黑" panose="020B0503020204020204" pitchFamily="34" charset="-122"/>
                        <a:ea typeface="微软雅黑" panose="020B0503020204020204" pitchFamily="34" charset="-122"/>
                        <a:cs typeface="+mn-cs"/>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r>
              <a:tr h="0">
                <a:tc>
                  <a:txBody>
                    <a:bodyPr/>
                    <a:lstStyle/>
                    <a:p>
                      <a:pPr algn="ctr">
                        <a:lnSpc>
                          <a:spcPct val="100000"/>
                        </a:lnSpc>
                        <a:spcAft>
                          <a:spcPts val="0"/>
                        </a:spcAft>
                      </a:pPr>
                      <a:r>
                        <a:rPr lang="zh-CN" altLang="en-US" sz="2000" kern="1200" dirty="0" smtClean="0">
                          <a:solidFill>
                            <a:schemeClr val="tx1"/>
                          </a:solidFill>
                          <a:latin typeface="微软雅黑" panose="020B0503020204020204" pitchFamily="34" charset="-122"/>
                          <a:ea typeface="微软雅黑" panose="020B0503020204020204" pitchFamily="34" charset="-122"/>
                          <a:cs typeface="+mn-cs"/>
                        </a:rPr>
                        <a:t>铅蓄电池</a:t>
                      </a: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ct val="100000"/>
                        </a:lnSpc>
                        <a:spcAft>
                          <a:spcPts val="0"/>
                        </a:spcAft>
                      </a:pPr>
                      <a:r>
                        <a:rPr lang="en-US" altLang="en-US" sz="2000" kern="1200" dirty="0" smtClean="0">
                          <a:solidFill>
                            <a:schemeClr val="tx1"/>
                          </a:solidFill>
                          <a:latin typeface="微软雅黑" panose="020B0503020204020204" pitchFamily="34" charset="-122"/>
                          <a:ea typeface="微软雅黑" panose="020B0503020204020204" pitchFamily="34" charset="-122"/>
                          <a:cs typeface="+mn-cs"/>
                        </a:rPr>
                        <a:t>2 V</a:t>
                      </a:r>
                      <a:endParaRPr lang="zh-CN" altLang="en-US" sz="2000" kern="1200" dirty="0" smtClean="0">
                        <a:solidFill>
                          <a:schemeClr val="tx1"/>
                        </a:solidFill>
                        <a:latin typeface="微软雅黑" panose="020B0503020204020204" pitchFamily="34" charset="-122"/>
                        <a:ea typeface="微软雅黑" panose="020B0503020204020204" pitchFamily="34" charset="-122"/>
                        <a:cs typeface="+mn-cs"/>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r>
              <a:tr h="0">
                <a:tc>
                  <a:txBody>
                    <a:bodyPr/>
                    <a:lstStyle/>
                    <a:p>
                      <a:pPr algn="ctr">
                        <a:lnSpc>
                          <a:spcPct val="100000"/>
                        </a:lnSpc>
                        <a:spcAft>
                          <a:spcPts val="0"/>
                        </a:spcAft>
                      </a:pPr>
                      <a:r>
                        <a:rPr lang="zh-CN" altLang="en-US" sz="2000" kern="1200" dirty="0" smtClean="0">
                          <a:solidFill>
                            <a:schemeClr val="tx1"/>
                          </a:solidFill>
                          <a:latin typeface="微软雅黑" panose="020B0503020204020204" pitchFamily="34" charset="-122"/>
                          <a:ea typeface="微软雅黑" panose="020B0503020204020204" pitchFamily="34" charset="-122"/>
                          <a:cs typeface="+mn-cs"/>
                        </a:rPr>
                        <a:t>家庭电路</a:t>
                      </a: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ct val="100000"/>
                        </a:lnSpc>
                        <a:spcAft>
                          <a:spcPts val="0"/>
                        </a:spcAft>
                      </a:pPr>
                      <a:r>
                        <a:rPr lang="en-US" altLang="en-US" sz="2000" kern="1200" dirty="0" smtClean="0">
                          <a:solidFill>
                            <a:schemeClr val="tx1"/>
                          </a:solidFill>
                          <a:latin typeface="微软雅黑" panose="020B0503020204020204" pitchFamily="34" charset="-122"/>
                          <a:ea typeface="微软雅黑" panose="020B0503020204020204" pitchFamily="34" charset="-122"/>
                          <a:cs typeface="+mn-cs"/>
                        </a:rPr>
                        <a:t>220 V</a:t>
                      </a:r>
                      <a:endParaRPr lang="zh-CN" altLang="en-US" sz="2000" kern="1200" dirty="0" smtClean="0">
                        <a:solidFill>
                          <a:schemeClr val="tx1"/>
                        </a:solidFill>
                        <a:latin typeface="微软雅黑" panose="020B0503020204020204" pitchFamily="34" charset="-122"/>
                        <a:ea typeface="微软雅黑" panose="020B0503020204020204" pitchFamily="34" charset="-122"/>
                        <a:cs typeface="+mn-cs"/>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r>
              <a:tr h="0">
                <a:tc>
                  <a:txBody>
                    <a:bodyPr/>
                    <a:lstStyle/>
                    <a:p>
                      <a:pPr algn="ctr">
                        <a:lnSpc>
                          <a:spcPct val="100000"/>
                        </a:lnSpc>
                        <a:spcAft>
                          <a:spcPts val="0"/>
                        </a:spcAft>
                      </a:pPr>
                      <a:r>
                        <a:rPr lang="zh-CN" altLang="en-US" sz="2000" kern="1200" dirty="0" smtClean="0">
                          <a:solidFill>
                            <a:schemeClr val="tx1"/>
                          </a:solidFill>
                          <a:latin typeface="微软雅黑" panose="020B0503020204020204" pitchFamily="34" charset="-122"/>
                          <a:ea typeface="微软雅黑" panose="020B0503020204020204" pitchFamily="34" charset="-122"/>
                          <a:cs typeface="+mn-cs"/>
                        </a:rPr>
                        <a:t>对人体安</a:t>
                      </a:r>
                    </a:p>
                    <a:p>
                      <a:pPr algn="ctr">
                        <a:lnSpc>
                          <a:spcPct val="100000"/>
                        </a:lnSpc>
                        <a:spcAft>
                          <a:spcPts val="0"/>
                        </a:spcAft>
                      </a:pPr>
                      <a:r>
                        <a:rPr lang="zh-CN" altLang="en-US" sz="2000" kern="1200" dirty="0" smtClean="0">
                          <a:solidFill>
                            <a:schemeClr val="tx1"/>
                          </a:solidFill>
                          <a:latin typeface="微软雅黑" panose="020B0503020204020204" pitchFamily="34" charset="-122"/>
                          <a:ea typeface="微软雅黑" panose="020B0503020204020204" pitchFamily="34" charset="-122"/>
                          <a:cs typeface="+mn-cs"/>
                        </a:rPr>
                        <a:t>全的电压</a:t>
                      </a: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c>
                  <a:txBody>
                    <a:bodyPr/>
                    <a:lstStyle/>
                    <a:p>
                      <a:pPr algn="ctr">
                        <a:lnSpc>
                          <a:spcPct val="100000"/>
                        </a:lnSpc>
                        <a:spcAft>
                          <a:spcPts val="0"/>
                        </a:spcAft>
                      </a:pPr>
                      <a:r>
                        <a:rPr lang="zh-CN" altLang="en-US" sz="2000" kern="1200" dirty="0" smtClean="0">
                          <a:solidFill>
                            <a:schemeClr val="tx1"/>
                          </a:solidFill>
                          <a:latin typeface="微软雅黑" panose="020B0503020204020204" pitchFamily="34" charset="-122"/>
                          <a:ea typeface="微软雅黑" panose="020B0503020204020204" pitchFamily="34" charset="-122"/>
                          <a:cs typeface="+mn-cs"/>
                        </a:rPr>
                        <a:t>≤</a:t>
                      </a:r>
                      <a:r>
                        <a:rPr lang="en-US" altLang="en-US" sz="2000" kern="1200" dirty="0" smtClean="0">
                          <a:solidFill>
                            <a:schemeClr val="tx1"/>
                          </a:solidFill>
                          <a:latin typeface="微软雅黑" panose="020B0503020204020204" pitchFamily="34" charset="-122"/>
                          <a:ea typeface="微软雅黑" panose="020B0503020204020204" pitchFamily="34" charset="-122"/>
                          <a:cs typeface="+mn-cs"/>
                        </a:rPr>
                        <a:t>36 V</a:t>
                      </a:r>
                      <a:endParaRPr lang="zh-CN" altLang="en-US" sz="2000" kern="1200" dirty="0" smtClean="0">
                        <a:solidFill>
                          <a:schemeClr val="tx1"/>
                        </a:solidFill>
                        <a:latin typeface="微软雅黑" panose="020B0503020204020204" pitchFamily="34" charset="-122"/>
                        <a:ea typeface="微软雅黑" panose="020B0503020204020204" pitchFamily="34" charset="-122"/>
                        <a:cs typeface="+mn-cs"/>
                      </a:endParaRPr>
                    </a:p>
                  </a:txBody>
                  <a:tcPr marL="0" marR="0" marT="0" marB="0" anchor="ctr">
                    <a:lnL w="12700" cap="flat" cmpd="sng" algn="ctr">
                      <a:solidFill>
                        <a:srgbClr val="00FFFF"/>
                      </a:solidFill>
                      <a:prstDash val="solid"/>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00FFFF"/>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Left)">
                                      <p:cBhvr>
                                        <p:cTn id="10" dur="500"/>
                                        <p:tgtEl>
                                          <p:spTgt spid="12"/>
                                        </p:tgtEl>
                                      </p:cBhvr>
                                    </p:animEffect>
                                  </p:childTnLst>
                                </p:cTn>
                              </p:par>
                              <p:par>
                                <p:cTn id="11" presetID="12" presetClass="entr" presetSubtype="4"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slide(fromBottom)">
                                      <p:cBhvr>
                                        <p:cTn id="13" dur="500"/>
                                        <p:tgtEl>
                                          <p:spTgt spid="17"/>
                                        </p:tgtEl>
                                      </p:cBhvr>
                                    </p:animEffect>
                                  </p:childTnLst>
                                </p:cTn>
                              </p:par>
                              <p:par>
                                <p:cTn id="14" presetID="23" presetClass="entr" presetSubtype="16"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childTnLst>
                                </p:cTn>
                              </p:par>
                              <p:par>
                                <p:cTn id="18" presetID="32" presetClass="emph" presetSubtype="0" fill="hold" nodeType="withEffect">
                                  <p:stCondLst>
                                    <p:cond delay="0"/>
                                  </p:stCondLst>
                                  <p:childTnLst>
                                    <p:animClr clrSpc="rgb">
                                      <p:cBhvr override="childStyle">
                                        <p:cTn id="19" dur="100" fill="hold"/>
                                        <p:tgtEl>
                                          <p:spTgt spid="24"/>
                                        </p:tgtEl>
                                        <p:attrNameLst>
                                          <p:attrName>style.color</p:attrName>
                                        </p:attrNameLst>
                                      </p:cBhvr>
                                      <p:to>
                                        <a:schemeClr val="bg1"/>
                                      </p:to>
                                    </p:animClr>
                                    <p:animClr clrSpc="rgb">
                                      <p:cBhvr>
                                        <p:cTn id="20" dur="100" fill="hold"/>
                                        <p:tgtEl>
                                          <p:spTgt spid="24"/>
                                        </p:tgtEl>
                                        <p:attrNameLst>
                                          <p:attrName>fillcolor</p:attrName>
                                        </p:attrNameLst>
                                      </p:cBhvr>
                                      <p:to>
                                        <a:schemeClr val="bg1"/>
                                      </p:to>
                                    </p:animClr>
                                    <p:set>
                                      <p:cBhvr>
                                        <p:cTn id="21" dur="100" fill="hold"/>
                                        <p:tgtEl>
                                          <p:spTgt spid="24"/>
                                        </p:tgtEl>
                                        <p:attrNameLst>
                                          <p:attrName>fill.type</p:attrName>
                                        </p:attrNameLst>
                                      </p:cBhvr>
                                      <p:to>
                                        <p:strVal val="solid"/>
                                      </p:to>
                                    </p:set>
                                    <p:set>
                                      <p:cBhvr>
                                        <p:cTn id="22" dur="100" fill="hold"/>
                                        <p:tgtEl>
                                          <p:spTgt spid="24"/>
                                        </p:tgtEl>
                                        <p:attrNameLst>
                                          <p:attrName>fill.on</p:attrName>
                                        </p:attrNameLst>
                                      </p:cBhvr>
                                      <p:to>
                                        <p:strVal val="true"/>
                                      </p:to>
                                    </p:set>
                                    <p:animRot by="120000">
                                      <p:cBhvr>
                                        <p:cTn id="23" dur="100" fill="hold">
                                          <p:stCondLst>
                                            <p:cond delay="0"/>
                                          </p:stCondLst>
                                        </p:cTn>
                                        <p:tgtEl>
                                          <p:spTgt spid="24"/>
                                        </p:tgtEl>
                                        <p:attrNameLst>
                                          <p:attrName>r</p:attrName>
                                        </p:attrNameLst>
                                      </p:cBhvr>
                                    </p:animRot>
                                    <p:animRot by="-240000">
                                      <p:cBhvr>
                                        <p:cTn id="24" dur="200" fill="hold">
                                          <p:stCondLst>
                                            <p:cond delay="200"/>
                                          </p:stCondLst>
                                        </p:cTn>
                                        <p:tgtEl>
                                          <p:spTgt spid="24"/>
                                        </p:tgtEl>
                                        <p:attrNameLst>
                                          <p:attrName>r</p:attrName>
                                        </p:attrNameLst>
                                      </p:cBhvr>
                                    </p:animRot>
                                    <p:animRot by="240000">
                                      <p:cBhvr>
                                        <p:cTn id="25" dur="200" fill="hold">
                                          <p:stCondLst>
                                            <p:cond delay="400"/>
                                          </p:stCondLst>
                                        </p:cTn>
                                        <p:tgtEl>
                                          <p:spTgt spid="24"/>
                                        </p:tgtEl>
                                        <p:attrNameLst>
                                          <p:attrName>r</p:attrName>
                                        </p:attrNameLst>
                                      </p:cBhvr>
                                    </p:animRot>
                                    <p:animRot by="-240000">
                                      <p:cBhvr>
                                        <p:cTn id="26" dur="200" fill="hold">
                                          <p:stCondLst>
                                            <p:cond delay="600"/>
                                          </p:stCondLst>
                                        </p:cTn>
                                        <p:tgtEl>
                                          <p:spTgt spid="24"/>
                                        </p:tgtEl>
                                        <p:attrNameLst>
                                          <p:attrName>r</p:attrName>
                                        </p:attrNameLst>
                                      </p:cBhvr>
                                    </p:animRot>
                                    <p:animRot by="120000">
                                      <p:cBhvr>
                                        <p:cTn id="27" dur="200" fill="hold">
                                          <p:stCondLst>
                                            <p:cond delay="800"/>
                                          </p:stCondLst>
                                        </p:cTn>
                                        <p:tgtEl>
                                          <p:spTgt spid="24"/>
                                        </p:tgtEl>
                                        <p:attrNameLst>
                                          <p:attrName>r</p:attrName>
                                        </p:attrNameLst>
                                      </p:cBhvr>
                                    </p:animRot>
                                  </p:childTnLst>
                                </p:cTn>
                              </p:par>
                            </p:childTnLst>
                          </p:cTn>
                        </p:par>
                        <p:par>
                          <p:cTn id="28" fill="hold">
                            <p:stCondLst>
                              <p:cond delay="500"/>
                            </p:stCondLst>
                            <p:childTnLst>
                              <p:par>
                                <p:cTn id="29" presetID="12" presetClass="entr" presetSubtype="8"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slide(fromLeft)">
                                      <p:cBhvr>
                                        <p:cTn id="31" dur="500"/>
                                        <p:tgtEl>
                                          <p:spTgt spid="19"/>
                                        </p:tgtEl>
                                      </p:cBhvr>
                                    </p:animEffect>
                                  </p:childTnLst>
                                </p:cTn>
                              </p:par>
                              <p:par>
                                <p:cTn id="32" presetID="12" presetClass="entr" presetSubtype="4"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slide(fromBottom)">
                                      <p:cBhvr>
                                        <p:cTn id="3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descr="下方素材.png"/>
          <p:cNvPicPr>
            <a:picLocks noChangeAspect="1"/>
          </p:cNvPicPr>
          <p:nvPr/>
        </p:nvPicPr>
        <p:blipFill>
          <a:blip r:embed="rId2" cstate="print"/>
          <a:srcRect t="65517"/>
          <a:stretch>
            <a:fillRect/>
          </a:stretch>
        </p:blipFill>
        <p:spPr>
          <a:xfrm>
            <a:off x="3967844" y="4653643"/>
            <a:ext cx="1894113" cy="489857"/>
          </a:xfrm>
          <a:prstGeom prst="rect">
            <a:avLst/>
          </a:prstGeom>
        </p:spPr>
      </p:pic>
      <p:pic>
        <p:nvPicPr>
          <p:cNvPr id="17" name="图片 16" descr="图片1.png"/>
          <p:cNvPicPr>
            <a:picLocks noChangeAspect="1"/>
          </p:cNvPicPr>
          <p:nvPr/>
        </p:nvPicPr>
        <p:blipFill>
          <a:blip r:embed="rId3"/>
          <a:stretch>
            <a:fillRect/>
          </a:stretch>
        </p:blipFill>
        <p:spPr>
          <a:xfrm>
            <a:off x="546433" y="1057581"/>
            <a:ext cx="1155122" cy="487523"/>
          </a:xfrm>
          <a:prstGeom prst="rect">
            <a:avLst/>
          </a:prstGeom>
        </p:spPr>
      </p:pic>
      <p:pic>
        <p:nvPicPr>
          <p:cNvPr id="16" name="图片 15" descr="画笔.jpg"/>
          <p:cNvPicPr>
            <a:picLocks noChangeAspect="1"/>
          </p:cNvPicPr>
          <p:nvPr/>
        </p:nvPicPr>
        <p:blipFill>
          <a:blip r:embed="rId4" cstate="print">
            <a:clrChange>
              <a:clrFrom>
                <a:srgbClr val="F0F0F0"/>
              </a:clrFrom>
              <a:clrTo>
                <a:srgbClr val="F0F0F0">
                  <a:alpha val="0"/>
                </a:srgbClr>
              </a:clrTo>
            </a:clrChange>
          </a:blip>
          <a:srcRect t="52482" r="50000"/>
          <a:stretch>
            <a:fillRect/>
          </a:stretch>
        </p:blipFill>
        <p:spPr>
          <a:xfrm>
            <a:off x="7992835" y="4049485"/>
            <a:ext cx="1151165" cy="1094015"/>
          </a:xfrm>
          <a:prstGeom prst="rect">
            <a:avLst/>
          </a:prstGeom>
        </p:spPr>
      </p:pic>
      <p:grpSp>
        <p:nvGrpSpPr>
          <p:cNvPr id="21" name="组合 9"/>
          <p:cNvGrpSpPr/>
          <p:nvPr/>
        </p:nvGrpSpPr>
        <p:grpSpPr>
          <a:xfrm>
            <a:off x="171450" y="0"/>
            <a:ext cx="3243389" cy="818555"/>
            <a:chOff x="444500" y="496094"/>
            <a:chExt cx="2362200" cy="1091406"/>
          </a:xfrm>
          <a:solidFill>
            <a:schemeClr val="accent4">
              <a:lumMod val="20000"/>
              <a:lumOff val="80000"/>
            </a:schemeClr>
          </a:solidFill>
        </p:grpSpPr>
        <p:sp>
          <p:nvSpPr>
            <p:cNvPr id="22" name="圆角矩形 21"/>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5" name="直接连接符 24"/>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26" name="矩形 25"/>
          <p:cNvSpPr/>
          <p:nvPr/>
        </p:nvSpPr>
        <p:spPr>
          <a:xfrm>
            <a:off x="307018"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电压的测量</a:t>
            </a:r>
          </a:p>
        </p:txBody>
      </p:sp>
      <p:sp>
        <p:nvSpPr>
          <p:cNvPr id="13" name="矩形 12"/>
          <p:cNvSpPr/>
          <p:nvPr/>
        </p:nvSpPr>
        <p:spPr>
          <a:xfrm>
            <a:off x="1508760" y="1075147"/>
            <a:ext cx="6461761" cy="619080"/>
          </a:xfrm>
          <a:prstGeom prst="rect">
            <a:avLst/>
          </a:prstGeom>
        </p:spPr>
        <p:txBody>
          <a:bodyPr wrap="square" lIns="68580" tIns="34290" rIns="68580" bIns="34290">
            <a:spAutoFit/>
          </a:bodyPr>
          <a:lstStyle/>
          <a:p>
            <a:pPr>
              <a:lnSpc>
                <a:spcPct val="150000"/>
              </a:lnSpc>
            </a:pPr>
            <a:r>
              <a:rPr lang="zh-CN" altLang="en-US" sz="2700" dirty="0" smtClean="0">
                <a:latin typeface="微软雅黑" panose="020B0503020204020204" pitchFamily="34" charset="-122"/>
                <a:ea typeface="微软雅黑" panose="020B0503020204020204" pitchFamily="34" charset="-122"/>
              </a:rPr>
              <a:t>“去源法”判断电压表测量对象</a:t>
            </a:r>
            <a:endParaRPr lang="en-US" altLang="zh-CN" sz="2700" dirty="0" smtClean="0">
              <a:latin typeface="微软雅黑" panose="020B0503020204020204" pitchFamily="34" charset="-122"/>
              <a:ea typeface="微软雅黑" panose="020B0503020204020204" pitchFamily="34" charset="-122"/>
            </a:endParaRPr>
          </a:p>
        </p:txBody>
      </p:sp>
      <p:sp>
        <p:nvSpPr>
          <p:cNvPr id="14" name="矩形 13"/>
          <p:cNvSpPr/>
          <p:nvPr/>
        </p:nvSpPr>
        <p:spPr>
          <a:xfrm>
            <a:off x="1264920" y="1906448"/>
            <a:ext cx="6080760" cy="1861535"/>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选取电压表接在电路中的两个点为分点</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将电路分成两部分</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将两点间含有电源的那部分电路“去掉”</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分析电压表与哪个用电器组成闭合电路</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电压表测量的就是哪个用电器两端的电压</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lide(fromLeft)">
                                      <p:cBhvr>
                                        <p:cTn id="7" dur="500"/>
                                        <p:tgtEl>
                                          <p:spTgt spid="26"/>
                                        </p:tgtEl>
                                      </p:cBhvr>
                                    </p:animEffect>
                                  </p:childTnLst>
                                </p:cTn>
                              </p:par>
                              <p:par>
                                <p:cTn id="8" presetID="12" presetClass="entr" presetSubtype="1"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lide(fromTop)">
                                      <p:cBhvr>
                                        <p:cTn id="10" dur="500"/>
                                        <p:tgtEl>
                                          <p:spTgt spid="21"/>
                                        </p:tgtEl>
                                      </p:cBhvr>
                                    </p:animEffect>
                                  </p:childTnLst>
                                </p:cTn>
                              </p:par>
                              <p:par>
                                <p:cTn id="11" presetID="12" presetClass="entr" presetSubtype="4"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slide(fromBottom)">
                                      <p:cBhvr>
                                        <p:cTn id="13" dur="500"/>
                                        <p:tgtEl>
                                          <p:spTgt spid="17"/>
                                        </p:tgtEl>
                                      </p:cBhvr>
                                    </p:animEffect>
                                  </p:childTnLst>
                                </p:cTn>
                              </p:par>
                              <p:par>
                                <p:cTn id="14" presetID="23" presetClass="entr" presetSubtype="16"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childTnLst>
                                </p:cTn>
                              </p:par>
                              <p:par>
                                <p:cTn id="18" presetID="32" presetClass="emph" presetSubtype="0" fill="hold" nodeType="withEffect">
                                  <p:stCondLst>
                                    <p:cond delay="0"/>
                                  </p:stCondLst>
                                  <p:childTnLst>
                                    <p:animClr clrSpc="rgb">
                                      <p:cBhvr override="childStyle">
                                        <p:cTn id="19" dur="100" fill="hold"/>
                                        <p:tgtEl>
                                          <p:spTgt spid="24"/>
                                        </p:tgtEl>
                                        <p:attrNameLst>
                                          <p:attrName>style.color</p:attrName>
                                        </p:attrNameLst>
                                      </p:cBhvr>
                                      <p:to>
                                        <a:schemeClr val="bg1"/>
                                      </p:to>
                                    </p:animClr>
                                    <p:animClr clrSpc="rgb">
                                      <p:cBhvr>
                                        <p:cTn id="20" dur="100" fill="hold"/>
                                        <p:tgtEl>
                                          <p:spTgt spid="24"/>
                                        </p:tgtEl>
                                        <p:attrNameLst>
                                          <p:attrName>fillcolor</p:attrName>
                                        </p:attrNameLst>
                                      </p:cBhvr>
                                      <p:to>
                                        <a:schemeClr val="bg1"/>
                                      </p:to>
                                    </p:animClr>
                                    <p:set>
                                      <p:cBhvr>
                                        <p:cTn id="21" dur="100" fill="hold"/>
                                        <p:tgtEl>
                                          <p:spTgt spid="24"/>
                                        </p:tgtEl>
                                        <p:attrNameLst>
                                          <p:attrName>fill.type</p:attrName>
                                        </p:attrNameLst>
                                      </p:cBhvr>
                                      <p:to>
                                        <p:strVal val="solid"/>
                                      </p:to>
                                    </p:set>
                                    <p:set>
                                      <p:cBhvr>
                                        <p:cTn id="22" dur="100" fill="hold"/>
                                        <p:tgtEl>
                                          <p:spTgt spid="24"/>
                                        </p:tgtEl>
                                        <p:attrNameLst>
                                          <p:attrName>fill.on</p:attrName>
                                        </p:attrNameLst>
                                      </p:cBhvr>
                                      <p:to>
                                        <p:strVal val="true"/>
                                      </p:to>
                                    </p:set>
                                    <p:animRot by="120000">
                                      <p:cBhvr>
                                        <p:cTn id="23" dur="100" fill="hold">
                                          <p:stCondLst>
                                            <p:cond delay="0"/>
                                          </p:stCondLst>
                                        </p:cTn>
                                        <p:tgtEl>
                                          <p:spTgt spid="24"/>
                                        </p:tgtEl>
                                        <p:attrNameLst>
                                          <p:attrName>r</p:attrName>
                                        </p:attrNameLst>
                                      </p:cBhvr>
                                    </p:animRot>
                                    <p:animRot by="-240000">
                                      <p:cBhvr>
                                        <p:cTn id="24" dur="200" fill="hold">
                                          <p:stCondLst>
                                            <p:cond delay="200"/>
                                          </p:stCondLst>
                                        </p:cTn>
                                        <p:tgtEl>
                                          <p:spTgt spid="24"/>
                                        </p:tgtEl>
                                        <p:attrNameLst>
                                          <p:attrName>r</p:attrName>
                                        </p:attrNameLst>
                                      </p:cBhvr>
                                    </p:animRot>
                                    <p:animRot by="240000">
                                      <p:cBhvr>
                                        <p:cTn id="25" dur="200" fill="hold">
                                          <p:stCondLst>
                                            <p:cond delay="400"/>
                                          </p:stCondLst>
                                        </p:cTn>
                                        <p:tgtEl>
                                          <p:spTgt spid="24"/>
                                        </p:tgtEl>
                                        <p:attrNameLst>
                                          <p:attrName>r</p:attrName>
                                        </p:attrNameLst>
                                      </p:cBhvr>
                                    </p:animRot>
                                    <p:animRot by="-240000">
                                      <p:cBhvr>
                                        <p:cTn id="26" dur="200" fill="hold">
                                          <p:stCondLst>
                                            <p:cond delay="600"/>
                                          </p:stCondLst>
                                        </p:cTn>
                                        <p:tgtEl>
                                          <p:spTgt spid="24"/>
                                        </p:tgtEl>
                                        <p:attrNameLst>
                                          <p:attrName>r</p:attrName>
                                        </p:attrNameLst>
                                      </p:cBhvr>
                                    </p:animRot>
                                    <p:animRot by="120000">
                                      <p:cBhvr>
                                        <p:cTn id="27" dur="200" fill="hold">
                                          <p:stCondLst>
                                            <p:cond delay="800"/>
                                          </p:stCondLst>
                                        </p:cTn>
                                        <p:tgtEl>
                                          <p:spTgt spid="24"/>
                                        </p:tgtEl>
                                        <p:attrNameLst>
                                          <p:attrName>r</p:attrName>
                                        </p:attrNameLst>
                                      </p:cBhvr>
                                    </p:animRot>
                                  </p:childTnLst>
                                </p:cTn>
                              </p:par>
                            </p:childTnLst>
                          </p:cTn>
                        </p:par>
                        <p:par>
                          <p:cTn id="28" fill="hold">
                            <p:stCondLst>
                              <p:cond delay="500"/>
                            </p:stCondLst>
                            <p:childTnLst>
                              <p:par>
                                <p:cTn id="29" presetID="12" presetClass="entr" presetSubtype="8"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slide(fromLeft)">
                                      <p:cBhvr>
                                        <p:cTn id="31" dur="500"/>
                                        <p:tgtEl>
                                          <p:spTgt spid="13"/>
                                        </p:tgtEl>
                                      </p:cBhvr>
                                    </p:animEffect>
                                  </p:childTnLst>
                                </p:cTn>
                              </p:par>
                            </p:childTnLst>
                          </p:cTn>
                        </p:par>
                        <p:par>
                          <p:cTn id="32" fill="hold">
                            <p:stCondLst>
                              <p:cond delay="1000"/>
                            </p:stCondLst>
                            <p:childTnLst>
                              <p:par>
                                <p:cTn id="33" presetID="12" presetClass="entr" presetSubtype="8"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slide(fromLeft)">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3" grpId="0"/>
      <p:bldP spid="1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descr="下方素材.png"/>
          <p:cNvPicPr>
            <a:picLocks noChangeAspect="1"/>
          </p:cNvPicPr>
          <p:nvPr/>
        </p:nvPicPr>
        <p:blipFill>
          <a:blip r:embed="rId2" cstate="print"/>
          <a:srcRect t="65517"/>
          <a:stretch>
            <a:fillRect/>
          </a:stretch>
        </p:blipFill>
        <p:spPr>
          <a:xfrm>
            <a:off x="3967844" y="4653643"/>
            <a:ext cx="1894113" cy="489857"/>
          </a:xfrm>
          <a:prstGeom prst="rect">
            <a:avLst/>
          </a:prstGeom>
        </p:spPr>
      </p:pic>
      <p:pic>
        <p:nvPicPr>
          <p:cNvPr id="17" name="图片 16" descr="图片1.png"/>
          <p:cNvPicPr>
            <a:picLocks noChangeAspect="1"/>
          </p:cNvPicPr>
          <p:nvPr/>
        </p:nvPicPr>
        <p:blipFill>
          <a:blip r:embed="rId3"/>
          <a:stretch>
            <a:fillRect/>
          </a:stretch>
        </p:blipFill>
        <p:spPr>
          <a:xfrm>
            <a:off x="561127" y="1057581"/>
            <a:ext cx="1125734" cy="487523"/>
          </a:xfrm>
          <a:prstGeom prst="rect">
            <a:avLst/>
          </a:prstGeom>
        </p:spPr>
      </p:pic>
      <p:pic>
        <p:nvPicPr>
          <p:cNvPr id="16" name="图片 15" descr="画笔.jpg"/>
          <p:cNvPicPr>
            <a:picLocks noChangeAspect="1"/>
          </p:cNvPicPr>
          <p:nvPr/>
        </p:nvPicPr>
        <p:blipFill>
          <a:blip r:embed="rId4"/>
          <a:stretch>
            <a:fillRect/>
          </a:stretch>
        </p:blipFill>
        <p:spPr>
          <a:xfrm>
            <a:off x="8021410" y="4049485"/>
            <a:ext cx="1094015" cy="1094015"/>
          </a:xfrm>
          <a:prstGeom prst="rect">
            <a:avLst/>
          </a:prstGeom>
        </p:spPr>
      </p:pic>
      <p:grpSp>
        <p:nvGrpSpPr>
          <p:cNvPr id="2" name="组合 9"/>
          <p:cNvGrpSpPr/>
          <p:nvPr/>
        </p:nvGrpSpPr>
        <p:grpSpPr>
          <a:xfrm>
            <a:off x="171450" y="0"/>
            <a:ext cx="3146285" cy="818555"/>
            <a:chOff x="444500" y="496094"/>
            <a:chExt cx="2362200" cy="1091406"/>
          </a:xfrm>
          <a:solidFill>
            <a:schemeClr val="accent4">
              <a:lumMod val="20000"/>
              <a:lumOff val="80000"/>
            </a:schemeClr>
          </a:solidFill>
        </p:grpSpPr>
        <p:sp>
          <p:nvSpPr>
            <p:cNvPr id="22" name="圆角矩形 21"/>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5" name="直接连接符 24"/>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26" name="矩形 25"/>
          <p:cNvSpPr/>
          <p:nvPr/>
        </p:nvSpPr>
        <p:spPr>
          <a:xfrm>
            <a:off x="307018"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电压的测量</a:t>
            </a:r>
          </a:p>
        </p:txBody>
      </p:sp>
      <p:sp>
        <p:nvSpPr>
          <p:cNvPr id="13" name="矩形 12"/>
          <p:cNvSpPr/>
          <p:nvPr/>
        </p:nvSpPr>
        <p:spPr>
          <a:xfrm>
            <a:off x="1539240" y="922747"/>
            <a:ext cx="6461761" cy="641779"/>
          </a:xfrm>
          <a:prstGeom prst="rect">
            <a:avLst/>
          </a:prstGeom>
        </p:spPr>
        <p:txBody>
          <a:bodyPr wrap="square" lIns="68580" tIns="34290" rIns="68580" bIns="34290">
            <a:spAutoFit/>
          </a:bodyPr>
          <a:lstStyle/>
          <a:p>
            <a:pPr>
              <a:lnSpc>
                <a:spcPct val="150000"/>
              </a:lnSpc>
            </a:pPr>
            <a:r>
              <a:rPr lang="zh-CN" altLang="en-US" sz="2700" dirty="0" smtClean="0">
                <a:latin typeface="微软雅黑" panose="020B0503020204020204" pitchFamily="34" charset="-122"/>
                <a:ea typeface="微软雅黑" panose="020B0503020204020204" pitchFamily="34" charset="-122"/>
              </a:rPr>
              <a:t>电压表两个量程之间的关系</a:t>
            </a:r>
          </a:p>
        </p:txBody>
      </p:sp>
      <p:sp>
        <p:nvSpPr>
          <p:cNvPr id="14" name="矩形 13"/>
          <p:cNvSpPr/>
          <p:nvPr/>
        </p:nvSpPr>
        <p:spPr>
          <a:xfrm>
            <a:off x="1264920" y="1906448"/>
            <a:ext cx="6080760" cy="1399870"/>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常见的学生用电压表一般有</a:t>
            </a:r>
            <a:r>
              <a:rPr lang="en-US" altLang="zh-CN" sz="2000" dirty="0" smtClean="0">
                <a:latin typeface="微软雅黑" panose="020B0503020204020204" pitchFamily="34" charset="-122"/>
                <a:ea typeface="微软雅黑" panose="020B0503020204020204" pitchFamily="34" charset="-122"/>
              </a:rPr>
              <a:t>0~3 V</a:t>
            </a:r>
            <a:r>
              <a:rPr lang="zh-CN" altLang="en-US" sz="2000" dirty="0" smtClean="0">
                <a:latin typeface="微软雅黑" panose="020B0503020204020204" pitchFamily="34" charset="-122"/>
                <a:ea typeface="微软雅黑" panose="020B0503020204020204" pitchFamily="34" charset="-122"/>
              </a:rPr>
              <a:t>和</a:t>
            </a:r>
            <a:r>
              <a:rPr lang="en-US" altLang="zh-CN" sz="2000" dirty="0" smtClean="0">
                <a:latin typeface="微软雅黑" panose="020B0503020204020204" pitchFamily="34" charset="-122"/>
                <a:ea typeface="微软雅黑" panose="020B0503020204020204" pitchFamily="34" charset="-122"/>
              </a:rPr>
              <a:t>0~15 V</a:t>
            </a:r>
            <a:r>
              <a:rPr lang="zh-CN" altLang="en-US" sz="2000" dirty="0" smtClean="0">
                <a:latin typeface="微软雅黑" panose="020B0503020204020204" pitchFamily="34" charset="-122"/>
                <a:ea typeface="微软雅黑" panose="020B0503020204020204" pitchFamily="34" charset="-122"/>
              </a:rPr>
              <a:t>两个量程</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当指针指在同一位置时</a:t>
            </a:r>
            <a:r>
              <a:rPr lang="en-US" altLang="zh-CN" sz="2000" dirty="0" smtClean="0">
                <a:latin typeface="微软雅黑" panose="020B0503020204020204" pitchFamily="34" charset="-122"/>
                <a:ea typeface="微软雅黑" panose="020B0503020204020204" pitchFamily="34" charset="-122"/>
              </a:rPr>
              <a:t>,0~15 V</a:t>
            </a:r>
            <a:r>
              <a:rPr lang="zh-CN" altLang="en-US" sz="2000" dirty="0" smtClean="0">
                <a:latin typeface="微软雅黑" panose="020B0503020204020204" pitchFamily="34" charset="-122"/>
                <a:ea typeface="微软雅黑" panose="020B0503020204020204" pitchFamily="34" charset="-122"/>
              </a:rPr>
              <a:t>量程的读数是</a:t>
            </a:r>
            <a:r>
              <a:rPr lang="en-US" altLang="zh-CN" sz="2000" dirty="0" smtClean="0">
                <a:latin typeface="微软雅黑" panose="020B0503020204020204" pitchFamily="34" charset="-122"/>
                <a:ea typeface="微软雅黑" panose="020B0503020204020204" pitchFamily="34" charset="-122"/>
              </a:rPr>
              <a:t>0~3 V</a:t>
            </a:r>
            <a:r>
              <a:rPr lang="zh-CN" altLang="en-US" sz="2000" dirty="0" smtClean="0">
                <a:latin typeface="微软雅黑" panose="020B0503020204020204" pitchFamily="34" charset="-122"/>
                <a:ea typeface="微软雅黑" panose="020B0503020204020204" pitchFamily="34" charset="-122"/>
              </a:rPr>
              <a:t>量程读数的</a:t>
            </a:r>
            <a:r>
              <a:rPr lang="en-US" altLang="zh-CN" sz="2000" dirty="0" smtClean="0">
                <a:latin typeface="微软雅黑" panose="020B0503020204020204" pitchFamily="34" charset="-122"/>
                <a:ea typeface="微软雅黑" panose="020B0503020204020204" pitchFamily="34" charset="-122"/>
              </a:rPr>
              <a:t>5</a:t>
            </a:r>
            <a:r>
              <a:rPr lang="zh-CN" altLang="en-US" sz="2000" dirty="0" smtClean="0">
                <a:latin typeface="微软雅黑" panose="020B0503020204020204" pitchFamily="34" charset="-122"/>
                <a:ea typeface="微软雅黑" panose="020B0503020204020204" pitchFamily="34" charset="-122"/>
              </a:rPr>
              <a:t>倍</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lide(fromLeft)">
                                      <p:cBhvr>
                                        <p:cTn id="7" dur="500"/>
                                        <p:tgtEl>
                                          <p:spTgt spid="26"/>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slide(fromBottom)">
                                      <p:cBhvr>
                                        <p:cTn id="13" dur="500"/>
                                        <p:tgtEl>
                                          <p:spTgt spid="17"/>
                                        </p:tgtEl>
                                      </p:cBhvr>
                                    </p:animEffect>
                                  </p:childTnLst>
                                </p:cTn>
                              </p:par>
                              <p:par>
                                <p:cTn id="14" presetID="23" presetClass="entr" presetSubtype="16"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childTnLst>
                                </p:cTn>
                              </p:par>
                              <p:par>
                                <p:cTn id="18" presetID="32" presetClass="emph" presetSubtype="0" fill="hold" nodeType="withEffect">
                                  <p:stCondLst>
                                    <p:cond delay="0"/>
                                  </p:stCondLst>
                                  <p:childTnLst>
                                    <p:animClr clrSpc="rgb">
                                      <p:cBhvr override="childStyle">
                                        <p:cTn id="19" dur="100" fill="hold"/>
                                        <p:tgtEl>
                                          <p:spTgt spid="24"/>
                                        </p:tgtEl>
                                        <p:attrNameLst>
                                          <p:attrName>style.color</p:attrName>
                                        </p:attrNameLst>
                                      </p:cBhvr>
                                      <p:to>
                                        <a:schemeClr val="bg1"/>
                                      </p:to>
                                    </p:animClr>
                                    <p:animClr clrSpc="rgb">
                                      <p:cBhvr>
                                        <p:cTn id="20" dur="100" fill="hold"/>
                                        <p:tgtEl>
                                          <p:spTgt spid="24"/>
                                        </p:tgtEl>
                                        <p:attrNameLst>
                                          <p:attrName>fillcolor</p:attrName>
                                        </p:attrNameLst>
                                      </p:cBhvr>
                                      <p:to>
                                        <a:schemeClr val="bg1"/>
                                      </p:to>
                                    </p:animClr>
                                    <p:set>
                                      <p:cBhvr>
                                        <p:cTn id="21" dur="100" fill="hold"/>
                                        <p:tgtEl>
                                          <p:spTgt spid="24"/>
                                        </p:tgtEl>
                                        <p:attrNameLst>
                                          <p:attrName>fill.type</p:attrName>
                                        </p:attrNameLst>
                                      </p:cBhvr>
                                      <p:to>
                                        <p:strVal val="solid"/>
                                      </p:to>
                                    </p:set>
                                    <p:set>
                                      <p:cBhvr>
                                        <p:cTn id="22" dur="100" fill="hold"/>
                                        <p:tgtEl>
                                          <p:spTgt spid="24"/>
                                        </p:tgtEl>
                                        <p:attrNameLst>
                                          <p:attrName>fill.on</p:attrName>
                                        </p:attrNameLst>
                                      </p:cBhvr>
                                      <p:to>
                                        <p:strVal val="true"/>
                                      </p:to>
                                    </p:set>
                                    <p:animRot by="120000">
                                      <p:cBhvr>
                                        <p:cTn id="23" dur="100" fill="hold">
                                          <p:stCondLst>
                                            <p:cond delay="0"/>
                                          </p:stCondLst>
                                        </p:cTn>
                                        <p:tgtEl>
                                          <p:spTgt spid="24"/>
                                        </p:tgtEl>
                                        <p:attrNameLst>
                                          <p:attrName>r</p:attrName>
                                        </p:attrNameLst>
                                      </p:cBhvr>
                                    </p:animRot>
                                    <p:animRot by="-240000">
                                      <p:cBhvr>
                                        <p:cTn id="24" dur="200" fill="hold">
                                          <p:stCondLst>
                                            <p:cond delay="200"/>
                                          </p:stCondLst>
                                        </p:cTn>
                                        <p:tgtEl>
                                          <p:spTgt spid="24"/>
                                        </p:tgtEl>
                                        <p:attrNameLst>
                                          <p:attrName>r</p:attrName>
                                        </p:attrNameLst>
                                      </p:cBhvr>
                                    </p:animRot>
                                    <p:animRot by="240000">
                                      <p:cBhvr>
                                        <p:cTn id="25" dur="200" fill="hold">
                                          <p:stCondLst>
                                            <p:cond delay="400"/>
                                          </p:stCondLst>
                                        </p:cTn>
                                        <p:tgtEl>
                                          <p:spTgt spid="24"/>
                                        </p:tgtEl>
                                        <p:attrNameLst>
                                          <p:attrName>r</p:attrName>
                                        </p:attrNameLst>
                                      </p:cBhvr>
                                    </p:animRot>
                                    <p:animRot by="-240000">
                                      <p:cBhvr>
                                        <p:cTn id="26" dur="200" fill="hold">
                                          <p:stCondLst>
                                            <p:cond delay="600"/>
                                          </p:stCondLst>
                                        </p:cTn>
                                        <p:tgtEl>
                                          <p:spTgt spid="24"/>
                                        </p:tgtEl>
                                        <p:attrNameLst>
                                          <p:attrName>r</p:attrName>
                                        </p:attrNameLst>
                                      </p:cBhvr>
                                    </p:animRot>
                                    <p:animRot by="120000">
                                      <p:cBhvr>
                                        <p:cTn id="27" dur="200" fill="hold">
                                          <p:stCondLst>
                                            <p:cond delay="800"/>
                                          </p:stCondLst>
                                        </p:cTn>
                                        <p:tgtEl>
                                          <p:spTgt spid="24"/>
                                        </p:tgtEl>
                                        <p:attrNameLst>
                                          <p:attrName>r</p:attrName>
                                        </p:attrNameLst>
                                      </p:cBhvr>
                                    </p:animRot>
                                  </p:childTnLst>
                                </p:cTn>
                              </p:par>
                            </p:childTnLst>
                          </p:cTn>
                        </p:par>
                        <p:par>
                          <p:cTn id="28" fill="hold">
                            <p:stCondLst>
                              <p:cond delay="500"/>
                            </p:stCondLst>
                            <p:childTnLst>
                              <p:par>
                                <p:cTn id="29" presetID="12" presetClass="entr" presetSubtype="8"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slide(fromLeft)">
                                      <p:cBhvr>
                                        <p:cTn id="31" dur="500"/>
                                        <p:tgtEl>
                                          <p:spTgt spid="13"/>
                                        </p:tgtEl>
                                      </p:cBhvr>
                                    </p:animEffect>
                                  </p:childTnLst>
                                </p:cTn>
                              </p:par>
                            </p:childTnLst>
                          </p:cTn>
                        </p:par>
                        <p:par>
                          <p:cTn id="32" fill="hold">
                            <p:stCondLst>
                              <p:cond delay="1000"/>
                            </p:stCondLst>
                            <p:childTnLst>
                              <p:par>
                                <p:cTn id="33" presetID="12" presetClass="entr" presetSubtype="8"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slide(fromLeft)">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3" grpId="0"/>
      <p:bldP spid="1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descr="下方素材.png"/>
          <p:cNvPicPr>
            <a:picLocks noChangeAspect="1"/>
          </p:cNvPicPr>
          <p:nvPr/>
        </p:nvPicPr>
        <p:blipFill>
          <a:blip r:embed="rId2" cstate="print"/>
          <a:srcRect t="65517"/>
          <a:stretch>
            <a:fillRect/>
          </a:stretch>
        </p:blipFill>
        <p:spPr>
          <a:xfrm>
            <a:off x="3967844" y="4653643"/>
            <a:ext cx="1894113" cy="489857"/>
          </a:xfrm>
          <a:prstGeom prst="rect">
            <a:avLst/>
          </a:prstGeom>
        </p:spPr>
      </p:pic>
      <p:pic>
        <p:nvPicPr>
          <p:cNvPr id="17" name="图片 16" descr="图片1.png"/>
          <p:cNvPicPr>
            <a:picLocks noChangeAspect="1"/>
          </p:cNvPicPr>
          <p:nvPr/>
        </p:nvPicPr>
        <p:blipFill>
          <a:blip r:embed="rId3"/>
          <a:stretch>
            <a:fillRect/>
          </a:stretch>
        </p:blipFill>
        <p:spPr>
          <a:xfrm>
            <a:off x="561127" y="1065024"/>
            <a:ext cx="1125734" cy="472636"/>
          </a:xfrm>
          <a:prstGeom prst="rect">
            <a:avLst/>
          </a:prstGeom>
        </p:spPr>
      </p:pic>
      <p:pic>
        <p:nvPicPr>
          <p:cNvPr id="16" name="图片 15" descr="画笔.jpg"/>
          <p:cNvPicPr>
            <a:picLocks noChangeAspect="1"/>
          </p:cNvPicPr>
          <p:nvPr/>
        </p:nvPicPr>
        <p:blipFill>
          <a:blip r:embed="rId4"/>
          <a:stretch>
            <a:fillRect/>
          </a:stretch>
        </p:blipFill>
        <p:spPr>
          <a:xfrm>
            <a:off x="8021410" y="4049485"/>
            <a:ext cx="1094015" cy="1094015"/>
          </a:xfrm>
          <a:prstGeom prst="rect">
            <a:avLst/>
          </a:prstGeom>
        </p:spPr>
      </p:pic>
      <p:grpSp>
        <p:nvGrpSpPr>
          <p:cNvPr id="2" name="组合 9"/>
          <p:cNvGrpSpPr/>
          <p:nvPr/>
        </p:nvGrpSpPr>
        <p:grpSpPr>
          <a:xfrm>
            <a:off x="171450" y="0"/>
            <a:ext cx="3186745" cy="818555"/>
            <a:chOff x="444500" y="496094"/>
            <a:chExt cx="2362200" cy="1091406"/>
          </a:xfrm>
          <a:solidFill>
            <a:schemeClr val="accent4">
              <a:lumMod val="20000"/>
              <a:lumOff val="80000"/>
            </a:schemeClr>
          </a:solidFill>
        </p:grpSpPr>
        <p:sp>
          <p:nvSpPr>
            <p:cNvPr id="22" name="圆角矩形 21"/>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5" name="直接连接符 24"/>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26" name="矩形 25"/>
          <p:cNvSpPr/>
          <p:nvPr/>
        </p:nvSpPr>
        <p:spPr>
          <a:xfrm>
            <a:off x="307018" y="348923"/>
            <a:ext cx="3011081"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电压的测量</a:t>
            </a:r>
          </a:p>
        </p:txBody>
      </p:sp>
      <p:sp>
        <p:nvSpPr>
          <p:cNvPr id="14" name="矩形 13"/>
          <p:cNvSpPr/>
          <p:nvPr/>
        </p:nvSpPr>
        <p:spPr>
          <a:xfrm>
            <a:off x="1051560" y="1677848"/>
            <a:ext cx="6781800" cy="2839239"/>
          </a:xfrm>
          <a:prstGeom prst="rect">
            <a:avLst/>
          </a:prstGeom>
        </p:spPr>
        <p:txBody>
          <a:bodyPr wrap="square" lIns="68580" tIns="34290" rIns="68580" bIns="34290">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       (1)</a:t>
            </a:r>
            <a:r>
              <a:rPr lang="zh-CN" altLang="en-US" sz="2000" dirty="0" smtClean="0">
                <a:latin typeface="微软雅黑" panose="020B0503020204020204" pitchFamily="34" charset="-122"/>
                <a:ea typeface="微软雅黑" panose="020B0503020204020204" pitchFamily="34" charset="-122"/>
              </a:rPr>
              <a:t>实验时采用改变电源电压的方法也能达到多次测量的目的</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       (2)</a:t>
            </a:r>
            <a:r>
              <a:rPr lang="zh-CN" altLang="en-US" sz="2000" dirty="0" smtClean="0">
                <a:latin typeface="微软雅黑" panose="020B0503020204020204" pitchFamily="34" charset="-122"/>
                <a:ea typeface="微软雅黑" panose="020B0503020204020204" pitchFamily="34" charset="-122"/>
              </a:rPr>
              <a:t>换用不同规格的灯泡时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各灯泡两端的电压会发生改变</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但电源两端的电压</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总电压</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是不变的</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       (3)</a:t>
            </a:r>
            <a:r>
              <a:rPr lang="zh-CN" altLang="en-US" sz="2000" dirty="0" smtClean="0">
                <a:latin typeface="微软雅黑" panose="020B0503020204020204" pitchFamily="34" charset="-122"/>
                <a:ea typeface="微软雅黑" panose="020B0503020204020204" pitchFamily="34" charset="-122"/>
              </a:rPr>
              <a:t>在串联电路中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各用电器两端的电压不一定相等</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只有当用电器的规格相同时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用电器两端电压才相等</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lide(fromLeft)">
                                      <p:cBhvr>
                                        <p:cTn id="7" dur="500"/>
                                        <p:tgtEl>
                                          <p:spTgt spid="26"/>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slide(fromBottom)">
                                      <p:cBhvr>
                                        <p:cTn id="13" dur="500"/>
                                        <p:tgtEl>
                                          <p:spTgt spid="17"/>
                                        </p:tgtEl>
                                      </p:cBhvr>
                                    </p:animEffect>
                                  </p:childTnLst>
                                </p:cTn>
                              </p:par>
                              <p:par>
                                <p:cTn id="14" presetID="23" presetClass="entr" presetSubtype="16"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childTnLst>
                                </p:cTn>
                              </p:par>
                              <p:par>
                                <p:cTn id="18" presetID="32" presetClass="emph" presetSubtype="0" fill="hold" nodeType="withEffect">
                                  <p:stCondLst>
                                    <p:cond delay="0"/>
                                  </p:stCondLst>
                                  <p:childTnLst>
                                    <p:animClr clrSpc="rgb">
                                      <p:cBhvr override="childStyle">
                                        <p:cTn id="19" dur="100" fill="hold"/>
                                        <p:tgtEl>
                                          <p:spTgt spid="24"/>
                                        </p:tgtEl>
                                        <p:attrNameLst>
                                          <p:attrName>style.color</p:attrName>
                                        </p:attrNameLst>
                                      </p:cBhvr>
                                      <p:to>
                                        <a:schemeClr val="bg1"/>
                                      </p:to>
                                    </p:animClr>
                                    <p:animClr clrSpc="rgb">
                                      <p:cBhvr>
                                        <p:cTn id="20" dur="100" fill="hold"/>
                                        <p:tgtEl>
                                          <p:spTgt spid="24"/>
                                        </p:tgtEl>
                                        <p:attrNameLst>
                                          <p:attrName>fillcolor</p:attrName>
                                        </p:attrNameLst>
                                      </p:cBhvr>
                                      <p:to>
                                        <a:schemeClr val="bg1"/>
                                      </p:to>
                                    </p:animClr>
                                    <p:set>
                                      <p:cBhvr>
                                        <p:cTn id="21" dur="100" fill="hold"/>
                                        <p:tgtEl>
                                          <p:spTgt spid="24"/>
                                        </p:tgtEl>
                                        <p:attrNameLst>
                                          <p:attrName>fill.type</p:attrName>
                                        </p:attrNameLst>
                                      </p:cBhvr>
                                      <p:to>
                                        <p:strVal val="solid"/>
                                      </p:to>
                                    </p:set>
                                    <p:set>
                                      <p:cBhvr>
                                        <p:cTn id="22" dur="100" fill="hold"/>
                                        <p:tgtEl>
                                          <p:spTgt spid="24"/>
                                        </p:tgtEl>
                                        <p:attrNameLst>
                                          <p:attrName>fill.on</p:attrName>
                                        </p:attrNameLst>
                                      </p:cBhvr>
                                      <p:to>
                                        <p:strVal val="true"/>
                                      </p:to>
                                    </p:set>
                                    <p:animRot by="120000">
                                      <p:cBhvr>
                                        <p:cTn id="23" dur="100" fill="hold">
                                          <p:stCondLst>
                                            <p:cond delay="0"/>
                                          </p:stCondLst>
                                        </p:cTn>
                                        <p:tgtEl>
                                          <p:spTgt spid="24"/>
                                        </p:tgtEl>
                                        <p:attrNameLst>
                                          <p:attrName>r</p:attrName>
                                        </p:attrNameLst>
                                      </p:cBhvr>
                                    </p:animRot>
                                    <p:animRot by="-240000">
                                      <p:cBhvr>
                                        <p:cTn id="24" dur="200" fill="hold">
                                          <p:stCondLst>
                                            <p:cond delay="200"/>
                                          </p:stCondLst>
                                        </p:cTn>
                                        <p:tgtEl>
                                          <p:spTgt spid="24"/>
                                        </p:tgtEl>
                                        <p:attrNameLst>
                                          <p:attrName>r</p:attrName>
                                        </p:attrNameLst>
                                      </p:cBhvr>
                                    </p:animRot>
                                    <p:animRot by="240000">
                                      <p:cBhvr>
                                        <p:cTn id="25" dur="200" fill="hold">
                                          <p:stCondLst>
                                            <p:cond delay="400"/>
                                          </p:stCondLst>
                                        </p:cTn>
                                        <p:tgtEl>
                                          <p:spTgt spid="24"/>
                                        </p:tgtEl>
                                        <p:attrNameLst>
                                          <p:attrName>r</p:attrName>
                                        </p:attrNameLst>
                                      </p:cBhvr>
                                    </p:animRot>
                                    <p:animRot by="-240000">
                                      <p:cBhvr>
                                        <p:cTn id="26" dur="200" fill="hold">
                                          <p:stCondLst>
                                            <p:cond delay="600"/>
                                          </p:stCondLst>
                                        </p:cTn>
                                        <p:tgtEl>
                                          <p:spTgt spid="24"/>
                                        </p:tgtEl>
                                        <p:attrNameLst>
                                          <p:attrName>r</p:attrName>
                                        </p:attrNameLst>
                                      </p:cBhvr>
                                    </p:animRot>
                                    <p:animRot by="120000">
                                      <p:cBhvr>
                                        <p:cTn id="27" dur="200" fill="hold">
                                          <p:stCondLst>
                                            <p:cond delay="800"/>
                                          </p:stCondLst>
                                        </p:cTn>
                                        <p:tgtEl>
                                          <p:spTgt spid="24"/>
                                        </p:tgtEl>
                                        <p:attrNameLst>
                                          <p:attrName>r</p:attrName>
                                        </p:attrNameLst>
                                      </p:cBhvr>
                                    </p:animRot>
                                  </p:childTnLst>
                                </p:cTn>
                              </p:par>
                            </p:childTnLst>
                          </p:cTn>
                        </p:par>
                        <p:par>
                          <p:cTn id="28" fill="hold">
                            <p:stCondLst>
                              <p:cond delay="500"/>
                            </p:stCondLst>
                            <p:childTnLst>
                              <p:par>
                                <p:cTn id="29" presetID="12" presetClass="entr" presetSubtype="8"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slide(fromLeft)">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0" y="0"/>
            <a:ext cx="4521931"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7586" y="1094553"/>
            <a:ext cx="1350271" cy="569886"/>
          </a:xfrm>
          <a:prstGeom prst="rect">
            <a:avLst/>
          </a:prstGeom>
        </p:spPr>
      </p:pic>
      <p:pic>
        <p:nvPicPr>
          <p:cNvPr id="21" name="图片 20" descr="book3.png"/>
          <p:cNvPicPr>
            <a:picLocks noChangeAspect="1"/>
          </p:cNvPicPr>
          <p:nvPr/>
        </p:nvPicPr>
        <p:blipFill>
          <a:blip r:embed="rId3"/>
          <a:stretch>
            <a:fillRect/>
          </a:stretch>
        </p:blipFill>
        <p:spPr>
          <a:xfrm>
            <a:off x="7968343" y="3990228"/>
            <a:ext cx="971550" cy="971550"/>
          </a:xfrm>
          <a:prstGeom prst="rect">
            <a:avLst/>
          </a:prstGeom>
        </p:spPr>
      </p:pic>
      <p:sp>
        <p:nvSpPr>
          <p:cNvPr id="9" name="矩形 8"/>
          <p:cNvSpPr/>
          <p:nvPr/>
        </p:nvSpPr>
        <p:spPr>
          <a:xfrm>
            <a:off x="307017" y="348923"/>
            <a:ext cx="439607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串联电路的电压规律</a:t>
            </a:r>
          </a:p>
        </p:txBody>
      </p:sp>
      <p:sp>
        <p:nvSpPr>
          <p:cNvPr id="22" name="矩形 21"/>
          <p:cNvSpPr/>
          <p:nvPr/>
        </p:nvSpPr>
        <p:spPr>
          <a:xfrm>
            <a:off x="777594" y="2080076"/>
            <a:ext cx="7040525" cy="2377574"/>
          </a:xfrm>
          <a:prstGeom prst="rect">
            <a:avLst/>
          </a:prstGeom>
        </p:spPr>
        <p:txBody>
          <a:bodyPr wrap="square" lIns="68580" tIns="34290" rIns="68580" bIns="34290">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       (1)</a:t>
            </a:r>
            <a:r>
              <a:rPr lang="zh-CN" altLang="en-US" sz="2000" dirty="0" smtClean="0">
                <a:latin typeface="微软雅黑" panose="020B0503020204020204" pitchFamily="34" charset="-122"/>
                <a:ea typeface="微软雅黑" panose="020B0503020204020204" pitchFamily="34" charset="-122"/>
              </a:rPr>
              <a:t>电流表无示数</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大多是电路有断路</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       (2)</a:t>
            </a:r>
            <a:r>
              <a:rPr lang="zh-CN" altLang="en-US" sz="2000" dirty="0" smtClean="0">
                <a:latin typeface="微软雅黑" panose="020B0503020204020204" pitchFamily="34" charset="-122"/>
                <a:ea typeface="微软雅黑" panose="020B0503020204020204" pitchFamily="34" charset="-122"/>
              </a:rPr>
              <a:t>电压表无示数</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可能是与电压表并联的电路以外的电路断路或与电压表并联的电路短路</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       (3)</a:t>
            </a:r>
            <a:r>
              <a:rPr lang="zh-CN" altLang="en-US" sz="2000" dirty="0" smtClean="0">
                <a:latin typeface="微软雅黑" panose="020B0503020204020204" pitchFamily="34" charset="-122"/>
                <a:ea typeface="微软雅黑" panose="020B0503020204020204" pitchFamily="34" charset="-122"/>
              </a:rPr>
              <a:t>电压表有示数</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且接近电源电压</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则与电压表并联的电路断路</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与电压表并联的电路以外的电路通路</a:t>
            </a:r>
            <a:r>
              <a:rPr lang="en-US" altLang="zh-CN" sz="2000" dirty="0" smtClean="0">
                <a:latin typeface="微软雅黑" panose="020B0503020204020204" pitchFamily="34" charset="-122"/>
                <a:ea typeface="微软雅黑" panose="020B0503020204020204" pitchFamily="34" charset="-122"/>
              </a:rPr>
              <a:t>.</a:t>
            </a:r>
          </a:p>
        </p:txBody>
      </p:sp>
      <p:sp>
        <p:nvSpPr>
          <p:cNvPr id="10" name="矩形 9"/>
          <p:cNvSpPr/>
          <p:nvPr/>
        </p:nvSpPr>
        <p:spPr>
          <a:xfrm>
            <a:off x="1813561" y="1141403"/>
            <a:ext cx="6629400" cy="619080"/>
          </a:xfrm>
          <a:prstGeom prst="rect">
            <a:avLst/>
          </a:prstGeom>
        </p:spPr>
        <p:txBody>
          <a:bodyPr wrap="square" lIns="68580" tIns="34290" rIns="68580" bIns="34290">
            <a:spAutoFit/>
          </a:bodyPr>
          <a:lstStyle/>
          <a:p>
            <a:pPr>
              <a:lnSpc>
                <a:spcPct val="150000"/>
              </a:lnSpc>
            </a:pPr>
            <a:r>
              <a:rPr lang="zh-CN" altLang="en-US" sz="2700" dirty="0" smtClean="0">
                <a:latin typeface="微软雅黑" panose="020B0503020204020204" pitchFamily="34" charset="-122"/>
                <a:ea typeface="微软雅黑" panose="020B0503020204020204" pitchFamily="34" charset="-122"/>
              </a:rPr>
              <a:t>串联电路故障分析</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8"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slide(fromLeft)">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slide(fromBottom)">
                                      <p:cBhvr>
                                        <p:cTn id="26"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9"/>
          <p:cNvGrpSpPr/>
          <p:nvPr/>
        </p:nvGrpSpPr>
        <p:grpSpPr>
          <a:xfrm>
            <a:off x="171451" y="0"/>
            <a:ext cx="3105149"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64763" y="1101803"/>
            <a:ext cx="1315917" cy="555386"/>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摩擦起电</a:t>
            </a:r>
          </a:p>
        </p:txBody>
      </p:sp>
      <p:sp>
        <p:nvSpPr>
          <p:cNvPr id="23" name="矩形 22"/>
          <p:cNvSpPr/>
          <p:nvPr/>
        </p:nvSpPr>
        <p:spPr>
          <a:xfrm>
            <a:off x="1661160" y="1872032"/>
            <a:ext cx="6111240" cy="992579"/>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带电体有吸引轻小物体的性质</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利用这个性质可以检验物体是否带电</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slide(fromTop)">
                                      <p:cBhvr>
                                        <p:cTn id="10" dur="500"/>
                                        <p:tgtEl>
                                          <p:spTgt spid="13"/>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4"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slide(fromBottom)">
                                      <p:cBhvr>
                                        <p:cTn id="2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445719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7586" y="1096042"/>
            <a:ext cx="1350271" cy="566908"/>
          </a:xfrm>
          <a:prstGeom prst="rect">
            <a:avLst/>
          </a:prstGeom>
        </p:spPr>
      </p:pic>
      <p:pic>
        <p:nvPicPr>
          <p:cNvPr id="21" name="图片 20" descr="book3.png"/>
          <p:cNvPicPr>
            <a:picLocks noChangeAspect="1"/>
          </p:cNvPicPr>
          <p:nvPr/>
        </p:nvPicPr>
        <p:blipFill>
          <a:blip r:embed="rId3"/>
          <a:stretch>
            <a:fillRect/>
          </a:stretch>
        </p:blipFill>
        <p:spPr>
          <a:xfrm>
            <a:off x="7968343" y="3990228"/>
            <a:ext cx="971550" cy="971550"/>
          </a:xfrm>
          <a:prstGeom prst="rect">
            <a:avLst/>
          </a:prstGeom>
        </p:spPr>
      </p:pic>
      <p:sp>
        <p:nvSpPr>
          <p:cNvPr id="9" name="矩形 8"/>
          <p:cNvSpPr/>
          <p:nvPr/>
        </p:nvSpPr>
        <p:spPr>
          <a:xfrm>
            <a:off x="307017" y="348923"/>
            <a:ext cx="439607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串联电路的电压规律</a:t>
            </a:r>
          </a:p>
        </p:txBody>
      </p:sp>
      <p:sp>
        <p:nvSpPr>
          <p:cNvPr id="22" name="矩形 21"/>
          <p:cNvSpPr/>
          <p:nvPr/>
        </p:nvSpPr>
        <p:spPr>
          <a:xfrm>
            <a:off x="777594" y="2080076"/>
            <a:ext cx="7040525" cy="2323200"/>
          </a:xfrm>
          <a:prstGeom prst="rect">
            <a:avLst/>
          </a:prstGeom>
        </p:spPr>
        <p:txBody>
          <a:bodyPr wrap="square" lIns="68580" tIns="34290" rIns="68580" bIns="34290">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       (1)</a:t>
            </a:r>
            <a:r>
              <a:rPr lang="zh-CN" altLang="en-US" sz="2000" dirty="0" smtClean="0">
                <a:latin typeface="微软雅黑" panose="020B0503020204020204" pitchFamily="34" charset="-122"/>
                <a:ea typeface="微软雅黑" panose="020B0503020204020204" pitchFamily="34" charset="-122"/>
              </a:rPr>
              <a:t>在连接电路时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电压表要最后连接</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电压表测谁的电压</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就把电压表接在谁的两端</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       (2)</a:t>
            </a:r>
            <a:r>
              <a:rPr lang="zh-CN" altLang="en-US" sz="2000" dirty="0" smtClean="0">
                <a:latin typeface="微软雅黑" panose="020B0503020204020204" pitchFamily="34" charset="-122"/>
                <a:ea typeface="微软雅黑" panose="020B0503020204020204" pitchFamily="34" charset="-122"/>
              </a:rPr>
              <a:t>在连接好电路后</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要先用开关试触</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观察电压表指针的偏转情况</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确认无误后再闭合开关</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观察示数</a:t>
            </a:r>
          </a:p>
          <a:p>
            <a:pPr>
              <a:lnSpc>
                <a:spcPct val="150000"/>
              </a:lnSpc>
            </a:pPr>
            <a:r>
              <a:rPr lang="en-US" altLang="zh-CN" sz="2000" dirty="0" smtClean="0">
                <a:latin typeface="微软雅黑" panose="020B0503020204020204" pitchFamily="34" charset="-122"/>
                <a:ea typeface="微软雅黑" panose="020B0503020204020204" pitchFamily="34" charset="-122"/>
              </a:rPr>
              <a:t>       (3)</a:t>
            </a:r>
            <a:r>
              <a:rPr lang="zh-CN" altLang="en-US" sz="2000" dirty="0" smtClean="0">
                <a:latin typeface="微软雅黑" panose="020B0503020204020204" pitchFamily="34" charset="-122"/>
                <a:ea typeface="微软雅黑" panose="020B0503020204020204" pitchFamily="34" charset="-122"/>
              </a:rPr>
              <a:t>读数时要客观、准确</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每次读完示数要断开开关</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slide(fromBottom)">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9"/>
          <p:cNvGrpSpPr/>
          <p:nvPr/>
        </p:nvGrpSpPr>
        <p:grpSpPr>
          <a:xfrm>
            <a:off x="253094" y="0"/>
            <a:ext cx="4456472" cy="818555"/>
            <a:chOff x="337457" y="0"/>
            <a:chExt cx="5206093" cy="1091406"/>
          </a:xfrm>
        </p:grpSpPr>
        <p:sp>
          <p:nvSpPr>
            <p:cNvPr id="13" name="圆角矩形 12"/>
            <p:cNvSpPr/>
            <p:nvPr/>
          </p:nvSpPr>
          <p:spPr>
            <a:xfrm>
              <a:off x="337457" y="405606"/>
              <a:ext cx="5206093"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rot="5400000">
              <a:off x="475062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pic>
        <p:nvPicPr>
          <p:cNvPr id="24" name="图片 23" descr="下方素材.png"/>
          <p:cNvPicPr>
            <a:picLocks noChangeAspect="1"/>
          </p:cNvPicPr>
          <p:nvPr/>
        </p:nvPicPr>
        <p:blipFill>
          <a:blip r:embed="rId2" cstate="print"/>
          <a:srcRect t="65517"/>
          <a:stretch>
            <a:fillRect/>
          </a:stretch>
        </p:blipFill>
        <p:spPr>
          <a:xfrm>
            <a:off x="3967844" y="4653643"/>
            <a:ext cx="1894113" cy="489857"/>
          </a:xfrm>
          <a:prstGeom prst="rect">
            <a:avLst/>
          </a:prstGeom>
        </p:spPr>
      </p:pic>
      <p:sp>
        <p:nvSpPr>
          <p:cNvPr id="12" name="矩形 11"/>
          <p:cNvSpPr/>
          <p:nvPr/>
        </p:nvSpPr>
        <p:spPr>
          <a:xfrm>
            <a:off x="392743" y="348923"/>
            <a:ext cx="4396075"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并联电路的电压规律</a:t>
            </a:r>
          </a:p>
        </p:txBody>
      </p:sp>
      <p:pic>
        <p:nvPicPr>
          <p:cNvPr id="17" name="图片 16" descr="图片1.png"/>
          <p:cNvPicPr>
            <a:picLocks noChangeAspect="1"/>
          </p:cNvPicPr>
          <p:nvPr/>
        </p:nvPicPr>
        <p:blipFill>
          <a:blip r:embed="rId3"/>
          <a:stretch>
            <a:fillRect/>
          </a:stretch>
        </p:blipFill>
        <p:spPr>
          <a:xfrm>
            <a:off x="543398" y="1057580"/>
            <a:ext cx="1161192" cy="487523"/>
          </a:xfrm>
          <a:prstGeom prst="rect">
            <a:avLst/>
          </a:prstGeom>
        </p:spPr>
      </p:pic>
      <p:pic>
        <p:nvPicPr>
          <p:cNvPr id="16" name="图片 15" descr="画笔.jpg"/>
          <p:cNvPicPr>
            <a:picLocks noChangeAspect="1"/>
          </p:cNvPicPr>
          <p:nvPr/>
        </p:nvPicPr>
        <p:blipFill>
          <a:blip r:embed="rId4" cstate="print">
            <a:clrChange>
              <a:clrFrom>
                <a:srgbClr val="F0F0F0"/>
              </a:clrFrom>
              <a:clrTo>
                <a:srgbClr val="F0F0F0">
                  <a:alpha val="0"/>
                </a:srgbClr>
              </a:clrTo>
            </a:clrChange>
          </a:blip>
          <a:srcRect t="52482" r="50000"/>
          <a:stretch>
            <a:fillRect/>
          </a:stretch>
        </p:blipFill>
        <p:spPr>
          <a:xfrm>
            <a:off x="7992835" y="4049485"/>
            <a:ext cx="1151165" cy="1094015"/>
          </a:xfrm>
          <a:prstGeom prst="rect">
            <a:avLst/>
          </a:prstGeom>
        </p:spPr>
      </p:pic>
      <p:sp>
        <p:nvSpPr>
          <p:cNvPr id="21" name="矩形 20"/>
          <p:cNvSpPr/>
          <p:nvPr/>
        </p:nvSpPr>
        <p:spPr>
          <a:xfrm>
            <a:off x="1036320" y="2241728"/>
            <a:ext cx="7498080" cy="476541"/>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将电压表并联在并联电路中任何地方测得的电压值都是一样的</a:t>
            </a:r>
            <a:r>
              <a:rPr lang="en-US" altLang="zh-CN" sz="2000" dirty="0" smtClean="0">
                <a:latin typeface="微软雅黑" panose="020B0503020204020204" pitchFamily="34" charset="-122"/>
                <a:ea typeface="微软雅黑" panose="020B0503020204020204" pitchFamily="34"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Left)">
                                      <p:cBhvr>
                                        <p:cTn id="10" dur="500"/>
                                        <p:tgtEl>
                                          <p:spTgt spid="12"/>
                                        </p:tgtEl>
                                      </p:cBhvr>
                                    </p:animEffect>
                                  </p:childTnLst>
                                </p:cTn>
                              </p:par>
                              <p:par>
                                <p:cTn id="11" presetID="12" presetClass="entr" presetSubtype="4"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slide(fromBottom)">
                                      <p:cBhvr>
                                        <p:cTn id="13" dur="500"/>
                                        <p:tgtEl>
                                          <p:spTgt spid="17"/>
                                        </p:tgtEl>
                                      </p:cBhvr>
                                    </p:animEffect>
                                  </p:childTnLst>
                                </p:cTn>
                              </p:par>
                              <p:par>
                                <p:cTn id="14" presetID="23" presetClass="entr" presetSubtype="16"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childTnLst>
                                </p:cTn>
                              </p:par>
                              <p:par>
                                <p:cTn id="18" presetID="32" presetClass="emph" presetSubtype="0" fill="hold" nodeType="withEffect">
                                  <p:stCondLst>
                                    <p:cond delay="0"/>
                                  </p:stCondLst>
                                  <p:childTnLst>
                                    <p:animClr clrSpc="rgb">
                                      <p:cBhvr override="childStyle">
                                        <p:cTn id="19" dur="100" fill="hold"/>
                                        <p:tgtEl>
                                          <p:spTgt spid="24"/>
                                        </p:tgtEl>
                                        <p:attrNameLst>
                                          <p:attrName>style.color</p:attrName>
                                        </p:attrNameLst>
                                      </p:cBhvr>
                                      <p:to>
                                        <a:schemeClr val="bg1"/>
                                      </p:to>
                                    </p:animClr>
                                    <p:animClr clrSpc="rgb">
                                      <p:cBhvr>
                                        <p:cTn id="20" dur="100" fill="hold"/>
                                        <p:tgtEl>
                                          <p:spTgt spid="24"/>
                                        </p:tgtEl>
                                        <p:attrNameLst>
                                          <p:attrName>fillcolor</p:attrName>
                                        </p:attrNameLst>
                                      </p:cBhvr>
                                      <p:to>
                                        <a:schemeClr val="bg1"/>
                                      </p:to>
                                    </p:animClr>
                                    <p:set>
                                      <p:cBhvr>
                                        <p:cTn id="21" dur="100" fill="hold"/>
                                        <p:tgtEl>
                                          <p:spTgt spid="24"/>
                                        </p:tgtEl>
                                        <p:attrNameLst>
                                          <p:attrName>fill.type</p:attrName>
                                        </p:attrNameLst>
                                      </p:cBhvr>
                                      <p:to>
                                        <p:strVal val="solid"/>
                                      </p:to>
                                    </p:set>
                                    <p:set>
                                      <p:cBhvr>
                                        <p:cTn id="22" dur="100" fill="hold"/>
                                        <p:tgtEl>
                                          <p:spTgt spid="24"/>
                                        </p:tgtEl>
                                        <p:attrNameLst>
                                          <p:attrName>fill.on</p:attrName>
                                        </p:attrNameLst>
                                      </p:cBhvr>
                                      <p:to>
                                        <p:strVal val="true"/>
                                      </p:to>
                                    </p:set>
                                    <p:animRot by="120000">
                                      <p:cBhvr>
                                        <p:cTn id="23" dur="100" fill="hold">
                                          <p:stCondLst>
                                            <p:cond delay="0"/>
                                          </p:stCondLst>
                                        </p:cTn>
                                        <p:tgtEl>
                                          <p:spTgt spid="24"/>
                                        </p:tgtEl>
                                        <p:attrNameLst>
                                          <p:attrName>r</p:attrName>
                                        </p:attrNameLst>
                                      </p:cBhvr>
                                    </p:animRot>
                                    <p:animRot by="-240000">
                                      <p:cBhvr>
                                        <p:cTn id="24" dur="200" fill="hold">
                                          <p:stCondLst>
                                            <p:cond delay="200"/>
                                          </p:stCondLst>
                                        </p:cTn>
                                        <p:tgtEl>
                                          <p:spTgt spid="24"/>
                                        </p:tgtEl>
                                        <p:attrNameLst>
                                          <p:attrName>r</p:attrName>
                                        </p:attrNameLst>
                                      </p:cBhvr>
                                    </p:animRot>
                                    <p:animRot by="240000">
                                      <p:cBhvr>
                                        <p:cTn id="25" dur="200" fill="hold">
                                          <p:stCondLst>
                                            <p:cond delay="400"/>
                                          </p:stCondLst>
                                        </p:cTn>
                                        <p:tgtEl>
                                          <p:spTgt spid="24"/>
                                        </p:tgtEl>
                                        <p:attrNameLst>
                                          <p:attrName>r</p:attrName>
                                        </p:attrNameLst>
                                      </p:cBhvr>
                                    </p:animRot>
                                    <p:animRot by="-240000">
                                      <p:cBhvr>
                                        <p:cTn id="26" dur="200" fill="hold">
                                          <p:stCondLst>
                                            <p:cond delay="600"/>
                                          </p:stCondLst>
                                        </p:cTn>
                                        <p:tgtEl>
                                          <p:spTgt spid="24"/>
                                        </p:tgtEl>
                                        <p:attrNameLst>
                                          <p:attrName>r</p:attrName>
                                        </p:attrNameLst>
                                      </p:cBhvr>
                                    </p:animRot>
                                    <p:animRot by="120000">
                                      <p:cBhvr>
                                        <p:cTn id="27" dur="200" fill="hold">
                                          <p:stCondLst>
                                            <p:cond delay="800"/>
                                          </p:stCondLst>
                                        </p:cTn>
                                        <p:tgtEl>
                                          <p:spTgt spid="24"/>
                                        </p:tgtEl>
                                        <p:attrNameLst>
                                          <p:attrName>r</p:attrName>
                                        </p:attrNameLst>
                                      </p:cBhvr>
                                    </p:animRot>
                                  </p:childTnLst>
                                </p:cTn>
                              </p:par>
                            </p:childTnLst>
                          </p:cTn>
                        </p:par>
                        <p:par>
                          <p:cTn id="28" fill="hold">
                            <p:stCondLst>
                              <p:cond delay="500"/>
                            </p:stCondLst>
                            <p:childTnLst>
                              <p:par>
                                <p:cTn id="29" presetID="12" presetClass="entr" presetSubtype="8"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slide(fromLeft)">
                                      <p:cBhvr>
                                        <p:cTn id="3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文本框 78"/>
          <p:cNvSpPr txBox="1"/>
          <p:nvPr/>
        </p:nvSpPr>
        <p:spPr>
          <a:xfrm>
            <a:off x="3711968" y="2078424"/>
            <a:ext cx="2123477" cy="655252"/>
          </a:xfrm>
          <a:prstGeom prst="rect">
            <a:avLst/>
          </a:prstGeom>
          <a:noFill/>
        </p:spPr>
        <p:txBody>
          <a:bodyPr wrap="none" lIns="68580" tIns="34290" rIns="68580" bIns="34290" rtlCol="0">
            <a:prstTxWarp prst="textArchUp">
              <a:avLst/>
            </a:prstTxWarp>
            <a:spAutoFit/>
          </a:bodyPr>
          <a:lstStyle>
            <a:defPPr>
              <a:defRPr lang="zh-CN"/>
            </a:defPPr>
            <a:lvl1pPr>
              <a:defRPr sz="3200" b="1">
                <a:solidFill>
                  <a:srgbClr val="F5841C"/>
                </a:solidFill>
                <a:latin typeface="微软雅黑" panose="020B0503020204020204" pitchFamily="34" charset="-122"/>
                <a:ea typeface="微软雅黑" panose="020B0503020204020204" pitchFamily="34" charset="-122"/>
              </a:defRPr>
            </a:lvl1pPr>
          </a:lstStyle>
          <a:p>
            <a:r>
              <a:rPr lang="zh-CN" altLang="en-US" sz="5400" dirty="0" smtClean="0">
                <a:solidFill>
                  <a:schemeClr val="accent5"/>
                </a:solidFill>
              </a:rPr>
              <a:t>谢    谢</a:t>
            </a:r>
            <a:endParaRPr lang="zh-CN" altLang="en-US" sz="5400" dirty="0">
              <a:solidFill>
                <a:schemeClr val="accent5"/>
              </a:solidFill>
            </a:endParaRPr>
          </a:p>
        </p:txBody>
      </p:sp>
      <p:pic>
        <p:nvPicPr>
          <p:cNvPr id="44" name="Picture 4" descr="clouds.png"/>
          <p:cNvPicPr>
            <a:picLocks noChangeAspect="1"/>
          </p:cNvPicPr>
          <p:nvPr/>
        </p:nvPicPr>
        <p:blipFill>
          <a:blip r:embed="rId3" cstate="print"/>
          <a:stretch>
            <a:fillRect/>
          </a:stretch>
        </p:blipFill>
        <p:spPr>
          <a:xfrm>
            <a:off x="5705475" y="123144"/>
            <a:ext cx="3228975" cy="611433"/>
          </a:xfrm>
          <a:prstGeom prst="rect">
            <a:avLst/>
          </a:prstGeom>
        </p:spPr>
      </p:pic>
      <p:pic>
        <p:nvPicPr>
          <p:cNvPr id="45" name="Picture 3" descr="field.png"/>
          <p:cNvPicPr>
            <a:picLocks noChangeAspect="1"/>
          </p:cNvPicPr>
          <p:nvPr/>
        </p:nvPicPr>
        <p:blipFill>
          <a:blip r:embed="rId4" cstate="print"/>
          <a:stretch>
            <a:fillRect/>
          </a:stretch>
        </p:blipFill>
        <p:spPr>
          <a:xfrm>
            <a:off x="1" y="4076700"/>
            <a:ext cx="9183278" cy="1066800"/>
          </a:xfrm>
          <a:prstGeom prst="rect">
            <a:avLst/>
          </a:prstGeom>
        </p:spPr>
      </p:pic>
      <p:pic>
        <p:nvPicPr>
          <p:cNvPr id="47" name="Picture 4" descr="cloud_ballon.png"/>
          <p:cNvPicPr>
            <a:picLocks noChangeAspect="1"/>
          </p:cNvPicPr>
          <p:nvPr/>
        </p:nvPicPr>
        <p:blipFill>
          <a:blip r:embed="rId5" cstate="print"/>
          <a:stretch>
            <a:fillRect/>
          </a:stretch>
        </p:blipFill>
        <p:spPr>
          <a:xfrm>
            <a:off x="7796518" y="5143500"/>
            <a:ext cx="842657" cy="689895"/>
          </a:xfrm>
          <a:prstGeom prst="rect">
            <a:avLst/>
          </a:prstGeom>
        </p:spPr>
      </p:pic>
      <p:pic>
        <p:nvPicPr>
          <p:cNvPr id="48" name="Picture 4" descr="clouds.png"/>
          <p:cNvPicPr>
            <a:picLocks noChangeAspect="1"/>
          </p:cNvPicPr>
          <p:nvPr/>
        </p:nvPicPr>
        <p:blipFill>
          <a:blip r:embed="rId3" cstate="print"/>
          <a:stretch>
            <a:fillRect/>
          </a:stretch>
        </p:blipFill>
        <p:spPr>
          <a:xfrm>
            <a:off x="323850" y="513669"/>
            <a:ext cx="5134350" cy="972232"/>
          </a:xfrm>
          <a:prstGeom prst="rect">
            <a:avLst/>
          </a:prstGeom>
        </p:spPr>
      </p:pic>
      <p:pic>
        <p:nvPicPr>
          <p:cNvPr id="49" name="Picture 10" descr="together.png"/>
          <p:cNvPicPr>
            <a:picLocks noChangeAspect="1"/>
          </p:cNvPicPr>
          <p:nvPr/>
        </p:nvPicPr>
        <p:blipFill>
          <a:blip r:embed="rId6" cstate="print"/>
          <a:stretch>
            <a:fillRect/>
          </a:stretch>
        </p:blipFill>
        <p:spPr>
          <a:xfrm>
            <a:off x="2654378" y="3448050"/>
            <a:ext cx="4251379" cy="1200150"/>
          </a:xfrm>
          <a:prstGeom prst="rect">
            <a:avLst/>
          </a:prstGeom>
        </p:spPr>
      </p:pic>
      <p:pic>
        <p:nvPicPr>
          <p:cNvPr id="50" name="Picture 2" descr="C:\Users\Administrator\Desktop\兔子.png"/>
          <p:cNvPicPr>
            <a:picLocks noChangeAspect="1" noChangeArrowheads="1"/>
          </p:cNvPicPr>
          <p:nvPr/>
        </p:nvPicPr>
        <p:blipFill>
          <a:blip r:embed="rId7" cstate="print"/>
          <a:srcRect/>
          <a:stretch>
            <a:fillRect/>
          </a:stretch>
        </p:blipFill>
        <p:spPr bwMode="auto">
          <a:xfrm>
            <a:off x="5876925" y="4352925"/>
            <a:ext cx="800100" cy="790575"/>
          </a:xfrm>
          <a:prstGeom prst="rect">
            <a:avLst/>
          </a:prstGeom>
          <a:noFill/>
        </p:spPr>
      </p:pic>
    </p:spTree>
  </p:cSld>
  <p:clrMapOvr>
    <a:masterClrMapping/>
  </p:clrMapOvr>
  <mc:AlternateContent xmlns:mc="http://schemas.openxmlformats.org/markup-compatibility/2006">
    <mc:Choice xmlns:p14="http://schemas.microsoft.com/office/powerpoint/2010/main" xmlns="" Requires="p14">
      <p:transition spd="slow" p14:dur="1500">
        <p:split orient="vert" dir="in"/>
      </p:transition>
    </mc:Choice>
    <mc:Fallback>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anim calcmode="lin" valueType="num">
                                      <p:cBhvr>
                                        <p:cTn id="8" dur="1000" fill="hold"/>
                                        <p:tgtEl>
                                          <p:spTgt spid="45"/>
                                        </p:tgtEl>
                                        <p:attrNameLst>
                                          <p:attrName>ppt_x</p:attrName>
                                        </p:attrNameLst>
                                      </p:cBhvr>
                                      <p:tavLst>
                                        <p:tav tm="0">
                                          <p:val>
                                            <p:strVal val="#ppt_x"/>
                                          </p:val>
                                        </p:tav>
                                        <p:tav tm="100000">
                                          <p:val>
                                            <p:strVal val="#ppt_x"/>
                                          </p:val>
                                        </p:tav>
                                      </p:tavLst>
                                    </p:anim>
                                    <p:anim calcmode="lin" valueType="num">
                                      <p:cBhvr>
                                        <p:cTn id="9" dur="1000" fill="hold"/>
                                        <p:tgtEl>
                                          <p:spTgt spid="4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p:cTn id="13" dur="1000" fill="hold"/>
                                        <p:tgtEl>
                                          <p:spTgt spid="44"/>
                                        </p:tgtEl>
                                        <p:attrNameLst>
                                          <p:attrName>ppt_x</p:attrName>
                                        </p:attrNameLst>
                                      </p:cBhvr>
                                      <p:tavLst>
                                        <p:tav tm="0">
                                          <p:val>
                                            <p:strVal val="#ppt_x-.2"/>
                                          </p:val>
                                        </p:tav>
                                        <p:tav tm="100000">
                                          <p:val>
                                            <p:strVal val="#ppt_x"/>
                                          </p:val>
                                        </p:tav>
                                      </p:tavLst>
                                    </p:anim>
                                    <p:anim calcmode="lin" valueType="num">
                                      <p:cBhvr>
                                        <p:cTn id="14" dur="1000" fill="hold"/>
                                        <p:tgtEl>
                                          <p:spTgt spid="4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4"/>
                                        </p:tgtEl>
                                      </p:cBhvr>
                                    </p:animEffect>
                                  </p:childTnLst>
                                </p:cTn>
                              </p:par>
                            </p:childTnLst>
                          </p:cTn>
                        </p:par>
                        <p:par>
                          <p:cTn id="16" fill="hold">
                            <p:stCondLst>
                              <p:cond delay="2000"/>
                            </p:stCondLst>
                            <p:childTnLst>
                              <p:par>
                                <p:cTn id="17" presetID="29" presetClass="entr" presetSubtype="0" fill="hold" nodeType="afterEffect">
                                  <p:stCondLst>
                                    <p:cond delay="0"/>
                                  </p:stCondLst>
                                  <p:childTnLst>
                                    <p:set>
                                      <p:cBhvr>
                                        <p:cTn id="18" dur="1" fill="hold">
                                          <p:stCondLst>
                                            <p:cond delay="0"/>
                                          </p:stCondLst>
                                        </p:cTn>
                                        <p:tgtEl>
                                          <p:spTgt spid="48"/>
                                        </p:tgtEl>
                                        <p:attrNameLst>
                                          <p:attrName>style.visibility</p:attrName>
                                        </p:attrNameLst>
                                      </p:cBhvr>
                                      <p:to>
                                        <p:strVal val="visible"/>
                                      </p:to>
                                    </p:set>
                                    <p:anim calcmode="lin" valueType="num">
                                      <p:cBhvr>
                                        <p:cTn id="19" dur="1000" fill="hold"/>
                                        <p:tgtEl>
                                          <p:spTgt spid="48"/>
                                        </p:tgtEl>
                                        <p:attrNameLst>
                                          <p:attrName>ppt_x</p:attrName>
                                        </p:attrNameLst>
                                      </p:cBhvr>
                                      <p:tavLst>
                                        <p:tav tm="0">
                                          <p:val>
                                            <p:strVal val="#ppt_x-.2"/>
                                          </p:val>
                                        </p:tav>
                                        <p:tav tm="100000">
                                          <p:val>
                                            <p:strVal val="#ppt_x"/>
                                          </p:val>
                                        </p:tav>
                                      </p:tavLst>
                                    </p:anim>
                                    <p:anim calcmode="lin" valueType="num">
                                      <p:cBhvr>
                                        <p:cTn id="20" dur="1000" fill="hold"/>
                                        <p:tgtEl>
                                          <p:spTgt spid="48"/>
                                        </p:tgtEl>
                                        <p:attrNameLst>
                                          <p:attrName>ppt_y</p:attrName>
                                        </p:attrNameLst>
                                      </p:cBhvr>
                                      <p:tavLst>
                                        <p:tav tm="0">
                                          <p:val>
                                            <p:strVal val="#ppt_y"/>
                                          </p:val>
                                        </p:tav>
                                        <p:tav tm="100000">
                                          <p:val>
                                            <p:strVal val="#ppt_y"/>
                                          </p:val>
                                        </p:tav>
                                      </p:tavLst>
                                    </p:anim>
                                    <p:animEffect transition="in" filter="wipe(right)" prLst="gradientSize: 0.1">
                                      <p:cBhvr>
                                        <p:cTn id="21" dur="1000"/>
                                        <p:tgtEl>
                                          <p:spTgt spid="48"/>
                                        </p:tgtEl>
                                      </p:cBhvr>
                                    </p:animEffect>
                                  </p:childTnLst>
                                </p:cTn>
                              </p:par>
                            </p:childTnLst>
                          </p:cTn>
                        </p:par>
                        <p:par>
                          <p:cTn id="22" fill="hold">
                            <p:stCondLst>
                              <p:cond delay="3000"/>
                            </p:stCondLst>
                            <p:childTnLst>
                              <p:par>
                                <p:cTn id="23" presetID="0" presetClass="path" presetSubtype="0" accel="50000" decel="50000" fill="hold" nodeType="afterEffect">
                                  <p:stCondLst>
                                    <p:cond delay="0"/>
                                  </p:stCondLst>
                                  <p:childTnLst>
                                    <p:animMotion origin="layout" path="M 0.03984 -0.24838 C 0.03346 -0.25232 0.02799 -0.25787 0.02213 -0.2625 C 0.01888 -0.26505 0.01549 -0.26597 0.01237 -0.26783 C 0.0112 -0.26852 0.01041 -0.27084 0.00937 -0.27153 C 0.0082 -0.27222 -0.00065 -0.27477 -0.00143 -0.275 C -0.00834 -0.27732 -0.01393 -0.28079 -0.0211 -0.28195 C -0.02539 -0.28403 -0.02956 -0.28634 -0.03386 -0.28912 C -0.03711 -0.29097 -0.03867 -0.29005 -0.04167 -0.29259 C -0.04714 -0.29746 -0.05222 -0.30232 -0.05834 -0.30486 C -0.05925 -0.30602 -0.06016 -0.30764 -0.0612 -0.30857 C -0.06224 -0.30949 -0.06328 -0.30949 -0.06419 -0.31019 C -0.07031 -0.31644 -0.07513 -0.32384 -0.0819 -0.32801 C -0.08477 -0.3331 -0.08776 -0.33843 -0.09076 -0.34375 C -0.09232 -0.34676 -0.09479 -0.34699 -0.09662 -0.34908 C -0.09948 -0.35695 -0.10456 -0.36343 -0.10834 -0.37037 C -0.11406 -0.38056 -0.11979 -0.39074 -0.125 -0.40209 C -0.13268 -0.41829 -0.13607 -0.44236 -0.13972 -0.46204 C -0.14063 -0.47315 -0.14219 -0.4831 -0.14362 -0.49375 C -0.14388 -0.51945 -0.14102 -0.57824 -0.14753 -0.61389 C -0.15026 -0.65695 -0.14948 -0.69468 -0.16029 -0.7338 C -0.16224 -0.74028 -0.1638 -0.74954 -0.16628 -0.75509 C -0.17318 -0.7713 -0.16966 -0.76088 -0.175 -0.76921 C -0.17865 -0.77431 -0.18229 -0.78241 -0.18685 -0.78496 C -0.19935 -0.79259 -0.21068 -0.79584 -0.22409 -0.79746 C -0.25052 -0.8132 -0.28073 -0.79977 -0.30847 -0.7956 C -0.32891 -0.78334 -0.34271 -0.79769 -0.35847 -0.8132 C -0.36107 -0.81574 -0.36432 -0.81644 -0.36641 -0.82037 C -0.36979 -0.82639 -0.3724 -0.82871 -0.37709 -0.83079 C -0.38099 -0.83773 -0.38568 -0.83889 -0.38985 -0.84491 C -0.39375 -0.85093 -0.39714 -0.85371 -0.40169 -0.85903 C -0.40365 -0.86158 -0.40638 -0.86065 -0.40847 -0.86273 C -0.41472 -0.86875 -0.41745 -0.87199 -0.42422 -0.875 C -0.4293 -0.88102 -0.43594 -0.88287 -0.44193 -0.88565 C -0.45143 -0.89699 -0.48125 -0.89236 -0.48503 -0.89259 C -0.49518 -0.89884 -0.48386 -0.89259 -0.50951 -0.89259 C -0.55573 -0.89259 -0.60182 -0.89375 -0.64792 -0.89445 C -0.65742 -0.90023 -0.66589 -0.91088 -0.67539 -0.91736 C -0.67852 -0.91968 -0.68073 -0.92431 -0.68412 -0.92431 " pathEditMode="relative" rAng="0" ptsTypes="fffffffffffffffffffffffffffffffffffffA">
                                      <p:cBhvr>
                                        <p:cTn id="24" dur="2000" fill="hold"/>
                                        <p:tgtEl>
                                          <p:spTgt spid="47"/>
                                        </p:tgtEl>
                                        <p:attrNameLst>
                                          <p:attrName>ppt_x</p:attrName>
                                          <p:attrName>ppt_y</p:attrName>
                                        </p:attrNameLst>
                                      </p:cBhvr>
                                      <p:rCtr x="-362" y="-338"/>
                                    </p:animMotion>
                                  </p:childTnLst>
                                </p:cTn>
                              </p:par>
                            </p:childTnLst>
                          </p:cTn>
                        </p:par>
                        <p:par>
                          <p:cTn id="25" fill="hold">
                            <p:stCondLst>
                              <p:cond delay="5000"/>
                            </p:stCondLst>
                            <p:childTnLst>
                              <p:par>
                                <p:cTn id="26" presetID="23" presetClass="entr" presetSubtype="16" fill="hold" nodeType="afterEffect">
                                  <p:stCondLst>
                                    <p:cond delay="0"/>
                                  </p:stCondLst>
                                  <p:childTnLst>
                                    <p:set>
                                      <p:cBhvr>
                                        <p:cTn id="27" dur="1" fill="hold">
                                          <p:stCondLst>
                                            <p:cond delay="0"/>
                                          </p:stCondLst>
                                        </p:cTn>
                                        <p:tgtEl>
                                          <p:spTgt spid="49"/>
                                        </p:tgtEl>
                                        <p:attrNameLst>
                                          <p:attrName>style.visibility</p:attrName>
                                        </p:attrNameLst>
                                      </p:cBhvr>
                                      <p:to>
                                        <p:strVal val="visible"/>
                                      </p:to>
                                    </p:set>
                                    <p:anim calcmode="lin" valueType="num">
                                      <p:cBhvr>
                                        <p:cTn id="28" dur="500" fill="hold"/>
                                        <p:tgtEl>
                                          <p:spTgt spid="49"/>
                                        </p:tgtEl>
                                        <p:attrNameLst>
                                          <p:attrName>ppt_w</p:attrName>
                                        </p:attrNameLst>
                                      </p:cBhvr>
                                      <p:tavLst>
                                        <p:tav tm="0">
                                          <p:val>
                                            <p:fltVal val="0"/>
                                          </p:val>
                                        </p:tav>
                                        <p:tav tm="100000">
                                          <p:val>
                                            <p:strVal val="#ppt_w"/>
                                          </p:val>
                                        </p:tav>
                                      </p:tavLst>
                                    </p:anim>
                                    <p:anim calcmode="lin" valueType="num">
                                      <p:cBhvr>
                                        <p:cTn id="29" dur="500" fill="hold"/>
                                        <p:tgtEl>
                                          <p:spTgt spid="49"/>
                                        </p:tgtEl>
                                        <p:attrNameLst>
                                          <p:attrName>ppt_h</p:attrName>
                                        </p:attrNameLst>
                                      </p:cBhvr>
                                      <p:tavLst>
                                        <p:tav tm="0">
                                          <p:val>
                                            <p:fltVal val="0"/>
                                          </p:val>
                                        </p:tav>
                                        <p:tav tm="100000">
                                          <p:val>
                                            <p:strVal val="#ppt_h"/>
                                          </p:val>
                                        </p:tav>
                                      </p:tavLst>
                                    </p:anim>
                                  </p:childTnLst>
                                </p:cTn>
                              </p:par>
                              <p:par>
                                <p:cTn id="30" presetID="1" presetClass="entr" presetSubtype="0" fill="hold" nodeType="withEffect">
                                  <p:stCondLst>
                                    <p:cond delay="0"/>
                                  </p:stCondLst>
                                  <p:childTnLst>
                                    <p:set>
                                      <p:cBhvr>
                                        <p:cTn id="31" dur="1" fill="hold">
                                          <p:stCondLst>
                                            <p:cond delay="0"/>
                                          </p:stCondLst>
                                        </p:cTn>
                                        <p:tgtEl>
                                          <p:spTgt spid="50"/>
                                        </p:tgtEl>
                                        <p:attrNameLst>
                                          <p:attrName>style.visibility</p:attrName>
                                        </p:attrNameLst>
                                      </p:cBhvr>
                                      <p:to>
                                        <p:strVal val="visible"/>
                                      </p:to>
                                    </p:set>
                                  </p:childTnLst>
                                </p:cTn>
                              </p:par>
                              <p:par>
                                <p:cTn id="32" presetID="0" presetClass="path" presetSubtype="0" accel="50000" decel="50000" fill="hold" nodeType="withEffect">
                                  <p:stCondLst>
                                    <p:cond delay="0"/>
                                  </p:stCondLst>
                                  <p:childTnLst>
                                    <p:animMotion origin="layout" path="M -0.05104 0.01759 C -0.05638 0.01134 -0.05586 0.00416 -0.05938 -0.00463 C -0.06029 -0.00671 -0.06159 -0.0081 -0.0625 -0.01019 C -0.06706 -0.0206 -0.06836 -0.03033 -0.075 -0.03611 C -0.08464 -0.03033 -0.09271 -0.02685 -0.1 -0.01389 C -0.10195 -0.00324 -0.10039 0.00926 -0.10313 0.01944 C -0.10404 0.02291 -0.10938 0.02315 -0.10938 0.02338 C -0.11498 0.02199 -0.1207 0.02222 -0.12604 0.01944 C -0.12722 0.01875 -0.12761 0.01597 -0.12813 0.01389 C -0.13307 -0.00671 -0.12266 0.02407 -0.13333 -0.00463 C -0.13477 -0.00857 -0.13503 -0.01366 -0.13646 -0.01759 C -0.13867 -0.02338 -0.14154 -0.02847 -0.14375 -0.03426 C -0.1444 -0.03611 -0.14466 -0.03912 -0.14583 -0.03982 C -0.15013 -0.04236 -0.14805 -0.04051 -0.15208 -0.04537 C -0.16315 -0.04468 -0.17435 -0.04584 -0.18542 -0.04352 C -0.18672 -0.04329 -0.18724 -0.04005 -0.1875 -0.03796 C -0.18841 -0.02871 -0.18737 -0.01921 -0.18854 -0.01019 C -0.18906 -0.00579 -0.19128 -0.00278 -0.19271 0.00092 C -0.1957 0.00879 -0.19623 0.01643 -0.2 0.02315 C -0.20169 0.03241 -0.20534 0.0368 -0.21042 0.03981 C -0.21862 0.03773 -0.22214 0.03704 -0.22917 0.0287 C -0.23125 0.02616 -0.23542 0.02129 -0.23542 0.02153 C -0.23685 0.01759 -0.23815 0.01389 -0.23958 0.01018 C -0.24505 -0.00417 -0.24219 -0.02477 -0.25104 -0.03611 C -0.25404 -0.03982 -0.25599 -0.04028 -0.25938 -0.04167 C -0.26914 -0.04097 -0.27891 -0.04213 -0.28854 -0.03982 C -0.29219 -0.03889 -0.2918 -0.03056 -0.29271 -0.02685 C -0.29518 -0.0169 -0.29857 -0.01412 -0.30208 -0.00463 C -0.30352 -0.00093 -0.3043 0.0037 -0.30625 0.00648 C -0.31133 0.01342 -0.31693 0.01597 -0.32292 0.01944 C -0.32852 0.02268 -0.33281 0.03079 -0.33854 0.03426 C -0.34037 0.03403 -0.34974 0.0331 -0.35313 0.03055 C -0.35625 0.02824 -0.35768 0.025 -0.36146 0.025 " pathEditMode="relative" rAng="0" ptsTypes="ffffffffffffffffffffffffffffffffA">
                                      <p:cBhvr>
                                        <p:cTn id="33" dur="2000" fill="hold"/>
                                        <p:tgtEl>
                                          <p:spTgt spid="50"/>
                                        </p:tgtEl>
                                        <p:attrNameLst>
                                          <p:attrName>ppt_x</p:attrName>
                                          <p:attrName>ppt_y</p:attrName>
                                        </p:attrNameLst>
                                      </p:cBhvr>
                                      <p:rCtr x="-155" y="-21"/>
                                    </p:animMotion>
                                  </p:childTnLst>
                                </p:cTn>
                              </p:par>
                            </p:childTnLst>
                          </p:cTn>
                        </p:par>
                        <p:par>
                          <p:cTn id="34" fill="hold">
                            <p:stCondLst>
                              <p:cond delay="5500"/>
                            </p:stCondLst>
                            <p:childTnLst>
                              <p:par>
                                <p:cTn id="35" presetID="26" presetClass="entr" presetSubtype="0" fill="hold" grpId="0" nodeType="afterEffect">
                                  <p:stCondLst>
                                    <p:cond delay="0"/>
                                  </p:stCondLst>
                                  <p:childTnLst>
                                    <p:set>
                                      <p:cBhvr>
                                        <p:cTn id="36" dur="1" fill="hold">
                                          <p:stCondLst>
                                            <p:cond delay="0"/>
                                          </p:stCondLst>
                                        </p:cTn>
                                        <p:tgtEl>
                                          <p:spTgt spid="64"/>
                                        </p:tgtEl>
                                        <p:attrNameLst>
                                          <p:attrName>style.visibility</p:attrName>
                                        </p:attrNameLst>
                                      </p:cBhvr>
                                      <p:to>
                                        <p:strVal val="visible"/>
                                      </p:to>
                                    </p:set>
                                    <p:animEffect transition="in" filter="wipe(down)">
                                      <p:cBhvr>
                                        <p:cTn id="37" dur="580">
                                          <p:stCondLst>
                                            <p:cond delay="0"/>
                                          </p:stCondLst>
                                        </p:cTn>
                                        <p:tgtEl>
                                          <p:spTgt spid="64"/>
                                        </p:tgtEl>
                                      </p:cBhvr>
                                    </p:animEffect>
                                    <p:anim calcmode="lin" valueType="num">
                                      <p:cBhvr>
                                        <p:cTn id="38"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43" dur="26">
                                          <p:stCondLst>
                                            <p:cond delay="650"/>
                                          </p:stCondLst>
                                        </p:cTn>
                                        <p:tgtEl>
                                          <p:spTgt spid="64"/>
                                        </p:tgtEl>
                                      </p:cBhvr>
                                      <p:to x="100000" y="60000"/>
                                    </p:animScale>
                                    <p:animScale>
                                      <p:cBhvr>
                                        <p:cTn id="44" dur="166" decel="50000">
                                          <p:stCondLst>
                                            <p:cond delay="676"/>
                                          </p:stCondLst>
                                        </p:cTn>
                                        <p:tgtEl>
                                          <p:spTgt spid="64"/>
                                        </p:tgtEl>
                                      </p:cBhvr>
                                      <p:to x="100000" y="100000"/>
                                    </p:animScale>
                                    <p:animScale>
                                      <p:cBhvr>
                                        <p:cTn id="45" dur="26">
                                          <p:stCondLst>
                                            <p:cond delay="1312"/>
                                          </p:stCondLst>
                                        </p:cTn>
                                        <p:tgtEl>
                                          <p:spTgt spid="64"/>
                                        </p:tgtEl>
                                      </p:cBhvr>
                                      <p:to x="100000" y="80000"/>
                                    </p:animScale>
                                    <p:animScale>
                                      <p:cBhvr>
                                        <p:cTn id="46" dur="166" decel="50000">
                                          <p:stCondLst>
                                            <p:cond delay="1338"/>
                                          </p:stCondLst>
                                        </p:cTn>
                                        <p:tgtEl>
                                          <p:spTgt spid="64"/>
                                        </p:tgtEl>
                                      </p:cBhvr>
                                      <p:to x="100000" y="100000"/>
                                    </p:animScale>
                                    <p:animScale>
                                      <p:cBhvr>
                                        <p:cTn id="47" dur="26">
                                          <p:stCondLst>
                                            <p:cond delay="1642"/>
                                          </p:stCondLst>
                                        </p:cTn>
                                        <p:tgtEl>
                                          <p:spTgt spid="64"/>
                                        </p:tgtEl>
                                      </p:cBhvr>
                                      <p:to x="100000" y="90000"/>
                                    </p:animScale>
                                    <p:animScale>
                                      <p:cBhvr>
                                        <p:cTn id="48" dur="166" decel="50000">
                                          <p:stCondLst>
                                            <p:cond delay="1668"/>
                                          </p:stCondLst>
                                        </p:cTn>
                                        <p:tgtEl>
                                          <p:spTgt spid="64"/>
                                        </p:tgtEl>
                                      </p:cBhvr>
                                      <p:to x="100000" y="100000"/>
                                    </p:animScale>
                                    <p:animScale>
                                      <p:cBhvr>
                                        <p:cTn id="49" dur="26">
                                          <p:stCondLst>
                                            <p:cond delay="1808"/>
                                          </p:stCondLst>
                                        </p:cTn>
                                        <p:tgtEl>
                                          <p:spTgt spid="64"/>
                                        </p:tgtEl>
                                      </p:cBhvr>
                                      <p:to x="100000" y="95000"/>
                                    </p:animScale>
                                    <p:animScale>
                                      <p:cBhvr>
                                        <p:cTn id="50" dur="166" decel="50000">
                                          <p:stCondLst>
                                            <p:cond delay="1834"/>
                                          </p:stCondLst>
                                        </p:cTn>
                                        <p:tgtEl>
                                          <p:spTgt spid="6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2" y="0"/>
            <a:ext cx="2830694"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4040" y="1094553"/>
            <a:ext cx="1357364" cy="569886"/>
          </a:xfrm>
          <a:prstGeom prst="rect">
            <a:avLst/>
          </a:prstGeom>
        </p:spPr>
      </p:pic>
      <p:pic>
        <p:nvPicPr>
          <p:cNvPr id="21" name="图片 20" descr="book3.png"/>
          <p:cNvPicPr>
            <a:picLocks noChangeAspect="1"/>
          </p:cNvPicPr>
          <p:nvPr/>
        </p:nvPicPr>
        <p:blipFill>
          <a:blip r:embed="rId3" cstate="print"/>
          <a:srcRect l="10980" t="7891" r="17050" b="13779"/>
          <a:stretch>
            <a:fillRect/>
          </a:stretch>
        </p:blipFill>
        <p:spPr>
          <a:xfrm>
            <a:off x="7968343" y="3947300"/>
            <a:ext cx="971550" cy="1057407"/>
          </a:xfrm>
          <a:prstGeom prst="rect">
            <a:avLst/>
          </a:prstGeom>
        </p:spPr>
      </p:pic>
      <p:sp>
        <p:nvSpPr>
          <p:cNvPr id="9" name="矩形 8"/>
          <p:cNvSpPr/>
          <p:nvPr/>
        </p:nvSpPr>
        <p:spPr>
          <a:xfrm>
            <a:off x="307017" y="348923"/>
            <a:ext cx="2664832"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两种电荷</a:t>
            </a:r>
          </a:p>
        </p:txBody>
      </p:sp>
      <p:sp>
        <p:nvSpPr>
          <p:cNvPr id="23" name="矩形 22"/>
          <p:cNvSpPr/>
          <p:nvPr/>
        </p:nvSpPr>
        <p:spPr>
          <a:xfrm>
            <a:off x="1777055" y="3655112"/>
            <a:ext cx="4913305" cy="720967"/>
          </a:xfrm>
          <a:prstGeom prst="rect">
            <a:avLst/>
          </a:prstGeom>
        </p:spPr>
        <p:txBody>
          <a:bodyPr wrap="square" lIns="68580" tIns="34290" rIns="68580" bIns="34290">
            <a:spAutoFit/>
          </a:bodyPr>
          <a:lstStyle/>
          <a:p>
            <a:pPr>
              <a:lnSpc>
                <a:spcPct val="150000"/>
              </a:lnSpc>
            </a:pPr>
            <a:r>
              <a:rPr lang="zh-CN" altLang="en-US" sz="1500" dirty="0" smtClean="0">
                <a:latin typeface="微软雅黑" panose="020B0503020204020204" pitchFamily="34" charset="-122"/>
                <a:ea typeface="微软雅黑" panose="020B0503020204020204" pitchFamily="34" charset="-122"/>
              </a:rPr>
              <a:t>用干燥的绒布</a:t>
            </a:r>
            <a:r>
              <a:rPr lang="en-US" altLang="en-US"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绒毛衣</a:t>
            </a:r>
            <a:r>
              <a:rPr lang="en-US" altLang="en-US"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分别在两只气球上充分摩擦</a:t>
            </a:r>
            <a:r>
              <a:rPr lang="en-US" altLang="en-US"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两只气球就带上了同种电荷</a:t>
            </a:r>
            <a:r>
              <a:rPr lang="en-US" altLang="en-US"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互相排斥而自然分开</a:t>
            </a:r>
            <a:r>
              <a:rPr lang="en-US" altLang="en-US" sz="1500" dirty="0" smtClean="0">
                <a:latin typeface="微软雅黑" panose="020B0503020204020204" pitchFamily="34" charset="-122"/>
                <a:ea typeface="微软雅黑" panose="020B0503020204020204" pitchFamily="34" charset="-122"/>
              </a:rPr>
              <a:t>.</a:t>
            </a:r>
            <a:endParaRPr lang="zh-CN" altLang="en-US" sz="1500" dirty="0" smtClean="0">
              <a:latin typeface="微软雅黑" panose="020B0503020204020204" pitchFamily="34" charset="-122"/>
              <a:ea typeface="微软雅黑" panose="020B0503020204020204" pitchFamily="34" charset="-122"/>
            </a:endParaRPr>
          </a:p>
        </p:txBody>
      </p:sp>
      <p:pic>
        <p:nvPicPr>
          <p:cNvPr id="20" name="hw175.jpg" descr="id:2147514264;FounderCES"/>
          <p:cNvPicPr/>
          <p:nvPr/>
        </p:nvPicPr>
        <p:blipFill>
          <a:blip r:embed="rId4"/>
          <a:stretch>
            <a:fillRect/>
          </a:stretch>
        </p:blipFill>
        <p:spPr>
          <a:xfrm>
            <a:off x="3308913" y="1813560"/>
            <a:ext cx="1647087" cy="17670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par>
                                <p:cTn id="18" presetID="12" presetClass="entr" presetSubtype="4" fill="hold"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slide(fromBottom)">
                                      <p:cBhvr>
                                        <p:cTn id="20" dur="500"/>
                                        <p:tgtEl>
                                          <p:spTgt spid="20"/>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slide(fromBottom)">
                                      <p:cBhvr>
                                        <p:cTn id="2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descr="下方素材.png"/>
          <p:cNvPicPr>
            <a:picLocks noChangeAspect="1"/>
          </p:cNvPicPr>
          <p:nvPr/>
        </p:nvPicPr>
        <p:blipFill>
          <a:blip r:embed="rId2" cstate="print"/>
          <a:srcRect t="65517"/>
          <a:stretch>
            <a:fillRect/>
          </a:stretch>
        </p:blipFill>
        <p:spPr>
          <a:xfrm>
            <a:off x="3967844" y="4653643"/>
            <a:ext cx="1894113" cy="489857"/>
          </a:xfrm>
          <a:prstGeom prst="rect">
            <a:avLst/>
          </a:prstGeom>
        </p:spPr>
      </p:pic>
      <p:sp>
        <p:nvSpPr>
          <p:cNvPr id="11" name="矩形 10"/>
          <p:cNvSpPr/>
          <p:nvPr/>
        </p:nvSpPr>
        <p:spPr>
          <a:xfrm>
            <a:off x="1660207" y="3459466"/>
            <a:ext cx="5502593" cy="761747"/>
          </a:xfrm>
          <a:prstGeom prst="rect">
            <a:avLst/>
          </a:prstGeom>
        </p:spPr>
        <p:txBody>
          <a:bodyPr wrap="square" lIns="68580" tIns="34290" rIns="68580" bIns="34290">
            <a:spAutoFit/>
          </a:bodyPr>
          <a:lstStyle/>
          <a:p>
            <a:pPr>
              <a:lnSpc>
                <a:spcPct val="150000"/>
              </a:lnSpc>
            </a:pPr>
            <a:r>
              <a:rPr lang="zh-CN" altLang="en-US" sz="1500" dirty="0" smtClean="0">
                <a:latin typeface="微软雅黑" panose="020B0503020204020204" pitchFamily="34" charset="-122"/>
                <a:ea typeface="微软雅黑" panose="020B0503020204020204" pitchFamily="34" charset="-122"/>
              </a:rPr>
              <a:t>用塑料梳子梳头时</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干燥的头发会随梳子飘起来</a:t>
            </a:r>
            <a:r>
              <a:rPr lang="en-US" altLang="zh-CN" sz="1500" dirty="0" smtClean="0">
                <a:latin typeface="微软雅黑" panose="020B0503020204020204" pitchFamily="34" charset="-122"/>
                <a:ea typeface="微软雅黑" panose="020B0503020204020204" pitchFamily="34" charset="-122"/>
              </a:rPr>
              <a:t>,</a:t>
            </a:r>
            <a:r>
              <a:rPr lang="zh-CN" altLang="en-US" sz="1500" dirty="0" smtClean="0">
                <a:latin typeface="微软雅黑" panose="020B0503020204020204" pitchFamily="34" charset="-122"/>
                <a:ea typeface="微软雅黑" panose="020B0503020204020204" pitchFamily="34" charset="-122"/>
              </a:rPr>
              <a:t>这是由于头发与梳子摩擦后两者带异种电荷互相吸引的缘故</a:t>
            </a:r>
            <a:r>
              <a:rPr lang="en-US" altLang="zh-CN" sz="1500" dirty="0" smtClean="0">
                <a:latin typeface="微软雅黑" panose="020B0503020204020204" pitchFamily="34" charset="-122"/>
                <a:ea typeface="微软雅黑" panose="020B0503020204020204" pitchFamily="34" charset="-122"/>
              </a:rPr>
              <a:t>.</a:t>
            </a:r>
          </a:p>
        </p:txBody>
      </p:sp>
      <p:pic>
        <p:nvPicPr>
          <p:cNvPr id="17" name="图片 16" descr="图片1.png"/>
          <p:cNvPicPr>
            <a:picLocks noChangeAspect="1"/>
          </p:cNvPicPr>
          <p:nvPr/>
        </p:nvPicPr>
        <p:blipFill>
          <a:blip r:embed="rId3"/>
          <a:stretch>
            <a:fillRect/>
          </a:stretch>
        </p:blipFill>
        <p:spPr>
          <a:xfrm>
            <a:off x="543398" y="1057581"/>
            <a:ext cx="1161192" cy="487523"/>
          </a:xfrm>
          <a:prstGeom prst="rect">
            <a:avLst/>
          </a:prstGeom>
        </p:spPr>
      </p:pic>
      <p:pic>
        <p:nvPicPr>
          <p:cNvPr id="16" name="图片 15" descr="画笔.jpg"/>
          <p:cNvPicPr>
            <a:picLocks noChangeAspect="1"/>
          </p:cNvPicPr>
          <p:nvPr/>
        </p:nvPicPr>
        <p:blipFill>
          <a:blip r:embed="rId4"/>
          <a:stretch>
            <a:fillRect/>
          </a:stretch>
        </p:blipFill>
        <p:spPr>
          <a:xfrm>
            <a:off x="8021410" y="4049485"/>
            <a:ext cx="1094015" cy="1094015"/>
          </a:xfrm>
          <a:prstGeom prst="rect">
            <a:avLst/>
          </a:prstGeom>
        </p:spPr>
      </p:pic>
      <p:grpSp>
        <p:nvGrpSpPr>
          <p:cNvPr id="2" name="组合 9"/>
          <p:cNvGrpSpPr/>
          <p:nvPr/>
        </p:nvGrpSpPr>
        <p:grpSpPr>
          <a:xfrm>
            <a:off x="171450" y="0"/>
            <a:ext cx="2498922" cy="818555"/>
            <a:chOff x="444500" y="496094"/>
            <a:chExt cx="2362200" cy="1091406"/>
          </a:xfrm>
          <a:solidFill>
            <a:schemeClr val="accent4">
              <a:lumMod val="20000"/>
              <a:lumOff val="80000"/>
            </a:schemeClr>
          </a:solidFill>
        </p:grpSpPr>
        <p:sp>
          <p:nvSpPr>
            <p:cNvPr id="22" name="圆角矩形 21"/>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连接符 22"/>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25" name="直接连接符 24"/>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sp>
        <p:nvSpPr>
          <p:cNvPr id="26" name="矩形 25"/>
          <p:cNvSpPr/>
          <p:nvPr/>
        </p:nvSpPr>
        <p:spPr>
          <a:xfrm>
            <a:off x="307018" y="348923"/>
            <a:ext cx="231858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验电器</a:t>
            </a:r>
          </a:p>
        </p:txBody>
      </p:sp>
      <p:pic>
        <p:nvPicPr>
          <p:cNvPr id="13" name="hw176.jpg" descr="id:2147514343;FounderCES"/>
          <p:cNvPicPr/>
          <p:nvPr/>
        </p:nvPicPr>
        <p:blipFill>
          <a:blip r:embed="rId5">
            <a:clrChange>
              <a:clrFrom>
                <a:srgbClr val="FFFFFF"/>
              </a:clrFrom>
              <a:clrTo>
                <a:srgbClr val="FFFFFF">
                  <a:alpha val="0"/>
                </a:srgbClr>
              </a:clrTo>
            </a:clrChange>
          </a:blip>
          <a:stretch>
            <a:fillRect/>
          </a:stretch>
        </p:blipFill>
        <p:spPr>
          <a:xfrm>
            <a:off x="2721840" y="1620604"/>
            <a:ext cx="2429280" cy="169034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lide(fromLeft)">
                                      <p:cBhvr>
                                        <p:cTn id="7" dur="500"/>
                                        <p:tgtEl>
                                          <p:spTgt spid="26"/>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2" presetClass="entr" presetSubtype="4"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slide(fromBottom)">
                                      <p:cBhvr>
                                        <p:cTn id="13" dur="500"/>
                                        <p:tgtEl>
                                          <p:spTgt spid="17"/>
                                        </p:tgtEl>
                                      </p:cBhvr>
                                    </p:animEffect>
                                  </p:childTnLst>
                                </p:cTn>
                              </p:par>
                              <p:par>
                                <p:cTn id="14" presetID="23" presetClass="entr" presetSubtype="16"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childTnLst>
                                </p:cTn>
                              </p:par>
                              <p:par>
                                <p:cTn id="18" presetID="32" presetClass="emph" presetSubtype="0" fill="hold" nodeType="withEffect">
                                  <p:stCondLst>
                                    <p:cond delay="0"/>
                                  </p:stCondLst>
                                  <p:childTnLst>
                                    <p:animClr clrSpc="rgb">
                                      <p:cBhvr override="childStyle">
                                        <p:cTn id="19" dur="100" fill="hold"/>
                                        <p:tgtEl>
                                          <p:spTgt spid="24"/>
                                        </p:tgtEl>
                                        <p:attrNameLst>
                                          <p:attrName>style.color</p:attrName>
                                        </p:attrNameLst>
                                      </p:cBhvr>
                                      <p:to>
                                        <a:schemeClr val="bg1"/>
                                      </p:to>
                                    </p:animClr>
                                    <p:animClr clrSpc="rgb">
                                      <p:cBhvr>
                                        <p:cTn id="20" dur="100" fill="hold"/>
                                        <p:tgtEl>
                                          <p:spTgt spid="24"/>
                                        </p:tgtEl>
                                        <p:attrNameLst>
                                          <p:attrName>fillcolor</p:attrName>
                                        </p:attrNameLst>
                                      </p:cBhvr>
                                      <p:to>
                                        <a:schemeClr val="bg1"/>
                                      </p:to>
                                    </p:animClr>
                                    <p:set>
                                      <p:cBhvr>
                                        <p:cTn id="21" dur="100" fill="hold"/>
                                        <p:tgtEl>
                                          <p:spTgt spid="24"/>
                                        </p:tgtEl>
                                        <p:attrNameLst>
                                          <p:attrName>fill.type</p:attrName>
                                        </p:attrNameLst>
                                      </p:cBhvr>
                                      <p:to>
                                        <p:strVal val="solid"/>
                                      </p:to>
                                    </p:set>
                                    <p:set>
                                      <p:cBhvr>
                                        <p:cTn id="22" dur="100" fill="hold"/>
                                        <p:tgtEl>
                                          <p:spTgt spid="24"/>
                                        </p:tgtEl>
                                        <p:attrNameLst>
                                          <p:attrName>fill.on</p:attrName>
                                        </p:attrNameLst>
                                      </p:cBhvr>
                                      <p:to>
                                        <p:strVal val="true"/>
                                      </p:to>
                                    </p:set>
                                    <p:animRot by="120000">
                                      <p:cBhvr>
                                        <p:cTn id="23" dur="100" fill="hold">
                                          <p:stCondLst>
                                            <p:cond delay="0"/>
                                          </p:stCondLst>
                                        </p:cTn>
                                        <p:tgtEl>
                                          <p:spTgt spid="24"/>
                                        </p:tgtEl>
                                        <p:attrNameLst>
                                          <p:attrName>r</p:attrName>
                                        </p:attrNameLst>
                                      </p:cBhvr>
                                    </p:animRot>
                                    <p:animRot by="-240000">
                                      <p:cBhvr>
                                        <p:cTn id="24" dur="200" fill="hold">
                                          <p:stCondLst>
                                            <p:cond delay="200"/>
                                          </p:stCondLst>
                                        </p:cTn>
                                        <p:tgtEl>
                                          <p:spTgt spid="24"/>
                                        </p:tgtEl>
                                        <p:attrNameLst>
                                          <p:attrName>r</p:attrName>
                                        </p:attrNameLst>
                                      </p:cBhvr>
                                    </p:animRot>
                                    <p:animRot by="240000">
                                      <p:cBhvr>
                                        <p:cTn id="25" dur="200" fill="hold">
                                          <p:stCondLst>
                                            <p:cond delay="400"/>
                                          </p:stCondLst>
                                        </p:cTn>
                                        <p:tgtEl>
                                          <p:spTgt spid="24"/>
                                        </p:tgtEl>
                                        <p:attrNameLst>
                                          <p:attrName>r</p:attrName>
                                        </p:attrNameLst>
                                      </p:cBhvr>
                                    </p:animRot>
                                    <p:animRot by="-240000">
                                      <p:cBhvr>
                                        <p:cTn id="26" dur="200" fill="hold">
                                          <p:stCondLst>
                                            <p:cond delay="600"/>
                                          </p:stCondLst>
                                        </p:cTn>
                                        <p:tgtEl>
                                          <p:spTgt spid="24"/>
                                        </p:tgtEl>
                                        <p:attrNameLst>
                                          <p:attrName>r</p:attrName>
                                        </p:attrNameLst>
                                      </p:cBhvr>
                                    </p:animRot>
                                    <p:animRot by="120000">
                                      <p:cBhvr>
                                        <p:cTn id="27" dur="200" fill="hold">
                                          <p:stCondLst>
                                            <p:cond delay="800"/>
                                          </p:stCondLst>
                                        </p:cTn>
                                        <p:tgtEl>
                                          <p:spTgt spid="24"/>
                                        </p:tgtEl>
                                        <p:attrNameLst>
                                          <p:attrName>r</p:attrName>
                                        </p:attrNameLst>
                                      </p:cBhvr>
                                    </p:animRot>
                                  </p:childTnLst>
                                </p:cTn>
                              </p:par>
                              <p:par>
                                <p:cTn id="28" presetID="12" presetClass="entr" presetSubtype="4" fill="hold"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slide(fromBottom)">
                                      <p:cBhvr>
                                        <p:cTn id="30" dur="500"/>
                                        <p:tgtEl>
                                          <p:spTgt spid="13"/>
                                        </p:tgtEl>
                                      </p:cBhvr>
                                    </p:animEffect>
                                  </p:childTnLst>
                                </p:cTn>
                              </p:par>
                            </p:childTnLst>
                          </p:cTn>
                        </p:par>
                        <p:par>
                          <p:cTn id="31" fill="hold">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slide(fromLeft)">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descr="画笔.jpg"/>
          <p:cNvPicPr>
            <a:picLocks noChangeAspect="1"/>
          </p:cNvPicPr>
          <p:nvPr/>
        </p:nvPicPr>
        <p:blipFill>
          <a:blip r:embed="rId2"/>
          <a:stretch>
            <a:fillRect/>
          </a:stretch>
        </p:blipFill>
        <p:spPr>
          <a:xfrm>
            <a:off x="8005082" y="4016829"/>
            <a:ext cx="1126671" cy="1126671"/>
          </a:xfrm>
          <a:prstGeom prst="rect">
            <a:avLst/>
          </a:prstGeom>
        </p:spPr>
      </p:pic>
      <p:pic>
        <p:nvPicPr>
          <p:cNvPr id="24" name="图片 23" descr="下方素材.png"/>
          <p:cNvPicPr>
            <a:picLocks noChangeAspect="1"/>
          </p:cNvPicPr>
          <p:nvPr/>
        </p:nvPicPr>
        <p:blipFill>
          <a:blip r:embed="rId3" cstate="print"/>
          <a:srcRect t="65517"/>
          <a:stretch>
            <a:fillRect/>
          </a:stretch>
        </p:blipFill>
        <p:spPr>
          <a:xfrm>
            <a:off x="3967844" y="4653643"/>
            <a:ext cx="1894113" cy="489857"/>
          </a:xfrm>
          <a:prstGeom prst="rect">
            <a:avLst/>
          </a:prstGeom>
        </p:spPr>
      </p:pic>
      <p:sp>
        <p:nvSpPr>
          <p:cNvPr id="11" name="矩形 10"/>
          <p:cNvSpPr/>
          <p:nvPr/>
        </p:nvSpPr>
        <p:spPr>
          <a:xfrm>
            <a:off x="1082040" y="1751169"/>
            <a:ext cx="6583680" cy="1915909"/>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电的中和</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将带电体与验电器的金属球接触时</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会使验电器带上与带电体性质相同的电荷 </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如果此时用一个与验电器带等量异种电荷的带电体接触该验电器的金属球</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原来张开的金属箔就会闭合</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这种现象叫做电的中和</a:t>
            </a:r>
            <a:r>
              <a:rPr lang="en-US" altLang="zh-CN" sz="2000" dirty="0" smtClean="0">
                <a:latin typeface="微软雅黑" panose="020B0503020204020204" pitchFamily="34" charset="-122"/>
                <a:ea typeface="微软雅黑" panose="020B0503020204020204" pitchFamily="34" charset="-122"/>
              </a:rPr>
              <a:t>.</a:t>
            </a:r>
          </a:p>
        </p:txBody>
      </p:sp>
      <p:pic>
        <p:nvPicPr>
          <p:cNvPr id="16" name="图片 15" descr="图片5.png"/>
          <p:cNvPicPr>
            <a:picLocks noChangeAspect="1"/>
          </p:cNvPicPr>
          <p:nvPr/>
        </p:nvPicPr>
        <p:blipFill>
          <a:blip r:embed="rId4"/>
          <a:stretch>
            <a:fillRect/>
          </a:stretch>
        </p:blipFill>
        <p:spPr>
          <a:xfrm>
            <a:off x="399910" y="1082757"/>
            <a:ext cx="1125734" cy="487523"/>
          </a:xfrm>
          <a:prstGeom prst="rect">
            <a:avLst/>
          </a:prstGeom>
        </p:spPr>
      </p:pic>
      <p:grpSp>
        <p:nvGrpSpPr>
          <p:cNvPr id="19" name="组合 18"/>
          <p:cNvGrpSpPr/>
          <p:nvPr/>
        </p:nvGrpSpPr>
        <p:grpSpPr>
          <a:xfrm>
            <a:off x="253093" y="0"/>
            <a:ext cx="2441555" cy="818555"/>
            <a:chOff x="337457" y="0"/>
            <a:chExt cx="5751109" cy="1091406"/>
          </a:xfrm>
        </p:grpSpPr>
        <p:sp>
          <p:nvSpPr>
            <p:cNvPr id="21" name="圆角矩形 20"/>
            <p:cNvSpPr/>
            <p:nvPr/>
          </p:nvSpPr>
          <p:spPr>
            <a:xfrm>
              <a:off x="337457" y="405606"/>
              <a:ext cx="5751109"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连接符 21"/>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23" name="直接连接符 22"/>
            <p:cNvCxnSpPr/>
            <p:nvPr/>
          </p:nvCxnSpPr>
          <p:spPr>
            <a:xfrm rot="5400000">
              <a:off x="511257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sp>
        <p:nvSpPr>
          <p:cNvPr id="25" name="矩形 24"/>
          <p:cNvSpPr/>
          <p:nvPr/>
        </p:nvSpPr>
        <p:spPr>
          <a:xfrm>
            <a:off x="307017" y="348923"/>
            <a:ext cx="231858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验电器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lide(fromTop)">
                                      <p:cBhvr>
                                        <p:cTn id="7" dur="500"/>
                                        <p:tgtEl>
                                          <p:spTgt spid="19"/>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lide(fromLeft)">
                                      <p:cBhvr>
                                        <p:cTn id="10" dur="500"/>
                                        <p:tgtEl>
                                          <p:spTgt spid="25"/>
                                        </p:tgtEl>
                                      </p:cBhvr>
                                    </p:animEffect>
                                  </p:childTnLst>
                                </p:cTn>
                              </p:par>
                              <p:par>
                                <p:cTn id="11" presetID="12" presetClass="entr" presetSubtype="4"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Bottom)">
                                      <p:cBhvr>
                                        <p:cTn id="13" dur="500"/>
                                        <p:tgtEl>
                                          <p:spTgt spid="16"/>
                                        </p:tgtEl>
                                      </p:cBhvr>
                                    </p:animEffect>
                                  </p:childTnLst>
                                </p:cTn>
                              </p:par>
                            </p:childTnLst>
                          </p:cTn>
                        </p:par>
                        <p:par>
                          <p:cTn id="14" fill="hold">
                            <p:stCondLst>
                              <p:cond delay="500"/>
                            </p:stCondLst>
                            <p:childTnLst>
                              <p:par>
                                <p:cTn id="15" presetID="29"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2"/>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9" dur="500"/>
                                        <p:tgtEl>
                                          <p:spTgt spid="20"/>
                                        </p:tgtEl>
                                      </p:cBhvr>
                                    </p:animEffect>
                                  </p:childTnLst>
                                </p:cTn>
                              </p:par>
                              <p:par>
                                <p:cTn id="20" presetID="32" presetClass="emph" presetSubtype="0" fill="hold" nodeType="withEffect">
                                  <p:stCondLst>
                                    <p:cond delay="0"/>
                                  </p:stCondLst>
                                  <p:childTnLst>
                                    <p:animClr clrSpc="rgb">
                                      <p:cBhvr override="childStyle">
                                        <p:cTn id="21" dur="100" fill="hold"/>
                                        <p:tgtEl>
                                          <p:spTgt spid="24"/>
                                        </p:tgtEl>
                                        <p:attrNameLst>
                                          <p:attrName>style.color</p:attrName>
                                        </p:attrNameLst>
                                      </p:cBhvr>
                                      <p:to>
                                        <a:schemeClr val="bg1"/>
                                      </p:to>
                                    </p:animClr>
                                    <p:animClr clrSpc="rgb">
                                      <p:cBhvr>
                                        <p:cTn id="22" dur="100" fill="hold"/>
                                        <p:tgtEl>
                                          <p:spTgt spid="24"/>
                                        </p:tgtEl>
                                        <p:attrNameLst>
                                          <p:attrName>fillcolor</p:attrName>
                                        </p:attrNameLst>
                                      </p:cBhvr>
                                      <p:to>
                                        <a:schemeClr val="bg1"/>
                                      </p:to>
                                    </p:animClr>
                                    <p:set>
                                      <p:cBhvr>
                                        <p:cTn id="23" dur="100" fill="hold"/>
                                        <p:tgtEl>
                                          <p:spTgt spid="24"/>
                                        </p:tgtEl>
                                        <p:attrNameLst>
                                          <p:attrName>fill.type</p:attrName>
                                        </p:attrNameLst>
                                      </p:cBhvr>
                                      <p:to>
                                        <p:strVal val="solid"/>
                                      </p:to>
                                    </p:set>
                                    <p:set>
                                      <p:cBhvr>
                                        <p:cTn id="24" dur="100" fill="hold"/>
                                        <p:tgtEl>
                                          <p:spTgt spid="24"/>
                                        </p:tgtEl>
                                        <p:attrNameLst>
                                          <p:attrName>fill.on</p:attrName>
                                        </p:attrNameLst>
                                      </p:cBhvr>
                                      <p:to>
                                        <p:strVal val="true"/>
                                      </p:to>
                                    </p:set>
                                    <p:animRot by="120000">
                                      <p:cBhvr>
                                        <p:cTn id="25" dur="100" fill="hold">
                                          <p:stCondLst>
                                            <p:cond delay="0"/>
                                          </p:stCondLst>
                                        </p:cTn>
                                        <p:tgtEl>
                                          <p:spTgt spid="24"/>
                                        </p:tgtEl>
                                        <p:attrNameLst>
                                          <p:attrName>r</p:attrName>
                                        </p:attrNameLst>
                                      </p:cBhvr>
                                    </p:animRot>
                                    <p:animRot by="-240000">
                                      <p:cBhvr>
                                        <p:cTn id="26" dur="200" fill="hold">
                                          <p:stCondLst>
                                            <p:cond delay="200"/>
                                          </p:stCondLst>
                                        </p:cTn>
                                        <p:tgtEl>
                                          <p:spTgt spid="24"/>
                                        </p:tgtEl>
                                        <p:attrNameLst>
                                          <p:attrName>r</p:attrName>
                                        </p:attrNameLst>
                                      </p:cBhvr>
                                    </p:animRot>
                                    <p:animRot by="240000">
                                      <p:cBhvr>
                                        <p:cTn id="27" dur="200" fill="hold">
                                          <p:stCondLst>
                                            <p:cond delay="400"/>
                                          </p:stCondLst>
                                        </p:cTn>
                                        <p:tgtEl>
                                          <p:spTgt spid="24"/>
                                        </p:tgtEl>
                                        <p:attrNameLst>
                                          <p:attrName>r</p:attrName>
                                        </p:attrNameLst>
                                      </p:cBhvr>
                                    </p:animRot>
                                    <p:animRot by="-240000">
                                      <p:cBhvr>
                                        <p:cTn id="28" dur="200" fill="hold">
                                          <p:stCondLst>
                                            <p:cond delay="600"/>
                                          </p:stCondLst>
                                        </p:cTn>
                                        <p:tgtEl>
                                          <p:spTgt spid="24"/>
                                        </p:tgtEl>
                                        <p:attrNameLst>
                                          <p:attrName>r</p:attrName>
                                        </p:attrNameLst>
                                      </p:cBhvr>
                                    </p:animRot>
                                    <p:animRot by="120000">
                                      <p:cBhvr>
                                        <p:cTn id="29" dur="200" fill="hold">
                                          <p:stCondLst>
                                            <p:cond delay="800"/>
                                          </p:stCondLst>
                                        </p:cTn>
                                        <p:tgtEl>
                                          <p:spTgt spid="24"/>
                                        </p:tgtEl>
                                        <p:attrNameLst>
                                          <p:attrName>r</p:attrName>
                                        </p:attrNameLst>
                                      </p:cBhvr>
                                    </p:animRot>
                                  </p:childTnLst>
                                </p:cTn>
                              </p:par>
                            </p:childTnLst>
                          </p:cTn>
                        </p:par>
                        <p:par>
                          <p:cTn id="30" fill="hold">
                            <p:stCondLst>
                              <p:cond delay="1000"/>
                            </p:stCondLst>
                            <p:childTnLst>
                              <p:par>
                                <p:cTn id="31" presetID="12" presetClass="entr" presetSubtype="8"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slide(fromLeft)">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9"/>
          <p:cNvGrpSpPr/>
          <p:nvPr/>
        </p:nvGrpSpPr>
        <p:grpSpPr>
          <a:xfrm>
            <a:off x="171451" y="0"/>
            <a:ext cx="2647949" cy="818555"/>
            <a:chOff x="444500" y="496094"/>
            <a:chExt cx="2362200" cy="1091406"/>
          </a:xfrm>
          <a:solidFill>
            <a:schemeClr val="accent4">
              <a:lumMod val="20000"/>
              <a:lumOff val="80000"/>
            </a:schemeClr>
          </a:solidFill>
        </p:grpSpPr>
        <p:sp>
          <p:nvSpPr>
            <p:cNvPr id="15" name="圆角矩形 14"/>
            <p:cNvSpPr/>
            <p:nvPr/>
          </p:nvSpPr>
          <p:spPr>
            <a:xfrm>
              <a:off x="444500" y="901700"/>
              <a:ext cx="2362200" cy="685800"/>
            </a:xfrm>
            <a:prstGeom prst="roundRect">
              <a:avLst/>
            </a:prstGeom>
            <a:grp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 name="直接连接符 15"/>
            <p:cNvCxnSpPr/>
            <p:nvPr/>
          </p:nvCxnSpPr>
          <p:spPr>
            <a:xfrm rot="5400000">
              <a:off x="7810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cxnSp>
          <p:nvCxnSpPr>
            <p:cNvPr id="17" name="直接连接符 16"/>
            <p:cNvCxnSpPr/>
            <p:nvPr/>
          </p:nvCxnSpPr>
          <p:spPr>
            <a:xfrm rot="5400000">
              <a:off x="1885950" y="704850"/>
              <a:ext cx="419100" cy="1588"/>
            </a:xfrm>
            <a:prstGeom prst="line">
              <a:avLst/>
            </a:prstGeom>
            <a:grpFill/>
            <a:ln w="38100"/>
          </p:spPr>
          <p:style>
            <a:lnRef idx="1">
              <a:schemeClr val="dk1"/>
            </a:lnRef>
            <a:fillRef idx="0">
              <a:schemeClr val="dk1"/>
            </a:fillRef>
            <a:effectRef idx="0">
              <a:schemeClr val="dk1"/>
            </a:effectRef>
            <a:fontRef idx="minor">
              <a:schemeClr val="tx1"/>
            </a:fontRef>
          </p:style>
        </p:cxnSp>
      </p:grpSp>
      <p:pic>
        <p:nvPicPr>
          <p:cNvPr id="14" name="图片 13" descr="图片6.png"/>
          <p:cNvPicPr>
            <a:picLocks noChangeAspect="1"/>
          </p:cNvPicPr>
          <p:nvPr/>
        </p:nvPicPr>
        <p:blipFill>
          <a:blip r:embed="rId2"/>
          <a:stretch>
            <a:fillRect/>
          </a:stretch>
        </p:blipFill>
        <p:spPr>
          <a:xfrm>
            <a:off x="447586" y="1094553"/>
            <a:ext cx="1350271" cy="569886"/>
          </a:xfrm>
          <a:prstGeom prst="rect">
            <a:avLst/>
          </a:prstGeom>
        </p:spPr>
      </p:pic>
      <p:pic>
        <p:nvPicPr>
          <p:cNvPr id="21" name="图片 20" descr="book3.png"/>
          <p:cNvPicPr>
            <a:picLocks noChangeAspect="1"/>
          </p:cNvPicPr>
          <p:nvPr/>
        </p:nvPicPr>
        <p:blipFill>
          <a:blip r:embed="rId3"/>
          <a:stretch>
            <a:fillRect/>
          </a:stretch>
        </p:blipFill>
        <p:spPr>
          <a:xfrm>
            <a:off x="7968343" y="3990228"/>
            <a:ext cx="971550" cy="971550"/>
          </a:xfrm>
          <a:prstGeom prst="rect">
            <a:avLst/>
          </a:prstGeom>
        </p:spPr>
      </p:pic>
      <p:sp>
        <p:nvSpPr>
          <p:cNvPr id="9" name="矩形 8"/>
          <p:cNvSpPr/>
          <p:nvPr/>
        </p:nvSpPr>
        <p:spPr>
          <a:xfrm>
            <a:off x="307017" y="348923"/>
            <a:ext cx="2318583"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验电器</a:t>
            </a:r>
          </a:p>
        </p:txBody>
      </p:sp>
      <p:sp>
        <p:nvSpPr>
          <p:cNvPr id="22" name="矩形 21"/>
          <p:cNvSpPr/>
          <p:nvPr/>
        </p:nvSpPr>
        <p:spPr>
          <a:xfrm>
            <a:off x="1509115" y="2080077"/>
            <a:ext cx="5013606" cy="1454244"/>
          </a:xfrm>
          <a:prstGeom prst="rect">
            <a:avLst/>
          </a:prstGeom>
        </p:spPr>
        <p:txBody>
          <a:bodyPr wrap="square" lIns="68580" tIns="34290" rIns="68580" bIns="34290">
            <a:spAutoFit/>
          </a:bodyPr>
          <a:lstStyle/>
          <a:p>
            <a:pPr>
              <a:lnSpc>
                <a:spcPct val="150000"/>
              </a:lnSpc>
            </a:pP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看物体是否吸引轻小物体</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(2)</a:t>
            </a:r>
            <a:r>
              <a:rPr lang="zh-CN" altLang="en-US" sz="2000" dirty="0" smtClean="0">
                <a:latin typeface="微软雅黑" panose="020B0503020204020204" pitchFamily="34" charset="-122"/>
                <a:ea typeface="微软雅黑" panose="020B0503020204020204" pitchFamily="34" charset="-122"/>
              </a:rPr>
              <a:t>利用电荷间相互作用的规律判断</a:t>
            </a:r>
            <a:r>
              <a:rPr lang="en-US" altLang="zh-CN" sz="2000" dirty="0" smtClean="0">
                <a:latin typeface="微软雅黑" panose="020B0503020204020204" pitchFamily="34" charset="-122"/>
                <a:ea typeface="微软雅黑" panose="020B0503020204020204" pitchFamily="34" charset="-122"/>
              </a:rPr>
              <a:t>;</a:t>
            </a:r>
          </a:p>
          <a:p>
            <a:pPr>
              <a:lnSpc>
                <a:spcPct val="150000"/>
              </a:lnSpc>
            </a:pPr>
            <a:r>
              <a:rPr lang="en-US" altLang="zh-CN" sz="2000" dirty="0" smtClean="0">
                <a:latin typeface="微软雅黑" panose="020B0503020204020204" pitchFamily="34" charset="-122"/>
                <a:ea typeface="微软雅黑" panose="020B0503020204020204" pitchFamily="34" charset="-122"/>
              </a:rPr>
              <a:t>(3)</a:t>
            </a:r>
            <a:r>
              <a:rPr lang="zh-CN" altLang="en-US" sz="2000" dirty="0" smtClean="0">
                <a:latin typeface="微软雅黑" panose="020B0503020204020204" pitchFamily="34" charset="-122"/>
                <a:ea typeface="微软雅黑" panose="020B0503020204020204" pitchFamily="34" charset="-122"/>
              </a:rPr>
              <a:t>利用验电器检验</a:t>
            </a:r>
            <a:r>
              <a:rPr lang="en-US" altLang="zh-CN" sz="2000" dirty="0" smtClean="0">
                <a:latin typeface="微软雅黑" panose="020B0503020204020204" pitchFamily="34" charset="-122"/>
                <a:ea typeface="微软雅黑" panose="020B0503020204020204" pitchFamily="34" charset="-122"/>
              </a:rPr>
              <a:t>.</a:t>
            </a:r>
          </a:p>
        </p:txBody>
      </p:sp>
      <p:sp>
        <p:nvSpPr>
          <p:cNvPr id="10" name="矩形 9"/>
          <p:cNvSpPr/>
          <p:nvPr/>
        </p:nvSpPr>
        <p:spPr>
          <a:xfrm>
            <a:off x="1785297" y="1156643"/>
            <a:ext cx="3254737"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检验物体带电的方法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Top)">
                                      <p:cBhvr>
                                        <p:cTn id="10" dur="500"/>
                                        <p:tgtEl>
                                          <p:spTgt spid="2"/>
                                        </p:tgtEl>
                                      </p:cBhvr>
                                    </p:animEffect>
                                  </p:childTnLst>
                                </p:cTn>
                              </p:par>
                              <p:par>
                                <p:cTn id="11" presetID="17" presetClass="entr" presetSubtype="1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500" fill="hold"/>
                                        <p:tgtEl>
                                          <p:spTgt spid="21"/>
                                        </p:tgtEl>
                                        <p:attrNameLst>
                                          <p:attrName>ppt_w</p:attrName>
                                        </p:attrNameLst>
                                      </p:cBhvr>
                                      <p:tavLst>
                                        <p:tav tm="0">
                                          <p:val>
                                            <p:fltVal val="0"/>
                                          </p:val>
                                        </p:tav>
                                        <p:tav tm="100000">
                                          <p:val>
                                            <p:strVal val="#ppt_w"/>
                                          </p:val>
                                        </p:tav>
                                      </p:tavLst>
                                    </p:anim>
                                    <p:anim calcmode="lin" valueType="num">
                                      <p:cBhvr>
                                        <p:cTn id="14" dur="500" fill="hold"/>
                                        <p:tgtEl>
                                          <p:spTgt spid="21"/>
                                        </p:tgtEl>
                                        <p:attrNameLst>
                                          <p:attrName>ppt_h</p:attrName>
                                        </p:attrNameLst>
                                      </p:cBhvr>
                                      <p:tavLst>
                                        <p:tav tm="0">
                                          <p:val>
                                            <p:strVal val="#ppt_h"/>
                                          </p:val>
                                        </p:tav>
                                        <p:tav tm="100000">
                                          <p:val>
                                            <p:strVal val="#ppt_h"/>
                                          </p:val>
                                        </p:tav>
                                      </p:tavLst>
                                    </p:anim>
                                  </p:childTnLst>
                                </p:cTn>
                              </p:par>
                              <p:par>
                                <p:cTn id="15" presetID="12" presetClass="entr" presetSubtype="4"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slide(fromBottom)">
                                      <p:cBhvr>
                                        <p:cTn id="17" dur="500"/>
                                        <p:tgtEl>
                                          <p:spTgt spid="14"/>
                                        </p:tgtEl>
                                      </p:cBhvr>
                                    </p:animEffect>
                                  </p:childTnLst>
                                </p:cTn>
                              </p:par>
                            </p:childTnLst>
                          </p:cTn>
                        </p:par>
                        <p:par>
                          <p:cTn id="18" fill="hold">
                            <p:stCondLst>
                              <p:cond delay="500"/>
                            </p:stCondLst>
                            <p:childTnLst>
                              <p:par>
                                <p:cTn id="19" presetID="12" presetClass="entr" presetSubtype="8"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slide(fromLeft)">
                                      <p:cBhvr>
                                        <p:cTn id="21" dur="500"/>
                                        <p:tgtEl>
                                          <p:spTgt spid="10"/>
                                        </p:tgtEl>
                                      </p:cBhvr>
                                    </p:animEffect>
                                  </p:childTnLst>
                                </p:cTn>
                              </p:par>
                            </p:childTnLst>
                          </p:cTn>
                        </p:par>
                        <p:par>
                          <p:cTn id="22" fill="hold">
                            <p:stCondLst>
                              <p:cond delay="1000"/>
                            </p:stCondLst>
                            <p:childTnLst>
                              <p:par>
                                <p:cTn id="23" presetID="12" presetClass="entr" presetSubtype="4" fill="hold" grpId="0"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slide(fromBottom)">
                                      <p:cBhvr>
                                        <p:cTn id="2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2"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5"/>
          <p:cNvGrpSpPr/>
          <p:nvPr/>
        </p:nvGrpSpPr>
        <p:grpSpPr>
          <a:xfrm>
            <a:off x="253093" y="0"/>
            <a:ext cx="3477335" cy="818555"/>
            <a:chOff x="337457" y="0"/>
            <a:chExt cx="5751109" cy="1091406"/>
          </a:xfrm>
        </p:grpSpPr>
        <p:sp>
          <p:nvSpPr>
            <p:cNvPr id="13" name="圆角矩形 12"/>
            <p:cNvSpPr/>
            <p:nvPr/>
          </p:nvSpPr>
          <p:spPr>
            <a:xfrm>
              <a:off x="337457" y="405606"/>
              <a:ext cx="5751109" cy="685800"/>
            </a:xfrm>
            <a:prstGeom prst="roundRect">
              <a:avLst/>
            </a:prstGeom>
            <a:solidFill>
              <a:schemeClr val="accent4">
                <a:lumMod val="20000"/>
                <a:lumOff val="80000"/>
              </a:schemeClr>
            </a:solid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 name="直接连接符 13"/>
            <p:cNvCxnSpPr/>
            <p:nvPr/>
          </p:nvCxnSpPr>
          <p:spPr>
            <a:xfrm rot="5400000">
              <a:off x="710175"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rot="5400000">
              <a:off x="5112570" y="208756"/>
              <a:ext cx="419100" cy="1588"/>
            </a:xfrm>
            <a:prstGeom prst="line">
              <a:avLst/>
            </a:prstGeom>
            <a:solidFill>
              <a:schemeClr val="accent4">
                <a:lumMod val="20000"/>
                <a:lumOff val="80000"/>
              </a:schemeClr>
            </a:solidFill>
            <a:ln w="38100"/>
          </p:spPr>
          <p:style>
            <a:lnRef idx="1">
              <a:schemeClr val="dk1"/>
            </a:lnRef>
            <a:fillRef idx="0">
              <a:schemeClr val="dk1"/>
            </a:fillRef>
            <a:effectRef idx="0">
              <a:schemeClr val="dk1"/>
            </a:effectRef>
            <a:fontRef idx="minor">
              <a:schemeClr val="tx1"/>
            </a:fontRef>
          </p:style>
        </p:cxnSp>
      </p:grpSp>
      <p:pic>
        <p:nvPicPr>
          <p:cNvPr id="20" name="图片 19" descr="画笔.jpg"/>
          <p:cNvPicPr>
            <a:picLocks noChangeAspect="1"/>
          </p:cNvPicPr>
          <p:nvPr/>
        </p:nvPicPr>
        <p:blipFill>
          <a:blip r:embed="rId2" cstate="print">
            <a:clrChange>
              <a:clrFrom>
                <a:srgbClr val="F0F0F0"/>
              </a:clrFrom>
              <a:clrTo>
                <a:srgbClr val="F0F0F0">
                  <a:alpha val="0"/>
                </a:srgbClr>
              </a:clrTo>
            </a:clrChange>
          </a:blip>
          <a:srcRect r="50000" b="51064"/>
          <a:stretch>
            <a:fillRect/>
          </a:stretch>
        </p:blipFill>
        <p:spPr>
          <a:xfrm>
            <a:off x="7992835" y="4016829"/>
            <a:ext cx="1151165" cy="1126671"/>
          </a:xfrm>
          <a:prstGeom prst="rect">
            <a:avLst/>
          </a:prstGeom>
        </p:spPr>
      </p:pic>
      <p:pic>
        <p:nvPicPr>
          <p:cNvPr id="24" name="图片 23" descr="下方素材.png"/>
          <p:cNvPicPr>
            <a:picLocks noChangeAspect="1"/>
          </p:cNvPicPr>
          <p:nvPr/>
        </p:nvPicPr>
        <p:blipFill>
          <a:blip r:embed="rId3" cstate="print"/>
          <a:srcRect t="65517"/>
          <a:stretch>
            <a:fillRect/>
          </a:stretch>
        </p:blipFill>
        <p:spPr>
          <a:xfrm>
            <a:off x="3967844" y="4653643"/>
            <a:ext cx="1894113" cy="489857"/>
          </a:xfrm>
          <a:prstGeom prst="rect">
            <a:avLst/>
          </a:prstGeom>
        </p:spPr>
      </p:pic>
      <p:pic>
        <p:nvPicPr>
          <p:cNvPr id="26" name="图片 25" descr="图片1.png"/>
          <p:cNvPicPr>
            <a:picLocks noChangeAspect="1"/>
          </p:cNvPicPr>
          <p:nvPr/>
        </p:nvPicPr>
        <p:blipFill>
          <a:blip r:embed="rId4"/>
          <a:stretch>
            <a:fillRect/>
          </a:stretch>
        </p:blipFill>
        <p:spPr>
          <a:xfrm>
            <a:off x="323112" y="1074109"/>
            <a:ext cx="1125734" cy="472636"/>
          </a:xfrm>
          <a:prstGeom prst="rect">
            <a:avLst/>
          </a:prstGeom>
        </p:spPr>
      </p:pic>
      <p:sp>
        <p:nvSpPr>
          <p:cNvPr id="11" name="矩形 10"/>
          <p:cNvSpPr/>
          <p:nvPr/>
        </p:nvSpPr>
        <p:spPr>
          <a:xfrm>
            <a:off x="1691640" y="910486"/>
            <a:ext cx="4648200" cy="1315745"/>
          </a:xfrm>
          <a:prstGeom prst="rect">
            <a:avLst/>
          </a:prstGeom>
        </p:spPr>
        <p:txBody>
          <a:bodyPr wrap="square" lIns="68580" tIns="34290" rIns="68580" bIns="34290">
            <a:spAutoFit/>
          </a:bodyPr>
          <a:lstStyle/>
          <a:p>
            <a:pPr>
              <a:lnSpc>
                <a:spcPct val="150000"/>
              </a:lnSpc>
            </a:pPr>
            <a:r>
              <a:rPr lang="zh-CN" altLang="en-US" sz="2700" dirty="0" smtClean="0">
                <a:latin typeface="微软雅黑" panose="020B0503020204020204" pitchFamily="34" charset="-122"/>
                <a:ea typeface="微软雅黑" panose="020B0503020204020204" pitchFamily="34" charset="-122"/>
              </a:rPr>
              <a:t>为什么公路上行驶的油罐车后面常常拖着一根铁链</a:t>
            </a:r>
            <a:r>
              <a:rPr lang="en-US" altLang="zh-CN" sz="2700" dirty="0" smtClean="0">
                <a:latin typeface="微软雅黑" panose="020B0503020204020204" pitchFamily="34" charset="-122"/>
                <a:ea typeface="微软雅黑" panose="020B0503020204020204" pitchFamily="34" charset="-122"/>
              </a:rPr>
              <a:t>?</a:t>
            </a:r>
          </a:p>
        </p:txBody>
      </p:sp>
      <p:sp>
        <p:nvSpPr>
          <p:cNvPr id="12" name="矩形 11"/>
          <p:cNvSpPr/>
          <p:nvPr/>
        </p:nvSpPr>
        <p:spPr>
          <a:xfrm>
            <a:off x="307017" y="348923"/>
            <a:ext cx="3357329" cy="484748"/>
          </a:xfrm>
          <a:prstGeom prst="rect">
            <a:avLst/>
          </a:prstGeom>
        </p:spPr>
        <p:txBody>
          <a:bodyPr wrap="none" lIns="68580" tIns="34290" rIns="68580" bIns="34290">
            <a:spAutoFit/>
          </a:bodyPr>
          <a:lstStyle/>
          <a:p>
            <a:r>
              <a:rPr lang="zh-CN" altLang="en-US" sz="2700" dirty="0" smtClean="0">
                <a:latin typeface="微软雅黑" panose="020B0503020204020204" pitchFamily="34" charset="-122"/>
                <a:ea typeface="微软雅黑" panose="020B0503020204020204" pitchFamily="34" charset="-122"/>
              </a:rPr>
              <a:t>知识点 原子及其结构</a:t>
            </a:r>
          </a:p>
        </p:txBody>
      </p:sp>
      <p:sp>
        <p:nvSpPr>
          <p:cNvPr id="17" name="矩形 16"/>
          <p:cNvSpPr/>
          <p:nvPr/>
        </p:nvSpPr>
        <p:spPr>
          <a:xfrm>
            <a:off x="335280" y="2258541"/>
            <a:ext cx="8122920" cy="2377574"/>
          </a:xfrm>
          <a:prstGeom prst="rect">
            <a:avLst/>
          </a:prstGeom>
        </p:spPr>
        <p:txBody>
          <a:bodyPr wrap="square" lIns="68580" tIns="34290" rIns="68580" bIns="34290">
            <a:spAutoFit/>
          </a:bodyPr>
          <a:lstStyle/>
          <a:p>
            <a:pPr>
              <a:lnSpc>
                <a:spcPct val="150000"/>
              </a:lnSpc>
            </a:pPr>
            <a:r>
              <a:rPr lang="zh-CN" altLang="en-US" sz="2000" dirty="0" smtClean="0">
                <a:latin typeface="微软雅黑" panose="020B0503020204020204" pitchFamily="34" charset="-122"/>
                <a:ea typeface="微软雅黑" panose="020B0503020204020204" pitchFamily="34" charset="-122"/>
              </a:rPr>
              <a:t>       汽油是易燃物质</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油罐车在行驶过程中</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汽油与桶壁不断摩擦</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发生摩擦起电现象</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如果桶上的电荷不能传递出去</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就会使桶上的电荷越积越多</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当积累到一定程度</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就会发生火花放电现象</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造成火灾或油桶爆炸事故</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油罐车后面拖着一条铁链</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是利用铁链具有良好的导电性</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将因摩擦带上的电荷导走</a:t>
            </a:r>
            <a:r>
              <a:rPr lang="en-US" altLang="zh-CN" sz="2000" dirty="0" smtClean="0">
                <a:latin typeface="微软雅黑" panose="020B0503020204020204" pitchFamily="34" charset="-122"/>
                <a:ea typeface="微软雅黑" panose="020B0503020204020204" pitchFamily="34" charset="-122"/>
              </a:rPr>
              <a:t>,</a:t>
            </a:r>
            <a:r>
              <a:rPr lang="zh-CN" altLang="en-US" sz="2000" dirty="0" smtClean="0">
                <a:latin typeface="微软雅黑" panose="020B0503020204020204" pitchFamily="34" charset="-122"/>
                <a:ea typeface="微软雅黑" panose="020B0503020204020204" pitchFamily="34" charset="-122"/>
              </a:rPr>
              <a:t>以免造成放电产生火花而引起火灾或油罐爆炸</a:t>
            </a:r>
            <a:r>
              <a:rPr lang="en-US" altLang="zh-CN" sz="2000" dirty="0" smtClean="0">
                <a:latin typeface="微软雅黑" panose="020B0503020204020204" pitchFamily="34" charset="-122"/>
                <a:ea typeface="微软雅黑" panose="020B0503020204020204" pitchFamily="34" charset="-122"/>
              </a:rPr>
              <a:t>.</a:t>
            </a:r>
          </a:p>
        </p:txBody>
      </p:sp>
      <p:pic>
        <p:nvPicPr>
          <p:cNvPr id="18" name="hw181.jpg" descr="id:2147514401;FounderCES"/>
          <p:cNvPicPr/>
          <p:nvPr/>
        </p:nvPicPr>
        <p:blipFill>
          <a:blip r:embed="rId5">
            <a:clrChange>
              <a:clrFrom>
                <a:srgbClr val="FFFFFF"/>
              </a:clrFrom>
              <a:clrTo>
                <a:srgbClr val="FFFFFF">
                  <a:alpha val="0"/>
                </a:srgbClr>
              </a:clrTo>
            </a:clrChange>
          </a:blip>
          <a:stretch>
            <a:fillRect/>
          </a:stretch>
        </p:blipFill>
        <p:spPr>
          <a:xfrm>
            <a:off x="6841201" y="1215680"/>
            <a:ext cx="1769400" cy="87139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Top)">
                                      <p:cBhvr>
                                        <p:cTn id="7" dur="500"/>
                                        <p:tgtEl>
                                          <p:spTgt spid="2"/>
                                        </p:tgtEl>
                                      </p:cBhvr>
                                    </p:animEffect>
                                  </p:childTnLst>
                                </p:cTn>
                              </p:par>
                              <p:par>
                                <p:cTn id="8" presetID="12" presetClass="entr" presetSubtype="8"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lide(fromLeft)">
                                      <p:cBhvr>
                                        <p:cTn id="10" dur="500"/>
                                        <p:tgtEl>
                                          <p:spTgt spid="12"/>
                                        </p:tgtEl>
                                      </p:cBhvr>
                                    </p:animEffect>
                                  </p:childTnLst>
                                </p:cTn>
                              </p:par>
                            </p:childTnLst>
                          </p:cTn>
                        </p:par>
                        <p:par>
                          <p:cTn id="11" fill="hold">
                            <p:stCondLst>
                              <p:cond delay="500"/>
                            </p:stCondLst>
                            <p:childTnLst>
                              <p:par>
                                <p:cTn id="12" presetID="12" presetClass="entr" presetSubtype="4" fill="hold"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slide(fromBottom)">
                                      <p:cBhvr>
                                        <p:cTn id="14" dur="500"/>
                                        <p:tgtEl>
                                          <p:spTgt spid="26"/>
                                        </p:tgtEl>
                                      </p:cBhvr>
                                    </p:animEffect>
                                  </p:childTnLst>
                                </p:cTn>
                              </p:par>
                            </p:childTnLst>
                          </p:cTn>
                        </p:par>
                        <p:par>
                          <p:cTn id="15" fill="hold">
                            <p:stCondLst>
                              <p:cond delay="1000"/>
                            </p:stCondLst>
                            <p:childTnLst>
                              <p:par>
                                <p:cTn id="16" presetID="29" presetClass="entr" presetSubtype="0" fill="hold" nodeType="after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p:cTn id="18" dur="500" fill="hold"/>
                                        <p:tgtEl>
                                          <p:spTgt spid="20"/>
                                        </p:tgtEl>
                                        <p:attrNameLst>
                                          <p:attrName>ppt_x</p:attrName>
                                        </p:attrNameLst>
                                      </p:cBhvr>
                                      <p:tavLst>
                                        <p:tav tm="0">
                                          <p:val>
                                            <p:strVal val="#ppt_x-.2"/>
                                          </p:val>
                                        </p:tav>
                                        <p:tav tm="100000">
                                          <p:val>
                                            <p:strVal val="#ppt_x"/>
                                          </p:val>
                                        </p:tav>
                                      </p:tavLst>
                                    </p:anim>
                                    <p:anim calcmode="lin" valueType="num">
                                      <p:cBhvr>
                                        <p:cTn id="19"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20" dur="500"/>
                                        <p:tgtEl>
                                          <p:spTgt spid="20"/>
                                        </p:tgtEl>
                                      </p:cBhvr>
                                    </p:animEffect>
                                  </p:childTnLst>
                                </p:cTn>
                              </p:par>
                              <p:par>
                                <p:cTn id="21" presetID="32" presetClass="emph" presetSubtype="0" fill="hold" nodeType="withEffect">
                                  <p:stCondLst>
                                    <p:cond delay="0"/>
                                  </p:stCondLst>
                                  <p:childTnLst>
                                    <p:animClr clrSpc="rgb">
                                      <p:cBhvr override="childStyle">
                                        <p:cTn id="22" dur="100" fill="hold"/>
                                        <p:tgtEl>
                                          <p:spTgt spid="24"/>
                                        </p:tgtEl>
                                        <p:attrNameLst>
                                          <p:attrName>style.color</p:attrName>
                                        </p:attrNameLst>
                                      </p:cBhvr>
                                      <p:to>
                                        <a:schemeClr val="bg1"/>
                                      </p:to>
                                    </p:animClr>
                                    <p:animClr clrSpc="rgb">
                                      <p:cBhvr>
                                        <p:cTn id="23" dur="100" fill="hold"/>
                                        <p:tgtEl>
                                          <p:spTgt spid="24"/>
                                        </p:tgtEl>
                                        <p:attrNameLst>
                                          <p:attrName>fillcolor</p:attrName>
                                        </p:attrNameLst>
                                      </p:cBhvr>
                                      <p:to>
                                        <a:schemeClr val="bg1"/>
                                      </p:to>
                                    </p:animClr>
                                    <p:set>
                                      <p:cBhvr>
                                        <p:cTn id="24" dur="100" fill="hold"/>
                                        <p:tgtEl>
                                          <p:spTgt spid="24"/>
                                        </p:tgtEl>
                                        <p:attrNameLst>
                                          <p:attrName>fill.type</p:attrName>
                                        </p:attrNameLst>
                                      </p:cBhvr>
                                      <p:to>
                                        <p:strVal val="solid"/>
                                      </p:to>
                                    </p:set>
                                    <p:set>
                                      <p:cBhvr>
                                        <p:cTn id="25" dur="100" fill="hold"/>
                                        <p:tgtEl>
                                          <p:spTgt spid="24"/>
                                        </p:tgtEl>
                                        <p:attrNameLst>
                                          <p:attrName>fill.on</p:attrName>
                                        </p:attrNameLst>
                                      </p:cBhvr>
                                      <p:to>
                                        <p:strVal val="true"/>
                                      </p:to>
                                    </p:set>
                                    <p:animRot by="120000">
                                      <p:cBhvr>
                                        <p:cTn id="26" dur="100" fill="hold">
                                          <p:stCondLst>
                                            <p:cond delay="0"/>
                                          </p:stCondLst>
                                        </p:cTn>
                                        <p:tgtEl>
                                          <p:spTgt spid="24"/>
                                        </p:tgtEl>
                                        <p:attrNameLst>
                                          <p:attrName>r</p:attrName>
                                        </p:attrNameLst>
                                      </p:cBhvr>
                                    </p:animRot>
                                    <p:animRot by="-240000">
                                      <p:cBhvr>
                                        <p:cTn id="27" dur="200" fill="hold">
                                          <p:stCondLst>
                                            <p:cond delay="200"/>
                                          </p:stCondLst>
                                        </p:cTn>
                                        <p:tgtEl>
                                          <p:spTgt spid="24"/>
                                        </p:tgtEl>
                                        <p:attrNameLst>
                                          <p:attrName>r</p:attrName>
                                        </p:attrNameLst>
                                      </p:cBhvr>
                                    </p:animRot>
                                    <p:animRot by="240000">
                                      <p:cBhvr>
                                        <p:cTn id="28" dur="200" fill="hold">
                                          <p:stCondLst>
                                            <p:cond delay="400"/>
                                          </p:stCondLst>
                                        </p:cTn>
                                        <p:tgtEl>
                                          <p:spTgt spid="24"/>
                                        </p:tgtEl>
                                        <p:attrNameLst>
                                          <p:attrName>r</p:attrName>
                                        </p:attrNameLst>
                                      </p:cBhvr>
                                    </p:animRot>
                                    <p:animRot by="-240000">
                                      <p:cBhvr>
                                        <p:cTn id="29" dur="200" fill="hold">
                                          <p:stCondLst>
                                            <p:cond delay="600"/>
                                          </p:stCondLst>
                                        </p:cTn>
                                        <p:tgtEl>
                                          <p:spTgt spid="24"/>
                                        </p:tgtEl>
                                        <p:attrNameLst>
                                          <p:attrName>r</p:attrName>
                                        </p:attrNameLst>
                                      </p:cBhvr>
                                    </p:animRot>
                                    <p:animRot by="120000">
                                      <p:cBhvr>
                                        <p:cTn id="30" dur="200" fill="hold">
                                          <p:stCondLst>
                                            <p:cond delay="800"/>
                                          </p:stCondLst>
                                        </p:cTn>
                                        <p:tgtEl>
                                          <p:spTgt spid="24"/>
                                        </p:tgtEl>
                                        <p:attrNameLst>
                                          <p:attrName>r</p:attrName>
                                        </p:attrNameLst>
                                      </p:cBhvr>
                                    </p:animRot>
                                  </p:childTnLst>
                                </p:cTn>
                              </p:par>
                            </p:childTnLst>
                          </p:cTn>
                        </p:par>
                        <p:par>
                          <p:cTn id="31" fill="hold">
                            <p:stCondLst>
                              <p:cond delay="1500"/>
                            </p:stCondLst>
                            <p:childTnLst>
                              <p:par>
                                <p:cTn id="32" presetID="12" presetClass="entr" presetSubtype="8" fill="hold" grpId="0"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slide(fromLeft)">
                                      <p:cBhvr>
                                        <p:cTn id="34" dur="500"/>
                                        <p:tgtEl>
                                          <p:spTgt spid="11"/>
                                        </p:tgtEl>
                                      </p:cBhvr>
                                    </p:animEffect>
                                  </p:childTnLst>
                                </p:cTn>
                              </p:par>
                              <p:par>
                                <p:cTn id="35" presetID="12" presetClass="entr" presetSubtype="4"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slide(fromBottom)">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8"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slide(fromLeft)">
                                      <p:cBhvr>
                                        <p:cTn id="4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7" grpId="0"/>
    </p:bldLst>
  </p:timing>
</p:sld>
</file>

<file path=ppt/theme/theme1.xml><?xml version="1.0" encoding="utf-8"?>
<a:theme xmlns:a="http://schemas.openxmlformats.org/drawingml/2006/main" name="Office 主题">
  <a:themeElements>
    <a:clrScheme name="自定义 33">
      <a:dk1>
        <a:sysClr val="windowText" lastClr="000000"/>
      </a:dk1>
      <a:lt1>
        <a:sysClr val="window" lastClr="FFFFFF"/>
      </a:lt1>
      <a:dk2>
        <a:srgbClr val="44546A"/>
      </a:dk2>
      <a:lt2>
        <a:srgbClr val="E7E6E6"/>
      </a:lt2>
      <a:accent1>
        <a:srgbClr val="826C4A"/>
      </a:accent1>
      <a:accent2>
        <a:srgbClr val="5FCACB"/>
      </a:accent2>
      <a:accent3>
        <a:srgbClr val="A0BF0D"/>
      </a:accent3>
      <a:accent4>
        <a:srgbClr val="FDB900"/>
      </a:accent4>
      <a:accent5>
        <a:srgbClr val="319095"/>
      </a:accent5>
      <a:accent6>
        <a:srgbClr val="F5841C"/>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1702</Words>
  <Application>WPS 演示</Application>
  <PresentationFormat>全屏显示(16:9)</PresentationFormat>
  <Paragraphs>123</Paragraphs>
  <Slides>42</Slides>
  <Notes>7</Notes>
  <HiddenSlides>0</HiddenSlides>
  <MMClips>0</MMClips>
  <ScaleCrop>false</ScaleCrop>
  <HeadingPairs>
    <vt:vector size="4" baseType="variant">
      <vt:variant>
        <vt:lpstr>主题</vt:lpstr>
      </vt:variant>
      <vt:variant>
        <vt:i4>1</vt:i4>
      </vt:variant>
      <vt:variant>
        <vt:lpstr>幻灯片标题</vt:lpstr>
      </vt:variant>
      <vt:variant>
        <vt:i4>42</vt:i4>
      </vt:variant>
    </vt:vector>
  </HeadingPairs>
  <TitlesOfParts>
    <vt:vector size="43"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User</cp:lastModifiedBy>
  <cp:revision>2</cp:revision>
  <dcterms:created xsi:type="dcterms:W3CDTF">2019-08-20T01:24:08Z</dcterms:created>
  <dcterms:modified xsi:type="dcterms:W3CDTF">2019-10-10T14:34:29Z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2052-11.1.0.8907</vt:lpwstr>
  </property>
</Properties>
</file>