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2" d="100"/>
          <a:sy n="112" d="100"/>
        </p:scale>
        <p:origin x="6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10.xml"/><Relationship Id="rId7" Type="http://schemas.openxmlformats.org/officeDocument/2006/relationships/package" Target="../embeddings/Microsoft_Word___10.docx"/><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oleObject" Target="../embeddings/oleObject10.bin"/><Relationship Id="rId5" Type="http://schemas.openxmlformats.org/officeDocument/2006/relationships/slide" Target="slide18.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0.xml"/><Relationship Id="rId7" Type="http://schemas.openxmlformats.org/officeDocument/2006/relationships/package" Target="../embeddings/Microsoft_Word___11.docx"/><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oleObject" Target="../embeddings/oleObject11.bin"/><Relationship Id="rId5" Type="http://schemas.openxmlformats.org/officeDocument/2006/relationships/slide" Target="slide18.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0.xml"/><Relationship Id="rId7" Type="http://schemas.openxmlformats.org/officeDocument/2006/relationships/package" Target="../embeddings/Microsoft_Word___12.docx"/><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oleObject" Target="../embeddings/oleObject12.bin"/><Relationship Id="rId5" Type="http://schemas.openxmlformats.org/officeDocument/2006/relationships/slide" Target="slide18.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0.xml"/><Relationship Id="rId7" Type="http://schemas.openxmlformats.org/officeDocument/2006/relationships/package" Target="../embeddings/Microsoft_Word___13.docx"/><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oleObject" Target="../embeddings/oleObject13.bin"/><Relationship Id="rId5" Type="http://schemas.openxmlformats.org/officeDocument/2006/relationships/slide" Target="slide18.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0.xml"/><Relationship Id="rId7" Type="http://schemas.openxmlformats.org/officeDocument/2006/relationships/package" Target="../embeddings/Microsoft_Word___14.docx"/><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oleObject" Target="../embeddings/oleObject14.bin"/><Relationship Id="rId5" Type="http://schemas.openxmlformats.org/officeDocument/2006/relationships/slide" Target="slide18.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0.xml"/><Relationship Id="rId7" Type="http://schemas.openxmlformats.org/officeDocument/2006/relationships/package" Target="../embeddings/Microsoft_Word___15.docx"/><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oleObject" Target="../embeddings/oleObject15.bin"/><Relationship Id="rId5" Type="http://schemas.openxmlformats.org/officeDocument/2006/relationships/slide" Target="slide18.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10.xml"/><Relationship Id="rId7" Type="http://schemas.openxmlformats.org/officeDocument/2006/relationships/package" Target="../embeddings/Microsoft_Word___16.docx"/><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oleObject" Target="../embeddings/oleObject16.bin"/><Relationship Id="rId5" Type="http://schemas.openxmlformats.org/officeDocument/2006/relationships/slide" Target="slide18.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10.xml"/><Relationship Id="rId7" Type="http://schemas.openxmlformats.org/officeDocument/2006/relationships/package" Target="../embeddings/Microsoft_Word___17.docx"/><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oleObject" Target="../embeddings/oleObject17.bin"/><Relationship Id="rId5" Type="http://schemas.openxmlformats.org/officeDocument/2006/relationships/slide" Target="slide18.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slide" Target="slide10.xml"/><Relationship Id="rId7" Type="http://schemas.openxmlformats.org/officeDocument/2006/relationships/package" Target="../embeddings/Microsoft_Word___18.docx"/><Relationship Id="rId2" Type="http://schemas.openxmlformats.org/officeDocument/2006/relationships/slideLayout" Target="../slideLayouts/slideLayout4.xml"/><Relationship Id="rId1" Type="http://schemas.openxmlformats.org/officeDocument/2006/relationships/vmlDrawing" Target="../drawings/vmlDrawing17.vml"/><Relationship Id="rId6" Type="http://schemas.openxmlformats.org/officeDocument/2006/relationships/oleObject" Target="../embeddings/oleObject18.bin"/><Relationship Id="rId5" Type="http://schemas.openxmlformats.org/officeDocument/2006/relationships/slide" Target="slide18.xml"/><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 Target="slide2.xml"/><Relationship Id="rId7" Type="http://schemas.openxmlformats.org/officeDocument/2006/relationships/package" Target="../embeddings/Microsoft_Word___1.docx"/><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4.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slide" Target="slide10.xml"/><Relationship Id="rId7" Type="http://schemas.openxmlformats.org/officeDocument/2006/relationships/package" Target="../embeddings/Microsoft_Word___19.docx"/><Relationship Id="rId2" Type="http://schemas.openxmlformats.org/officeDocument/2006/relationships/slideLayout" Target="../slideLayouts/slideLayout4.xml"/><Relationship Id="rId1" Type="http://schemas.openxmlformats.org/officeDocument/2006/relationships/vmlDrawing" Target="../drawings/vmlDrawing18.vml"/><Relationship Id="rId6" Type="http://schemas.openxmlformats.org/officeDocument/2006/relationships/oleObject" Target="../embeddings/oleObject19.bin"/><Relationship Id="rId5" Type="http://schemas.openxmlformats.org/officeDocument/2006/relationships/slide" Target="slide18.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slide" Target="slide10.xml"/><Relationship Id="rId7" Type="http://schemas.openxmlformats.org/officeDocument/2006/relationships/package" Target="../embeddings/Microsoft_Word___20.docx"/><Relationship Id="rId2" Type="http://schemas.openxmlformats.org/officeDocument/2006/relationships/slideLayout" Target="../slideLayouts/slideLayout4.xml"/><Relationship Id="rId1" Type="http://schemas.openxmlformats.org/officeDocument/2006/relationships/vmlDrawing" Target="../drawings/vmlDrawing19.vml"/><Relationship Id="rId6" Type="http://schemas.openxmlformats.org/officeDocument/2006/relationships/oleObject" Target="../embeddings/oleObject20.bin"/><Relationship Id="rId5" Type="http://schemas.openxmlformats.org/officeDocument/2006/relationships/slide" Target="slide18.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21.emf"/><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package" Target="../embeddings/Microsoft_Word___21.docx"/><Relationship Id="rId5" Type="http://schemas.openxmlformats.org/officeDocument/2006/relationships/oleObject" Target="../embeddings/oleObject21.bin"/><Relationship Id="rId4" Type="http://schemas.openxmlformats.org/officeDocument/2006/relationships/slide" Target="slide29.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22.emf"/><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package" Target="../embeddings/Microsoft_Word___22.docx"/><Relationship Id="rId5" Type="http://schemas.openxmlformats.org/officeDocument/2006/relationships/oleObject" Target="../embeddings/oleObject22.bin"/><Relationship Id="rId4" Type="http://schemas.openxmlformats.org/officeDocument/2006/relationships/slide" Target="slide29.xml"/></Relationships>
</file>

<file path=ppt/slides/_rels/slide2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23.emf"/><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package" Target="../embeddings/Microsoft_Word___23.docx"/><Relationship Id="rId5" Type="http://schemas.openxmlformats.org/officeDocument/2006/relationships/oleObject" Target="../embeddings/oleObject23.bin"/><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24.emf"/><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package" Target="../embeddings/Microsoft_Word___24.docx"/><Relationship Id="rId5" Type="http://schemas.openxmlformats.org/officeDocument/2006/relationships/oleObject" Target="../embeddings/oleObject24.bin"/><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 Target="slide2.xml"/><Relationship Id="rId7" Type="http://schemas.openxmlformats.org/officeDocument/2006/relationships/package" Target="../embeddings/Microsoft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4.xml"/><Relationship Id="rId4"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25.emf"/><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package" Target="../embeddings/Microsoft_Word___25.docx"/><Relationship Id="rId5" Type="http://schemas.openxmlformats.org/officeDocument/2006/relationships/oleObject" Target="../embeddings/oleObject25.bin"/><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26.emf"/><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package" Target="../embeddings/Microsoft_Word___26.docx"/><Relationship Id="rId5" Type="http://schemas.openxmlformats.org/officeDocument/2006/relationships/oleObject" Target="../embeddings/oleObject26.bin"/><Relationship Id="rId4"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27.emf"/><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package" Target="../embeddings/Microsoft_Word___27.docx"/><Relationship Id="rId5" Type="http://schemas.openxmlformats.org/officeDocument/2006/relationships/oleObject" Target="../embeddings/oleObject27.bin"/><Relationship Id="rId4" Type="http://schemas.openxmlformats.org/officeDocument/2006/relationships/slide" Target="slide29.xml"/></Relationships>
</file>

<file path=ppt/slides/_rels/slide3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28.emf"/><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package" Target="../embeddings/Microsoft_Word___28.docx"/><Relationship Id="rId5" Type="http://schemas.openxmlformats.org/officeDocument/2006/relationships/oleObject" Target="../embeddings/oleObject28.bin"/><Relationship Id="rId4" Type="http://schemas.openxmlformats.org/officeDocument/2006/relationships/slide" Target="slide29.xml"/></Relationships>
</file>

<file path=ppt/slides/_rels/slide3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 Target="slide2.xml"/><Relationship Id="rId7" Type="http://schemas.openxmlformats.org/officeDocument/2006/relationships/package" Target="../embeddings/Microsoft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4.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 Target="slide2.xml"/><Relationship Id="rId7" Type="http://schemas.openxmlformats.org/officeDocument/2006/relationships/package" Target="../embeddings/Microsoft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4.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slide" Target="slide2.xml"/><Relationship Id="rId7" Type="http://schemas.openxmlformats.org/officeDocument/2006/relationships/package" Target="../embeddings/Microsoft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embeddings/oleObject5.bin"/><Relationship Id="rId11" Type="http://schemas.openxmlformats.org/officeDocument/2006/relationships/image" Target="../media/image6.emf"/><Relationship Id="rId5" Type="http://schemas.openxmlformats.org/officeDocument/2006/relationships/slide" Target="slide4.xml"/><Relationship Id="rId10" Type="http://schemas.openxmlformats.org/officeDocument/2006/relationships/package" Target="../embeddings/Microsoft_Word___6.docx"/><Relationship Id="rId4" Type="http://schemas.openxmlformats.org/officeDocument/2006/relationships/slide" Target="slide3.xml"/><Relationship Id="rId9"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slide" Target="slide2.xml"/><Relationship Id="rId7" Type="http://schemas.openxmlformats.org/officeDocument/2006/relationships/package" Target="../embeddings/Microsoft_Word___7.docx"/><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slide" Target="slide4.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2.xml"/><Relationship Id="rId7" Type="http://schemas.openxmlformats.org/officeDocument/2006/relationships/package" Target="../embeddings/Microsoft_Word___8.docx"/><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embeddings/oleObject8.bin"/><Relationship Id="rId5" Type="http://schemas.openxmlformats.org/officeDocument/2006/relationships/slide" Target="slide4.xml"/><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2.xml"/><Relationship Id="rId7" Type="http://schemas.openxmlformats.org/officeDocument/2006/relationships/package" Target="../embeddings/Microsoft_Word___9.docx"/><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embeddings/oleObject9.bin"/><Relationship Id="rId5" Type="http://schemas.openxmlformats.org/officeDocument/2006/relationships/slide" Target="slide4.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003569" y="1957169"/>
            <a:ext cx="10515600" cy="1325563"/>
          </a:xfrm>
        </p:spPr>
        <p:txBody>
          <a:bodyPr>
            <a:normAutofit/>
          </a:bodyPr>
          <a:lstStyle/>
          <a:p>
            <a:r>
              <a:rPr lang="zh-CN" altLang="en-US" sz="6000" dirty="0">
                <a:solidFill>
                  <a:schemeClr val="accent6"/>
                </a:solidFill>
              </a:rPr>
              <a:t>第七章　浮力</a:t>
            </a:r>
            <a:endParaRPr lang="zh-CN" altLang="zh-CN" sz="6000" dirty="0">
              <a:solidFill>
                <a:schemeClr val="accent6"/>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196752"/>
            <a:ext cx="24180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浮力的相关计算</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642473"/>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四川乐山中考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一个质量为</a:t>
            </a:r>
            <a:r>
              <a:rPr lang="en-US" altLang="zh-CN" sz="2200">
                <a:solidFill>
                  <a:srgbClr val="000000"/>
                </a:solidFill>
                <a:latin typeface="Times New Roman" panose="02020603050405020304" pitchFamily="18" charset="0"/>
                <a:cs typeface="Times New Roman" panose="02020603050405020304" pitchFamily="18" charset="0"/>
              </a:rPr>
              <a:t>270 g</a:t>
            </a:r>
            <a:r>
              <a:rPr lang="zh-CN" altLang="zh-CN" sz="2200">
                <a:solidFill>
                  <a:srgbClr val="000000"/>
                </a:solidFill>
                <a:latin typeface="Times New Roman" panose="02020603050405020304" pitchFamily="18" charset="0"/>
                <a:cs typeface="Times New Roman" panose="02020603050405020304" pitchFamily="18" charset="0"/>
              </a:rPr>
              <a:t>的铝块悬挂在弹簧测力计的挂钩上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铝块的下表面刚好接触某未知液体的液面。将铝块缓慢浸入液体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弹簧测力计的示数随浸入深度的变化如图乙。则铝块浸没时所受的浮力为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液体的密度为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取</a:t>
            </a:r>
            <a:r>
              <a:rPr lang="en-US" altLang="zh-CN" sz="2200">
                <a:solidFill>
                  <a:srgbClr val="000000"/>
                </a:solidFill>
                <a:latin typeface="Times New Roman" panose="02020603050405020304" pitchFamily="18" charset="0"/>
                <a:cs typeface="Times New Roman" panose="02020603050405020304" pitchFamily="18" charset="0"/>
              </a:rPr>
              <a:t>10 N/kg,</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cs typeface="Times New Roman" panose="02020603050405020304" pitchFamily="18" charset="0"/>
              </a:rPr>
              <a:t>铝</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3160879" y="3727274"/>
          <a:ext cx="6106686" cy="2124833"/>
        </p:xfrm>
        <a:graphic>
          <a:graphicData uri="http://schemas.openxmlformats.org/presentationml/2006/ole">
            <mc:AlternateContent xmlns:mc="http://schemas.openxmlformats.org/markup-compatibility/2006">
              <mc:Choice xmlns:v="urn:schemas-microsoft-com:vml" Requires="v">
                <p:oleObj spid="_x0000_s14344" name="文档" r:id="rId7" imgW="3839210" imgH="1336675" progId="Word.Document.12">
                  <p:embed/>
                </p:oleObj>
              </mc:Choice>
              <mc:Fallback>
                <p:oleObj name="文档" r:id="rId7" imgW="3839210" imgH="1336675" progId="Word.Document.12">
                  <p:embed/>
                  <p:pic>
                    <p:nvPicPr>
                      <p:cNvPr id="0" name="图片 14340"/>
                      <p:cNvPicPr/>
                      <p:nvPr/>
                    </p:nvPicPr>
                    <p:blipFill>
                      <a:blip r:embed="rId8"/>
                      <a:stretch>
                        <a:fillRect/>
                      </a:stretch>
                    </p:blipFill>
                    <p:spPr>
                      <a:xfrm>
                        <a:off x="3160879" y="3727274"/>
                        <a:ext cx="6106686" cy="2124833"/>
                      </a:xfrm>
                      <a:prstGeom prst="rect">
                        <a:avLst/>
                      </a:prstGeom>
                    </p:spPr>
                  </p:pic>
                </p:oleObj>
              </mc:Fallback>
            </mc:AlternateContent>
          </a:graphicData>
        </a:graphic>
      </p:graphicFrame>
      <p:sp>
        <p:nvSpPr>
          <p:cNvPr id="9" name="矩形 8"/>
          <p:cNvSpPr/>
          <p:nvPr/>
        </p:nvSpPr>
        <p:spPr>
          <a:xfrm>
            <a:off x="5509545" y="2924944"/>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049530" y="2923732"/>
            <a:ext cx="108331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256928" y="1070411"/>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270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G=mg=</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=G-F=</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铝块浸没液体时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2432496" y="2747490"/>
          <a:ext cx="8128000" cy="568320"/>
        </p:xfrm>
        <a:graphic>
          <a:graphicData uri="http://schemas.openxmlformats.org/presentationml/2006/ole">
            <mc:AlternateContent xmlns:mc="http://schemas.openxmlformats.org/markup-compatibility/2006">
              <mc:Choice xmlns:v="urn:schemas-microsoft-com:vml" Requires="v">
                <p:oleObj spid="_x0000_s31751" name="文档" r:id="rId7" imgW="3839210" imgH="271145" progId="Word.Document.12">
                  <p:embed/>
                </p:oleObj>
              </mc:Choice>
              <mc:Fallback>
                <p:oleObj name="文档" r:id="rId7" imgW="3839210" imgH="271145" progId="Word.Document.12">
                  <p:embed/>
                  <p:pic>
                    <p:nvPicPr>
                      <p:cNvPr id="0" name="图片 31747"/>
                      <p:cNvPicPr/>
                      <p:nvPr/>
                    </p:nvPicPr>
                    <p:blipFill>
                      <a:blip r:embed="rId8"/>
                      <a:stretch>
                        <a:fillRect/>
                      </a:stretch>
                    </p:blipFill>
                    <p:spPr>
                      <a:xfrm>
                        <a:off x="2432496" y="2747490"/>
                        <a:ext cx="8128000" cy="568320"/>
                      </a:xfrm>
                      <a:prstGeom prst="rect">
                        <a:avLst/>
                      </a:prstGeom>
                    </p:spPr>
                  </p:pic>
                </p:oleObj>
              </mc:Fallback>
            </mc:AlternateContent>
          </a:graphicData>
        </a:graphic>
      </p:graphicFrame>
      <p:sp>
        <p:nvSpPr>
          <p:cNvPr id="8" name="矩形 7"/>
          <p:cNvSpPr>
            <a:spLocks noChangeAspect="1"/>
          </p:cNvSpPr>
          <p:nvPr/>
        </p:nvSpPr>
        <p:spPr>
          <a:xfrm>
            <a:off x="2256928" y="3312255"/>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受到液体的浮力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a:t>
            </a:r>
            <a:r>
              <a:rPr lang="en-US" altLang="zh-CN" sz="2200" i="1">
                <a:solidFill>
                  <a:srgbClr val="000000"/>
                </a:solidFill>
                <a:latin typeface="Times New Roman" panose="02020603050405020304" pitchFamily="18" charset="0"/>
                <a:cs typeface="Times New Roman" panose="02020603050405020304" pitchFamily="18" charset="0"/>
              </a:rPr>
              <a:t>gV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2032000" y="4640771"/>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方法归纳计算浮力常用的方法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称量法</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=G-F</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求压力差法</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向上</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向下</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二力平衡法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物体悬浮或漂浮时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阿基米德原理法</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a:t>
            </a:r>
            <a:r>
              <a:rPr lang="en-US" altLang="zh-CN" sz="2200" i="1">
                <a:solidFill>
                  <a:srgbClr val="000000"/>
                </a:solidFill>
                <a:latin typeface="Times New Roman" panose="02020603050405020304" pitchFamily="18" charset="0"/>
                <a:cs typeface="Times New Roman" panose="02020603050405020304" pitchFamily="18" charset="0"/>
              </a:rPr>
              <a:t>gV</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052736"/>
            <a:ext cx="8128000" cy="1578610"/>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smtClean="0">
                <a:solidFill>
                  <a:srgbClr val="000000"/>
                </a:solidFill>
                <a:latin typeface="Times New Roman" panose="02020603050405020304" pitchFamily="18" charset="0"/>
                <a:cs typeface="Times New Roman" panose="02020603050405020304" pitchFamily="18" charset="0"/>
              </a:rPr>
              <a:t>1(2019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哈尔滨中考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先将溢水杯装满水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然后用测力计拉着重为</a:t>
            </a:r>
            <a:r>
              <a:rPr lang="en-US" altLang="zh-CN" sz="2200">
                <a:solidFill>
                  <a:srgbClr val="000000"/>
                </a:solidFill>
                <a:latin typeface="Times New Roman" panose="02020603050405020304" pitchFamily="18" charset="0"/>
                <a:cs typeface="Times New Roman" panose="02020603050405020304" pitchFamily="18" charset="0"/>
              </a:rPr>
              <a:t>4 N</a:t>
            </a:r>
            <a:r>
              <a:rPr lang="zh-CN" altLang="zh-CN" sz="2200">
                <a:solidFill>
                  <a:srgbClr val="000000"/>
                </a:solidFill>
                <a:latin typeface="Times New Roman" panose="02020603050405020304" pitchFamily="18" charset="0"/>
                <a:cs typeface="Times New Roman" panose="02020603050405020304" pitchFamily="18" charset="0"/>
              </a:rPr>
              <a:t>、体积为</a:t>
            </a:r>
            <a:r>
              <a:rPr lang="en-US" altLang="zh-CN" sz="2200">
                <a:solidFill>
                  <a:srgbClr val="000000"/>
                </a:solidFill>
                <a:latin typeface="Times New Roman" panose="02020603050405020304" pitchFamily="18" charset="0"/>
                <a:cs typeface="Times New Roman" panose="02020603050405020304" pitchFamily="18" charset="0"/>
              </a:rPr>
              <a:t>100 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的石块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缓慢浸没在水中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溢出的水全部收集到小空桶中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桶中水重为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石块静止时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测力计示数为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取</a:t>
            </a:r>
            <a:r>
              <a:rPr lang="en-US" altLang="zh-CN" sz="2200">
                <a:solidFill>
                  <a:srgbClr val="000000"/>
                </a:solidFill>
                <a:latin typeface="Times New Roman" panose="02020603050405020304" pitchFamily="18" charset="0"/>
                <a:cs typeface="Times New Roman" panose="02020603050405020304" pitchFamily="18" charset="0"/>
              </a:rPr>
              <a:t>10 N/kg)</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3570688" y="2590543"/>
          <a:ext cx="5551533" cy="2041916"/>
        </p:xfrm>
        <a:graphic>
          <a:graphicData uri="http://schemas.openxmlformats.org/presentationml/2006/ole">
            <mc:AlternateContent xmlns:mc="http://schemas.openxmlformats.org/markup-compatibility/2006">
              <mc:Choice xmlns:v="urn:schemas-microsoft-com:vml" Requires="v">
                <p:oleObj spid="_x0000_s15368" name="文档" r:id="rId7" imgW="3839210" imgH="1412875" progId="Word.Document.12">
                  <p:embed/>
                </p:oleObj>
              </mc:Choice>
              <mc:Fallback>
                <p:oleObj name="文档" r:id="rId7" imgW="3839210" imgH="1412875" progId="Word.Document.12">
                  <p:embed/>
                  <p:pic>
                    <p:nvPicPr>
                      <p:cNvPr id="0" name="图片 15364"/>
                      <p:cNvPicPr/>
                      <p:nvPr/>
                    </p:nvPicPr>
                    <p:blipFill>
                      <a:blip r:embed="rId8"/>
                      <a:stretch>
                        <a:fillRect/>
                      </a:stretch>
                    </p:blipFill>
                    <p:spPr>
                      <a:xfrm>
                        <a:off x="3570688" y="2590543"/>
                        <a:ext cx="5551533" cy="2041916"/>
                      </a:xfrm>
                      <a:prstGeom prst="rect">
                        <a:avLst/>
                      </a:prstGeom>
                    </p:spPr>
                  </p:pic>
                </p:oleObj>
              </mc:Fallback>
            </mc:AlternateContent>
          </a:graphicData>
        </a:graphic>
      </p:graphicFrame>
      <p:sp>
        <p:nvSpPr>
          <p:cNvPr id="7" name="矩形 6"/>
          <p:cNvSpPr>
            <a:spLocks noChangeAspect="1"/>
          </p:cNvSpPr>
          <p:nvPr/>
        </p:nvSpPr>
        <p:spPr>
          <a:xfrm>
            <a:off x="2032000" y="4614056"/>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石块缓慢浸没在水中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a:solidFill>
                  <a:srgbClr val="000000"/>
                </a:solidFill>
                <a:latin typeface="Times New Roman" panose="02020603050405020304" pitchFamily="18" charset="0"/>
                <a:cs typeface="Times New Roman" panose="02020603050405020304" pitchFamily="18" charset="0"/>
              </a:rPr>
              <a:t>100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石块受到的浮力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gV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根据阿基米德原理知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桶中水重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排开水的重</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i="1" smtClean="0">
                <a:solidFill>
                  <a:srgbClr val="000000"/>
                </a:solidFill>
                <a:latin typeface="Times New Roman" panose="02020603050405020304" pitchFamily="18" charset="0"/>
                <a:cs typeface="Times New Roman" panose="02020603050405020304" pitchFamily="18" charset="0"/>
              </a:rPr>
              <a:t>G</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石块静止时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测力计示数</a:t>
            </a:r>
            <a:r>
              <a:rPr lang="en-US" altLang="zh-CN" sz="2200" i="1">
                <a:solidFill>
                  <a:srgbClr val="000000"/>
                </a:solidFill>
                <a:latin typeface="Times New Roman" panose="02020603050405020304" pitchFamily="18" charset="0"/>
                <a:cs typeface="Times New Roman" panose="02020603050405020304" pitchFamily="18" charset="0"/>
              </a:rPr>
              <a:t>F=G-F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096000" y="1827563"/>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3969" y="220486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052736"/>
            <a:ext cx="40944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阿基米德原理</a:t>
            </a:r>
            <a:r>
              <a:rPr lang="zh-CN" altLang="zh-CN" sz="2200" b="1">
                <a:solidFill>
                  <a:srgbClr val="000000"/>
                </a:solidFill>
                <a:latin typeface="Times New Roman" panose="02020603050405020304" pitchFamily="18" charset="0"/>
                <a:cs typeface="Times New Roman" panose="02020603050405020304" pitchFamily="18" charset="0"/>
              </a:rPr>
              <a:t>的理解及其</a:t>
            </a:r>
            <a:r>
              <a:rPr lang="zh-CN" altLang="zh-CN" sz="2200" b="1" smtClean="0">
                <a:solidFill>
                  <a:srgbClr val="000000"/>
                </a:solidFill>
                <a:latin typeface="Times New Roman" panose="02020603050405020304" pitchFamily="18" charset="0"/>
                <a:cs typeface="Times New Roman" panose="02020603050405020304" pitchFamily="18" charset="0"/>
              </a:rPr>
              <a:t>应用</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551334"/>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湖南怀化中考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某容器放在水平桌面上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盛有足量的水。现将体积为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 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、质量为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 kg</a:t>
            </a:r>
            <a:r>
              <a:rPr lang="zh-CN" altLang="zh-CN" sz="2200">
                <a:solidFill>
                  <a:srgbClr val="000000"/>
                </a:solidFill>
                <a:latin typeface="Times New Roman" panose="02020603050405020304" pitchFamily="18" charset="0"/>
                <a:cs typeface="Times New Roman" panose="02020603050405020304" pitchFamily="18" charset="0"/>
              </a:rPr>
              <a:t>的实心正方体放入水中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正方体不断下沉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直到沉底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取</a:t>
            </a:r>
            <a:r>
              <a:rPr lang="en-US" altLang="zh-CN" sz="2200">
                <a:solidFill>
                  <a:srgbClr val="000000"/>
                </a:solidFill>
                <a:latin typeface="Times New Roman" panose="02020603050405020304" pitchFamily="18" charset="0"/>
                <a:cs typeface="Times New Roman" panose="02020603050405020304" pitchFamily="18" charset="0"/>
              </a:rPr>
              <a:t>10 N/kg)</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正方体受到的重力的大小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正方体浸没在水中受到的浮力的大小</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cs typeface="Times New Roman" panose="02020603050405020304" pitchFamily="18" charset="0"/>
              </a:rPr>
              <a:t>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容器底部对正方体的支持力的大小和正方体对容器底部的压强。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2041663" y="4598634"/>
          <a:ext cx="8128000" cy="1479653"/>
        </p:xfrm>
        <a:graphic>
          <a:graphicData uri="http://schemas.openxmlformats.org/presentationml/2006/ole">
            <mc:AlternateContent xmlns:mc="http://schemas.openxmlformats.org/markup-compatibility/2006">
              <mc:Choice xmlns:v="urn:schemas-microsoft-com:vml" Requires="v">
                <p:oleObj spid="_x0000_s16392" name="文档" r:id="rId7" imgW="3839210" imgH="699770" progId="Word.Document.12">
                  <p:embed/>
                </p:oleObj>
              </mc:Choice>
              <mc:Fallback>
                <p:oleObj name="文档" r:id="rId7" imgW="3839210" imgH="699770" progId="Word.Document.12">
                  <p:embed/>
                  <p:pic>
                    <p:nvPicPr>
                      <p:cNvPr id="0" name="图片 16388"/>
                      <p:cNvPicPr/>
                      <p:nvPr/>
                    </p:nvPicPr>
                    <p:blipFill>
                      <a:blip r:embed="rId8"/>
                      <a:stretch>
                        <a:fillRect/>
                      </a:stretch>
                    </p:blipFill>
                    <p:spPr>
                      <a:xfrm>
                        <a:off x="2041663" y="4598634"/>
                        <a:ext cx="8128000" cy="1479653"/>
                      </a:xfrm>
                      <a:prstGeom prst="rect">
                        <a:avLst/>
                      </a:prstGeom>
                    </p:spPr>
                  </p:pic>
                </p:oleObj>
              </mc:Fallback>
            </mc:AlternateContent>
          </a:graphicData>
        </a:graphic>
      </p:graphicFrame>
      <p:sp>
        <p:nvSpPr>
          <p:cNvPr id="9" name="矩形 8"/>
          <p:cNvSpPr>
            <a:spLocks noChangeAspect="1"/>
          </p:cNvSpPr>
          <p:nvPr/>
        </p:nvSpPr>
        <p:spPr>
          <a:xfrm>
            <a:off x="2032000" y="6165304"/>
            <a:ext cx="8128000" cy="49720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Pa</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i="1"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124744"/>
            <a:ext cx="8128000" cy="41503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正方体的重力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G=mg=</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正方体浸没在水中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gV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正方体沉在底部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由于处于静止状态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则受力平衡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a:solidFill>
                  <a:srgbClr val="000000"/>
                </a:solidFill>
                <a:latin typeface="Times New Roman" panose="02020603050405020304" pitchFamily="18" charset="0"/>
                <a:cs typeface="Times New Roman" panose="02020603050405020304" pitchFamily="18" charset="0"/>
              </a:rPr>
              <a:t>G=F</a:t>
            </a:r>
            <a:r>
              <a:rPr lang="en-US" altLang="zh-CN" sz="2200"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=G-F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由于支持力与压力是一对相互作用力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则可知正方体对容器底部的压力</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正方体的边长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1919536" y="5225803"/>
          <a:ext cx="8128000" cy="1392219"/>
        </p:xfrm>
        <a:graphic>
          <a:graphicData uri="http://schemas.openxmlformats.org/presentationml/2006/ole">
            <mc:AlternateContent xmlns:mc="http://schemas.openxmlformats.org/markup-compatibility/2006">
              <mc:Choice xmlns:v="urn:schemas-microsoft-com:vml" Requires="v">
                <p:oleObj spid="_x0000_s32775" name="文档" r:id="rId7" imgW="3839210" imgH="658495" progId="Word.Document.12">
                  <p:embed/>
                </p:oleObj>
              </mc:Choice>
              <mc:Fallback>
                <p:oleObj name="文档" r:id="rId7" imgW="3839210" imgH="658495" progId="Word.Document.12">
                  <p:embed/>
                  <p:pic>
                    <p:nvPicPr>
                      <p:cNvPr id="0" name="图片 32771"/>
                      <p:cNvPicPr/>
                      <p:nvPr/>
                    </p:nvPicPr>
                    <p:blipFill>
                      <a:blip r:embed="rId8"/>
                      <a:stretch>
                        <a:fillRect/>
                      </a:stretch>
                    </p:blipFill>
                    <p:spPr>
                      <a:xfrm>
                        <a:off x="1919536" y="5225803"/>
                        <a:ext cx="8128000" cy="1392219"/>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1743968" y="1091672"/>
            <a:ext cx="8528496" cy="4182110"/>
          </a:xfrm>
          <a:prstGeom prst="rect">
            <a:avLst/>
          </a:prstGeom>
        </p:spPr>
        <p:txBody>
          <a:bodyPr wrap="square">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方法归纳正确理解阿基米德原理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浸入液体中的物体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包括两种情况。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物体浸没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物体部分浸入液体</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&lt;V</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物体受到的浮力大小</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a:t>
            </a:r>
            <a:r>
              <a:rPr lang="en-US" altLang="zh-CN" sz="2200" i="1">
                <a:solidFill>
                  <a:srgbClr val="000000"/>
                </a:solidFill>
                <a:latin typeface="Times New Roman" panose="02020603050405020304" pitchFamily="18" charset="0"/>
                <a:cs typeface="Times New Roman" panose="02020603050405020304" pitchFamily="18" charset="0"/>
              </a:rPr>
              <a:t>gV</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由公式可知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浮力的大小只跟液体的密度</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和物体排开液体的体积</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两个因素有关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而跟物体本身的体积、密度、形状、在液体中的深度、在液体中是否运动、液体的多少等因素无关。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阿基米德原理的适用范围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液体和气体。对于气体来说</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a:t>
            </a:r>
            <a:r>
              <a:rPr lang="en-US" altLang="zh-CN" sz="2200" i="1">
                <a:solidFill>
                  <a:srgbClr val="000000"/>
                </a:solidFill>
                <a:latin typeface="Times New Roman" panose="02020603050405020304" pitchFamily="18" charset="0"/>
                <a:cs typeface="Times New Roman" panose="02020603050405020304" pitchFamily="18" charset="0"/>
              </a:rPr>
              <a:t>gV</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阿基米德原理公式的应用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求物体所受浮力</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a:t>
            </a:r>
            <a:r>
              <a:rPr lang="en-US" altLang="zh-CN" sz="2200" i="1">
                <a:solidFill>
                  <a:srgbClr val="000000"/>
                </a:solidFill>
                <a:latin typeface="Times New Roman" panose="02020603050405020304" pitchFamily="18" charset="0"/>
                <a:cs typeface="Times New Roman" panose="02020603050405020304" pitchFamily="18" charset="0"/>
              </a:rPr>
              <a:t>gV</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1631504" y="5244604"/>
          <a:ext cx="8128000" cy="1479653"/>
        </p:xfrm>
        <a:graphic>
          <a:graphicData uri="http://schemas.openxmlformats.org/presentationml/2006/ole">
            <mc:AlternateContent xmlns:mc="http://schemas.openxmlformats.org/markup-compatibility/2006">
              <mc:Choice xmlns:v="urn:schemas-microsoft-com:vml" Requires="v">
                <p:oleObj spid="_x0000_s17416" name="文档" r:id="rId7" imgW="3839210" imgH="701040" progId="Word.Document.12">
                  <p:embed/>
                </p:oleObj>
              </mc:Choice>
              <mc:Fallback>
                <p:oleObj name="文档" r:id="rId7" imgW="3839210" imgH="701040" progId="Word.Document.12">
                  <p:embed/>
                  <p:pic>
                    <p:nvPicPr>
                      <p:cNvPr id="0" name="图片 17412"/>
                      <p:cNvPicPr/>
                      <p:nvPr/>
                    </p:nvPicPr>
                    <p:blipFill>
                      <a:blip r:embed="rId8"/>
                      <a:stretch>
                        <a:fillRect/>
                      </a:stretch>
                    </p:blipFill>
                    <p:spPr>
                      <a:xfrm>
                        <a:off x="1631504" y="5244604"/>
                        <a:ext cx="8128000" cy="1479653"/>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196752"/>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2(2018·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十堰中考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将一底面积为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01 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的长方体木块用细线拴在一个空容器的底部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然后向容器中缓慢加水直到木块上表面与液面相平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在此整个过程中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木块底部受到水的压强随容器中水的深度的变化如图乙所示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则木块所受到的最大浮力为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15</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木块重力为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9</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细线对木块的最大拉力为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取</a:t>
            </a:r>
            <a:r>
              <a:rPr lang="en-US" altLang="zh-CN" sz="2200">
                <a:solidFill>
                  <a:srgbClr val="000000"/>
                </a:solidFill>
                <a:latin typeface="Times New Roman" panose="02020603050405020304" pitchFamily="18" charset="0"/>
                <a:cs typeface="Times New Roman" panose="02020603050405020304" pitchFamily="18" charset="0"/>
              </a:rPr>
              <a:t>10 N/kg)</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2135560" y="3687819"/>
          <a:ext cx="8128000" cy="1967264"/>
        </p:xfrm>
        <a:graphic>
          <a:graphicData uri="http://schemas.openxmlformats.org/presentationml/2006/ole">
            <mc:AlternateContent xmlns:mc="http://schemas.openxmlformats.org/markup-compatibility/2006">
              <mc:Choice xmlns:v="urn:schemas-microsoft-com:vml" Requires="v">
                <p:oleObj spid="_x0000_s18440" name="文档" r:id="rId7" imgW="3839210" imgH="929640" progId="Word.Document.12">
                  <p:embed/>
                </p:oleObj>
              </mc:Choice>
              <mc:Fallback>
                <p:oleObj name="文档" r:id="rId7" imgW="3839210" imgH="929640" progId="Word.Document.12">
                  <p:embed/>
                  <p:pic>
                    <p:nvPicPr>
                      <p:cNvPr id="0" name="图片 18436"/>
                      <p:cNvPicPr/>
                      <p:nvPr/>
                    </p:nvPicPr>
                    <p:blipFill>
                      <a:blip r:embed="rId8"/>
                      <a:stretch>
                        <a:fillRect/>
                      </a:stretch>
                    </p:blipFill>
                    <p:spPr>
                      <a:xfrm>
                        <a:off x="2135560" y="3687819"/>
                        <a:ext cx="8128000" cy="1967264"/>
                      </a:xfrm>
                      <a:prstGeom prst="rect">
                        <a:avLst/>
                      </a:prstGeom>
                    </p:spPr>
                  </p:pic>
                </p:oleObj>
              </mc:Fallback>
            </mc:AlternateContent>
          </a:graphicData>
        </a:graphic>
      </p:graphicFrame>
      <p:sp>
        <p:nvSpPr>
          <p:cNvPr id="7" name="矩形 6"/>
          <p:cNvSpPr/>
          <p:nvPr/>
        </p:nvSpPr>
        <p:spPr>
          <a:xfrm>
            <a:off x="2423213" y="2884109"/>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35058" y="2884109"/>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390594" y="2884109"/>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052736"/>
            <a:ext cx="8240464" cy="5773420"/>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根据图象可知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木块刚刚漂浮时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木块浸入水中的深度为</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由于从</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木块一直处于漂浮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浸入水中的深度不变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当水面的高度为</a:t>
            </a:r>
            <a:r>
              <a:rPr lang="en-US" altLang="zh-CN" sz="2200">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时细线刚好张紧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线的拉力为零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直到木块上表面与液面相平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此时水面的高度为</a:t>
            </a:r>
            <a:r>
              <a:rPr lang="en-US" altLang="zh-CN" sz="2200">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所以木块的高度</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则木块的体积</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a:t>
            </a:r>
            <a:r>
              <a:rPr lang="en-US" altLang="zh-CN" sz="2200" i="1">
                <a:solidFill>
                  <a:srgbClr val="000000"/>
                </a:solidFill>
                <a:latin typeface="Times New Roman" panose="02020603050405020304" pitchFamily="18" charset="0"/>
                <a:cs typeface="Times New Roman" panose="02020603050405020304" pitchFamily="18" charset="0"/>
              </a:rPr>
              <a:t>=S</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木块全部淹没时受到的浮力最大为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gV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gV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由图象可知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木块刚刚漂浮时木块底部受到水的压强为</a:t>
            </a:r>
            <a:r>
              <a:rPr lang="en-US" altLang="zh-CN" sz="2200">
                <a:solidFill>
                  <a:srgbClr val="000000"/>
                </a:solidFill>
                <a:latin typeface="Times New Roman" panose="02020603050405020304" pitchFamily="18" charset="0"/>
                <a:cs typeface="Times New Roman" panose="02020603050405020304" pitchFamily="18" charset="0"/>
              </a:rPr>
              <a:t>900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Pa,</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则木块的重力与水向上的压力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木块重力</a:t>
            </a:r>
            <a:r>
              <a:rPr lang="en-US" altLang="zh-CN" sz="2200" i="1">
                <a:solidFill>
                  <a:srgbClr val="000000"/>
                </a:solidFill>
                <a:latin typeface="Times New Roman" panose="02020603050405020304" pitchFamily="18" charset="0"/>
                <a:cs typeface="Times New Roman" panose="02020603050405020304" pitchFamily="18" charset="0"/>
              </a:rPr>
              <a:t>G=F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向上</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向上</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a:solidFill>
                  <a:srgbClr val="000000"/>
                </a:solidFill>
                <a:latin typeface="Times New Roman" panose="02020603050405020304" pitchFamily="18" charset="0"/>
                <a:cs typeface="Times New Roman" panose="02020603050405020304" pitchFamily="18" charset="0"/>
              </a:rPr>
              <a:t>900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Pa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直到木块上表面与液面相平时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木块受到的浮力最大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由力的平衡条件可得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细线对木块的最大拉力为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196752"/>
            <a:ext cx="26974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浮沉</a:t>
            </a:r>
            <a:r>
              <a:rPr lang="zh-CN" altLang="zh-CN" sz="2200" b="1">
                <a:solidFill>
                  <a:srgbClr val="000000"/>
                </a:solidFill>
                <a:latin typeface="Times New Roman" panose="02020603050405020304" pitchFamily="18" charset="0"/>
                <a:cs typeface="Times New Roman" panose="02020603050405020304" pitchFamily="18" charset="0"/>
              </a:rPr>
              <a:t>条件及其</a:t>
            </a:r>
            <a:r>
              <a:rPr lang="zh-CN" altLang="zh-CN" sz="2200" b="1" smtClean="0">
                <a:solidFill>
                  <a:srgbClr val="000000"/>
                </a:solidFill>
                <a:latin typeface="Times New Roman" panose="02020603050405020304" pitchFamily="18" charset="0"/>
                <a:cs typeface="Times New Roman" panose="02020603050405020304" pitchFamily="18" charset="0"/>
              </a:rPr>
              <a:t>应用</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695350"/>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四川遂宁中考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水平桌面上三个完全相同的容器内装有适量的水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三个体积相同的小球分别放入容器内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待小球静止后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漂浮、</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悬浮、</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沉底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此时三个容器内水面高度相同。下列判断正确的是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874401" y="2942999"/>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graphicFrame>
        <p:nvGraphicFramePr>
          <p:cNvPr id="9" name="对象 8"/>
          <p:cNvGraphicFramePr>
            <a:graphicFrameLocks noChangeAspect="1"/>
          </p:cNvGraphicFramePr>
          <p:nvPr/>
        </p:nvGraphicFramePr>
        <p:xfrm>
          <a:off x="2737322" y="3437884"/>
          <a:ext cx="6717355" cy="1289555"/>
        </p:xfrm>
        <a:graphic>
          <a:graphicData uri="http://schemas.openxmlformats.org/presentationml/2006/ole">
            <mc:AlternateContent xmlns:mc="http://schemas.openxmlformats.org/markup-compatibility/2006">
              <mc:Choice xmlns:v="urn:schemas-microsoft-com:vml" Requires="v">
                <p:oleObj spid="_x0000_s19464" name="文档" r:id="rId7" imgW="3839210" imgH="737870" progId="Word.Document.12">
                  <p:embed/>
                </p:oleObj>
              </mc:Choice>
              <mc:Fallback>
                <p:oleObj name="文档" r:id="rId7" imgW="3839210" imgH="737870" progId="Word.Document.12">
                  <p:embed/>
                  <p:pic>
                    <p:nvPicPr>
                      <p:cNvPr id="0" name="图片 19460"/>
                      <p:cNvPicPr/>
                      <p:nvPr/>
                    </p:nvPicPr>
                    <p:blipFill>
                      <a:blip r:embed="rId8"/>
                      <a:stretch>
                        <a:fillRect/>
                      </a:stretch>
                    </p:blipFill>
                    <p:spPr>
                      <a:xfrm>
                        <a:off x="2737322" y="3437884"/>
                        <a:ext cx="6717355" cy="1289555"/>
                      </a:xfrm>
                      <a:prstGeom prst="rect">
                        <a:avLst/>
                      </a:prstGeom>
                    </p:spPr>
                  </p:pic>
                </p:oleObj>
              </mc:Fallback>
            </mc:AlternateContent>
          </a:graphicData>
        </a:graphic>
      </p:graphicFrame>
      <p:sp>
        <p:nvSpPr>
          <p:cNvPr id="10" name="矩形 9"/>
          <p:cNvSpPr>
            <a:spLocks noChangeAspect="1"/>
          </p:cNvSpPr>
          <p:nvPr/>
        </p:nvSpPr>
        <p:spPr>
          <a:xfrm>
            <a:off x="2032000" y="4752580"/>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容器底部受到水的压强关系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baseline="-25000">
                <a:solidFill>
                  <a:srgbClr val="000000"/>
                </a:solidFill>
                <a:latin typeface="Times New Roman" panose="02020603050405020304" pitchFamily="18" charset="0"/>
                <a:cs typeface="Times New Roman" panose="02020603050405020304" pitchFamily="18" charset="0"/>
              </a:rPr>
              <a:t>甲</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baseline="-25000">
                <a:solidFill>
                  <a:srgbClr val="000000"/>
                </a:solidFill>
                <a:latin typeface="Times New Roman" panose="02020603050405020304" pitchFamily="18" charset="0"/>
                <a:cs typeface="Times New Roman" panose="02020603050405020304" pitchFamily="18" charset="0"/>
              </a:rPr>
              <a:t>乙</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baseline="-25000">
                <a:solidFill>
                  <a:srgbClr val="000000"/>
                </a:solidFill>
                <a:latin typeface="Times New Roman" panose="02020603050405020304" pitchFamily="18" charset="0"/>
                <a:cs typeface="Times New Roman" panose="02020603050405020304" pitchFamily="18" charset="0"/>
              </a:rPr>
              <a:t>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小球受到的浮力关系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i="1" baseline="-250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&gt;F</a:t>
            </a:r>
            <a:r>
              <a:rPr lang="en-US" altLang="zh-CN" sz="2200" i="1" baseline="-25000">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&gt;F</a:t>
            </a:r>
            <a:r>
              <a:rPr lang="en-US" altLang="zh-CN" sz="2200" i="1" baseline="-250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容器对桌面的压力关系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cs typeface="Times New Roman" panose="02020603050405020304" pitchFamily="18" charset="0"/>
              </a:rPr>
              <a:t>甲</a:t>
            </a:r>
            <a:r>
              <a:rPr lang="en-US" altLang="zh-CN" sz="2200" i="1">
                <a:solidFill>
                  <a:srgbClr val="000000"/>
                </a:solidFill>
                <a:latin typeface="Times New Roman" panose="02020603050405020304" pitchFamily="18" charset="0"/>
                <a:cs typeface="Times New Roman" panose="02020603050405020304" pitchFamily="18" charset="0"/>
              </a:rPr>
              <a:t>&lt;F</a:t>
            </a:r>
            <a:r>
              <a:rPr lang="zh-CN" altLang="zh-CN" sz="2200" baseline="-25000">
                <a:solidFill>
                  <a:srgbClr val="000000"/>
                </a:solidFill>
                <a:latin typeface="Times New Roman" panose="02020603050405020304" pitchFamily="18" charset="0"/>
                <a:cs typeface="Times New Roman" panose="02020603050405020304" pitchFamily="18" charset="0"/>
              </a:rPr>
              <a:t>乙</a:t>
            </a:r>
            <a:r>
              <a:rPr lang="en-US" altLang="zh-CN" sz="2200" i="1">
                <a:solidFill>
                  <a:srgbClr val="000000"/>
                </a:solidFill>
                <a:latin typeface="Times New Roman" panose="02020603050405020304" pitchFamily="18" charset="0"/>
                <a:cs typeface="Times New Roman" panose="02020603050405020304" pitchFamily="18" charset="0"/>
              </a:rPr>
              <a:t>&lt;F</a:t>
            </a:r>
            <a:r>
              <a:rPr lang="zh-CN" altLang="zh-CN" sz="2200" baseline="-25000">
                <a:solidFill>
                  <a:srgbClr val="000000"/>
                </a:solidFill>
                <a:latin typeface="Times New Roman" panose="02020603050405020304" pitchFamily="18" charset="0"/>
                <a:cs typeface="Times New Roman" panose="02020603050405020304" pitchFamily="18" charset="0"/>
              </a:rPr>
              <a:t>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小球的质量关系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i="1" baseline="-250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i="1" baseline="-25000">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&lt;m</a:t>
            </a:r>
            <a:r>
              <a:rPr lang="en-US" altLang="zh-CN" sz="2200" i="1" baseline="-250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2032000" y="1235635"/>
          <a:ext cx="8128000" cy="4640729"/>
        </p:xfrm>
        <a:graphic>
          <a:graphicData uri="http://schemas.openxmlformats.org/presentationml/2006/ole">
            <mc:AlternateContent xmlns:mc="http://schemas.openxmlformats.org/markup-compatibility/2006">
              <mc:Choice xmlns:v="urn:schemas-microsoft-com:vml" Requires="v">
                <p:oleObj spid="_x0000_s33799" name="文档" r:id="rId7" imgW="3839210" imgH="2193290" progId="Word.Document.12">
                  <p:embed/>
                </p:oleObj>
              </mc:Choice>
              <mc:Fallback>
                <p:oleObj name="文档" r:id="rId7" imgW="3839210" imgH="2193290" progId="Word.Document.12">
                  <p:embed/>
                  <p:pic>
                    <p:nvPicPr>
                      <p:cNvPr id="0" name="图片 33795"/>
                      <p:cNvPicPr/>
                      <p:nvPr/>
                    </p:nvPicPr>
                    <p:blipFill>
                      <a:blip r:embed="rId8"/>
                      <a:stretch>
                        <a:fillRect/>
                      </a:stretch>
                    </p:blipFill>
                    <p:spPr>
                      <a:xfrm>
                        <a:off x="2032000" y="1235635"/>
                        <a:ext cx="8128000" cy="4640729"/>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052736"/>
            <a:ext cx="741680" cy="497205"/>
          </a:xfrm>
          <a:prstGeom prst="rect">
            <a:avLst/>
          </a:prstGeom>
        </p:spPr>
        <p:txBody>
          <a:bodyPr wrap="none">
            <a:spAutoFit/>
          </a:bodyPr>
          <a:lstStyle/>
          <a:p>
            <a:pPr>
              <a:lnSpc>
                <a:spcPct val="120000"/>
              </a:lnSpc>
            </a:pPr>
            <a:r>
              <a:rPr lang="zh-CN" altLang="zh-CN" sz="2200" b="1" smtClean="0">
                <a:solidFill>
                  <a:srgbClr val="000000"/>
                </a:solidFill>
                <a:latin typeface="Times New Roman" panose="02020603050405020304" pitchFamily="18" charset="0"/>
                <a:cs typeface="Times New Roman" panose="02020603050405020304" pitchFamily="18" charset="0"/>
              </a:rPr>
              <a:t>浮力</a:t>
            </a:r>
            <a:endParaRPr lang="zh-CN" altLang="en-US" sz="2200"/>
          </a:p>
        </p:txBody>
      </p:sp>
      <p:graphicFrame>
        <p:nvGraphicFramePr>
          <p:cNvPr id="5" name="对象 4"/>
          <p:cNvGraphicFramePr>
            <a:graphicFrameLocks noChangeAspect="1"/>
          </p:cNvGraphicFramePr>
          <p:nvPr/>
        </p:nvGraphicFramePr>
        <p:xfrm>
          <a:off x="2032000" y="1560462"/>
          <a:ext cx="8142288" cy="5595937"/>
        </p:xfrm>
        <a:graphic>
          <a:graphicData uri="http://schemas.openxmlformats.org/presentationml/2006/ole">
            <mc:AlternateContent xmlns:mc="http://schemas.openxmlformats.org/markup-compatibility/2006">
              <mc:Choice xmlns:v="urn:schemas-microsoft-com:vml" Requires="v">
                <p:oleObj spid="_x0000_s1032" name="文档" r:id="rId7" imgW="3915410" imgH="2698750" progId="Word.Document.12">
                  <p:embed/>
                </p:oleObj>
              </mc:Choice>
              <mc:Fallback>
                <p:oleObj name="文档" r:id="rId7" imgW="3915410" imgH="2698750" progId="Word.Document.12">
                  <p:embed/>
                  <p:pic>
                    <p:nvPicPr>
                      <p:cNvPr id="0" name="图片 1028"/>
                      <p:cNvPicPr/>
                      <p:nvPr/>
                    </p:nvPicPr>
                    <p:blipFill>
                      <a:blip r:embed="rId8"/>
                      <a:stretch>
                        <a:fillRect/>
                      </a:stretch>
                    </p:blipFill>
                    <p:spPr>
                      <a:xfrm>
                        <a:off x="2032000" y="1560462"/>
                        <a:ext cx="8142288" cy="5595937"/>
                      </a:xfrm>
                      <a:prstGeom prst="rect">
                        <a:avLst/>
                      </a:prstGeom>
                    </p:spPr>
                  </p:pic>
                </p:oleObj>
              </mc:Fallback>
            </mc:AlternateContent>
          </a:graphicData>
        </a:graphic>
      </p:graphicFrame>
      <p:sp>
        <p:nvSpPr>
          <p:cNvPr id="7" name="矩形 6"/>
          <p:cNvSpPr>
            <a:spLocks noChangeAspect="1"/>
          </p:cNvSpPr>
          <p:nvPr/>
        </p:nvSpPr>
        <p:spPr>
          <a:xfrm>
            <a:off x="2032000" y="5877272"/>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打入地下的桥墩不受到水的浮力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水中的桥墩上的螺母受到浮力</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788097" y="2420888"/>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76129" y="283679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00065" y="5461369"/>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5" name="对象 4"/>
          <p:cNvGraphicFramePr>
            <a:graphicFrameLocks noChangeAspect="1"/>
          </p:cNvGraphicFramePr>
          <p:nvPr/>
        </p:nvGraphicFramePr>
        <p:xfrm>
          <a:off x="2032000" y="2414313"/>
          <a:ext cx="8128000" cy="2283374"/>
        </p:xfrm>
        <a:graphic>
          <a:graphicData uri="http://schemas.openxmlformats.org/presentationml/2006/ole">
            <mc:AlternateContent xmlns:mc="http://schemas.openxmlformats.org/markup-compatibility/2006">
              <mc:Choice xmlns:v="urn:schemas-microsoft-com:vml" Requires="v">
                <p:oleObj spid="_x0000_s34823" name="文档" r:id="rId7" imgW="3839210" imgH="1078865" progId="Word.Document.12">
                  <p:embed/>
                </p:oleObj>
              </mc:Choice>
              <mc:Fallback>
                <p:oleObj name="文档" r:id="rId7" imgW="3839210" imgH="1078865" progId="Word.Document.12">
                  <p:embed/>
                  <p:pic>
                    <p:nvPicPr>
                      <p:cNvPr id="0" name="图片 34819"/>
                      <p:cNvPicPr/>
                      <p:nvPr/>
                    </p:nvPicPr>
                    <p:blipFill>
                      <a:blip r:embed="rId8"/>
                      <a:stretch>
                        <a:fillRect/>
                      </a:stretch>
                    </p:blipFill>
                    <p:spPr>
                      <a:xfrm>
                        <a:off x="2032000" y="2414313"/>
                        <a:ext cx="8128000" cy="2283374"/>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412776"/>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四川巴中中考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两个完全相同容器内分别盛满不同的液体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现将两个完全相同的小球轻轻放入容器中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小球静止后的状态如图所示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则液体对容器底部的压强关系是</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baseline="-25000">
                <a:solidFill>
                  <a:srgbClr val="000000"/>
                </a:solidFill>
                <a:latin typeface="Times New Roman" panose="02020603050405020304" pitchFamily="18" charset="0"/>
                <a:cs typeface="Times New Roman" panose="02020603050405020304" pitchFamily="18" charset="0"/>
              </a:rPr>
              <a:t>甲</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&lt;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baseline="-25000">
                <a:solidFill>
                  <a:srgbClr val="000000"/>
                </a:solidFill>
                <a:latin typeface="Times New Roman" panose="02020603050405020304" pitchFamily="18" charset="0"/>
                <a:cs typeface="Times New Roman" panose="02020603050405020304" pitchFamily="18" charset="0"/>
              </a:rPr>
              <a:t>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两小球所受的浮力关系是</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cs typeface="Times New Roman" panose="02020603050405020304" pitchFamily="18" charset="0"/>
              </a:rPr>
              <a:t>甲</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&lt;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cs typeface="Times New Roman" panose="02020603050405020304" pitchFamily="18" charset="0"/>
              </a:rPr>
              <a:t>乙</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&lt;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2032000" y="3091312"/>
          <a:ext cx="8128000" cy="1479653"/>
        </p:xfrm>
        <a:graphic>
          <a:graphicData uri="http://schemas.openxmlformats.org/presentationml/2006/ole">
            <mc:AlternateContent xmlns:mc="http://schemas.openxmlformats.org/markup-compatibility/2006">
              <mc:Choice xmlns:v="urn:schemas-microsoft-com:vml" Requires="v">
                <p:oleObj spid="_x0000_s20488" name="文档" r:id="rId7" imgW="3839210" imgH="699770" progId="Word.Document.12">
                  <p:embed/>
                </p:oleObj>
              </mc:Choice>
              <mc:Fallback>
                <p:oleObj name="文档" r:id="rId7" imgW="3839210" imgH="699770" progId="Word.Document.12">
                  <p:embed/>
                  <p:pic>
                    <p:nvPicPr>
                      <p:cNvPr id="0" name="图片 20484"/>
                      <p:cNvPicPr/>
                      <p:nvPr/>
                    </p:nvPicPr>
                    <p:blipFill>
                      <a:blip r:embed="rId8"/>
                      <a:stretch>
                        <a:fillRect/>
                      </a:stretch>
                    </p:blipFill>
                    <p:spPr>
                      <a:xfrm>
                        <a:off x="2032000" y="3091312"/>
                        <a:ext cx="8128000" cy="1479653"/>
                      </a:xfrm>
                      <a:prstGeom prst="rect">
                        <a:avLst/>
                      </a:prstGeom>
                    </p:spPr>
                  </p:pic>
                </p:oleObj>
              </mc:Fallback>
            </mc:AlternateContent>
          </a:graphicData>
        </a:graphic>
      </p:graphicFrame>
      <p:sp>
        <p:nvSpPr>
          <p:cNvPr id="7" name="矩形 6"/>
          <p:cNvSpPr/>
          <p:nvPr/>
        </p:nvSpPr>
        <p:spPr>
          <a:xfrm>
            <a:off x="8400256" y="225204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15151" y="267167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904201"/>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两个完全相同容器内盛满不同的液体时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液体的深度相同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两个完全相同的小球轻轻放入容器中静止后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甲中小球沉底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乙中小球漂浮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因物体的密度大于液体的密度时下沉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物体的密度小于液体的密度时上浮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甲中液体的密度小于乙中液体的密度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a:solidFill>
                  <a:srgbClr val="000000"/>
                </a:solidFill>
                <a:latin typeface="Times New Roman" panose="02020603050405020304" pitchFamily="18" charset="0"/>
                <a:cs typeface="Times New Roman" panose="02020603050405020304" pitchFamily="18" charset="0"/>
              </a:rPr>
              <a:t>gh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甲液体对容器底部的压强小于乙液体对容器底部的压强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en-US" altLang="zh-CN" sz="2200" i="1">
                <a:solidFill>
                  <a:srgbClr val="000000"/>
                </a:solidFill>
                <a:latin typeface="Times New Roman" panose="02020603050405020304" pitchFamily="18" charset="0"/>
                <a:cs typeface="Times New Roman" panose="02020603050405020304" pitchFamily="18" charset="0"/>
              </a:rPr>
              <a:t>&lt;p</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因物体沉底时受到的浮力小于自身的重力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物体漂浮时受到的浮力和自身的重力相等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甲中小球受到的浮力小于乙中小球受到的浮力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en-US" altLang="zh-CN" sz="2200" i="1">
                <a:solidFill>
                  <a:srgbClr val="000000"/>
                </a:solidFill>
                <a:latin typeface="Times New Roman" panose="02020603050405020304" pitchFamily="18" charset="0"/>
                <a:cs typeface="Times New Roman" panose="02020603050405020304" pitchFamily="18" charset="0"/>
              </a:rPr>
              <a:t>&lt;F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553713"/>
            <a:ext cx="8128000" cy="49720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考查方向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控制变量法的应用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分析以及测量浮力的方法</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351584" y="1058757"/>
            <a:ext cx="40944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探究浮力的大小跟哪些因素</a:t>
            </a:r>
            <a:r>
              <a:rPr lang="zh-CN" altLang="zh-CN" sz="2200" b="1" smtClean="0">
                <a:solidFill>
                  <a:srgbClr val="000000"/>
                </a:solidFill>
                <a:latin typeface="Times New Roman" panose="02020603050405020304" pitchFamily="18" charset="0"/>
                <a:cs typeface="Times New Roman" panose="02020603050405020304" pitchFamily="18" charset="0"/>
              </a:rPr>
              <a:t>有关</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graphicFrame>
        <p:nvGraphicFramePr>
          <p:cNvPr id="6" name="对象 5"/>
          <p:cNvGraphicFramePr>
            <a:graphicFrameLocks noChangeAspect="1"/>
          </p:cNvGraphicFramePr>
          <p:nvPr/>
        </p:nvGraphicFramePr>
        <p:xfrm>
          <a:off x="2032000" y="2052311"/>
          <a:ext cx="8128000" cy="3946373"/>
        </p:xfrm>
        <a:graphic>
          <a:graphicData uri="http://schemas.openxmlformats.org/presentationml/2006/ole">
            <mc:AlternateContent xmlns:mc="http://schemas.openxmlformats.org/markup-compatibility/2006">
              <mc:Choice xmlns:v="urn:schemas-microsoft-com:vml" Requires="v">
                <p:oleObj spid="_x0000_s21512" name="文档" r:id="rId6" imgW="3895090" imgH="1891030" progId="Word.Document.12">
                  <p:embed/>
                </p:oleObj>
              </mc:Choice>
              <mc:Fallback>
                <p:oleObj name="文档" r:id="rId6" imgW="3895090" imgH="1891030" progId="Word.Document.12">
                  <p:embed/>
                  <p:pic>
                    <p:nvPicPr>
                      <p:cNvPr id="0" name="图片 21508"/>
                      <p:cNvPicPr/>
                      <p:nvPr/>
                    </p:nvPicPr>
                    <p:blipFill>
                      <a:blip r:embed="rId7"/>
                      <a:stretch>
                        <a:fillRect/>
                      </a:stretch>
                    </p:blipFill>
                    <p:spPr>
                      <a:xfrm>
                        <a:off x="2032000" y="2052311"/>
                        <a:ext cx="8128000" cy="3946373"/>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graphicFrame>
        <p:nvGraphicFramePr>
          <p:cNvPr id="4" name="对象 3"/>
          <p:cNvGraphicFramePr>
            <a:graphicFrameLocks noChangeAspect="1"/>
          </p:cNvGraphicFramePr>
          <p:nvPr/>
        </p:nvGraphicFramePr>
        <p:xfrm>
          <a:off x="2063552" y="1287532"/>
          <a:ext cx="8128000" cy="5570468"/>
        </p:xfrm>
        <a:graphic>
          <a:graphicData uri="http://schemas.openxmlformats.org/presentationml/2006/ole">
            <mc:AlternateContent xmlns:mc="http://schemas.openxmlformats.org/markup-compatibility/2006">
              <mc:Choice xmlns:v="urn:schemas-microsoft-com:vml" Requires="v">
                <p:oleObj spid="_x0000_s22536" name="文档" r:id="rId6" imgW="3912235" imgH="2682240" progId="Word.Document.12">
                  <p:embed/>
                </p:oleObj>
              </mc:Choice>
              <mc:Fallback>
                <p:oleObj name="文档" r:id="rId6" imgW="3912235" imgH="2682240" progId="Word.Document.12">
                  <p:embed/>
                  <p:pic>
                    <p:nvPicPr>
                      <p:cNvPr id="0" name="图片 22532"/>
                      <p:cNvPicPr/>
                      <p:nvPr/>
                    </p:nvPicPr>
                    <p:blipFill>
                      <a:blip r:embed="rId7"/>
                      <a:stretch>
                        <a:fillRect/>
                      </a:stretch>
                    </p:blipFill>
                    <p:spPr>
                      <a:xfrm>
                        <a:off x="2063552" y="1287532"/>
                        <a:ext cx="8128000" cy="5570468"/>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2927398"/>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注意事项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在同种液体中可以一次让物体部分浸入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一次浸没来改变排开液体的体积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在研究和密度的关系的时候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一定让物体浸没在液体中。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2092089"/>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内蒙古赤峰中考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是探究同一物体所受浮力大小与哪些因素有关的实验过程</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2495600" y="2996952"/>
          <a:ext cx="7389091" cy="2054394"/>
        </p:xfrm>
        <a:graphic>
          <a:graphicData uri="http://schemas.openxmlformats.org/presentationml/2006/ole">
            <mc:AlternateContent xmlns:mc="http://schemas.openxmlformats.org/markup-compatibility/2006">
              <mc:Choice xmlns:v="urn:schemas-microsoft-com:vml" Requires="v">
                <p:oleObj spid="_x0000_s23560" name="文档" r:id="rId6" imgW="3839210" imgH="1068070" progId="Word.Document.12">
                  <p:embed/>
                </p:oleObj>
              </mc:Choice>
              <mc:Fallback>
                <p:oleObj name="文档" r:id="rId6" imgW="3839210" imgH="1068070" progId="Word.Document.12">
                  <p:embed/>
                  <p:pic>
                    <p:nvPicPr>
                      <p:cNvPr id="0" name="图片 23556"/>
                      <p:cNvPicPr/>
                      <p:nvPr/>
                    </p:nvPicPr>
                    <p:blipFill>
                      <a:blip r:embed="rId7"/>
                      <a:stretch>
                        <a:fillRect/>
                      </a:stretch>
                    </p:blipFill>
                    <p:spPr>
                      <a:xfrm>
                        <a:off x="2495600" y="2996952"/>
                        <a:ext cx="7389091" cy="2054394"/>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289642"/>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甲、乙</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填实验序号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两次实验证明物体所受浮力随物体排开液体积的变化而变化。</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进行乙、丙两次实验是为了探究物体所受浮力大小与</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液体密度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关系。</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由丙、丁两次实验可知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浸没在同种液体中的物体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所受浮力大小与</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物体浸没的深度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无关。</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拓展练</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在上述实验的基础上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请你添加合适的物体设计实验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探究浮力大小与物体质量是否有关。请写出你的实验思路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取两块体积相同的铁块和铝块</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测出它们各自的重力</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然后可知其质量</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分别用测力计吊着浸没到水中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读出测力计示数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根据测力计的示数算出浮力</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通过比较得出结论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747843" y="1403943"/>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61171" y="2204864"/>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91165" y="2590193"/>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68705" y="3420748"/>
            <a:ext cx="214450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92344" y="4221088"/>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50826" y="4613324"/>
            <a:ext cx="814373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50826" y="5020712"/>
            <a:ext cx="814373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47528" y="5423921"/>
            <a:ext cx="379911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par>
                                <p:cTn id="29" presetID="22" presetClass="exit" presetSubtype="4" fill="hold" grpId="0" nodeType="withEffect">
                                  <p:stCondLst>
                                    <p:cond delay="0"/>
                                  </p:stCondLst>
                                  <p:childTnLst>
                                    <p:animEffect transition="out" filter="wipe(down)">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22" presetClass="exit" presetSubtype="4" fill="hold" grpId="0" nodeType="withEffect">
                                  <p:stCondLst>
                                    <p:cond delay="0"/>
                                  </p:stCondLst>
                                  <p:childTnLst>
                                    <p:animEffect transition="out" filter="wipe(down)">
                                      <p:cBhvr>
                                        <p:cTn id="33" dur="500"/>
                                        <p:tgtEl>
                                          <p:spTgt spid="12"/>
                                        </p:tgtEl>
                                      </p:cBhvr>
                                    </p:animEffect>
                                    <p:set>
                                      <p:cBhvr>
                                        <p:cTn id="34"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911735"/>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要实验证明物体所受浮力随物体排开液体积的变化而变化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应控制液体的密度不变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改变物体排开液体的体积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甲、乙两次实验符合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进行乙、丙两次实验时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物体排开液体的体积相同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而液体的密度不同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探究物体所受浮力大小与液体的密度关系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由丙、丁两次实验可知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排开液体的体积和液体的密度相同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而所处的深度不同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弹簧测力计的示数不变即物体受到的浮力不变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则物体所受浮力大小与浸没的深度无关。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196752"/>
            <a:ext cx="35356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探究</a:t>
            </a:r>
            <a:r>
              <a:rPr lang="zh-CN" altLang="zh-CN" sz="2200" b="1">
                <a:solidFill>
                  <a:srgbClr val="000000"/>
                </a:solidFill>
                <a:latin typeface="Times New Roman" panose="02020603050405020304" pitchFamily="18" charset="0"/>
                <a:cs typeface="Times New Roman" panose="02020603050405020304" pitchFamily="18" charset="0"/>
              </a:rPr>
              <a:t>浮力的大小等于</a:t>
            </a:r>
            <a:r>
              <a:rPr lang="zh-CN" altLang="zh-CN" sz="2200" b="1" smtClean="0">
                <a:solidFill>
                  <a:srgbClr val="000000"/>
                </a:solidFill>
                <a:latin typeface="Times New Roman" panose="02020603050405020304" pitchFamily="18" charset="0"/>
                <a:cs typeface="Times New Roman" panose="02020603050405020304" pitchFamily="18" charset="0"/>
              </a:rPr>
              <a:t>什么</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5" name="矩形 4"/>
          <p:cNvSpPr>
            <a:spLocks noChangeAspect="1"/>
          </p:cNvSpPr>
          <p:nvPr/>
        </p:nvSpPr>
        <p:spPr>
          <a:xfrm>
            <a:off x="2032000" y="1695350"/>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考查方向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实验的设计和操作步骤的分析、实验评估、多次实验的目的等。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2031232" y="2636912"/>
          <a:ext cx="8128000" cy="2637541"/>
        </p:xfrm>
        <a:graphic>
          <a:graphicData uri="http://schemas.openxmlformats.org/presentationml/2006/ole">
            <mc:AlternateContent xmlns:mc="http://schemas.openxmlformats.org/markup-compatibility/2006">
              <mc:Choice xmlns:v="urn:schemas-microsoft-com:vml" Requires="v">
                <p:oleObj spid="_x0000_s24584" name="文档" r:id="rId6" imgW="3895090" imgH="1264920" progId="Word.Document.12">
                  <p:embed/>
                </p:oleObj>
              </mc:Choice>
              <mc:Fallback>
                <p:oleObj name="文档" r:id="rId6" imgW="3895090" imgH="1264920" progId="Word.Document.12">
                  <p:embed/>
                  <p:pic>
                    <p:nvPicPr>
                      <p:cNvPr id="0" name="图片 24580"/>
                      <p:cNvPicPr/>
                      <p:nvPr/>
                    </p:nvPicPr>
                    <p:blipFill>
                      <a:blip r:embed="rId7"/>
                      <a:stretch>
                        <a:fillRect/>
                      </a:stretch>
                    </p:blipFill>
                    <p:spPr>
                      <a:xfrm>
                        <a:off x="2031232" y="2636912"/>
                        <a:ext cx="8128000" cy="2637541"/>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980728"/>
            <a:ext cx="1859280" cy="497205"/>
          </a:xfrm>
          <a:prstGeom prst="rect">
            <a:avLst/>
          </a:prstGeom>
        </p:spPr>
        <p:txBody>
          <a:bodyPr wrap="none">
            <a:spAutoFit/>
          </a:bodyPr>
          <a:lstStyle/>
          <a:p>
            <a:pPr>
              <a:lnSpc>
                <a:spcPct val="120000"/>
              </a:lnSpc>
            </a:pPr>
            <a:r>
              <a:rPr lang="zh-CN" altLang="zh-CN" sz="2200" b="1" smtClean="0">
                <a:solidFill>
                  <a:srgbClr val="000000"/>
                </a:solidFill>
                <a:latin typeface="Times New Roman" panose="02020603050405020304" pitchFamily="18" charset="0"/>
                <a:cs typeface="Times New Roman" panose="02020603050405020304" pitchFamily="18" charset="0"/>
              </a:rPr>
              <a:t>阿基米德原理</a:t>
            </a:r>
            <a:r>
              <a:rPr lang="en-US" altLang="zh-CN" sz="2200" smtClean="0">
                <a:solidFill>
                  <a:srgbClr val="000000"/>
                </a:solidFill>
                <a:latin typeface="Times New Roman" panose="02020603050405020304" pitchFamily="18" charset="0"/>
              </a:rPr>
              <a:t> </a:t>
            </a:r>
            <a:endParaRPr lang="zh-CN" altLang="en-US" sz="2200"/>
          </a:p>
        </p:txBody>
      </p:sp>
      <p:graphicFrame>
        <p:nvGraphicFramePr>
          <p:cNvPr id="5" name="对象 4"/>
          <p:cNvGraphicFramePr>
            <a:graphicFrameLocks noChangeAspect="1"/>
          </p:cNvGraphicFramePr>
          <p:nvPr/>
        </p:nvGraphicFramePr>
        <p:xfrm>
          <a:off x="1920875" y="1443038"/>
          <a:ext cx="8140700" cy="6764337"/>
        </p:xfrm>
        <a:graphic>
          <a:graphicData uri="http://schemas.openxmlformats.org/presentationml/2006/ole">
            <mc:AlternateContent xmlns:mc="http://schemas.openxmlformats.org/markup-compatibility/2006">
              <mc:Choice xmlns:v="urn:schemas-microsoft-com:vml" Requires="v">
                <p:oleObj spid="_x0000_s2056" name="文档" r:id="rId7" imgW="3915410" imgH="3260090" progId="Word.Document.12">
                  <p:embed/>
                </p:oleObj>
              </mc:Choice>
              <mc:Fallback>
                <p:oleObj name="文档" r:id="rId7" imgW="3915410" imgH="3260090" progId="Word.Document.12">
                  <p:embed/>
                  <p:pic>
                    <p:nvPicPr>
                      <p:cNvPr id="0" name="图片 2052"/>
                      <p:cNvPicPr/>
                      <p:nvPr/>
                    </p:nvPicPr>
                    <p:blipFill>
                      <a:blip r:embed="rId8"/>
                      <a:stretch>
                        <a:fillRect/>
                      </a:stretch>
                    </p:blipFill>
                    <p:spPr>
                      <a:xfrm>
                        <a:off x="1920875" y="1443038"/>
                        <a:ext cx="8140700" cy="6764337"/>
                      </a:xfrm>
                      <a:prstGeom prst="rect">
                        <a:avLst/>
                      </a:prstGeom>
                    </p:spPr>
                  </p:pic>
                </p:oleObj>
              </mc:Fallback>
            </mc:AlternateContent>
          </a:graphicData>
        </a:graphic>
      </p:graphicFrame>
      <p:sp>
        <p:nvSpPr>
          <p:cNvPr id="7" name="矩形 6"/>
          <p:cNvSpPr/>
          <p:nvPr/>
        </p:nvSpPr>
        <p:spPr>
          <a:xfrm>
            <a:off x="4013783" y="2575295"/>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12787" y="298838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4" name="对象 3"/>
          <p:cNvGraphicFramePr>
            <a:graphicFrameLocks noChangeAspect="1"/>
          </p:cNvGraphicFramePr>
          <p:nvPr/>
        </p:nvGraphicFramePr>
        <p:xfrm>
          <a:off x="2032000" y="1247622"/>
          <a:ext cx="8128000" cy="4616757"/>
        </p:xfrm>
        <a:graphic>
          <a:graphicData uri="http://schemas.openxmlformats.org/presentationml/2006/ole">
            <mc:AlternateContent xmlns:mc="http://schemas.openxmlformats.org/markup-compatibility/2006">
              <mc:Choice xmlns:v="urn:schemas-microsoft-com:vml" Requires="v">
                <p:oleObj spid="_x0000_s25608" name="文档" r:id="rId6" imgW="3912235" imgH="2221865" progId="Word.Document.12">
                  <p:embed/>
                </p:oleObj>
              </mc:Choice>
              <mc:Fallback>
                <p:oleObj name="文档" r:id="rId6" imgW="3912235" imgH="2221865" progId="Word.Document.12">
                  <p:embed/>
                  <p:pic>
                    <p:nvPicPr>
                      <p:cNvPr id="0" name="图片 25604"/>
                      <p:cNvPicPr/>
                      <p:nvPr/>
                    </p:nvPicPr>
                    <p:blipFill>
                      <a:blip r:embed="rId7"/>
                      <a:stretch>
                        <a:fillRect/>
                      </a:stretch>
                    </p:blipFill>
                    <p:spPr>
                      <a:xfrm>
                        <a:off x="2032000" y="1247622"/>
                        <a:ext cx="8128000" cy="4616757"/>
                      </a:xfrm>
                      <a:prstGeom prst="rect">
                        <a:avLst/>
                      </a:prstGeom>
                    </p:spPr>
                  </p:pic>
                </p:oleObj>
              </mc:Fallback>
            </mc:AlternateContent>
          </a:graphicData>
        </a:graphic>
      </p:graphicFrame>
      <p:sp>
        <p:nvSpPr>
          <p:cNvPr id="5" name="矩形 4"/>
          <p:cNvSpPr>
            <a:spLocks noChangeAspect="1"/>
          </p:cNvSpPr>
          <p:nvPr/>
        </p:nvSpPr>
        <p:spPr>
          <a:xfrm>
            <a:off x="2032000" y="5373216"/>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注意事项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溢水杯一定要装满水。用细线把石块拴牢。石块浸没在溢水杯中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不要使石块触及杯底或杯壁。接水的小桶要干净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不要有水。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196752"/>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湖北十堰中考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如图甲是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探究浮力大小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的实验过程示意图。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3042657" y="1772816"/>
          <a:ext cx="6106686" cy="4426527"/>
        </p:xfrm>
        <a:graphic>
          <a:graphicData uri="http://schemas.openxmlformats.org/presentationml/2006/ole">
            <mc:AlternateContent xmlns:mc="http://schemas.openxmlformats.org/markup-compatibility/2006">
              <mc:Choice xmlns:v="urn:schemas-microsoft-com:vml" Requires="v">
                <p:oleObj spid="_x0000_s26632" name="文档" r:id="rId6" imgW="3839210" imgH="2782570" progId="Word.Document.12">
                  <p:embed/>
                </p:oleObj>
              </mc:Choice>
              <mc:Fallback>
                <p:oleObj name="文档" r:id="rId6" imgW="3839210" imgH="2782570" progId="Word.Document.12">
                  <p:embed/>
                  <p:pic>
                    <p:nvPicPr>
                      <p:cNvPr id="0" name="图片 26628"/>
                      <p:cNvPicPr/>
                      <p:nvPr/>
                    </p:nvPicPr>
                    <p:blipFill>
                      <a:blip r:embed="rId7"/>
                      <a:stretch>
                        <a:fillRect/>
                      </a:stretch>
                    </p:blipFill>
                    <p:spPr>
                      <a:xfrm>
                        <a:off x="3042657" y="1772816"/>
                        <a:ext cx="6106686" cy="4426527"/>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124744"/>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实验步骤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可以探究浮力大小与</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排开液体的体积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步骤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D</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可以测出物块浸没在水中时受到的浮力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cs typeface="Times New Roman" panose="02020603050405020304" pitchFamily="18" charset="0"/>
              </a:rPr>
              <a:t>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步骤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E</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可以测出物块排开的水所受重力</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baseline="-25000">
                <a:solidFill>
                  <a:srgbClr val="000000"/>
                </a:solidFill>
                <a:latin typeface="Times New Roman" panose="02020603050405020304" pitchFamily="18" charset="0"/>
                <a:cs typeface="Times New Roman" panose="02020603050405020304" pitchFamily="18" charset="0"/>
              </a:rPr>
              <a:t>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cs typeface="Times New Roman" panose="02020603050405020304" pitchFamily="18" charset="0"/>
              </a:rPr>
              <a:t>浮</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baseline="-25000">
                <a:solidFill>
                  <a:srgbClr val="000000"/>
                </a:solidFill>
                <a:latin typeface="Times New Roman" panose="02020603050405020304" pitchFamily="18" charset="0"/>
                <a:cs typeface="Times New Roman" panose="02020603050405020304" pitchFamily="18" charset="0"/>
              </a:rPr>
              <a:t>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可以得到浮力的大小跟物体排开的水所受重力的关系。</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图乙是物块缓慢浸入水中时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弹簧测力计示数</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随浸入深度</a:t>
            </a:r>
            <a:r>
              <a:rPr lang="en-US" altLang="zh-CN" sz="2200" i="1">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cs typeface="Times New Roman" panose="02020603050405020304" pitchFamily="18" charset="0"/>
              </a:rPr>
              <a:t>变化的关系图象。分析图象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可得关于浮力大小的初步结论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物块浸没前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物体排开的液体体积越大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物块所受的浮力越大。</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物块浸没后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所受的浮力大小与</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浸没的深度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无关。</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108261" y="4891445"/>
          <a:ext cx="5551533" cy="1851277"/>
        </p:xfrm>
        <a:graphic>
          <a:graphicData uri="http://schemas.openxmlformats.org/presentationml/2006/ole">
            <mc:AlternateContent xmlns:mc="http://schemas.openxmlformats.org/markup-compatibility/2006">
              <mc:Choice xmlns:v="urn:schemas-microsoft-com:vml" Requires="v">
                <p:oleObj spid="_x0000_s27656" name="文档" r:id="rId6" imgW="3839210" imgH="1281430" progId="Word.Document.12">
                  <p:embed/>
                </p:oleObj>
              </mc:Choice>
              <mc:Fallback>
                <p:oleObj name="文档" r:id="rId6" imgW="3839210" imgH="1281430" progId="Word.Document.12">
                  <p:embed/>
                  <p:pic>
                    <p:nvPicPr>
                      <p:cNvPr id="0" name="图片 27652"/>
                      <p:cNvPicPr/>
                      <p:nvPr/>
                    </p:nvPicPr>
                    <p:blipFill>
                      <a:blip r:embed="rId7"/>
                      <a:stretch>
                        <a:fillRect/>
                      </a:stretch>
                    </p:blipFill>
                    <p:spPr>
                      <a:xfrm>
                        <a:off x="5108261" y="4891445"/>
                        <a:ext cx="5551533" cy="1851277"/>
                      </a:xfrm>
                      <a:prstGeom prst="rect">
                        <a:avLst/>
                      </a:prstGeom>
                    </p:spPr>
                  </p:pic>
                </p:oleObj>
              </mc:Fallback>
            </mc:AlternateContent>
          </a:graphicData>
        </a:graphic>
      </p:graphicFrame>
      <p:sp>
        <p:nvSpPr>
          <p:cNvPr id="6" name="矩形 5"/>
          <p:cNvSpPr>
            <a:spLocks noChangeAspect="1"/>
          </p:cNvSpPr>
          <p:nvPr/>
        </p:nvSpPr>
        <p:spPr>
          <a:xfrm>
            <a:off x="2032000" y="4797152"/>
            <a:ext cx="4428490" cy="497205"/>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此物块的密度是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g/cm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990027" y="1238316"/>
            <a:ext cx="214450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05623" y="1609797"/>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92419" y="2009622"/>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48471" y="3645024"/>
            <a:ext cx="313976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92649" y="4462432"/>
            <a:ext cx="149416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81477" y="4882964"/>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2032000" y="1196752"/>
            <a:ext cx="8128000" cy="53676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相同的因素是液体密度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不同因素是排开液体体积。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中浮力为</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中的浮力为</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所以物体所受浮力在同种液体中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排开液体体积越大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浮力越大。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可以测出物块浸没在水中时受到的浮力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可以测出物块排开的水所受重力</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可以得到浮力的大小跟物体排开的水所受重力的关系。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物体未浸入水中时</a:t>
            </a:r>
            <a:r>
              <a:rPr lang="en-US" altLang="zh-CN" sz="2200" i="1">
                <a:solidFill>
                  <a:srgbClr val="000000"/>
                </a:solidFill>
                <a:latin typeface="Times New Roman" panose="02020603050405020304" pitchFamily="18" charset="0"/>
                <a:cs typeface="Times New Roman" panose="02020603050405020304" pitchFamily="18" charset="0"/>
              </a:rPr>
              <a:t>h=</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从图乙可读出此时弹簧测力计的示数等于物体的重力</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。在未完全浸入时弹簧测力计的示数逐渐减小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则浮力逐渐增大由图知物体完全浸入水中位置时弹簧测力计的示数为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所以物体所受的浮力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物块浸没前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物体排开的液体体积越大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物块所受的浮力越大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484784"/>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由图可知弹簧测力计的示数有一段随</a:t>
            </a:r>
            <a:r>
              <a:rPr lang="en-US" altLang="zh-CN" sz="2200" i="1">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的增大而不变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浸没后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浸没在液体中的物体所受浮力大小与它所处深度无关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032000" y="2381234"/>
          <a:ext cx="8128000" cy="2888687"/>
        </p:xfrm>
        <a:graphic>
          <a:graphicData uri="http://schemas.openxmlformats.org/presentationml/2006/ole">
            <mc:AlternateContent xmlns:mc="http://schemas.openxmlformats.org/markup-compatibility/2006">
              <mc:Choice xmlns:v="urn:schemas-microsoft-com:vml" Requires="v">
                <p:oleObj spid="_x0000_s35847" name="文档" r:id="rId6" imgW="3839210" imgH="1365250" progId="Word.Document.12">
                  <p:embed/>
                </p:oleObj>
              </mc:Choice>
              <mc:Fallback>
                <p:oleObj name="文档" r:id="rId6" imgW="3839210" imgH="1365250" progId="Word.Document.12">
                  <p:embed/>
                  <p:pic>
                    <p:nvPicPr>
                      <p:cNvPr id="0" name="图片 35843"/>
                      <p:cNvPicPr/>
                      <p:nvPr/>
                    </p:nvPicPr>
                    <p:blipFill>
                      <a:blip r:embed="rId7"/>
                      <a:stretch>
                        <a:fillRect/>
                      </a:stretch>
                    </p:blipFill>
                    <p:spPr>
                      <a:xfrm>
                        <a:off x="2032000" y="2381234"/>
                        <a:ext cx="8128000" cy="2888687"/>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701069"/>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拓展练</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cs typeface="Times New Roman" panose="02020603050405020304" pitchFamily="18" charset="0"/>
              </a:rPr>
              <a:t>实验中如果用的是蜡块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要想将蜡块浸没在水中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你是如何时操作的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写出你的方法</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用针压蜡块</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为了使实验结论更具有普遍性和代表性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多次测量求平均值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换用其他液体多次实验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实验结束后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还想进一步探究浮力大小是否与物体的密度有关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可取</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体积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相同的铁块和铝块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使其浸没在同种液体中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比较浮力的大小。</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550172" y="2215255"/>
            <a:ext cx="149416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24192" y="2564904"/>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87267" y="462269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980728"/>
            <a:ext cx="32562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物体的浮沉条件及其</a:t>
            </a:r>
            <a:r>
              <a:rPr lang="zh-CN" altLang="zh-CN" sz="2200" b="1" smtClean="0">
                <a:solidFill>
                  <a:srgbClr val="000000"/>
                </a:solidFill>
                <a:latin typeface="Times New Roman" panose="02020603050405020304" pitchFamily="18" charset="0"/>
                <a:cs typeface="Times New Roman" panose="02020603050405020304" pitchFamily="18" charset="0"/>
              </a:rPr>
              <a:t>应用</a:t>
            </a:r>
            <a:r>
              <a:rPr lang="en-US" altLang="zh-CN" sz="2200" smtClean="0">
                <a:solidFill>
                  <a:srgbClr val="000000"/>
                </a:solidFill>
                <a:latin typeface="Times New Roman" panose="02020603050405020304" pitchFamily="18" charset="0"/>
              </a:rPr>
              <a:t> </a:t>
            </a:r>
            <a:endParaRPr lang="zh-CN" altLang="en-US" sz="2200"/>
          </a:p>
        </p:txBody>
      </p:sp>
      <p:graphicFrame>
        <p:nvGraphicFramePr>
          <p:cNvPr id="3" name="对象 2"/>
          <p:cNvGraphicFramePr>
            <a:graphicFrameLocks noChangeAspect="1"/>
          </p:cNvGraphicFramePr>
          <p:nvPr/>
        </p:nvGraphicFramePr>
        <p:xfrm>
          <a:off x="1919536" y="1447231"/>
          <a:ext cx="8128000" cy="5656269"/>
        </p:xfrm>
        <a:graphic>
          <a:graphicData uri="http://schemas.openxmlformats.org/presentationml/2006/ole">
            <mc:AlternateContent xmlns:mc="http://schemas.openxmlformats.org/markup-compatibility/2006">
              <mc:Choice xmlns:v="urn:schemas-microsoft-com:vml" Requires="v">
                <p:oleObj spid="_x0000_s3080" name="文档" r:id="rId7" imgW="3912235" imgH="2723515" progId="Word.Document.12">
                  <p:embed/>
                </p:oleObj>
              </mc:Choice>
              <mc:Fallback>
                <p:oleObj name="文档" r:id="rId7" imgW="3912235" imgH="2723515" progId="Word.Document.12">
                  <p:embed/>
                  <p:pic>
                    <p:nvPicPr>
                      <p:cNvPr id="0" name="图片 3076"/>
                      <p:cNvPicPr/>
                      <p:nvPr/>
                    </p:nvPicPr>
                    <p:blipFill>
                      <a:blip r:embed="rId8"/>
                      <a:stretch>
                        <a:fillRect/>
                      </a:stretch>
                    </p:blipFill>
                    <p:spPr>
                      <a:xfrm>
                        <a:off x="1919536" y="1447231"/>
                        <a:ext cx="8128000" cy="5656269"/>
                      </a:xfrm>
                      <a:prstGeom prst="rect">
                        <a:avLst/>
                      </a:prstGeom>
                    </p:spPr>
                  </p:pic>
                </p:oleObj>
              </mc:Fallback>
            </mc:AlternateContent>
          </a:graphicData>
        </a:graphic>
      </p:graphicFrame>
      <p:sp>
        <p:nvSpPr>
          <p:cNvPr id="7" name="矩形 6"/>
          <p:cNvSpPr/>
          <p:nvPr/>
        </p:nvSpPr>
        <p:spPr>
          <a:xfrm>
            <a:off x="3490110" y="3604710"/>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38448" y="4351343"/>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18568" y="3792470"/>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66906" y="4539103"/>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849532" y="377185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97870" y="4518491"/>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538288" y="377185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486626" y="4518491"/>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530275" y="3969030"/>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868641" y="450375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1" grpId="0" bldLvl="0" animBg="1"/>
      <p:bldP spid="12" grpId="0" bldLvl="0" animBg="1"/>
      <p:bldP spid="13" grpId="0" bldLvl="0" animBg="1"/>
      <p:bldP spid="14" grpId="0" bldLvl="0" animBg="1"/>
      <p:bldP spid="15" grpId="0" bldLvl="0" animBg="1"/>
      <p:bldP spid="17" grpId="0" bldLvl="0" animBg="1"/>
      <p:bldP spid="18" grpId="0" bldLvl="0" animBg="1"/>
      <p:bldP spid="1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32000" y="1715353"/>
          <a:ext cx="8128000" cy="3681293"/>
        </p:xfrm>
        <a:graphic>
          <a:graphicData uri="http://schemas.openxmlformats.org/presentationml/2006/ole">
            <mc:AlternateContent xmlns:mc="http://schemas.openxmlformats.org/markup-compatibility/2006">
              <mc:Choice xmlns:v="urn:schemas-microsoft-com:vml" Requires="v">
                <p:oleObj spid="_x0000_s4104" name="文档" r:id="rId7" imgW="3895090" imgH="1764665" progId="Word.Document.12">
                  <p:embed/>
                </p:oleObj>
              </mc:Choice>
              <mc:Fallback>
                <p:oleObj name="文档" r:id="rId7" imgW="3895090" imgH="1764665" progId="Word.Document.12">
                  <p:embed/>
                  <p:pic>
                    <p:nvPicPr>
                      <p:cNvPr id="0" name="图片 4100"/>
                      <p:cNvPicPr/>
                      <p:nvPr/>
                    </p:nvPicPr>
                    <p:blipFill>
                      <a:blip r:embed="rId8"/>
                      <a:stretch>
                        <a:fillRect/>
                      </a:stretch>
                    </p:blipFill>
                    <p:spPr>
                      <a:xfrm>
                        <a:off x="2032000" y="1715353"/>
                        <a:ext cx="8128000" cy="3681293"/>
                      </a:xfrm>
                      <a:prstGeom prst="rect">
                        <a:avLst/>
                      </a:prstGeom>
                    </p:spPr>
                  </p:pic>
                </p:oleObj>
              </mc:Fallback>
            </mc:AlternateContent>
          </a:graphicData>
        </a:graphic>
      </p:graphicFrame>
      <p:sp>
        <p:nvSpPr>
          <p:cNvPr id="6" name="矩形 5"/>
          <p:cNvSpPr/>
          <p:nvPr/>
        </p:nvSpPr>
        <p:spPr>
          <a:xfrm>
            <a:off x="4601696" y="1793598"/>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23686" y="2396380"/>
            <a:ext cx="177231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47426" y="4468285"/>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919536" y="1268760"/>
          <a:ext cx="8128000" cy="625490"/>
        </p:xfrm>
        <a:graphic>
          <a:graphicData uri="http://schemas.openxmlformats.org/presentationml/2006/ole">
            <mc:AlternateContent xmlns:mc="http://schemas.openxmlformats.org/markup-compatibility/2006">
              <mc:Choice xmlns:v="urn:schemas-microsoft-com:vml" Requires="v">
                <p:oleObj spid="_x0000_s5132" name="文档" r:id="rId7" imgW="3839210" imgH="295910" progId="Word.Document.12">
                  <p:embed/>
                </p:oleObj>
              </mc:Choice>
              <mc:Fallback>
                <p:oleObj name="文档" r:id="rId7" imgW="3839210" imgH="295910" progId="Word.Document.12">
                  <p:embed/>
                  <p:pic>
                    <p:nvPicPr>
                      <p:cNvPr id="0" name="图片 5127"/>
                      <p:cNvPicPr/>
                      <p:nvPr/>
                    </p:nvPicPr>
                    <p:blipFill>
                      <a:blip r:embed="rId8"/>
                      <a:stretch>
                        <a:fillRect/>
                      </a:stretch>
                    </p:blipFill>
                    <p:spPr>
                      <a:xfrm>
                        <a:off x="1919536" y="1268760"/>
                        <a:ext cx="8128000" cy="625490"/>
                      </a:xfrm>
                      <a:prstGeom prst="rect">
                        <a:avLst/>
                      </a:prstGeom>
                    </p:spPr>
                  </p:pic>
                </p:oleObj>
              </mc:Fallback>
            </mc:AlternateContent>
          </a:graphicData>
        </a:graphic>
      </p:graphicFrame>
      <p:graphicFrame>
        <p:nvGraphicFramePr>
          <p:cNvPr id="3" name="对象 2"/>
          <p:cNvGraphicFramePr>
            <a:graphicFrameLocks noChangeAspect="1"/>
          </p:cNvGraphicFramePr>
          <p:nvPr/>
        </p:nvGraphicFramePr>
        <p:xfrm>
          <a:off x="2063552" y="2042251"/>
          <a:ext cx="8128000" cy="4230652"/>
        </p:xfrm>
        <a:graphic>
          <a:graphicData uri="http://schemas.openxmlformats.org/presentationml/2006/ole">
            <mc:AlternateContent xmlns:mc="http://schemas.openxmlformats.org/markup-compatibility/2006">
              <mc:Choice xmlns:v="urn:schemas-microsoft-com:vml" Requires="v">
                <p:oleObj spid="_x0000_s5133" name="文档" r:id="rId10" imgW="3912235" imgH="2035810" progId="Word.Document.12">
                  <p:embed/>
                </p:oleObj>
              </mc:Choice>
              <mc:Fallback>
                <p:oleObj name="文档" r:id="rId10" imgW="3912235" imgH="2035810" progId="Word.Document.12">
                  <p:embed/>
                  <p:pic>
                    <p:nvPicPr>
                      <p:cNvPr id="0" name="图片 5128"/>
                      <p:cNvPicPr/>
                      <p:nvPr/>
                    </p:nvPicPr>
                    <p:blipFill>
                      <a:blip r:embed="rId11"/>
                      <a:stretch>
                        <a:fillRect/>
                      </a:stretch>
                    </p:blipFill>
                    <p:spPr>
                      <a:xfrm>
                        <a:off x="2063552" y="2042251"/>
                        <a:ext cx="8128000" cy="4230652"/>
                      </a:xfrm>
                      <a:prstGeom prst="rect">
                        <a:avLst/>
                      </a:prstGeom>
                    </p:spPr>
                  </p:pic>
                </p:oleObj>
              </mc:Fallback>
            </mc:AlternateContent>
          </a:graphicData>
        </a:graphic>
      </p:graphicFrame>
      <p:sp>
        <p:nvSpPr>
          <p:cNvPr id="7" name="矩形 6"/>
          <p:cNvSpPr/>
          <p:nvPr/>
        </p:nvSpPr>
        <p:spPr>
          <a:xfrm>
            <a:off x="6600056" y="4001543"/>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32000" y="1472024"/>
          <a:ext cx="8128000" cy="4167952"/>
        </p:xfrm>
        <a:graphic>
          <a:graphicData uri="http://schemas.openxmlformats.org/presentationml/2006/ole">
            <mc:AlternateContent xmlns:mc="http://schemas.openxmlformats.org/markup-compatibility/2006">
              <mc:Choice xmlns:v="urn:schemas-microsoft-com:vml" Requires="v">
                <p:oleObj spid="_x0000_s6152" name="文档" r:id="rId7" imgW="3912235" imgH="2005330" progId="Word.Document.12">
                  <p:embed/>
                </p:oleObj>
              </mc:Choice>
              <mc:Fallback>
                <p:oleObj name="文档" r:id="rId7" imgW="3912235" imgH="2005330" progId="Word.Document.12">
                  <p:embed/>
                  <p:pic>
                    <p:nvPicPr>
                      <p:cNvPr id="0" name="图片 6148"/>
                      <p:cNvPicPr/>
                      <p:nvPr/>
                    </p:nvPicPr>
                    <p:blipFill>
                      <a:blip r:embed="rId8"/>
                      <a:stretch>
                        <a:fillRect/>
                      </a:stretch>
                    </p:blipFill>
                    <p:spPr>
                      <a:xfrm>
                        <a:off x="2032000" y="1472024"/>
                        <a:ext cx="8128000" cy="4167952"/>
                      </a:xfrm>
                      <a:prstGeom prst="rect">
                        <a:avLst/>
                      </a:prstGeom>
                    </p:spPr>
                  </p:pic>
                </p:oleObj>
              </mc:Fallback>
            </mc:AlternateContent>
          </a:graphicData>
        </a:graphic>
      </p:graphicFrame>
      <p:sp>
        <p:nvSpPr>
          <p:cNvPr id="6" name="矩形 5"/>
          <p:cNvSpPr/>
          <p:nvPr/>
        </p:nvSpPr>
        <p:spPr>
          <a:xfrm>
            <a:off x="9438812" y="364502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155338" y="4046628"/>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919536" y="1261132"/>
          <a:ext cx="8128000" cy="5596868"/>
        </p:xfrm>
        <a:graphic>
          <a:graphicData uri="http://schemas.openxmlformats.org/presentationml/2006/ole">
            <mc:AlternateContent xmlns:mc="http://schemas.openxmlformats.org/markup-compatibility/2006">
              <mc:Choice xmlns:v="urn:schemas-microsoft-com:vml" Requires="v">
                <p:oleObj spid="_x0000_s7176" name="文档" r:id="rId7" imgW="3912235" imgH="2694305" progId="Word.Document.12">
                  <p:embed/>
                </p:oleObj>
              </mc:Choice>
              <mc:Fallback>
                <p:oleObj name="文档" r:id="rId7" imgW="3912235" imgH="2694305" progId="Word.Document.12">
                  <p:embed/>
                  <p:pic>
                    <p:nvPicPr>
                      <p:cNvPr id="0" name="图片 7172"/>
                      <p:cNvPicPr/>
                      <p:nvPr/>
                    </p:nvPicPr>
                    <p:blipFill>
                      <a:blip r:embed="rId8"/>
                      <a:stretch>
                        <a:fillRect/>
                      </a:stretch>
                    </p:blipFill>
                    <p:spPr>
                      <a:xfrm>
                        <a:off x="1919536" y="1261132"/>
                        <a:ext cx="8128000" cy="5596868"/>
                      </a:xfrm>
                      <a:prstGeom prst="rect">
                        <a:avLst/>
                      </a:prstGeom>
                    </p:spPr>
                  </p:pic>
                </p:oleObj>
              </mc:Fallback>
            </mc:AlternateContent>
          </a:graphicData>
        </a:graphic>
      </p:graphicFrame>
      <p:sp>
        <p:nvSpPr>
          <p:cNvPr id="6" name="矩形 5"/>
          <p:cNvSpPr/>
          <p:nvPr/>
        </p:nvSpPr>
        <p:spPr>
          <a:xfrm>
            <a:off x="5818359" y="318253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74722" y="513729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207568" y="1124744"/>
          <a:ext cx="7777097" cy="5904656"/>
        </p:xfrm>
        <a:graphic>
          <a:graphicData uri="http://schemas.openxmlformats.org/presentationml/2006/ole">
            <mc:AlternateContent xmlns:mc="http://schemas.openxmlformats.org/markup-compatibility/2006">
              <mc:Choice xmlns:v="urn:schemas-microsoft-com:vml" Requires="v">
                <p:oleObj spid="_x0000_s8200" name="文档" r:id="rId7" imgW="3912235" imgH="2970530" progId="Word.Document.12">
                  <p:embed/>
                </p:oleObj>
              </mc:Choice>
              <mc:Fallback>
                <p:oleObj name="文档" r:id="rId7" imgW="3912235" imgH="2970530" progId="Word.Document.12">
                  <p:embed/>
                  <p:pic>
                    <p:nvPicPr>
                      <p:cNvPr id="0" name="图片 8196"/>
                      <p:cNvPicPr/>
                      <p:nvPr/>
                    </p:nvPicPr>
                    <p:blipFill>
                      <a:blip r:embed="rId8"/>
                      <a:stretch>
                        <a:fillRect/>
                      </a:stretch>
                    </p:blipFill>
                    <p:spPr>
                      <a:xfrm>
                        <a:off x="2207568" y="1124744"/>
                        <a:ext cx="7777097" cy="5904656"/>
                      </a:xfrm>
                      <a:prstGeom prst="rect">
                        <a:avLst/>
                      </a:prstGeom>
                    </p:spPr>
                  </p:pic>
                </p:oleObj>
              </mc:Fallback>
            </mc:AlternateContent>
          </a:graphicData>
        </a:graphic>
      </p:graphicFrame>
      <p:sp>
        <p:nvSpPr>
          <p:cNvPr id="6" name="矩形 5"/>
          <p:cNvSpPr/>
          <p:nvPr/>
        </p:nvSpPr>
        <p:spPr>
          <a:xfrm>
            <a:off x="8234729" y="210241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363472" y="2476826"/>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74662" y="5805264"/>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2343</Words>
  <Application>Microsoft Office PowerPoint</Application>
  <PresentationFormat>自定义</PresentationFormat>
  <Paragraphs>186</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Office 主题</vt:lpstr>
      <vt:lpstr>文档</vt:lpstr>
      <vt:lpstr>第七章　浮力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　浮力</dc:title>
  <dc:creator>Administrator</dc:creator>
  <cp:lastModifiedBy>User</cp:lastModifiedBy>
  <cp:revision>3</cp:revision>
  <dcterms:created xsi:type="dcterms:W3CDTF">2019-11-26T04:16:00Z</dcterms:created>
  <dcterms:modified xsi:type="dcterms:W3CDTF">2020-02-08T01:01:47Z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