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9C296CAA-3C32-4815-8C40-798CC3A4A569}" type="slidenum">
              <a:rPr sz="1200">
                <a:solidFill>
                  <a:prstClr val="black"/>
                </a:solidFill>
              </a:rPr>
              <a:pPr algn="r"/>
              <a:t>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662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60AC7403-5D92-42F8-91D1-E842C3545181}" type="slidenum">
              <a:rPr sz="1200">
                <a:solidFill>
                  <a:prstClr val="black"/>
                </a:solidFill>
              </a:rPr>
              <a:pPr algn="r"/>
              <a:t>13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02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7C9893F1-B7AD-499D-BF16-E5683E44DFCE}" type="slidenum">
              <a:rPr sz="1200">
                <a:solidFill>
                  <a:prstClr val="black"/>
                </a:solidFill>
              </a:rPr>
              <a:pPr algn="r"/>
              <a:t>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22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3B9E3689-AA44-42A8-BDC7-A9A70A85FB44}" type="slidenum">
              <a:rPr sz="1200">
                <a:solidFill>
                  <a:prstClr val="black"/>
                </a:solidFill>
              </a:rPr>
              <a:pPr algn="r"/>
              <a:t>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433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439F15A3-79DE-4256-BEB9-7A3968445E99}" type="slidenum">
              <a:rPr sz="1200">
                <a:solidFill>
                  <a:prstClr val="black"/>
                </a:solidFill>
              </a:rPr>
              <a:pPr algn="r"/>
              <a:t>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3A4D413D-22FB-4A4B-8558-49D92F522756}" type="slidenum">
              <a:rPr sz="1200">
                <a:solidFill>
                  <a:prstClr val="black"/>
                </a:solidFill>
              </a:rPr>
              <a:pPr algn="r"/>
              <a:t>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843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1E532053-7776-4C7B-AF45-3516B624F9ED}" type="slidenum">
              <a:rPr sz="1200">
                <a:solidFill>
                  <a:prstClr val="black"/>
                </a:solidFill>
              </a:rPr>
              <a:pPr algn="r"/>
              <a:t>9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048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C73F73D9-C673-4C1B-AC0E-0256A2311C13}" type="slidenum">
              <a:rPr sz="1200">
                <a:solidFill>
                  <a:prstClr val="black"/>
                </a:solidFill>
              </a:rPr>
              <a:pPr algn="r"/>
              <a:t>10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253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9F6C030A-622B-4F49-9F7B-3CB5B8C06DC9}" type="slidenum">
              <a:rPr sz="1200">
                <a:solidFill>
                  <a:prstClr val="black"/>
                </a:solidFill>
              </a:rPr>
              <a:pPr algn="r"/>
              <a:t>11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457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C6FA2F0-68CE-406C-B9C4-76F160864093}" type="slidenum">
              <a:rPr sz="1200">
                <a:solidFill>
                  <a:prstClr val="black"/>
                </a:solidFill>
              </a:rPr>
              <a:pPr algn="r"/>
              <a:t>12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83342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486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kern="1200">
          <a:solidFill>
            <a:schemeClr val="tx1"/>
          </a:solidFill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image" Target="../media/image19.jpeg"/><Relationship Id="rId7" Type="http://schemas.openxmlformats.org/officeDocument/2006/relationships/image" Target="../media/image7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slide" Target="slide3.xml"/><Relationship Id="rId4" Type="http://schemas.openxmlformats.org/officeDocument/2006/relationships/image" Target="../media/image3.png"/><Relationship Id="rId9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1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6"/>
          <p:cNvSpPr/>
          <p:nvPr/>
        </p:nvSpPr>
        <p:spPr>
          <a:xfrm>
            <a:off x="1474788" y="1690688"/>
            <a:ext cx="6157912" cy="81817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>
              <a:lnSpc>
                <a:spcPct val="150000"/>
              </a:lnSpc>
            </a:pPr>
            <a:r>
              <a:rPr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29</a:t>
            </a:r>
            <a:r>
              <a:rPr sz="36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课时 家庭电路</a:t>
            </a:r>
            <a:endParaRPr sz="3600" b="1" kern="0" dirty="0">
              <a:solidFill>
                <a:srgbClr val="0070C0"/>
              </a:solidFill>
              <a:latin typeface="Times New Roman" pitchFamily="18" charset="0"/>
              <a:ea typeface="黑体" pitchFamily="49" charset="-122"/>
              <a:sym typeface="Times New Roman" pitchFamily="18" charset="0"/>
            </a:endParaRPr>
          </a:p>
        </p:txBody>
      </p:sp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indent="-540385" algn="ctr">
              <a:lnSpc>
                <a:spcPct val="150000"/>
              </a:lnSpc>
            </a:pPr>
            <a:r>
              <a:rPr sz="3000" b="1" kern="0">
                <a:solidFill>
                  <a:srgbClr val="7030A0"/>
                </a:solidFill>
                <a:latin typeface="宋体" pitchFamily="2" charset="-122"/>
              </a:rPr>
              <a:t>基础梳理篇</a:t>
            </a:r>
            <a:endParaRPr altLang="zh-CN" sz="3000" b="1" kern="0">
              <a:solidFill>
                <a:srgbClr val="7030A0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833457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7" name="表格 4"/>
          <p:cNvGraphicFramePr>
            <a:graphicFrameLocks noGrp="1"/>
          </p:cNvGraphicFramePr>
          <p:nvPr/>
        </p:nvGraphicFramePr>
        <p:xfrm>
          <a:off x="611188" y="750888"/>
          <a:ext cx="7991474" cy="3251200"/>
        </p:xfrm>
        <a:graphic>
          <a:graphicData uri="http://schemas.openxmlformats.org/drawingml/2006/table">
            <a:tbl>
              <a:tblPr/>
              <a:tblGrid>
                <a:gridCol w="1998662"/>
                <a:gridCol w="1997075"/>
                <a:gridCol w="1998662"/>
                <a:gridCol w="1997075"/>
              </a:tblGrid>
              <a:tr h="647700">
                <a:tc gridSpan="2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低压触电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gridSpan="2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高压触电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</a:tr>
              <a:tr h="7207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单线触电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双线触电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电弧触电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跨步电压触电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8827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9477" name="Picture 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1675" y="2122488"/>
            <a:ext cx="1809750" cy="19050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9478" name="Picture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313" y="2176463"/>
            <a:ext cx="1854200" cy="18351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9479" name="Picture 1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43438" y="2279650"/>
            <a:ext cx="1928812" cy="16605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9480" name="Picture 17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75438" y="2154238"/>
            <a:ext cx="1857375" cy="18573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16382026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2"/>
          <p:cNvSpPr txBox="1">
            <a:spLocks noChangeArrowheads="1"/>
          </p:cNvSpPr>
          <p:nvPr/>
        </p:nvSpPr>
        <p:spPr bwMode="auto">
          <a:xfrm>
            <a:off x="547688" y="487363"/>
            <a:ext cx="8115300" cy="434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4.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触电急救措施：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发现有人触电，应先切断电源，用干燥的木棍、竹竿将电线挑开，使触电者迅速脱离电源。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发生火灾时，应先切断电源，绝不能带电泼水救火。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．安全用电的原则：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不接触低压带电体；不靠近高压带电体。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sz="2400" b="1" kern="0">
                <a:solidFill>
                  <a:prstClr val="black"/>
                </a:solidFill>
                <a:latin typeface="Times New Roman"/>
              </a:rPr>
              <a:t>．安全用电常识：</a:t>
            </a:r>
          </a:p>
          <a:p>
            <a:pPr marL="358140" indent="-358140" algn="just">
              <a:lnSpc>
                <a:spcPct val="13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sz="2400" b="1" kern="0">
                <a:solidFill>
                  <a:prstClr val="black"/>
                </a:solidFill>
                <a:latin typeface="Times New Roman"/>
              </a:rPr>
              <a:t>使用三孔插座，可以避免因用电器金属外壳带电而发生触电事故。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729527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3554" name="Text Box 22"/>
          <p:cNvSpPr txBox="1">
            <a:spLocks noChangeArrowheads="1"/>
          </p:cNvSpPr>
          <p:nvPr/>
        </p:nvSpPr>
        <p:spPr bwMode="auto">
          <a:xfrm>
            <a:off x="539750" y="585788"/>
            <a:ext cx="8115300" cy="390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使用测电笔时，手一定要接触笔尾金属体，绝对不能用手直接接触笔尖金属体。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为了防止触电，安装家庭电路时，开关应接在火线上，螺口灯泡的螺旋套接线柱应接零线。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(4)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更换灯泡、搬动电器前应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电源。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(5)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不要弄湿电线皮，湿手不摸用电器。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(6)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用电器失火时，应先切断电源再灭火。</a:t>
            </a:r>
            <a:endParaRPr altLang="zh-CN" sz="1000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555" name="矩形 3"/>
          <p:cNvSpPr>
            <a:spLocks noChangeArrowheads="1"/>
          </p:cNvSpPr>
          <p:nvPr/>
        </p:nvSpPr>
        <p:spPr bwMode="auto">
          <a:xfrm>
            <a:off x="3995738" y="2767013"/>
            <a:ext cx="1422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indent="612140"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切断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86519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组合 2"/>
          <p:cNvGrpSpPr/>
          <p:nvPr/>
        </p:nvGrpSpPr>
        <p:grpSpPr>
          <a:xfrm>
            <a:off x="2517775" y="195263"/>
            <a:ext cx="4235450" cy="2008187"/>
            <a:chOff x="1847662" y="1504750"/>
            <a:chExt cx="5448676" cy="2584754"/>
          </a:xfrm>
        </p:grpSpPr>
        <p:grpSp>
          <p:nvGrpSpPr>
            <p:cNvPr id="2560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25603" name="圆角矩形 4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2560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25605" name="椭圆 25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5606" name="椭圆 26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560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25608" name="椭圆 23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5609" name="椭圆 2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561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25611" name="文本框 16"/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重点突破</a:t>
              </a:r>
            </a:p>
          </p:txBody>
        </p:sp>
        <p:grpSp>
          <p:nvGrpSpPr>
            <p:cNvPr id="25612" name="组合 9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2561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25614" name="椭圆 11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561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sp>
        <p:nvSpPr>
          <p:cNvPr id="25616" name="矩形 1">
            <a:hlinkClick r:id="rId3" action="ppaction://hlinksldjump"/>
          </p:cNvPr>
          <p:cNvSpPr/>
          <p:nvPr/>
        </p:nvSpPr>
        <p:spPr>
          <a:xfrm>
            <a:off x="1471613" y="1563688"/>
            <a:ext cx="6326187" cy="461962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家庭电路</a:t>
            </a:r>
          </a:p>
        </p:txBody>
      </p:sp>
      <p:sp>
        <p:nvSpPr>
          <p:cNvPr id="25617" name="矩形 2">
            <a:hlinkClick r:id="rId4" action="ppaction://hlinksldjump"/>
          </p:cNvPr>
          <p:cNvSpPr/>
          <p:nvPr/>
        </p:nvSpPr>
        <p:spPr>
          <a:xfrm>
            <a:off x="1485900" y="2305050"/>
            <a:ext cx="6326188" cy="461963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安全用电原则</a:t>
            </a:r>
          </a:p>
        </p:txBody>
      </p:sp>
      <p:sp>
        <p:nvSpPr>
          <p:cNvPr id="25618" name="矩形 3">
            <a:hlinkClick r:id="rId5" action="ppaction://hlinksldjump"/>
          </p:cNvPr>
          <p:cNvSpPr/>
          <p:nvPr/>
        </p:nvSpPr>
        <p:spPr>
          <a:xfrm>
            <a:off x="1458913" y="3067050"/>
            <a:ext cx="6326187" cy="461963"/>
          </a:xfrm>
          <a:prstGeom prst="rect">
            <a:avLst/>
          </a:prstGeom>
          <a:solidFill>
            <a:srgbClr val="EF9F9F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家庭电路故障分析</a:t>
            </a:r>
          </a:p>
        </p:txBody>
      </p:sp>
      <p:pic>
        <p:nvPicPr>
          <p:cNvPr id="25619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2450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7292125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6" grpId="0" animBg="1"/>
      <p:bldP spid="25617" grpId="0" animBg="1"/>
      <p:bldP spid="256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2"/>
          <p:cNvSpPr txBox="1">
            <a:spLocks noChangeArrowheads="1"/>
          </p:cNvSpPr>
          <p:nvPr/>
        </p:nvSpPr>
        <p:spPr bwMode="auto">
          <a:xfrm>
            <a:off x="468313" y="849313"/>
            <a:ext cx="8115300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所示是家庭电路的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一部分，下列说法中正确的是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．若保险丝熔断了，可以用铜丝代替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．灯泡与开关的连接符合安全用电原则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．使用试电笔辨别火线时，手指要接触笔尖金属体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．电冰箱的插头插入三孔插座时，能使电冰箱的金属外壳接地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7650" name="矩形 15"/>
          <p:cNvSpPr>
            <a:spLocks noChangeArrowheads="1"/>
          </p:cNvSpPr>
          <p:nvPr/>
        </p:nvSpPr>
        <p:spPr bwMode="auto">
          <a:xfrm>
            <a:off x="539750" y="522288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家庭电路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27651" name="矩形 5"/>
          <p:cNvSpPr/>
          <p:nvPr/>
        </p:nvSpPr>
        <p:spPr>
          <a:xfrm>
            <a:off x="5173663" y="1533525"/>
            <a:ext cx="406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D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27652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10213" y="604838"/>
            <a:ext cx="3454400" cy="163830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41510724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矩形 3"/>
          <p:cNvSpPr>
            <a:spLocks noChangeArrowheads="1"/>
          </p:cNvSpPr>
          <p:nvPr/>
        </p:nvSpPr>
        <p:spPr bwMode="auto">
          <a:xfrm>
            <a:off x="360363" y="717550"/>
            <a:ext cx="8459788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所示，将三孔插座和灯泡、开关接入家庭电路中。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8674" name="矩形 2"/>
          <p:cNvSpPr/>
          <p:nvPr/>
        </p:nvSpPr>
        <p:spPr>
          <a:xfrm>
            <a:off x="1403350" y="1779588"/>
            <a:ext cx="23510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解：如图所示。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28675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8676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27588" y="1779588"/>
            <a:ext cx="3992562" cy="22479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8677" name="Picture 6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5075" y="2282825"/>
            <a:ext cx="3192463" cy="1804988"/>
          </a:xfrm>
          <a:prstGeom prst="rect">
            <a:avLst/>
          </a:prstGeom>
          <a:noFill/>
          <a:ln>
            <a:miter lim="800000"/>
          </a:ln>
        </p:spPr>
      </p:pic>
    </p:spTree>
    <p:extLst>
      <p:ext uri="{BB962C8B-B14F-4D97-AF65-F5344CB8AC3E}">
        <p14:creationId xmlns:p14="http://schemas.microsoft.com/office/powerpoint/2010/main" val="2643961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 fill="hold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2"/>
          <p:cNvSpPr txBox="1">
            <a:spLocks noChangeArrowheads="1"/>
          </p:cNvSpPr>
          <p:nvPr/>
        </p:nvSpPr>
        <p:spPr bwMode="auto">
          <a:xfrm>
            <a:off x="488950" y="1058863"/>
            <a:ext cx="8115300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福州质检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分】下列做法符合安全用电要求的是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．金属外壳用电器必须使用三孔插座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．使用测电笔时手不需要接触笔尾金属体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．控制灯的开关安装在零线或火线上都可以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．发现有人触电后，立即用手直接把触电人拉离电源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9698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安全用电原则</a:t>
            </a:r>
          </a:p>
        </p:txBody>
      </p:sp>
      <p:sp>
        <p:nvSpPr>
          <p:cNvPr id="29699" name="矩形 6"/>
          <p:cNvSpPr>
            <a:spLocks noChangeArrowheads="1"/>
          </p:cNvSpPr>
          <p:nvPr/>
        </p:nvSpPr>
        <p:spPr bwMode="auto">
          <a:xfrm>
            <a:off x="2124075" y="1622425"/>
            <a:ext cx="4064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A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9700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7413132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矩形 5"/>
          <p:cNvSpPr>
            <a:spLocks noChangeArrowheads="1"/>
          </p:cNvSpPr>
          <p:nvPr/>
        </p:nvSpPr>
        <p:spPr bwMode="auto">
          <a:xfrm>
            <a:off x="565150" y="1131888"/>
            <a:ext cx="8023225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三明模拟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分】如图所示，电灯突然熄灭，用测电笔分别测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点和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点，氖管都发光。据此，你推断电路的故障可能出现在哪里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间断路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间断路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cd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间断路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	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ef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间断路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0722" name="矩形 15"/>
          <p:cNvSpPr>
            <a:spLocks noChangeArrowheads="1"/>
          </p:cNvSpPr>
          <p:nvPr/>
        </p:nvSpPr>
        <p:spPr bwMode="auto">
          <a:xfrm>
            <a:off x="539750" y="741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家庭电路故障分析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pic>
        <p:nvPicPr>
          <p:cNvPr id="30723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73788" y="2371725"/>
            <a:ext cx="2719387" cy="20224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90270012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矩形 7"/>
          <p:cNvSpPr/>
          <p:nvPr/>
        </p:nvSpPr>
        <p:spPr>
          <a:xfrm>
            <a:off x="755650" y="773113"/>
            <a:ext cx="7777163" cy="2862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方法点拨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家庭电路中开路故障一般有两种情况： </a:t>
            </a:r>
            <a:endParaRPr lang="en-US" altLang="zh-CN" sz="2400" b="1" ker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1. 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如果是火线开路或灯丝断了，则断路位置与火线之间能使测电笔氖管发光，开路位置与零线之间不能使测电笔氖管发光。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2. 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如果是进户零线断了，则闭合某一支路，用电器不工作，测电笔接触火线和零线时氖管都发光。</a:t>
            </a:r>
            <a:endParaRPr sz="2400" b="1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31746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1747" name="矩形 9"/>
          <p:cNvSpPr/>
          <p:nvPr/>
        </p:nvSpPr>
        <p:spPr>
          <a:xfrm>
            <a:off x="755650" y="3651250"/>
            <a:ext cx="7777163" cy="576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答案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D</a:t>
            </a:r>
            <a:endParaRPr sz="2400" b="1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3912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32770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32771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32772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32773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774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775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32776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777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778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32779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32780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781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32782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32783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年中考聚焦</a:t>
              </a:r>
            </a:p>
          </p:txBody>
        </p:sp>
      </p:grpSp>
      <p:grpSp>
        <p:nvGrpSpPr>
          <p:cNvPr id="32784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32785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2786" name="矩形 53">
              <a:hlinkClick r:id="rId2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1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2787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32788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2789" name="矩形 32">
              <a:hlinkClick r:id="rId4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2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2790" name="组合 1"/>
          <p:cNvGrpSpPr/>
          <p:nvPr/>
        </p:nvGrpSpPr>
        <p:grpSpPr>
          <a:xfrm>
            <a:off x="4275138" y="1924050"/>
            <a:ext cx="542925" cy="547688"/>
            <a:chOff x="1153731" y="1592014"/>
            <a:chExt cx="543166" cy="547688"/>
          </a:xfrm>
        </p:grpSpPr>
        <p:pic>
          <p:nvPicPr>
            <p:cNvPr id="32791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2792" name="矩形 41">
              <a:hlinkClick r:id="rId5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3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pic>
        <p:nvPicPr>
          <p:cNvPr id="32793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32794" name="组合 1"/>
          <p:cNvGrpSpPr/>
          <p:nvPr/>
        </p:nvGrpSpPr>
        <p:grpSpPr>
          <a:xfrm>
            <a:off x="5730875" y="1924050"/>
            <a:ext cx="542925" cy="547688"/>
            <a:chOff x="1153731" y="1592014"/>
            <a:chExt cx="543166" cy="547688"/>
          </a:xfrm>
        </p:grpSpPr>
        <p:pic>
          <p:nvPicPr>
            <p:cNvPr id="32795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2796" name="矩形 55">
              <a:hlinkClick r:id="rId8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4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77661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5122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5123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endParaRPr b="1" kern="0">
                <a:solidFill>
                  <a:srgbClr val="FFFFFF"/>
                </a:solidFill>
              </a:endParaRPr>
            </a:p>
          </p:txBody>
        </p:sp>
      </p:grpSp>
      <p:pic>
        <p:nvPicPr>
          <p:cNvPr id="5124" name="组合 6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5" name="组合 64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6" name="组合 67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7" name="组合 70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8" name="组合 73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9" name="组合 76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30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400" b="1" kern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5131" name="组合 130"/>
          <p:cNvGrpSpPr/>
          <p:nvPr/>
        </p:nvGrpSpPr>
        <p:grpSpPr>
          <a:xfrm>
            <a:off x="2425700" y="2097088"/>
            <a:ext cx="4235450" cy="2008187"/>
            <a:chOff x="1847662" y="1504750"/>
            <a:chExt cx="5448676" cy="2584754"/>
          </a:xfrm>
        </p:grpSpPr>
        <p:grpSp>
          <p:nvGrpSpPr>
            <p:cNvPr id="513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5133" name="圆角矩形 132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3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5135" name="椭圆 153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椭圆 15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3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5138" name="椭圆 151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椭圆 152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4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5141" name="文本框 16">
              <a:hlinkClick r:id="rId8" action="ppaction://hlinksldjump"/>
            </p:cNvPr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重点突破</a:t>
              </a:r>
            </a:p>
          </p:txBody>
        </p:sp>
        <p:grpSp>
          <p:nvGrpSpPr>
            <p:cNvPr id="5142" name="组合 137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514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5144" name="椭圆 139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4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5146" name="组合 159"/>
          <p:cNvGrpSpPr/>
          <p:nvPr/>
        </p:nvGrpSpPr>
        <p:grpSpPr>
          <a:xfrm>
            <a:off x="2425700" y="3222625"/>
            <a:ext cx="4449763" cy="2085975"/>
            <a:chOff x="2000534" y="2474331"/>
            <a:chExt cx="5723839" cy="2584754"/>
          </a:xfrm>
        </p:grpSpPr>
        <p:grpSp>
          <p:nvGrpSpPr>
            <p:cNvPr id="5147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148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49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150" name="椭圆 178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1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2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153" name="椭圆 176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4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5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156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157" name="椭圆 172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8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5159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160" name="文本框 47">
              <a:hlinkClick r:id="rId9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161" name="组合 184"/>
          <p:cNvGrpSpPr/>
          <p:nvPr/>
        </p:nvGrpSpPr>
        <p:grpSpPr>
          <a:xfrm>
            <a:off x="2425700" y="987425"/>
            <a:ext cx="4192588" cy="1992313"/>
            <a:chOff x="1851755" y="1505713"/>
            <a:chExt cx="5440491" cy="2584754"/>
          </a:xfrm>
        </p:grpSpPr>
        <p:grpSp>
          <p:nvGrpSpPr>
            <p:cNvPr id="5162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5163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5164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65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6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67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68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9" name="椭圆 198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0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71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5172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5173" name="椭圆 194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4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anose="020B0806030902050204" pitchFamily="34" charset="0"/>
                  </a:endParaRPr>
                </a:p>
              </p:txBody>
            </p:sp>
          </p:grpSp>
          <p:sp>
            <p:nvSpPr>
              <p:cNvPr id="5175" name="文本框 24">
                <a:hlinkClick r:id="rId10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知识梳理</a:t>
                </a:r>
              </a:p>
            </p:txBody>
          </p:sp>
          <p:sp>
            <p:nvSpPr>
              <p:cNvPr id="5176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6787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 fill="hold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矩形 4"/>
          <p:cNvSpPr>
            <a:spLocks noChangeArrowheads="1"/>
          </p:cNvSpPr>
          <p:nvPr/>
        </p:nvSpPr>
        <p:spPr bwMode="auto">
          <a:xfrm>
            <a:off x="565150" y="555625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分】关于安全用电，下列做法正确的是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．家用电器失火，先灭火后断电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．用湿布擦拭工作中的家用电器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．插线板的电源线绝缘层破损，仍继续使用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．家用电器的金属外壳必须与三角插头的长插脚相连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1258888" y="1120775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D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3795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582887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4"/>
          <p:cNvSpPr>
            <a:spLocks noChangeArrowheads="1"/>
          </p:cNvSpPr>
          <p:nvPr/>
        </p:nvSpPr>
        <p:spPr bwMode="auto">
          <a:xfrm>
            <a:off x="565150" y="627063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2018·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分】关于安全用电，下列做法正确的是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．在通电的电线上晾晒衣服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．及时更换老化的电线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．用湿布擦拭通电的电视机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．在高压线附近放风筝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4818" name="矩形 3"/>
          <p:cNvSpPr>
            <a:spLocks noChangeArrowheads="1"/>
          </p:cNvSpPr>
          <p:nvPr/>
        </p:nvSpPr>
        <p:spPr bwMode="auto">
          <a:xfrm>
            <a:off x="1258888" y="1131888"/>
            <a:ext cx="390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4819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327703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4"/>
          <p:cNvSpPr>
            <a:spLocks noChangeArrowheads="1"/>
          </p:cNvSpPr>
          <p:nvPr/>
        </p:nvSpPr>
        <p:spPr bwMode="auto">
          <a:xfrm>
            <a:off x="565150" y="668338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2017·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分】下列做法符合安全用电常识的是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．使用冰箱时，金属外壳未接地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．家庭电路中，开关接在零线上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．检修电路时，未断开总开关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．电线着火时，应先切断电源再救火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5842" name="矩形 3"/>
          <p:cNvSpPr>
            <a:spLocks noChangeArrowheads="1"/>
          </p:cNvSpPr>
          <p:nvPr/>
        </p:nvSpPr>
        <p:spPr bwMode="auto">
          <a:xfrm>
            <a:off x="1284288" y="1216025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D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5843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0054165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矩形 4"/>
          <p:cNvSpPr>
            <a:spLocks noChangeArrowheads="1"/>
          </p:cNvSpPr>
          <p:nvPr/>
        </p:nvSpPr>
        <p:spPr bwMode="auto">
          <a:xfrm>
            <a:off x="522288" y="428625"/>
            <a:ext cx="80232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2018·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分】家里一盏电灯突然熄灭，用试电笔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又名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测电笔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分别测试电路中的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四点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如图所示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，只有测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点时氖管发光。若电路中只有一处故障，则故障可能是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876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．进户零线开路　　　　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876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．灯泡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L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开路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876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．开关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S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接触不良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357505" indent="876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．导线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cd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开路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6866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56100" y="2565400"/>
            <a:ext cx="2543175" cy="2022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6867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6868" name="矩形 5"/>
          <p:cNvSpPr>
            <a:spLocks noChangeArrowheads="1"/>
          </p:cNvSpPr>
          <p:nvPr/>
        </p:nvSpPr>
        <p:spPr bwMode="auto">
          <a:xfrm>
            <a:off x="3059113" y="2066925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C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6869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0998200" y="10896600"/>
            <a:ext cx="317500" cy="2286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3908524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614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4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48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14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0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1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3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4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5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57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anose="020B0806030902050204" pitchFamily="34" charset="0"/>
                  </a:endParaRPr>
                </a:p>
              </p:txBody>
            </p:sp>
          </p:grpSp>
          <p:sp>
            <p:nvSpPr>
              <p:cNvPr id="6159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知识梳理</a:t>
                </a:r>
              </a:p>
            </p:txBody>
          </p:sp>
          <p:sp>
            <p:nvSpPr>
              <p:cNvPr id="616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  <p:sp>
        <p:nvSpPr>
          <p:cNvPr id="6161" name="矩形 1">
            <a:hlinkClick r:id="rId2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家庭电路</a:t>
            </a:r>
          </a:p>
        </p:txBody>
      </p:sp>
      <p:sp>
        <p:nvSpPr>
          <p:cNvPr id="6162" name="矩形 2">
            <a:hlinkClick r:id="rId3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安全用电</a:t>
            </a:r>
          </a:p>
        </p:txBody>
      </p:sp>
      <p:pic>
        <p:nvPicPr>
          <p:cNvPr id="616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5363444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家庭电路</a:t>
            </a:r>
          </a:p>
        </p:txBody>
      </p:sp>
      <p:pic>
        <p:nvPicPr>
          <p:cNvPr id="7170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9850" y="1174750"/>
            <a:ext cx="6464300" cy="3319463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71270868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2"/>
          <p:cNvSpPr txBox="1">
            <a:spLocks noChangeArrowheads="1"/>
          </p:cNvSpPr>
          <p:nvPr/>
        </p:nvSpPr>
        <p:spPr bwMode="auto">
          <a:xfrm>
            <a:off x="488950" y="627063"/>
            <a:ext cx="81153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 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．家庭电路的组成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进户线：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有两根，一根是火线，另一根是零线；火线和零线之间的电压是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______V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电能表：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测量用户一段时间内消耗电能的多少，串联在家庭电路的干路上。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总开关：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安装在电能表之后，是家庭电路的总开关。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9218" name="矩形 13"/>
          <p:cNvSpPr/>
          <p:nvPr/>
        </p:nvSpPr>
        <p:spPr>
          <a:xfrm>
            <a:off x="3563938" y="1851025"/>
            <a:ext cx="646113" cy="461963"/>
          </a:xfrm>
          <a:prstGeom prst="rect">
            <a:avLst/>
          </a:prstGeom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220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5586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2"/>
          <p:cNvSpPr txBox="1">
            <a:spLocks noChangeArrowheads="1"/>
          </p:cNvSpPr>
          <p:nvPr/>
        </p:nvSpPr>
        <p:spPr bwMode="auto">
          <a:xfrm>
            <a:off x="488950" y="627063"/>
            <a:ext cx="8115300" cy="388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(4)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保险丝：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安装在总开关后，串联在电路中。保险丝由电阻率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、熔点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的合金制成；利用电流的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效应实现电流过大时自动熔断，从而切断电路、保护电路。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(5)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插座：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分两孔和三孔插座，与用电器并联在电路中。两孔插座的接线原则：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左零右火；三孔插座的接线原则：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左零右火上接地。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1266" name="矩形 13"/>
          <p:cNvSpPr/>
          <p:nvPr/>
        </p:nvSpPr>
        <p:spPr>
          <a:xfrm>
            <a:off x="1979613" y="1276350"/>
            <a:ext cx="49371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大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67" name="矩形 14"/>
          <p:cNvSpPr/>
          <p:nvPr/>
        </p:nvSpPr>
        <p:spPr>
          <a:xfrm>
            <a:off x="3924300" y="1246188"/>
            <a:ext cx="4937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低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68" name="矩形 15"/>
          <p:cNvSpPr/>
          <p:nvPr/>
        </p:nvSpPr>
        <p:spPr>
          <a:xfrm>
            <a:off x="1270000" y="1825625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热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317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2"/>
          <p:cNvSpPr txBox="1">
            <a:spLocks noChangeArrowheads="1"/>
          </p:cNvSpPr>
          <p:nvPr/>
        </p:nvSpPr>
        <p:spPr bwMode="auto">
          <a:xfrm>
            <a:off x="488950" y="627063"/>
            <a:ext cx="81153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(6)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用电器：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各用电器及插座之间是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的，开关与它控制的用电器是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的，且开关接在用电器和火线之间。灯泡中螺口式灯泡尾部中心金属块连接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线，螺旋套连接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线。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3314" name="矩形 13"/>
          <p:cNvSpPr/>
          <p:nvPr/>
        </p:nvSpPr>
        <p:spPr>
          <a:xfrm>
            <a:off x="5497513" y="7000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并联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3315" name="矩形 14"/>
          <p:cNvSpPr/>
          <p:nvPr/>
        </p:nvSpPr>
        <p:spPr>
          <a:xfrm>
            <a:off x="2905125" y="1276350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串联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3316" name="矩形 15"/>
          <p:cNvSpPr/>
          <p:nvPr/>
        </p:nvSpPr>
        <p:spPr>
          <a:xfrm>
            <a:off x="7102475" y="1779588"/>
            <a:ext cx="4937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火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3317" name="矩形 16"/>
          <p:cNvSpPr/>
          <p:nvPr/>
        </p:nvSpPr>
        <p:spPr>
          <a:xfrm>
            <a:off x="2905125" y="2373313"/>
            <a:ext cx="493713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零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3318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76800" y="2320925"/>
            <a:ext cx="1566863" cy="2041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86454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6" grpId="0"/>
      <p:bldP spid="133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矩形 16"/>
          <p:cNvSpPr/>
          <p:nvPr/>
        </p:nvSpPr>
        <p:spPr>
          <a:xfrm>
            <a:off x="6084888" y="1230313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笔尖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5362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5363" name="Text Box 22"/>
          <p:cNvSpPr txBox="1">
            <a:spLocks noChangeArrowheads="1"/>
          </p:cNvSpPr>
          <p:nvPr/>
        </p:nvSpPr>
        <p:spPr bwMode="auto">
          <a:xfrm>
            <a:off x="488950" y="627063"/>
            <a:ext cx="81153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(7)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测电笔：人手握住测电笔的绝缘杆部分，同时接触金属体笔尾，但人体一定不能接触金属体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15364" name="Picture 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08200" y="1851025"/>
            <a:ext cx="4927600" cy="1916113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327815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2"/>
          <p:cNvSpPr txBox="1">
            <a:spLocks noChangeArrowheads="1"/>
          </p:cNvSpPr>
          <p:nvPr/>
        </p:nvSpPr>
        <p:spPr bwMode="auto">
          <a:xfrm>
            <a:off x="488950" y="1125538"/>
            <a:ext cx="81153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．触电实质：一定大小的电流通过人体。当超过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mA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的电流通过人体时，使人感到剧痛，有生命危险。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．低压触电原因：人体直接或间接接触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．常见的触电类型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7410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安全用电</a:t>
            </a:r>
          </a:p>
        </p:txBody>
      </p:sp>
      <p:sp>
        <p:nvSpPr>
          <p:cNvPr id="17411" name="矩形 6"/>
          <p:cNvSpPr/>
          <p:nvPr/>
        </p:nvSpPr>
        <p:spPr>
          <a:xfrm>
            <a:off x="6432550" y="2284413"/>
            <a:ext cx="80327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火线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6351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全屏显示(16:9)</PresentationFormat>
  <Paragraphs>124</Paragraphs>
  <Slides>23</Slides>
  <Notes>10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25" baseType="lpstr">
      <vt:lpstr>Office 主题</vt:lpstr>
      <vt:lpstr>2_自定义设计方案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3</cp:revision>
  <dcterms:created xsi:type="dcterms:W3CDTF">2021-03-14T01:54:00Z</dcterms:created>
  <dcterms:modified xsi:type="dcterms:W3CDTF">2021-03-14T02:07:35Z</dcterms:modified>
</cp:coreProperties>
</file>