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2"/>
    <p:sldId id="485" r:id="rId3"/>
    <p:sldId id="452" r:id="rId4"/>
    <p:sldId id="479" r:id="rId5"/>
    <p:sldId id="467" r:id="rId6"/>
    <p:sldId id="453" r:id="rId7"/>
    <p:sldId id="456" r:id="rId8"/>
    <p:sldId id="486" r:id="rId9"/>
    <p:sldId id="487" r:id="rId10"/>
    <p:sldId id="457" r:id="rId11"/>
    <p:sldId id="502" r:id="rId12"/>
    <p:sldId id="503" r:id="rId13"/>
    <p:sldId id="469" r:id="rId14"/>
    <p:sldId id="471" r:id="rId15"/>
    <p:sldId id="481" r:id="rId16"/>
    <p:sldId id="482" r:id="rId17"/>
    <p:sldId id="480" r:id="rId18"/>
    <p:sldId id="506" r:id="rId19"/>
    <p:sldId id="507" r:id="rId20"/>
    <p:sldId id="508" r:id="rId21"/>
    <p:sldId id="516" r:id="rId22"/>
    <p:sldId id="483" r:id="rId23"/>
    <p:sldId id="484" r:id="rId24"/>
  </p:sldIdLst>
  <p:sldSz cx="9144000" cy="5143500" type="screen16x9"/>
  <p:notesSz cx="6797675" cy="9928225"/>
  <p:embeddedFontLst>
    <p:embeddedFont>
      <p:font typeface="黑体" pitchFamily="49" charset="-122"/>
      <p:regular r:id="rId27"/>
    </p:embeddedFont>
    <p:embeddedFont>
      <p:font typeface="方正大黑简体" charset="-122"/>
      <p:regular r:id="rId28"/>
    </p:embeddedFont>
    <p:embeddedFont>
      <p:font typeface="微软雅黑" pitchFamily="34" charset="-122"/>
      <p:regular r:id="rId29"/>
      <p:bold r:id="rId30"/>
    </p:embeddedFont>
  </p:embeddedFontLst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60"/>
  </p:normalViewPr>
  <p:slideViewPr>
    <p:cSldViewPr showGuides="1">
      <p:cViewPr>
        <p:scale>
          <a:sx n="100" d="100"/>
          <a:sy n="100" d="100"/>
        </p:scale>
        <p:origin x="-2130" y="-804"/>
      </p:cViewPr>
      <p:guideLst>
        <p:guide orient="horz" pos="1509"/>
        <p:guide pos="28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92394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925607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>
              <a:spcBef>
                <a:spcPct val="0"/>
              </a:spcBef>
            </a:pPr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t>4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11267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>
            <a:spLocks noGrp="1"/>
          </p:cNvSpPr>
          <p:nvPr/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/>
        </p:nvPicPr>
        <p:blipFill>
          <a:blip r:embed="rId2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5.4  </a:t>
            </a:r>
            <a:r>
              <a:rPr lang="zh-CN" alt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眼睛和眼镜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8900" y="710565"/>
            <a:ext cx="90195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视觉特征：</a:t>
            </a:r>
            <a:r>
              <a:rPr lang="zh-CN" altLang="en-US" sz="2800"/>
              <a:t>只能看清近处的物体，看不清远处的物体。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成       因：</a:t>
            </a:r>
            <a:r>
              <a:rPr lang="zh-CN" altLang="en-US" sz="2800"/>
              <a:t>晶状体太厚，折光能力太强，或者眼球在前后方向上太长，成像在视网膜前；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矫正方法：</a:t>
            </a:r>
            <a:r>
              <a:rPr lang="zh-CN" altLang="en-US" sz="2800"/>
              <a:t>佩戴由凹透镜制成的近视镜片。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4930" y="268605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近视眼及其矫正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42270"/>
            <a:ext cx="3203848" cy="52322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近视眼成因及矫正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4" name="Text Box 23"/>
          <p:cNvSpPr txBox="1"/>
          <p:nvPr/>
        </p:nvSpPr>
        <p:spPr>
          <a:xfrm>
            <a:off x="727551" y="1434624"/>
            <a:ext cx="7056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62" y="775737"/>
            <a:ext cx="6418849" cy="15049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9212" y="2280732"/>
            <a:ext cx="18722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正常眼睛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0425" y="2280732"/>
            <a:ext cx="18722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近视眼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11505" y="1419860"/>
            <a:ext cx="1484630" cy="146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1505" y="1779905"/>
            <a:ext cx="1499870" cy="38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96046" y="1434624"/>
            <a:ext cx="1467842" cy="1332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111598" y="1567825"/>
            <a:ext cx="145229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486163" y="1452967"/>
            <a:ext cx="16561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13845" y="1802192"/>
            <a:ext cx="164405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142347" y="1452967"/>
            <a:ext cx="1237965" cy="2228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157899" y="1452967"/>
            <a:ext cx="1222413" cy="3492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6"/>
          <a:stretch>
            <a:fillRect/>
          </a:stretch>
        </p:blipFill>
        <p:spPr>
          <a:xfrm>
            <a:off x="2552248" y="2812415"/>
            <a:ext cx="3406592" cy="1504950"/>
          </a:xfrm>
          <a:prstGeom prst="rect">
            <a:avLst/>
          </a:prstGeom>
        </p:spPr>
      </p:pic>
      <p:sp>
        <p:nvSpPr>
          <p:cNvPr id="34" name="TextBox 5"/>
          <p:cNvSpPr txBox="1"/>
          <p:nvPr/>
        </p:nvSpPr>
        <p:spPr>
          <a:xfrm>
            <a:off x="4018150" y="4196527"/>
            <a:ext cx="18722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矫正近视</a:t>
            </a:r>
            <a:r>
              <a:rPr lang="zh-CN" altLang="en-US" smtClean="0"/>
              <a:t>眼</a:t>
            </a:r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2840878" y="3489412"/>
            <a:ext cx="11770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868560" y="3838637"/>
            <a:ext cx="114932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2926" y="3255654"/>
            <a:ext cx="271273" cy="701041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4338635" y="3388246"/>
            <a:ext cx="145229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4366875" y="3604270"/>
            <a:ext cx="1424050" cy="2880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4017882" y="3388247"/>
            <a:ext cx="320753" cy="1011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017882" y="3838637"/>
            <a:ext cx="348993" cy="536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53260"/>
            <a:ext cx="9088755" cy="2712720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43540"/>
            <a:ext cx="3203848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远视眼成因及矫正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900" y="710565"/>
            <a:ext cx="90195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视觉特征：</a:t>
            </a:r>
            <a:r>
              <a:rPr lang="zh-CN" altLang="en-US" sz="2800"/>
              <a:t>只能看清远处的物体，看不清近处的物体。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成       因：</a:t>
            </a:r>
            <a:r>
              <a:rPr lang="zh-CN" altLang="en-US" sz="2800"/>
              <a:t>晶状体太薄，折光能力太弱，或者眼球在前后方向上太短，成像在视网膜后；</a:t>
            </a:r>
          </a:p>
          <a:p>
            <a:pPr>
              <a:lnSpc>
                <a:spcPct val="150000"/>
              </a:lnSpc>
            </a:pPr>
            <a:r>
              <a:rPr lang="zh-CN" altLang="en-US" sz="2800" b="1"/>
              <a:t>矫正方法：</a:t>
            </a:r>
            <a:r>
              <a:rPr lang="zh-CN" altLang="en-US" sz="2800"/>
              <a:t>佩戴由凸透镜制成的远视镜片。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3"/>
          <p:cNvSpPr txBox="1"/>
          <p:nvPr/>
        </p:nvSpPr>
        <p:spPr>
          <a:xfrm>
            <a:off x="727551" y="1718469"/>
            <a:ext cx="7056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62" y="1063694"/>
            <a:ext cx="6418849" cy="14967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2692" y="2564577"/>
            <a:ext cx="18722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看远处的物体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13905" y="2564577"/>
            <a:ext cx="18722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看近处的物体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39862" y="1718469"/>
            <a:ext cx="16561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7544" y="2067694"/>
            <a:ext cx="164405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96046" y="1718469"/>
            <a:ext cx="1467842" cy="1332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111598" y="1851670"/>
            <a:ext cx="1452290" cy="2160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643755" y="1737360"/>
            <a:ext cx="1498600" cy="1860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43755" y="1923415"/>
            <a:ext cx="1514475" cy="1625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142347" y="1736812"/>
            <a:ext cx="1525997" cy="993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157899" y="1851670"/>
            <a:ext cx="1510445" cy="2343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596336" y="1756957"/>
            <a:ext cx="7875" cy="14760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452320" y="1777869"/>
            <a:ext cx="7875" cy="14760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524328" y="1786497"/>
            <a:ext cx="7875" cy="14760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23"/>
          <a:stretch>
            <a:fillRect/>
          </a:stretch>
        </p:blipFill>
        <p:spPr>
          <a:xfrm>
            <a:off x="2759075" y="2720975"/>
            <a:ext cx="3293110" cy="1496695"/>
          </a:xfrm>
          <a:prstGeom prst="rect">
            <a:avLst/>
          </a:prstGeom>
        </p:spPr>
      </p:pic>
      <p:sp>
        <p:nvSpPr>
          <p:cNvPr id="8" name="TextBox 5"/>
          <p:cNvSpPr txBox="1"/>
          <p:nvPr/>
        </p:nvSpPr>
        <p:spPr>
          <a:xfrm>
            <a:off x="3809235" y="4348927"/>
            <a:ext cx="18722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矫正远视眼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987675" y="3394075"/>
            <a:ext cx="1102995" cy="1854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987675" y="3579495"/>
            <a:ext cx="1102995" cy="1638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11" y="3158499"/>
            <a:ext cx="271273" cy="701040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4378325" y="3364230"/>
            <a:ext cx="1490345" cy="1441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413885" y="3508375"/>
            <a:ext cx="1454785" cy="2159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090035" y="3364230"/>
            <a:ext cx="288000" cy="298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090035" y="3724275"/>
            <a:ext cx="324000" cy="190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35" y="1898015"/>
            <a:ext cx="8754745" cy="2825115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组合 24"/>
          <p:cNvGrpSpPr/>
          <p:nvPr/>
        </p:nvGrpSpPr>
        <p:grpSpPr>
          <a:xfrm>
            <a:off x="74930" y="196850"/>
            <a:ext cx="6137910" cy="509905"/>
            <a:chOff x="118" y="335"/>
            <a:chExt cx="9666" cy="803"/>
          </a:xfrm>
        </p:grpSpPr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远视眼及其矫正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18992"/>
          <a:stretch>
            <a:fillRect/>
          </a:stretch>
        </p:blipFill>
        <p:spPr>
          <a:xfrm>
            <a:off x="72390" y="327025"/>
            <a:ext cx="8999220" cy="434276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619250" y="2541905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47035" y="2541905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18635" y="2541905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448300" y="2541905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46825" y="2541905"/>
            <a:ext cx="1496060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86420" y="2541905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641475" y="3506470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69260" y="3506470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340860" y="3506470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470525" y="3506470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369050" y="3506470"/>
            <a:ext cx="1496060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208645" y="3506470"/>
            <a:ext cx="648335" cy="720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65905" y="602615"/>
            <a:ext cx="360045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>
                <a:solidFill>
                  <a:schemeClr val="tx1"/>
                </a:solidFill>
              </a:rPr>
              <a:t>聚</a:t>
            </a:r>
          </a:p>
        </p:txBody>
      </p:sp>
      <p:sp>
        <p:nvSpPr>
          <p:cNvPr id="3" name="矩形 2"/>
          <p:cNvSpPr/>
          <p:nvPr/>
        </p:nvSpPr>
        <p:spPr>
          <a:xfrm>
            <a:off x="6555105" y="602615"/>
            <a:ext cx="1130935" cy="504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>
                <a:solidFill>
                  <a:schemeClr val="tx1"/>
                </a:solidFill>
              </a:rPr>
              <a:t>清晰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2875" y="932180"/>
            <a:ext cx="925258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【例题】关于近视眼及其矫正,下列说法正确的是（   ）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近视眼只能看清近处物体，看不清远处物体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近视眼成因是晶状体太厚，或眼球前后方向上太长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来自远处物体某点的光还未会聚已到达近视眼的视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网膜.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近视眼的矫正方法是在眼睛前面放一个凸透镜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itchFamily="2" charset="-122"/>
            </a:endParaRPr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387668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24215" y="1091565"/>
            <a:ext cx="517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101600" y="205105"/>
            <a:ext cx="8904605" cy="4615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【例题】关于远视眼及其矫正，下列说法正确的是（   ）</a:t>
            </a:r>
          </a:p>
          <a:p>
            <a:pPr marR="0" defTabSz="9144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远视眼只能看清近处物体，看不清远处物体</a:t>
            </a:r>
          </a:p>
          <a:p>
            <a:pPr marR="0" defTabSz="9144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远视眼成因是晶状体太薄，或眼球前后方向上太短</a:t>
            </a:r>
          </a:p>
          <a:p>
            <a:pPr marR="0" defTabSz="9144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来自近处物体某点的光还未会聚已到达远视眼的视</a:t>
            </a:r>
          </a:p>
          <a:p>
            <a:pPr marR="0" defTabSz="9144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网膜</a:t>
            </a:r>
          </a:p>
          <a:p>
            <a:pPr marR="0" defTabSz="9144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kumimoji="0" lang="zh-CN" altLang="en-US" sz="2800" b="1" kern="1200" cap="none" spc="0" normalizeH="0" baseline="0" noProof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远视眼的矫正方法是在眼睛前面放一个凸透镜</a:t>
            </a:r>
            <a:endParaRPr kumimoji="0" lang="en-US" altLang="zh-CN" sz="2800" b="1" kern="1200" cap="none" spc="0" normalizeH="0" baseline="0" noProof="0">
              <a:solidFill>
                <a:schemeClr val="tx2"/>
              </a:solidFill>
              <a:latin typeface="宋体" panose="02010600030101010101" pitchFamily="2" charset="-122"/>
              <a:cs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7055" y="991235"/>
            <a:ext cx="1105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588" y="328613"/>
            <a:ext cx="7065963" cy="4399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模拟近视眼的实验中，将蜡烛放在离凸透镜较远的位置，如图所示，给凸透镜“戴”上近视眼镜，此时光屏上能成一清晰的像；若“取”下近视眼镜，为使光屏上的像清晰，在保持烛焰和透镜位置不变的条件下，应该将光屏（       ）</a:t>
            </a:r>
          </a:p>
          <a:p>
            <a:pPr marL="0" marR="0" lvl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远离透镜</a:t>
            </a:r>
          </a:p>
          <a:p>
            <a:pPr marL="0" marR="0" lvl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靠近透镜</a:t>
            </a:r>
          </a:p>
          <a:p>
            <a:pPr marL="0" marR="0" lvl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靠近透镜和远离透镜都可以</a:t>
            </a:r>
          </a:p>
          <a:p>
            <a:pPr marL="0" marR="0" lvl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保持在原来的位置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08175" y="2433638"/>
            <a:ext cx="72707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4589" name="Picture 2" descr="E:\R八物上\人八物导学案\KO56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550" y="715963"/>
            <a:ext cx="1644650" cy="1468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" y="122555"/>
            <a:ext cx="8366760" cy="49047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905" y="328930"/>
            <a:ext cx="84372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【例题】（多选）在探究凸透镜成像规律实验中，通过移动光屏，使光屏上成清晰的像时，在蜡烛和凸透镜之间放一个镜片，这时发现光屏上的像变得模糊了，通过向右移动光屏，像又变得清晰，则该镜片（     ）</a:t>
            </a: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A.远视眼镜片         B.近视眼镜片      </a:t>
            </a: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C.由凹透镜制成      D.由凸透镜制成</a:t>
            </a:r>
          </a:p>
        </p:txBody>
      </p:sp>
      <p:pic>
        <p:nvPicPr>
          <p:cNvPr id="4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" y="328930"/>
            <a:ext cx="8542020" cy="4396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" y="145415"/>
            <a:ext cx="8411210" cy="485203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848485" y="1703070"/>
            <a:ext cx="504190" cy="14700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885" y="1419860"/>
            <a:ext cx="2016125" cy="2087880"/>
          </a:xfrm>
          <a:prstGeom prst="rect">
            <a:avLst/>
          </a:prstGeom>
          <a:noFill/>
          <a:ln w="28575">
            <a:solidFill>
              <a:srgbClr val="FFFF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305" y="732155"/>
            <a:ext cx="5276215" cy="41935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71450" y="109220"/>
            <a:ext cx="7665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/>
              <a:t>探究凸透镜厚度与折光能力、焦距之间的关系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" y="145415"/>
            <a:ext cx="8411210" cy="4852035"/>
          </a:xfrm>
          <a:prstGeom prst="rect">
            <a:avLst/>
          </a:prstGeom>
        </p:spPr>
      </p:pic>
      <p:pic>
        <p:nvPicPr>
          <p:cNvPr id="2" name="图片 1" descr="UC截图20191206101104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440" y="1643380"/>
            <a:ext cx="861060" cy="16408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9885" y="1419860"/>
            <a:ext cx="2016125" cy="2087880"/>
          </a:xfrm>
          <a:prstGeom prst="rect">
            <a:avLst/>
          </a:prstGeom>
          <a:noFill/>
          <a:ln w="28575">
            <a:solidFill>
              <a:srgbClr val="FFFF0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200" y="109220"/>
            <a:ext cx="88880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依据：</a:t>
            </a:r>
            <a:r>
              <a:rPr lang="zh-CN" altLang="en-US" sz="2800"/>
              <a:t>入射光线越会聚，则经凸透镜折射后会提前会聚；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           入射光线越发散， </a:t>
            </a:r>
            <a:r>
              <a:rPr lang="zh-CN" altLang="en-US" sz="2800">
                <a:sym typeface="+mn-ea"/>
              </a:rPr>
              <a:t>则经凸透镜折射后会</a:t>
            </a:r>
            <a:r>
              <a:rPr lang="zh-CN" altLang="en-US" sz="2800"/>
              <a:t>延迟会聚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判断入射光线发生何种变化，若入射光线变得更加会聚了，则清晰的像点会</a:t>
            </a:r>
            <a:r>
              <a:rPr lang="zh-CN" altLang="en-US" sz="2800" u="sng"/>
              <a:t>            </a:t>
            </a:r>
            <a:r>
              <a:rPr lang="zh-CN" altLang="en-US" sz="2800"/>
              <a:t> 会聚，若入射光线变得更加发散了，则清晰的像点会</a:t>
            </a:r>
            <a:r>
              <a:rPr lang="zh-CN" altLang="en-US" sz="2800" u="sng"/>
              <a:t>            </a:t>
            </a:r>
            <a:r>
              <a:rPr lang="zh-CN" altLang="en-US" sz="2800"/>
              <a:t>会聚。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74110" y="2180590"/>
            <a:ext cx="1184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提前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38675" y="2875280"/>
            <a:ext cx="1184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延迟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85763" y="689293"/>
            <a:ext cx="8462963" cy="1986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【例题】龙龙爷爷的眼睛是老花眼，爸爸是近视眼。两人的眼镜都放在书桌的报纸上，如图所示。现在爷爷要看一份说明书，龙龙应该把报纸上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Symbol" panose="05050102010706020507" pitchFamily="18" charset="2"/>
              </a:rPr>
              <a:t>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侧的眼镜拿给爷爷。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Symbol" panose="05050102010706020507" pitchFamily="18" charset="2"/>
              </a:rPr>
              <a:t>（填：“左”或“右”）</a:t>
            </a:r>
          </a:p>
        </p:txBody>
      </p:sp>
      <p:pic>
        <p:nvPicPr>
          <p:cNvPr id="27651" name="Picture 5"/>
          <p:cNvPicPr>
            <a:picLocks noChangeAspect="1"/>
          </p:cNvPicPr>
          <p:nvPr/>
        </p:nvPicPr>
        <p:blipFill>
          <a:blip r:embed="rId2"/>
          <a:srcRect b="19737"/>
          <a:stretch>
            <a:fillRect/>
          </a:stretch>
        </p:blipFill>
        <p:spPr>
          <a:xfrm>
            <a:off x="2000885" y="2842895"/>
            <a:ext cx="4358005" cy="16681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7" name="组合 21"/>
          <p:cNvGrpSpPr/>
          <p:nvPr/>
        </p:nvGrpSpPr>
        <p:grpSpPr>
          <a:xfrm>
            <a:off x="157163" y="17240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71920" y="1697990"/>
            <a:ext cx="1184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左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4"/>
          <p:cNvSpPr>
            <a:spLocks noChangeArrowheads="1"/>
          </p:cNvSpPr>
          <p:nvPr/>
        </p:nvSpPr>
        <p:spPr bwMode="auto">
          <a:xfrm>
            <a:off x="638175" y="217805"/>
            <a:ext cx="8012113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36520" algn="ctr"/>
              </a:tabLs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520" algn="ctr"/>
              </a:tabLst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【例题】在探究近视眼视力矫正问题时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520" algn="ctr"/>
              </a:tabLst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用如图所示的装置模拟眼睛，烧瓶中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520" algn="ctr"/>
              </a:tabLst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的着色液体相于玻璃体，烧瓶左侧紧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520" algn="ctr"/>
              </a:tabLst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靠瓶壁的凸透镜相当于眼球的晶状体，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520" algn="ctr"/>
              </a:tabLst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右侧内壁相当于视网膜。下面的四幅图是一些同学描绘近视眼矫正的方法和光路，其中能达到近视眼矫正目的的是 （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</p:txBody>
      </p:sp>
      <p:grpSp>
        <p:nvGrpSpPr>
          <p:cNvPr id="28675" name="Group 6"/>
          <p:cNvGrpSpPr/>
          <p:nvPr/>
        </p:nvGrpSpPr>
        <p:grpSpPr>
          <a:xfrm>
            <a:off x="6983413" y="454025"/>
            <a:ext cx="1060450" cy="1501775"/>
            <a:chOff x="2432" y="10548"/>
            <a:chExt cx="764" cy="1107"/>
          </a:xfrm>
        </p:grpSpPr>
        <p:sp>
          <p:nvSpPr>
            <p:cNvPr id="4" name="Oval 43"/>
            <p:cNvSpPr>
              <a:spLocks noChangeArrowheads="1"/>
            </p:cNvSpPr>
            <p:nvPr/>
          </p:nvSpPr>
          <p:spPr bwMode="auto">
            <a:xfrm>
              <a:off x="2513" y="11009"/>
              <a:ext cx="683" cy="64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  <p:sp>
          <p:nvSpPr>
            <p:cNvPr id="5" name="Freeform 42"/>
            <p:cNvSpPr/>
            <p:nvPr/>
          </p:nvSpPr>
          <p:spPr bwMode="auto">
            <a:xfrm>
              <a:off x="2775" y="10548"/>
              <a:ext cx="156" cy="469"/>
            </a:xfrm>
            <a:custGeom>
              <a:avLst/>
              <a:gdLst>
                <a:gd name="T0" fmla="*/ 0 w 540"/>
                <a:gd name="T1" fmla="*/ 42 h 1560"/>
                <a:gd name="T2" fmla="*/ 0 w 540"/>
                <a:gd name="T3" fmla="*/ 0 h 1560"/>
                <a:gd name="T4" fmla="*/ 13 w 540"/>
                <a:gd name="T5" fmla="*/ 0 h 1560"/>
                <a:gd name="T6" fmla="*/ 13 w 540"/>
                <a:gd name="T7" fmla="*/ 42 h 15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40"/>
                <a:gd name="T13" fmla="*/ 0 h 1560"/>
                <a:gd name="T14" fmla="*/ 540 w 540"/>
                <a:gd name="T15" fmla="*/ 1560 h 15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40" h="1560">
                  <a:moveTo>
                    <a:pt x="0" y="1560"/>
                  </a:moveTo>
                  <a:lnTo>
                    <a:pt x="0" y="0"/>
                  </a:lnTo>
                  <a:lnTo>
                    <a:pt x="540" y="0"/>
                  </a:lnTo>
                  <a:lnTo>
                    <a:pt x="540" y="156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  <p:sp>
          <p:nvSpPr>
            <p:cNvPr id="6" name="xjhgx2"/>
            <p:cNvSpPr/>
            <p:nvPr/>
          </p:nvSpPr>
          <p:spPr bwMode="auto">
            <a:xfrm>
              <a:off x="2432" y="11094"/>
              <a:ext cx="64" cy="480"/>
            </a:xfrm>
            <a:custGeom>
              <a:avLst/>
              <a:gdLst>
                <a:gd name="T0" fmla="*/ 0 w 620"/>
                <a:gd name="T1" fmla="*/ 0 h 4408"/>
                <a:gd name="T2" fmla="*/ 0 w 620"/>
                <a:gd name="T3" fmla="*/ 0 h 4408"/>
                <a:gd name="T4" fmla="*/ 0 w 620"/>
                <a:gd name="T5" fmla="*/ 1 h 4408"/>
                <a:gd name="T6" fmla="*/ 0 w 620"/>
                <a:gd name="T7" fmla="*/ 1 h 4408"/>
                <a:gd name="T8" fmla="*/ 0 w 620"/>
                <a:gd name="T9" fmla="*/ 1 h 4408"/>
                <a:gd name="T10" fmla="*/ 0 w 620"/>
                <a:gd name="T11" fmla="*/ 2 h 4408"/>
                <a:gd name="T12" fmla="*/ 0 w 620"/>
                <a:gd name="T13" fmla="*/ 2 h 4408"/>
                <a:gd name="T14" fmla="*/ 0 w 620"/>
                <a:gd name="T15" fmla="*/ 3 h 4408"/>
                <a:gd name="T16" fmla="*/ 0 w 620"/>
                <a:gd name="T17" fmla="*/ 3 h 4408"/>
                <a:gd name="T18" fmla="*/ 0 w 620"/>
                <a:gd name="T19" fmla="*/ 3 h 4408"/>
                <a:gd name="T20" fmla="*/ 0 w 620"/>
                <a:gd name="T21" fmla="*/ 4 h 4408"/>
                <a:gd name="T22" fmla="*/ 0 w 620"/>
                <a:gd name="T23" fmla="*/ 4 h 4408"/>
                <a:gd name="T24" fmla="*/ 0 w 620"/>
                <a:gd name="T25" fmla="*/ 4 h 4408"/>
                <a:gd name="T26" fmla="*/ 0 w 620"/>
                <a:gd name="T27" fmla="*/ 5 h 4408"/>
                <a:gd name="T28" fmla="*/ 0 w 620"/>
                <a:gd name="T29" fmla="*/ 5 h 4408"/>
                <a:gd name="T30" fmla="*/ 0 w 620"/>
                <a:gd name="T31" fmla="*/ 5 h 4408"/>
                <a:gd name="T32" fmla="*/ 0 w 620"/>
                <a:gd name="T33" fmla="*/ 6 h 4408"/>
                <a:gd name="T34" fmla="*/ 0 w 620"/>
                <a:gd name="T35" fmla="*/ 6 h 4408"/>
                <a:gd name="T36" fmla="*/ 0 w 620"/>
                <a:gd name="T37" fmla="*/ 5 h 4408"/>
                <a:gd name="T38" fmla="*/ 1 w 620"/>
                <a:gd name="T39" fmla="*/ 5 h 4408"/>
                <a:gd name="T40" fmla="*/ 1 w 620"/>
                <a:gd name="T41" fmla="*/ 5 h 4408"/>
                <a:gd name="T42" fmla="*/ 1 w 620"/>
                <a:gd name="T43" fmla="*/ 4 h 4408"/>
                <a:gd name="T44" fmla="*/ 1 w 620"/>
                <a:gd name="T45" fmla="*/ 4 h 4408"/>
                <a:gd name="T46" fmla="*/ 1 w 620"/>
                <a:gd name="T47" fmla="*/ 4 h 4408"/>
                <a:gd name="T48" fmla="*/ 1 w 620"/>
                <a:gd name="T49" fmla="*/ 3 h 4408"/>
                <a:gd name="T50" fmla="*/ 1 w 620"/>
                <a:gd name="T51" fmla="*/ 3 h 4408"/>
                <a:gd name="T52" fmla="*/ 1 w 620"/>
                <a:gd name="T53" fmla="*/ 3 h 4408"/>
                <a:gd name="T54" fmla="*/ 1 w 620"/>
                <a:gd name="T55" fmla="*/ 2 h 4408"/>
                <a:gd name="T56" fmla="*/ 1 w 620"/>
                <a:gd name="T57" fmla="*/ 2 h 4408"/>
                <a:gd name="T58" fmla="*/ 1 w 620"/>
                <a:gd name="T59" fmla="*/ 1 h 4408"/>
                <a:gd name="T60" fmla="*/ 1 w 620"/>
                <a:gd name="T61" fmla="*/ 1 h 4408"/>
                <a:gd name="T62" fmla="*/ 1 w 620"/>
                <a:gd name="T63" fmla="*/ 1 h 4408"/>
                <a:gd name="T64" fmla="*/ 0 w 620"/>
                <a:gd name="T65" fmla="*/ 0 h 4408"/>
                <a:gd name="T66" fmla="*/ 0 w 620"/>
                <a:gd name="T67" fmla="*/ 0 h 44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20"/>
                <a:gd name="T103" fmla="*/ 0 h 4408"/>
                <a:gd name="T104" fmla="*/ 620 w 620"/>
                <a:gd name="T105" fmla="*/ 4408 h 44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20" h="4408">
                  <a:moveTo>
                    <a:pt x="310" y="0"/>
                  </a:moveTo>
                  <a:lnTo>
                    <a:pt x="237" y="270"/>
                  </a:lnTo>
                  <a:lnTo>
                    <a:pt x="175" y="542"/>
                  </a:lnTo>
                  <a:lnTo>
                    <a:pt x="121" y="816"/>
                  </a:lnTo>
                  <a:lnTo>
                    <a:pt x="78" y="1091"/>
                  </a:lnTo>
                  <a:lnTo>
                    <a:pt x="44" y="1368"/>
                  </a:lnTo>
                  <a:lnTo>
                    <a:pt x="19" y="1646"/>
                  </a:lnTo>
                  <a:lnTo>
                    <a:pt x="5" y="1925"/>
                  </a:lnTo>
                  <a:lnTo>
                    <a:pt x="0" y="2204"/>
                  </a:lnTo>
                  <a:lnTo>
                    <a:pt x="5" y="2483"/>
                  </a:lnTo>
                  <a:lnTo>
                    <a:pt x="19" y="2762"/>
                  </a:lnTo>
                  <a:lnTo>
                    <a:pt x="44" y="3040"/>
                  </a:lnTo>
                  <a:lnTo>
                    <a:pt x="78" y="3317"/>
                  </a:lnTo>
                  <a:lnTo>
                    <a:pt x="121" y="3592"/>
                  </a:lnTo>
                  <a:lnTo>
                    <a:pt x="175" y="3866"/>
                  </a:lnTo>
                  <a:lnTo>
                    <a:pt x="237" y="4138"/>
                  </a:lnTo>
                  <a:lnTo>
                    <a:pt x="310" y="4408"/>
                  </a:lnTo>
                  <a:lnTo>
                    <a:pt x="383" y="4138"/>
                  </a:lnTo>
                  <a:lnTo>
                    <a:pt x="445" y="3866"/>
                  </a:lnTo>
                  <a:lnTo>
                    <a:pt x="499" y="3592"/>
                  </a:lnTo>
                  <a:lnTo>
                    <a:pt x="542" y="3317"/>
                  </a:lnTo>
                  <a:lnTo>
                    <a:pt x="576" y="3040"/>
                  </a:lnTo>
                  <a:lnTo>
                    <a:pt x="601" y="2762"/>
                  </a:lnTo>
                  <a:lnTo>
                    <a:pt x="615" y="2483"/>
                  </a:lnTo>
                  <a:lnTo>
                    <a:pt x="620" y="2204"/>
                  </a:lnTo>
                  <a:lnTo>
                    <a:pt x="615" y="1925"/>
                  </a:lnTo>
                  <a:lnTo>
                    <a:pt x="601" y="1646"/>
                  </a:lnTo>
                  <a:lnTo>
                    <a:pt x="576" y="1368"/>
                  </a:lnTo>
                  <a:lnTo>
                    <a:pt x="542" y="1091"/>
                  </a:lnTo>
                  <a:lnTo>
                    <a:pt x="499" y="816"/>
                  </a:lnTo>
                  <a:lnTo>
                    <a:pt x="445" y="542"/>
                  </a:lnTo>
                  <a:lnTo>
                    <a:pt x="383" y="270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969696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  <p:sp>
          <p:nvSpPr>
            <p:cNvPr id="7" name="Rectangle 40"/>
            <p:cNvSpPr>
              <a:spLocks noChangeArrowheads="1"/>
            </p:cNvSpPr>
            <p:nvPr/>
          </p:nvSpPr>
          <p:spPr bwMode="auto">
            <a:xfrm>
              <a:off x="2790" y="10962"/>
              <a:ext cx="138" cy="8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  <p:sp>
          <p:nvSpPr>
            <p:cNvPr id="8" name="Line 39"/>
            <p:cNvSpPr>
              <a:spLocks noChangeShapeType="1"/>
            </p:cNvSpPr>
            <p:nvPr/>
          </p:nvSpPr>
          <p:spPr bwMode="auto">
            <a:xfrm>
              <a:off x="2784" y="10956"/>
              <a:ext cx="14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Line 38"/>
            <p:cNvSpPr>
              <a:spLocks noChangeShapeType="1"/>
            </p:cNvSpPr>
            <p:nvPr/>
          </p:nvSpPr>
          <p:spPr bwMode="auto">
            <a:xfrm>
              <a:off x="2791" y="11006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Line 37"/>
            <p:cNvSpPr>
              <a:spLocks noChangeShapeType="1"/>
            </p:cNvSpPr>
            <p:nvPr/>
          </p:nvSpPr>
          <p:spPr bwMode="auto">
            <a:xfrm>
              <a:off x="2867" y="11006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Line 36"/>
            <p:cNvSpPr>
              <a:spLocks noChangeShapeType="1"/>
            </p:cNvSpPr>
            <p:nvPr/>
          </p:nvSpPr>
          <p:spPr bwMode="auto">
            <a:xfrm>
              <a:off x="2663" y="11087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auto">
            <a:xfrm>
              <a:off x="2771" y="11087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Line 34"/>
            <p:cNvSpPr>
              <a:spLocks noChangeShapeType="1"/>
            </p:cNvSpPr>
            <p:nvPr/>
          </p:nvSpPr>
          <p:spPr bwMode="auto">
            <a:xfrm>
              <a:off x="2891" y="11084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Line 33"/>
            <p:cNvSpPr>
              <a:spLocks noChangeShapeType="1"/>
            </p:cNvSpPr>
            <p:nvPr/>
          </p:nvSpPr>
          <p:spPr bwMode="auto">
            <a:xfrm>
              <a:off x="3008" y="11084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Line 32"/>
            <p:cNvSpPr>
              <a:spLocks noChangeShapeType="1"/>
            </p:cNvSpPr>
            <p:nvPr/>
          </p:nvSpPr>
          <p:spPr bwMode="auto">
            <a:xfrm>
              <a:off x="3142" y="11283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Line 31"/>
            <p:cNvSpPr>
              <a:spLocks noChangeShapeType="1"/>
            </p:cNvSpPr>
            <p:nvPr/>
          </p:nvSpPr>
          <p:spPr bwMode="auto">
            <a:xfrm>
              <a:off x="2572" y="11187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Line 30"/>
            <p:cNvSpPr>
              <a:spLocks noChangeShapeType="1"/>
            </p:cNvSpPr>
            <p:nvPr/>
          </p:nvSpPr>
          <p:spPr bwMode="auto">
            <a:xfrm>
              <a:off x="2670" y="11185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auto">
            <a:xfrm>
              <a:off x="2779" y="11185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Line 28"/>
            <p:cNvSpPr>
              <a:spLocks noChangeShapeType="1"/>
            </p:cNvSpPr>
            <p:nvPr/>
          </p:nvSpPr>
          <p:spPr bwMode="auto">
            <a:xfrm>
              <a:off x="2888" y="11185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Line 27"/>
            <p:cNvSpPr>
              <a:spLocks noChangeShapeType="1"/>
            </p:cNvSpPr>
            <p:nvPr/>
          </p:nvSpPr>
          <p:spPr bwMode="auto">
            <a:xfrm>
              <a:off x="2988" y="11180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Line 26"/>
            <p:cNvSpPr>
              <a:spLocks noChangeShapeType="1"/>
            </p:cNvSpPr>
            <p:nvPr/>
          </p:nvSpPr>
          <p:spPr bwMode="auto">
            <a:xfrm>
              <a:off x="3096" y="11180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Line 25"/>
            <p:cNvSpPr>
              <a:spLocks noChangeShapeType="1"/>
            </p:cNvSpPr>
            <p:nvPr/>
          </p:nvSpPr>
          <p:spPr bwMode="auto">
            <a:xfrm>
              <a:off x="2532" y="11290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>
              <a:off x="2630" y="11288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2739" y="11288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Line 22"/>
            <p:cNvSpPr>
              <a:spLocks noChangeShapeType="1"/>
            </p:cNvSpPr>
            <p:nvPr/>
          </p:nvSpPr>
          <p:spPr bwMode="auto">
            <a:xfrm>
              <a:off x="2855" y="11290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2955" y="11288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>
              <a:off x="3063" y="11288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2581" y="11424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>
              <a:off x="2680" y="11422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>
              <a:off x="2789" y="11422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Line 16"/>
            <p:cNvSpPr>
              <a:spLocks noChangeShapeType="1"/>
            </p:cNvSpPr>
            <p:nvPr/>
          </p:nvSpPr>
          <p:spPr bwMode="auto">
            <a:xfrm>
              <a:off x="2895" y="11422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Line 15"/>
            <p:cNvSpPr>
              <a:spLocks noChangeShapeType="1"/>
            </p:cNvSpPr>
            <p:nvPr/>
          </p:nvSpPr>
          <p:spPr bwMode="auto">
            <a:xfrm>
              <a:off x="2995" y="11417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>
              <a:off x="3105" y="11417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4" name="Line 13"/>
            <p:cNvSpPr>
              <a:spLocks noChangeShapeType="1"/>
            </p:cNvSpPr>
            <p:nvPr/>
          </p:nvSpPr>
          <p:spPr bwMode="auto">
            <a:xfrm>
              <a:off x="2628" y="11539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5" name="Line 12"/>
            <p:cNvSpPr>
              <a:spLocks noChangeShapeType="1"/>
            </p:cNvSpPr>
            <p:nvPr/>
          </p:nvSpPr>
          <p:spPr bwMode="auto">
            <a:xfrm>
              <a:off x="2727" y="11534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6" name="Line 11"/>
            <p:cNvSpPr>
              <a:spLocks noChangeShapeType="1"/>
            </p:cNvSpPr>
            <p:nvPr/>
          </p:nvSpPr>
          <p:spPr bwMode="auto">
            <a:xfrm>
              <a:off x="2836" y="11534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>
              <a:off x="2943" y="11534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Line 9"/>
            <p:cNvSpPr>
              <a:spLocks noChangeShapeType="1"/>
            </p:cNvSpPr>
            <p:nvPr/>
          </p:nvSpPr>
          <p:spPr bwMode="auto">
            <a:xfrm>
              <a:off x="3042" y="11532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9" name="Line 8"/>
            <p:cNvSpPr>
              <a:spLocks noChangeShapeType="1"/>
            </p:cNvSpPr>
            <p:nvPr/>
          </p:nvSpPr>
          <p:spPr bwMode="auto">
            <a:xfrm>
              <a:off x="2751" y="11630"/>
              <a:ext cx="4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>
              <a:off x="2849" y="11628"/>
              <a:ext cx="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8676" name="Group 245"/>
          <p:cNvGrpSpPr/>
          <p:nvPr/>
        </p:nvGrpSpPr>
        <p:grpSpPr>
          <a:xfrm>
            <a:off x="822325" y="3295650"/>
            <a:ext cx="1504950" cy="1760538"/>
            <a:chOff x="296" y="3039"/>
            <a:chExt cx="948" cy="1109"/>
          </a:xfrm>
        </p:grpSpPr>
        <p:grpSp>
          <p:nvGrpSpPr>
            <p:cNvPr id="28825" name="Group 186"/>
            <p:cNvGrpSpPr/>
            <p:nvPr/>
          </p:nvGrpSpPr>
          <p:grpSpPr>
            <a:xfrm>
              <a:off x="296" y="3039"/>
              <a:ext cx="948" cy="823"/>
              <a:chOff x="3632" y="10512"/>
              <a:chExt cx="1462" cy="1107"/>
            </a:xfrm>
          </p:grpSpPr>
          <p:grpSp>
            <p:nvGrpSpPr>
              <p:cNvPr id="28827" name="Group 191"/>
              <p:cNvGrpSpPr/>
              <p:nvPr/>
            </p:nvGrpSpPr>
            <p:grpSpPr>
              <a:xfrm>
                <a:off x="3632" y="10512"/>
                <a:ext cx="1250" cy="1107"/>
                <a:chOff x="3627" y="7627"/>
                <a:chExt cx="1250" cy="1107"/>
              </a:xfrm>
            </p:grpSpPr>
            <p:sp>
              <p:nvSpPr>
                <p:cNvPr id="49" name="Oval 233"/>
                <p:cNvSpPr>
                  <a:spLocks noChangeArrowheads="1"/>
                </p:cNvSpPr>
                <p:nvPr/>
              </p:nvSpPr>
              <p:spPr bwMode="auto">
                <a:xfrm>
                  <a:off x="4196" y="8088"/>
                  <a:ext cx="683" cy="646"/>
                </a:xfrm>
                <a:prstGeom prst="ellipse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_GB2312" pitchFamily="49" charset="-122"/>
                    <a:cs typeface="+mn-cs"/>
                  </a:endParaRPr>
                </a:p>
              </p:txBody>
            </p:sp>
            <p:sp>
              <p:nvSpPr>
                <p:cNvPr id="50" name="Freeform 232"/>
                <p:cNvSpPr/>
                <p:nvPr/>
              </p:nvSpPr>
              <p:spPr bwMode="auto">
                <a:xfrm>
                  <a:off x="4458" y="7627"/>
                  <a:ext cx="156" cy="469"/>
                </a:xfrm>
                <a:custGeom>
                  <a:avLst/>
                  <a:gdLst>
                    <a:gd name="T0" fmla="*/ 0 w 540"/>
                    <a:gd name="T1" fmla="*/ 42 h 1560"/>
                    <a:gd name="T2" fmla="*/ 0 w 540"/>
                    <a:gd name="T3" fmla="*/ 0 h 1560"/>
                    <a:gd name="T4" fmla="*/ 13 w 540"/>
                    <a:gd name="T5" fmla="*/ 0 h 1560"/>
                    <a:gd name="T6" fmla="*/ 13 w 540"/>
                    <a:gd name="T7" fmla="*/ 42 h 156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40"/>
                    <a:gd name="T13" fmla="*/ 0 h 1560"/>
                    <a:gd name="T14" fmla="*/ 540 w 540"/>
                    <a:gd name="T15" fmla="*/ 1560 h 156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40" h="1560">
                      <a:moveTo>
                        <a:pt x="0" y="1560"/>
                      </a:moveTo>
                      <a:lnTo>
                        <a:pt x="0" y="0"/>
                      </a:lnTo>
                      <a:lnTo>
                        <a:pt x="540" y="0"/>
                      </a:lnTo>
                      <a:lnTo>
                        <a:pt x="540" y="156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_GB2312" pitchFamily="49" charset="-122"/>
                    <a:cs typeface="+mn-cs"/>
                  </a:endParaRPr>
                </a:p>
              </p:txBody>
            </p:sp>
            <p:sp>
              <p:nvSpPr>
                <p:cNvPr id="51" name="xjhgx2"/>
                <p:cNvSpPr/>
                <p:nvPr/>
              </p:nvSpPr>
              <p:spPr bwMode="auto">
                <a:xfrm>
                  <a:off x="4113" y="8173"/>
                  <a:ext cx="65" cy="480"/>
                </a:xfrm>
                <a:custGeom>
                  <a:avLst/>
                  <a:gdLst>
                    <a:gd name="T0" fmla="*/ 0 w 620"/>
                    <a:gd name="T1" fmla="*/ 0 h 4408"/>
                    <a:gd name="T2" fmla="*/ 0 w 620"/>
                    <a:gd name="T3" fmla="*/ 0 h 4408"/>
                    <a:gd name="T4" fmla="*/ 0 w 620"/>
                    <a:gd name="T5" fmla="*/ 1 h 4408"/>
                    <a:gd name="T6" fmla="*/ 0 w 620"/>
                    <a:gd name="T7" fmla="*/ 1 h 4408"/>
                    <a:gd name="T8" fmla="*/ 0 w 620"/>
                    <a:gd name="T9" fmla="*/ 1 h 4408"/>
                    <a:gd name="T10" fmla="*/ 0 w 620"/>
                    <a:gd name="T11" fmla="*/ 2 h 4408"/>
                    <a:gd name="T12" fmla="*/ 0 w 620"/>
                    <a:gd name="T13" fmla="*/ 2 h 4408"/>
                    <a:gd name="T14" fmla="*/ 0 w 620"/>
                    <a:gd name="T15" fmla="*/ 3 h 4408"/>
                    <a:gd name="T16" fmla="*/ 0 w 620"/>
                    <a:gd name="T17" fmla="*/ 3 h 4408"/>
                    <a:gd name="T18" fmla="*/ 0 w 620"/>
                    <a:gd name="T19" fmla="*/ 3 h 4408"/>
                    <a:gd name="T20" fmla="*/ 0 w 620"/>
                    <a:gd name="T21" fmla="*/ 4 h 4408"/>
                    <a:gd name="T22" fmla="*/ 0 w 620"/>
                    <a:gd name="T23" fmla="*/ 4 h 4408"/>
                    <a:gd name="T24" fmla="*/ 0 w 620"/>
                    <a:gd name="T25" fmla="*/ 4 h 4408"/>
                    <a:gd name="T26" fmla="*/ 0 w 620"/>
                    <a:gd name="T27" fmla="*/ 5 h 4408"/>
                    <a:gd name="T28" fmla="*/ 0 w 620"/>
                    <a:gd name="T29" fmla="*/ 5 h 4408"/>
                    <a:gd name="T30" fmla="*/ 0 w 620"/>
                    <a:gd name="T31" fmla="*/ 5 h 4408"/>
                    <a:gd name="T32" fmla="*/ 0 w 620"/>
                    <a:gd name="T33" fmla="*/ 6 h 4408"/>
                    <a:gd name="T34" fmla="*/ 0 w 620"/>
                    <a:gd name="T35" fmla="*/ 6 h 4408"/>
                    <a:gd name="T36" fmla="*/ 0 w 620"/>
                    <a:gd name="T37" fmla="*/ 5 h 4408"/>
                    <a:gd name="T38" fmla="*/ 1 w 620"/>
                    <a:gd name="T39" fmla="*/ 5 h 4408"/>
                    <a:gd name="T40" fmla="*/ 1 w 620"/>
                    <a:gd name="T41" fmla="*/ 5 h 4408"/>
                    <a:gd name="T42" fmla="*/ 1 w 620"/>
                    <a:gd name="T43" fmla="*/ 4 h 4408"/>
                    <a:gd name="T44" fmla="*/ 1 w 620"/>
                    <a:gd name="T45" fmla="*/ 4 h 4408"/>
                    <a:gd name="T46" fmla="*/ 1 w 620"/>
                    <a:gd name="T47" fmla="*/ 4 h 4408"/>
                    <a:gd name="T48" fmla="*/ 1 w 620"/>
                    <a:gd name="T49" fmla="*/ 3 h 4408"/>
                    <a:gd name="T50" fmla="*/ 1 w 620"/>
                    <a:gd name="T51" fmla="*/ 3 h 4408"/>
                    <a:gd name="T52" fmla="*/ 1 w 620"/>
                    <a:gd name="T53" fmla="*/ 3 h 4408"/>
                    <a:gd name="T54" fmla="*/ 1 w 620"/>
                    <a:gd name="T55" fmla="*/ 2 h 4408"/>
                    <a:gd name="T56" fmla="*/ 1 w 620"/>
                    <a:gd name="T57" fmla="*/ 2 h 4408"/>
                    <a:gd name="T58" fmla="*/ 1 w 620"/>
                    <a:gd name="T59" fmla="*/ 1 h 4408"/>
                    <a:gd name="T60" fmla="*/ 1 w 620"/>
                    <a:gd name="T61" fmla="*/ 1 h 4408"/>
                    <a:gd name="T62" fmla="*/ 1 w 620"/>
                    <a:gd name="T63" fmla="*/ 1 h 4408"/>
                    <a:gd name="T64" fmla="*/ 0 w 620"/>
                    <a:gd name="T65" fmla="*/ 0 h 4408"/>
                    <a:gd name="T66" fmla="*/ 0 w 620"/>
                    <a:gd name="T67" fmla="*/ 0 h 44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20"/>
                    <a:gd name="T103" fmla="*/ 0 h 4408"/>
                    <a:gd name="T104" fmla="*/ 620 w 620"/>
                    <a:gd name="T105" fmla="*/ 4408 h 44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20" h="4408">
                      <a:moveTo>
                        <a:pt x="310" y="0"/>
                      </a:moveTo>
                      <a:lnTo>
                        <a:pt x="237" y="270"/>
                      </a:lnTo>
                      <a:lnTo>
                        <a:pt x="175" y="542"/>
                      </a:lnTo>
                      <a:lnTo>
                        <a:pt x="121" y="816"/>
                      </a:lnTo>
                      <a:lnTo>
                        <a:pt x="78" y="1091"/>
                      </a:lnTo>
                      <a:lnTo>
                        <a:pt x="44" y="1368"/>
                      </a:lnTo>
                      <a:lnTo>
                        <a:pt x="19" y="1646"/>
                      </a:lnTo>
                      <a:lnTo>
                        <a:pt x="5" y="1925"/>
                      </a:lnTo>
                      <a:lnTo>
                        <a:pt x="0" y="2204"/>
                      </a:lnTo>
                      <a:lnTo>
                        <a:pt x="5" y="2483"/>
                      </a:lnTo>
                      <a:lnTo>
                        <a:pt x="19" y="2762"/>
                      </a:lnTo>
                      <a:lnTo>
                        <a:pt x="44" y="3040"/>
                      </a:lnTo>
                      <a:lnTo>
                        <a:pt x="78" y="3317"/>
                      </a:lnTo>
                      <a:lnTo>
                        <a:pt x="121" y="3592"/>
                      </a:lnTo>
                      <a:lnTo>
                        <a:pt x="175" y="3866"/>
                      </a:lnTo>
                      <a:lnTo>
                        <a:pt x="237" y="4138"/>
                      </a:lnTo>
                      <a:lnTo>
                        <a:pt x="310" y="4408"/>
                      </a:lnTo>
                      <a:lnTo>
                        <a:pt x="383" y="4138"/>
                      </a:lnTo>
                      <a:lnTo>
                        <a:pt x="445" y="3866"/>
                      </a:lnTo>
                      <a:lnTo>
                        <a:pt x="499" y="3592"/>
                      </a:lnTo>
                      <a:lnTo>
                        <a:pt x="542" y="3317"/>
                      </a:lnTo>
                      <a:lnTo>
                        <a:pt x="576" y="3040"/>
                      </a:lnTo>
                      <a:lnTo>
                        <a:pt x="601" y="2762"/>
                      </a:lnTo>
                      <a:lnTo>
                        <a:pt x="615" y="2483"/>
                      </a:lnTo>
                      <a:lnTo>
                        <a:pt x="620" y="2204"/>
                      </a:lnTo>
                      <a:lnTo>
                        <a:pt x="615" y="1925"/>
                      </a:lnTo>
                      <a:lnTo>
                        <a:pt x="601" y="1646"/>
                      </a:lnTo>
                      <a:lnTo>
                        <a:pt x="576" y="1368"/>
                      </a:lnTo>
                      <a:lnTo>
                        <a:pt x="542" y="1091"/>
                      </a:lnTo>
                      <a:lnTo>
                        <a:pt x="499" y="816"/>
                      </a:lnTo>
                      <a:lnTo>
                        <a:pt x="445" y="542"/>
                      </a:lnTo>
                      <a:lnTo>
                        <a:pt x="383" y="270"/>
                      </a:lnTo>
                      <a:lnTo>
                        <a:pt x="31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_GB2312" pitchFamily="49" charset="-122"/>
                    <a:cs typeface="+mn-cs"/>
                  </a:endParaRPr>
                </a:p>
              </p:txBody>
            </p:sp>
            <p:sp>
              <p:nvSpPr>
                <p:cNvPr id="52" name="Rectangle 230"/>
                <p:cNvSpPr>
                  <a:spLocks noChangeArrowheads="1"/>
                </p:cNvSpPr>
                <p:nvPr/>
              </p:nvSpPr>
              <p:spPr bwMode="auto">
                <a:xfrm>
                  <a:off x="4466" y="8041"/>
                  <a:ext cx="137" cy="79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_GB2312" pitchFamily="49" charset="-122"/>
                    <a:cs typeface="+mn-cs"/>
                  </a:endParaRPr>
                </a:p>
              </p:txBody>
            </p:sp>
            <p:sp>
              <p:nvSpPr>
                <p:cNvPr id="53" name="Line 229"/>
                <p:cNvSpPr>
                  <a:spLocks noChangeShapeType="1"/>
                </p:cNvSpPr>
                <p:nvPr/>
              </p:nvSpPr>
              <p:spPr bwMode="auto">
                <a:xfrm>
                  <a:off x="4466" y="8035"/>
                  <a:ext cx="148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4" name="Line 228"/>
                <p:cNvSpPr>
                  <a:spLocks noChangeShapeType="1"/>
                </p:cNvSpPr>
                <p:nvPr/>
              </p:nvSpPr>
              <p:spPr bwMode="auto">
                <a:xfrm>
                  <a:off x="4472" y="8086"/>
                  <a:ext cx="45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5" name="Line 227"/>
                <p:cNvSpPr>
                  <a:spLocks noChangeShapeType="1"/>
                </p:cNvSpPr>
                <p:nvPr/>
              </p:nvSpPr>
              <p:spPr bwMode="auto">
                <a:xfrm>
                  <a:off x="4549" y="8086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6" name="Line 226"/>
                <p:cNvSpPr>
                  <a:spLocks noChangeShapeType="1"/>
                </p:cNvSpPr>
                <p:nvPr/>
              </p:nvSpPr>
              <p:spPr bwMode="auto">
                <a:xfrm>
                  <a:off x="4344" y="8166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7" name="Line 225"/>
                <p:cNvSpPr>
                  <a:spLocks noChangeShapeType="1"/>
                </p:cNvSpPr>
                <p:nvPr/>
              </p:nvSpPr>
              <p:spPr bwMode="auto">
                <a:xfrm>
                  <a:off x="4452" y="8166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8" name="Line 224"/>
                <p:cNvSpPr>
                  <a:spLocks noChangeShapeType="1"/>
                </p:cNvSpPr>
                <p:nvPr/>
              </p:nvSpPr>
              <p:spPr bwMode="auto">
                <a:xfrm>
                  <a:off x="4572" y="8162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9" name="Line 223"/>
                <p:cNvSpPr>
                  <a:spLocks noChangeShapeType="1"/>
                </p:cNvSpPr>
                <p:nvPr/>
              </p:nvSpPr>
              <p:spPr bwMode="auto">
                <a:xfrm>
                  <a:off x="4691" y="8162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0" name="Line 222"/>
                <p:cNvSpPr>
                  <a:spLocks noChangeShapeType="1"/>
                </p:cNvSpPr>
                <p:nvPr/>
              </p:nvSpPr>
              <p:spPr bwMode="auto">
                <a:xfrm>
                  <a:off x="4825" y="8361"/>
                  <a:ext cx="45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1" name="Line 221"/>
                <p:cNvSpPr>
                  <a:spLocks noChangeShapeType="1"/>
                </p:cNvSpPr>
                <p:nvPr/>
              </p:nvSpPr>
              <p:spPr bwMode="auto">
                <a:xfrm>
                  <a:off x="4253" y="8266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2" name="Line 220"/>
                <p:cNvSpPr>
                  <a:spLocks noChangeShapeType="1"/>
                </p:cNvSpPr>
                <p:nvPr/>
              </p:nvSpPr>
              <p:spPr bwMode="auto">
                <a:xfrm>
                  <a:off x="4352" y="8263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3" name="Line 219"/>
                <p:cNvSpPr>
                  <a:spLocks noChangeShapeType="1"/>
                </p:cNvSpPr>
                <p:nvPr/>
              </p:nvSpPr>
              <p:spPr bwMode="auto">
                <a:xfrm>
                  <a:off x="4460" y="8263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4" name="Line 218"/>
                <p:cNvSpPr>
                  <a:spLocks noChangeShapeType="1"/>
                </p:cNvSpPr>
                <p:nvPr/>
              </p:nvSpPr>
              <p:spPr bwMode="auto">
                <a:xfrm>
                  <a:off x="4569" y="8263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5" name="Line 217"/>
                <p:cNvSpPr>
                  <a:spLocks noChangeShapeType="1"/>
                </p:cNvSpPr>
                <p:nvPr/>
              </p:nvSpPr>
              <p:spPr bwMode="auto">
                <a:xfrm>
                  <a:off x="4671" y="8259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6" name="Line 216"/>
                <p:cNvSpPr>
                  <a:spLocks noChangeShapeType="1"/>
                </p:cNvSpPr>
                <p:nvPr/>
              </p:nvSpPr>
              <p:spPr bwMode="auto">
                <a:xfrm>
                  <a:off x="4779" y="8259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7" name="Line 215"/>
                <p:cNvSpPr>
                  <a:spLocks noChangeShapeType="1"/>
                </p:cNvSpPr>
                <p:nvPr/>
              </p:nvSpPr>
              <p:spPr bwMode="auto">
                <a:xfrm>
                  <a:off x="4213" y="8369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8" name="Line 214"/>
                <p:cNvSpPr>
                  <a:spLocks noChangeShapeType="1"/>
                </p:cNvSpPr>
                <p:nvPr/>
              </p:nvSpPr>
              <p:spPr bwMode="auto">
                <a:xfrm>
                  <a:off x="4312" y="8365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69" name="Line 213"/>
                <p:cNvSpPr>
                  <a:spLocks noChangeShapeType="1"/>
                </p:cNvSpPr>
                <p:nvPr/>
              </p:nvSpPr>
              <p:spPr bwMode="auto">
                <a:xfrm>
                  <a:off x="4420" y="8365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0" name="Line 212"/>
                <p:cNvSpPr>
                  <a:spLocks noChangeShapeType="1"/>
                </p:cNvSpPr>
                <p:nvPr/>
              </p:nvSpPr>
              <p:spPr bwMode="auto">
                <a:xfrm>
                  <a:off x="4537" y="8369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1" name="Line 211"/>
                <p:cNvSpPr>
                  <a:spLocks noChangeShapeType="1"/>
                </p:cNvSpPr>
                <p:nvPr/>
              </p:nvSpPr>
              <p:spPr bwMode="auto">
                <a:xfrm>
                  <a:off x="4637" y="8365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2" name="Line 210"/>
                <p:cNvSpPr>
                  <a:spLocks noChangeShapeType="1"/>
                </p:cNvSpPr>
                <p:nvPr/>
              </p:nvSpPr>
              <p:spPr bwMode="auto">
                <a:xfrm>
                  <a:off x="4745" y="8365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3" name="Line 209"/>
                <p:cNvSpPr>
                  <a:spLocks noChangeShapeType="1"/>
                </p:cNvSpPr>
                <p:nvPr/>
              </p:nvSpPr>
              <p:spPr bwMode="auto">
                <a:xfrm>
                  <a:off x="4262" y="8504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4" name="Line 208"/>
                <p:cNvSpPr>
                  <a:spLocks noChangeShapeType="1"/>
                </p:cNvSpPr>
                <p:nvPr/>
              </p:nvSpPr>
              <p:spPr bwMode="auto">
                <a:xfrm>
                  <a:off x="4361" y="8501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5" name="Line 207"/>
                <p:cNvSpPr>
                  <a:spLocks noChangeShapeType="1"/>
                </p:cNvSpPr>
                <p:nvPr/>
              </p:nvSpPr>
              <p:spPr bwMode="auto">
                <a:xfrm>
                  <a:off x="4472" y="8501"/>
                  <a:ext cx="45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6" name="Line 206"/>
                <p:cNvSpPr>
                  <a:spLocks noChangeShapeType="1"/>
                </p:cNvSpPr>
                <p:nvPr/>
              </p:nvSpPr>
              <p:spPr bwMode="auto">
                <a:xfrm>
                  <a:off x="4577" y="8501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7" name="Line 205"/>
                <p:cNvSpPr>
                  <a:spLocks noChangeShapeType="1"/>
                </p:cNvSpPr>
                <p:nvPr/>
              </p:nvSpPr>
              <p:spPr bwMode="auto">
                <a:xfrm>
                  <a:off x="4677" y="8497"/>
                  <a:ext cx="46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8" name="Line 204"/>
                <p:cNvSpPr>
                  <a:spLocks noChangeShapeType="1"/>
                </p:cNvSpPr>
                <p:nvPr/>
              </p:nvSpPr>
              <p:spPr bwMode="auto">
                <a:xfrm>
                  <a:off x="4785" y="8497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79" name="Line 203"/>
                <p:cNvSpPr>
                  <a:spLocks noChangeShapeType="1"/>
                </p:cNvSpPr>
                <p:nvPr/>
              </p:nvSpPr>
              <p:spPr bwMode="auto">
                <a:xfrm>
                  <a:off x="4309" y="8618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0" name="Line 202"/>
                <p:cNvSpPr>
                  <a:spLocks noChangeShapeType="1"/>
                </p:cNvSpPr>
                <p:nvPr/>
              </p:nvSpPr>
              <p:spPr bwMode="auto">
                <a:xfrm>
                  <a:off x="4409" y="8614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1" name="Line 201"/>
                <p:cNvSpPr>
                  <a:spLocks noChangeShapeType="1"/>
                </p:cNvSpPr>
                <p:nvPr/>
              </p:nvSpPr>
              <p:spPr bwMode="auto">
                <a:xfrm>
                  <a:off x="4517" y="8614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2" name="Line 200"/>
                <p:cNvSpPr>
                  <a:spLocks noChangeShapeType="1"/>
                </p:cNvSpPr>
                <p:nvPr/>
              </p:nvSpPr>
              <p:spPr bwMode="auto">
                <a:xfrm>
                  <a:off x="4626" y="8614"/>
                  <a:ext cx="45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3" name="Line 199"/>
                <p:cNvSpPr>
                  <a:spLocks noChangeShapeType="1"/>
                </p:cNvSpPr>
                <p:nvPr/>
              </p:nvSpPr>
              <p:spPr bwMode="auto">
                <a:xfrm>
                  <a:off x="4725" y="8612"/>
                  <a:ext cx="49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4" name="Line 198"/>
                <p:cNvSpPr>
                  <a:spLocks noChangeShapeType="1"/>
                </p:cNvSpPr>
                <p:nvPr/>
              </p:nvSpPr>
              <p:spPr bwMode="auto">
                <a:xfrm>
                  <a:off x="4432" y="8710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5" name="Line 197"/>
                <p:cNvSpPr>
                  <a:spLocks noChangeShapeType="1"/>
                </p:cNvSpPr>
                <p:nvPr/>
              </p:nvSpPr>
              <p:spPr bwMode="auto">
                <a:xfrm>
                  <a:off x="4532" y="8707"/>
                  <a:ext cx="48" cy="0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6" name="xjhgx2"/>
                <p:cNvSpPr/>
                <p:nvPr/>
              </p:nvSpPr>
              <p:spPr bwMode="auto">
                <a:xfrm>
                  <a:off x="4009" y="8173"/>
                  <a:ext cx="63" cy="480"/>
                </a:xfrm>
                <a:custGeom>
                  <a:avLst/>
                  <a:gdLst>
                    <a:gd name="T0" fmla="*/ 0 w 620"/>
                    <a:gd name="T1" fmla="*/ 0 h 4408"/>
                    <a:gd name="T2" fmla="*/ 0 w 620"/>
                    <a:gd name="T3" fmla="*/ 0 h 4408"/>
                    <a:gd name="T4" fmla="*/ 0 w 620"/>
                    <a:gd name="T5" fmla="*/ 1 h 4408"/>
                    <a:gd name="T6" fmla="*/ 0 w 620"/>
                    <a:gd name="T7" fmla="*/ 1 h 4408"/>
                    <a:gd name="T8" fmla="*/ 0 w 620"/>
                    <a:gd name="T9" fmla="*/ 1 h 4408"/>
                    <a:gd name="T10" fmla="*/ 0 w 620"/>
                    <a:gd name="T11" fmla="*/ 2 h 4408"/>
                    <a:gd name="T12" fmla="*/ 0 w 620"/>
                    <a:gd name="T13" fmla="*/ 2 h 4408"/>
                    <a:gd name="T14" fmla="*/ 0 w 620"/>
                    <a:gd name="T15" fmla="*/ 3 h 4408"/>
                    <a:gd name="T16" fmla="*/ 0 w 620"/>
                    <a:gd name="T17" fmla="*/ 3 h 4408"/>
                    <a:gd name="T18" fmla="*/ 0 w 620"/>
                    <a:gd name="T19" fmla="*/ 3 h 4408"/>
                    <a:gd name="T20" fmla="*/ 0 w 620"/>
                    <a:gd name="T21" fmla="*/ 4 h 4408"/>
                    <a:gd name="T22" fmla="*/ 0 w 620"/>
                    <a:gd name="T23" fmla="*/ 4 h 4408"/>
                    <a:gd name="T24" fmla="*/ 0 w 620"/>
                    <a:gd name="T25" fmla="*/ 4 h 4408"/>
                    <a:gd name="T26" fmla="*/ 0 w 620"/>
                    <a:gd name="T27" fmla="*/ 5 h 4408"/>
                    <a:gd name="T28" fmla="*/ 0 w 620"/>
                    <a:gd name="T29" fmla="*/ 5 h 4408"/>
                    <a:gd name="T30" fmla="*/ 0 w 620"/>
                    <a:gd name="T31" fmla="*/ 5 h 4408"/>
                    <a:gd name="T32" fmla="*/ 0 w 620"/>
                    <a:gd name="T33" fmla="*/ 6 h 4408"/>
                    <a:gd name="T34" fmla="*/ 0 w 620"/>
                    <a:gd name="T35" fmla="*/ 6 h 4408"/>
                    <a:gd name="T36" fmla="*/ 0 w 620"/>
                    <a:gd name="T37" fmla="*/ 5 h 4408"/>
                    <a:gd name="T38" fmla="*/ 1 w 620"/>
                    <a:gd name="T39" fmla="*/ 5 h 4408"/>
                    <a:gd name="T40" fmla="*/ 1 w 620"/>
                    <a:gd name="T41" fmla="*/ 5 h 4408"/>
                    <a:gd name="T42" fmla="*/ 1 w 620"/>
                    <a:gd name="T43" fmla="*/ 4 h 4408"/>
                    <a:gd name="T44" fmla="*/ 1 w 620"/>
                    <a:gd name="T45" fmla="*/ 4 h 4408"/>
                    <a:gd name="T46" fmla="*/ 1 w 620"/>
                    <a:gd name="T47" fmla="*/ 4 h 4408"/>
                    <a:gd name="T48" fmla="*/ 1 w 620"/>
                    <a:gd name="T49" fmla="*/ 3 h 4408"/>
                    <a:gd name="T50" fmla="*/ 1 w 620"/>
                    <a:gd name="T51" fmla="*/ 3 h 4408"/>
                    <a:gd name="T52" fmla="*/ 1 w 620"/>
                    <a:gd name="T53" fmla="*/ 3 h 4408"/>
                    <a:gd name="T54" fmla="*/ 1 w 620"/>
                    <a:gd name="T55" fmla="*/ 2 h 4408"/>
                    <a:gd name="T56" fmla="*/ 1 w 620"/>
                    <a:gd name="T57" fmla="*/ 2 h 4408"/>
                    <a:gd name="T58" fmla="*/ 1 w 620"/>
                    <a:gd name="T59" fmla="*/ 1 h 4408"/>
                    <a:gd name="T60" fmla="*/ 1 w 620"/>
                    <a:gd name="T61" fmla="*/ 1 h 4408"/>
                    <a:gd name="T62" fmla="*/ 1 w 620"/>
                    <a:gd name="T63" fmla="*/ 1 h 4408"/>
                    <a:gd name="T64" fmla="*/ 0 w 620"/>
                    <a:gd name="T65" fmla="*/ 0 h 4408"/>
                    <a:gd name="T66" fmla="*/ 0 w 620"/>
                    <a:gd name="T67" fmla="*/ 0 h 440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20"/>
                    <a:gd name="T103" fmla="*/ 0 h 4408"/>
                    <a:gd name="T104" fmla="*/ 620 w 620"/>
                    <a:gd name="T105" fmla="*/ 4408 h 440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20" h="4408">
                      <a:moveTo>
                        <a:pt x="310" y="0"/>
                      </a:moveTo>
                      <a:lnTo>
                        <a:pt x="237" y="270"/>
                      </a:lnTo>
                      <a:lnTo>
                        <a:pt x="175" y="542"/>
                      </a:lnTo>
                      <a:lnTo>
                        <a:pt x="121" y="816"/>
                      </a:lnTo>
                      <a:lnTo>
                        <a:pt x="78" y="1091"/>
                      </a:lnTo>
                      <a:lnTo>
                        <a:pt x="44" y="1368"/>
                      </a:lnTo>
                      <a:lnTo>
                        <a:pt x="19" y="1646"/>
                      </a:lnTo>
                      <a:lnTo>
                        <a:pt x="5" y="1925"/>
                      </a:lnTo>
                      <a:lnTo>
                        <a:pt x="0" y="2204"/>
                      </a:lnTo>
                      <a:lnTo>
                        <a:pt x="5" y="2483"/>
                      </a:lnTo>
                      <a:lnTo>
                        <a:pt x="19" y="2762"/>
                      </a:lnTo>
                      <a:lnTo>
                        <a:pt x="44" y="3040"/>
                      </a:lnTo>
                      <a:lnTo>
                        <a:pt x="78" y="3317"/>
                      </a:lnTo>
                      <a:lnTo>
                        <a:pt x="121" y="3592"/>
                      </a:lnTo>
                      <a:lnTo>
                        <a:pt x="175" y="3866"/>
                      </a:lnTo>
                      <a:lnTo>
                        <a:pt x="237" y="4138"/>
                      </a:lnTo>
                      <a:lnTo>
                        <a:pt x="310" y="4408"/>
                      </a:lnTo>
                      <a:lnTo>
                        <a:pt x="383" y="4138"/>
                      </a:lnTo>
                      <a:lnTo>
                        <a:pt x="445" y="3866"/>
                      </a:lnTo>
                      <a:lnTo>
                        <a:pt x="499" y="3592"/>
                      </a:lnTo>
                      <a:lnTo>
                        <a:pt x="542" y="3317"/>
                      </a:lnTo>
                      <a:lnTo>
                        <a:pt x="576" y="3040"/>
                      </a:lnTo>
                      <a:lnTo>
                        <a:pt x="601" y="2762"/>
                      </a:lnTo>
                      <a:lnTo>
                        <a:pt x="615" y="2483"/>
                      </a:lnTo>
                      <a:lnTo>
                        <a:pt x="620" y="2204"/>
                      </a:lnTo>
                      <a:lnTo>
                        <a:pt x="615" y="1925"/>
                      </a:lnTo>
                      <a:lnTo>
                        <a:pt x="601" y="1646"/>
                      </a:lnTo>
                      <a:lnTo>
                        <a:pt x="576" y="1368"/>
                      </a:lnTo>
                      <a:lnTo>
                        <a:pt x="542" y="1091"/>
                      </a:lnTo>
                      <a:lnTo>
                        <a:pt x="499" y="816"/>
                      </a:lnTo>
                      <a:lnTo>
                        <a:pt x="445" y="542"/>
                      </a:lnTo>
                      <a:lnTo>
                        <a:pt x="383" y="270"/>
                      </a:lnTo>
                      <a:lnTo>
                        <a:pt x="310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1pPr>
                  <a:lvl2pPr marL="742950" indent="-28575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2pPr>
                  <a:lvl3pPr marL="11430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3pPr>
                  <a:lvl4pPr marL="16002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4pPr>
                  <a:lvl5pPr marL="2057400" indent="-228600" eaLnBrk="0" hangingPunct="0"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楷体_GB2312" pitchFamily="49" charset="-122"/>
                    <a:cs typeface="+mn-cs"/>
                  </a:endParaRPr>
                </a:p>
              </p:txBody>
            </p:sp>
            <p:sp>
              <p:nvSpPr>
                <p:cNvPr id="87" name="Line 195"/>
                <p:cNvSpPr>
                  <a:spLocks noChangeShapeType="1"/>
                </p:cNvSpPr>
                <p:nvPr/>
              </p:nvSpPr>
              <p:spPr bwMode="auto">
                <a:xfrm>
                  <a:off x="3635" y="8266"/>
                  <a:ext cx="51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88" name="Line 194"/>
                <p:cNvSpPr>
                  <a:spLocks noChangeShapeType="1"/>
                </p:cNvSpPr>
                <p:nvPr/>
              </p:nvSpPr>
              <p:spPr bwMode="auto">
                <a:xfrm>
                  <a:off x="3627" y="8548"/>
                  <a:ext cx="524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28872" name="AutoShape 193"/>
                <p:cNvSpPr/>
                <p:nvPr/>
              </p:nvSpPr>
              <p:spPr>
                <a:xfrm rot="5400000">
                  <a:off x="3845" y="8508"/>
                  <a:ext cx="23" cy="8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>
                  <a:lvl1pPr marL="342900" indent="-342900" algn="l" rtl="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800" b="1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lnSpc>
                      <a:spcPct val="100000"/>
                    </a:lnSpc>
                    <a:buNone/>
                  </a:pPr>
                  <a:endParaRPr lang="zh-CN" altLang="en-US">
                    <a:ea typeface="楷体_GB2312" pitchFamily="49" charset="-122"/>
                  </a:endParaRPr>
                </a:p>
              </p:txBody>
            </p:sp>
            <p:sp>
              <p:nvSpPr>
                <p:cNvPr id="28873" name="AutoShape 192"/>
                <p:cNvSpPr/>
                <p:nvPr/>
              </p:nvSpPr>
              <p:spPr>
                <a:xfrm rot="5400000">
                  <a:off x="3845" y="8220"/>
                  <a:ext cx="24" cy="8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>
                  <a:lvl1pPr marL="342900" indent="-342900" algn="l" rtl="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defRPr sz="2800" b="1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lnSpc>
                      <a:spcPct val="100000"/>
                    </a:lnSpc>
                    <a:buNone/>
                  </a:pPr>
                  <a:endParaRPr lang="zh-CN" altLang="en-US">
                    <a:ea typeface="楷体_GB2312" pitchFamily="49" charset="-122"/>
                  </a:endParaRPr>
                </a:p>
              </p:txBody>
            </p:sp>
          </p:grpSp>
          <p:sp>
            <p:nvSpPr>
              <p:cNvPr id="45" name="Line 190"/>
              <p:cNvSpPr>
                <a:spLocks noChangeShapeType="1"/>
              </p:cNvSpPr>
              <p:nvPr/>
            </p:nvSpPr>
            <p:spPr bwMode="auto">
              <a:xfrm>
                <a:off x="4139" y="11146"/>
                <a:ext cx="942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" name="Line 189"/>
              <p:cNvSpPr>
                <a:spLocks noChangeShapeType="1"/>
              </p:cNvSpPr>
              <p:nvPr/>
            </p:nvSpPr>
            <p:spPr bwMode="auto">
              <a:xfrm flipV="1">
                <a:off x="4146" y="11289"/>
                <a:ext cx="948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830" name="AutoShape 188"/>
              <p:cNvSpPr/>
              <p:nvPr/>
            </p:nvSpPr>
            <p:spPr>
              <a:xfrm rot="5878997">
                <a:off x="4524" y="11160"/>
                <a:ext cx="26" cy="86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8831" name="AutoShape 187"/>
              <p:cNvSpPr/>
              <p:nvPr/>
            </p:nvSpPr>
            <p:spPr>
              <a:xfrm rot="4877542">
                <a:off x="4535" y="11324"/>
                <a:ext cx="26" cy="88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</p:grpSp>
        <p:sp>
          <p:nvSpPr>
            <p:cNvPr id="43" name="TextBox 231"/>
            <p:cNvSpPr txBox="1">
              <a:spLocks noChangeArrowheads="1"/>
            </p:cNvSpPr>
            <p:nvPr/>
          </p:nvSpPr>
          <p:spPr bwMode="auto">
            <a:xfrm>
              <a:off x="727" y="3821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rPr>
                <a:t>A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28677" name="Group 243"/>
          <p:cNvGrpSpPr/>
          <p:nvPr/>
        </p:nvGrpSpPr>
        <p:grpSpPr>
          <a:xfrm>
            <a:off x="5099050" y="3373438"/>
            <a:ext cx="1181100" cy="1630362"/>
            <a:chOff x="2767" y="3039"/>
            <a:chExt cx="744" cy="1027"/>
          </a:xfrm>
        </p:grpSpPr>
        <p:grpSp>
          <p:nvGrpSpPr>
            <p:cNvPr id="28777" name="Group 241"/>
            <p:cNvGrpSpPr/>
            <p:nvPr/>
          </p:nvGrpSpPr>
          <p:grpSpPr>
            <a:xfrm>
              <a:off x="2767" y="3039"/>
              <a:ext cx="744" cy="700"/>
              <a:chOff x="2767" y="3039"/>
              <a:chExt cx="744" cy="700"/>
            </a:xfrm>
          </p:grpSpPr>
          <p:sp>
            <p:nvSpPr>
              <p:cNvPr id="94" name="xjhgx3"/>
              <p:cNvSpPr/>
              <p:nvPr/>
            </p:nvSpPr>
            <p:spPr bwMode="auto">
              <a:xfrm>
                <a:off x="2991" y="3394"/>
                <a:ext cx="45" cy="273"/>
              </a:xfrm>
              <a:custGeom>
                <a:avLst/>
                <a:gdLst>
                  <a:gd name="T0" fmla="*/ 0 w 980"/>
                  <a:gd name="T1" fmla="*/ 0 h 4408"/>
                  <a:gd name="T2" fmla="*/ 0 w 980"/>
                  <a:gd name="T3" fmla="*/ 0 h 4408"/>
                  <a:gd name="T4" fmla="*/ 0 w 980"/>
                  <a:gd name="T5" fmla="*/ 0 h 4408"/>
                  <a:gd name="T6" fmla="*/ 0 w 980"/>
                  <a:gd name="T7" fmla="*/ 1 h 4408"/>
                  <a:gd name="T8" fmla="*/ 0 w 980"/>
                  <a:gd name="T9" fmla="*/ 1 h 4408"/>
                  <a:gd name="T10" fmla="*/ 0 w 980"/>
                  <a:gd name="T11" fmla="*/ 1 h 4408"/>
                  <a:gd name="T12" fmla="*/ 0 w 980"/>
                  <a:gd name="T13" fmla="*/ 2 h 4408"/>
                  <a:gd name="T14" fmla="*/ 0 w 980"/>
                  <a:gd name="T15" fmla="*/ 2 h 4408"/>
                  <a:gd name="T16" fmla="*/ 0 w 980"/>
                  <a:gd name="T17" fmla="*/ 2 h 4408"/>
                  <a:gd name="T18" fmla="*/ 0 w 980"/>
                  <a:gd name="T19" fmla="*/ 2 h 4408"/>
                  <a:gd name="T20" fmla="*/ 0 w 980"/>
                  <a:gd name="T21" fmla="*/ 3 h 4408"/>
                  <a:gd name="T22" fmla="*/ 0 w 980"/>
                  <a:gd name="T23" fmla="*/ 3 h 4408"/>
                  <a:gd name="T24" fmla="*/ 0 w 980"/>
                  <a:gd name="T25" fmla="*/ 3 h 4408"/>
                  <a:gd name="T26" fmla="*/ 0 w 980"/>
                  <a:gd name="T27" fmla="*/ 3 h 4408"/>
                  <a:gd name="T28" fmla="*/ 0 w 980"/>
                  <a:gd name="T29" fmla="*/ 4 h 4408"/>
                  <a:gd name="T30" fmla="*/ 0 w 980"/>
                  <a:gd name="T31" fmla="*/ 4 h 4408"/>
                  <a:gd name="T32" fmla="*/ 0 w 980"/>
                  <a:gd name="T33" fmla="*/ 4 h 4408"/>
                  <a:gd name="T34" fmla="*/ 0 w 980"/>
                  <a:gd name="T35" fmla="*/ 4 h 4408"/>
                  <a:gd name="T36" fmla="*/ 0 w 980"/>
                  <a:gd name="T37" fmla="*/ 4 h 4408"/>
                  <a:gd name="T38" fmla="*/ 0 w 980"/>
                  <a:gd name="T39" fmla="*/ 4 h 4408"/>
                  <a:gd name="T40" fmla="*/ 0 w 980"/>
                  <a:gd name="T41" fmla="*/ 3 h 4408"/>
                  <a:gd name="T42" fmla="*/ 0 w 980"/>
                  <a:gd name="T43" fmla="*/ 3 h 4408"/>
                  <a:gd name="T44" fmla="*/ 0 w 980"/>
                  <a:gd name="T45" fmla="*/ 3 h 4408"/>
                  <a:gd name="T46" fmla="*/ 0 w 980"/>
                  <a:gd name="T47" fmla="*/ 3 h 4408"/>
                  <a:gd name="T48" fmla="*/ 0 w 980"/>
                  <a:gd name="T49" fmla="*/ 2 h 4408"/>
                  <a:gd name="T50" fmla="*/ 0 w 980"/>
                  <a:gd name="T51" fmla="*/ 2 h 4408"/>
                  <a:gd name="T52" fmla="*/ 0 w 980"/>
                  <a:gd name="T53" fmla="*/ 2 h 4408"/>
                  <a:gd name="T54" fmla="*/ 0 w 980"/>
                  <a:gd name="T55" fmla="*/ 2 h 4408"/>
                  <a:gd name="T56" fmla="*/ 0 w 980"/>
                  <a:gd name="T57" fmla="*/ 1 h 4408"/>
                  <a:gd name="T58" fmla="*/ 0 w 980"/>
                  <a:gd name="T59" fmla="*/ 1 h 4408"/>
                  <a:gd name="T60" fmla="*/ 0 w 980"/>
                  <a:gd name="T61" fmla="*/ 1 h 4408"/>
                  <a:gd name="T62" fmla="*/ 0 w 980"/>
                  <a:gd name="T63" fmla="*/ 0 h 4408"/>
                  <a:gd name="T64" fmla="*/ 0 w 980"/>
                  <a:gd name="T65" fmla="*/ 0 h 4408"/>
                  <a:gd name="T66" fmla="*/ 0 w 980"/>
                  <a:gd name="T67" fmla="*/ 0 h 4408"/>
                  <a:gd name="T68" fmla="*/ 0 w 980"/>
                  <a:gd name="T69" fmla="*/ 0 h 440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80"/>
                  <a:gd name="T106" fmla="*/ 0 h 4408"/>
                  <a:gd name="T107" fmla="*/ 980 w 980"/>
                  <a:gd name="T108" fmla="*/ 4408 h 440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80" h="4408">
                    <a:moveTo>
                      <a:pt x="980" y="0"/>
                    </a:moveTo>
                    <a:lnTo>
                      <a:pt x="907" y="270"/>
                    </a:lnTo>
                    <a:lnTo>
                      <a:pt x="845" y="542"/>
                    </a:lnTo>
                    <a:lnTo>
                      <a:pt x="791" y="816"/>
                    </a:lnTo>
                    <a:lnTo>
                      <a:pt x="748" y="1091"/>
                    </a:lnTo>
                    <a:lnTo>
                      <a:pt x="714" y="1368"/>
                    </a:lnTo>
                    <a:lnTo>
                      <a:pt x="689" y="1646"/>
                    </a:lnTo>
                    <a:lnTo>
                      <a:pt x="675" y="1925"/>
                    </a:lnTo>
                    <a:lnTo>
                      <a:pt x="670" y="2204"/>
                    </a:lnTo>
                    <a:lnTo>
                      <a:pt x="675" y="2483"/>
                    </a:lnTo>
                    <a:lnTo>
                      <a:pt x="689" y="2762"/>
                    </a:lnTo>
                    <a:lnTo>
                      <a:pt x="714" y="3040"/>
                    </a:lnTo>
                    <a:lnTo>
                      <a:pt x="748" y="3317"/>
                    </a:lnTo>
                    <a:lnTo>
                      <a:pt x="791" y="3592"/>
                    </a:lnTo>
                    <a:lnTo>
                      <a:pt x="845" y="3866"/>
                    </a:lnTo>
                    <a:lnTo>
                      <a:pt x="907" y="4138"/>
                    </a:lnTo>
                    <a:lnTo>
                      <a:pt x="980" y="4408"/>
                    </a:lnTo>
                    <a:lnTo>
                      <a:pt x="0" y="4408"/>
                    </a:lnTo>
                    <a:lnTo>
                      <a:pt x="73" y="4138"/>
                    </a:lnTo>
                    <a:lnTo>
                      <a:pt x="135" y="3866"/>
                    </a:lnTo>
                    <a:lnTo>
                      <a:pt x="189" y="3592"/>
                    </a:lnTo>
                    <a:lnTo>
                      <a:pt x="232" y="3317"/>
                    </a:lnTo>
                    <a:lnTo>
                      <a:pt x="266" y="3040"/>
                    </a:lnTo>
                    <a:lnTo>
                      <a:pt x="291" y="2762"/>
                    </a:lnTo>
                    <a:lnTo>
                      <a:pt x="305" y="2483"/>
                    </a:lnTo>
                    <a:lnTo>
                      <a:pt x="310" y="2204"/>
                    </a:lnTo>
                    <a:lnTo>
                      <a:pt x="305" y="1925"/>
                    </a:lnTo>
                    <a:lnTo>
                      <a:pt x="291" y="1646"/>
                    </a:lnTo>
                    <a:lnTo>
                      <a:pt x="266" y="1368"/>
                    </a:lnTo>
                    <a:lnTo>
                      <a:pt x="232" y="1091"/>
                    </a:lnTo>
                    <a:lnTo>
                      <a:pt x="189" y="816"/>
                    </a:lnTo>
                    <a:lnTo>
                      <a:pt x="135" y="542"/>
                    </a:lnTo>
                    <a:lnTo>
                      <a:pt x="73" y="270"/>
                    </a:lnTo>
                    <a:lnTo>
                      <a:pt x="0" y="0"/>
                    </a:lnTo>
                    <a:lnTo>
                      <a:pt x="980" y="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95" name="Oval 184"/>
              <p:cNvSpPr>
                <a:spLocks noChangeArrowheads="1"/>
              </p:cNvSpPr>
              <p:nvPr/>
            </p:nvSpPr>
            <p:spPr bwMode="auto">
              <a:xfrm>
                <a:off x="3104" y="3331"/>
                <a:ext cx="407" cy="408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96" name="Freeform 183"/>
              <p:cNvSpPr/>
              <p:nvPr/>
            </p:nvSpPr>
            <p:spPr bwMode="auto">
              <a:xfrm>
                <a:off x="3260" y="3039"/>
                <a:ext cx="93" cy="297"/>
              </a:xfrm>
              <a:custGeom>
                <a:avLst/>
                <a:gdLst>
                  <a:gd name="T0" fmla="*/ 0 w 540"/>
                  <a:gd name="T1" fmla="*/ 42 h 1560"/>
                  <a:gd name="T2" fmla="*/ 0 w 540"/>
                  <a:gd name="T3" fmla="*/ 0 h 1560"/>
                  <a:gd name="T4" fmla="*/ 13 w 540"/>
                  <a:gd name="T5" fmla="*/ 0 h 1560"/>
                  <a:gd name="T6" fmla="*/ 13 w 540"/>
                  <a:gd name="T7" fmla="*/ 42 h 15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0"/>
                  <a:gd name="T13" fmla="*/ 0 h 1560"/>
                  <a:gd name="T14" fmla="*/ 540 w 540"/>
                  <a:gd name="T15" fmla="*/ 1560 h 15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0" h="1560">
                    <a:moveTo>
                      <a:pt x="0" y="1560"/>
                    </a:moveTo>
                    <a:lnTo>
                      <a:pt x="0" y="0"/>
                    </a:lnTo>
                    <a:lnTo>
                      <a:pt x="540" y="0"/>
                    </a:lnTo>
                    <a:lnTo>
                      <a:pt x="540" y="156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97" name="xjhgx2"/>
              <p:cNvSpPr/>
              <p:nvPr/>
            </p:nvSpPr>
            <p:spPr bwMode="auto">
              <a:xfrm>
                <a:off x="3056" y="3384"/>
                <a:ext cx="38" cy="304"/>
              </a:xfrm>
              <a:custGeom>
                <a:avLst/>
                <a:gdLst>
                  <a:gd name="T0" fmla="*/ 0 w 620"/>
                  <a:gd name="T1" fmla="*/ 0 h 4408"/>
                  <a:gd name="T2" fmla="*/ 0 w 620"/>
                  <a:gd name="T3" fmla="*/ 0 h 4408"/>
                  <a:gd name="T4" fmla="*/ 0 w 620"/>
                  <a:gd name="T5" fmla="*/ 1 h 4408"/>
                  <a:gd name="T6" fmla="*/ 0 w 620"/>
                  <a:gd name="T7" fmla="*/ 1 h 4408"/>
                  <a:gd name="T8" fmla="*/ 0 w 620"/>
                  <a:gd name="T9" fmla="*/ 1 h 4408"/>
                  <a:gd name="T10" fmla="*/ 0 w 620"/>
                  <a:gd name="T11" fmla="*/ 2 h 4408"/>
                  <a:gd name="T12" fmla="*/ 0 w 620"/>
                  <a:gd name="T13" fmla="*/ 2 h 4408"/>
                  <a:gd name="T14" fmla="*/ 0 w 620"/>
                  <a:gd name="T15" fmla="*/ 3 h 4408"/>
                  <a:gd name="T16" fmla="*/ 0 w 620"/>
                  <a:gd name="T17" fmla="*/ 3 h 4408"/>
                  <a:gd name="T18" fmla="*/ 0 w 620"/>
                  <a:gd name="T19" fmla="*/ 3 h 4408"/>
                  <a:gd name="T20" fmla="*/ 0 w 620"/>
                  <a:gd name="T21" fmla="*/ 4 h 4408"/>
                  <a:gd name="T22" fmla="*/ 0 w 620"/>
                  <a:gd name="T23" fmla="*/ 4 h 4408"/>
                  <a:gd name="T24" fmla="*/ 0 w 620"/>
                  <a:gd name="T25" fmla="*/ 4 h 4408"/>
                  <a:gd name="T26" fmla="*/ 0 w 620"/>
                  <a:gd name="T27" fmla="*/ 5 h 4408"/>
                  <a:gd name="T28" fmla="*/ 0 w 620"/>
                  <a:gd name="T29" fmla="*/ 5 h 4408"/>
                  <a:gd name="T30" fmla="*/ 0 w 620"/>
                  <a:gd name="T31" fmla="*/ 5 h 4408"/>
                  <a:gd name="T32" fmla="*/ 0 w 620"/>
                  <a:gd name="T33" fmla="*/ 6 h 4408"/>
                  <a:gd name="T34" fmla="*/ 0 w 620"/>
                  <a:gd name="T35" fmla="*/ 6 h 4408"/>
                  <a:gd name="T36" fmla="*/ 0 w 620"/>
                  <a:gd name="T37" fmla="*/ 5 h 4408"/>
                  <a:gd name="T38" fmla="*/ 1 w 620"/>
                  <a:gd name="T39" fmla="*/ 5 h 4408"/>
                  <a:gd name="T40" fmla="*/ 1 w 620"/>
                  <a:gd name="T41" fmla="*/ 5 h 4408"/>
                  <a:gd name="T42" fmla="*/ 1 w 620"/>
                  <a:gd name="T43" fmla="*/ 4 h 4408"/>
                  <a:gd name="T44" fmla="*/ 1 w 620"/>
                  <a:gd name="T45" fmla="*/ 4 h 4408"/>
                  <a:gd name="T46" fmla="*/ 1 w 620"/>
                  <a:gd name="T47" fmla="*/ 4 h 4408"/>
                  <a:gd name="T48" fmla="*/ 1 w 620"/>
                  <a:gd name="T49" fmla="*/ 3 h 4408"/>
                  <a:gd name="T50" fmla="*/ 1 w 620"/>
                  <a:gd name="T51" fmla="*/ 3 h 4408"/>
                  <a:gd name="T52" fmla="*/ 1 w 620"/>
                  <a:gd name="T53" fmla="*/ 3 h 4408"/>
                  <a:gd name="T54" fmla="*/ 1 w 620"/>
                  <a:gd name="T55" fmla="*/ 2 h 4408"/>
                  <a:gd name="T56" fmla="*/ 1 w 620"/>
                  <a:gd name="T57" fmla="*/ 2 h 4408"/>
                  <a:gd name="T58" fmla="*/ 1 w 620"/>
                  <a:gd name="T59" fmla="*/ 1 h 4408"/>
                  <a:gd name="T60" fmla="*/ 1 w 620"/>
                  <a:gd name="T61" fmla="*/ 1 h 4408"/>
                  <a:gd name="T62" fmla="*/ 1 w 620"/>
                  <a:gd name="T63" fmla="*/ 1 h 4408"/>
                  <a:gd name="T64" fmla="*/ 0 w 620"/>
                  <a:gd name="T65" fmla="*/ 0 h 4408"/>
                  <a:gd name="T66" fmla="*/ 0 w 620"/>
                  <a:gd name="T67" fmla="*/ 0 h 44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20"/>
                  <a:gd name="T103" fmla="*/ 0 h 4408"/>
                  <a:gd name="T104" fmla="*/ 620 w 620"/>
                  <a:gd name="T105" fmla="*/ 4408 h 440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20" h="4408">
                    <a:moveTo>
                      <a:pt x="310" y="0"/>
                    </a:moveTo>
                    <a:lnTo>
                      <a:pt x="237" y="270"/>
                    </a:lnTo>
                    <a:lnTo>
                      <a:pt x="175" y="542"/>
                    </a:lnTo>
                    <a:lnTo>
                      <a:pt x="121" y="816"/>
                    </a:lnTo>
                    <a:lnTo>
                      <a:pt x="78" y="1091"/>
                    </a:lnTo>
                    <a:lnTo>
                      <a:pt x="44" y="1368"/>
                    </a:lnTo>
                    <a:lnTo>
                      <a:pt x="19" y="1646"/>
                    </a:lnTo>
                    <a:lnTo>
                      <a:pt x="5" y="1925"/>
                    </a:lnTo>
                    <a:lnTo>
                      <a:pt x="0" y="2204"/>
                    </a:lnTo>
                    <a:lnTo>
                      <a:pt x="5" y="2483"/>
                    </a:lnTo>
                    <a:lnTo>
                      <a:pt x="19" y="2762"/>
                    </a:lnTo>
                    <a:lnTo>
                      <a:pt x="44" y="3040"/>
                    </a:lnTo>
                    <a:lnTo>
                      <a:pt x="78" y="3317"/>
                    </a:lnTo>
                    <a:lnTo>
                      <a:pt x="121" y="3592"/>
                    </a:lnTo>
                    <a:lnTo>
                      <a:pt x="175" y="3866"/>
                    </a:lnTo>
                    <a:lnTo>
                      <a:pt x="237" y="4138"/>
                    </a:lnTo>
                    <a:lnTo>
                      <a:pt x="310" y="4408"/>
                    </a:lnTo>
                    <a:lnTo>
                      <a:pt x="383" y="4138"/>
                    </a:lnTo>
                    <a:lnTo>
                      <a:pt x="445" y="3866"/>
                    </a:lnTo>
                    <a:lnTo>
                      <a:pt x="499" y="3592"/>
                    </a:lnTo>
                    <a:lnTo>
                      <a:pt x="542" y="3317"/>
                    </a:lnTo>
                    <a:lnTo>
                      <a:pt x="576" y="3040"/>
                    </a:lnTo>
                    <a:lnTo>
                      <a:pt x="601" y="2762"/>
                    </a:lnTo>
                    <a:lnTo>
                      <a:pt x="615" y="2483"/>
                    </a:lnTo>
                    <a:lnTo>
                      <a:pt x="620" y="2204"/>
                    </a:lnTo>
                    <a:lnTo>
                      <a:pt x="615" y="1925"/>
                    </a:lnTo>
                    <a:lnTo>
                      <a:pt x="601" y="1646"/>
                    </a:lnTo>
                    <a:lnTo>
                      <a:pt x="576" y="1368"/>
                    </a:lnTo>
                    <a:lnTo>
                      <a:pt x="542" y="1091"/>
                    </a:lnTo>
                    <a:lnTo>
                      <a:pt x="499" y="816"/>
                    </a:lnTo>
                    <a:lnTo>
                      <a:pt x="445" y="542"/>
                    </a:lnTo>
                    <a:lnTo>
                      <a:pt x="383" y="270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98" name="Rectangle 181"/>
              <p:cNvSpPr>
                <a:spLocks noChangeArrowheads="1"/>
              </p:cNvSpPr>
              <p:nvPr/>
            </p:nvSpPr>
            <p:spPr bwMode="auto">
              <a:xfrm>
                <a:off x="3265" y="3301"/>
                <a:ext cx="84" cy="50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99" name="Line 180"/>
              <p:cNvSpPr>
                <a:spLocks noChangeShapeType="1"/>
              </p:cNvSpPr>
              <p:nvPr/>
            </p:nvSpPr>
            <p:spPr bwMode="auto">
              <a:xfrm>
                <a:off x="3266" y="3297"/>
                <a:ext cx="87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0" name="Line 179"/>
              <p:cNvSpPr>
                <a:spLocks noChangeShapeType="1"/>
              </p:cNvSpPr>
              <p:nvPr/>
            </p:nvSpPr>
            <p:spPr bwMode="auto">
              <a:xfrm>
                <a:off x="3269" y="332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1" name="Line 178"/>
              <p:cNvSpPr>
                <a:spLocks noChangeShapeType="1"/>
              </p:cNvSpPr>
              <p:nvPr/>
            </p:nvSpPr>
            <p:spPr bwMode="auto">
              <a:xfrm>
                <a:off x="3315" y="332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2" name="Line 177"/>
              <p:cNvSpPr>
                <a:spLocks noChangeShapeType="1"/>
              </p:cNvSpPr>
              <p:nvPr/>
            </p:nvSpPr>
            <p:spPr bwMode="auto">
              <a:xfrm>
                <a:off x="3194" y="3380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3" name="Line 176"/>
              <p:cNvSpPr>
                <a:spLocks noChangeShapeType="1"/>
              </p:cNvSpPr>
              <p:nvPr/>
            </p:nvSpPr>
            <p:spPr bwMode="auto">
              <a:xfrm>
                <a:off x="3257" y="3380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4" name="Line 175"/>
              <p:cNvSpPr>
                <a:spLocks noChangeShapeType="1"/>
              </p:cNvSpPr>
              <p:nvPr/>
            </p:nvSpPr>
            <p:spPr bwMode="auto">
              <a:xfrm>
                <a:off x="3329" y="3378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5" name="Line 174"/>
              <p:cNvSpPr>
                <a:spLocks noChangeShapeType="1"/>
              </p:cNvSpPr>
              <p:nvPr/>
            </p:nvSpPr>
            <p:spPr bwMode="auto">
              <a:xfrm>
                <a:off x="3400" y="3378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6" name="Line 173"/>
              <p:cNvSpPr>
                <a:spLocks noChangeShapeType="1"/>
              </p:cNvSpPr>
              <p:nvPr/>
            </p:nvSpPr>
            <p:spPr bwMode="auto">
              <a:xfrm>
                <a:off x="3479" y="3504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7" name="Line 172"/>
              <p:cNvSpPr>
                <a:spLocks noChangeShapeType="1"/>
              </p:cNvSpPr>
              <p:nvPr/>
            </p:nvSpPr>
            <p:spPr bwMode="auto">
              <a:xfrm>
                <a:off x="3139" y="3443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8" name="Line 171"/>
              <p:cNvSpPr>
                <a:spLocks noChangeShapeType="1"/>
              </p:cNvSpPr>
              <p:nvPr/>
            </p:nvSpPr>
            <p:spPr bwMode="auto">
              <a:xfrm>
                <a:off x="3198" y="344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09" name="Line 170"/>
              <p:cNvSpPr>
                <a:spLocks noChangeShapeType="1"/>
              </p:cNvSpPr>
              <p:nvPr/>
            </p:nvSpPr>
            <p:spPr bwMode="auto">
              <a:xfrm>
                <a:off x="3263" y="344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0" name="Line 169"/>
              <p:cNvSpPr>
                <a:spLocks noChangeShapeType="1"/>
              </p:cNvSpPr>
              <p:nvPr/>
            </p:nvSpPr>
            <p:spPr bwMode="auto">
              <a:xfrm>
                <a:off x="3328" y="344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1" name="Line 168"/>
              <p:cNvSpPr>
                <a:spLocks noChangeShapeType="1"/>
              </p:cNvSpPr>
              <p:nvPr/>
            </p:nvSpPr>
            <p:spPr bwMode="auto">
              <a:xfrm>
                <a:off x="3387" y="343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2" name="Line 167"/>
              <p:cNvSpPr>
                <a:spLocks noChangeShapeType="1"/>
              </p:cNvSpPr>
              <p:nvPr/>
            </p:nvSpPr>
            <p:spPr bwMode="auto">
              <a:xfrm>
                <a:off x="3452" y="343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3" name="Line 166"/>
              <p:cNvSpPr>
                <a:spLocks noChangeShapeType="1"/>
              </p:cNvSpPr>
              <p:nvPr/>
            </p:nvSpPr>
            <p:spPr bwMode="auto">
              <a:xfrm>
                <a:off x="3115" y="3508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4" name="Line 165"/>
              <p:cNvSpPr>
                <a:spLocks noChangeShapeType="1"/>
              </p:cNvSpPr>
              <p:nvPr/>
            </p:nvSpPr>
            <p:spPr bwMode="auto">
              <a:xfrm>
                <a:off x="3174" y="3506"/>
                <a:ext cx="29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5" name="Line 164"/>
              <p:cNvSpPr>
                <a:spLocks noChangeShapeType="1"/>
              </p:cNvSpPr>
              <p:nvPr/>
            </p:nvSpPr>
            <p:spPr bwMode="auto">
              <a:xfrm>
                <a:off x="3239" y="3506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6" name="Line 163"/>
              <p:cNvSpPr>
                <a:spLocks noChangeShapeType="1"/>
              </p:cNvSpPr>
              <p:nvPr/>
            </p:nvSpPr>
            <p:spPr bwMode="auto">
              <a:xfrm>
                <a:off x="3308" y="3508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7" name="Line 162"/>
              <p:cNvSpPr>
                <a:spLocks noChangeShapeType="1"/>
              </p:cNvSpPr>
              <p:nvPr/>
            </p:nvSpPr>
            <p:spPr bwMode="auto">
              <a:xfrm>
                <a:off x="3368" y="3506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8" name="Line 161"/>
              <p:cNvSpPr>
                <a:spLocks noChangeShapeType="1"/>
              </p:cNvSpPr>
              <p:nvPr/>
            </p:nvSpPr>
            <p:spPr bwMode="auto">
              <a:xfrm>
                <a:off x="3432" y="3506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19" name="Line 160"/>
              <p:cNvSpPr>
                <a:spLocks noChangeShapeType="1"/>
              </p:cNvSpPr>
              <p:nvPr/>
            </p:nvSpPr>
            <p:spPr bwMode="auto">
              <a:xfrm>
                <a:off x="3145" y="360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0" name="Line 159"/>
              <p:cNvSpPr>
                <a:spLocks noChangeShapeType="1"/>
              </p:cNvSpPr>
              <p:nvPr/>
            </p:nvSpPr>
            <p:spPr bwMode="auto">
              <a:xfrm>
                <a:off x="3204" y="359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1" name="Line 158"/>
              <p:cNvSpPr>
                <a:spLocks noChangeShapeType="1"/>
              </p:cNvSpPr>
              <p:nvPr/>
            </p:nvSpPr>
            <p:spPr bwMode="auto">
              <a:xfrm>
                <a:off x="3269" y="359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2" name="Line 157"/>
              <p:cNvSpPr>
                <a:spLocks noChangeShapeType="1"/>
              </p:cNvSpPr>
              <p:nvPr/>
            </p:nvSpPr>
            <p:spPr bwMode="auto">
              <a:xfrm>
                <a:off x="3332" y="359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3" name="Line 156"/>
              <p:cNvSpPr>
                <a:spLocks noChangeShapeType="1"/>
              </p:cNvSpPr>
              <p:nvPr/>
            </p:nvSpPr>
            <p:spPr bwMode="auto">
              <a:xfrm>
                <a:off x="3391" y="3597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4" name="Line 155"/>
              <p:cNvSpPr>
                <a:spLocks noChangeShapeType="1"/>
              </p:cNvSpPr>
              <p:nvPr/>
            </p:nvSpPr>
            <p:spPr bwMode="auto">
              <a:xfrm>
                <a:off x="3456" y="3597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5" name="Line 154"/>
              <p:cNvSpPr>
                <a:spLocks noChangeShapeType="1"/>
              </p:cNvSpPr>
              <p:nvPr/>
            </p:nvSpPr>
            <p:spPr bwMode="auto">
              <a:xfrm>
                <a:off x="3173" y="3673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6" name="Line 153"/>
              <p:cNvSpPr>
                <a:spLocks noChangeShapeType="1"/>
              </p:cNvSpPr>
              <p:nvPr/>
            </p:nvSpPr>
            <p:spPr bwMode="auto">
              <a:xfrm>
                <a:off x="3232" y="367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7" name="Line 152"/>
              <p:cNvSpPr>
                <a:spLocks noChangeShapeType="1"/>
              </p:cNvSpPr>
              <p:nvPr/>
            </p:nvSpPr>
            <p:spPr bwMode="auto">
              <a:xfrm>
                <a:off x="3297" y="367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8" name="Line 151"/>
              <p:cNvSpPr>
                <a:spLocks noChangeShapeType="1"/>
              </p:cNvSpPr>
              <p:nvPr/>
            </p:nvSpPr>
            <p:spPr bwMode="auto">
              <a:xfrm>
                <a:off x="3360" y="367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29" name="Line 150"/>
              <p:cNvSpPr>
                <a:spLocks noChangeShapeType="1"/>
              </p:cNvSpPr>
              <p:nvPr/>
            </p:nvSpPr>
            <p:spPr bwMode="auto">
              <a:xfrm>
                <a:off x="3419" y="3669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0" name="Line 149"/>
              <p:cNvSpPr>
                <a:spLocks noChangeShapeType="1"/>
              </p:cNvSpPr>
              <p:nvPr/>
            </p:nvSpPr>
            <p:spPr bwMode="auto">
              <a:xfrm>
                <a:off x="3246" y="3731"/>
                <a:ext cx="2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1" name="Line 148"/>
              <p:cNvSpPr>
                <a:spLocks noChangeShapeType="1"/>
              </p:cNvSpPr>
              <p:nvPr/>
            </p:nvSpPr>
            <p:spPr bwMode="auto">
              <a:xfrm>
                <a:off x="3305" y="3730"/>
                <a:ext cx="29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2" name="Line 147"/>
              <p:cNvSpPr>
                <a:spLocks noChangeShapeType="1"/>
              </p:cNvSpPr>
              <p:nvPr/>
            </p:nvSpPr>
            <p:spPr bwMode="auto">
              <a:xfrm>
                <a:off x="2772" y="3443"/>
                <a:ext cx="30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3" name="Line 146"/>
              <p:cNvSpPr>
                <a:spLocks noChangeShapeType="1"/>
              </p:cNvSpPr>
              <p:nvPr/>
            </p:nvSpPr>
            <p:spPr bwMode="auto">
              <a:xfrm>
                <a:off x="2767" y="3618"/>
                <a:ext cx="31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819" name="AutoShape 145"/>
              <p:cNvSpPr/>
              <p:nvPr/>
            </p:nvSpPr>
            <p:spPr>
              <a:xfrm rot="5400000">
                <a:off x="2895" y="3593"/>
                <a:ext cx="15" cy="48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8820" name="AutoShape 144"/>
              <p:cNvSpPr/>
              <p:nvPr/>
            </p:nvSpPr>
            <p:spPr>
              <a:xfrm rot="5400000">
                <a:off x="2896" y="3417"/>
                <a:ext cx="14" cy="48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136" name="Line 143"/>
              <p:cNvSpPr>
                <a:spLocks noChangeShapeType="1"/>
              </p:cNvSpPr>
              <p:nvPr/>
            </p:nvSpPr>
            <p:spPr bwMode="auto">
              <a:xfrm>
                <a:off x="3077" y="3439"/>
                <a:ext cx="428" cy="11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37" name="Line 142"/>
              <p:cNvSpPr>
                <a:spLocks noChangeShapeType="1"/>
              </p:cNvSpPr>
              <p:nvPr/>
            </p:nvSpPr>
            <p:spPr bwMode="auto">
              <a:xfrm flipV="1">
                <a:off x="3080" y="3504"/>
                <a:ext cx="429" cy="1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823" name="AutoShape 141"/>
              <p:cNvSpPr/>
              <p:nvPr/>
            </p:nvSpPr>
            <p:spPr>
              <a:xfrm rot="4577547">
                <a:off x="3259" y="3541"/>
                <a:ext cx="16" cy="52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8824" name="AutoShape 140"/>
              <p:cNvSpPr/>
              <p:nvPr/>
            </p:nvSpPr>
            <p:spPr>
              <a:xfrm rot="6298545">
                <a:off x="3263" y="3466"/>
                <a:ext cx="16" cy="51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</p:grpSp>
        <p:sp>
          <p:nvSpPr>
            <p:cNvPr id="93" name="TextBox 232"/>
            <p:cNvSpPr txBox="1">
              <a:spLocks noChangeArrowheads="1"/>
            </p:cNvSpPr>
            <p:nvPr/>
          </p:nvSpPr>
          <p:spPr bwMode="auto">
            <a:xfrm>
              <a:off x="3198" y="3739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rPr>
                <a:t>C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28678" name="Group 244"/>
          <p:cNvGrpSpPr/>
          <p:nvPr/>
        </p:nvGrpSpPr>
        <p:grpSpPr>
          <a:xfrm>
            <a:off x="2892425" y="3341688"/>
            <a:ext cx="1300163" cy="1693862"/>
            <a:chOff x="1718" y="3039"/>
            <a:chExt cx="819" cy="1067"/>
          </a:xfrm>
        </p:grpSpPr>
        <p:grpSp>
          <p:nvGrpSpPr>
            <p:cNvPr id="28729" name="Group 45"/>
            <p:cNvGrpSpPr/>
            <p:nvPr/>
          </p:nvGrpSpPr>
          <p:grpSpPr>
            <a:xfrm>
              <a:off x="1718" y="3039"/>
              <a:ext cx="819" cy="782"/>
              <a:chOff x="8288" y="10524"/>
              <a:chExt cx="1250" cy="1107"/>
            </a:xfrm>
          </p:grpSpPr>
          <p:sp>
            <p:nvSpPr>
              <p:cNvPr id="143" name="Oval 91"/>
              <p:cNvSpPr>
                <a:spLocks noChangeArrowheads="1"/>
              </p:cNvSpPr>
              <p:nvPr/>
            </p:nvSpPr>
            <p:spPr bwMode="auto">
              <a:xfrm>
                <a:off x="8854" y="10985"/>
                <a:ext cx="684" cy="646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44" name="Freeform 90"/>
              <p:cNvSpPr/>
              <p:nvPr/>
            </p:nvSpPr>
            <p:spPr bwMode="auto">
              <a:xfrm>
                <a:off x="9117" y="10524"/>
                <a:ext cx="156" cy="469"/>
              </a:xfrm>
              <a:custGeom>
                <a:avLst/>
                <a:gdLst>
                  <a:gd name="T0" fmla="*/ 0 w 540"/>
                  <a:gd name="T1" fmla="*/ 42 h 1560"/>
                  <a:gd name="T2" fmla="*/ 0 w 540"/>
                  <a:gd name="T3" fmla="*/ 0 h 1560"/>
                  <a:gd name="T4" fmla="*/ 13 w 540"/>
                  <a:gd name="T5" fmla="*/ 0 h 1560"/>
                  <a:gd name="T6" fmla="*/ 13 w 540"/>
                  <a:gd name="T7" fmla="*/ 42 h 15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0"/>
                  <a:gd name="T13" fmla="*/ 0 h 1560"/>
                  <a:gd name="T14" fmla="*/ 540 w 540"/>
                  <a:gd name="T15" fmla="*/ 1560 h 15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0" h="1560">
                    <a:moveTo>
                      <a:pt x="0" y="1560"/>
                    </a:moveTo>
                    <a:lnTo>
                      <a:pt x="0" y="0"/>
                    </a:lnTo>
                    <a:lnTo>
                      <a:pt x="540" y="0"/>
                    </a:lnTo>
                    <a:lnTo>
                      <a:pt x="540" y="156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45" name="xjhgx2"/>
              <p:cNvSpPr/>
              <p:nvPr/>
            </p:nvSpPr>
            <p:spPr bwMode="auto">
              <a:xfrm>
                <a:off x="8773" y="11070"/>
                <a:ext cx="64" cy="480"/>
              </a:xfrm>
              <a:custGeom>
                <a:avLst/>
                <a:gdLst>
                  <a:gd name="T0" fmla="*/ 0 w 620"/>
                  <a:gd name="T1" fmla="*/ 0 h 4408"/>
                  <a:gd name="T2" fmla="*/ 0 w 620"/>
                  <a:gd name="T3" fmla="*/ 0 h 4408"/>
                  <a:gd name="T4" fmla="*/ 0 w 620"/>
                  <a:gd name="T5" fmla="*/ 1 h 4408"/>
                  <a:gd name="T6" fmla="*/ 0 w 620"/>
                  <a:gd name="T7" fmla="*/ 1 h 4408"/>
                  <a:gd name="T8" fmla="*/ 0 w 620"/>
                  <a:gd name="T9" fmla="*/ 1 h 4408"/>
                  <a:gd name="T10" fmla="*/ 0 w 620"/>
                  <a:gd name="T11" fmla="*/ 2 h 4408"/>
                  <a:gd name="T12" fmla="*/ 0 w 620"/>
                  <a:gd name="T13" fmla="*/ 2 h 4408"/>
                  <a:gd name="T14" fmla="*/ 0 w 620"/>
                  <a:gd name="T15" fmla="*/ 3 h 4408"/>
                  <a:gd name="T16" fmla="*/ 0 w 620"/>
                  <a:gd name="T17" fmla="*/ 3 h 4408"/>
                  <a:gd name="T18" fmla="*/ 0 w 620"/>
                  <a:gd name="T19" fmla="*/ 3 h 4408"/>
                  <a:gd name="T20" fmla="*/ 0 w 620"/>
                  <a:gd name="T21" fmla="*/ 4 h 4408"/>
                  <a:gd name="T22" fmla="*/ 0 w 620"/>
                  <a:gd name="T23" fmla="*/ 4 h 4408"/>
                  <a:gd name="T24" fmla="*/ 0 w 620"/>
                  <a:gd name="T25" fmla="*/ 4 h 4408"/>
                  <a:gd name="T26" fmla="*/ 0 w 620"/>
                  <a:gd name="T27" fmla="*/ 5 h 4408"/>
                  <a:gd name="T28" fmla="*/ 0 w 620"/>
                  <a:gd name="T29" fmla="*/ 5 h 4408"/>
                  <a:gd name="T30" fmla="*/ 0 w 620"/>
                  <a:gd name="T31" fmla="*/ 5 h 4408"/>
                  <a:gd name="T32" fmla="*/ 0 w 620"/>
                  <a:gd name="T33" fmla="*/ 6 h 4408"/>
                  <a:gd name="T34" fmla="*/ 0 w 620"/>
                  <a:gd name="T35" fmla="*/ 6 h 4408"/>
                  <a:gd name="T36" fmla="*/ 0 w 620"/>
                  <a:gd name="T37" fmla="*/ 5 h 4408"/>
                  <a:gd name="T38" fmla="*/ 1 w 620"/>
                  <a:gd name="T39" fmla="*/ 5 h 4408"/>
                  <a:gd name="T40" fmla="*/ 1 w 620"/>
                  <a:gd name="T41" fmla="*/ 5 h 4408"/>
                  <a:gd name="T42" fmla="*/ 1 w 620"/>
                  <a:gd name="T43" fmla="*/ 4 h 4408"/>
                  <a:gd name="T44" fmla="*/ 1 w 620"/>
                  <a:gd name="T45" fmla="*/ 4 h 4408"/>
                  <a:gd name="T46" fmla="*/ 1 w 620"/>
                  <a:gd name="T47" fmla="*/ 4 h 4408"/>
                  <a:gd name="T48" fmla="*/ 1 w 620"/>
                  <a:gd name="T49" fmla="*/ 3 h 4408"/>
                  <a:gd name="T50" fmla="*/ 1 w 620"/>
                  <a:gd name="T51" fmla="*/ 3 h 4408"/>
                  <a:gd name="T52" fmla="*/ 1 w 620"/>
                  <a:gd name="T53" fmla="*/ 3 h 4408"/>
                  <a:gd name="T54" fmla="*/ 1 w 620"/>
                  <a:gd name="T55" fmla="*/ 2 h 4408"/>
                  <a:gd name="T56" fmla="*/ 1 w 620"/>
                  <a:gd name="T57" fmla="*/ 2 h 4408"/>
                  <a:gd name="T58" fmla="*/ 1 w 620"/>
                  <a:gd name="T59" fmla="*/ 1 h 4408"/>
                  <a:gd name="T60" fmla="*/ 1 w 620"/>
                  <a:gd name="T61" fmla="*/ 1 h 4408"/>
                  <a:gd name="T62" fmla="*/ 1 w 620"/>
                  <a:gd name="T63" fmla="*/ 1 h 4408"/>
                  <a:gd name="T64" fmla="*/ 0 w 620"/>
                  <a:gd name="T65" fmla="*/ 0 h 4408"/>
                  <a:gd name="T66" fmla="*/ 0 w 620"/>
                  <a:gd name="T67" fmla="*/ 0 h 44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20"/>
                  <a:gd name="T103" fmla="*/ 0 h 4408"/>
                  <a:gd name="T104" fmla="*/ 620 w 620"/>
                  <a:gd name="T105" fmla="*/ 4408 h 440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20" h="4408">
                    <a:moveTo>
                      <a:pt x="310" y="0"/>
                    </a:moveTo>
                    <a:lnTo>
                      <a:pt x="237" y="270"/>
                    </a:lnTo>
                    <a:lnTo>
                      <a:pt x="175" y="542"/>
                    </a:lnTo>
                    <a:lnTo>
                      <a:pt x="121" y="816"/>
                    </a:lnTo>
                    <a:lnTo>
                      <a:pt x="78" y="1091"/>
                    </a:lnTo>
                    <a:lnTo>
                      <a:pt x="44" y="1368"/>
                    </a:lnTo>
                    <a:lnTo>
                      <a:pt x="19" y="1646"/>
                    </a:lnTo>
                    <a:lnTo>
                      <a:pt x="5" y="1925"/>
                    </a:lnTo>
                    <a:lnTo>
                      <a:pt x="0" y="2204"/>
                    </a:lnTo>
                    <a:lnTo>
                      <a:pt x="5" y="2483"/>
                    </a:lnTo>
                    <a:lnTo>
                      <a:pt x="19" y="2762"/>
                    </a:lnTo>
                    <a:lnTo>
                      <a:pt x="44" y="3040"/>
                    </a:lnTo>
                    <a:lnTo>
                      <a:pt x="78" y="3317"/>
                    </a:lnTo>
                    <a:lnTo>
                      <a:pt x="121" y="3592"/>
                    </a:lnTo>
                    <a:lnTo>
                      <a:pt x="175" y="3866"/>
                    </a:lnTo>
                    <a:lnTo>
                      <a:pt x="237" y="4138"/>
                    </a:lnTo>
                    <a:lnTo>
                      <a:pt x="310" y="4408"/>
                    </a:lnTo>
                    <a:lnTo>
                      <a:pt x="383" y="4138"/>
                    </a:lnTo>
                    <a:lnTo>
                      <a:pt x="445" y="3866"/>
                    </a:lnTo>
                    <a:lnTo>
                      <a:pt x="499" y="3592"/>
                    </a:lnTo>
                    <a:lnTo>
                      <a:pt x="542" y="3317"/>
                    </a:lnTo>
                    <a:lnTo>
                      <a:pt x="576" y="3040"/>
                    </a:lnTo>
                    <a:lnTo>
                      <a:pt x="601" y="2762"/>
                    </a:lnTo>
                    <a:lnTo>
                      <a:pt x="615" y="2483"/>
                    </a:lnTo>
                    <a:lnTo>
                      <a:pt x="620" y="2204"/>
                    </a:lnTo>
                    <a:lnTo>
                      <a:pt x="615" y="1925"/>
                    </a:lnTo>
                    <a:lnTo>
                      <a:pt x="601" y="1646"/>
                    </a:lnTo>
                    <a:lnTo>
                      <a:pt x="576" y="1368"/>
                    </a:lnTo>
                    <a:lnTo>
                      <a:pt x="542" y="1091"/>
                    </a:lnTo>
                    <a:lnTo>
                      <a:pt x="499" y="816"/>
                    </a:lnTo>
                    <a:lnTo>
                      <a:pt x="445" y="542"/>
                    </a:lnTo>
                    <a:lnTo>
                      <a:pt x="383" y="270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46" name="Rectangle 88"/>
              <p:cNvSpPr>
                <a:spLocks noChangeArrowheads="1"/>
              </p:cNvSpPr>
              <p:nvPr/>
            </p:nvSpPr>
            <p:spPr bwMode="auto">
              <a:xfrm>
                <a:off x="9124" y="10937"/>
                <a:ext cx="142" cy="81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47" name="Line 87"/>
              <p:cNvSpPr>
                <a:spLocks noChangeShapeType="1"/>
              </p:cNvSpPr>
              <p:nvPr/>
            </p:nvSpPr>
            <p:spPr bwMode="auto">
              <a:xfrm>
                <a:off x="9126" y="10932"/>
                <a:ext cx="147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48" name="Line 86"/>
              <p:cNvSpPr>
                <a:spLocks noChangeShapeType="1"/>
              </p:cNvSpPr>
              <p:nvPr/>
            </p:nvSpPr>
            <p:spPr bwMode="auto">
              <a:xfrm>
                <a:off x="9130" y="10983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49" name="Line 85"/>
              <p:cNvSpPr>
                <a:spLocks noChangeShapeType="1"/>
              </p:cNvSpPr>
              <p:nvPr/>
            </p:nvSpPr>
            <p:spPr bwMode="auto">
              <a:xfrm>
                <a:off x="9208" y="10983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0" name="Line 84"/>
              <p:cNvSpPr>
                <a:spLocks noChangeShapeType="1"/>
              </p:cNvSpPr>
              <p:nvPr/>
            </p:nvSpPr>
            <p:spPr bwMode="auto">
              <a:xfrm>
                <a:off x="9005" y="11063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1" name="Line 83"/>
              <p:cNvSpPr>
                <a:spLocks noChangeShapeType="1"/>
              </p:cNvSpPr>
              <p:nvPr/>
            </p:nvSpPr>
            <p:spPr bwMode="auto">
              <a:xfrm>
                <a:off x="9112" y="11063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2" name="Line 82"/>
              <p:cNvSpPr>
                <a:spLocks noChangeShapeType="1"/>
              </p:cNvSpPr>
              <p:nvPr/>
            </p:nvSpPr>
            <p:spPr bwMode="auto">
              <a:xfrm>
                <a:off x="9233" y="11061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3" name="Line 81"/>
              <p:cNvSpPr>
                <a:spLocks noChangeShapeType="1"/>
              </p:cNvSpPr>
              <p:nvPr/>
            </p:nvSpPr>
            <p:spPr bwMode="auto">
              <a:xfrm>
                <a:off x="9350" y="11061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4" name="Line 80"/>
              <p:cNvSpPr>
                <a:spLocks noChangeShapeType="1"/>
              </p:cNvSpPr>
              <p:nvPr/>
            </p:nvSpPr>
            <p:spPr bwMode="auto">
              <a:xfrm>
                <a:off x="9485" y="11259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5" name="Line 79"/>
              <p:cNvSpPr>
                <a:spLocks noChangeShapeType="1"/>
              </p:cNvSpPr>
              <p:nvPr/>
            </p:nvSpPr>
            <p:spPr bwMode="auto">
              <a:xfrm>
                <a:off x="8914" y="11162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6" name="Line 78"/>
              <p:cNvSpPr>
                <a:spLocks noChangeShapeType="1"/>
              </p:cNvSpPr>
              <p:nvPr/>
            </p:nvSpPr>
            <p:spPr bwMode="auto">
              <a:xfrm>
                <a:off x="9011" y="11160"/>
                <a:ext cx="49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7" name="Line 77"/>
              <p:cNvSpPr>
                <a:spLocks noChangeShapeType="1"/>
              </p:cNvSpPr>
              <p:nvPr/>
            </p:nvSpPr>
            <p:spPr bwMode="auto">
              <a:xfrm>
                <a:off x="9121" y="11160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8" name="Line 76"/>
              <p:cNvSpPr>
                <a:spLocks noChangeShapeType="1"/>
              </p:cNvSpPr>
              <p:nvPr/>
            </p:nvSpPr>
            <p:spPr bwMode="auto">
              <a:xfrm>
                <a:off x="9230" y="11160"/>
                <a:ext cx="49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59" name="Line 75"/>
              <p:cNvSpPr>
                <a:spLocks noChangeShapeType="1"/>
              </p:cNvSpPr>
              <p:nvPr/>
            </p:nvSpPr>
            <p:spPr bwMode="auto">
              <a:xfrm>
                <a:off x="9330" y="11155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0" name="Line 74"/>
              <p:cNvSpPr>
                <a:spLocks noChangeShapeType="1"/>
              </p:cNvSpPr>
              <p:nvPr/>
            </p:nvSpPr>
            <p:spPr bwMode="auto">
              <a:xfrm>
                <a:off x="9439" y="11155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1" name="Line 73"/>
              <p:cNvSpPr>
                <a:spLocks noChangeShapeType="1"/>
              </p:cNvSpPr>
              <p:nvPr/>
            </p:nvSpPr>
            <p:spPr bwMode="auto">
              <a:xfrm>
                <a:off x="8873" y="11266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2" name="Line 72"/>
              <p:cNvSpPr>
                <a:spLocks noChangeShapeType="1"/>
              </p:cNvSpPr>
              <p:nvPr/>
            </p:nvSpPr>
            <p:spPr bwMode="auto">
              <a:xfrm>
                <a:off x="8972" y="11263"/>
                <a:ext cx="49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3" name="Line 71"/>
              <p:cNvSpPr>
                <a:spLocks noChangeShapeType="1"/>
              </p:cNvSpPr>
              <p:nvPr/>
            </p:nvSpPr>
            <p:spPr bwMode="auto">
              <a:xfrm>
                <a:off x="9082" y="11263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4" name="Line 70"/>
              <p:cNvSpPr>
                <a:spLocks noChangeShapeType="1"/>
              </p:cNvSpPr>
              <p:nvPr/>
            </p:nvSpPr>
            <p:spPr bwMode="auto">
              <a:xfrm>
                <a:off x="9198" y="11266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5" name="Line 69"/>
              <p:cNvSpPr>
                <a:spLocks noChangeShapeType="1"/>
              </p:cNvSpPr>
              <p:nvPr/>
            </p:nvSpPr>
            <p:spPr bwMode="auto">
              <a:xfrm>
                <a:off x="9297" y="11263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6" name="Line 68"/>
              <p:cNvSpPr>
                <a:spLocks noChangeShapeType="1"/>
              </p:cNvSpPr>
              <p:nvPr/>
            </p:nvSpPr>
            <p:spPr bwMode="auto">
              <a:xfrm>
                <a:off x="9405" y="11263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7" name="Line 67"/>
              <p:cNvSpPr>
                <a:spLocks noChangeShapeType="1"/>
              </p:cNvSpPr>
              <p:nvPr/>
            </p:nvSpPr>
            <p:spPr bwMode="auto">
              <a:xfrm>
                <a:off x="8923" y="11402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8" name="Line 66"/>
              <p:cNvSpPr>
                <a:spLocks noChangeShapeType="1"/>
              </p:cNvSpPr>
              <p:nvPr/>
            </p:nvSpPr>
            <p:spPr bwMode="auto">
              <a:xfrm>
                <a:off x="9022" y="11397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69" name="Line 65"/>
              <p:cNvSpPr>
                <a:spLocks noChangeShapeType="1"/>
              </p:cNvSpPr>
              <p:nvPr/>
            </p:nvSpPr>
            <p:spPr bwMode="auto">
              <a:xfrm>
                <a:off x="9130" y="11397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0" name="Line 64"/>
              <p:cNvSpPr>
                <a:spLocks noChangeShapeType="1"/>
              </p:cNvSpPr>
              <p:nvPr/>
            </p:nvSpPr>
            <p:spPr bwMode="auto">
              <a:xfrm>
                <a:off x="9237" y="11397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1" name="Line 63"/>
              <p:cNvSpPr>
                <a:spLocks noChangeShapeType="1"/>
              </p:cNvSpPr>
              <p:nvPr/>
            </p:nvSpPr>
            <p:spPr bwMode="auto">
              <a:xfrm>
                <a:off x="9337" y="11395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2" name="Line 62"/>
              <p:cNvSpPr>
                <a:spLocks noChangeShapeType="1"/>
              </p:cNvSpPr>
              <p:nvPr/>
            </p:nvSpPr>
            <p:spPr bwMode="auto">
              <a:xfrm>
                <a:off x="9446" y="11395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3" name="Line 61"/>
              <p:cNvSpPr>
                <a:spLocks noChangeShapeType="1"/>
              </p:cNvSpPr>
              <p:nvPr/>
            </p:nvSpPr>
            <p:spPr bwMode="auto">
              <a:xfrm>
                <a:off x="8970" y="11515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4" name="Line 60"/>
              <p:cNvSpPr>
                <a:spLocks noChangeShapeType="1"/>
              </p:cNvSpPr>
              <p:nvPr/>
            </p:nvSpPr>
            <p:spPr bwMode="auto">
              <a:xfrm>
                <a:off x="9069" y="11511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5" name="Line 59"/>
              <p:cNvSpPr>
                <a:spLocks noChangeShapeType="1"/>
              </p:cNvSpPr>
              <p:nvPr/>
            </p:nvSpPr>
            <p:spPr bwMode="auto">
              <a:xfrm>
                <a:off x="9178" y="11511"/>
                <a:ext cx="49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6" name="Line 58"/>
              <p:cNvSpPr>
                <a:spLocks noChangeShapeType="1"/>
              </p:cNvSpPr>
              <p:nvPr/>
            </p:nvSpPr>
            <p:spPr bwMode="auto">
              <a:xfrm>
                <a:off x="9285" y="11511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7" name="Line 57"/>
              <p:cNvSpPr>
                <a:spLocks noChangeShapeType="1"/>
              </p:cNvSpPr>
              <p:nvPr/>
            </p:nvSpPr>
            <p:spPr bwMode="auto">
              <a:xfrm>
                <a:off x="9384" y="11508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8" name="Line 56"/>
              <p:cNvSpPr>
                <a:spLocks noChangeShapeType="1"/>
              </p:cNvSpPr>
              <p:nvPr/>
            </p:nvSpPr>
            <p:spPr bwMode="auto">
              <a:xfrm>
                <a:off x="9092" y="11607"/>
                <a:ext cx="47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79" name="Line 55"/>
              <p:cNvSpPr>
                <a:spLocks noChangeShapeType="1"/>
              </p:cNvSpPr>
              <p:nvPr/>
            </p:nvSpPr>
            <p:spPr bwMode="auto">
              <a:xfrm>
                <a:off x="9192" y="11604"/>
                <a:ext cx="49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80" name="xjhgx2"/>
              <p:cNvSpPr/>
              <p:nvPr/>
            </p:nvSpPr>
            <p:spPr bwMode="auto">
              <a:xfrm>
                <a:off x="8670" y="11070"/>
                <a:ext cx="64" cy="480"/>
              </a:xfrm>
              <a:custGeom>
                <a:avLst/>
                <a:gdLst>
                  <a:gd name="T0" fmla="*/ 0 w 620"/>
                  <a:gd name="T1" fmla="*/ 0 h 4408"/>
                  <a:gd name="T2" fmla="*/ 0 w 620"/>
                  <a:gd name="T3" fmla="*/ 0 h 4408"/>
                  <a:gd name="T4" fmla="*/ 0 w 620"/>
                  <a:gd name="T5" fmla="*/ 1 h 4408"/>
                  <a:gd name="T6" fmla="*/ 0 w 620"/>
                  <a:gd name="T7" fmla="*/ 1 h 4408"/>
                  <a:gd name="T8" fmla="*/ 0 w 620"/>
                  <a:gd name="T9" fmla="*/ 1 h 4408"/>
                  <a:gd name="T10" fmla="*/ 0 w 620"/>
                  <a:gd name="T11" fmla="*/ 2 h 4408"/>
                  <a:gd name="T12" fmla="*/ 0 w 620"/>
                  <a:gd name="T13" fmla="*/ 2 h 4408"/>
                  <a:gd name="T14" fmla="*/ 0 w 620"/>
                  <a:gd name="T15" fmla="*/ 3 h 4408"/>
                  <a:gd name="T16" fmla="*/ 0 w 620"/>
                  <a:gd name="T17" fmla="*/ 3 h 4408"/>
                  <a:gd name="T18" fmla="*/ 0 w 620"/>
                  <a:gd name="T19" fmla="*/ 3 h 4408"/>
                  <a:gd name="T20" fmla="*/ 0 w 620"/>
                  <a:gd name="T21" fmla="*/ 4 h 4408"/>
                  <a:gd name="T22" fmla="*/ 0 w 620"/>
                  <a:gd name="T23" fmla="*/ 4 h 4408"/>
                  <a:gd name="T24" fmla="*/ 0 w 620"/>
                  <a:gd name="T25" fmla="*/ 4 h 4408"/>
                  <a:gd name="T26" fmla="*/ 0 w 620"/>
                  <a:gd name="T27" fmla="*/ 5 h 4408"/>
                  <a:gd name="T28" fmla="*/ 0 w 620"/>
                  <a:gd name="T29" fmla="*/ 5 h 4408"/>
                  <a:gd name="T30" fmla="*/ 0 w 620"/>
                  <a:gd name="T31" fmla="*/ 5 h 4408"/>
                  <a:gd name="T32" fmla="*/ 0 w 620"/>
                  <a:gd name="T33" fmla="*/ 6 h 4408"/>
                  <a:gd name="T34" fmla="*/ 0 w 620"/>
                  <a:gd name="T35" fmla="*/ 6 h 4408"/>
                  <a:gd name="T36" fmla="*/ 0 w 620"/>
                  <a:gd name="T37" fmla="*/ 5 h 4408"/>
                  <a:gd name="T38" fmla="*/ 1 w 620"/>
                  <a:gd name="T39" fmla="*/ 5 h 4408"/>
                  <a:gd name="T40" fmla="*/ 1 w 620"/>
                  <a:gd name="T41" fmla="*/ 5 h 4408"/>
                  <a:gd name="T42" fmla="*/ 1 w 620"/>
                  <a:gd name="T43" fmla="*/ 4 h 4408"/>
                  <a:gd name="T44" fmla="*/ 1 w 620"/>
                  <a:gd name="T45" fmla="*/ 4 h 4408"/>
                  <a:gd name="T46" fmla="*/ 1 w 620"/>
                  <a:gd name="T47" fmla="*/ 4 h 4408"/>
                  <a:gd name="T48" fmla="*/ 1 w 620"/>
                  <a:gd name="T49" fmla="*/ 3 h 4408"/>
                  <a:gd name="T50" fmla="*/ 1 w 620"/>
                  <a:gd name="T51" fmla="*/ 3 h 4408"/>
                  <a:gd name="T52" fmla="*/ 1 w 620"/>
                  <a:gd name="T53" fmla="*/ 3 h 4408"/>
                  <a:gd name="T54" fmla="*/ 1 w 620"/>
                  <a:gd name="T55" fmla="*/ 2 h 4408"/>
                  <a:gd name="T56" fmla="*/ 1 w 620"/>
                  <a:gd name="T57" fmla="*/ 2 h 4408"/>
                  <a:gd name="T58" fmla="*/ 1 w 620"/>
                  <a:gd name="T59" fmla="*/ 1 h 4408"/>
                  <a:gd name="T60" fmla="*/ 1 w 620"/>
                  <a:gd name="T61" fmla="*/ 1 h 4408"/>
                  <a:gd name="T62" fmla="*/ 1 w 620"/>
                  <a:gd name="T63" fmla="*/ 1 h 4408"/>
                  <a:gd name="T64" fmla="*/ 0 w 620"/>
                  <a:gd name="T65" fmla="*/ 0 h 4408"/>
                  <a:gd name="T66" fmla="*/ 0 w 620"/>
                  <a:gd name="T67" fmla="*/ 0 h 44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20"/>
                  <a:gd name="T103" fmla="*/ 0 h 4408"/>
                  <a:gd name="T104" fmla="*/ 620 w 620"/>
                  <a:gd name="T105" fmla="*/ 4408 h 440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20" h="4408">
                    <a:moveTo>
                      <a:pt x="310" y="0"/>
                    </a:moveTo>
                    <a:lnTo>
                      <a:pt x="237" y="270"/>
                    </a:lnTo>
                    <a:lnTo>
                      <a:pt x="175" y="542"/>
                    </a:lnTo>
                    <a:lnTo>
                      <a:pt x="121" y="816"/>
                    </a:lnTo>
                    <a:lnTo>
                      <a:pt x="78" y="1091"/>
                    </a:lnTo>
                    <a:lnTo>
                      <a:pt x="44" y="1368"/>
                    </a:lnTo>
                    <a:lnTo>
                      <a:pt x="19" y="1646"/>
                    </a:lnTo>
                    <a:lnTo>
                      <a:pt x="5" y="1925"/>
                    </a:lnTo>
                    <a:lnTo>
                      <a:pt x="0" y="2204"/>
                    </a:lnTo>
                    <a:lnTo>
                      <a:pt x="5" y="2483"/>
                    </a:lnTo>
                    <a:lnTo>
                      <a:pt x="19" y="2762"/>
                    </a:lnTo>
                    <a:lnTo>
                      <a:pt x="44" y="3040"/>
                    </a:lnTo>
                    <a:lnTo>
                      <a:pt x="78" y="3317"/>
                    </a:lnTo>
                    <a:lnTo>
                      <a:pt x="121" y="3592"/>
                    </a:lnTo>
                    <a:lnTo>
                      <a:pt x="175" y="3866"/>
                    </a:lnTo>
                    <a:lnTo>
                      <a:pt x="237" y="4138"/>
                    </a:lnTo>
                    <a:lnTo>
                      <a:pt x="310" y="4408"/>
                    </a:lnTo>
                    <a:lnTo>
                      <a:pt x="383" y="4138"/>
                    </a:lnTo>
                    <a:lnTo>
                      <a:pt x="445" y="3866"/>
                    </a:lnTo>
                    <a:lnTo>
                      <a:pt x="499" y="3592"/>
                    </a:lnTo>
                    <a:lnTo>
                      <a:pt x="542" y="3317"/>
                    </a:lnTo>
                    <a:lnTo>
                      <a:pt x="576" y="3040"/>
                    </a:lnTo>
                    <a:lnTo>
                      <a:pt x="601" y="2762"/>
                    </a:lnTo>
                    <a:lnTo>
                      <a:pt x="615" y="2483"/>
                    </a:lnTo>
                    <a:lnTo>
                      <a:pt x="620" y="2204"/>
                    </a:lnTo>
                    <a:lnTo>
                      <a:pt x="615" y="1925"/>
                    </a:lnTo>
                    <a:lnTo>
                      <a:pt x="601" y="1646"/>
                    </a:lnTo>
                    <a:lnTo>
                      <a:pt x="576" y="1368"/>
                    </a:lnTo>
                    <a:lnTo>
                      <a:pt x="542" y="1091"/>
                    </a:lnTo>
                    <a:lnTo>
                      <a:pt x="499" y="816"/>
                    </a:lnTo>
                    <a:lnTo>
                      <a:pt x="445" y="542"/>
                    </a:lnTo>
                    <a:lnTo>
                      <a:pt x="383" y="270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81" name="Line 53"/>
              <p:cNvSpPr>
                <a:spLocks noChangeShapeType="1"/>
              </p:cNvSpPr>
              <p:nvPr/>
            </p:nvSpPr>
            <p:spPr bwMode="auto">
              <a:xfrm>
                <a:off x="8296" y="11162"/>
                <a:ext cx="51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82" name="Line 52"/>
              <p:cNvSpPr>
                <a:spLocks noChangeShapeType="1"/>
              </p:cNvSpPr>
              <p:nvPr/>
            </p:nvSpPr>
            <p:spPr bwMode="auto">
              <a:xfrm>
                <a:off x="8288" y="11446"/>
                <a:ext cx="5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771" name="AutoShape 51"/>
              <p:cNvSpPr/>
              <p:nvPr/>
            </p:nvSpPr>
            <p:spPr>
              <a:xfrm rot="5400000">
                <a:off x="8505" y="11405"/>
                <a:ext cx="23" cy="81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8772" name="AutoShape 50"/>
              <p:cNvSpPr/>
              <p:nvPr/>
            </p:nvSpPr>
            <p:spPr>
              <a:xfrm rot="5400000">
                <a:off x="8505" y="11119"/>
                <a:ext cx="23" cy="81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185" name="Line 49"/>
              <p:cNvSpPr>
                <a:spLocks noChangeShapeType="1"/>
              </p:cNvSpPr>
              <p:nvPr/>
            </p:nvSpPr>
            <p:spPr bwMode="auto">
              <a:xfrm>
                <a:off x="8815" y="11157"/>
                <a:ext cx="719" cy="13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86" name="Line 48"/>
              <p:cNvSpPr>
                <a:spLocks noChangeShapeType="1"/>
              </p:cNvSpPr>
              <p:nvPr/>
            </p:nvSpPr>
            <p:spPr bwMode="auto">
              <a:xfrm flipV="1">
                <a:off x="8815" y="11301"/>
                <a:ext cx="719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775" name="AutoShape 47"/>
              <p:cNvSpPr/>
              <p:nvPr/>
            </p:nvSpPr>
            <p:spPr>
              <a:xfrm rot="6027265">
                <a:off x="9164" y="11181"/>
                <a:ext cx="25" cy="87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8776" name="AutoShape 46"/>
              <p:cNvSpPr/>
              <p:nvPr/>
            </p:nvSpPr>
            <p:spPr>
              <a:xfrm rot="4706315">
                <a:off x="9181" y="11321"/>
                <a:ext cx="25" cy="87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</p:grpSp>
        <p:sp>
          <p:nvSpPr>
            <p:cNvPr id="142" name="TextBox 233"/>
            <p:cNvSpPr txBox="1">
              <a:spLocks noChangeArrowheads="1"/>
            </p:cNvSpPr>
            <p:nvPr/>
          </p:nvSpPr>
          <p:spPr bwMode="auto">
            <a:xfrm>
              <a:off x="2193" y="3779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rPr>
                <a:t>B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28679" name="Group 240"/>
          <p:cNvGrpSpPr/>
          <p:nvPr/>
        </p:nvGrpSpPr>
        <p:grpSpPr>
          <a:xfrm>
            <a:off x="6988175" y="3313113"/>
            <a:ext cx="1244600" cy="1695450"/>
            <a:chOff x="4190" y="2998"/>
            <a:chExt cx="784" cy="1068"/>
          </a:xfrm>
        </p:grpSpPr>
        <p:grpSp>
          <p:nvGrpSpPr>
            <p:cNvPr id="28681" name="Group 92"/>
            <p:cNvGrpSpPr/>
            <p:nvPr/>
          </p:nvGrpSpPr>
          <p:grpSpPr>
            <a:xfrm>
              <a:off x="4190" y="2998"/>
              <a:ext cx="784" cy="782"/>
              <a:chOff x="6744" y="10539"/>
              <a:chExt cx="1252" cy="1107"/>
            </a:xfrm>
          </p:grpSpPr>
          <p:sp>
            <p:nvSpPr>
              <p:cNvPr id="192" name="Oval 138"/>
              <p:cNvSpPr>
                <a:spLocks noChangeArrowheads="1"/>
              </p:cNvSpPr>
              <p:nvPr/>
            </p:nvSpPr>
            <p:spPr bwMode="auto">
              <a:xfrm>
                <a:off x="7300" y="11000"/>
                <a:ext cx="682" cy="646"/>
              </a:xfrm>
              <a:prstGeom prst="ellipse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93" name="Freeform 137"/>
              <p:cNvSpPr/>
              <p:nvPr/>
            </p:nvSpPr>
            <p:spPr bwMode="auto">
              <a:xfrm>
                <a:off x="7562" y="10539"/>
                <a:ext cx="155" cy="469"/>
              </a:xfrm>
              <a:custGeom>
                <a:avLst/>
                <a:gdLst>
                  <a:gd name="T0" fmla="*/ 0 w 540"/>
                  <a:gd name="T1" fmla="*/ 42 h 1560"/>
                  <a:gd name="T2" fmla="*/ 0 w 540"/>
                  <a:gd name="T3" fmla="*/ 0 h 1560"/>
                  <a:gd name="T4" fmla="*/ 13 w 540"/>
                  <a:gd name="T5" fmla="*/ 0 h 1560"/>
                  <a:gd name="T6" fmla="*/ 13 w 540"/>
                  <a:gd name="T7" fmla="*/ 42 h 15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0"/>
                  <a:gd name="T13" fmla="*/ 0 h 1560"/>
                  <a:gd name="T14" fmla="*/ 540 w 540"/>
                  <a:gd name="T15" fmla="*/ 1560 h 15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0" h="1560">
                    <a:moveTo>
                      <a:pt x="0" y="1560"/>
                    </a:moveTo>
                    <a:lnTo>
                      <a:pt x="0" y="0"/>
                    </a:lnTo>
                    <a:lnTo>
                      <a:pt x="540" y="0"/>
                    </a:lnTo>
                    <a:lnTo>
                      <a:pt x="540" y="156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94" name="xjhgx2"/>
              <p:cNvSpPr/>
              <p:nvPr/>
            </p:nvSpPr>
            <p:spPr bwMode="auto">
              <a:xfrm>
                <a:off x="7220" y="11073"/>
                <a:ext cx="64" cy="480"/>
              </a:xfrm>
              <a:custGeom>
                <a:avLst/>
                <a:gdLst>
                  <a:gd name="T0" fmla="*/ 0 w 620"/>
                  <a:gd name="T1" fmla="*/ 0 h 4408"/>
                  <a:gd name="T2" fmla="*/ 0 w 620"/>
                  <a:gd name="T3" fmla="*/ 0 h 4408"/>
                  <a:gd name="T4" fmla="*/ 0 w 620"/>
                  <a:gd name="T5" fmla="*/ 1 h 4408"/>
                  <a:gd name="T6" fmla="*/ 0 w 620"/>
                  <a:gd name="T7" fmla="*/ 1 h 4408"/>
                  <a:gd name="T8" fmla="*/ 0 w 620"/>
                  <a:gd name="T9" fmla="*/ 1 h 4408"/>
                  <a:gd name="T10" fmla="*/ 0 w 620"/>
                  <a:gd name="T11" fmla="*/ 2 h 4408"/>
                  <a:gd name="T12" fmla="*/ 0 w 620"/>
                  <a:gd name="T13" fmla="*/ 2 h 4408"/>
                  <a:gd name="T14" fmla="*/ 0 w 620"/>
                  <a:gd name="T15" fmla="*/ 3 h 4408"/>
                  <a:gd name="T16" fmla="*/ 0 w 620"/>
                  <a:gd name="T17" fmla="*/ 3 h 4408"/>
                  <a:gd name="T18" fmla="*/ 0 w 620"/>
                  <a:gd name="T19" fmla="*/ 3 h 4408"/>
                  <a:gd name="T20" fmla="*/ 0 w 620"/>
                  <a:gd name="T21" fmla="*/ 4 h 4408"/>
                  <a:gd name="T22" fmla="*/ 0 w 620"/>
                  <a:gd name="T23" fmla="*/ 4 h 4408"/>
                  <a:gd name="T24" fmla="*/ 0 w 620"/>
                  <a:gd name="T25" fmla="*/ 4 h 4408"/>
                  <a:gd name="T26" fmla="*/ 0 w 620"/>
                  <a:gd name="T27" fmla="*/ 5 h 4408"/>
                  <a:gd name="T28" fmla="*/ 0 w 620"/>
                  <a:gd name="T29" fmla="*/ 5 h 4408"/>
                  <a:gd name="T30" fmla="*/ 0 w 620"/>
                  <a:gd name="T31" fmla="*/ 5 h 4408"/>
                  <a:gd name="T32" fmla="*/ 0 w 620"/>
                  <a:gd name="T33" fmla="*/ 6 h 4408"/>
                  <a:gd name="T34" fmla="*/ 0 w 620"/>
                  <a:gd name="T35" fmla="*/ 6 h 4408"/>
                  <a:gd name="T36" fmla="*/ 0 w 620"/>
                  <a:gd name="T37" fmla="*/ 5 h 4408"/>
                  <a:gd name="T38" fmla="*/ 1 w 620"/>
                  <a:gd name="T39" fmla="*/ 5 h 4408"/>
                  <a:gd name="T40" fmla="*/ 1 w 620"/>
                  <a:gd name="T41" fmla="*/ 5 h 4408"/>
                  <a:gd name="T42" fmla="*/ 1 w 620"/>
                  <a:gd name="T43" fmla="*/ 4 h 4408"/>
                  <a:gd name="T44" fmla="*/ 1 w 620"/>
                  <a:gd name="T45" fmla="*/ 4 h 4408"/>
                  <a:gd name="T46" fmla="*/ 1 w 620"/>
                  <a:gd name="T47" fmla="*/ 4 h 4408"/>
                  <a:gd name="T48" fmla="*/ 1 w 620"/>
                  <a:gd name="T49" fmla="*/ 3 h 4408"/>
                  <a:gd name="T50" fmla="*/ 1 w 620"/>
                  <a:gd name="T51" fmla="*/ 3 h 4408"/>
                  <a:gd name="T52" fmla="*/ 1 w 620"/>
                  <a:gd name="T53" fmla="*/ 3 h 4408"/>
                  <a:gd name="T54" fmla="*/ 1 w 620"/>
                  <a:gd name="T55" fmla="*/ 2 h 4408"/>
                  <a:gd name="T56" fmla="*/ 1 w 620"/>
                  <a:gd name="T57" fmla="*/ 2 h 4408"/>
                  <a:gd name="T58" fmla="*/ 1 w 620"/>
                  <a:gd name="T59" fmla="*/ 1 h 4408"/>
                  <a:gd name="T60" fmla="*/ 1 w 620"/>
                  <a:gd name="T61" fmla="*/ 1 h 4408"/>
                  <a:gd name="T62" fmla="*/ 1 w 620"/>
                  <a:gd name="T63" fmla="*/ 1 h 4408"/>
                  <a:gd name="T64" fmla="*/ 0 w 620"/>
                  <a:gd name="T65" fmla="*/ 0 h 4408"/>
                  <a:gd name="T66" fmla="*/ 0 w 620"/>
                  <a:gd name="T67" fmla="*/ 0 h 44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20"/>
                  <a:gd name="T103" fmla="*/ 0 h 4408"/>
                  <a:gd name="T104" fmla="*/ 620 w 620"/>
                  <a:gd name="T105" fmla="*/ 4408 h 440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20" h="4408">
                    <a:moveTo>
                      <a:pt x="310" y="0"/>
                    </a:moveTo>
                    <a:lnTo>
                      <a:pt x="237" y="270"/>
                    </a:lnTo>
                    <a:lnTo>
                      <a:pt x="175" y="542"/>
                    </a:lnTo>
                    <a:lnTo>
                      <a:pt x="121" y="816"/>
                    </a:lnTo>
                    <a:lnTo>
                      <a:pt x="78" y="1091"/>
                    </a:lnTo>
                    <a:lnTo>
                      <a:pt x="44" y="1368"/>
                    </a:lnTo>
                    <a:lnTo>
                      <a:pt x="19" y="1646"/>
                    </a:lnTo>
                    <a:lnTo>
                      <a:pt x="5" y="1925"/>
                    </a:lnTo>
                    <a:lnTo>
                      <a:pt x="0" y="2204"/>
                    </a:lnTo>
                    <a:lnTo>
                      <a:pt x="5" y="2483"/>
                    </a:lnTo>
                    <a:lnTo>
                      <a:pt x="19" y="2762"/>
                    </a:lnTo>
                    <a:lnTo>
                      <a:pt x="44" y="3040"/>
                    </a:lnTo>
                    <a:lnTo>
                      <a:pt x="78" y="3317"/>
                    </a:lnTo>
                    <a:lnTo>
                      <a:pt x="121" y="3592"/>
                    </a:lnTo>
                    <a:lnTo>
                      <a:pt x="175" y="3866"/>
                    </a:lnTo>
                    <a:lnTo>
                      <a:pt x="237" y="4138"/>
                    </a:lnTo>
                    <a:lnTo>
                      <a:pt x="310" y="4408"/>
                    </a:lnTo>
                    <a:lnTo>
                      <a:pt x="383" y="4138"/>
                    </a:lnTo>
                    <a:lnTo>
                      <a:pt x="445" y="3866"/>
                    </a:lnTo>
                    <a:lnTo>
                      <a:pt x="499" y="3592"/>
                    </a:lnTo>
                    <a:lnTo>
                      <a:pt x="542" y="3317"/>
                    </a:lnTo>
                    <a:lnTo>
                      <a:pt x="576" y="3040"/>
                    </a:lnTo>
                    <a:lnTo>
                      <a:pt x="601" y="2762"/>
                    </a:lnTo>
                    <a:lnTo>
                      <a:pt x="615" y="2483"/>
                    </a:lnTo>
                    <a:lnTo>
                      <a:pt x="620" y="2204"/>
                    </a:lnTo>
                    <a:lnTo>
                      <a:pt x="615" y="1925"/>
                    </a:lnTo>
                    <a:lnTo>
                      <a:pt x="601" y="1646"/>
                    </a:lnTo>
                    <a:lnTo>
                      <a:pt x="576" y="1368"/>
                    </a:lnTo>
                    <a:lnTo>
                      <a:pt x="542" y="1091"/>
                    </a:lnTo>
                    <a:lnTo>
                      <a:pt x="499" y="816"/>
                    </a:lnTo>
                    <a:lnTo>
                      <a:pt x="445" y="542"/>
                    </a:lnTo>
                    <a:lnTo>
                      <a:pt x="383" y="270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95" name="Rectangle 135"/>
              <p:cNvSpPr>
                <a:spLocks noChangeArrowheads="1"/>
              </p:cNvSpPr>
              <p:nvPr/>
            </p:nvSpPr>
            <p:spPr bwMode="auto">
              <a:xfrm>
                <a:off x="7574" y="10952"/>
                <a:ext cx="142" cy="81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196" name="Line 134"/>
              <p:cNvSpPr>
                <a:spLocks noChangeShapeType="1"/>
              </p:cNvSpPr>
              <p:nvPr/>
            </p:nvSpPr>
            <p:spPr bwMode="auto">
              <a:xfrm>
                <a:off x="7570" y="10947"/>
                <a:ext cx="147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7" name="Line 133"/>
              <p:cNvSpPr>
                <a:spLocks noChangeShapeType="1"/>
              </p:cNvSpPr>
              <p:nvPr/>
            </p:nvSpPr>
            <p:spPr bwMode="auto">
              <a:xfrm>
                <a:off x="7574" y="10998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8" name="Line 132"/>
              <p:cNvSpPr>
                <a:spLocks noChangeShapeType="1"/>
              </p:cNvSpPr>
              <p:nvPr/>
            </p:nvSpPr>
            <p:spPr bwMode="auto">
              <a:xfrm>
                <a:off x="7653" y="10998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9" name="Line 131"/>
              <p:cNvSpPr>
                <a:spLocks noChangeShapeType="1"/>
              </p:cNvSpPr>
              <p:nvPr/>
            </p:nvSpPr>
            <p:spPr bwMode="auto">
              <a:xfrm>
                <a:off x="7448" y="11078"/>
                <a:ext cx="50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0" name="Line 130"/>
              <p:cNvSpPr>
                <a:spLocks noChangeShapeType="1"/>
              </p:cNvSpPr>
              <p:nvPr/>
            </p:nvSpPr>
            <p:spPr bwMode="auto">
              <a:xfrm>
                <a:off x="7555" y="11078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1" name="Line 129"/>
              <p:cNvSpPr>
                <a:spLocks noChangeShapeType="1"/>
              </p:cNvSpPr>
              <p:nvPr/>
            </p:nvSpPr>
            <p:spPr bwMode="auto">
              <a:xfrm>
                <a:off x="7677" y="11076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2" name="Line 128"/>
              <p:cNvSpPr>
                <a:spLocks noChangeShapeType="1"/>
              </p:cNvSpPr>
              <p:nvPr/>
            </p:nvSpPr>
            <p:spPr bwMode="auto">
              <a:xfrm>
                <a:off x="7795" y="11076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3" name="Line 127"/>
              <p:cNvSpPr>
                <a:spLocks noChangeShapeType="1"/>
              </p:cNvSpPr>
              <p:nvPr/>
            </p:nvSpPr>
            <p:spPr bwMode="auto">
              <a:xfrm>
                <a:off x="7927" y="11274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4" name="Line 126"/>
              <p:cNvSpPr>
                <a:spLocks noChangeShapeType="1"/>
              </p:cNvSpPr>
              <p:nvPr/>
            </p:nvSpPr>
            <p:spPr bwMode="auto">
              <a:xfrm>
                <a:off x="7357" y="11177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5" name="Line 125"/>
              <p:cNvSpPr>
                <a:spLocks noChangeShapeType="1"/>
              </p:cNvSpPr>
              <p:nvPr/>
            </p:nvSpPr>
            <p:spPr bwMode="auto">
              <a:xfrm>
                <a:off x="7456" y="11175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6" name="Line 124"/>
              <p:cNvSpPr>
                <a:spLocks noChangeShapeType="1"/>
              </p:cNvSpPr>
              <p:nvPr/>
            </p:nvSpPr>
            <p:spPr bwMode="auto">
              <a:xfrm>
                <a:off x="7565" y="11175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7" name="Line 123"/>
              <p:cNvSpPr>
                <a:spLocks noChangeShapeType="1"/>
              </p:cNvSpPr>
              <p:nvPr/>
            </p:nvSpPr>
            <p:spPr bwMode="auto">
              <a:xfrm>
                <a:off x="7673" y="11175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8" name="Line 122"/>
              <p:cNvSpPr>
                <a:spLocks noChangeShapeType="1"/>
              </p:cNvSpPr>
              <p:nvPr/>
            </p:nvSpPr>
            <p:spPr bwMode="auto">
              <a:xfrm>
                <a:off x="7774" y="11170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09" name="Line 121"/>
              <p:cNvSpPr>
                <a:spLocks noChangeShapeType="1"/>
              </p:cNvSpPr>
              <p:nvPr/>
            </p:nvSpPr>
            <p:spPr bwMode="auto">
              <a:xfrm>
                <a:off x="7883" y="11170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0" name="Line 120"/>
              <p:cNvSpPr>
                <a:spLocks noChangeShapeType="1"/>
              </p:cNvSpPr>
              <p:nvPr/>
            </p:nvSpPr>
            <p:spPr bwMode="auto">
              <a:xfrm>
                <a:off x="7317" y="11281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1" name="Line 119"/>
              <p:cNvSpPr>
                <a:spLocks noChangeShapeType="1"/>
              </p:cNvSpPr>
              <p:nvPr/>
            </p:nvSpPr>
            <p:spPr bwMode="auto">
              <a:xfrm>
                <a:off x="7416" y="11278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2" name="Line 118"/>
              <p:cNvSpPr>
                <a:spLocks noChangeShapeType="1"/>
              </p:cNvSpPr>
              <p:nvPr/>
            </p:nvSpPr>
            <p:spPr bwMode="auto">
              <a:xfrm>
                <a:off x="7525" y="11278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3" name="Line 117"/>
              <p:cNvSpPr>
                <a:spLocks noChangeShapeType="1"/>
              </p:cNvSpPr>
              <p:nvPr/>
            </p:nvSpPr>
            <p:spPr bwMode="auto">
              <a:xfrm>
                <a:off x="7641" y="11281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4" name="Line 116"/>
              <p:cNvSpPr>
                <a:spLocks noChangeShapeType="1"/>
              </p:cNvSpPr>
              <p:nvPr/>
            </p:nvSpPr>
            <p:spPr bwMode="auto">
              <a:xfrm>
                <a:off x="7740" y="11278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5" name="Line 115"/>
              <p:cNvSpPr>
                <a:spLocks noChangeShapeType="1"/>
              </p:cNvSpPr>
              <p:nvPr/>
            </p:nvSpPr>
            <p:spPr bwMode="auto">
              <a:xfrm>
                <a:off x="7849" y="11278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6" name="Line 114"/>
              <p:cNvSpPr>
                <a:spLocks noChangeShapeType="1"/>
              </p:cNvSpPr>
              <p:nvPr/>
            </p:nvSpPr>
            <p:spPr bwMode="auto">
              <a:xfrm>
                <a:off x="7367" y="11417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7" name="Line 113"/>
              <p:cNvSpPr>
                <a:spLocks noChangeShapeType="1"/>
              </p:cNvSpPr>
              <p:nvPr/>
            </p:nvSpPr>
            <p:spPr bwMode="auto">
              <a:xfrm>
                <a:off x="7466" y="11412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8" name="Line 112"/>
              <p:cNvSpPr>
                <a:spLocks noChangeShapeType="1"/>
              </p:cNvSpPr>
              <p:nvPr/>
            </p:nvSpPr>
            <p:spPr bwMode="auto">
              <a:xfrm>
                <a:off x="7574" y="11412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9" name="Line 111"/>
              <p:cNvSpPr>
                <a:spLocks noChangeShapeType="1"/>
              </p:cNvSpPr>
              <p:nvPr/>
            </p:nvSpPr>
            <p:spPr bwMode="auto">
              <a:xfrm>
                <a:off x="7681" y="11412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0" name="Line 110"/>
              <p:cNvSpPr>
                <a:spLocks noChangeShapeType="1"/>
              </p:cNvSpPr>
              <p:nvPr/>
            </p:nvSpPr>
            <p:spPr bwMode="auto">
              <a:xfrm>
                <a:off x="7780" y="11410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1" name="Line 109"/>
              <p:cNvSpPr>
                <a:spLocks noChangeShapeType="1"/>
              </p:cNvSpPr>
              <p:nvPr/>
            </p:nvSpPr>
            <p:spPr bwMode="auto">
              <a:xfrm>
                <a:off x="7891" y="11410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2" name="Line 108"/>
              <p:cNvSpPr>
                <a:spLocks noChangeShapeType="1"/>
              </p:cNvSpPr>
              <p:nvPr/>
            </p:nvSpPr>
            <p:spPr bwMode="auto">
              <a:xfrm>
                <a:off x="7415" y="11530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3" name="Line 107"/>
              <p:cNvSpPr>
                <a:spLocks noChangeShapeType="1"/>
              </p:cNvSpPr>
              <p:nvPr/>
            </p:nvSpPr>
            <p:spPr bwMode="auto">
              <a:xfrm>
                <a:off x="7514" y="11526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4" name="Line 106"/>
              <p:cNvSpPr>
                <a:spLocks noChangeShapeType="1"/>
              </p:cNvSpPr>
              <p:nvPr/>
            </p:nvSpPr>
            <p:spPr bwMode="auto">
              <a:xfrm>
                <a:off x="7622" y="11526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5" name="Line 105"/>
              <p:cNvSpPr>
                <a:spLocks noChangeShapeType="1"/>
              </p:cNvSpPr>
              <p:nvPr/>
            </p:nvSpPr>
            <p:spPr bwMode="auto">
              <a:xfrm>
                <a:off x="7729" y="11526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6" name="Line 104"/>
              <p:cNvSpPr>
                <a:spLocks noChangeShapeType="1"/>
              </p:cNvSpPr>
              <p:nvPr/>
            </p:nvSpPr>
            <p:spPr bwMode="auto">
              <a:xfrm>
                <a:off x="7828" y="11523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7" name="Line 103"/>
              <p:cNvSpPr>
                <a:spLocks noChangeShapeType="1"/>
              </p:cNvSpPr>
              <p:nvPr/>
            </p:nvSpPr>
            <p:spPr bwMode="auto">
              <a:xfrm>
                <a:off x="7538" y="11622"/>
                <a:ext cx="46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8" name="Line 102"/>
              <p:cNvSpPr>
                <a:spLocks noChangeShapeType="1"/>
              </p:cNvSpPr>
              <p:nvPr/>
            </p:nvSpPr>
            <p:spPr bwMode="auto">
              <a:xfrm>
                <a:off x="7637" y="11619"/>
                <a:ext cx="48" cy="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29" name="Line 101"/>
              <p:cNvSpPr>
                <a:spLocks noChangeShapeType="1"/>
              </p:cNvSpPr>
              <p:nvPr/>
            </p:nvSpPr>
            <p:spPr bwMode="auto">
              <a:xfrm>
                <a:off x="6744" y="11163"/>
                <a:ext cx="509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0" name="Line 100"/>
              <p:cNvSpPr>
                <a:spLocks noChangeShapeType="1"/>
              </p:cNvSpPr>
              <p:nvPr/>
            </p:nvSpPr>
            <p:spPr bwMode="auto">
              <a:xfrm flipV="1">
                <a:off x="6744" y="11445"/>
                <a:ext cx="505" cy="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8722" name="AutoShape 99"/>
              <p:cNvSpPr/>
              <p:nvPr/>
            </p:nvSpPr>
            <p:spPr>
              <a:xfrm rot="5400000">
                <a:off x="6960" y="11409"/>
                <a:ext cx="24" cy="8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8723" name="AutoShape 98"/>
              <p:cNvSpPr/>
              <p:nvPr/>
            </p:nvSpPr>
            <p:spPr>
              <a:xfrm rot="5400000">
                <a:off x="6952" y="11118"/>
                <a:ext cx="24" cy="80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33" name="Line 97"/>
              <p:cNvSpPr>
                <a:spLocks noChangeShapeType="1"/>
              </p:cNvSpPr>
              <p:nvPr/>
            </p:nvSpPr>
            <p:spPr bwMode="auto">
              <a:xfrm>
                <a:off x="7245" y="11160"/>
                <a:ext cx="744" cy="1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4" name="Line 96"/>
              <p:cNvSpPr>
                <a:spLocks noChangeShapeType="1"/>
              </p:cNvSpPr>
              <p:nvPr/>
            </p:nvSpPr>
            <p:spPr bwMode="auto">
              <a:xfrm flipV="1">
                <a:off x="7245" y="11292"/>
                <a:ext cx="75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5" name="xjhgx3"/>
              <p:cNvSpPr/>
              <p:nvPr/>
            </p:nvSpPr>
            <p:spPr bwMode="auto">
              <a:xfrm>
                <a:off x="7102" y="11088"/>
                <a:ext cx="77" cy="432"/>
              </a:xfrm>
              <a:custGeom>
                <a:avLst/>
                <a:gdLst>
                  <a:gd name="T0" fmla="*/ 0 w 980"/>
                  <a:gd name="T1" fmla="*/ 0 h 4408"/>
                  <a:gd name="T2" fmla="*/ 0 w 980"/>
                  <a:gd name="T3" fmla="*/ 0 h 4408"/>
                  <a:gd name="T4" fmla="*/ 0 w 980"/>
                  <a:gd name="T5" fmla="*/ 0 h 4408"/>
                  <a:gd name="T6" fmla="*/ 0 w 980"/>
                  <a:gd name="T7" fmla="*/ 1 h 4408"/>
                  <a:gd name="T8" fmla="*/ 0 w 980"/>
                  <a:gd name="T9" fmla="*/ 1 h 4408"/>
                  <a:gd name="T10" fmla="*/ 0 w 980"/>
                  <a:gd name="T11" fmla="*/ 1 h 4408"/>
                  <a:gd name="T12" fmla="*/ 0 w 980"/>
                  <a:gd name="T13" fmla="*/ 2 h 4408"/>
                  <a:gd name="T14" fmla="*/ 0 w 980"/>
                  <a:gd name="T15" fmla="*/ 2 h 4408"/>
                  <a:gd name="T16" fmla="*/ 0 w 980"/>
                  <a:gd name="T17" fmla="*/ 2 h 4408"/>
                  <a:gd name="T18" fmla="*/ 0 w 980"/>
                  <a:gd name="T19" fmla="*/ 2 h 4408"/>
                  <a:gd name="T20" fmla="*/ 0 w 980"/>
                  <a:gd name="T21" fmla="*/ 3 h 4408"/>
                  <a:gd name="T22" fmla="*/ 0 w 980"/>
                  <a:gd name="T23" fmla="*/ 3 h 4408"/>
                  <a:gd name="T24" fmla="*/ 0 w 980"/>
                  <a:gd name="T25" fmla="*/ 3 h 4408"/>
                  <a:gd name="T26" fmla="*/ 0 w 980"/>
                  <a:gd name="T27" fmla="*/ 3 h 4408"/>
                  <a:gd name="T28" fmla="*/ 0 w 980"/>
                  <a:gd name="T29" fmla="*/ 4 h 4408"/>
                  <a:gd name="T30" fmla="*/ 0 w 980"/>
                  <a:gd name="T31" fmla="*/ 4 h 4408"/>
                  <a:gd name="T32" fmla="*/ 0 w 980"/>
                  <a:gd name="T33" fmla="*/ 4 h 4408"/>
                  <a:gd name="T34" fmla="*/ 0 w 980"/>
                  <a:gd name="T35" fmla="*/ 4 h 4408"/>
                  <a:gd name="T36" fmla="*/ 0 w 980"/>
                  <a:gd name="T37" fmla="*/ 4 h 4408"/>
                  <a:gd name="T38" fmla="*/ 0 w 980"/>
                  <a:gd name="T39" fmla="*/ 4 h 4408"/>
                  <a:gd name="T40" fmla="*/ 0 w 980"/>
                  <a:gd name="T41" fmla="*/ 3 h 4408"/>
                  <a:gd name="T42" fmla="*/ 0 w 980"/>
                  <a:gd name="T43" fmla="*/ 3 h 4408"/>
                  <a:gd name="T44" fmla="*/ 0 w 980"/>
                  <a:gd name="T45" fmla="*/ 3 h 4408"/>
                  <a:gd name="T46" fmla="*/ 0 w 980"/>
                  <a:gd name="T47" fmla="*/ 3 h 4408"/>
                  <a:gd name="T48" fmla="*/ 0 w 980"/>
                  <a:gd name="T49" fmla="*/ 2 h 4408"/>
                  <a:gd name="T50" fmla="*/ 0 w 980"/>
                  <a:gd name="T51" fmla="*/ 2 h 4408"/>
                  <a:gd name="T52" fmla="*/ 0 w 980"/>
                  <a:gd name="T53" fmla="*/ 2 h 4408"/>
                  <a:gd name="T54" fmla="*/ 0 w 980"/>
                  <a:gd name="T55" fmla="*/ 2 h 4408"/>
                  <a:gd name="T56" fmla="*/ 0 w 980"/>
                  <a:gd name="T57" fmla="*/ 1 h 4408"/>
                  <a:gd name="T58" fmla="*/ 0 w 980"/>
                  <a:gd name="T59" fmla="*/ 1 h 4408"/>
                  <a:gd name="T60" fmla="*/ 0 w 980"/>
                  <a:gd name="T61" fmla="*/ 1 h 4408"/>
                  <a:gd name="T62" fmla="*/ 0 w 980"/>
                  <a:gd name="T63" fmla="*/ 0 h 4408"/>
                  <a:gd name="T64" fmla="*/ 0 w 980"/>
                  <a:gd name="T65" fmla="*/ 0 h 4408"/>
                  <a:gd name="T66" fmla="*/ 0 w 980"/>
                  <a:gd name="T67" fmla="*/ 0 h 4408"/>
                  <a:gd name="T68" fmla="*/ 0 w 980"/>
                  <a:gd name="T69" fmla="*/ 0 h 440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80"/>
                  <a:gd name="T106" fmla="*/ 0 h 4408"/>
                  <a:gd name="T107" fmla="*/ 980 w 980"/>
                  <a:gd name="T108" fmla="*/ 4408 h 440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80" h="4408">
                    <a:moveTo>
                      <a:pt x="980" y="0"/>
                    </a:moveTo>
                    <a:lnTo>
                      <a:pt x="907" y="270"/>
                    </a:lnTo>
                    <a:lnTo>
                      <a:pt x="845" y="542"/>
                    </a:lnTo>
                    <a:lnTo>
                      <a:pt x="791" y="816"/>
                    </a:lnTo>
                    <a:lnTo>
                      <a:pt x="748" y="1091"/>
                    </a:lnTo>
                    <a:lnTo>
                      <a:pt x="714" y="1368"/>
                    </a:lnTo>
                    <a:lnTo>
                      <a:pt x="689" y="1646"/>
                    </a:lnTo>
                    <a:lnTo>
                      <a:pt x="675" y="1925"/>
                    </a:lnTo>
                    <a:lnTo>
                      <a:pt x="670" y="2204"/>
                    </a:lnTo>
                    <a:lnTo>
                      <a:pt x="675" y="2483"/>
                    </a:lnTo>
                    <a:lnTo>
                      <a:pt x="689" y="2762"/>
                    </a:lnTo>
                    <a:lnTo>
                      <a:pt x="714" y="3040"/>
                    </a:lnTo>
                    <a:lnTo>
                      <a:pt x="748" y="3317"/>
                    </a:lnTo>
                    <a:lnTo>
                      <a:pt x="791" y="3592"/>
                    </a:lnTo>
                    <a:lnTo>
                      <a:pt x="845" y="3866"/>
                    </a:lnTo>
                    <a:lnTo>
                      <a:pt x="907" y="4138"/>
                    </a:lnTo>
                    <a:lnTo>
                      <a:pt x="980" y="4408"/>
                    </a:lnTo>
                    <a:lnTo>
                      <a:pt x="0" y="4408"/>
                    </a:lnTo>
                    <a:lnTo>
                      <a:pt x="73" y="4138"/>
                    </a:lnTo>
                    <a:lnTo>
                      <a:pt x="135" y="3866"/>
                    </a:lnTo>
                    <a:lnTo>
                      <a:pt x="189" y="3592"/>
                    </a:lnTo>
                    <a:lnTo>
                      <a:pt x="232" y="3317"/>
                    </a:lnTo>
                    <a:lnTo>
                      <a:pt x="266" y="3040"/>
                    </a:lnTo>
                    <a:lnTo>
                      <a:pt x="291" y="2762"/>
                    </a:lnTo>
                    <a:lnTo>
                      <a:pt x="305" y="2483"/>
                    </a:lnTo>
                    <a:lnTo>
                      <a:pt x="310" y="2204"/>
                    </a:lnTo>
                    <a:lnTo>
                      <a:pt x="305" y="1925"/>
                    </a:lnTo>
                    <a:lnTo>
                      <a:pt x="291" y="1646"/>
                    </a:lnTo>
                    <a:lnTo>
                      <a:pt x="266" y="1368"/>
                    </a:lnTo>
                    <a:lnTo>
                      <a:pt x="232" y="1091"/>
                    </a:lnTo>
                    <a:lnTo>
                      <a:pt x="189" y="816"/>
                    </a:lnTo>
                    <a:lnTo>
                      <a:pt x="135" y="542"/>
                    </a:lnTo>
                    <a:lnTo>
                      <a:pt x="73" y="270"/>
                    </a:lnTo>
                    <a:lnTo>
                      <a:pt x="0" y="0"/>
                    </a:lnTo>
                    <a:lnTo>
                      <a:pt x="980" y="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>
                <a:lvl1pPr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1pPr>
                <a:lvl2pPr marL="742950" indent="-28575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2pPr>
                <a:lvl3pPr marL="11430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3pPr>
                <a:lvl4pPr marL="16002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4pPr>
                <a:lvl5pPr marL="2057400" indent="-228600" eaLnBrk="0" hangingPunct="0"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endParaRPr>
              </a:p>
            </p:txBody>
          </p:sp>
          <p:sp>
            <p:nvSpPr>
              <p:cNvPr id="28727" name="AutoShape 94"/>
              <p:cNvSpPr/>
              <p:nvPr/>
            </p:nvSpPr>
            <p:spPr>
              <a:xfrm rot="5907551">
                <a:off x="7562" y="11177"/>
                <a:ext cx="24" cy="88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  <p:sp>
            <p:nvSpPr>
              <p:cNvPr id="28728" name="AutoShape 93"/>
              <p:cNvSpPr/>
              <p:nvPr/>
            </p:nvSpPr>
            <p:spPr>
              <a:xfrm rot="4742112">
                <a:off x="7587" y="11330"/>
                <a:ext cx="24" cy="88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buNone/>
                </a:pPr>
                <a:endParaRPr lang="zh-CN" altLang="en-US">
                  <a:ea typeface="楷体_GB2312" pitchFamily="49" charset="-122"/>
                </a:endParaRPr>
              </a:p>
            </p:txBody>
          </p:sp>
        </p:grpSp>
        <p:sp>
          <p:nvSpPr>
            <p:cNvPr id="191" name="TextBox 234"/>
            <p:cNvSpPr txBox="1">
              <a:spLocks noChangeArrowheads="1"/>
            </p:cNvSpPr>
            <p:nvPr/>
          </p:nvSpPr>
          <p:spPr bwMode="auto">
            <a:xfrm>
              <a:off x="4664" y="3739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rPr>
                <a:t>D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238" name="TextBox 237"/>
          <p:cNvSpPr txBox="1">
            <a:spLocks noChangeArrowheads="1"/>
          </p:cNvSpPr>
          <p:nvPr/>
        </p:nvSpPr>
        <p:spPr bwMode="auto">
          <a:xfrm>
            <a:off x="4398328" y="2779713"/>
            <a:ext cx="682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D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  <p:pic>
        <p:nvPicPr>
          <p:cNvPr id="2887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591800" y="11430000"/>
            <a:ext cx="2540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0001"/>
          <p:cNvPicPr>
            <a:picLocks noChangeAspect="1"/>
          </p:cNvPicPr>
          <p:nvPr/>
        </p:nvPicPr>
        <p:blipFill>
          <a:blip r:embed="rId2"/>
          <a:srcRect l="13791" t="7285" r="14732" b="6412"/>
          <a:stretch>
            <a:fillRect/>
          </a:stretch>
        </p:blipFill>
        <p:spPr>
          <a:xfrm>
            <a:off x="3139506" y="1994676"/>
            <a:ext cx="3267423" cy="25056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511811" y="3627697"/>
            <a:ext cx="13716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角膜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736520" y="4160614"/>
            <a:ext cx="17526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晶状体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6439051" y="2735262"/>
            <a:ext cx="18288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视网膜</a:t>
            </a: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2513052" y="1676521"/>
            <a:ext cx="16922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睫状体</a:t>
            </a:r>
          </a:p>
        </p:txBody>
      </p:sp>
      <p:sp>
        <p:nvSpPr>
          <p:cNvPr id="20" name="Line 31"/>
          <p:cNvSpPr/>
          <p:nvPr/>
        </p:nvSpPr>
        <p:spPr>
          <a:xfrm flipV="1">
            <a:off x="5552854" y="2966095"/>
            <a:ext cx="8540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" name="Line 32"/>
          <p:cNvSpPr/>
          <p:nvPr/>
        </p:nvSpPr>
        <p:spPr>
          <a:xfrm flipH="1" flipV="1">
            <a:off x="3034730" y="2049155"/>
            <a:ext cx="809625" cy="5619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" name="Line 33"/>
          <p:cNvSpPr/>
          <p:nvPr/>
        </p:nvSpPr>
        <p:spPr>
          <a:xfrm flipH="1">
            <a:off x="2322354" y="3348263"/>
            <a:ext cx="1027558" cy="55393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" name="Line 34"/>
          <p:cNvSpPr/>
          <p:nvPr/>
        </p:nvSpPr>
        <p:spPr>
          <a:xfrm flipH="1">
            <a:off x="3349911" y="3421740"/>
            <a:ext cx="460721" cy="73997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cxnSp>
        <p:nvCxnSpPr>
          <p:cNvPr id="30" name="直接箭头连接符 29"/>
          <p:cNvCxnSpPr/>
          <p:nvPr/>
        </p:nvCxnSpPr>
        <p:spPr>
          <a:xfrm flipH="1" flipV="1">
            <a:off x="453321" y="2611130"/>
            <a:ext cx="0" cy="889969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53321" y="2610956"/>
            <a:ext cx="5099533" cy="100538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53321" y="2619846"/>
            <a:ext cx="3391034" cy="34624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837305" y="2966085"/>
            <a:ext cx="1656715" cy="65913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H="1">
            <a:off x="5493881" y="3348263"/>
            <a:ext cx="0" cy="276968"/>
          </a:xfrm>
          <a:prstGeom prst="straightConnector1">
            <a:avLst/>
          </a:prstGeom>
          <a:ln w="19050">
            <a:prstDash val="soli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4930" y="412115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眼睛及其结构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" y="742950"/>
            <a:ext cx="8987790" cy="19037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32080" y="2722880"/>
            <a:ext cx="88823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物体离眼睛越远，光线进入眼睛时发散程度越小；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物体离眼睛越近，光线进入眼睛时发散程度越大。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5" descr="10004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" y="1231900"/>
            <a:ext cx="9108440" cy="245237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397125" y="1945640"/>
            <a:ext cx="144145" cy="72009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303770" y="1828800"/>
            <a:ext cx="260350" cy="72009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5" descr="10004002"/>
          <p:cNvPicPr>
            <a:picLocks noChangeAspect="1"/>
          </p:cNvPicPr>
          <p:nvPr/>
        </p:nvPicPr>
        <p:blipFill>
          <a:blip r:embed="rId3"/>
          <a:srcRect l="75962" b="24081"/>
          <a:stretch>
            <a:fillRect/>
          </a:stretch>
        </p:blipFill>
        <p:spPr>
          <a:xfrm>
            <a:off x="6936740" y="1884680"/>
            <a:ext cx="2189480" cy="1861820"/>
          </a:xfrm>
          <a:prstGeom prst="rect">
            <a:avLst/>
          </a:prstGeom>
        </p:spPr>
      </p:pic>
      <p:sp>
        <p:nvSpPr>
          <p:cNvPr id="4" name="新月形 3"/>
          <p:cNvSpPr/>
          <p:nvPr/>
        </p:nvSpPr>
        <p:spPr>
          <a:xfrm rot="21420000">
            <a:off x="6851015" y="2528570"/>
            <a:ext cx="218440" cy="659130"/>
          </a:xfrm>
          <a:prstGeom prst="mo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2846705"/>
            <a:ext cx="9108440" cy="635"/>
          </a:xfrm>
          <a:prstGeom prst="line">
            <a:avLst/>
          </a:prstGeom>
          <a:ln>
            <a:prstDash val="lg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490845" y="2101215"/>
          <a:ext cx="698500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4" imgW="152400" imgH="165100" progId="Equation.KSEE3">
                  <p:embed/>
                </p:oleObj>
              </mc:Choice>
              <mc:Fallback>
                <p:oleObj r:id="rId4" imgW="1524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90845" y="2101215"/>
                        <a:ext cx="698500" cy="757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595" y="2101215"/>
          <a:ext cx="698500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6" imgW="152400" imgH="165100" progId="Equation.KSEE3">
                  <p:embed/>
                </p:oleObj>
              </mc:Choice>
              <mc:Fallback>
                <p:oleObj r:id="rId6" imgW="1524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595" y="2101215"/>
                        <a:ext cx="698500" cy="757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椭圆 8"/>
          <p:cNvSpPr/>
          <p:nvPr/>
        </p:nvSpPr>
        <p:spPr>
          <a:xfrm>
            <a:off x="5783580" y="2774950"/>
            <a:ext cx="144145" cy="1441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08915" y="2786380"/>
            <a:ext cx="144145" cy="1441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208915" y="100965"/>
            <a:ext cx="86988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思考：当眼睛从看A点到看</a:t>
            </a:r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点，则晶状体形状如何变化，焦距大小如何变化？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927725" y="2571750"/>
            <a:ext cx="1164590" cy="550545"/>
            <a:chOff x="9335" y="4050"/>
            <a:chExt cx="1834" cy="867"/>
          </a:xfrm>
        </p:grpSpPr>
        <p:cxnSp>
          <p:nvCxnSpPr>
            <p:cNvPr id="11" name="直接连接符 10"/>
            <p:cNvCxnSpPr>
              <a:stCxn id="9" idx="6"/>
            </p:cNvCxnSpPr>
            <p:nvPr/>
          </p:nvCxnSpPr>
          <p:spPr>
            <a:xfrm flipV="1">
              <a:off x="9335" y="4050"/>
              <a:ext cx="1834" cy="43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335" y="4483"/>
              <a:ext cx="1834" cy="43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53695" y="2557145"/>
            <a:ext cx="6738620" cy="579120"/>
            <a:chOff x="557" y="4027"/>
            <a:chExt cx="10612" cy="9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57" y="4483"/>
              <a:ext cx="10612" cy="45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557" y="4027"/>
              <a:ext cx="10612" cy="45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205740"/>
            <a:ext cx="4127500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近点、远点与明视距离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853386"/>
            <a:ext cx="91440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眼睛</a:t>
            </a: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看清的最远点叫眼睛的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远点</a:t>
            </a: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（正常眼睛的远点在无限远处）。</a:t>
            </a:r>
            <a:endParaRPr lang="en-US" altLang="zh-CN" sz="2800" b="1" smtClean="0">
              <a:latin typeface="宋体" panose="02010600030101010101" pitchFamily="2" charset="-122"/>
              <a:cs typeface="宋体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眼睛</a:t>
            </a: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能看清的最近点叫眼睛的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近点</a:t>
            </a: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（正常眼睛的近点约在眼睛前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10cm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en-US" altLang="zh-CN" sz="2800" b="1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正常眼睛观察处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大约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25cm</a:t>
            </a: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处的物体既清晰又不疲劳，这个距离叫做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明视距离</a:t>
            </a:r>
            <a:r>
              <a:rPr lang="zh-CN" altLang="en-US" sz="2800" b="1" smtClean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722576"/>
            <a:ext cx="91440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【例题】正常人的眼睛能将物体的像始终成在视网膜上，从而看清远处或近处的物体，这是由于（    ）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A．不断改变物距，使像成在视网膜上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B．不断改变晶状体的凸起程度，使像成在视网膜上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C．不断改变像距，使像成在视网膜上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D．不断改变晶状体到视网膜的距离，使像成在视网膜上</a:t>
            </a:r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244158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673215" y="1570990"/>
            <a:ext cx="1105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76781"/>
            <a:ext cx="9144000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【例题】如图，眼睛和照相机都可以成像，但它们的调节方式不相同。如照相机要拍摄远处景物时，必须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（填“增大”或“减小”）镜头到底片的距离，使像成在胶片上；而正常人的眼睛看远处物体时，调节晶状体的厚度使之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（填“变薄”或“变厚”），从而使像成在视网膜上。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2933700"/>
            <a:ext cx="6240145" cy="2037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26020" y="730250"/>
            <a:ext cx="1105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减小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1960" y="2310765"/>
            <a:ext cx="1105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变薄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1545</Words>
  <Application>Microsoft Office PowerPoint</Application>
  <PresentationFormat>全屏显示(16:9)</PresentationFormat>
  <Paragraphs>92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Symbol</vt:lpstr>
      <vt:lpstr>楷体_GB2312</vt:lpstr>
      <vt:lpstr>黑体</vt:lpstr>
      <vt:lpstr>方正大黑简体</vt:lpstr>
      <vt:lpstr>Times New Roman</vt:lpstr>
      <vt:lpstr>时尚中黑简体</vt:lpstr>
      <vt:lpstr>微软雅黑</vt:lpstr>
      <vt:lpstr>演示文稿1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2017-07-31T15:56:00Z</cp:lastPrinted>
  <dcterms:created xsi:type="dcterms:W3CDTF">2013-09-14T14:37:00Z</dcterms:created>
  <dcterms:modified xsi:type="dcterms:W3CDTF">2020-11-26T12:42:18Z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