
<file path=[Content_Types].xml><?xml version="1.0" encoding="utf-8"?>
<Types xmlns="http://schemas.openxmlformats.org/package/2006/content-types">
  <Default Extension="jpeg" ContentType="image/jpeg"/>
  <Default Extension="vml" ContentType="application/vnd.openxmlformats-officedocument.vmlDrawing"/>
  <Default Extension="bin" ContentType="application/vnd.openxmlformats-officedocument.oleObject"/>
  <Default Extension="png" ContentType="image/png"/>
  <Default Extension="tiff" ContentType="image/tiff"/>
  <Default Extension="wmf" ContentType="image/x-w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7" r:id="rId3"/>
    <p:sldMasterId id="2147483665" r:id="rId4"/>
  </p:sldMasterIdLst>
  <p:notesMasterIdLst>
    <p:notesMasterId r:id="rId7"/>
  </p:notesMasterIdLst>
  <p:handoutMasterIdLst>
    <p:handoutMasterId r:id="rId37"/>
  </p:handoutMasterIdLst>
  <p:sldIdLst>
    <p:sldId id="450" r:id="rId5"/>
    <p:sldId id="679" r:id="rId6"/>
    <p:sldId id="620" r:id="rId8"/>
    <p:sldId id="622" r:id="rId9"/>
    <p:sldId id="623" r:id="rId10"/>
    <p:sldId id="624" r:id="rId11"/>
    <p:sldId id="648" r:id="rId12"/>
    <p:sldId id="404" r:id="rId13"/>
    <p:sldId id="711" r:id="rId14"/>
    <p:sldId id="736" r:id="rId15"/>
    <p:sldId id="425" r:id="rId16"/>
    <p:sldId id="660" r:id="rId17"/>
    <p:sldId id="713" r:id="rId18"/>
    <p:sldId id="714" r:id="rId19"/>
    <p:sldId id="737" r:id="rId20"/>
    <p:sldId id="715" r:id="rId21"/>
    <p:sldId id="655" r:id="rId22"/>
    <p:sldId id="656" r:id="rId23"/>
    <p:sldId id="721" r:id="rId24"/>
    <p:sldId id="663" r:id="rId25"/>
    <p:sldId id="664" r:id="rId26"/>
    <p:sldId id="716" r:id="rId27"/>
    <p:sldId id="717" r:id="rId28"/>
    <p:sldId id="718" r:id="rId29"/>
    <p:sldId id="719" r:id="rId30"/>
    <p:sldId id="720" r:id="rId31"/>
    <p:sldId id="738" r:id="rId32"/>
    <p:sldId id="665" r:id="rId33"/>
    <p:sldId id="686" r:id="rId34"/>
    <p:sldId id="687" r:id="rId35"/>
    <p:sldId id="722" r:id="rId3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 " initial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923F"/>
    <a:srgbClr val="1D41D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980" autoAdjust="0"/>
    <p:restoredTop sz="94660"/>
  </p:normalViewPr>
  <p:slideViewPr>
    <p:cSldViewPr snapToGrid="0">
      <p:cViewPr varScale="1">
        <p:scale>
          <a:sx n="72" d="100"/>
          <a:sy n="72" d="100"/>
        </p:scale>
        <p:origin x="630" y="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4.xml"/><Relationship Id="rId8" Type="http://schemas.openxmlformats.org/officeDocument/2006/relationships/slide" Target="slides/slide3.xml"/><Relationship Id="rId7" Type="http://schemas.openxmlformats.org/officeDocument/2006/relationships/notesMaster" Target="notesMasters/notesMaster1.xml"/><Relationship Id="rId6" Type="http://schemas.openxmlformats.org/officeDocument/2006/relationships/slide" Target="slides/slide2.xml"/><Relationship Id="rId5" Type="http://schemas.openxmlformats.org/officeDocument/2006/relationships/slide" Target="slides/slide1.xml"/><Relationship Id="rId41" Type="http://schemas.openxmlformats.org/officeDocument/2006/relationships/commentAuthors" Target="commentAuthors.xml"/><Relationship Id="rId40" Type="http://schemas.openxmlformats.org/officeDocument/2006/relationships/tableStyles" Target="tableStyles.xml"/><Relationship Id="rId4" Type="http://schemas.openxmlformats.org/officeDocument/2006/relationships/slideMaster" Target="slideMasters/slideMaster3.xml"/><Relationship Id="rId39" Type="http://schemas.openxmlformats.org/officeDocument/2006/relationships/viewProps" Target="viewProps.xml"/><Relationship Id="rId38" Type="http://schemas.openxmlformats.org/officeDocument/2006/relationships/presProps" Target="presProps.xml"/><Relationship Id="rId37" Type="http://schemas.openxmlformats.org/officeDocument/2006/relationships/handoutMaster" Target="handoutMasters/handoutMaster1.xml"/><Relationship Id="rId36" Type="http://schemas.openxmlformats.org/officeDocument/2006/relationships/slide" Target="slides/slide31.xml"/><Relationship Id="rId35" Type="http://schemas.openxmlformats.org/officeDocument/2006/relationships/slide" Target="slides/slide30.xml"/><Relationship Id="rId34" Type="http://schemas.openxmlformats.org/officeDocument/2006/relationships/slide" Target="slides/slide29.xml"/><Relationship Id="rId33" Type="http://schemas.openxmlformats.org/officeDocument/2006/relationships/slide" Target="slides/slide28.xml"/><Relationship Id="rId32" Type="http://schemas.openxmlformats.org/officeDocument/2006/relationships/slide" Target="slides/slide27.xml"/><Relationship Id="rId31" Type="http://schemas.openxmlformats.org/officeDocument/2006/relationships/slide" Target="slides/slide26.xml"/><Relationship Id="rId30" Type="http://schemas.openxmlformats.org/officeDocument/2006/relationships/slide" Target="slides/slide25.xml"/><Relationship Id="rId3" Type="http://schemas.openxmlformats.org/officeDocument/2006/relationships/slideMaster" Target="slideMasters/slideMaster2.xml"/><Relationship Id="rId29" Type="http://schemas.openxmlformats.org/officeDocument/2006/relationships/slide" Target="slides/slide24.xml"/><Relationship Id="rId28" Type="http://schemas.openxmlformats.org/officeDocument/2006/relationships/slide" Target="slides/slide23.xml"/><Relationship Id="rId27" Type="http://schemas.openxmlformats.org/officeDocument/2006/relationships/slide" Target="slides/slide22.xml"/><Relationship Id="rId26" Type="http://schemas.openxmlformats.org/officeDocument/2006/relationships/slide" Target="slides/slide21.xml"/><Relationship Id="rId25" Type="http://schemas.openxmlformats.org/officeDocument/2006/relationships/slide" Target="slides/slide20.xml"/><Relationship Id="rId24" Type="http://schemas.openxmlformats.org/officeDocument/2006/relationships/slide" Target="slides/slide19.xml"/><Relationship Id="rId23" Type="http://schemas.openxmlformats.org/officeDocument/2006/relationships/slide" Target="slides/slide18.xml"/><Relationship Id="rId22" Type="http://schemas.openxmlformats.org/officeDocument/2006/relationships/slide" Target="slides/slide17.xml"/><Relationship Id="rId21" Type="http://schemas.openxmlformats.org/officeDocument/2006/relationships/slide" Target="slides/slide16.xml"/><Relationship Id="rId20" Type="http://schemas.openxmlformats.org/officeDocument/2006/relationships/slide" Target="slides/slide15.xml"/><Relationship Id="rId2" Type="http://schemas.openxmlformats.org/officeDocument/2006/relationships/theme" Target="theme/theme1.xml"/><Relationship Id="rId19" Type="http://schemas.openxmlformats.org/officeDocument/2006/relationships/slide" Target="slides/slide14.xml"/><Relationship Id="rId18" Type="http://schemas.openxmlformats.org/officeDocument/2006/relationships/slide" Target="slides/slide13.xml"/><Relationship Id="rId17" Type="http://schemas.openxmlformats.org/officeDocument/2006/relationships/slide" Target="slides/slide12.xml"/><Relationship Id="rId16" Type="http://schemas.openxmlformats.org/officeDocument/2006/relationships/slide" Target="slides/slide11.xml"/><Relationship Id="rId15" Type="http://schemas.openxmlformats.org/officeDocument/2006/relationships/slide" Target="slides/slide10.xml"/><Relationship Id="rId14" Type="http://schemas.openxmlformats.org/officeDocument/2006/relationships/slide" Target="slides/slide9.xml"/><Relationship Id="rId13" Type="http://schemas.openxmlformats.org/officeDocument/2006/relationships/slide" Target="slides/slide8.xml"/><Relationship Id="rId12" Type="http://schemas.openxmlformats.org/officeDocument/2006/relationships/slide" Target="slides/slide7.xml"/><Relationship Id="rId11" Type="http://schemas.openxmlformats.org/officeDocument/2006/relationships/slide" Target="slides/slide6.xml"/><Relationship Id="rId10" Type="http://schemas.openxmlformats.org/officeDocument/2006/relationships/slide" Target="slides/slide5.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8.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1A0A3EF-0BF4-4035-B9D6-A046B5969FE2}"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22DB84B-6A9B-465B-9E4D-3C9D3D3FE7C7}"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5" Type="http://schemas.openxmlformats.org/officeDocument/2006/relationships/image" Target="../media/image1.tiff"/><Relationship Id="rId4" Type="http://schemas.openxmlformats.org/officeDocument/2006/relationships/slide" Target="../slides/slide1.xml"/><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1_封面">
    <p:bg>
      <p:bgPr>
        <a:noFill/>
        <a:effectLst/>
      </p:bgPr>
    </p:bg>
    <p:spTree>
      <p:nvGrpSpPr>
        <p:cNvPr id="1" name=""/>
        <p:cNvGrpSpPr/>
        <p:nvPr/>
      </p:nvGrpSpPr>
      <p:grpSpPr>
        <a:xfrm>
          <a:off x="0" y="0"/>
          <a:ext cx="0" cy="0"/>
          <a:chOff x="0" y="0"/>
          <a:chExt cx="0" cy="0"/>
        </a:xfrm>
      </p:grpSpPr>
    </p:spTree>
  </p:cSld>
  <p:clrMapOvr>
    <a:masterClrMapping/>
  </p:clrMapOvr>
  <p:transition>
    <p:split orient="vert"/>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自定义版式">
    <p:bg>
      <p:bgPr>
        <a:solidFill>
          <a:schemeClr val="accent6">
            <a:lumMod val="20000"/>
            <a:lumOff val="80000"/>
          </a:schemeClr>
        </a:solidFill>
        <a:effectLst/>
      </p:bgPr>
    </p:bg>
    <p:spTree>
      <p:nvGrpSpPr>
        <p:cNvPr id="1" name=""/>
        <p:cNvGrpSpPr/>
        <p:nvPr/>
      </p:nvGrpSpPr>
      <p:grpSpPr>
        <a:xfrm>
          <a:off x="0" y="0"/>
          <a:ext cx="0" cy="0"/>
          <a:chOff x="0" y="0"/>
          <a:chExt cx="0" cy="0"/>
        </a:xfrm>
      </p:grpSpPr>
    </p:spTree>
  </p:cSld>
  <p:clrMapOvr>
    <a:masterClrMapping/>
  </p:clrMapOvr>
  <p:transition>
    <p:split orient="vert"/>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关于我们">
    <p:bg>
      <p:bgPr>
        <a:noFill/>
        <a:effectLst/>
      </p:bgPr>
    </p:bg>
    <p:spTree>
      <p:nvGrpSpPr>
        <p:cNvPr id="1" name=""/>
        <p:cNvGrpSpPr/>
        <p:nvPr/>
      </p:nvGrpSpPr>
      <p:grpSpPr>
        <a:xfrm>
          <a:off x="0" y="0"/>
          <a:ext cx="0" cy="0"/>
          <a:chOff x="0" y="0"/>
          <a:chExt cx="0" cy="0"/>
        </a:xfrm>
      </p:grpSpPr>
    </p:spTree>
  </p:cSld>
  <p:clrMapOvr>
    <a:masterClrMapping/>
  </p:clrMapOvr>
  <p:transition>
    <p:split orient="vert"/>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子目录版式">
    <p:bg>
      <p:bgPr>
        <a:blipFill rotWithShape="1">
          <a:blip r:embed="rId2"/>
          <a:tile tx="57150" ty="44450" sx="100000" sy="100000" flip="x" algn="br"/>
        </a:blipFill>
        <a:effectLst/>
      </p:bgPr>
    </p:bg>
    <p:spTree>
      <p:nvGrpSpPr>
        <p:cNvPr id="1" name=""/>
        <p:cNvGrpSpPr/>
        <p:nvPr/>
      </p:nvGrpSpPr>
      <p:grpSpPr>
        <a:xfrm>
          <a:off x="0" y="0"/>
          <a:ext cx="0" cy="0"/>
          <a:chOff x="0" y="0"/>
          <a:chExt cx="0" cy="0"/>
        </a:xfrm>
      </p:grpSpPr>
    </p:spTree>
  </p:cSld>
  <p:clrMapOvr>
    <a:masterClrMapping/>
  </p:clrMapOvr>
  <p:transition>
    <p:split orient="vert"/>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_封底">
    <p:bg>
      <p:bgPr>
        <a:solidFill>
          <a:schemeClr val="bg1"/>
        </a:solidFill>
        <a:effectLst/>
      </p:bgPr>
    </p:bg>
    <p:spTree>
      <p:nvGrpSpPr>
        <p:cNvPr id="1" name=""/>
        <p:cNvGrpSpPr/>
        <p:nvPr/>
      </p:nvGrpSpPr>
      <p:grpSpPr>
        <a:xfrm>
          <a:off x="0" y="0"/>
          <a:ext cx="0" cy="0"/>
          <a:chOff x="0" y="0"/>
          <a:chExt cx="0" cy="0"/>
        </a:xfrm>
      </p:grpSpPr>
    </p:spTree>
  </p:cSld>
  <p:clrMapOvr>
    <a:masterClrMapping/>
  </p:clrMapOvr>
  <p:transition>
    <p:split orient="vert"/>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pic>
        <p:nvPicPr>
          <p:cNvPr id="4" name="图片 3" descr="试题研究通关文碟板式"/>
          <p:cNvPicPr>
            <a:picLocks noChangeAspect="1"/>
          </p:cNvPicPr>
          <p:nvPr userDrawn="1"/>
        </p:nvPicPr>
        <p:blipFill>
          <a:blip/>
          <a:stretch>
            <a:fillRect/>
          </a:stretch>
        </p:blipFill>
        <p:spPr>
          <a:xfrm>
            <a:off x="2495347" y="476673"/>
            <a:ext cx="6801053" cy="5861685"/>
          </a:xfrm>
          <a:prstGeom prst="rect">
            <a:avLst/>
          </a:prstGeom>
          <a:effectLst>
            <a:glow rad="127000">
              <a:schemeClr val="accent1">
                <a:alpha val="0"/>
              </a:schemeClr>
            </a:glow>
          </a:effectLst>
        </p:spPr>
      </p:pic>
    </p:spTree>
  </p:cSld>
  <p:clrMapOvr>
    <a:masterClrMapping/>
  </p:clrMapOvr>
  <p:transition>
    <p:split orient="vert"/>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空白">
    <p:bg>
      <p:bgPr>
        <a:noFill/>
        <a:effectLst/>
      </p:bgPr>
    </p:bg>
    <p:spTree>
      <p:nvGrpSpPr>
        <p:cNvPr id="1" name=""/>
        <p:cNvGrpSpPr/>
        <p:nvPr/>
      </p:nvGrpSpPr>
      <p:grpSpPr>
        <a:xfrm>
          <a:off x="0" y="0"/>
          <a:ext cx="0" cy="0"/>
          <a:chOff x="0" y="0"/>
          <a:chExt cx="0" cy="0"/>
        </a:xfrm>
      </p:grpSpPr>
    </p:spTree>
  </p:cSld>
  <p:clrMapOvr>
    <a:masterClrMapping/>
  </p:clrMapOvr>
  <p:transition>
    <p:split orient="vert"/>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1_封面">
    <p:bg>
      <p:bgPr>
        <a:noFill/>
        <a:effectLst/>
      </p:bgPr>
    </p:bg>
    <p:spTree>
      <p:nvGrpSpPr>
        <p:cNvPr id="1" name=""/>
        <p:cNvGrpSpPr/>
        <p:nvPr/>
      </p:nvGrpSpPr>
      <p:grpSpPr>
        <a:xfrm>
          <a:off x="0" y="0"/>
          <a:ext cx="0" cy="0"/>
          <a:chOff x="0" y="0"/>
          <a:chExt cx="0" cy="0"/>
        </a:xfrm>
      </p:grpSpPr>
    </p:spTree>
  </p:cSld>
  <p:clrMapOvr>
    <a:masterClrMapping/>
  </p:clrMapOvr>
  <p:transition>
    <p:split orient="vert"/>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自定义版式">
    <p:bg>
      <p:bgPr>
        <a:solidFill>
          <a:schemeClr val="accent6">
            <a:lumMod val="20000"/>
            <a:lumOff val="80000"/>
          </a:schemeClr>
        </a:solidFill>
        <a:effectLst/>
      </p:bgPr>
    </p:bg>
    <p:spTree>
      <p:nvGrpSpPr>
        <p:cNvPr id="1" name=""/>
        <p:cNvGrpSpPr/>
        <p:nvPr/>
      </p:nvGrpSpPr>
      <p:grpSpPr>
        <a:xfrm>
          <a:off x="0" y="0"/>
          <a:ext cx="0" cy="0"/>
          <a:chOff x="0" y="0"/>
          <a:chExt cx="0" cy="0"/>
        </a:xfrm>
      </p:grpSpPr>
    </p:spTree>
  </p:cSld>
  <p:clrMapOvr>
    <a:masterClrMapping/>
  </p:clrMapOvr>
  <p:transition>
    <p:split orient="vert"/>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关于我们">
    <p:bg>
      <p:bgPr>
        <a:noFill/>
        <a:effectLst/>
      </p:bgPr>
    </p:bg>
    <p:spTree>
      <p:nvGrpSpPr>
        <p:cNvPr id="1" name=""/>
        <p:cNvGrpSpPr/>
        <p:nvPr/>
      </p:nvGrpSpPr>
      <p:grpSpPr>
        <a:xfrm>
          <a:off x="0" y="0"/>
          <a:ext cx="0" cy="0"/>
          <a:chOff x="0" y="0"/>
          <a:chExt cx="0" cy="0"/>
        </a:xfrm>
      </p:grpSpPr>
    </p:spTree>
  </p:cSld>
  <p:clrMapOvr>
    <a:masterClrMapping/>
  </p:clrMapOvr>
  <p:transition>
    <p:split orient="vert"/>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子目录版式">
    <p:bg>
      <p:bgPr>
        <a:blipFill rotWithShape="1">
          <a:blip r:embed="rId2"/>
          <a:tile tx="57150" ty="44450" sx="100000" sy="100000" flip="x" algn="br"/>
        </a:blipFill>
        <a:effectLst/>
      </p:bgPr>
    </p:bg>
    <p:spTree>
      <p:nvGrpSpPr>
        <p:cNvPr id="1" name=""/>
        <p:cNvGrpSpPr/>
        <p:nvPr/>
      </p:nvGrpSpPr>
      <p:grpSpPr>
        <a:xfrm>
          <a:off x="0" y="0"/>
          <a:ext cx="0" cy="0"/>
          <a:chOff x="0" y="0"/>
          <a:chExt cx="0" cy="0"/>
        </a:xfrm>
      </p:grpSpPr>
    </p:spTree>
  </p:cSld>
  <p:clrMapOvr>
    <a:masterClrMapping/>
  </p:clrMapOvr>
  <p:transition>
    <p:split orient="vert"/>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自定义版式">
    <p:bg>
      <p:bgPr>
        <a:solidFill>
          <a:schemeClr val="accent6">
            <a:lumMod val="20000"/>
            <a:lumOff val="80000"/>
          </a:schemeClr>
        </a:solidFill>
        <a:effectLst/>
      </p:bgPr>
    </p:bg>
    <p:spTree>
      <p:nvGrpSpPr>
        <p:cNvPr id="1" name=""/>
        <p:cNvGrpSpPr/>
        <p:nvPr/>
      </p:nvGrpSpPr>
      <p:grpSpPr>
        <a:xfrm>
          <a:off x="0" y="0"/>
          <a:ext cx="0" cy="0"/>
          <a:chOff x="0" y="0"/>
          <a:chExt cx="0" cy="0"/>
        </a:xfrm>
      </p:grpSpPr>
    </p:spTree>
  </p:cSld>
  <p:clrMapOvr>
    <a:masterClrMapping/>
  </p:clrMapOvr>
  <p:transition>
    <p:split orient="vert"/>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2_封底">
    <p:bg>
      <p:bgPr>
        <a:solidFill>
          <a:schemeClr val="bg1"/>
        </a:solidFill>
        <a:effectLst/>
      </p:bgPr>
    </p:bg>
    <p:spTree>
      <p:nvGrpSpPr>
        <p:cNvPr id="1" name=""/>
        <p:cNvGrpSpPr/>
        <p:nvPr/>
      </p:nvGrpSpPr>
      <p:grpSpPr>
        <a:xfrm>
          <a:off x="0" y="0"/>
          <a:ext cx="0" cy="0"/>
          <a:chOff x="0" y="0"/>
          <a:chExt cx="0" cy="0"/>
        </a:xfrm>
      </p:grpSpPr>
    </p:spTree>
  </p:cSld>
  <p:clrMapOvr>
    <a:masterClrMapping/>
  </p:clrMapOvr>
  <p:transition>
    <p:split orient="vert"/>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pic>
        <p:nvPicPr>
          <p:cNvPr id="4" name="图片 3" descr="试题研究通关文碟板式"/>
          <p:cNvPicPr>
            <a:picLocks noChangeAspect="1"/>
          </p:cNvPicPr>
          <p:nvPr userDrawn="1"/>
        </p:nvPicPr>
        <p:blipFill>
          <a:blip/>
          <a:stretch>
            <a:fillRect/>
          </a:stretch>
        </p:blipFill>
        <p:spPr>
          <a:xfrm>
            <a:off x="2495347" y="476673"/>
            <a:ext cx="6801053" cy="5861685"/>
          </a:xfrm>
          <a:prstGeom prst="rect">
            <a:avLst/>
          </a:prstGeom>
          <a:effectLst>
            <a:glow rad="127000">
              <a:schemeClr val="accent1">
                <a:alpha val="0"/>
              </a:schemeClr>
            </a:glow>
          </a:effectLst>
        </p:spPr>
      </p:pic>
    </p:spTree>
  </p:cSld>
  <p:clrMapOvr>
    <a:masterClrMapping/>
  </p:clrMapOvr>
  <p:transition>
    <p:split orient="vert"/>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空白">
    <p:bg>
      <p:bgPr>
        <a:noFill/>
        <a:effectLst/>
      </p:bgPr>
    </p:bg>
    <p:spTree>
      <p:nvGrpSpPr>
        <p:cNvPr id="1" name=""/>
        <p:cNvGrpSpPr/>
        <p:nvPr/>
      </p:nvGrpSpPr>
      <p:grpSpPr>
        <a:xfrm>
          <a:off x="0" y="0"/>
          <a:ext cx="0" cy="0"/>
          <a:chOff x="0" y="0"/>
          <a:chExt cx="0" cy="0"/>
        </a:xfrm>
      </p:grpSpPr>
    </p:spTree>
  </p:cSld>
  <p:clrMapOvr>
    <a:masterClrMapping/>
  </p:clrMapOvr>
  <p:transition>
    <p:split orient="vert"/>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cSld name="关于我们">
    <p:bg>
      <p:bgPr>
        <a:noFill/>
        <a:effectLst/>
      </p:bgPr>
    </p:bg>
    <p:spTree>
      <p:nvGrpSpPr>
        <p:cNvPr id="1" name=""/>
        <p:cNvGrpSpPr/>
        <p:nvPr/>
      </p:nvGrpSpPr>
      <p:grpSpPr>
        <a:xfrm>
          <a:off x="0" y="0"/>
          <a:ext cx="0" cy="0"/>
          <a:chOff x="0" y="0"/>
          <a:chExt cx="0" cy="0"/>
        </a:xfrm>
      </p:grpSpPr>
    </p:spTree>
  </p:cSld>
  <p:clrMapOvr>
    <a:masterClrMapping/>
  </p:clrMapOvr>
  <p:transition>
    <p:split orient="vert"/>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1_子目录版式">
    <p:bg>
      <p:bgPr>
        <a:blipFill rotWithShape="1">
          <a:blip r:embed="rId2"/>
          <a:tile tx="57150" ty="44450" sx="100000" sy="100000" flip="x" algn="br"/>
        </a:blipFill>
        <a:effectLst/>
      </p:bgPr>
    </p:bg>
    <p:spTree>
      <p:nvGrpSpPr>
        <p:cNvPr id="1" name=""/>
        <p:cNvGrpSpPr/>
        <p:nvPr/>
      </p:nvGrpSpPr>
      <p:grpSpPr>
        <a:xfrm>
          <a:off x="0" y="0"/>
          <a:ext cx="0" cy="0"/>
          <a:chOff x="0" y="0"/>
          <a:chExt cx="0" cy="0"/>
        </a:xfrm>
      </p:grpSpPr>
    </p:spTree>
  </p:cSld>
  <p:clrMapOvr>
    <a:masterClrMapping/>
  </p:clrMapOvr>
  <p:transition>
    <p:split orient="vert"/>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2_封底">
    <p:bg>
      <p:bgPr>
        <a:solidFill>
          <a:schemeClr val="bg1"/>
        </a:solidFill>
        <a:effectLst/>
      </p:bgPr>
    </p:bg>
    <p:spTree>
      <p:nvGrpSpPr>
        <p:cNvPr id="1" name=""/>
        <p:cNvGrpSpPr/>
        <p:nvPr/>
      </p:nvGrpSpPr>
      <p:grpSpPr>
        <a:xfrm>
          <a:off x="0" y="0"/>
          <a:ext cx="0" cy="0"/>
          <a:chOff x="0" y="0"/>
          <a:chExt cx="0" cy="0"/>
        </a:xfrm>
      </p:grpSpPr>
    </p:spTree>
  </p:cSld>
  <p:clrMapOvr>
    <a:masterClrMapping/>
  </p:clrMapOvr>
  <p:transition>
    <p:split orient="vert"/>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2_标题幻灯片">
    <p:spTree>
      <p:nvGrpSpPr>
        <p:cNvPr id="1" name=""/>
        <p:cNvGrpSpPr/>
        <p:nvPr/>
      </p:nvGrpSpPr>
      <p:grpSpPr>
        <a:xfrm>
          <a:off x="0" y="0"/>
          <a:ext cx="0" cy="0"/>
          <a:chOff x="0" y="0"/>
          <a:chExt cx="0" cy="0"/>
        </a:xfrm>
      </p:grpSpPr>
      <p:pic>
        <p:nvPicPr>
          <p:cNvPr id="4" name="图片 3" descr="试题研究通关文碟板式"/>
          <p:cNvPicPr>
            <a:picLocks noChangeAspect="1"/>
          </p:cNvPicPr>
          <p:nvPr/>
        </p:nvPicPr>
        <p:blipFill>
          <a:blip/>
          <a:stretch>
            <a:fillRect/>
          </a:stretch>
        </p:blipFill>
        <p:spPr>
          <a:xfrm>
            <a:off x="2495347" y="476673"/>
            <a:ext cx="6801053" cy="5861685"/>
          </a:xfrm>
          <a:prstGeom prst="rect">
            <a:avLst/>
          </a:prstGeom>
          <a:effectLst>
            <a:glow rad="127000">
              <a:schemeClr val="accent1">
                <a:alpha val="0"/>
              </a:schemeClr>
            </a:glow>
          </a:effectLst>
        </p:spPr>
      </p:pic>
      <p:pic>
        <p:nvPicPr>
          <p:cNvPr id="3" name="图片 2" descr="试题研究通关文碟板式"/>
          <p:cNvPicPr>
            <a:picLocks noChangeAspect="1"/>
          </p:cNvPicPr>
          <p:nvPr userDrawn="1"/>
        </p:nvPicPr>
        <p:blipFill>
          <a:blip/>
          <a:stretch>
            <a:fillRect/>
          </a:stretch>
        </p:blipFill>
        <p:spPr>
          <a:xfrm>
            <a:off x="2495131" y="476673"/>
            <a:ext cx="6800465" cy="5861685"/>
          </a:xfrm>
          <a:prstGeom prst="rect">
            <a:avLst/>
          </a:prstGeom>
          <a:effectLst>
            <a:glow rad="127000">
              <a:schemeClr val="accent1">
                <a:alpha val="0"/>
              </a:schemeClr>
            </a:glow>
          </a:effectLst>
        </p:spPr>
      </p:pic>
    </p:spTree>
  </p:cSld>
  <p:clrMapOvr>
    <a:masterClrMapping/>
  </p:clrMapOvr>
  <p:transition>
    <p:split orient="vert"/>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noFill/>
        <a:effectLst/>
      </p:bgPr>
    </p:bg>
    <p:spTree>
      <p:nvGrpSpPr>
        <p:cNvPr id="1" name=""/>
        <p:cNvGrpSpPr/>
        <p:nvPr/>
      </p:nvGrpSpPr>
      <p:grpSpPr>
        <a:xfrm>
          <a:off x="0" y="0"/>
          <a:ext cx="0" cy="0"/>
          <a:chOff x="0" y="0"/>
          <a:chExt cx="0" cy="0"/>
        </a:xfrm>
      </p:grpSpPr>
      <p:sp>
        <p:nvSpPr>
          <p:cNvPr id="9222" name="文本框 6"/>
          <p:cNvSpPr txBox="1"/>
          <p:nvPr/>
        </p:nvSpPr>
        <p:spPr>
          <a:xfrm>
            <a:off x="1222535" y="6134100"/>
            <a:ext cx="3756514" cy="336550"/>
          </a:xfrm>
          <a:prstGeom prst="rect">
            <a:avLst/>
          </a:prstGeom>
          <a:noFill/>
          <a:ln w="9525">
            <a:noFill/>
          </a:ln>
        </p:spPr>
        <p:txBody>
          <a:bodyPr wrap="square" anchor="t">
            <a:spAutoFit/>
          </a:bodyPr>
          <a:lstStyle/>
          <a:p>
            <a:pPr lvl="0" algn="ctr"/>
            <a:r>
              <a:rPr lang="zh-CN" altLang="en-US" sz="1600">
                <a:solidFill>
                  <a:schemeClr val="bg1"/>
                </a:solidFill>
                <a:latin typeface="黑体" panose="02010609060101010101" pitchFamily="49" charset="-122"/>
                <a:ea typeface="黑体" panose="02010609060101010101" pitchFamily="49" charset="-122"/>
              </a:rPr>
              <a:t>教师版小程序专用，请勿让学生扫码</a:t>
            </a:r>
            <a:endParaRPr lang="zh-CN" altLang="en-US" sz="1600">
              <a:solidFill>
                <a:schemeClr val="bg1"/>
              </a:solidFill>
              <a:latin typeface="黑体" panose="02010609060101010101" pitchFamily="49" charset="-122"/>
              <a:ea typeface="黑体" panose="02010609060101010101" pitchFamily="49" charset="-122"/>
            </a:endParaRPr>
          </a:p>
        </p:txBody>
      </p:sp>
    </p:spTree>
  </p:cSld>
  <p:clrMapOvr>
    <a:masterClrMapping/>
  </p:clrMapOvr>
  <p:transition>
    <p:split orient="vert"/>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1_竖向侧栏版式">
    <p:bg>
      <p:bgPr>
        <a:solidFill>
          <a:schemeClr val="bg1"/>
        </a:solidFill>
        <a:effectLst/>
      </p:bgPr>
    </p:bg>
    <p:spTree>
      <p:nvGrpSpPr>
        <p:cNvPr id="1" name=""/>
        <p:cNvGrpSpPr/>
        <p:nvPr/>
      </p:nvGrpSpPr>
      <p:grpSpPr>
        <a:xfrm>
          <a:off x="0" y="0"/>
          <a:ext cx="0" cy="0"/>
          <a:chOff x="0" y="0"/>
          <a:chExt cx="0" cy="0"/>
        </a:xfrm>
      </p:grpSpPr>
      <p:pic>
        <p:nvPicPr>
          <p:cNvPr id="2" name="图片 1" descr="PPT模板无标.tif"/>
          <p:cNvPicPr>
            <a:picLocks noChangeAspect="1"/>
          </p:cNvPicPr>
          <p:nvPr userDrawn="1"/>
        </p:nvPicPr>
        <p:blipFill>
          <a:blip/>
          <a:srcRect t="30017" b="37379"/>
          <a:stretch>
            <a:fillRect/>
          </a:stretch>
        </p:blipFill>
        <p:spPr>
          <a:xfrm>
            <a:off x="3555" y="6741368"/>
            <a:ext cx="12192000" cy="144016"/>
          </a:xfrm>
          <a:prstGeom prst="rect">
            <a:avLst/>
          </a:prstGeom>
          <a:ln>
            <a:noFill/>
          </a:ln>
          <a:effectLst>
            <a:outerShdw blurRad="44450" dist="27940" dir="5400000" algn="ctr">
              <a:srgbClr val="000000">
                <a:alpha val="32000"/>
              </a:srgbClr>
            </a:outerShdw>
          </a:effectLst>
        </p:spPr>
      </p:pic>
      <p:pic>
        <p:nvPicPr>
          <p:cNvPr id="9" name="图片 8" descr="PPT模板无标.tif"/>
          <p:cNvPicPr>
            <a:picLocks noChangeAspect="1"/>
          </p:cNvPicPr>
          <p:nvPr userDrawn="1"/>
        </p:nvPicPr>
        <p:blipFill>
          <a:blip r:embed="rId2" cstate="print"/>
          <a:stretch>
            <a:fillRect/>
          </a:stretch>
        </p:blipFill>
        <p:spPr>
          <a:xfrm>
            <a:off x="1" y="0"/>
            <a:ext cx="12192000" cy="502285"/>
          </a:xfrm>
          <a:prstGeom prst="rect">
            <a:avLst/>
          </a:prstGeom>
          <a:ln>
            <a:solidFill>
              <a:srgbClr val="007033"/>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pic>
      <p:sp>
        <p:nvSpPr>
          <p:cNvPr id="16" name="矩形 15">
            <a:hlinkClick r:id="" action="ppaction://noaction"/>
          </p:cNvPr>
          <p:cNvSpPr/>
          <p:nvPr userDrawn="1"/>
        </p:nvSpPr>
        <p:spPr>
          <a:xfrm>
            <a:off x="695356" y="-26670"/>
            <a:ext cx="5459929" cy="521970"/>
          </a:xfrm>
          <a:prstGeom prst="rect">
            <a:avLst/>
          </a:prstGeom>
        </p:spPr>
        <p:txBody>
          <a:bodyPr wrap="square">
            <a:spAutoFit/>
          </a:bodyPr>
          <a:lstStyle/>
          <a:p>
            <a:pPr marL="0" lvl="0" indent="0" algn="l"/>
            <a:r>
              <a:rPr lang="en-US" altLang="zh-CN" sz="2800" b="1" dirty="0">
                <a:solidFill>
                  <a:prstClr val="white"/>
                </a:solid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2800" b="1" dirty="0">
                <a:solidFill>
                  <a:prstClr val="white"/>
                </a:solidFill>
                <a:latin typeface="Times New Roman" panose="02020603050405020304" pitchFamily="18" charset="0"/>
                <a:ea typeface="黑体" panose="02010609060101010101" pitchFamily="49" charset="-122"/>
                <a:cs typeface="Times New Roman" panose="02020603050405020304" pitchFamily="18" charset="0"/>
                <a:sym typeface="+mn-ea"/>
              </a:rPr>
              <a:t>第</a:t>
            </a:r>
            <a:r>
              <a:rPr lang="en-US" altLang="zh-CN" sz="2800" b="1" dirty="0">
                <a:solidFill>
                  <a:prstClr val="white"/>
                </a:solidFill>
                <a:latin typeface="Times New Roman" panose="02020603050405020304" pitchFamily="18" charset="0"/>
                <a:ea typeface="黑体" panose="02010609060101010101" pitchFamily="49" charset="-122"/>
                <a:cs typeface="Times New Roman" panose="02020603050405020304" pitchFamily="18" charset="0"/>
                <a:sym typeface="+mn-ea"/>
              </a:rPr>
              <a:t>14</a:t>
            </a:r>
            <a:r>
              <a:rPr lang="zh-CN" altLang="en-US" sz="2800" b="1" dirty="0">
                <a:solidFill>
                  <a:prstClr val="white"/>
                </a:solidFill>
                <a:latin typeface="Times New Roman" panose="02020603050405020304" pitchFamily="18" charset="0"/>
                <a:ea typeface="黑体" panose="02010609060101010101" pitchFamily="49" charset="-122"/>
                <a:cs typeface="Times New Roman" panose="02020603050405020304" pitchFamily="18" charset="0"/>
                <a:sym typeface="+mn-ea"/>
              </a:rPr>
              <a:t>讲  机械能</a:t>
            </a:r>
            <a:endParaRPr lang="zh-CN" altLang="en-US" sz="2800" b="1" dirty="0">
              <a:solidFill>
                <a:prstClr val="white"/>
              </a:solidFill>
              <a:latin typeface="Times New Roman" panose="02020603050405020304" pitchFamily="18" charset="0"/>
              <a:ea typeface="黑体" panose="02010609060101010101" pitchFamily="49" charset="-122"/>
              <a:cs typeface="Times New Roman" panose="02020603050405020304" pitchFamily="18" charset="0"/>
            </a:endParaRPr>
          </a:p>
        </p:txBody>
      </p:sp>
      <p:pic>
        <p:nvPicPr>
          <p:cNvPr id="14" name="图片 13" descr="113"/>
          <p:cNvPicPr>
            <a:picLocks noChangeAspect="1"/>
          </p:cNvPicPr>
          <p:nvPr userDrawn="1"/>
        </p:nvPicPr>
        <p:blipFill>
          <a:blip r:embed="rId3"/>
          <a:stretch>
            <a:fillRect/>
          </a:stretch>
        </p:blipFill>
        <p:spPr>
          <a:xfrm>
            <a:off x="98438" y="10160"/>
            <a:ext cx="504256" cy="448310"/>
          </a:xfrm>
          <a:prstGeom prst="rect">
            <a:avLst/>
          </a:prstGeom>
        </p:spPr>
      </p:pic>
      <p:sp>
        <p:nvSpPr>
          <p:cNvPr id="20" name="文本框 19">
            <a:hlinkClick r:id="rId4" action="ppaction://hlinksldjump"/>
          </p:cNvPr>
          <p:cNvSpPr txBox="1">
            <a:spLocks noChangeAspect="1"/>
          </p:cNvSpPr>
          <p:nvPr userDrawn="1"/>
        </p:nvSpPr>
        <p:spPr>
          <a:xfrm>
            <a:off x="10328984" y="59690"/>
            <a:ext cx="1863333" cy="398780"/>
          </a:xfrm>
          <a:prstGeom prst="rect">
            <a:avLst/>
          </a:prstGeom>
          <a:solidFill>
            <a:schemeClr val="bg1"/>
          </a:solidFill>
          <a:ln>
            <a:noFill/>
          </a:ln>
          <a:effectLst>
            <a:innerShdw blurRad="114300">
              <a:prstClr val="black"/>
            </a:innerShdw>
            <a:softEdge rad="31750"/>
          </a:effectLst>
        </p:spPr>
        <p:txBody>
          <a:bodyPr wrap="square" rtlCol="0" anchor="ctr" anchorCtr="0">
            <a:spAutoFit/>
          </a:bodyPr>
          <a:lstStyle/>
          <a:p>
            <a:pPr algn="ctr"/>
            <a:r>
              <a:rPr lang="zh-CN" altLang="en-US" sz="2000" b="1">
                <a:effectLst>
                  <a:outerShdw blurRad="50800" dist="38100" dir="10800000" algn="r" rotWithShape="0">
                    <a:prstClr val="black">
                      <a:alpha val="40000"/>
                    </a:prstClr>
                  </a:outerShdw>
                </a:effectLst>
                <a:latin typeface="黑体" panose="02010609060101010101" pitchFamily="49" charset="-122"/>
                <a:ea typeface="黑体" panose="02010609060101010101" pitchFamily="49" charset="-122"/>
              </a:rPr>
              <a:t>返回栏目导航</a:t>
            </a:r>
            <a:endParaRPr lang="zh-CN" altLang="en-US" sz="2000" b="1">
              <a:effectLst>
                <a:outerShdw blurRad="50800" dist="38100" dir="10800000" algn="r" rotWithShape="0">
                  <a:prstClr val="black">
                    <a:alpha val="40000"/>
                  </a:prstClr>
                </a:outerShdw>
              </a:effectLst>
              <a:latin typeface="黑体" panose="02010609060101010101" pitchFamily="49" charset="-122"/>
              <a:ea typeface="黑体" panose="02010609060101010101" pitchFamily="49" charset="-122"/>
            </a:endParaRPr>
          </a:p>
        </p:txBody>
      </p:sp>
      <p:pic>
        <p:nvPicPr>
          <p:cNvPr id="3" name="图片 2" descr="PPT模板无标.tif"/>
          <p:cNvPicPr>
            <a:picLocks noChangeAspect="1"/>
          </p:cNvPicPr>
          <p:nvPr userDrawn="1"/>
        </p:nvPicPr>
        <p:blipFill>
          <a:blip r:embed="rId5"/>
          <a:srcRect/>
          <a:stretch>
            <a:fillRect/>
          </a:stretch>
        </p:blipFill>
        <p:spPr>
          <a:xfrm>
            <a:off x="-256" y="6741368"/>
            <a:ext cx="12192000" cy="144016"/>
          </a:xfrm>
          <a:prstGeom prst="rect">
            <a:avLst/>
          </a:prstGeom>
          <a:ln>
            <a:noFill/>
          </a:ln>
          <a:effectLst>
            <a:outerShdw blurRad="44450" dist="27940" dir="5400000" algn="ctr">
              <a:srgbClr val="000000">
                <a:alpha val="32000"/>
              </a:srgbClr>
            </a:outerShdw>
          </a:effectLst>
        </p:spPr>
      </p:pic>
    </p:spTree>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1_封面">
    <p:bg>
      <p:bgPr>
        <a:noFill/>
        <a:effectLst/>
      </p:bgPr>
    </p:bg>
    <p:spTree>
      <p:nvGrpSpPr>
        <p:cNvPr id="1" name=""/>
        <p:cNvGrpSpPr/>
        <p:nvPr/>
      </p:nvGrpSpPr>
      <p:grpSpPr>
        <a:xfrm>
          <a:off x="0" y="0"/>
          <a:ext cx="0" cy="0"/>
          <a:chOff x="0" y="0"/>
          <a:chExt cx="0" cy="0"/>
        </a:xfrm>
      </p:grpSpPr>
    </p:spTree>
  </p:cSld>
  <p:clrMapOvr>
    <a:masterClrMapping/>
  </p:clrMapOvr>
  <p:transition>
    <p:split orient="vert"/>
  </p:transition>
</p:sldLayout>
</file>

<file path=ppt/slideMasters/_rels/slideMaster1.xml.rels><?xml version="1.0" encoding="UTF-8" standalone="yes"?>
<Relationships xmlns="http://schemas.openxmlformats.org/package/2006/relationships"><Relationship Id="rId9" Type="http://schemas.openxmlformats.org/officeDocument/2006/relationships/theme" Target="../theme/theme1.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7" Type="http://schemas.openxmlformats.org/officeDocument/2006/relationships/slideLayout" Target="../slideLayouts/slideLayout15.xml"/><Relationship Id="rId6" Type="http://schemas.openxmlformats.org/officeDocument/2006/relationships/slideLayout" Target="../slideLayouts/slideLayout14.xml"/><Relationship Id="rId5" Type="http://schemas.openxmlformats.org/officeDocument/2006/relationships/slideLayout" Target="../slideLayouts/slideLayout13.xml"/><Relationship Id="rId4" Type="http://schemas.openxmlformats.org/officeDocument/2006/relationships/slideLayout" Target="../slideLayouts/slideLayout12.xml"/><Relationship Id="rId3" Type="http://schemas.openxmlformats.org/officeDocument/2006/relationships/slideLayout" Target="../slideLayouts/slideLayout11.xml"/><Relationship Id="rId2" Type="http://schemas.openxmlformats.org/officeDocument/2006/relationships/slideLayout" Target="../slideLayouts/slideLayout10.xml"/><Relationship Id="rId1" Type="http://schemas.openxmlformats.org/officeDocument/2006/relationships/slideLayout" Target="../slideLayouts/slideLayout9.xml"/></Relationships>
</file>

<file path=ppt/slideMasters/_rels/slideMaster3.xml.rels><?xml version="1.0" encoding="UTF-8" standalone="yes"?>
<Relationships xmlns="http://schemas.openxmlformats.org/package/2006/relationships"><Relationship Id="rId8" Type="http://schemas.openxmlformats.org/officeDocument/2006/relationships/theme" Target="../theme/theme3.xml"/><Relationship Id="rId7" Type="http://schemas.openxmlformats.org/officeDocument/2006/relationships/slideLayout" Target="../slideLayouts/slideLayout22.xml"/><Relationship Id="rId6" Type="http://schemas.openxmlformats.org/officeDocument/2006/relationships/slideLayout" Target="../slideLayouts/slideLayout21.xml"/><Relationship Id="rId5" Type="http://schemas.openxmlformats.org/officeDocument/2006/relationships/slideLayout" Target="../slideLayouts/slideLayout20.xml"/><Relationship Id="rId4" Type="http://schemas.openxmlformats.org/officeDocument/2006/relationships/slideLayout" Target="../slideLayouts/slideLayout19.xml"/><Relationship Id="rId3" Type="http://schemas.openxmlformats.org/officeDocument/2006/relationships/slideLayout" Target="../slideLayouts/slideLayout18.xml"/><Relationship Id="rId2" Type="http://schemas.openxmlformats.org/officeDocument/2006/relationships/slideLayout" Target="../slideLayouts/slideLayout17.xml"/><Relationship Id="rId1" Type="http://schemas.openxmlformats.org/officeDocument/2006/relationships/slideLayout" Target="../slideLayouts/slideLayout1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Lst>
  <p:transition>
    <p:split orient="vert"/>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8" r:id="rId1"/>
    <p:sldLayoutId id="2147483659" r:id="rId2"/>
    <p:sldLayoutId id="2147483660" r:id="rId3"/>
    <p:sldLayoutId id="2147483661" r:id="rId4"/>
    <p:sldLayoutId id="2147483662" r:id="rId5"/>
    <p:sldLayoutId id="2147483663" r:id="rId6"/>
    <p:sldLayoutId id="2147483664" r:id="rId7"/>
  </p:sldLayoutIdLst>
  <p:transition>
    <p:split orient="vert"/>
  </p:transition>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6" r:id="rId1"/>
    <p:sldLayoutId id="2147483667" r:id="rId2"/>
    <p:sldLayoutId id="2147483668" r:id="rId3"/>
    <p:sldLayoutId id="2147483669" r:id="rId4"/>
    <p:sldLayoutId id="2147483670" r:id="rId5"/>
    <p:sldLayoutId id="2147483671" r:id="rId6"/>
    <p:sldLayoutId id="2147483672" r:id="rId7"/>
  </p:sldLayoutIdLst>
  <p:transition>
    <p:split orient="vert"/>
  </p:transition>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tags" Target="../tags/tag6.xml"/><Relationship Id="rId8" Type="http://schemas.openxmlformats.org/officeDocument/2006/relationships/tags" Target="../tags/tag5.xml"/><Relationship Id="rId7" Type="http://schemas.openxmlformats.org/officeDocument/2006/relationships/slide" Target="slide11.xml"/><Relationship Id="rId6" Type="http://schemas.openxmlformats.org/officeDocument/2006/relationships/tags" Target="../tags/tag4.xml"/><Relationship Id="rId5" Type="http://schemas.openxmlformats.org/officeDocument/2006/relationships/tags" Target="../tags/tag3.xml"/><Relationship Id="rId4" Type="http://schemas.openxmlformats.org/officeDocument/2006/relationships/slide" Target="slide3.xml"/><Relationship Id="rId3" Type="http://schemas.openxmlformats.org/officeDocument/2006/relationships/image" Target="../media/image3.png"/><Relationship Id="rId2" Type="http://schemas.openxmlformats.org/officeDocument/2006/relationships/tags" Target="../tags/tag2.xml"/><Relationship Id="rId13" Type="http://schemas.openxmlformats.org/officeDocument/2006/relationships/slideLayout" Target="../slideLayouts/slideLayout6.xml"/><Relationship Id="rId12" Type="http://schemas.openxmlformats.org/officeDocument/2006/relationships/tags" Target="../tags/tag7.xml"/><Relationship Id="rId11" Type="http://schemas.openxmlformats.org/officeDocument/2006/relationships/slide" Target="slide8.xml"/><Relationship Id="rId10" Type="http://schemas.openxmlformats.org/officeDocument/2006/relationships/slide" Target="slide20.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6" Type="http://schemas.openxmlformats.org/officeDocument/2006/relationships/notesSlide" Target="../notesSlides/notesSlide6.xml"/><Relationship Id="rId5" Type="http://schemas.openxmlformats.org/officeDocument/2006/relationships/vmlDrawing" Target="../drawings/vmlDrawing1.vml"/><Relationship Id="rId4" Type="http://schemas.openxmlformats.org/officeDocument/2006/relationships/slideLayout" Target="../slideLayouts/slideLayout8.xml"/><Relationship Id="rId3" Type="http://schemas.openxmlformats.org/officeDocument/2006/relationships/slide" Target="slide7.xml"/><Relationship Id="rId2" Type="http://schemas.openxmlformats.org/officeDocument/2006/relationships/image" Target="../media/image8.wmf"/><Relationship Id="rId1" Type="http://schemas.openxmlformats.org/officeDocument/2006/relationships/oleObject" Target="../embeddings/oleObject1.bin"/></Relationships>
</file>

<file path=ppt/slides/_rels/slide11.xml.rels><?xml version="1.0" encoding="UTF-8" standalone="yes"?>
<Relationships xmlns="http://schemas.openxmlformats.org/package/2006/relationships"><Relationship Id="rId7" Type="http://schemas.openxmlformats.org/officeDocument/2006/relationships/notesSlide" Target="../notesSlides/notesSlide7.xml"/><Relationship Id="rId6" Type="http://schemas.openxmlformats.org/officeDocument/2006/relationships/slideLayout" Target="../slideLayouts/slideLayout8.xml"/><Relationship Id="rId5" Type="http://schemas.openxmlformats.org/officeDocument/2006/relationships/image" Target="NULL" TargetMode="External"/><Relationship Id="rId4" Type="http://schemas.openxmlformats.org/officeDocument/2006/relationships/image" Target="../media/image9.png"/><Relationship Id="rId3" Type="http://schemas.openxmlformats.org/officeDocument/2006/relationships/slide" Target="slide11.xml"/><Relationship Id="rId2" Type="http://schemas.openxmlformats.org/officeDocument/2006/relationships/image" Target="../media/image3.tiff"/><Relationship Id="rId1" Type="http://schemas.openxmlformats.org/officeDocument/2006/relationships/image" Target="../media/image4.tiff"/></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8.xml"/><Relationship Id="rId2" Type="http://schemas.openxmlformats.org/officeDocument/2006/relationships/image" Target="NULL" TargetMode="External"/><Relationship Id="rId1" Type="http://schemas.openxmlformats.org/officeDocument/2006/relationships/image" Target="../media/image10.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8.xml"/><Relationship Id="rId2" Type="http://schemas.openxmlformats.org/officeDocument/2006/relationships/image" Target="NULL" TargetMode="External"/><Relationship Id="rId1" Type="http://schemas.openxmlformats.org/officeDocument/2006/relationships/image" Target="../media/image11.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7" Type="http://schemas.openxmlformats.org/officeDocument/2006/relationships/notesSlide" Target="../notesSlides/notesSlide12.xml"/><Relationship Id="rId6" Type="http://schemas.openxmlformats.org/officeDocument/2006/relationships/slideLayout" Target="../slideLayouts/slideLayout8.xml"/><Relationship Id="rId5" Type="http://schemas.openxmlformats.org/officeDocument/2006/relationships/image" Target="../media/image5.tiff"/><Relationship Id="rId4" Type="http://schemas.openxmlformats.org/officeDocument/2006/relationships/image" Target="../media/image13.png"/><Relationship Id="rId3" Type="http://schemas.openxmlformats.org/officeDocument/2006/relationships/slide" Target="slide20.xml"/><Relationship Id="rId2" Type="http://schemas.openxmlformats.org/officeDocument/2006/relationships/image" Target="../media/image3.tiff"/><Relationship Id="rId1" Type="http://schemas.openxmlformats.org/officeDocument/2006/relationships/image" Target="../media/image12.png"/></Relationships>
</file>

<file path=ppt/slides/_rels/slide21.xml.rels><?xml version="1.0" encoding="UTF-8" standalone="yes"?>
<Relationships xmlns="http://schemas.openxmlformats.org/package/2006/relationships"><Relationship Id="rId4" Type="http://schemas.openxmlformats.org/officeDocument/2006/relationships/notesSlide" Target="../notesSlides/notesSlide13.xml"/><Relationship Id="rId3" Type="http://schemas.openxmlformats.org/officeDocument/2006/relationships/slideLayout" Target="../slideLayouts/slideLayout8.xml"/><Relationship Id="rId2" Type="http://schemas.openxmlformats.org/officeDocument/2006/relationships/image" Target="NULL" TargetMode="External"/><Relationship Id="rId1" Type="http://schemas.openxmlformats.org/officeDocument/2006/relationships/image" Target="../media/image14.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4" Type="http://schemas.openxmlformats.org/officeDocument/2006/relationships/notesSlide" Target="../notesSlides/notesSlide15.xml"/><Relationship Id="rId3" Type="http://schemas.openxmlformats.org/officeDocument/2006/relationships/slideLayout" Target="../slideLayouts/slideLayout8.xml"/><Relationship Id="rId2" Type="http://schemas.openxmlformats.org/officeDocument/2006/relationships/image" Target="NULL" TargetMode="External"/><Relationship Id="rId1" Type="http://schemas.openxmlformats.org/officeDocument/2006/relationships/image" Target="../media/image15.png"/></Relationships>
</file>

<file path=ppt/slides/_rels/slide24.xml.rels><?xml version="1.0" encoding="UTF-8" standalone="yes"?>
<Relationships xmlns="http://schemas.openxmlformats.org/package/2006/relationships"><Relationship Id="rId4" Type="http://schemas.openxmlformats.org/officeDocument/2006/relationships/notesSlide" Target="../notesSlides/notesSlide16.xml"/><Relationship Id="rId3" Type="http://schemas.openxmlformats.org/officeDocument/2006/relationships/slideLayout" Target="../slideLayouts/slideLayout8.xml"/><Relationship Id="rId2" Type="http://schemas.openxmlformats.org/officeDocument/2006/relationships/image" Target="NULL" TargetMode="External"/><Relationship Id="rId1" Type="http://schemas.openxmlformats.org/officeDocument/2006/relationships/image" Target="../media/image16.png"/></Relationships>
</file>

<file path=ppt/slides/_rels/slide25.xml.rels><?xml version="1.0" encoding="UTF-8" standalone="yes"?>
<Relationships xmlns="http://schemas.openxmlformats.org/package/2006/relationships"><Relationship Id="rId4" Type="http://schemas.openxmlformats.org/officeDocument/2006/relationships/notesSlide" Target="../notesSlides/notesSlide17.xml"/><Relationship Id="rId3" Type="http://schemas.openxmlformats.org/officeDocument/2006/relationships/slideLayout" Target="../slideLayouts/slideLayout8.xml"/><Relationship Id="rId2" Type="http://schemas.openxmlformats.org/officeDocument/2006/relationships/image" Target="NULL" TargetMode="External"/><Relationship Id="rId1" Type="http://schemas.openxmlformats.org/officeDocument/2006/relationships/image" Target="../media/image17.png"/></Relationships>
</file>

<file path=ppt/slides/_rels/slide26.xml.rels><?xml version="1.0" encoding="UTF-8" standalone="yes"?>
<Relationships xmlns="http://schemas.openxmlformats.org/package/2006/relationships"><Relationship Id="rId4" Type="http://schemas.openxmlformats.org/officeDocument/2006/relationships/notesSlide" Target="../notesSlides/notesSlide18.xml"/><Relationship Id="rId3" Type="http://schemas.openxmlformats.org/officeDocument/2006/relationships/slideLayout" Target="../slideLayouts/slideLayout8.xml"/><Relationship Id="rId2" Type="http://schemas.openxmlformats.org/officeDocument/2006/relationships/image" Target="NULL" TargetMode="External"/><Relationship Id="rId1" Type="http://schemas.openxmlformats.org/officeDocument/2006/relationships/image" Target="../media/image18.pn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5" Type="http://schemas.openxmlformats.org/officeDocument/2006/relationships/slideLayout" Target="../slideLayouts/slideLayout8.xml"/><Relationship Id="rId4" Type="http://schemas.openxmlformats.org/officeDocument/2006/relationships/image" Target="../media/image5.tiff"/><Relationship Id="rId3" Type="http://schemas.openxmlformats.org/officeDocument/2006/relationships/image" Target="NULL" TargetMode="External"/><Relationship Id="rId2" Type="http://schemas.openxmlformats.org/officeDocument/2006/relationships/image" Target="../media/image19.png"/><Relationship Id="rId1" Type="http://schemas.openxmlformats.org/officeDocument/2006/relationships/image" Target="../media/image12.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6" Type="http://schemas.openxmlformats.org/officeDocument/2006/relationships/notesSlide" Target="../notesSlides/notesSlide2.xml"/><Relationship Id="rId5" Type="http://schemas.openxmlformats.org/officeDocument/2006/relationships/slideLayout" Target="../slideLayouts/slideLayout8.xml"/><Relationship Id="rId4" Type="http://schemas.openxmlformats.org/officeDocument/2006/relationships/image" Target="../media/image3.tiff"/><Relationship Id="rId3" Type="http://schemas.openxmlformats.org/officeDocument/2006/relationships/image" Target="NULL" TargetMode="External"/><Relationship Id="rId2" Type="http://schemas.openxmlformats.org/officeDocument/2006/relationships/image" Target="../media/image4.png"/><Relationship Id="rId1" Type="http://schemas.openxmlformats.org/officeDocument/2006/relationships/image" Target="../media/image2.tiff"/></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NULL" TargetMode="External"/><Relationship Id="rId1" Type="http://schemas.openxmlformats.org/officeDocument/2006/relationships/image" Target="../media/image20.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NULL" TargetMode="External"/><Relationship Id="rId1" Type="http://schemas.openxmlformats.org/officeDocument/2006/relationships/image" Target="../media/image6.pn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7.png"/></Relationships>
</file>

<file path=ppt/slides/_rels/slide7.xml.rels><?xml version="1.0" encoding="UTF-8" standalone="yes"?>
<Relationships xmlns="http://schemas.openxmlformats.org/package/2006/relationships"><Relationship Id="rId5" Type="http://schemas.openxmlformats.org/officeDocument/2006/relationships/notesSlide" Target="../notesSlides/notesSlide3.xml"/><Relationship Id="rId4" Type="http://schemas.openxmlformats.org/officeDocument/2006/relationships/slideLayout" Target="../slideLayouts/slideLayout8.xml"/><Relationship Id="rId3" Type="http://schemas.openxmlformats.org/officeDocument/2006/relationships/slide" Target="slide9.xml"/><Relationship Id="rId2" Type="http://schemas.openxmlformats.org/officeDocument/2006/relationships/slide" Target="slide8.xml"/><Relationship Id="rId1" Type="http://schemas.openxmlformats.org/officeDocument/2006/relationships/slide" Target="slide10.xml"/></Relationships>
</file>

<file path=ppt/slides/_rels/slide8.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8.xml"/><Relationship Id="rId2" Type="http://schemas.openxmlformats.org/officeDocument/2006/relationships/image" Target="../media/image2.tiff"/><Relationship Id="rId1" Type="http://schemas.openxmlformats.org/officeDocument/2006/relationships/slide" Target="slide7.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8.xml"/><Relationship Id="rId1" Type="http://schemas.openxmlformats.org/officeDocument/2006/relationships/slide" Target="slide7.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4" name="矩形 103"/>
          <p:cNvSpPr/>
          <p:nvPr/>
        </p:nvSpPr>
        <p:spPr>
          <a:xfrm>
            <a:off x="2507797" y="821056"/>
            <a:ext cx="7176406" cy="12465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6000" b="1" dirty="0">
                <a:ln w="9525">
                  <a:solidFill>
                    <a:prstClr val="white"/>
                  </a:solidFill>
                  <a:prstDash val="solid"/>
                </a:ln>
                <a:solidFill>
                  <a:prstClr val="black"/>
                </a:solidFill>
                <a:effectLst>
                  <a:outerShdw blurRad="12700" dist="38100" dir="2700000" algn="tl" rotWithShape="0">
                    <a:prstClr val="white">
                      <a:lumMod val="50000"/>
                    </a:prstClr>
                  </a:outerShdw>
                </a:effectLst>
                <a:latin typeface="Tahoma" panose="020B0604030504040204" pitchFamily="34" charset="0"/>
                <a:ea typeface="黑体" panose="02010609060101010101" pitchFamily="49" charset="-122"/>
                <a:cs typeface="Tahoma" panose="020B0604030504040204" pitchFamily="34" charset="0"/>
              </a:rPr>
              <a:t>第</a:t>
            </a:r>
            <a:r>
              <a:rPr lang="en-US" altLang="zh-CN" sz="6000" b="1" dirty="0">
                <a:ln w="9525">
                  <a:solidFill>
                    <a:prstClr val="white"/>
                  </a:solidFill>
                  <a:prstDash val="solid"/>
                </a:ln>
                <a:solidFill>
                  <a:prstClr val="black"/>
                </a:solidFill>
                <a:effectLst>
                  <a:outerShdw blurRad="12700" dist="38100" dir="2700000" algn="tl" rotWithShape="0">
                    <a:prstClr val="white">
                      <a:lumMod val="50000"/>
                    </a:prstClr>
                  </a:outerShdw>
                </a:effectLst>
                <a:latin typeface="Times New Roman" panose="02020603050405020304" pitchFamily="18" charset="0"/>
                <a:ea typeface="黑体" panose="02010609060101010101" pitchFamily="49" charset="-122"/>
                <a:cs typeface="Times New Roman" panose="02020603050405020304" pitchFamily="18" charset="0"/>
              </a:rPr>
              <a:t>14</a:t>
            </a:r>
            <a:r>
              <a:rPr lang="zh-CN" altLang="en-US" sz="6000" b="1" dirty="0">
                <a:ln w="9525">
                  <a:solidFill>
                    <a:prstClr val="white"/>
                  </a:solidFill>
                  <a:prstDash val="solid"/>
                </a:ln>
                <a:solidFill>
                  <a:prstClr val="black"/>
                </a:solidFill>
                <a:effectLst>
                  <a:outerShdw blurRad="12700" dist="38100" dir="2700000" algn="tl" rotWithShape="0">
                    <a:prstClr val="white">
                      <a:lumMod val="50000"/>
                    </a:prstClr>
                  </a:outerShdw>
                </a:effectLst>
                <a:latin typeface="Tahoma" panose="020B0604030504040204" pitchFamily="34" charset="0"/>
                <a:ea typeface="黑体" panose="02010609060101010101" pitchFamily="49" charset="-122"/>
                <a:cs typeface="Tahoma" panose="020B0604030504040204" pitchFamily="34" charset="0"/>
              </a:rPr>
              <a:t>讲  </a:t>
            </a:r>
            <a:r>
              <a:rPr lang="zh-CN" altLang="en-US" sz="6000" b="1" dirty="0">
                <a:ln w="9525">
                  <a:solidFill>
                    <a:prstClr val="white"/>
                  </a:solidFill>
                  <a:prstDash val="solid"/>
                </a:ln>
                <a:solidFill>
                  <a:prstClr val="black"/>
                </a:solidFill>
                <a:effectLst>
                  <a:outerShdw blurRad="12700" dist="38100" dir="2700000" algn="tl" rotWithShape="0">
                    <a:prstClr val="white">
                      <a:lumMod val="50000"/>
                    </a:prstClr>
                  </a:outerShdw>
                </a:effectLst>
                <a:latin typeface="黑体" panose="02010609060101010101" pitchFamily="49" charset="-122"/>
                <a:ea typeface="黑体" panose="02010609060101010101" pitchFamily="49" charset="-122"/>
                <a:sym typeface="+mn-ea"/>
              </a:rPr>
              <a:t> 机械能</a:t>
            </a:r>
            <a:endParaRPr lang="zh-CN" altLang="en-US" sz="6000" b="1" dirty="0">
              <a:ln w="9525">
                <a:solidFill>
                  <a:prstClr val="white"/>
                </a:solidFill>
                <a:prstDash val="solid"/>
              </a:ln>
              <a:solidFill>
                <a:prstClr val="black"/>
              </a:solidFill>
              <a:effectLst>
                <a:outerShdw blurRad="12700" dist="38100" dir="2700000" algn="tl" rotWithShape="0">
                  <a:prstClr val="white">
                    <a:lumMod val="50000"/>
                  </a:prstClr>
                </a:outerShdw>
              </a:effectLst>
              <a:latin typeface="黑体" panose="02010609060101010101" pitchFamily="49" charset="-122"/>
              <a:ea typeface="黑体" panose="02010609060101010101" pitchFamily="49" charset="-122"/>
              <a:cs typeface="Tahoma" panose="020B0604030504040204" pitchFamily="34" charset="0"/>
              <a:sym typeface="+mn-ea"/>
            </a:endParaRPr>
          </a:p>
        </p:txBody>
      </p:sp>
      <p:grpSp>
        <p:nvGrpSpPr>
          <p:cNvPr id="3" name="组合 2"/>
          <p:cNvGrpSpPr/>
          <p:nvPr/>
        </p:nvGrpSpPr>
        <p:grpSpPr>
          <a:xfrm>
            <a:off x="2648745" y="2468880"/>
            <a:ext cx="6904355" cy="828040"/>
            <a:chOff x="4509" y="3668"/>
            <a:chExt cx="10873" cy="1304"/>
          </a:xfrm>
        </p:grpSpPr>
        <p:sp>
          <p:nvSpPr>
            <p:cNvPr id="7" name="圆角矩形 6"/>
            <p:cNvSpPr/>
            <p:nvPr>
              <p:custDataLst>
                <p:tags r:id="rId1"/>
              </p:custDataLst>
            </p:nvPr>
          </p:nvSpPr>
          <p:spPr>
            <a:xfrm flipV="1">
              <a:off x="6040" y="3668"/>
              <a:ext cx="9342" cy="1247"/>
            </a:xfrm>
            <a:prstGeom prst="snip1Rect">
              <a:avLst/>
            </a:prstGeom>
            <a:ln>
              <a:solidFill>
                <a:srgbClr val="008E40"/>
              </a:solidFill>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a:endParaRPr lang="zh-CN" altLang="en-US" sz="3200" noProof="1">
                <a:solidFill>
                  <a:prstClr val="black"/>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8" name="椭圆 7"/>
            <p:cNvSpPr>
              <a:spLocks noChangeAspect="1"/>
            </p:cNvSpPr>
            <p:nvPr>
              <p:custDataLst>
                <p:tags r:id="rId2"/>
              </p:custDataLst>
            </p:nvPr>
          </p:nvSpPr>
          <p:spPr>
            <a:xfrm rot="16200000">
              <a:off x="4510" y="3669"/>
              <a:ext cx="1302" cy="1304"/>
            </a:xfrm>
            <a:prstGeom prst="snipRoundRect">
              <a:avLst/>
            </a:prstGeom>
            <a:solidFill>
              <a:srgbClr val="008E40"/>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a:endParaRPr lang="zh-CN" altLang="en-US" noProof="1">
                <a:solidFill>
                  <a:prstClr val="black"/>
                </a:solidFill>
                <a:latin typeface="Calibri" panose="020F0502020204030204"/>
                <a:ea typeface="宋体" panose="02010600030101010101" pitchFamily="2" charset="-122"/>
              </a:endParaRPr>
            </a:p>
          </p:txBody>
        </p:sp>
        <p:pic>
          <p:nvPicPr>
            <p:cNvPr id="3080" name="图片 8" descr="113"/>
            <p:cNvPicPr>
              <a:picLocks noChangeAspect="1"/>
            </p:cNvPicPr>
            <p:nvPr/>
          </p:nvPicPr>
          <p:blipFill>
            <a:blip r:embed="rId3"/>
            <a:stretch>
              <a:fillRect/>
            </a:stretch>
          </p:blipFill>
          <p:spPr>
            <a:xfrm>
              <a:off x="4826" y="3942"/>
              <a:ext cx="785" cy="698"/>
            </a:xfrm>
            <a:prstGeom prst="rect">
              <a:avLst/>
            </a:prstGeom>
            <a:noFill/>
            <a:ln w="9525">
              <a:noFill/>
            </a:ln>
          </p:spPr>
        </p:pic>
        <p:sp>
          <p:nvSpPr>
            <p:cNvPr id="18" name="文本框 17">
              <a:hlinkClick r:id="rId4" action="ppaction://hlinksldjump"/>
            </p:cNvPr>
            <p:cNvSpPr txBox="1"/>
            <p:nvPr/>
          </p:nvSpPr>
          <p:spPr>
            <a:xfrm>
              <a:off x="6444" y="3812"/>
              <a:ext cx="8325" cy="919"/>
            </a:xfrm>
            <a:prstGeom prst="rect">
              <a:avLst/>
            </a:prstGeom>
            <a:noFill/>
          </p:spPr>
          <p:txBody>
            <a:bodyPr wrap="square" rtlCol="0">
              <a:spAutoFit/>
            </a:bodyPr>
            <a:lstStyle/>
            <a:p>
              <a:pPr algn="ctr"/>
              <a:r>
                <a:rPr lang="zh-CN" altLang="en-US" sz="3200" b="1" dirty="0">
                  <a:solidFill>
                    <a:prstClr val="black"/>
                  </a:solidFill>
                  <a:latin typeface="黑体" panose="02010609060101010101" pitchFamily="49" charset="-122"/>
                  <a:ea typeface="黑体" panose="02010609060101010101" pitchFamily="49" charset="-122"/>
                  <a:cs typeface="黑体" panose="02010609060101010101" pitchFamily="49" charset="-122"/>
                </a:rPr>
                <a:t>回归教材</a:t>
              </a:r>
              <a:endParaRPr lang="zh-CN" altLang="en-US" sz="3200" b="1" dirty="0">
                <a:solidFill>
                  <a:prstClr val="black"/>
                </a:solidFill>
                <a:latin typeface="黑体" panose="02010609060101010101" pitchFamily="49" charset="-122"/>
                <a:ea typeface="黑体" panose="02010609060101010101" pitchFamily="49" charset="-122"/>
                <a:cs typeface="黑体" panose="02010609060101010101" pitchFamily="49" charset="-122"/>
              </a:endParaRPr>
            </a:p>
          </p:txBody>
        </p:sp>
      </p:grpSp>
      <p:grpSp>
        <p:nvGrpSpPr>
          <p:cNvPr id="4" name="组合 3"/>
          <p:cNvGrpSpPr/>
          <p:nvPr/>
        </p:nvGrpSpPr>
        <p:grpSpPr>
          <a:xfrm>
            <a:off x="2648745" y="4032250"/>
            <a:ext cx="6904355" cy="828040"/>
            <a:chOff x="4509" y="5746"/>
            <a:chExt cx="10873" cy="1304"/>
          </a:xfrm>
        </p:grpSpPr>
        <p:grpSp>
          <p:nvGrpSpPr>
            <p:cNvPr id="3081" name="组合 4"/>
            <p:cNvGrpSpPr/>
            <p:nvPr userDrawn="1"/>
          </p:nvGrpSpPr>
          <p:grpSpPr>
            <a:xfrm>
              <a:off x="4509" y="5746"/>
              <a:ext cx="10873" cy="1304"/>
              <a:chOff x="5246" y="3834"/>
              <a:chExt cx="10176" cy="1304"/>
            </a:xfrm>
          </p:grpSpPr>
          <p:sp>
            <p:nvSpPr>
              <p:cNvPr id="2" name="圆角矩形 6"/>
              <p:cNvSpPr/>
              <p:nvPr>
                <p:custDataLst>
                  <p:tags r:id="rId5"/>
                </p:custDataLst>
              </p:nvPr>
            </p:nvSpPr>
            <p:spPr>
              <a:xfrm flipV="1">
                <a:off x="6777" y="3834"/>
                <a:ext cx="8645" cy="1247"/>
              </a:xfrm>
              <a:prstGeom prst="snip1Rect">
                <a:avLst/>
              </a:prstGeom>
              <a:ln>
                <a:solidFill>
                  <a:srgbClr val="008E40"/>
                </a:solidFill>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a:endParaRPr lang="zh-CN" altLang="en-US" sz="3200" noProof="1">
                  <a:solidFill>
                    <a:prstClr val="black"/>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5" name="椭圆 7"/>
              <p:cNvSpPr>
                <a:spLocks noChangeAspect="1"/>
              </p:cNvSpPr>
              <p:nvPr>
                <p:custDataLst>
                  <p:tags r:id="rId6"/>
                </p:custDataLst>
              </p:nvPr>
            </p:nvSpPr>
            <p:spPr>
              <a:xfrm rot="16200000">
                <a:off x="5247" y="3835"/>
                <a:ext cx="1302" cy="1304"/>
              </a:xfrm>
              <a:prstGeom prst="snipRoundRect">
                <a:avLst/>
              </a:prstGeom>
              <a:solidFill>
                <a:srgbClr val="008E40"/>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a:endParaRPr lang="zh-CN" altLang="en-US" noProof="1">
                  <a:solidFill>
                    <a:prstClr val="black"/>
                  </a:solidFill>
                  <a:latin typeface="Calibri" panose="020F0502020204030204"/>
                  <a:ea typeface="宋体" panose="02010600030101010101" pitchFamily="2" charset="-122"/>
                </a:endParaRPr>
              </a:p>
            </p:txBody>
          </p:sp>
          <p:pic>
            <p:nvPicPr>
              <p:cNvPr id="3084" name="图片 8" descr="113"/>
              <p:cNvPicPr>
                <a:picLocks noChangeAspect="1"/>
              </p:cNvPicPr>
              <p:nvPr/>
            </p:nvPicPr>
            <p:blipFill>
              <a:blip r:embed="rId3"/>
              <a:stretch>
                <a:fillRect/>
              </a:stretch>
            </p:blipFill>
            <p:spPr>
              <a:xfrm>
                <a:off x="5563" y="4108"/>
                <a:ext cx="785" cy="698"/>
              </a:xfrm>
              <a:prstGeom prst="rect">
                <a:avLst/>
              </a:prstGeom>
              <a:noFill/>
              <a:ln w="9525">
                <a:noFill/>
              </a:ln>
            </p:spPr>
          </p:pic>
        </p:grpSp>
        <p:sp>
          <p:nvSpPr>
            <p:cNvPr id="19" name="文本框 18">
              <a:hlinkClick r:id="rId7" action="ppaction://hlinksldjump"/>
            </p:cNvPr>
            <p:cNvSpPr txBox="1"/>
            <p:nvPr/>
          </p:nvSpPr>
          <p:spPr>
            <a:xfrm>
              <a:off x="6808" y="5910"/>
              <a:ext cx="7718" cy="919"/>
            </a:xfrm>
            <a:prstGeom prst="rect">
              <a:avLst/>
            </a:prstGeom>
            <a:noFill/>
          </p:spPr>
          <p:txBody>
            <a:bodyPr wrap="square" rtlCol="0">
              <a:spAutoFit/>
            </a:bodyPr>
            <a:lstStyle/>
            <a:p>
              <a:pPr algn="ctr"/>
              <a:r>
                <a:rPr lang="zh-CN" altLang="en-US" sz="3200" b="1" dirty="0">
                  <a:solidFill>
                    <a:prstClr val="black"/>
                  </a:solidFill>
                  <a:latin typeface="黑体" panose="02010609060101010101" pitchFamily="49" charset="-122"/>
                  <a:ea typeface="黑体" panose="02010609060101010101" pitchFamily="49" charset="-122"/>
                </a:rPr>
                <a:t>实验突破</a:t>
              </a:r>
              <a:endParaRPr lang="zh-CN" altLang="en-US" sz="3200" b="1" dirty="0">
                <a:solidFill>
                  <a:prstClr val="black"/>
                </a:solidFill>
                <a:latin typeface="黑体" panose="02010609060101010101" pitchFamily="49" charset="-122"/>
                <a:ea typeface="黑体" panose="02010609060101010101" pitchFamily="49" charset="-122"/>
              </a:endParaRPr>
            </a:p>
          </p:txBody>
        </p:sp>
      </p:grpSp>
      <p:grpSp>
        <p:nvGrpSpPr>
          <p:cNvPr id="6" name="组合 5"/>
          <p:cNvGrpSpPr/>
          <p:nvPr/>
        </p:nvGrpSpPr>
        <p:grpSpPr>
          <a:xfrm>
            <a:off x="2648745" y="5336540"/>
            <a:ext cx="6903085" cy="828040"/>
            <a:chOff x="4509" y="7824"/>
            <a:chExt cx="10871" cy="1304"/>
          </a:xfrm>
        </p:grpSpPr>
        <p:grpSp>
          <p:nvGrpSpPr>
            <p:cNvPr id="3085" name="组合 4"/>
            <p:cNvGrpSpPr/>
            <p:nvPr userDrawn="1"/>
          </p:nvGrpSpPr>
          <p:grpSpPr>
            <a:xfrm>
              <a:off x="4509" y="7824"/>
              <a:ext cx="10871" cy="1304"/>
              <a:chOff x="5246" y="3834"/>
              <a:chExt cx="10176" cy="1304"/>
            </a:xfrm>
          </p:grpSpPr>
          <p:sp>
            <p:nvSpPr>
              <p:cNvPr id="10" name="圆角矩形 6"/>
              <p:cNvSpPr/>
              <p:nvPr>
                <p:custDataLst>
                  <p:tags r:id="rId8"/>
                </p:custDataLst>
              </p:nvPr>
            </p:nvSpPr>
            <p:spPr>
              <a:xfrm flipV="1">
                <a:off x="6777" y="3834"/>
                <a:ext cx="8645" cy="1247"/>
              </a:xfrm>
              <a:prstGeom prst="snip1Rect">
                <a:avLst/>
              </a:prstGeom>
              <a:ln>
                <a:solidFill>
                  <a:srgbClr val="008E40"/>
                </a:solidFill>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a:endParaRPr lang="zh-CN" altLang="en-US" sz="3200" noProof="1">
                  <a:solidFill>
                    <a:prstClr val="black"/>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13" name="椭圆 7"/>
              <p:cNvSpPr>
                <a:spLocks noChangeAspect="1"/>
              </p:cNvSpPr>
              <p:nvPr>
                <p:custDataLst>
                  <p:tags r:id="rId9"/>
                </p:custDataLst>
              </p:nvPr>
            </p:nvSpPr>
            <p:spPr>
              <a:xfrm rot="16200000">
                <a:off x="5247" y="3835"/>
                <a:ext cx="1302" cy="1304"/>
              </a:xfrm>
              <a:prstGeom prst="snipRoundRect">
                <a:avLst/>
              </a:prstGeom>
              <a:solidFill>
                <a:srgbClr val="008E40"/>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a:endParaRPr lang="zh-CN" altLang="en-US" noProof="1">
                  <a:solidFill>
                    <a:prstClr val="black"/>
                  </a:solidFill>
                  <a:latin typeface="Calibri" panose="020F0502020204030204"/>
                  <a:ea typeface="宋体" panose="02010600030101010101" pitchFamily="2" charset="-122"/>
                </a:endParaRPr>
              </a:p>
            </p:txBody>
          </p:sp>
          <p:pic>
            <p:nvPicPr>
              <p:cNvPr id="3088" name="图片 8" descr="113"/>
              <p:cNvPicPr>
                <a:picLocks noChangeAspect="1"/>
              </p:cNvPicPr>
              <p:nvPr/>
            </p:nvPicPr>
            <p:blipFill>
              <a:blip r:embed="rId3"/>
              <a:stretch>
                <a:fillRect/>
              </a:stretch>
            </p:blipFill>
            <p:spPr>
              <a:xfrm>
                <a:off x="5563" y="4108"/>
                <a:ext cx="785" cy="698"/>
              </a:xfrm>
              <a:prstGeom prst="rect">
                <a:avLst/>
              </a:prstGeom>
              <a:noFill/>
              <a:ln w="9525">
                <a:noFill/>
              </a:ln>
            </p:spPr>
          </p:pic>
        </p:grpSp>
        <p:sp>
          <p:nvSpPr>
            <p:cNvPr id="23" name="文本框 22">
              <a:hlinkClick r:id="rId10" action="ppaction://hlinksldjump"/>
            </p:cNvPr>
            <p:cNvSpPr txBox="1"/>
            <p:nvPr/>
          </p:nvSpPr>
          <p:spPr>
            <a:xfrm>
              <a:off x="6415" y="8043"/>
              <a:ext cx="8692" cy="919"/>
            </a:xfrm>
            <a:prstGeom prst="rect">
              <a:avLst/>
            </a:prstGeom>
            <a:noFill/>
          </p:spPr>
          <p:txBody>
            <a:bodyPr wrap="square" rtlCol="0">
              <a:spAutoFit/>
            </a:bodyPr>
            <a:lstStyle/>
            <a:p>
              <a:pPr algn="ctr"/>
              <a:r>
                <a:rPr lang="zh-CN" altLang="en-US" sz="3200" b="1" dirty="0">
                  <a:solidFill>
                    <a:prstClr val="black"/>
                  </a:solidFill>
                  <a:latin typeface="Times New Roman" panose="02020603050405020304" pitchFamily="18" charset="0"/>
                  <a:ea typeface="黑体" panose="02010609060101010101" pitchFamily="49" charset="-122"/>
                  <a:cs typeface="Times New Roman" panose="02020603050405020304" pitchFamily="18" charset="0"/>
                </a:rPr>
                <a:t>北京</a:t>
              </a:r>
              <a:r>
                <a:rPr lang="en-US" altLang="zh-CN" sz="3200" b="1" dirty="0">
                  <a:solidFill>
                    <a:prstClr val="black"/>
                  </a:solidFill>
                  <a:latin typeface="Times New Roman" panose="02020603050405020304" pitchFamily="18" charset="0"/>
                  <a:ea typeface="黑体" panose="02010609060101010101" pitchFamily="49" charset="-122"/>
                  <a:cs typeface="Times New Roman" panose="02020603050405020304" pitchFamily="18" charset="0"/>
                </a:rPr>
                <a:t>10</a:t>
              </a:r>
              <a:r>
                <a:rPr lang="zh-CN" altLang="en-US" sz="3200" b="1" dirty="0">
                  <a:solidFill>
                    <a:prstClr val="black"/>
                  </a:solidFill>
                  <a:latin typeface="Times New Roman" panose="02020603050405020304" pitchFamily="18" charset="0"/>
                  <a:ea typeface="黑体" panose="02010609060101010101" pitchFamily="49" charset="-122"/>
                  <a:cs typeface="Times New Roman" panose="02020603050405020304" pitchFamily="18" charset="0"/>
                </a:rPr>
                <a:t>年中考真题精讲练</a:t>
              </a:r>
              <a:endParaRPr lang="zh-CN" altLang="en-US" sz="3200" b="1" dirty="0">
                <a:solidFill>
                  <a:prstClr val="black"/>
                </a:solidFill>
                <a:latin typeface="Times New Roman" panose="02020603050405020304" pitchFamily="18" charset="0"/>
                <a:ea typeface="黑体" panose="02010609060101010101" pitchFamily="49" charset="-122"/>
                <a:cs typeface="Times New Roman" panose="02020603050405020304" pitchFamily="18" charset="0"/>
              </a:endParaRPr>
            </a:p>
          </p:txBody>
        </p:sp>
      </p:grpSp>
      <p:sp>
        <p:nvSpPr>
          <p:cNvPr id="17" name="流程图: 离页连接符 16"/>
          <p:cNvSpPr/>
          <p:nvPr/>
        </p:nvSpPr>
        <p:spPr>
          <a:xfrm rot="5400000">
            <a:off x="10195995" y="3291205"/>
            <a:ext cx="2831465" cy="1164590"/>
          </a:xfrm>
          <a:prstGeom prst="flowChartOffpageConnector">
            <a:avLst/>
          </a:prstGeom>
          <a:solidFill>
            <a:srgbClr val="008E40"/>
          </a:solidFill>
          <a:ln>
            <a:noFill/>
          </a:ln>
          <a:effectLst>
            <a:outerShdw blurRad="50800" dist="38100" dir="10800000" algn="r" rotWithShape="0">
              <a:prstClr val="black">
                <a:alpha val="40000"/>
              </a:prstClr>
            </a:outerShdw>
          </a:effectLst>
        </p:spPr>
        <p:style>
          <a:lnRef idx="2">
            <a:schemeClr val="accent6"/>
          </a:lnRef>
          <a:fillRef idx="1">
            <a:schemeClr val="lt1"/>
          </a:fillRef>
          <a:effectRef idx="0">
            <a:schemeClr val="accent6"/>
          </a:effectRef>
          <a:fontRef idx="minor">
            <a:schemeClr val="dk1"/>
          </a:fontRef>
        </p:style>
        <p:txBody>
          <a:bodyPr vert="vert270" rtlCol="0" anchor="ctr"/>
          <a:lstStyle/>
          <a:p>
            <a:pPr algn="ctr"/>
            <a:r>
              <a:rPr lang="zh-CN" altLang="en-US" sz="4400" b="1">
                <a:solidFill>
                  <a:prstClr val="white"/>
                </a:solidFill>
                <a:latin typeface="微软雅黑" panose="020B0503020204020204" pitchFamily="34" charset="-122"/>
                <a:ea typeface="微软雅黑" panose="020B0503020204020204" pitchFamily="34" charset="-122"/>
              </a:rPr>
              <a:t>栏目导航</a:t>
            </a:r>
            <a:endParaRPr lang="zh-CN" altLang="en-US" sz="4400" b="1">
              <a:solidFill>
                <a:prstClr val="white"/>
              </a:solidFill>
              <a:latin typeface="微软雅黑" panose="020B0503020204020204" pitchFamily="34" charset="-122"/>
              <a:ea typeface="微软雅黑" panose="020B0503020204020204" pitchFamily="34" charset="-122"/>
            </a:endParaRPr>
          </a:p>
        </p:txBody>
      </p:sp>
      <p:sp>
        <p:nvSpPr>
          <p:cNvPr id="32" name="文本框 78">
            <a:hlinkClick r:id="rId4" action="ppaction://hlinksldjump"/>
          </p:cNvPr>
          <p:cNvSpPr txBox="1"/>
          <p:nvPr/>
        </p:nvSpPr>
        <p:spPr>
          <a:xfrm>
            <a:off x="4108450" y="3383915"/>
            <a:ext cx="2172970" cy="553085"/>
          </a:xfrm>
          <a:prstGeom prst="rect">
            <a:avLst/>
          </a:prstGeom>
          <a:noFill/>
          <a:ln w="9525">
            <a:noFill/>
          </a:ln>
        </p:spPr>
        <p:txBody>
          <a:bodyPr wrap="square" anchor="t">
            <a:spAutoFit/>
          </a:bodyPr>
          <a:lstStyle/>
          <a:p>
            <a:pPr algn="ctr"/>
            <a:r>
              <a:rPr lang="zh-CN" altLang="en-US" sz="3000" b="1" dirty="0">
                <a:solidFill>
                  <a:prstClr val="black"/>
                </a:solidFill>
                <a:latin typeface="黑体" panose="02010609060101010101" pitchFamily="49" charset="-122"/>
                <a:ea typeface="黑体" panose="02010609060101010101" pitchFamily="49" charset="-122"/>
              </a:rPr>
              <a:t>图说物理</a:t>
            </a:r>
            <a:endParaRPr lang="zh-CN" altLang="en-US" sz="3000" b="1" dirty="0">
              <a:solidFill>
                <a:prstClr val="black"/>
              </a:solidFill>
              <a:latin typeface="黑体" panose="02010609060101010101" pitchFamily="49" charset="-122"/>
              <a:ea typeface="黑体" panose="02010609060101010101" pitchFamily="49" charset="-122"/>
            </a:endParaRPr>
          </a:p>
        </p:txBody>
      </p:sp>
      <p:sp>
        <p:nvSpPr>
          <p:cNvPr id="33" name="文本框 78">
            <a:hlinkClick r:id="rId11" action="ppaction://hlinksldjump"/>
          </p:cNvPr>
          <p:cNvSpPr txBox="1"/>
          <p:nvPr/>
        </p:nvSpPr>
        <p:spPr>
          <a:xfrm>
            <a:off x="6441440" y="3379470"/>
            <a:ext cx="2114550" cy="553085"/>
          </a:xfrm>
          <a:prstGeom prst="rect">
            <a:avLst/>
          </a:prstGeom>
          <a:noFill/>
          <a:ln w="9525">
            <a:noFill/>
          </a:ln>
        </p:spPr>
        <p:txBody>
          <a:bodyPr wrap="square" anchor="t">
            <a:spAutoFit/>
          </a:bodyPr>
          <a:lstStyle/>
          <a:p>
            <a:pPr algn="ctr"/>
            <a:r>
              <a:rPr lang="zh-CN" altLang="en-US" sz="3000" b="1" dirty="0">
                <a:solidFill>
                  <a:prstClr val="black"/>
                </a:solidFill>
                <a:latin typeface="黑体" panose="02010609060101010101" pitchFamily="49" charset="-122"/>
                <a:ea typeface="黑体" panose="02010609060101010101" pitchFamily="49" charset="-122"/>
              </a:rPr>
              <a:t>考点清单     </a:t>
            </a:r>
            <a:endParaRPr lang="zh-CN" altLang="en-US" sz="3000" b="1" dirty="0">
              <a:solidFill>
                <a:prstClr val="black"/>
              </a:solidFill>
              <a:latin typeface="黑体" panose="02010609060101010101" pitchFamily="49" charset="-122"/>
              <a:ea typeface="黑体" panose="02010609060101010101" pitchFamily="49" charset="-122"/>
            </a:endParaRPr>
          </a:p>
        </p:txBody>
      </p:sp>
    </p:spTree>
    <p:custDataLst>
      <p:tags r:id="rId12"/>
    </p:custDataLst>
  </p:cSld>
  <p:clrMapOvr>
    <a:masterClrMapping/>
  </p:clrMapOvr>
  <p:transition>
    <p:split orient="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right)">
                                      <p:cBhvr>
                                        <p:cTn id="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ldLvl="0" animBg="1"/>
      <p:bldP spid="17" grpId="1" animBg="1"/>
    </p:bld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2"/>
          <p:cNvSpPr txBox="1"/>
          <p:nvPr/>
        </p:nvSpPr>
        <p:spPr>
          <a:xfrm>
            <a:off x="1004887" y="1069201"/>
            <a:ext cx="10151745" cy="1753235"/>
          </a:xfrm>
          <a:prstGeom prst="rect">
            <a:avLst/>
          </a:prstGeom>
          <a:noFill/>
        </p:spPr>
        <p:txBody>
          <a:bodyPr wrap="square" rtlCol="0">
            <a:spAutoFit/>
          </a:bodyPr>
          <a:lstStyle/>
          <a:p>
            <a:pPr>
              <a:lnSpc>
                <a:spcPct val="150000"/>
              </a:lnSpc>
            </a:pPr>
            <a:r>
              <a:rPr lang="zh-CN" altLang="en-US" sz="2400" dirty="0">
                <a:solidFill>
                  <a:prstClr val="black"/>
                </a:solidFill>
                <a:latin typeface="黑体" panose="02010609060101010101" pitchFamily="49" charset="-122"/>
                <a:ea typeface="黑体" panose="02010609060101010101" pitchFamily="49" charset="-122"/>
                <a:cs typeface="Times New Roman" panose="02020603050405020304" pitchFamily="18" charset="0"/>
              </a:rPr>
              <a:t>四、机械能及其转化</a:t>
            </a:r>
            <a:endParaRPr lang="en-US" altLang="zh-CN" sz="2400" b="1" dirty="0">
              <a:solidFill>
                <a:prstClr val="black"/>
              </a:solidFill>
              <a:latin typeface="Times New Roman" panose="02020603050405020304" pitchFamily="18" charset="0"/>
              <a:cs typeface="Times New Roman" panose="02020603050405020304" pitchFamily="18" charset="0"/>
            </a:endParaRPr>
          </a:p>
          <a:p>
            <a:pPr>
              <a:lnSpc>
                <a:spcPct val="150000"/>
              </a:lnSpc>
            </a:pPr>
            <a:r>
              <a:rPr lang="zh-CN" altLang="en-US" sz="2400" dirty="0">
                <a:solidFill>
                  <a:prstClr val="black"/>
                </a:solidFill>
                <a:latin typeface="Times New Roman" panose="02020603050405020304" pitchFamily="18" charset="0"/>
                <a:cs typeface="Times New Roman" panose="02020603050405020304" pitchFamily="18" charset="0"/>
              </a:rPr>
              <a:t>机械能：</a:t>
            </a:r>
            <a:r>
              <a:rPr lang="en-US" altLang="zh-CN" sz="2400" dirty="0">
                <a:solidFill>
                  <a:prstClr val="black"/>
                </a:solidFill>
                <a:latin typeface="Times New Roman" panose="02020603050405020304" pitchFamily="18" charset="0"/>
                <a:cs typeface="Times New Roman" panose="02020603050405020304" pitchFamily="18" charset="0"/>
                <a:sym typeface="+mn-ea"/>
              </a:rPr>
              <a:t>_________</a:t>
            </a:r>
            <a:r>
              <a:rPr lang="zh-CN" altLang="en-US" sz="2400" dirty="0">
                <a:solidFill>
                  <a:prstClr val="black"/>
                </a:solidFill>
                <a:latin typeface="Times New Roman" panose="02020603050405020304" pitchFamily="18" charset="0"/>
                <a:cs typeface="Times New Roman" panose="02020603050405020304" pitchFamily="18" charset="0"/>
              </a:rPr>
              <a:t>与</a:t>
            </a:r>
            <a:r>
              <a:rPr lang="en-US" altLang="zh-CN" sz="2400" dirty="0">
                <a:solidFill>
                  <a:prstClr val="black"/>
                </a:solidFill>
                <a:latin typeface="Times New Roman" panose="02020603050405020304" pitchFamily="18" charset="0"/>
                <a:cs typeface="Times New Roman" panose="02020603050405020304" pitchFamily="18" charset="0"/>
              </a:rPr>
              <a:t>___________</a:t>
            </a:r>
            <a:r>
              <a:rPr lang="zh-CN" altLang="en-US" sz="2400" dirty="0">
                <a:solidFill>
                  <a:prstClr val="black"/>
                </a:solidFill>
                <a:latin typeface="Times New Roman" panose="02020603050405020304" pitchFamily="18" charset="0"/>
                <a:cs typeface="Times New Roman" panose="02020603050405020304" pitchFamily="18" charset="0"/>
              </a:rPr>
              <a:t>统称为机械能。</a:t>
            </a:r>
            <a:endParaRPr lang="zh-CN" altLang="en-US" sz="2400" dirty="0">
              <a:solidFill>
                <a:prstClr val="black"/>
              </a:solidFill>
              <a:latin typeface="Times New Roman" panose="02020603050405020304" pitchFamily="18" charset="0"/>
              <a:cs typeface="Times New Roman" panose="02020603050405020304" pitchFamily="18" charset="0"/>
            </a:endParaRPr>
          </a:p>
          <a:p>
            <a:pPr>
              <a:lnSpc>
                <a:spcPct val="150000"/>
              </a:lnSpc>
            </a:pPr>
            <a:r>
              <a:rPr lang="zh-CN" altLang="en-US" sz="2400" dirty="0">
                <a:solidFill>
                  <a:prstClr val="black"/>
                </a:solidFill>
                <a:latin typeface="Times New Roman" panose="02020603050405020304" pitchFamily="18" charset="0"/>
                <a:cs typeface="Times New Roman" panose="02020603050405020304" pitchFamily="18" charset="0"/>
              </a:rPr>
              <a:t>动能和势能可以相互转化</a:t>
            </a:r>
            <a:endParaRPr lang="zh-CN" altLang="en-US" sz="2400" dirty="0">
              <a:solidFill>
                <a:prstClr val="black"/>
              </a:solidFill>
              <a:latin typeface="Times New Roman" panose="02020603050405020304" pitchFamily="18" charset="0"/>
              <a:cs typeface="Times New Roman" panose="02020603050405020304" pitchFamily="18" charset="0"/>
            </a:endParaRPr>
          </a:p>
        </p:txBody>
      </p:sp>
      <p:sp>
        <p:nvSpPr>
          <p:cNvPr id="8" name="文本框 7"/>
          <p:cNvSpPr txBox="1"/>
          <p:nvPr/>
        </p:nvSpPr>
        <p:spPr>
          <a:xfrm>
            <a:off x="2581704" y="1702246"/>
            <a:ext cx="1303727" cy="461665"/>
          </a:xfrm>
          <a:prstGeom prst="rect">
            <a:avLst/>
          </a:prstGeom>
          <a:noFill/>
          <a:ln w="9525">
            <a:noFill/>
          </a:ln>
        </p:spPr>
        <p:txBody>
          <a:bodyPr wrap="square">
            <a:spAutoFit/>
          </a:bodyPr>
          <a:lstStyle/>
          <a:p>
            <a:r>
              <a:rPr lang="zh-CN" altLang="en-US" sz="240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动能</a:t>
            </a:r>
            <a:endParaRPr lang="zh-CN" altLang="en-US" sz="240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p:txBody>
      </p:sp>
      <p:sp>
        <p:nvSpPr>
          <p:cNvPr id="9" name="文本框 8"/>
          <p:cNvSpPr txBox="1"/>
          <p:nvPr/>
        </p:nvSpPr>
        <p:spPr>
          <a:xfrm>
            <a:off x="4442650" y="1671790"/>
            <a:ext cx="1303727" cy="461665"/>
          </a:xfrm>
          <a:prstGeom prst="rect">
            <a:avLst/>
          </a:prstGeom>
          <a:noFill/>
          <a:ln w="9525">
            <a:noFill/>
          </a:ln>
        </p:spPr>
        <p:txBody>
          <a:bodyPr wrap="square">
            <a:spAutoFit/>
          </a:bodyPr>
          <a:lstStyle/>
          <a:p>
            <a:r>
              <a:rPr lang="zh-CN" altLang="en-US" sz="240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势能</a:t>
            </a:r>
            <a:endParaRPr lang="zh-CN" altLang="en-US" sz="240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p:txBody>
      </p:sp>
      <p:sp>
        <p:nvSpPr>
          <p:cNvPr id="21" name="文本框 20"/>
          <p:cNvSpPr txBox="1"/>
          <p:nvPr/>
        </p:nvSpPr>
        <p:spPr>
          <a:xfrm>
            <a:off x="1039281" y="4265464"/>
            <a:ext cx="10317480" cy="1198880"/>
          </a:xfrm>
          <a:prstGeom prst="rect">
            <a:avLst/>
          </a:prstGeom>
          <a:noFill/>
        </p:spPr>
        <p:txBody>
          <a:bodyPr wrap="none" rtlCol="0">
            <a:spAutoFit/>
          </a:bodyPr>
          <a:lstStyle/>
          <a:p>
            <a:pPr>
              <a:lnSpc>
                <a:spcPct val="150000"/>
              </a:lnSpc>
            </a:pPr>
            <a:r>
              <a:rPr lang="zh-CN" altLang="en-US" sz="2400" dirty="0">
                <a:latin typeface="Times New Roman" panose="02020603050405020304" pitchFamily="18" charset="0"/>
                <a:cs typeface="Times New Roman" panose="02020603050405020304" pitchFamily="18" charset="0"/>
              </a:rPr>
              <a:t>机械能守恒：如果只有动能和势能相互转化</a:t>
            </a:r>
            <a:r>
              <a:rPr lang="en-US" altLang="zh-CN" sz="2400" dirty="0">
                <a:latin typeface="Times New Roman" panose="02020603050405020304" pitchFamily="18" charset="0"/>
                <a:cs typeface="Times New Roman" panose="02020603050405020304" pitchFamily="18" charset="0"/>
              </a:rPr>
              <a:t>,</a:t>
            </a:r>
            <a:r>
              <a:rPr lang="zh-CN" altLang="en-US" sz="2400" dirty="0">
                <a:latin typeface="Times New Roman" panose="02020603050405020304" pitchFamily="18" charset="0"/>
                <a:cs typeface="Times New Roman" panose="02020603050405020304" pitchFamily="18" charset="0"/>
              </a:rPr>
              <a:t>尽管动能、势能的大小会变化，</a:t>
            </a:r>
            <a:endParaRPr lang="en-US" altLang="zh-CN" sz="2400" dirty="0">
              <a:latin typeface="Times New Roman" panose="02020603050405020304" pitchFamily="18" charset="0"/>
              <a:cs typeface="Times New Roman" panose="02020603050405020304" pitchFamily="18" charset="0"/>
            </a:endParaRPr>
          </a:p>
          <a:p>
            <a:pPr>
              <a:lnSpc>
                <a:spcPct val="150000"/>
              </a:lnSpc>
            </a:pPr>
            <a:r>
              <a:rPr lang="zh-CN" altLang="en-US" sz="2400" dirty="0">
                <a:latin typeface="Times New Roman" panose="02020603050405020304" pitchFamily="18" charset="0"/>
                <a:cs typeface="Times New Roman" panose="02020603050405020304" pitchFamily="18" charset="0"/>
              </a:rPr>
              <a:t>但机械能的总和</a:t>
            </a:r>
            <a:r>
              <a:rPr lang="en-US" altLang="zh-CN" sz="2400" dirty="0">
                <a:latin typeface="Times New Roman" panose="02020603050405020304" pitchFamily="18" charset="0"/>
                <a:cs typeface="Times New Roman" panose="02020603050405020304" pitchFamily="18" charset="0"/>
              </a:rPr>
              <a:t>_________</a:t>
            </a:r>
            <a:r>
              <a:rPr lang="zh-CN" altLang="en-US" sz="2400" dirty="0">
                <a:latin typeface="Times New Roman" panose="02020603050405020304" pitchFamily="18" charset="0"/>
                <a:cs typeface="Times New Roman" panose="02020603050405020304" pitchFamily="18" charset="0"/>
              </a:rPr>
              <a:t>，或者说，机械能是</a:t>
            </a:r>
            <a:r>
              <a:rPr lang="en-US" altLang="zh-CN" sz="2400" dirty="0">
                <a:latin typeface="Times New Roman" panose="02020603050405020304" pitchFamily="18" charset="0"/>
                <a:cs typeface="Times New Roman" panose="02020603050405020304" pitchFamily="18" charset="0"/>
              </a:rPr>
              <a:t>________</a:t>
            </a:r>
            <a:r>
              <a:rPr lang="zh-CN" altLang="en-US" sz="2400" dirty="0">
                <a:latin typeface="Times New Roman" panose="02020603050405020304" pitchFamily="18" charset="0"/>
                <a:cs typeface="Times New Roman" panose="02020603050405020304" pitchFamily="18" charset="0"/>
              </a:rPr>
              <a:t>的。</a:t>
            </a:r>
            <a:endParaRPr lang="zh-CN" altLang="en-US" sz="2400" dirty="0">
              <a:latin typeface="Times New Roman" panose="02020603050405020304" pitchFamily="18" charset="0"/>
              <a:cs typeface="Times New Roman" panose="02020603050405020304" pitchFamily="18" charset="0"/>
            </a:endParaRPr>
          </a:p>
        </p:txBody>
      </p:sp>
      <p:sp>
        <p:nvSpPr>
          <p:cNvPr id="22" name="文本框 21"/>
          <p:cNvSpPr txBox="1"/>
          <p:nvPr/>
        </p:nvSpPr>
        <p:spPr>
          <a:xfrm>
            <a:off x="3246120" y="4889500"/>
            <a:ext cx="1678305" cy="460375"/>
          </a:xfrm>
          <a:prstGeom prst="rect">
            <a:avLst/>
          </a:prstGeom>
          <a:noFill/>
          <a:ln w="9525">
            <a:noFill/>
          </a:ln>
        </p:spPr>
        <p:txBody>
          <a:bodyPr wrap="square">
            <a:spAutoFit/>
          </a:bodyPr>
          <a:lstStyle/>
          <a:p>
            <a:r>
              <a:rPr lang="zh-CN" altLang="en-US" sz="240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保持不变</a:t>
            </a:r>
            <a:endParaRPr lang="zh-CN" altLang="en-US" sz="240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p:txBody>
      </p:sp>
      <p:sp>
        <p:nvSpPr>
          <p:cNvPr id="23" name="文本框 22"/>
          <p:cNvSpPr txBox="1"/>
          <p:nvPr/>
        </p:nvSpPr>
        <p:spPr>
          <a:xfrm>
            <a:off x="7594899" y="4902771"/>
            <a:ext cx="1303727" cy="461665"/>
          </a:xfrm>
          <a:prstGeom prst="rect">
            <a:avLst/>
          </a:prstGeom>
          <a:noFill/>
          <a:ln w="9525">
            <a:noFill/>
          </a:ln>
        </p:spPr>
        <p:txBody>
          <a:bodyPr wrap="square">
            <a:spAutoFit/>
          </a:bodyPr>
          <a:lstStyle/>
          <a:p>
            <a:r>
              <a:rPr lang="zh-CN" altLang="en-US" sz="240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守恒</a:t>
            </a:r>
            <a:endParaRPr lang="zh-CN" altLang="en-US" sz="240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p:txBody>
      </p:sp>
      <p:graphicFrame>
        <p:nvGraphicFramePr>
          <p:cNvPr id="24" name="对象 23"/>
          <p:cNvGraphicFramePr/>
          <p:nvPr/>
        </p:nvGraphicFramePr>
        <p:xfrm>
          <a:off x="1111250" y="2896870"/>
          <a:ext cx="8423275" cy="1344930"/>
        </p:xfrm>
        <a:graphic>
          <a:graphicData uri="http://schemas.openxmlformats.org/presentationml/2006/ole">
            <mc:AlternateContent xmlns:mc="http://schemas.openxmlformats.org/markup-compatibility/2006">
              <mc:Choice xmlns:v="urn:schemas-microsoft-com:vml" Requires="v">
                <p:oleObj spid="_x0000_s1026" name="" r:id="rId1" imgW="5850890" imgH="1126490" progId="Equation.DSMT4">
                  <p:embed/>
                </p:oleObj>
              </mc:Choice>
              <mc:Fallback>
                <p:oleObj name="" r:id="rId1" imgW="5850890" imgH="1126490" progId="Equation.DSMT4">
                  <p:embed/>
                  <p:pic>
                    <p:nvPicPr>
                      <p:cNvPr id="0" name="图片 24"/>
                      <p:cNvPicPr/>
                      <p:nvPr/>
                    </p:nvPicPr>
                    <p:blipFill>
                      <a:blip r:embed="rId2"/>
                      <a:stretch>
                        <a:fillRect/>
                      </a:stretch>
                    </p:blipFill>
                    <p:spPr>
                      <a:xfrm>
                        <a:off x="1111250" y="2896870"/>
                        <a:ext cx="8423275" cy="1344930"/>
                      </a:xfrm>
                      <a:prstGeom prst="rect">
                        <a:avLst/>
                      </a:prstGeom>
                    </p:spPr>
                  </p:pic>
                </p:oleObj>
              </mc:Fallback>
            </mc:AlternateContent>
          </a:graphicData>
        </a:graphic>
      </p:graphicFrame>
      <p:sp>
        <p:nvSpPr>
          <p:cNvPr id="26" name="流程图: 终止 25">
            <a:hlinkClick r:id="rId3" action="ppaction://hlinksldjump"/>
          </p:cNvPr>
          <p:cNvSpPr/>
          <p:nvPr/>
        </p:nvSpPr>
        <p:spPr>
          <a:xfrm>
            <a:off x="9322169" y="5364742"/>
            <a:ext cx="2034540" cy="611505"/>
          </a:xfrm>
          <a:prstGeom prst="flowChartTerminator">
            <a:avLst/>
          </a:prstGeom>
          <a:solidFill>
            <a:schemeClr val="accent6">
              <a:lumMod val="60000"/>
              <a:lumOff val="40000"/>
            </a:schemeClr>
          </a:solidFill>
        </p:spPr>
        <p:style>
          <a:lnRef idx="3">
            <a:schemeClr val="lt1"/>
          </a:lnRef>
          <a:fillRef idx="1">
            <a:schemeClr val="accent6"/>
          </a:fillRef>
          <a:effectRef idx="1">
            <a:schemeClr val="accent6"/>
          </a:effectRef>
          <a:fontRef idx="minor">
            <a:schemeClr val="lt1"/>
          </a:fontRef>
        </p:style>
        <p:txBody>
          <a:bodyPr rtlCol="0" anchor="ctr"/>
          <a:lstStyle/>
          <a:p>
            <a:pPr algn="ctr" fontAlgn="base"/>
            <a:r>
              <a:rPr lang="zh-CN" altLang="en-US" sz="1815" b="1" noProof="1">
                <a:solidFill>
                  <a:prstClr val="black"/>
                </a:solidFill>
                <a:latin typeface="黑体" panose="02010609060101010101" pitchFamily="49" charset="-122"/>
                <a:ea typeface="黑体" panose="02010609060101010101" pitchFamily="49" charset="-122"/>
              </a:rPr>
              <a:t>返回思维导图</a:t>
            </a:r>
            <a:endParaRPr lang="zh-CN" altLang="en-US" sz="1815" b="1" noProof="1">
              <a:solidFill>
                <a:prstClr val="black"/>
              </a:solidFill>
              <a:latin typeface="黑体" panose="02010609060101010101" pitchFamily="49" charset="-122"/>
              <a:ea typeface="黑体" panose="02010609060101010101" pitchFamily="49"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2"/>
                                        </p:tgtEl>
                                        <p:attrNameLst>
                                          <p:attrName>style.visibility</p:attrName>
                                        </p:attrNameLst>
                                      </p:cBhvr>
                                      <p:to>
                                        <p:strVal val="visible"/>
                                      </p:to>
                                    </p:set>
                                    <p:anim calcmode="lin" valueType="num">
                                      <p:cBhvr additive="base">
                                        <p:cTn id="19" dur="500" fill="hold"/>
                                        <p:tgtEl>
                                          <p:spTgt spid="22"/>
                                        </p:tgtEl>
                                        <p:attrNameLst>
                                          <p:attrName>ppt_x</p:attrName>
                                        </p:attrNameLst>
                                      </p:cBhvr>
                                      <p:tavLst>
                                        <p:tav tm="0">
                                          <p:val>
                                            <p:strVal val="#ppt_x"/>
                                          </p:val>
                                        </p:tav>
                                        <p:tav tm="100000">
                                          <p:val>
                                            <p:strVal val="#ppt_x"/>
                                          </p:val>
                                        </p:tav>
                                      </p:tavLst>
                                    </p:anim>
                                    <p:anim calcmode="lin" valueType="num">
                                      <p:cBhvr additive="base">
                                        <p:cTn id="20"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3"/>
                                        </p:tgtEl>
                                        <p:attrNameLst>
                                          <p:attrName>style.visibility</p:attrName>
                                        </p:attrNameLst>
                                      </p:cBhvr>
                                      <p:to>
                                        <p:strVal val="visible"/>
                                      </p:to>
                                    </p:set>
                                    <p:anim calcmode="lin" valueType="num">
                                      <p:cBhvr additive="base">
                                        <p:cTn id="25" dur="500" fill="hold"/>
                                        <p:tgtEl>
                                          <p:spTgt spid="23"/>
                                        </p:tgtEl>
                                        <p:attrNameLst>
                                          <p:attrName>ppt_x</p:attrName>
                                        </p:attrNameLst>
                                      </p:cBhvr>
                                      <p:tavLst>
                                        <p:tav tm="0">
                                          <p:val>
                                            <p:strVal val="#ppt_x"/>
                                          </p:val>
                                        </p:tav>
                                        <p:tav tm="100000">
                                          <p:val>
                                            <p:strVal val="#ppt_x"/>
                                          </p:val>
                                        </p:tav>
                                      </p:tavLst>
                                    </p:anim>
                                    <p:anim calcmode="lin" valueType="num">
                                      <p:cBhvr additive="base">
                                        <p:cTn id="26"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P spid="9" grpId="0"/>
      <p:bldP spid="9" grpId="1"/>
      <p:bldP spid="22" grpId="0"/>
      <p:bldP spid="22" grpId="1"/>
      <p:bldP spid="23" grpId="0"/>
      <p:bldP spid="23" grpId="1"/>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5" name="组合 14"/>
          <p:cNvGrpSpPr/>
          <p:nvPr/>
        </p:nvGrpSpPr>
        <p:grpSpPr>
          <a:xfrm>
            <a:off x="972980" y="1889247"/>
            <a:ext cx="9070975" cy="547687"/>
            <a:chOff x="1532" y="2975"/>
            <a:chExt cx="14285" cy="862"/>
          </a:xfrm>
        </p:grpSpPr>
        <p:grpSp>
          <p:nvGrpSpPr>
            <p:cNvPr id="28674" name="组合 80901"/>
            <p:cNvGrpSpPr/>
            <p:nvPr/>
          </p:nvGrpSpPr>
          <p:grpSpPr>
            <a:xfrm>
              <a:off x="1732" y="2975"/>
              <a:ext cx="14085" cy="862"/>
              <a:chOff x="473" y="933"/>
              <a:chExt cx="5634" cy="345"/>
            </a:xfrm>
          </p:grpSpPr>
          <p:sp>
            <p:nvSpPr>
              <p:cNvPr id="28677" name="文本框 80904"/>
              <p:cNvSpPr txBox="1"/>
              <p:nvPr/>
            </p:nvSpPr>
            <p:spPr>
              <a:xfrm>
                <a:off x="473" y="933"/>
                <a:ext cx="792" cy="327"/>
              </a:xfrm>
              <a:prstGeom prst="rect">
                <a:avLst/>
              </a:prstGeom>
              <a:noFill/>
              <a:ln w="9525">
                <a:noFill/>
              </a:ln>
            </p:spPr>
            <p:txBody>
              <a:bodyPr wrap="square">
                <a:spAutoFit/>
              </a:bodyPr>
              <a:lstStyle/>
              <a:p>
                <a:pPr>
                  <a:spcBef>
                    <a:spcPct val="50000"/>
                  </a:spcBef>
                </a:pPr>
                <a:r>
                  <a:rPr lang="zh-CN" altLang="en-US" sz="2800" b="1" dirty="0">
                    <a:solidFill>
                      <a:prstClr val="white"/>
                    </a:solidFill>
                    <a:latin typeface="Calibri" panose="020F0502020204030204" charset="0"/>
                    <a:ea typeface="黑体" panose="02010609060101010101" pitchFamily="49" charset="-122"/>
                  </a:rPr>
                  <a:t>实验 </a:t>
                </a:r>
                <a:endParaRPr lang="zh-CN" altLang="en-US" sz="2800" b="1" dirty="0">
                  <a:solidFill>
                    <a:prstClr val="black"/>
                  </a:solidFill>
                  <a:latin typeface="Calibri" panose="020F0502020204030204" charset="0"/>
                  <a:ea typeface="黑体" panose="02010609060101010101" pitchFamily="49" charset="-122"/>
                </a:endParaRPr>
              </a:p>
            </p:txBody>
          </p:sp>
          <p:sp>
            <p:nvSpPr>
              <p:cNvPr id="28678" name="文本框 80905"/>
              <p:cNvSpPr txBox="1"/>
              <p:nvPr/>
            </p:nvSpPr>
            <p:spPr>
              <a:xfrm>
                <a:off x="1345" y="949"/>
                <a:ext cx="4762" cy="329"/>
              </a:xfrm>
              <a:prstGeom prst="rect">
                <a:avLst/>
              </a:prstGeom>
              <a:noFill/>
              <a:ln w="9525">
                <a:noFill/>
              </a:ln>
            </p:spPr>
            <p:txBody>
              <a:bodyPr>
                <a:spAutoFit/>
              </a:bodyPr>
              <a:lstStyle/>
              <a:p>
                <a:pPr>
                  <a:spcBef>
                    <a:spcPct val="50000"/>
                  </a:spcBef>
                </a:pPr>
                <a:r>
                  <a:rPr lang="zh-CN" altLang="en-US" sz="2800" dirty="0">
                    <a:solidFill>
                      <a:prstClr val="black"/>
                    </a:solidFill>
                    <a:latin typeface="黑体" panose="02010609060101010101" pitchFamily="49" charset="-122"/>
                    <a:ea typeface="黑体" panose="02010609060101010101" pitchFamily="49" charset="-122"/>
                    <a:cs typeface="Times New Roman" panose="02020603050405020304" pitchFamily="18" charset="0"/>
                  </a:rPr>
                  <a:t>探究动能大小的影响因素</a:t>
                </a:r>
                <a:r>
                  <a:rPr lang="zh-CN" altLang="en-US" sz="2400" dirty="0">
                    <a:solidFill>
                      <a:prstClr val="black"/>
                    </a:solidFill>
                    <a:latin typeface="Times New Roman" panose="02020603050405020304" pitchFamily="18" charset="0"/>
                    <a:cs typeface="Times New Roman" panose="02020603050405020304" pitchFamily="18" charset="0"/>
                  </a:rPr>
                  <a:t>(</a:t>
                </a:r>
                <a:r>
                  <a:rPr lang="en-US" altLang="zh-CN" sz="2400" dirty="0">
                    <a:solidFill>
                      <a:prstClr val="black"/>
                    </a:solidFill>
                    <a:latin typeface="Times New Roman" panose="02020603050405020304" pitchFamily="18" charset="0"/>
                    <a:cs typeface="Times New Roman" panose="02020603050405020304" pitchFamily="18" charset="0"/>
                  </a:rPr>
                  <a:t>2017.38</a:t>
                </a:r>
                <a:r>
                  <a:rPr lang="zh-CN" altLang="en-US" sz="2400" dirty="0">
                    <a:solidFill>
                      <a:prstClr val="black"/>
                    </a:solidFill>
                    <a:latin typeface="Times New Roman" panose="02020603050405020304" pitchFamily="18" charset="0"/>
                    <a:cs typeface="Times New Roman" panose="02020603050405020304" pitchFamily="18" charset="0"/>
                  </a:rPr>
                  <a:t>)</a:t>
                </a:r>
                <a:endParaRPr lang="zh-CN" altLang="en-US" sz="2400" dirty="0">
                  <a:solidFill>
                    <a:prstClr val="black"/>
                  </a:solidFill>
                  <a:latin typeface="Times New Roman" panose="02020603050405020304" pitchFamily="18" charset="0"/>
                  <a:cs typeface="Times New Roman" panose="02020603050405020304" pitchFamily="18" charset="0"/>
                </a:endParaRPr>
              </a:p>
            </p:txBody>
          </p:sp>
        </p:grpSp>
        <p:pic>
          <p:nvPicPr>
            <p:cNvPr id="6" name="图片 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532" y="3015"/>
              <a:ext cx="1936" cy="817"/>
            </a:xfrm>
            <a:prstGeom prst="rect">
              <a:avLst/>
            </a:prstGeom>
          </p:spPr>
        </p:pic>
        <p:sp>
          <p:nvSpPr>
            <p:cNvPr id="8" name="文本框 7"/>
            <p:cNvSpPr txBox="1"/>
            <p:nvPr/>
          </p:nvSpPr>
          <p:spPr>
            <a:xfrm>
              <a:off x="1929" y="3015"/>
              <a:ext cx="1414" cy="822"/>
            </a:xfrm>
            <a:prstGeom prst="rect">
              <a:avLst/>
            </a:prstGeom>
            <a:noFill/>
          </p:spPr>
          <p:txBody>
            <a:bodyPr wrap="none" rtlCol="0">
              <a:spAutoFit/>
            </a:bodyPr>
            <a:lstStyle/>
            <a:p>
              <a:r>
                <a:rPr lang="zh-CN" altLang="en-US" sz="2800" b="1" dirty="0">
                  <a:solidFill>
                    <a:schemeClr val="bg1"/>
                  </a:solidFill>
                  <a:latin typeface="黑体" panose="02010609060101010101" pitchFamily="49" charset="-122"/>
                  <a:ea typeface="黑体" panose="02010609060101010101" pitchFamily="49" charset="-122"/>
                </a:rPr>
                <a:t>实验</a:t>
              </a:r>
              <a:endParaRPr lang="zh-CN" altLang="en-US" sz="2800" b="1" dirty="0">
                <a:solidFill>
                  <a:schemeClr val="bg1"/>
                </a:solidFill>
                <a:latin typeface="黑体" panose="02010609060101010101" pitchFamily="49" charset="-122"/>
                <a:ea typeface="黑体" panose="02010609060101010101" pitchFamily="49" charset="-122"/>
              </a:endParaRPr>
            </a:p>
          </p:txBody>
        </p:sp>
      </p:grpSp>
      <p:grpSp>
        <p:nvGrpSpPr>
          <p:cNvPr id="2" name="组合 1"/>
          <p:cNvGrpSpPr/>
          <p:nvPr/>
        </p:nvGrpSpPr>
        <p:grpSpPr>
          <a:xfrm>
            <a:off x="2154555" y="956310"/>
            <a:ext cx="7909560" cy="645795"/>
            <a:chOff x="3297" y="1732"/>
            <a:chExt cx="12456" cy="1017"/>
          </a:xfrm>
        </p:grpSpPr>
        <p:pic>
          <p:nvPicPr>
            <p:cNvPr id="9" name="图片 12" descr="2020试题研究版式22"/>
            <p:cNvPicPr>
              <a:picLocks noChangeAspect="1"/>
            </p:cNvPicPr>
            <p:nvPr/>
          </p:nvPicPr>
          <p:blipFill>
            <a:blip r:embed="rId2"/>
            <a:stretch>
              <a:fillRect/>
            </a:stretch>
          </p:blipFill>
          <p:spPr>
            <a:xfrm>
              <a:off x="3297" y="1732"/>
              <a:ext cx="12456" cy="980"/>
            </a:xfrm>
            <a:prstGeom prst="rect">
              <a:avLst/>
            </a:prstGeom>
            <a:noFill/>
            <a:ln w="9525">
              <a:noFill/>
            </a:ln>
          </p:spPr>
        </p:pic>
        <p:sp>
          <p:nvSpPr>
            <p:cNvPr id="27659" name="文本框 15">
              <a:hlinkClick r:id="rId3" action="ppaction://hlinksldjump"/>
            </p:cNvPr>
            <p:cNvSpPr txBox="1"/>
            <p:nvPr/>
          </p:nvSpPr>
          <p:spPr>
            <a:xfrm>
              <a:off x="4667" y="1733"/>
              <a:ext cx="10165" cy="1016"/>
            </a:xfrm>
            <a:prstGeom prst="rect">
              <a:avLst/>
            </a:prstGeom>
            <a:noFill/>
            <a:ln w="9525">
              <a:noFill/>
            </a:ln>
          </p:spPr>
          <p:txBody>
            <a:bodyPr anchor="t">
              <a:spAutoFit/>
            </a:bodyPr>
            <a:lstStyle/>
            <a:p>
              <a:r>
                <a:rPr lang="zh-CN" altLang="en-US" sz="3600" b="1" dirty="0">
                  <a:solidFill>
                    <a:prstClr val="white"/>
                  </a:solidFill>
                  <a:latin typeface="黑体" panose="02010609060101010101" pitchFamily="49" charset="-122"/>
                  <a:ea typeface="黑体" panose="02010609060101010101" pitchFamily="49" charset="-122"/>
                  <a:sym typeface="宋体" panose="02010600030101010101" pitchFamily="2" charset="-122"/>
                </a:rPr>
                <a:t>         实验突破</a:t>
              </a:r>
              <a:endParaRPr lang="zh-CN" altLang="en-US" sz="3600" b="1" dirty="0">
                <a:solidFill>
                  <a:prstClr val="white"/>
                </a:solidFill>
                <a:latin typeface="黑体" panose="02010609060101010101" pitchFamily="49" charset="-122"/>
                <a:ea typeface="黑体" panose="02010609060101010101" pitchFamily="49" charset="-122"/>
                <a:sym typeface="宋体" panose="02010600030101010101" pitchFamily="2" charset="-122"/>
              </a:endParaRPr>
            </a:p>
          </p:txBody>
        </p:sp>
      </p:grpSp>
      <p:sp>
        <p:nvSpPr>
          <p:cNvPr id="16" name="文本框 15"/>
          <p:cNvSpPr txBox="1"/>
          <p:nvPr/>
        </p:nvSpPr>
        <p:spPr>
          <a:xfrm>
            <a:off x="879475" y="2468880"/>
            <a:ext cx="10113645" cy="1198880"/>
          </a:xfrm>
          <a:prstGeom prst="rect">
            <a:avLst/>
          </a:prstGeom>
          <a:noFill/>
        </p:spPr>
        <p:txBody>
          <a:bodyPr wrap="square" rtlCol="0" anchor="t">
            <a:spAutoFit/>
          </a:bodyPr>
          <a:lstStyle/>
          <a:p>
            <a:pPr>
              <a:lnSpc>
                <a:spcPct val="150000"/>
              </a:lnSpc>
            </a:pPr>
            <a:r>
              <a:rPr lang="en-US" altLang="zh-CN" sz="2400" dirty="0">
                <a:solidFill>
                  <a:srgbClr val="000000"/>
                </a:solidFill>
                <a:latin typeface="黑体" panose="02010609060101010101" pitchFamily="49" charset="-122"/>
                <a:ea typeface="黑体" panose="02010609060101010101" pitchFamily="49" charset="-122"/>
                <a:cs typeface="Times New Roman" panose="02020603050405020304" pitchFamily="18" charset="0"/>
                <a:sym typeface="+mn-ea"/>
              </a:rPr>
              <a:t>【</a:t>
            </a:r>
            <a:r>
              <a:rPr lang="zh-CN" altLang="en-US" sz="2400" dirty="0">
                <a:solidFill>
                  <a:srgbClr val="000000"/>
                </a:solidFill>
                <a:latin typeface="黑体" panose="02010609060101010101" pitchFamily="49" charset="-122"/>
                <a:ea typeface="黑体" panose="02010609060101010101" pitchFamily="49" charset="-122"/>
                <a:cs typeface="Times New Roman" panose="02020603050405020304" pitchFamily="18" charset="0"/>
                <a:sym typeface="+mn-ea"/>
              </a:rPr>
              <a:t>实验猜想与验证</a:t>
            </a:r>
            <a:r>
              <a:rPr lang="en-US" altLang="zh-CN" sz="2400" dirty="0">
                <a:solidFill>
                  <a:srgbClr val="000000"/>
                </a:solidFill>
                <a:latin typeface="黑体" panose="02010609060101010101" pitchFamily="49" charset="-122"/>
                <a:ea typeface="黑体" panose="02010609060101010101" pitchFamily="49" charset="-122"/>
                <a:cs typeface="Times New Roman" panose="02020603050405020304" pitchFamily="18" charset="0"/>
                <a:sym typeface="+mn-ea"/>
              </a:rPr>
              <a:t>】</a:t>
            </a:r>
            <a:endParaRPr lang="en-US" altLang="zh-CN" sz="2400" b="1" dirty="0">
              <a:solidFill>
                <a:srgbClr val="000000"/>
              </a:solidFill>
              <a:latin typeface="Times New Roman" panose="02020603050405020304" pitchFamily="18" charset="0"/>
              <a:cs typeface="Times New Roman" panose="02020603050405020304" pitchFamily="18" charset="0"/>
            </a:endParaRPr>
          </a:p>
          <a:p>
            <a:pPr>
              <a:lnSpc>
                <a:spcPct val="150000"/>
              </a:lnSpc>
            </a:pPr>
            <a:r>
              <a:rPr lang="zh-CN" altLang="en-US" sz="24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sym typeface="+mn-ea"/>
              </a:rPr>
              <a:t>例</a:t>
            </a:r>
            <a:r>
              <a:rPr lang="en-US" altLang="zh-CN" sz="24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sym typeface="+mn-ea"/>
              </a:rPr>
              <a:t>1  </a:t>
            </a:r>
            <a:r>
              <a:rPr lang="en-US" altLang="zh-CN" sz="2400" b="1" dirty="0">
                <a:solidFill>
                  <a:srgbClr val="000000"/>
                </a:solidFill>
                <a:latin typeface="Times New Roman" panose="02020603050405020304" pitchFamily="18" charset="0"/>
                <a:cs typeface="Times New Roman" panose="02020603050405020304" pitchFamily="18" charset="0"/>
                <a:sym typeface="+mn-ea"/>
              </a:rPr>
              <a:t>  </a:t>
            </a:r>
            <a:r>
              <a:rPr lang="zh-CN" altLang="en-US" sz="2400" dirty="0">
                <a:solidFill>
                  <a:srgbClr val="000000"/>
                </a:solidFill>
                <a:latin typeface="Times New Roman" panose="02020603050405020304" pitchFamily="18" charset="0"/>
                <a:cs typeface="Times New Roman" panose="02020603050405020304" pitchFamily="18" charset="0"/>
                <a:sym typeface="+mn-ea"/>
              </a:rPr>
              <a:t>如图是探究“物体动能大小与哪些因素有关”的实验装置示意图：</a:t>
            </a:r>
            <a:endParaRPr lang="zh-CN" altLang="en-US" sz="2400" dirty="0"/>
          </a:p>
        </p:txBody>
      </p:sp>
      <p:sp>
        <p:nvSpPr>
          <p:cNvPr id="13" name="文本框 12"/>
          <p:cNvSpPr txBox="1"/>
          <p:nvPr/>
        </p:nvSpPr>
        <p:spPr>
          <a:xfrm>
            <a:off x="4772024" y="5767893"/>
            <a:ext cx="1211580" cy="506730"/>
          </a:xfrm>
          <a:prstGeom prst="rect">
            <a:avLst/>
          </a:prstGeom>
          <a:noFill/>
        </p:spPr>
        <p:txBody>
          <a:bodyPr wrap="none" rtlCol="0">
            <a:spAutoFit/>
          </a:bodyPr>
          <a:lstStyle/>
          <a:p>
            <a:pPr algn="ctr">
              <a:lnSpc>
                <a:spcPct val="150000"/>
              </a:lnSpc>
            </a:pPr>
            <a:r>
              <a:rPr lang="zh-CN" altLang="en-US" dirty="0">
                <a:latin typeface="Times New Roman" panose="02020603050405020304" pitchFamily="18" charset="0"/>
                <a:cs typeface="Times New Roman" panose="02020603050405020304" pitchFamily="18" charset="0"/>
              </a:rPr>
              <a:t>例</a:t>
            </a:r>
            <a:r>
              <a:rPr lang="en-US" altLang="zh-CN" dirty="0">
                <a:latin typeface="Times New Roman" panose="02020603050405020304" pitchFamily="18" charset="0"/>
                <a:cs typeface="Times New Roman" panose="02020603050405020304" pitchFamily="18" charset="0"/>
              </a:rPr>
              <a:t>1</a:t>
            </a:r>
            <a:r>
              <a:rPr lang="zh-CN" altLang="en-US" dirty="0">
                <a:latin typeface="Times New Roman" panose="02020603050405020304" pitchFamily="18" charset="0"/>
                <a:cs typeface="Times New Roman" panose="02020603050405020304" pitchFamily="18" charset="0"/>
              </a:rPr>
              <a:t>题</a:t>
            </a:r>
            <a:r>
              <a:rPr lang="zh-CN" altLang="en-US" dirty="0"/>
              <a:t>图</a:t>
            </a:r>
            <a:r>
              <a:rPr lang="zh-CN" altLang="en-US" dirty="0">
                <a:sym typeface="+mn-ea"/>
              </a:rPr>
              <a:t>甲</a:t>
            </a:r>
            <a:endParaRPr lang="zh-CN" altLang="en-US" dirty="0"/>
          </a:p>
        </p:txBody>
      </p:sp>
      <p:pic>
        <p:nvPicPr>
          <p:cNvPr id="3" name="图片 -2147482614" descr="WL163.TIF"/>
          <p:cNvPicPr>
            <a:picLocks noChangeAspect="1"/>
          </p:cNvPicPr>
          <p:nvPr/>
        </p:nvPicPr>
        <p:blipFill>
          <a:blip r:embed="rId4" r:link="rId5"/>
          <a:stretch>
            <a:fillRect/>
          </a:stretch>
        </p:blipFill>
        <p:spPr>
          <a:xfrm>
            <a:off x="2491105" y="3924300"/>
            <a:ext cx="6305550" cy="1572260"/>
          </a:xfrm>
          <a:prstGeom prst="rect">
            <a:avLst/>
          </a:prstGeom>
          <a:noFill/>
          <a:ln w="9525">
            <a:noFill/>
          </a:ln>
        </p:spPr>
      </p:pic>
      <p:grpSp>
        <p:nvGrpSpPr>
          <p:cNvPr id="10" name="组合 9"/>
          <p:cNvGrpSpPr/>
          <p:nvPr/>
        </p:nvGrpSpPr>
        <p:grpSpPr>
          <a:xfrm>
            <a:off x="9614535" y="4133923"/>
            <a:ext cx="1863090" cy="1621790"/>
            <a:chOff x="11092" y="5329"/>
            <a:chExt cx="2934" cy="2554"/>
          </a:xfrm>
        </p:grpSpPr>
        <p:grpSp>
          <p:nvGrpSpPr>
            <p:cNvPr id="29" name="组合 28"/>
            <p:cNvGrpSpPr/>
            <p:nvPr/>
          </p:nvGrpSpPr>
          <p:grpSpPr>
            <a:xfrm>
              <a:off x="11205" y="5329"/>
              <a:ext cx="2691" cy="2554"/>
              <a:chOff x="3914" y="4432"/>
              <a:chExt cx="3298" cy="2934"/>
            </a:xfrm>
          </p:grpSpPr>
          <p:sp>
            <p:nvSpPr>
              <p:cNvPr id="4" name="矩形 3"/>
              <p:cNvSpPr/>
              <p:nvPr/>
            </p:nvSpPr>
            <p:spPr>
              <a:xfrm>
                <a:off x="5435" y="7031"/>
                <a:ext cx="57" cy="283"/>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grpSp>
            <p:nvGrpSpPr>
              <p:cNvPr id="27" name="组合 26"/>
              <p:cNvGrpSpPr/>
              <p:nvPr/>
            </p:nvGrpSpPr>
            <p:grpSpPr>
              <a:xfrm>
                <a:off x="3914" y="4432"/>
                <a:ext cx="3298" cy="2935"/>
                <a:chOff x="3288" y="4279"/>
                <a:chExt cx="4119" cy="3575"/>
              </a:xfrm>
            </p:grpSpPr>
            <p:sp>
              <p:nvSpPr>
                <p:cNvPr id="5" name="圆角矩形 4"/>
                <p:cNvSpPr/>
                <p:nvPr/>
              </p:nvSpPr>
              <p:spPr>
                <a:xfrm>
                  <a:off x="3289" y="4279"/>
                  <a:ext cx="4118" cy="3088"/>
                </a:xfrm>
                <a:prstGeom prst="roundRect">
                  <a:avLst/>
                </a:prstGeom>
                <a:noFill/>
                <a:ln w="47625"/>
                <a:extLst>
                  <a:ext uri="{909E8E84-426E-40DD-AFC4-6F175D3DCCD1}">
                    <a14:hiddenFill xmlns:a14="http://schemas.microsoft.com/office/drawing/2010/main">
                      <a:solidFill>
                        <a:schemeClr val="lt1"/>
                      </a:solidFill>
                    </a14:hiddenFill>
                  </a:ext>
                </a:ex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7" name="流程图: 终止 6"/>
                <p:cNvSpPr/>
                <p:nvPr/>
              </p:nvSpPr>
              <p:spPr>
                <a:xfrm>
                  <a:off x="3288" y="7735"/>
                  <a:ext cx="3703" cy="119"/>
                </a:xfrm>
                <a:prstGeom prst="flowChartTerminator">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grpSp>
              <p:nvGrpSpPr>
                <p:cNvPr id="21516" name="组合 7"/>
                <p:cNvGrpSpPr/>
                <p:nvPr/>
              </p:nvGrpSpPr>
              <p:grpSpPr>
                <a:xfrm>
                  <a:off x="4951" y="6931"/>
                  <a:ext cx="578" cy="566"/>
                  <a:chOff x="13340" y="9527"/>
                  <a:chExt cx="680" cy="680"/>
                </a:xfrm>
              </p:grpSpPr>
              <p:sp>
                <p:nvSpPr>
                  <p:cNvPr id="11" name="椭圆 10"/>
                  <p:cNvSpPr/>
                  <p:nvPr/>
                </p:nvSpPr>
                <p:spPr>
                  <a:xfrm>
                    <a:off x="13340" y="9527"/>
                    <a:ext cx="680" cy="680"/>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sp>
                <p:nvSpPr>
                  <p:cNvPr id="12" name="流程图: 摘录 11"/>
                  <p:cNvSpPr/>
                  <p:nvPr/>
                </p:nvSpPr>
                <p:spPr>
                  <a:xfrm rot="5400000">
                    <a:off x="13546" y="9753"/>
                    <a:ext cx="340" cy="227"/>
                  </a:xfrm>
                  <a:prstGeom prst="flowChartExtra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grpSp>
          </p:grpSp>
        </p:grpSp>
        <p:sp>
          <p:nvSpPr>
            <p:cNvPr id="28" name="文本框 27"/>
            <p:cNvSpPr txBox="1"/>
            <p:nvPr/>
          </p:nvSpPr>
          <p:spPr>
            <a:xfrm>
              <a:off x="11092" y="5329"/>
              <a:ext cx="2935" cy="1888"/>
            </a:xfrm>
            <a:prstGeom prst="rect">
              <a:avLst/>
            </a:prstGeom>
            <a:noFill/>
          </p:spPr>
          <p:txBody>
            <a:bodyPr wrap="square" rtlCol="0">
              <a:spAutoFit/>
            </a:bodyPr>
            <a:lstStyle/>
            <a:p>
              <a:pPr algn="ctr">
                <a:lnSpc>
                  <a:spcPct val="150000"/>
                </a:lnSpc>
              </a:pPr>
              <a:r>
                <a:rPr lang="zh-CN" altLang="en-US" sz="2400" b="1">
                  <a:latin typeface="黑体" panose="02010609060101010101" pitchFamily="49" charset="-122"/>
                  <a:ea typeface="黑体" panose="02010609060101010101" pitchFamily="49" charset="-122"/>
                </a:rPr>
                <a:t>实验视频见超值配赠</a:t>
              </a:r>
              <a:endParaRPr lang="zh-CN" altLang="en-US" sz="2400" b="1">
                <a:latin typeface="黑体" panose="02010609060101010101" pitchFamily="49" charset="-122"/>
                <a:ea typeface="黑体" panose="02010609060101010101" pitchFamily="49" charset="-122"/>
              </a:endParaRPr>
            </a:p>
          </p:txBody>
        </p:sp>
      </p:grpSp>
    </p:spTree>
  </p:cSld>
  <p:clrMapOvr>
    <a:masterClrMapping/>
  </p:clrMapOvr>
  <p:transition>
    <p:fade/>
  </p:transition>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8673" name="矩形 10"/>
          <p:cNvSpPr/>
          <p:nvPr/>
        </p:nvSpPr>
        <p:spPr>
          <a:xfrm>
            <a:off x="906145" y="2434590"/>
            <a:ext cx="10188575" cy="2306955"/>
          </a:xfrm>
          <a:prstGeom prst="rect">
            <a:avLst/>
          </a:prstGeom>
          <a:noFill/>
          <a:ln w="9525">
            <a:noFill/>
          </a:ln>
        </p:spPr>
        <p:txBody>
          <a:bodyPr wrap="square">
            <a:spAutoFit/>
          </a:bodyPr>
          <a:lstStyle/>
          <a:p>
            <a:pPr indent="0" algn="just" fontAlgn="auto">
              <a:lnSpc>
                <a:spcPct val="150000"/>
              </a:lnSpc>
              <a:spcAft>
                <a:spcPts val="0"/>
              </a:spcAft>
            </a:pPr>
            <a:r>
              <a:rPr lang="en-US" altLang="zh-CN" sz="2400" kern="100" dirty="0">
                <a:latin typeface="Times New Roman" panose="02020603050405020304" pitchFamily="18" charset="0"/>
                <a:cs typeface="Times New Roman" panose="02020603050405020304" pitchFamily="18" charset="0"/>
              </a:rPr>
              <a:t>(1)</a:t>
            </a:r>
            <a:r>
              <a:rPr lang="zh-CN" altLang="zh-CN" sz="2400" kern="100" dirty="0">
                <a:latin typeface="Times New Roman" panose="02020603050405020304" pitchFamily="18" charset="0"/>
                <a:cs typeface="Times New Roman" panose="02020603050405020304" pitchFamily="18" charset="0"/>
              </a:rPr>
              <a:t>该实验所探究物体的动能是指</a:t>
            </a:r>
            <a:r>
              <a:rPr lang="en-US" altLang="zh-CN" sz="2400" kern="100" dirty="0">
                <a:latin typeface="Times New Roman" panose="02020603050405020304" pitchFamily="18" charset="0"/>
                <a:cs typeface="Times New Roman" panose="02020603050405020304" pitchFamily="18" charset="0"/>
              </a:rPr>
              <a:t>________(</a:t>
            </a:r>
            <a:r>
              <a:rPr lang="zh-CN" altLang="zh-CN" sz="2400" kern="100" dirty="0">
                <a:latin typeface="Times New Roman" panose="02020603050405020304" pitchFamily="18" charset="0"/>
                <a:cs typeface="Times New Roman" panose="02020603050405020304" pitchFamily="18" charset="0"/>
              </a:rPr>
              <a:t>选填</a:t>
            </a:r>
            <a:r>
              <a:rPr lang="en-US" altLang="zh-CN" sz="2400" kern="100" dirty="0">
                <a:latin typeface="Times New Roman" panose="02020603050405020304" pitchFamily="18" charset="0"/>
                <a:cs typeface="Times New Roman" panose="02020603050405020304" pitchFamily="18" charset="0"/>
              </a:rPr>
              <a:t>“</a:t>
            </a:r>
            <a:r>
              <a:rPr lang="zh-CN" altLang="zh-CN" sz="2400" kern="100" dirty="0">
                <a:latin typeface="Times New Roman" panose="02020603050405020304" pitchFamily="18" charset="0"/>
                <a:cs typeface="Times New Roman" panose="02020603050405020304" pitchFamily="18" charset="0"/>
              </a:rPr>
              <a:t>木块</a:t>
            </a:r>
            <a:r>
              <a:rPr lang="en-US" altLang="zh-CN" sz="2400" kern="100" dirty="0">
                <a:latin typeface="Times New Roman" panose="02020603050405020304" pitchFamily="18" charset="0"/>
                <a:cs typeface="Times New Roman" panose="02020603050405020304" pitchFamily="18" charset="0"/>
              </a:rPr>
              <a:t>”</a:t>
            </a:r>
            <a:r>
              <a:rPr lang="zh-CN" altLang="zh-CN" sz="2400" kern="100" dirty="0">
                <a:latin typeface="Times New Roman" panose="02020603050405020304" pitchFamily="18" charset="0"/>
                <a:cs typeface="Times New Roman" panose="02020603050405020304" pitchFamily="18" charset="0"/>
              </a:rPr>
              <a:t>、</a:t>
            </a:r>
            <a:r>
              <a:rPr lang="en-US" altLang="zh-CN" sz="2400" kern="100" dirty="0">
                <a:latin typeface="Times New Roman" panose="02020603050405020304" pitchFamily="18" charset="0"/>
                <a:cs typeface="Times New Roman" panose="02020603050405020304" pitchFamily="18" charset="0"/>
              </a:rPr>
              <a:t>“</a:t>
            </a:r>
            <a:r>
              <a:rPr lang="zh-CN" altLang="zh-CN" sz="2400" kern="100" dirty="0">
                <a:latin typeface="Times New Roman" panose="02020603050405020304" pitchFamily="18" charset="0"/>
                <a:cs typeface="Times New Roman" panose="02020603050405020304" pitchFamily="18" charset="0"/>
              </a:rPr>
              <a:t>钢球</a:t>
            </a:r>
            <a:r>
              <a:rPr lang="en-US" altLang="zh-CN" sz="2400" kern="100" dirty="0">
                <a:latin typeface="Times New Roman" panose="02020603050405020304" pitchFamily="18" charset="0"/>
                <a:cs typeface="Times New Roman" panose="02020603050405020304" pitchFamily="18" charset="0"/>
              </a:rPr>
              <a:t>”</a:t>
            </a:r>
            <a:r>
              <a:rPr lang="zh-CN" altLang="zh-CN" sz="2400" kern="100" dirty="0">
                <a:latin typeface="Times New Roman" panose="02020603050405020304" pitchFamily="18" charset="0"/>
                <a:cs typeface="Times New Roman" panose="02020603050405020304" pitchFamily="18" charset="0"/>
              </a:rPr>
              <a:t>或</a:t>
            </a:r>
            <a:r>
              <a:rPr lang="en-US" altLang="zh-CN" sz="2400" kern="100" dirty="0">
                <a:latin typeface="Times New Roman" panose="02020603050405020304" pitchFamily="18" charset="0"/>
                <a:cs typeface="Times New Roman" panose="02020603050405020304" pitchFamily="18" charset="0"/>
              </a:rPr>
              <a:t>“</a:t>
            </a:r>
            <a:r>
              <a:rPr lang="zh-CN" altLang="zh-CN" sz="2400" kern="100" dirty="0">
                <a:latin typeface="Times New Roman" panose="02020603050405020304" pitchFamily="18" charset="0"/>
                <a:cs typeface="Times New Roman" panose="02020603050405020304" pitchFamily="18" charset="0"/>
              </a:rPr>
              <a:t>斜面</a:t>
            </a:r>
            <a:r>
              <a:rPr lang="en-US" altLang="zh-CN" sz="2400" kern="100" dirty="0">
                <a:latin typeface="Times New Roman" panose="02020603050405020304" pitchFamily="18" charset="0"/>
                <a:cs typeface="Times New Roman" panose="02020603050405020304" pitchFamily="18" charset="0"/>
              </a:rPr>
              <a:t>”)</a:t>
            </a:r>
            <a:r>
              <a:rPr lang="zh-CN" altLang="zh-CN" sz="2400" kern="100" dirty="0">
                <a:latin typeface="Times New Roman" panose="02020603050405020304" pitchFamily="18" charset="0"/>
                <a:cs typeface="Times New Roman" panose="02020603050405020304" pitchFamily="18" charset="0"/>
              </a:rPr>
              <a:t>的动能，它是通过钢球的</a:t>
            </a:r>
            <a:r>
              <a:rPr lang="en-US" altLang="zh-CN" sz="2400" kern="100" dirty="0">
                <a:latin typeface="Times New Roman" panose="02020603050405020304" pitchFamily="18" charset="0"/>
                <a:cs typeface="Times New Roman" panose="02020603050405020304" pitchFamily="18" charset="0"/>
              </a:rPr>
              <a:t>________</a:t>
            </a:r>
            <a:r>
              <a:rPr lang="zh-CN" altLang="zh-CN" sz="2400" kern="100" dirty="0">
                <a:latin typeface="Times New Roman" panose="02020603050405020304" pitchFamily="18" charset="0"/>
                <a:cs typeface="Times New Roman" panose="02020603050405020304" pitchFamily="18" charset="0"/>
              </a:rPr>
              <a:t>和</a:t>
            </a:r>
            <a:r>
              <a:rPr lang="en-US" altLang="zh-CN" sz="2400" kern="100" dirty="0">
                <a:latin typeface="Times New Roman" panose="02020603050405020304" pitchFamily="18" charset="0"/>
                <a:cs typeface="Times New Roman" panose="02020603050405020304" pitchFamily="18" charset="0"/>
              </a:rPr>
              <a:t>________</a:t>
            </a:r>
            <a:r>
              <a:rPr lang="zh-CN" altLang="zh-CN" sz="2400" kern="100" dirty="0">
                <a:latin typeface="Times New Roman" panose="02020603050405020304" pitchFamily="18" charset="0"/>
                <a:cs typeface="Times New Roman" panose="02020603050405020304" pitchFamily="18" charset="0"/>
              </a:rPr>
              <a:t>来改变的；</a:t>
            </a:r>
            <a:endParaRPr lang="zh-CN" altLang="zh-CN" sz="2400" kern="100" dirty="0">
              <a:latin typeface="Times New Roman" panose="02020603050405020304" pitchFamily="18" charset="0"/>
              <a:cs typeface="Times New Roman" panose="02020603050405020304" pitchFamily="18" charset="0"/>
            </a:endParaRPr>
          </a:p>
          <a:p>
            <a:pPr indent="0" algn="just" fontAlgn="auto">
              <a:lnSpc>
                <a:spcPct val="150000"/>
              </a:lnSpc>
              <a:spcAft>
                <a:spcPts val="0"/>
              </a:spcAft>
            </a:pPr>
            <a:r>
              <a:rPr lang="en-US" altLang="zh-CN" sz="2400" kern="100" dirty="0">
                <a:latin typeface="Times New Roman" panose="02020603050405020304" pitchFamily="18" charset="0"/>
                <a:cs typeface="Times New Roman" panose="02020603050405020304" pitchFamily="18" charset="0"/>
              </a:rPr>
              <a:t>(2)</a:t>
            </a:r>
            <a:r>
              <a:rPr lang="zh-CN" altLang="zh-CN" sz="2400" kern="100" dirty="0">
                <a:latin typeface="Times New Roman" panose="02020603050405020304" pitchFamily="18" charset="0"/>
                <a:cs typeface="Times New Roman" panose="02020603050405020304" pitchFamily="18" charset="0"/>
              </a:rPr>
              <a:t>小钢球撞击木块，通过</a:t>
            </a:r>
            <a:r>
              <a:rPr lang="en-US" altLang="zh-CN" sz="2400" kern="100" dirty="0">
                <a:latin typeface="Times New Roman" panose="02020603050405020304" pitchFamily="18" charset="0"/>
                <a:cs typeface="Times New Roman" panose="02020603050405020304" pitchFamily="18" charset="0"/>
              </a:rPr>
              <a:t>_______________</a:t>
            </a:r>
            <a:r>
              <a:rPr lang="zh-CN" altLang="zh-CN" sz="2400" kern="100" dirty="0">
                <a:latin typeface="Times New Roman" panose="02020603050405020304" pitchFamily="18" charset="0"/>
                <a:cs typeface="Times New Roman" panose="02020603050405020304" pitchFamily="18" charset="0"/>
              </a:rPr>
              <a:t>的大小来判断小钢球具有的动能大小，利用的是</a:t>
            </a:r>
            <a:r>
              <a:rPr lang="en-US" altLang="zh-CN" sz="2400" kern="100" dirty="0">
                <a:latin typeface="Times New Roman" panose="02020603050405020304" pitchFamily="18" charset="0"/>
                <a:cs typeface="Times New Roman" panose="02020603050405020304" pitchFamily="18" charset="0"/>
              </a:rPr>
              <a:t>________</a:t>
            </a:r>
            <a:r>
              <a:rPr lang="zh-CN" altLang="zh-CN" sz="2400" kern="100" dirty="0">
                <a:latin typeface="Times New Roman" panose="02020603050405020304" pitchFamily="18" charset="0"/>
                <a:cs typeface="Times New Roman" panose="02020603050405020304" pitchFamily="18" charset="0"/>
              </a:rPr>
              <a:t>法；</a:t>
            </a:r>
            <a:endParaRPr lang="zh-CN" altLang="zh-CN" sz="2400" kern="100" dirty="0">
              <a:latin typeface="Times New Roman" panose="02020603050405020304" pitchFamily="18" charset="0"/>
              <a:cs typeface="Times New Roman" panose="02020603050405020304" pitchFamily="18" charset="0"/>
            </a:endParaRPr>
          </a:p>
        </p:txBody>
      </p:sp>
      <p:sp>
        <p:nvSpPr>
          <p:cNvPr id="3" name="文本框 2"/>
          <p:cNvSpPr txBox="1"/>
          <p:nvPr/>
        </p:nvSpPr>
        <p:spPr>
          <a:xfrm>
            <a:off x="5523043" y="2506760"/>
            <a:ext cx="890644" cy="460375"/>
          </a:xfrm>
          <a:prstGeom prst="rect">
            <a:avLst/>
          </a:prstGeom>
          <a:noFill/>
        </p:spPr>
        <p:txBody>
          <a:bodyPr wrap="square" rtlCol="0">
            <a:spAutoFit/>
          </a:bodyPr>
          <a:lstStyle/>
          <a:p>
            <a:r>
              <a:rPr lang="zh-CN" altLang="en-US" sz="2400" dirty="0">
                <a:solidFill>
                  <a:srgbClr val="FF0000"/>
                </a:solidFill>
                <a:latin typeface="Times New Roman" panose="02020603050405020304" pitchFamily="18" charset="0"/>
                <a:cs typeface="Times New Roman" panose="02020603050405020304" pitchFamily="18" charset="0"/>
              </a:rPr>
              <a:t>钢球</a:t>
            </a:r>
            <a:endParaRPr lang="en-US" altLang="zh-CN" sz="2400" dirty="0">
              <a:solidFill>
                <a:srgbClr val="FF0000"/>
              </a:solidFill>
              <a:latin typeface="Times New Roman" panose="02020603050405020304" pitchFamily="18" charset="0"/>
              <a:cs typeface="Times New Roman" panose="02020603050405020304" pitchFamily="18" charset="0"/>
            </a:endParaRPr>
          </a:p>
        </p:txBody>
      </p:sp>
      <p:sp>
        <p:nvSpPr>
          <p:cNvPr id="13" name="文本框 12"/>
          <p:cNvSpPr txBox="1"/>
          <p:nvPr/>
        </p:nvSpPr>
        <p:spPr>
          <a:xfrm>
            <a:off x="4333875" y="2921450"/>
            <a:ext cx="1171277" cy="579967"/>
          </a:xfrm>
          <a:prstGeom prst="rect">
            <a:avLst/>
          </a:prstGeom>
          <a:noFill/>
        </p:spPr>
        <p:txBody>
          <a:bodyPr wrap="square" rtlCol="0">
            <a:spAutoFit/>
          </a:bodyPr>
          <a:lstStyle/>
          <a:p>
            <a:pPr>
              <a:lnSpc>
                <a:spcPct val="150000"/>
              </a:lnSpc>
            </a:pPr>
            <a:r>
              <a:rPr lang="zh-CN" altLang="en-US" sz="2400" kern="100" dirty="0">
                <a:solidFill>
                  <a:srgbClr val="FF0000"/>
                </a:solidFill>
                <a:latin typeface="Times New Roman" panose="02020603050405020304" pitchFamily="18" charset="0"/>
                <a:cs typeface="Times New Roman" panose="02020603050405020304" pitchFamily="18" charset="0"/>
              </a:rPr>
              <a:t>质量</a:t>
            </a:r>
            <a:endParaRPr lang="zh-CN" altLang="en-US" sz="2400" dirty="0">
              <a:solidFill>
                <a:srgbClr val="FF0000"/>
              </a:solidFill>
              <a:latin typeface="Times New Roman" panose="02020603050405020304" pitchFamily="18" charset="0"/>
              <a:cs typeface="Times New Roman" panose="02020603050405020304" pitchFamily="18" charset="0"/>
            </a:endParaRPr>
          </a:p>
        </p:txBody>
      </p:sp>
      <p:sp>
        <p:nvSpPr>
          <p:cNvPr id="14" name="文本框 13"/>
          <p:cNvSpPr txBox="1"/>
          <p:nvPr/>
        </p:nvSpPr>
        <p:spPr>
          <a:xfrm>
            <a:off x="5865047" y="3054653"/>
            <a:ext cx="1706880" cy="460375"/>
          </a:xfrm>
          <a:prstGeom prst="rect">
            <a:avLst/>
          </a:prstGeom>
          <a:noFill/>
        </p:spPr>
        <p:txBody>
          <a:bodyPr wrap="square" rtlCol="0">
            <a:spAutoFit/>
          </a:bodyPr>
          <a:lstStyle/>
          <a:p>
            <a:r>
              <a:rPr lang="zh-CN" altLang="en-US" sz="2400" dirty="0">
                <a:solidFill>
                  <a:srgbClr val="FF0000"/>
                </a:solidFill>
                <a:latin typeface="Times New Roman" panose="02020603050405020304" pitchFamily="18" charset="0"/>
                <a:cs typeface="Times New Roman" panose="02020603050405020304" pitchFamily="18" charset="0"/>
              </a:rPr>
              <a:t>高度</a:t>
            </a:r>
            <a:endParaRPr lang="en-US" altLang="zh-CN" sz="2400" dirty="0">
              <a:solidFill>
                <a:srgbClr val="FF0000"/>
              </a:solidFill>
              <a:latin typeface="Times New Roman" panose="02020603050405020304" pitchFamily="18" charset="0"/>
              <a:cs typeface="Times New Roman" panose="02020603050405020304" pitchFamily="18" charset="0"/>
            </a:endParaRPr>
          </a:p>
        </p:txBody>
      </p:sp>
      <p:sp>
        <p:nvSpPr>
          <p:cNvPr id="15" name="文本框 14"/>
          <p:cNvSpPr txBox="1"/>
          <p:nvPr/>
        </p:nvSpPr>
        <p:spPr>
          <a:xfrm>
            <a:off x="4487265" y="3602524"/>
            <a:ext cx="2272590" cy="461665"/>
          </a:xfrm>
          <a:prstGeom prst="rect">
            <a:avLst/>
          </a:prstGeom>
          <a:noFill/>
        </p:spPr>
        <p:txBody>
          <a:bodyPr wrap="square" rtlCol="0">
            <a:spAutoFit/>
          </a:bodyPr>
          <a:lstStyle/>
          <a:p>
            <a:r>
              <a:rPr lang="zh-CN" altLang="en-US" sz="2400" dirty="0">
                <a:solidFill>
                  <a:srgbClr val="FF0000"/>
                </a:solidFill>
                <a:latin typeface="Times New Roman" panose="02020603050405020304" pitchFamily="18" charset="0"/>
                <a:cs typeface="Times New Roman" panose="02020603050405020304" pitchFamily="18" charset="0"/>
              </a:rPr>
              <a:t>木块移动距离</a:t>
            </a:r>
            <a:endParaRPr lang="en-US" altLang="zh-CN" sz="2400" dirty="0">
              <a:solidFill>
                <a:srgbClr val="FF0000"/>
              </a:solidFill>
              <a:latin typeface="Times New Roman" panose="02020603050405020304" pitchFamily="18" charset="0"/>
              <a:cs typeface="Times New Roman" panose="02020603050405020304" pitchFamily="18" charset="0"/>
            </a:endParaRPr>
          </a:p>
        </p:txBody>
      </p:sp>
      <p:sp>
        <p:nvSpPr>
          <p:cNvPr id="16" name="文本框 15"/>
          <p:cNvSpPr txBox="1"/>
          <p:nvPr/>
        </p:nvSpPr>
        <p:spPr>
          <a:xfrm>
            <a:off x="3388620" y="4165848"/>
            <a:ext cx="1052925" cy="461665"/>
          </a:xfrm>
          <a:prstGeom prst="rect">
            <a:avLst/>
          </a:prstGeom>
          <a:noFill/>
        </p:spPr>
        <p:txBody>
          <a:bodyPr wrap="square" rtlCol="0">
            <a:spAutoFit/>
          </a:bodyPr>
          <a:lstStyle/>
          <a:p>
            <a:r>
              <a:rPr lang="zh-CN" altLang="en-US" sz="2400" dirty="0">
                <a:solidFill>
                  <a:srgbClr val="FF0000"/>
                </a:solidFill>
                <a:latin typeface="Times New Roman" panose="02020603050405020304" pitchFamily="18" charset="0"/>
                <a:cs typeface="Times New Roman" panose="02020603050405020304" pitchFamily="18" charset="0"/>
              </a:rPr>
              <a:t>转换</a:t>
            </a:r>
            <a:endParaRPr lang="en-US" altLang="zh-CN" sz="2400" dirty="0">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additive="base">
                                        <p:cTn id="13" dur="500" fill="hold"/>
                                        <p:tgtEl>
                                          <p:spTgt spid="13"/>
                                        </p:tgtEl>
                                        <p:attrNameLst>
                                          <p:attrName>ppt_x</p:attrName>
                                        </p:attrNameLst>
                                      </p:cBhvr>
                                      <p:tavLst>
                                        <p:tav tm="0">
                                          <p:val>
                                            <p:strVal val="#ppt_x"/>
                                          </p:val>
                                        </p:tav>
                                        <p:tav tm="100000">
                                          <p:val>
                                            <p:strVal val="#ppt_x"/>
                                          </p:val>
                                        </p:tav>
                                      </p:tavLst>
                                    </p:anim>
                                    <p:anim calcmode="lin" valueType="num">
                                      <p:cBhvr additive="base">
                                        <p:cTn id="14"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500" fill="hold"/>
                                        <p:tgtEl>
                                          <p:spTgt spid="14"/>
                                        </p:tgtEl>
                                        <p:attrNameLst>
                                          <p:attrName>ppt_x</p:attrName>
                                        </p:attrNameLst>
                                      </p:cBhvr>
                                      <p:tavLst>
                                        <p:tav tm="0">
                                          <p:val>
                                            <p:strVal val="#ppt_x"/>
                                          </p:val>
                                        </p:tav>
                                        <p:tav tm="100000">
                                          <p:val>
                                            <p:strVal val="#ppt_x"/>
                                          </p:val>
                                        </p:tav>
                                      </p:tavLst>
                                    </p:anim>
                                    <p:anim calcmode="lin" valueType="num">
                                      <p:cBhvr additive="base">
                                        <p:cTn id="20"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5"/>
                                        </p:tgtEl>
                                        <p:attrNameLst>
                                          <p:attrName>style.visibility</p:attrName>
                                        </p:attrNameLst>
                                      </p:cBhvr>
                                      <p:to>
                                        <p:strVal val="visible"/>
                                      </p:to>
                                    </p:set>
                                    <p:anim calcmode="lin" valueType="num">
                                      <p:cBhvr additive="base">
                                        <p:cTn id="25" dur="500" fill="hold"/>
                                        <p:tgtEl>
                                          <p:spTgt spid="15"/>
                                        </p:tgtEl>
                                        <p:attrNameLst>
                                          <p:attrName>ppt_x</p:attrName>
                                        </p:attrNameLst>
                                      </p:cBhvr>
                                      <p:tavLst>
                                        <p:tav tm="0">
                                          <p:val>
                                            <p:strVal val="#ppt_x"/>
                                          </p:val>
                                        </p:tav>
                                        <p:tav tm="100000">
                                          <p:val>
                                            <p:strVal val="#ppt_x"/>
                                          </p:val>
                                        </p:tav>
                                      </p:tavLst>
                                    </p:anim>
                                    <p:anim calcmode="lin" valueType="num">
                                      <p:cBhvr additive="base">
                                        <p:cTn id="26"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6"/>
                                        </p:tgtEl>
                                        <p:attrNameLst>
                                          <p:attrName>style.visibility</p:attrName>
                                        </p:attrNameLst>
                                      </p:cBhvr>
                                      <p:to>
                                        <p:strVal val="visible"/>
                                      </p:to>
                                    </p:set>
                                    <p:anim calcmode="lin" valueType="num">
                                      <p:cBhvr additive="base">
                                        <p:cTn id="31" dur="500" fill="hold"/>
                                        <p:tgtEl>
                                          <p:spTgt spid="16"/>
                                        </p:tgtEl>
                                        <p:attrNameLst>
                                          <p:attrName>ppt_x</p:attrName>
                                        </p:attrNameLst>
                                      </p:cBhvr>
                                      <p:tavLst>
                                        <p:tav tm="0">
                                          <p:val>
                                            <p:strVal val="#ppt_x"/>
                                          </p:val>
                                        </p:tav>
                                        <p:tav tm="100000">
                                          <p:val>
                                            <p:strVal val="#ppt_x"/>
                                          </p:val>
                                        </p:tav>
                                      </p:tavLst>
                                    </p:anim>
                                    <p:anim calcmode="lin" valueType="num">
                                      <p:cBhvr additive="base">
                                        <p:cTn id="32"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3" grpId="0"/>
      <p:bldP spid="14" grpId="0"/>
      <p:bldP spid="15" grpId="0"/>
      <p:bldP spid="16"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8673" name="矩形 10"/>
          <p:cNvSpPr/>
          <p:nvPr/>
        </p:nvSpPr>
        <p:spPr>
          <a:xfrm>
            <a:off x="742313" y="872869"/>
            <a:ext cx="10656658" cy="3969385"/>
          </a:xfrm>
          <a:prstGeom prst="rect">
            <a:avLst/>
          </a:prstGeom>
          <a:noFill/>
          <a:ln w="9525">
            <a:noFill/>
          </a:ln>
        </p:spPr>
        <p:txBody>
          <a:bodyPr wrap="square">
            <a:spAutoFit/>
          </a:bodyPr>
          <a:lstStyle/>
          <a:p>
            <a:pPr indent="0" algn="just" fontAlgn="auto">
              <a:lnSpc>
                <a:spcPct val="150000"/>
              </a:lnSpc>
              <a:spcAft>
                <a:spcPts val="0"/>
              </a:spcAft>
            </a:pPr>
            <a:r>
              <a:rPr lang="en-US" altLang="zh-CN" sz="2400" kern="100" dirty="0">
                <a:latin typeface="Times New Roman" panose="02020603050405020304" pitchFamily="18" charset="0"/>
                <a:cs typeface="Times New Roman" panose="02020603050405020304" pitchFamily="18" charset="0"/>
              </a:rPr>
              <a:t>(3)</a:t>
            </a:r>
            <a:r>
              <a:rPr lang="zh-CN" altLang="zh-CN" sz="2400" kern="100" dirty="0">
                <a:latin typeface="Times New Roman" panose="02020603050405020304" pitchFamily="18" charset="0"/>
                <a:cs typeface="Times New Roman" panose="02020603050405020304" pitchFamily="18" charset="0"/>
              </a:rPr>
              <a:t>如图所示，让同一钢球从同一斜面不同高度</a:t>
            </a:r>
            <a:r>
              <a:rPr lang="en-US" altLang="zh-CN" sz="2400" i="1" kern="100" dirty="0">
                <a:latin typeface="Times New Roman" panose="02020603050405020304" pitchFamily="18" charset="0"/>
                <a:cs typeface="Times New Roman" panose="02020603050405020304" pitchFamily="18" charset="0"/>
              </a:rPr>
              <a:t>h</a:t>
            </a:r>
            <a:r>
              <a:rPr lang="zh-CN" altLang="zh-CN" sz="2400" kern="100" dirty="0">
                <a:latin typeface="Times New Roman" panose="02020603050405020304" pitchFamily="18" charset="0"/>
                <a:cs typeface="Times New Roman" panose="02020603050405020304" pitchFamily="18" charset="0"/>
              </a:rPr>
              <a:t>由静止滚下，高度</a:t>
            </a:r>
            <a:r>
              <a:rPr lang="en-US" altLang="zh-CN" sz="2400" i="1" kern="100" dirty="0">
                <a:latin typeface="Times New Roman" panose="02020603050405020304" pitchFamily="18" charset="0"/>
                <a:cs typeface="Times New Roman" panose="02020603050405020304" pitchFamily="18" charset="0"/>
              </a:rPr>
              <a:t>h</a:t>
            </a:r>
            <a:r>
              <a:rPr lang="zh-CN" altLang="zh-CN" sz="2400" kern="100" dirty="0">
                <a:latin typeface="Times New Roman" panose="02020603050405020304" pitchFamily="18" charset="0"/>
                <a:cs typeface="Times New Roman" panose="02020603050405020304" pitchFamily="18" charset="0"/>
              </a:rPr>
              <a:t>越高，钢球运动到水平面时越</a:t>
            </a:r>
            <a:r>
              <a:rPr lang="en-US" altLang="zh-CN" sz="2400" kern="100" dirty="0">
                <a:latin typeface="Times New Roman" panose="02020603050405020304" pitchFamily="18" charset="0"/>
                <a:cs typeface="Times New Roman" panose="02020603050405020304" pitchFamily="18" charset="0"/>
              </a:rPr>
              <a:t>________(</a:t>
            </a:r>
            <a:r>
              <a:rPr lang="zh-CN" altLang="zh-CN" sz="2400" kern="100" dirty="0">
                <a:latin typeface="Times New Roman" panose="02020603050405020304" pitchFamily="18" charset="0"/>
                <a:cs typeface="Times New Roman" panose="02020603050405020304" pitchFamily="18" charset="0"/>
              </a:rPr>
              <a:t>选填</a:t>
            </a:r>
            <a:r>
              <a:rPr lang="en-US" altLang="zh-CN" sz="2400" kern="100" dirty="0">
                <a:latin typeface="Times New Roman" panose="02020603050405020304" pitchFamily="18" charset="0"/>
                <a:cs typeface="Times New Roman" panose="02020603050405020304" pitchFamily="18" charset="0"/>
              </a:rPr>
              <a:t>“</a:t>
            </a:r>
            <a:r>
              <a:rPr lang="zh-CN" altLang="zh-CN" sz="2400" kern="100" dirty="0">
                <a:latin typeface="Times New Roman" panose="02020603050405020304" pitchFamily="18" charset="0"/>
                <a:cs typeface="Times New Roman" panose="02020603050405020304" pitchFamily="18" charset="0"/>
              </a:rPr>
              <a:t>快</a:t>
            </a:r>
            <a:r>
              <a:rPr lang="en-US" altLang="zh-CN" sz="2400" kern="100" dirty="0">
                <a:latin typeface="Times New Roman" panose="02020603050405020304" pitchFamily="18" charset="0"/>
                <a:cs typeface="Times New Roman" panose="02020603050405020304" pitchFamily="18" charset="0"/>
              </a:rPr>
              <a:t>”</a:t>
            </a:r>
            <a:r>
              <a:rPr lang="zh-CN" altLang="zh-CN" sz="2400" kern="100" dirty="0">
                <a:latin typeface="Times New Roman" panose="02020603050405020304" pitchFamily="18" charset="0"/>
                <a:cs typeface="Times New Roman" panose="02020603050405020304" pitchFamily="18" charset="0"/>
              </a:rPr>
              <a:t>或</a:t>
            </a:r>
            <a:r>
              <a:rPr lang="en-US" altLang="zh-CN" sz="2400" kern="100" dirty="0">
                <a:latin typeface="Times New Roman" panose="02020603050405020304" pitchFamily="18" charset="0"/>
                <a:cs typeface="Times New Roman" panose="02020603050405020304" pitchFamily="18" charset="0"/>
              </a:rPr>
              <a:t>“</a:t>
            </a:r>
            <a:r>
              <a:rPr lang="zh-CN" altLang="zh-CN" sz="2400" kern="100" dirty="0">
                <a:latin typeface="Times New Roman" panose="02020603050405020304" pitchFamily="18" charset="0"/>
                <a:cs typeface="Times New Roman" panose="02020603050405020304" pitchFamily="18" charset="0"/>
              </a:rPr>
              <a:t>慢</a:t>
            </a:r>
            <a:r>
              <a:rPr lang="en-US" altLang="zh-CN" sz="2400" kern="100" dirty="0">
                <a:latin typeface="Times New Roman" panose="02020603050405020304" pitchFamily="18" charset="0"/>
                <a:cs typeface="Times New Roman" panose="02020603050405020304" pitchFamily="18" charset="0"/>
              </a:rPr>
              <a:t>”)</a:t>
            </a:r>
            <a:r>
              <a:rPr lang="zh-CN" altLang="zh-CN" sz="2400" kern="100" dirty="0">
                <a:latin typeface="Times New Roman" panose="02020603050405020304" pitchFamily="18" charset="0"/>
                <a:cs typeface="Times New Roman" panose="02020603050405020304" pitchFamily="18" charset="0"/>
              </a:rPr>
              <a:t>，物体</a:t>
            </a:r>
            <a:r>
              <a:rPr lang="en-US" altLang="zh-CN" sz="2400" i="1" kern="100" dirty="0">
                <a:latin typeface="Times New Roman" panose="02020603050405020304" pitchFamily="18" charset="0"/>
                <a:cs typeface="Times New Roman" panose="02020603050405020304" pitchFamily="18" charset="0"/>
              </a:rPr>
              <a:t>B</a:t>
            </a:r>
            <a:r>
              <a:rPr lang="zh-CN" altLang="zh-CN" sz="2400" kern="100" dirty="0">
                <a:latin typeface="Times New Roman" panose="02020603050405020304" pitchFamily="18" charset="0"/>
                <a:cs typeface="Times New Roman" panose="02020603050405020304" pitchFamily="18" charset="0"/>
              </a:rPr>
              <a:t>被推得越远；让质量不同的钢球从同一斜面同一高度由静止开始滚下，观察发现质量越</a:t>
            </a:r>
            <a:r>
              <a:rPr lang="en-US" altLang="zh-CN" sz="2400" kern="100" dirty="0">
                <a:latin typeface="Times New Roman" panose="02020603050405020304" pitchFamily="18" charset="0"/>
                <a:cs typeface="Times New Roman" panose="02020603050405020304" pitchFamily="18" charset="0"/>
              </a:rPr>
              <a:t>________(</a:t>
            </a:r>
            <a:r>
              <a:rPr lang="zh-CN" altLang="zh-CN" sz="2400" kern="100" dirty="0">
                <a:latin typeface="Times New Roman" panose="02020603050405020304" pitchFamily="18" charset="0"/>
                <a:cs typeface="Times New Roman" panose="02020603050405020304" pitchFamily="18" charset="0"/>
              </a:rPr>
              <a:t>选填</a:t>
            </a:r>
            <a:r>
              <a:rPr lang="en-US" altLang="zh-CN" sz="2400" kern="100" dirty="0">
                <a:latin typeface="Times New Roman" panose="02020603050405020304" pitchFamily="18" charset="0"/>
                <a:cs typeface="Times New Roman" panose="02020603050405020304" pitchFamily="18" charset="0"/>
              </a:rPr>
              <a:t>“</a:t>
            </a:r>
            <a:r>
              <a:rPr lang="zh-CN" altLang="zh-CN" sz="2400" kern="100" dirty="0">
                <a:latin typeface="Times New Roman" panose="02020603050405020304" pitchFamily="18" charset="0"/>
                <a:cs typeface="Times New Roman" panose="02020603050405020304" pitchFamily="18" charset="0"/>
              </a:rPr>
              <a:t>大</a:t>
            </a:r>
            <a:r>
              <a:rPr lang="en-US" altLang="zh-CN" sz="2400" kern="100" dirty="0">
                <a:latin typeface="Times New Roman" panose="02020603050405020304" pitchFamily="18" charset="0"/>
                <a:cs typeface="Times New Roman" panose="02020603050405020304" pitchFamily="18" charset="0"/>
              </a:rPr>
              <a:t>”</a:t>
            </a:r>
            <a:r>
              <a:rPr lang="zh-CN" altLang="zh-CN" sz="2400" kern="100" dirty="0">
                <a:latin typeface="Times New Roman" panose="02020603050405020304" pitchFamily="18" charset="0"/>
                <a:cs typeface="Times New Roman" panose="02020603050405020304" pitchFamily="18" charset="0"/>
              </a:rPr>
              <a:t>或</a:t>
            </a:r>
            <a:r>
              <a:rPr lang="en-US" altLang="zh-CN" sz="2400" kern="100" dirty="0">
                <a:latin typeface="Times New Roman" panose="02020603050405020304" pitchFamily="18" charset="0"/>
                <a:cs typeface="Times New Roman" panose="02020603050405020304" pitchFamily="18" charset="0"/>
              </a:rPr>
              <a:t>“</a:t>
            </a:r>
            <a:r>
              <a:rPr lang="zh-CN" altLang="zh-CN" sz="2400" kern="100" dirty="0">
                <a:latin typeface="Times New Roman" panose="02020603050405020304" pitchFamily="18" charset="0"/>
                <a:cs typeface="Times New Roman" panose="02020603050405020304" pitchFamily="18" charset="0"/>
              </a:rPr>
              <a:t>小</a:t>
            </a:r>
            <a:r>
              <a:rPr lang="en-US" altLang="zh-CN" sz="2400" kern="100" dirty="0">
                <a:latin typeface="Times New Roman" panose="02020603050405020304" pitchFamily="18" charset="0"/>
                <a:cs typeface="Times New Roman" panose="02020603050405020304" pitchFamily="18" charset="0"/>
              </a:rPr>
              <a:t>”)</a:t>
            </a:r>
            <a:r>
              <a:rPr lang="zh-CN" altLang="zh-CN" sz="2400" kern="100" dirty="0">
                <a:latin typeface="Times New Roman" panose="02020603050405020304" pitchFamily="18" charset="0"/>
                <a:cs typeface="Times New Roman" panose="02020603050405020304" pitchFamily="18" charset="0"/>
              </a:rPr>
              <a:t>的钢球能将物体</a:t>
            </a:r>
            <a:r>
              <a:rPr lang="en-US" altLang="zh-CN" sz="2400" i="1" kern="100" dirty="0">
                <a:latin typeface="Times New Roman" panose="02020603050405020304" pitchFamily="18" charset="0"/>
                <a:cs typeface="Times New Roman" panose="02020603050405020304" pitchFamily="18" charset="0"/>
              </a:rPr>
              <a:t>B</a:t>
            </a:r>
            <a:r>
              <a:rPr lang="zh-CN" altLang="zh-CN" sz="2400" kern="100" dirty="0">
                <a:latin typeface="Times New Roman" panose="02020603050405020304" pitchFamily="18" charset="0"/>
                <a:cs typeface="Times New Roman" panose="02020603050405020304" pitchFamily="18" charset="0"/>
              </a:rPr>
              <a:t>推得越远，此过程中运用了</a:t>
            </a:r>
            <a:r>
              <a:rPr lang="en-US" altLang="zh-CN" sz="2400" kern="100" dirty="0">
                <a:latin typeface="Times New Roman" panose="02020603050405020304" pitchFamily="18" charset="0"/>
                <a:cs typeface="Times New Roman" panose="02020603050405020304" pitchFamily="18" charset="0"/>
              </a:rPr>
              <a:t>________</a:t>
            </a:r>
            <a:r>
              <a:rPr lang="zh-CN" altLang="zh-CN" sz="2400" kern="100" dirty="0">
                <a:latin typeface="Times New Roman" panose="02020603050405020304" pitchFamily="18" charset="0"/>
                <a:cs typeface="Times New Roman" panose="02020603050405020304" pitchFamily="18" charset="0"/>
              </a:rPr>
              <a:t>法；请你再举一个运用到此方法的实验</a:t>
            </a:r>
            <a:r>
              <a:rPr lang="en-US" altLang="zh-CN" sz="2400" kern="100" dirty="0">
                <a:latin typeface="Times New Roman" panose="02020603050405020304" pitchFamily="18" charset="0"/>
                <a:cs typeface="Times New Roman" panose="02020603050405020304" pitchFamily="18" charset="0"/>
              </a:rPr>
              <a:t>___________________________________________</a:t>
            </a:r>
            <a:endParaRPr lang="en-US" altLang="zh-CN" sz="2400" kern="100" dirty="0">
              <a:latin typeface="Times New Roman" panose="02020603050405020304" pitchFamily="18" charset="0"/>
              <a:cs typeface="Times New Roman" panose="02020603050405020304" pitchFamily="18" charset="0"/>
            </a:endParaRPr>
          </a:p>
          <a:p>
            <a:pPr indent="0" algn="just" fontAlgn="auto">
              <a:lnSpc>
                <a:spcPct val="150000"/>
              </a:lnSpc>
              <a:spcAft>
                <a:spcPts val="0"/>
              </a:spcAft>
            </a:pPr>
            <a:r>
              <a:rPr lang="en-US" altLang="zh-CN" sz="2400" kern="100" dirty="0">
                <a:latin typeface="Times New Roman" panose="02020603050405020304" pitchFamily="18" charset="0"/>
                <a:cs typeface="Times New Roman" panose="02020603050405020304" pitchFamily="18" charset="0"/>
              </a:rPr>
              <a:t>________________________</a:t>
            </a:r>
            <a:r>
              <a:rPr lang="zh-CN" altLang="zh-CN" sz="2400" kern="100" dirty="0">
                <a:latin typeface="Times New Roman" panose="02020603050405020304" pitchFamily="18" charset="0"/>
                <a:cs typeface="Times New Roman" panose="02020603050405020304" pitchFamily="18" charset="0"/>
              </a:rPr>
              <a:t>；</a:t>
            </a:r>
            <a:endParaRPr lang="zh-CN" altLang="zh-CN" sz="2400" kern="100" dirty="0">
              <a:latin typeface="Times New Roman" panose="02020603050405020304" pitchFamily="18" charset="0"/>
              <a:cs typeface="Times New Roman" panose="02020603050405020304" pitchFamily="18" charset="0"/>
            </a:endParaRPr>
          </a:p>
          <a:p>
            <a:pPr indent="0" fontAlgn="auto">
              <a:lnSpc>
                <a:spcPct val="150000"/>
              </a:lnSpc>
            </a:pPr>
            <a:r>
              <a:rPr lang="zh-CN" altLang="en-US" sz="2400" dirty="0">
                <a:solidFill>
                  <a:srgbClr val="000000"/>
                </a:solidFill>
                <a:latin typeface="Times New Roman" panose="02020603050405020304" pitchFamily="18" charset="0"/>
                <a:cs typeface="Times New Roman" panose="02020603050405020304" pitchFamily="18" charset="0"/>
                <a:sym typeface="+mn-ea"/>
              </a:rPr>
              <a:t>	</a:t>
            </a:r>
            <a:endParaRPr lang="zh-CN" altLang="en-US" sz="2400" dirty="0">
              <a:solidFill>
                <a:srgbClr val="000000"/>
              </a:solidFill>
              <a:latin typeface="Times New Roman" panose="02020603050405020304" pitchFamily="18" charset="0"/>
              <a:cs typeface="Times New Roman" panose="02020603050405020304" pitchFamily="18" charset="0"/>
            </a:endParaRPr>
          </a:p>
        </p:txBody>
      </p:sp>
      <p:sp>
        <p:nvSpPr>
          <p:cNvPr id="3" name="文本框 2"/>
          <p:cNvSpPr txBox="1"/>
          <p:nvPr/>
        </p:nvSpPr>
        <p:spPr>
          <a:xfrm>
            <a:off x="3622189" y="1449089"/>
            <a:ext cx="962361" cy="460375"/>
          </a:xfrm>
          <a:prstGeom prst="rect">
            <a:avLst/>
          </a:prstGeom>
          <a:noFill/>
        </p:spPr>
        <p:txBody>
          <a:bodyPr wrap="square" rtlCol="0">
            <a:spAutoFit/>
          </a:bodyPr>
          <a:lstStyle/>
          <a:p>
            <a:r>
              <a:rPr lang="zh-CN" altLang="en-US" sz="2400" dirty="0">
                <a:solidFill>
                  <a:srgbClr val="FF0000"/>
                </a:solidFill>
                <a:latin typeface="Times New Roman" panose="02020603050405020304" pitchFamily="18" charset="0"/>
                <a:cs typeface="Times New Roman" panose="02020603050405020304" pitchFamily="18" charset="0"/>
              </a:rPr>
              <a:t>快</a:t>
            </a:r>
            <a:endParaRPr lang="en-US" altLang="zh-CN" sz="2400" dirty="0">
              <a:solidFill>
                <a:srgbClr val="FF0000"/>
              </a:solidFill>
              <a:latin typeface="Times New Roman" panose="02020603050405020304" pitchFamily="18" charset="0"/>
              <a:cs typeface="Times New Roman" panose="02020603050405020304" pitchFamily="18" charset="0"/>
            </a:endParaRPr>
          </a:p>
        </p:txBody>
      </p:sp>
      <p:sp>
        <p:nvSpPr>
          <p:cNvPr id="13" name="文本框 12"/>
          <p:cNvSpPr txBox="1"/>
          <p:nvPr/>
        </p:nvSpPr>
        <p:spPr>
          <a:xfrm>
            <a:off x="9668649" y="1878087"/>
            <a:ext cx="851432" cy="579967"/>
          </a:xfrm>
          <a:prstGeom prst="rect">
            <a:avLst/>
          </a:prstGeom>
          <a:noFill/>
        </p:spPr>
        <p:txBody>
          <a:bodyPr wrap="square" rtlCol="0">
            <a:spAutoFit/>
          </a:bodyPr>
          <a:lstStyle/>
          <a:p>
            <a:pPr>
              <a:lnSpc>
                <a:spcPct val="150000"/>
              </a:lnSpc>
            </a:pPr>
            <a:r>
              <a:rPr lang="zh-CN" altLang="en-US" sz="2400" dirty="0">
                <a:solidFill>
                  <a:srgbClr val="FF0000"/>
                </a:solidFill>
                <a:latin typeface="Times New Roman" panose="02020603050405020304" pitchFamily="18" charset="0"/>
                <a:cs typeface="Times New Roman" panose="02020603050405020304" pitchFamily="18" charset="0"/>
              </a:rPr>
              <a:t>大</a:t>
            </a:r>
            <a:endParaRPr lang="zh-CN" altLang="en-US" sz="2400" dirty="0">
              <a:solidFill>
                <a:srgbClr val="FF0000"/>
              </a:solidFill>
              <a:latin typeface="Times New Roman" panose="02020603050405020304" pitchFamily="18" charset="0"/>
              <a:cs typeface="Times New Roman" panose="02020603050405020304" pitchFamily="18" charset="0"/>
            </a:endParaRPr>
          </a:p>
        </p:txBody>
      </p:sp>
      <p:sp>
        <p:nvSpPr>
          <p:cNvPr id="14" name="文本框 13"/>
          <p:cNvSpPr txBox="1"/>
          <p:nvPr/>
        </p:nvSpPr>
        <p:spPr>
          <a:xfrm>
            <a:off x="8438906" y="2589816"/>
            <a:ext cx="1706880" cy="461665"/>
          </a:xfrm>
          <a:prstGeom prst="rect">
            <a:avLst/>
          </a:prstGeom>
          <a:noFill/>
        </p:spPr>
        <p:txBody>
          <a:bodyPr wrap="square" rtlCol="0">
            <a:spAutoFit/>
          </a:bodyPr>
          <a:lstStyle/>
          <a:p>
            <a:r>
              <a:rPr lang="zh-CN" altLang="en-US" sz="2400" dirty="0">
                <a:solidFill>
                  <a:srgbClr val="FF0000"/>
                </a:solidFill>
                <a:latin typeface="Times New Roman" panose="02020603050405020304" pitchFamily="18" charset="0"/>
                <a:cs typeface="Times New Roman" panose="02020603050405020304" pitchFamily="18" charset="0"/>
              </a:rPr>
              <a:t>控制变量</a:t>
            </a:r>
            <a:endParaRPr lang="en-US" altLang="zh-CN" sz="2400" dirty="0">
              <a:solidFill>
                <a:srgbClr val="FF0000"/>
              </a:solidFill>
              <a:latin typeface="Times New Roman" panose="02020603050405020304" pitchFamily="18" charset="0"/>
              <a:cs typeface="Times New Roman" panose="02020603050405020304" pitchFamily="18" charset="0"/>
            </a:endParaRPr>
          </a:p>
        </p:txBody>
      </p:sp>
      <p:sp>
        <p:nvSpPr>
          <p:cNvPr id="15" name="文本框 14"/>
          <p:cNvSpPr txBox="1"/>
          <p:nvPr/>
        </p:nvSpPr>
        <p:spPr>
          <a:xfrm>
            <a:off x="741680" y="2967355"/>
            <a:ext cx="10657205" cy="1198880"/>
          </a:xfrm>
          <a:prstGeom prst="rect">
            <a:avLst/>
          </a:prstGeom>
          <a:noFill/>
        </p:spPr>
        <p:txBody>
          <a:bodyPr wrap="square" rtlCol="0">
            <a:spAutoFit/>
          </a:bodyPr>
          <a:lstStyle/>
          <a:p>
            <a:pPr>
              <a:lnSpc>
                <a:spcPct val="150000"/>
              </a:lnSpc>
            </a:pPr>
            <a:r>
              <a:rPr lang="zh-CN" altLang="en-US" sz="2400" dirty="0">
                <a:solidFill>
                  <a:srgbClr val="FF0000"/>
                </a:solidFill>
                <a:latin typeface="Times New Roman" panose="02020603050405020304" pitchFamily="18" charset="0"/>
                <a:cs typeface="Times New Roman" panose="02020603050405020304" pitchFamily="18" charset="0"/>
              </a:rPr>
              <a:t>                                                   探究液体压强与什么因素有关</a:t>
            </a:r>
            <a:r>
              <a:rPr lang="en-US" altLang="zh-CN" sz="2400" dirty="0">
                <a:solidFill>
                  <a:srgbClr val="FF0000"/>
                </a:solidFill>
                <a:latin typeface="Times New Roman" panose="02020603050405020304" pitchFamily="18" charset="0"/>
                <a:cs typeface="Times New Roman" panose="02020603050405020304" pitchFamily="18" charset="0"/>
              </a:rPr>
              <a:t>(</a:t>
            </a:r>
            <a:r>
              <a:rPr lang="zh-CN" altLang="en-US" sz="2400" dirty="0">
                <a:solidFill>
                  <a:srgbClr val="FF0000"/>
                </a:solidFill>
                <a:latin typeface="Times New Roman" panose="02020603050405020304" pitchFamily="18" charset="0"/>
                <a:cs typeface="Times New Roman" panose="02020603050405020304" pitchFamily="18" charset="0"/>
              </a:rPr>
              <a:t>探究压力的作用</a:t>
            </a:r>
            <a:endParaRPr lang="en-US" altLang="zh-CN" sz="2400" dirty="0">
              <a:solidFill>
                <a:srgbClr val="FF0000"/>
              </a:solidFill>
              <a:latin typeface="Times New Roman" panose="02020603050405020304" pitchFamily="18" charset="0"/>
              <a:cs typeface="Times New Roman" panose="02020603050405020304" pitchFamily="18" charset="0"/>
            </a:endParaRPr>
          </a:p>
          <a:p>
            <a:pPr>
              <a:lnSpc>
                <a:spcPct val="150000"/>
              </a:lnSpc>
            </a:pPr>
            <a:r>
              <a:rPr lang="zh-CN" altLang="en-US" sz="2400" dirty="0">
                <a:solidFill>
                  <a:srgbClr val="FF0000"/>
                </a:solidFill>
                <a:latin typeface="Times New Roman" panose="02020603050405020304" pitchFamily="18" charset="0"/>
                <a:cs typeface="Times New Roman" panose="02020603050405020304" pitchFamily="18" charset="0"/>
              </a:rPr>
              <a:t>效果与哪些因素有关</a:t>
            </a:r>
            <a:r>
              <a:rPr lang="en-US" altLang="zh-CN" sz="2400" dirty="0">
                <a:solidFill>
                  <a:srgbClr val="FF0000"/>
                </a:solidFill>
                <a:latin typeface="Times New Roman" panose="02020603050405020304" pitchFamily="18" charset="0"/>
                <a:cs typeface="Times New Roman" panose="02020603050405020304" pitchFamily="18" charset="0"/>
              </a:rPr>
              <a:t>)</a:t>
            </a:r>
            <a:endParaRPr lang="en-US" altLang="zh-CN" sz="2400" dirty="0">
              <a:solidFill>
                <a:srgbClr val="FF0000"/>
              </a:solidFill>
              <a:latin typeface="Times New Roman" panose="02020603050405020304" pitchFamily="18" charset="0"/>
              <a:cs typeface="Times New Roman" panose="02020603050405020304" pitchFamily="18" charset="0"/>
            </a:endParaRPr>
          </a:p>
        </p:txBody>
      </p:sp>
      <p:sp>
        <p:nvSpPr>
          <p:cNvPr id="2" name="文本框 1"/>
          <p:cNvSpPr txBox="1"/>
          <p:nvPr/>
        </p:nvSpPr>
        <p:spPr>
          <a:xfrm>
            <a:off x="5601651" y="5979659"/>
            <a:ext cx="1099185" cy="368300"/>
          </a:xfrm>
          <a:prstGeom prst="rect">
            <a:avLst/>
          </a:prstGeom>
          <a:noFill/>
        </p:spPr>
        <p:txBody>
          <a:bodyPr wrap="square" rtlCol="0">
            <a:spAutoFit/>
          </a:bodyPr>
          <a:lstStyle/>
          <a:p>
            <a:r>
              <a:rPr lang="zh-CN" altLang="en-US" dirty="0">
                <a:latin typeface="Times New Roman" panose="02020603050405020304" pitchFamily="18" charset="0"/>
                <a:cs typeface="Times New Roman" panose="02020603050405020304" pitchFamily="18" charset="0"/>
              </a:rPr>
              <a:t>例</a:t>
            </a:r>
            <a:r>
              <a:rPr lang="en-US" altLang="zh-CN" dirty="0">
                <a:latin typeface="Times New Roman" panose="02020603050405020304" pitchFamily="18" charset="0"/>
                <a:cs typeface="Times New Roman" panose="02020603050405020304" pitchFamily="18" charset="0"/>
              </a:rPr>
              <a:t>1</a:t>
            </a:r>
            <a:r>
              <a:rPr lang="zh-CN" altLang="en-US" dirty="0">
                <a:latin typeface="Times New Roman" panose="02020603050405020304" pitchFamily="18" charset="0"/>
                <a:cs typeface="Times New Roman" panose="02020603050405020304" pitchFamily="18" charset="0"/>
              </a:rPr>
              <a:t>题图</a:t>
            </a:r>
            <a:endParaRPr lang="zh-CN" altLang="en-US" dirty="0">
              <a:latin typeface="Times New Roman" panose="02020603050405020304" pitchFamily="18" charset="0"/>
              <a:cs typeface="Times New Roman" panose="02020603050405020304" pitchFamily="18" charset="0"/>
            </a:endParaRPr>
          </a:p>
        </p:txBody>
      </p:sp>
      <p:pic>
        <p:nvPicPr>
          <p:cNvPr id="4" name="图片 -2147482613" descr="WL164.TIF"/>
          <p:cNvPicPr>
            <a:picLocks noChangeAspect="1"/>
          </p:cNvPicPr>
          <p:nvPr/>
        </p:nvPicPr>
        <p:blipFill>
          <a:blip r:embed="rId1" r:link="rId2"/>
          <a:stretch>
            <a:fillRect/>
          </a:stretch>
        </p:blipFill>
        <p:spPr>
          <a:xfrm>
            <a:off x="1576705" y="4437380"/>
            <a:ext cx="9452610" cy="1514475"/>
          </a:xfrm>
          <a:prstGeom prst="rect">
            <a:avLst/>
          </a:prstGeom>
          <a:noFill/>
          <a:ln w="9525">
            <a:noFill/>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additive="base">
                                        <p:cTn id="13" dur="500" fill="hold"/>
                                        <p:tgtEl>
                                          <p:spTgt spid="13"/>
                                        </p:tgtEl>
                                        <p:attrNameLst>
                                          <p:attrName>ppt_x</p:attrName>
                                        </p:attrNameLst>
                                      </p:cBhvr>
                                      <p:tavLst>
                                        <p:tav tm="0">
                                          <p:val>
                                            <p:strVal val="#ppt_x"/>
                                          </p:val>
                                        </p:tav>
                                        <p:tav tm="100000">
                                          <p:val>
                                            <p:strVal val="#ppt_x"/>
                                          </p:val>
                                        </p:tav>
                                      </p:tavLst>
                                    </p:anim>
                                    <p:anim calcmode="lin" valueType="num">
                                      <p:cBhvr additive="base">
                                        <p:cTn id="14"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500" fill="hold"/>
                                        <p:tgtEl>
                                          <p:spTgt spid="14"/>
                                        </p:tgtEl>
                                        <p:attrNameLst>
                                          <p:attrName>ppt_x</p:attrName>
                                        </p:attrNameLst>
                                      </p:cBhvr>
                                      <p:tavLst>
                                        <p:tav tm="0">
                                          <p:val>
                                            <p:strVal val="#ppt_x"/>
                                          </p:val>
                                        </p:tav>
                                        <p:tav tm="100000">
                                          <p:val>
                                            <p:strVal val="#ppt_x"/>
                                          </p:val>
                                        </p:tav>
                                      </p:tavLst>
                                    </p:anim>
                                    <p:anim calcmode="lin" valueType="num">
                                      <p:cBhvr additive="base">
                                        <p:cTn id="20"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5"/>
                                        </p:tgtEl>
                                        <p:attrNameLst>
                                          <p:attrName>style.visibility</p:attrName>
                                        </p:attrNameLst>
                                      </p:cBhvr>
                                      <p:to>
                                        <p:strVal val="visible"/>
                                      </p:to>
                                    </p:set>
                                    <p:anim calcmode="lin" valueType="num">
                                      <p:cBhvr additive="base">
                                        <p:cTn id="25" dur="500" fill="hold"/>
                                        <p:tgtEl>
                                          <p:spTgt spid="15"/>
                                        </p:tgtEl>
                                        <p:attrNameLst>
                                          <p:attrName>ppt_x</p:attrName>
                                        </p:attrNameLst>
                                      </p:cBhvr>
                                      <p:tavLst>
                                        <p:tav tm="0">
                                          <p:val>
                                            <p:strVal val="#ppt_x"/>
                                          </p:val>
                                        </p:tav>
                                        <p:tav tm="100000">
                                          <p:val>
                                            <p:strVal val="#ppt_x"/>
                                          </p:val>
                                        </p:tav>
                                      </p:tavLst>
                                    </p:anim>
                                    <p:anim calcmode="lin" valueType="num">
                                      <p:cBhvr additive="base">
                                        <p:cTn id="26"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3" grpId="0"/>
      <p:bldP spid="14" grpId="0"/>
      <p:bldP spid="15"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739588" y="1878435"/>
            <a:ext cx="10712823" cy="3415030"/>
          </a:xfrm>
          <a:prstGeom prst="rect">
            <a:avLst/>
          </a:prstGeom>
        </p:spPr>
        <p:txBody>
          <a:bodyPr wrap="square">
            <a:spAutoFit/>
          </a:bodyPr>
          <a:lstStyle/>
          <a:p>
            <a:pPr indent="0" algn="just" fontAlgn="auto">
              <a:lnSpc>
                <a:spcPct val="150000"/>
              </a:lnSpc>
              <a:spcAft>
                <a:spcPts val="0"/>
              </a:spcAft>
            </a:pPr>
            <a:r>
              <a:rPr lang="en-US" altLang="zh-CN" sz="2400" kern="100" dirty="0">
                <a:latin typeface="Times New Roman" panose="02020603050405020304" pitchFamily="18" charset="0"/>
                <a:cs typeface="Times New Roman" panose="02020603050405020304" pitchFamily="18" charset="0"/>
              </a:rPr>
              <a:t>(4)</a:t>
            </a:r>
            <a:r>
              <a:rPr lang="zh-CN" altLang="zh-CN" sz="2400" kern="100" dirty="0">
                <a:latin typeface="Times New Roman" panose="02020603050405020304" pitchFamily="18" charset="0"/>
                <a:cs typeface="Times New Roman" panose="02020603050405020304" pitchFamily="18" charset="0"/>
              </a:rPr>
              <a:t>钢球在滚下过程中</a:t>
            </a:r>
            <a:r>
              <a:rPr lang="en-US" altLang="zh-CN" sz="2400" kern="100" dirty="0">
                <a:latin typeface="Times New Roman" panose="02020603050405020304" pitchFamily="18" charset="0"/>
                <a:cs typeface="Times New Roman" panose="02020603050405020304" pitchFamily="18" charset="0"/>
              </a:rPr>
              <a:t>_______</a:t>
            </a:r>
            <a:r>
              <a:rPr lang="zh-CN" altLang="zh-CN" sz="2400" kern="100" dirty="0">
                <a:latin typeface="Times New Roman" panose="02020603050405020304" pitchFamily="18" charset="0"/>
                <a:cs typeface="Times New Roman" panose="02020603050405020304" pitchFamily="18" charset="0"/>
              </a:rPr>
              <a:t>能主要转化为</a:t>
            </a:r>
            <a:r>
              <a:rPr lang="en-US" altLang="zh-CN" sz="2400" kern="100" dirty="0">
                <a:latin typeface="Times New Roman" panose="02020603050405020304" pitchFamily="18" charset="0"/>
                <a:cs typeface="Times New Roman" panose="02020603050405020304" pitchFamily="18" charset="0"/>
              </a:rPr>
              <a:t>______</a:t>
            </a:r>
            <a:r>
              <a:rPr lang="zh-CN" altLang="zh-CN" sz="2400" kern="100" dirty="0">
                <a:latin typeface="Times New Roman" panose="02020603050405020304" pitchFamily="18" charset="0"/>
                <a:cs typeface="Times New Roman" panose="02020603050405020304" pitchFamily="18" charset="0"/>
              </a:rPr>
              <a:t>能，其机械能</a:t>
            </a:r>
            <a:r>
              <a:rPr lang="en-US" altLang="zh-CN" sz="2400" kern="100" dirty="0">
                <a:latin typeface="Times New Roman" panose="02020603050405020304" pitchFamily="18" charset="0"/>
                <a:cs typeface="Times New Roman" panose="02020603050405020304" pitchFamily="18" charset="0"/>
              </a:rPr>
              <a:t>________(</a:t>
            </a:r>
            <a:r>
              <a:rPr lang="zh-CN" altLang="zh-CN" sz="2400" kern="100" dirty="0">
                <a:latin typeface="Times New Roman" panose="02020603050405020304" pitchFamily="18" charset="0"/>
                <a:cs typeface="Times New Roman" panose="02020603050405020304" pitchFamily="18" charset="0"/>
              </a:rPr>
              <a:t>选填“增大”、“减小”或“不变”</a:t>
            </a:r>
            <a:r>
              <a:rPr lang="en-US" altLang="zh-CN" sz="2400" kern="100" dirty="0">
                <a:latin typeface="Times New Roman" panose="02020603050405020304" pitchFamily="18" charset="0"/>
                <a:cs typeface="Times New Roman" panose="02020603050405020304" pitchFamily="18" charset="0"/>
              </a:rPr>
              <a:t>)</a:t>
            </a:r>
            <a:r>
              <a:rPr lang="zh-CN" altLang="zh-CN" sz="2400" kern="100" dirty="0">
                <a:latin typeface="Times New Roman" panose="02020603050405020304" pitchFamily="18" charset="0"/>
                <a:cs typeface="Times New Roman" panose="02020603050405020304" pitchFamily="18" charset="0"/>
              </a:rPr>
              <a:t>；</a:t>
            </a:r>
            <a:endParaRPr lang="zh-CN" altLang="zh-CN" sz="2400" kern="100" dirty="0">
              <a:latin typeface="Times New Roman" panose="02020603050405020304" pitchFamily="18" charset="0"/>
              <a:cs typeface="Times New Roman" panose="02020603050405020304" pitchFamily="18" charset="0"/>
            </a:endParaRPr>
          </a:p>
          <a:p>
            <a:pPr indent="0" algn="just" fontAlgn="auto">
              <a:lnSpc>
                <a:spcPct val="150000"/>
              </a:lnSpc>
              <a:spcAft>
                <a:spcPts val="0"/>
              </a:spcAft>
            </a:pPr>
            <a:r>
              <a:rPr lang="en-US" altLang="zh-CN" sz="2400" kern="100" dirty="0">
                <a:latin typeface="Times New Roman" panose="02020603050405020304" pitchFamily="18" charset="0"/>
                <a:cs typeface="Times New Roman" panose="02020603050405020304" pitchFamily="18" charset="0"/>
              </a:rPr>
              <a:t>(5)</a:t>
            </a:r>
            <a:r>
              <a:rPr lang="zh-CN" altLang="zh-CN" sz="2400" kern="100" dirty="0">
                <a:latin typeface="Times New Roman" panose="02020603050405020304" pitchFamily="18" charset="0"/>
                <a:cs typeface="Times New Roman" panose="02020603050405020304" pitchFamily="18" charset="0"/>
              </a:rPr>
              <a:t>小钢球在水平面上不能立即停下的原因是由于</a:t>
            </a:r>
            <a:r>
              <a:rPr lang="en-US" altLang="zh-CN" sz="2400" kern="100" dirty="0">
                <a:latin typeface="Times New Roman" panose="02020603050405020304" pitchFamily="18" charset="0"/>
                <a:cs typeface="Times New Roman" panose="02020603050405020304" pitchFamily="18" charset="0"/>
              </a:rPr>
              <a:t>__________________</a:t>
            </a:r>
            <a:r>
              <a:rPr lang="zh-CN" altLang="zh-CN" sz="2400" kern="100" dirty="0">
                <a:latin typeface="Times New Roman" panose="02020603050405020304" pitchFamily="18" charset="0"/>
                <a:cs typeface="Times New Roman" panose="02020603050405020304" pitchFamily="18" charset="0"/>
              </a:rPr>
              <a:t>；木块最终在水平面上会停下来，是受到了</a:t>
            </a:r>
            <a:r>
              <a:rPr lang="en-US" altLang="zh-CN" sz="2400" kern="100" dirty="0">
                <a:latin typeface="Times New Roman" panose="02020603050405020304" pitchFamily="18" charset="0"/>
                <a:cs typeface="Times New Roman" panose="02020603050405020304" pitchFamily="18" charset="0"/>
              </a:rPr>
              <a:t>________</a:t>
            </a:r>
            <a:r>
              <a:rPr lang="zh-CN" altLang="zh-CN" sz="2400" kern="100" dirty="0">
                <a:latin typeface="Times New Roman" panose="02020603050405020304" pitchFamily="18" charset="0"/>
                <a:cs typeface="Times New Roman" panose="02020603050405020304" pitchFamily="18" charset="0"/>
              </a:rPr>
              <a:t>的作用，如果水平面绝对光滑，木块受到钢球撞击后将做</a:t>
            </a:r>
            <a:r>
              <a:rPr lang="en-US" altLang="zh-CN" sz="2400" kern="100" dirty="0">
                <a:latin typeface="Times New Roman" panose="02020603050405020304" pitchFamily="18" charset="0"/>
                <a:cs typeface="Times New Roman" panose="02020603050405020304" pitchFamily="18" charset="0"/>
              </a:rPr>
              <a:t>___________</a:t>
            </a:r>
            <a:r>
              <a:rPr lang="zh-CN" altLang="zh-CN" sz="2400" kern="100" dirty="0">
                <a:latin typeface="Times New Roman" panose="02020603050405020304" pitchFamily="18" charset="0"/>
                <a:cs typeface="Times New Roman" panose="02020603050405020304" pitchFamily="18" charset="0"/>
              </a:rPr>
              <a:t>运动，</a:t>
            </a:r>
            <a:r>
              <a:rPr lang="en-US" altLang="zh-CN" sz="2400" kern="100" dirty="0">
                <a:latin typeface="Times New Roman" panose="02020603050405020304" pitchFamily="18" charset="0"/>
                <a:cs typeface="Times New Roman" panose="02020603050405020304" pitchFamily="18" charset="0"/>
              </a:rPr>
              <a:t>________(</a:t>
            </a:r>
            <a:r>
              <a:rPr lang="zh-CN" altLang="zh-CN" sz="2400" kern="100" dirty="0">
                <a:latin typeface="Times New Roman" panose="02020603050405020304" pitchFamily="18" charset="0"/>
                <a:cs typeface="Times New Roman" panose="02020603050405020304" pitchFamily="18" charset="0"/>
              </a:rPr>
              <a:t>选填</a:t>
            </a:r>
            <a:r>
              <a:rPr lang="en-US" altLang="zh-CN" sz="2400" kern="100" dirty="0">
                <a:latin typeface="Times New Roman" panose="02020603050405020304" pitchFamily="18" charset="0"/>
                <a:cs typeface="Times New Roman" panose="02020603050405020304" pitchFamily="18" charset="0"/>
              </a:rPr>
              <a:t>“</a:t>
            </a:r>
            <a:r>
              <a:rPr lang="zh-CN" altLang="zh-CN" sz="2400" kern="100" dirty="0">
                <a:latin typeface="Times New Roman" panose="02020603050405020304" pitchFamily="18" charset="0"/>
                <a:cs typeface="Times New Roman" panose="02020603050405020304" pitchFamily="18" charset="0"/>
              </a:rPr>
              <a:t>能</a:t>
            </a:r>
            <a:r>
              <a:rPr lang="en-US" altLang="zh-CN" sz="2400" kern="100" dirty="0">
                <a:latin typeface="Times New Roman" panose="02020603050405020304" pitchFamily="18" charset="0"/>
                <a:cs typeface="Times New Roman" panose="02020603050405020304" pitchFamily="18" charset="0"/>
              </a:rPr>
              <a:t>”</a:t>
            </a:r>
            <a:r>
              <a:rPr lang="zh-CN" altLang="zh-CN" sz="2400" kern="100" dirty="0">
                <a:latin typeface="Times New Roman" panose="02020603050405020304" pitchFamily="18" charset="0"/>
                <a:cs typeface="Times New Roman" panose="02020603050405020304" pitchFamily="18" charset="0"/>
              </a:rPr>
              <a:t>或</a:t>
            </a:r>
            <a:r>
              <a:rPr lang="en-US" altLang="zh-CN" sz="2400" kern="100" dirty="0">
                <a:latin typeface="Times New Roman" panose="02020603050405020304" pitchFamily="18" charset="0"/>
                <a:cs typeface="Times New Roman" panose="02020603050405020304" pitchFamily="18" charset="0"/>
              </a:rPr>
              <a:t>“</a:t>
            </a:r>
            <a:r>
              <a:rPr lang="zh-CN" altLang="zh-CN" sz="2400" kern="100" dirty="0">
                <a:latin typeface="Times New Roman" panose="02020603050405020304" pitchFamily="18" charset="0"/>
                <a:cs typeface="Times New Roman" panose="02020603050405020304" pitchFamily="18" charset="0"/>
              </a:rPr>
              <a:t>不能</a:t>
            </a:r>
            <a:r>
              <a:rPr lang="en-US" altLang="zh-CN" sz="2400" kern="100" dirty="0">
                <a:latin typeface="Times New Roman" panose="02020603050405020304" pitchFamily="18" charset="0"/>
                <a:cs typeface="Times New Roman" panose="02020603050405020304" pitchFamily="18" charset="0"/>
              </a:rPr>
              <a:t>”)</a:t>
            </a:r>
            <a:r>
              <a:rPr lang="zh-CN" altLang="zh-CN" sz="2400" kern="100" dirty="0">
                <a:latin typeface="Times New Roman" panose="02020603050405020304" pitchFamily="18" charset="0"/>
                <a:cs typeface="Times New Roman" panose="02020603050405020304" pitchFamily="18" charset="0"/>
              </a:rPr>
              <a:t>达到实验探究的目的；</a:t>
            </a:r>
            <a:endParaRPr lang="zh-CN" altLang="zh-CN" sz="2400" kern="100" dirty="0">
              <a:latin typeface="Times New Roman" panose="02020603050405020304" pitchFamily="18" charset="0"/>
              <a:cs typeface="Times New Roman" panose="02020603050405020304" pitchFamily="18" charset="0"/>
            </a:endParaRPr>
          </a:p>
        </p:txBody>
      </p:sp>
      <p:sp>
        <p:nvSpPr>
          <p:cNvPr id="3" name="文本框 2"/>
          <p:cNvSpPr txBox="1"/>
          <p:nvPr/>
        </p:nvSpPr>
        <p:spPr>
          <a:xfrm>
            <a:off x="3683597" y="1985115"/>
            <a:ext cx="1133140" cy="461665"/>
          </a:xfrm>
          <a:prstGeom prst="rect">
            <a:avLst/>
          </a:prstGeom>
          <a:noFill/>
        </p:spPr>
        <p:txBody>
          <a:bodyPr wrap="square" rtlCol="0">
            <a:spAutoFit/>
          </a:bodyPr>
          <a:lstStyle/>
          <a:p>
            <a:r>
              <a:rPr lang="zh-CN" altLang="en-US" sz="2400" dirty="0">
                <a:solidFill>
                  <a:srgbClr val="FF0000"/>
                </a:solidFill>
                <a:latin typeface="Times New Roman" panose="02020603050405020304" pitchFamily="18" charset="0"/>
                <a:cs typeface="Times New Roman" panose="02020603050405020304" pitchFamily="18" charset="0"/>
              </a:rPr>
              <a:t>重力势</a:t>
            </a:r>
            <a:endParaRPr lang="en-US" altLang="zh-CN" sz="2400" dirty="0">
              <a:solidFill>
                <a:srgbClr val="FF0000"/>
              </a:solidFill>
              <a:latin typeface="Times New Roman" panose="02020603050405020304" pitchFamily="18" charset="0"/>
              <a:cs typeface="Times New Roman" panose="02020603050405020304" pitchFamily="18" charset="0"/>
            </a:endParaRPr>
          </a:p>
        </p:txBody>
      </p:sp>
      <p:sp>
        <p:nvSpPr>
          <p:cNvPr id="4" name="文本框 3"/>
          <p:cNvSpPr txBox="1"/>
          <p:nvPr/>
        </p:nvSpPr>
        <p:spPr>
          <a:xfrm>
            <a:off x="6839585" y="1969770"/>
            <a:ext cx="1026795" cy="460375"/>
          </a:xfrm>
          <a:prstGeom prst="rect">
            <a:avLst/>
          </a:prstGeom>
          <a:noFill/>
        </p:spPr>
        <p:txBody>
          <a:bodyPr wrap="square" rtlCol="0">
            <a:spAutoFit/>
          </a:bodyPr>
          <a:lstStyle/>
          <a:p>
            <a:r>
              <a:rPr lang="zh-CN" altLang="en-US" sz="2400" dirty="0">
                <a:solidFill>
                  <a:srgbClr val="FF0000"/>
                </a:solidFill>
                <a:latin typeface="Times New Roman" panose="02020603050405020304" pitchFamily="18" charset="0"/>
                <a:cs typeface="Times New Roman" panose="02020603050405020304" pitchFamily="18" charset="0"/>
              </a:rPr>
              <a:t>动</a:t>
            </a:r>
            <a:endParaRPr lang="en-US" altLang="zh-CN" sz="2400" dirty="0">
              <a:solidFill>
                <a:srgbClr val="FF0000"/>
              </a:solidFill>
              <a:latin typeface="Times New Roman" panose="02020603050405020304" pitchFamily="18" charset="0"/>
              <a:cs typeface="Times New Roman" panose="02020603050405020304" pitchFamily="18" charset="0"/>
            </a:endParaRPr>
          </a:p>
        </p:txBody>
      </p:sp>
      <p:sp>
        <p:nvSpPr>
          <p:cNvPr id="5" name="文本框 4"/>
          <p:cNvSpPr txBox="1"/>
          <p:nvPr/>
        </p:nvSpPr>
        <p:spPr>
          <a:xfrm>
            <a:off x="9558020" y="1954530"/>
            <a:ext cx="949960" cy="460375"/>
          </a:xfrm>
          <a:prstGeom prst="rect">
            <a:avLst/>
          </a:prstGeom>
          <a:noFill/>
        </p:spPr>
        <p:txBody>
          <a:bodyPr wrap="square" rtlCol="0">
            <a:spAutoFit/>
          </a:bodyPr>
          <a:lstStyle/>
          <a:p>
            <a:r>
              <a:rPr lang="zh-CN" altLang="en-US" sz="2400" dirty="0">
                <a:solidFill>
                  <a:srgbClr val="FF0000"/>
                </a:solidFill>
                <a:latin typeface="Times New Roman" panose="02020603050405020304" pitchFamily="18" charset="0"/>
                <a:cs typeface="Times New Roman" panose="02020603050405020304" pitchFamily="18" charset="0"/>
              </a:rPr>
              <a:t>减小</a:t>
            </a:r>
            <a:endParaRPr lang="en-US" altLang="zh-CN" sz="2400" dirty="0">
              <a:solidFill>
                <a:srgbClr val="FF0000"/>
              </a:solidFill>
              <a:latin typeface="Times New Roman" panose="02020603050405020304" pitchFamily="18" charset="0"/>
              <a:cs typeface="Times New Roman" panose="02020603050405020304" pitchFamily="18" charset="0"/>
            </a:endParaRPr>
          </a:p>
        </p:txBody>
      </p:sp>
      <p:sp>
        <p:nvSpPr>
          <p:cNvPr id="6" name="文本框 5"/>
          <p:cNvSpPr txBox="1"/>
          <p:nvPr/>
        </p:nvSpPr>
        <p:spPr>
          <a:xfrm>
            <a:off x="7571122" y="3067271"/>
            <a:ext cx="2569753" cy="461665"/>
          </a:xfrm>
          <a:prstGeom prst="rect">
            <a:avLst/>
          </a:prstGeom>
          <a:noFill/>
        </p:spPr>
        <p:txBody>
          <a:bodyPr wrap="square" rtlCol="0">
            <a:spAutoFit/>
          </a:bodyPr>
          <a:lstStyle/>
          <a:p>
            <a:r>
              <a:rPr lang="zh-CN" altLang="en-US" sz="2400" dirty="0">
                <a:solidFill>
                  <a:srgbClr val="FF0000"/>
                </a:solidFill>
                <a:latin typeface="Times New Roman" panose="02020603050405020304" pitchFamily="18" charset="0"/>
                <a:cs typeface="Times New Roman" panose="02020603050405020304" pitchFamily="18" charset="0"/>
              </a:rPr>
              <a:t>小钢球具有惯性</a:t>
            </a:r>
            <a:endParaRPr lang="en-US" altLang="zh-CN" sz="2400" dirty="0">
              <a:solidFill>
                <a:srgbClr val="FF0000"/>
              </a:solidFill>
              <a:latin typeface="Times New Roman" panose="02020603050405020304" pitchFamily="18" charset="0"/>
              <a:cs typeface="Times New Roman" panose="02020603050405020304" pitchFamily="18" charset="0"/>
            </a:endParaRPr>
          </a:p>
        </p:txBody>
      </p:sp>
      <p:sp>
        <p:nvSpPr>
          <p:cNvPr id="7" name="文本框 6"/>
          <p:cNvSpPr txBox="1"/>
          <p:nvPr/>
        </p:nvSpPr>
        <p:spPr>
          <a:xfrm>
            <a:off x="5593977" y="3617134"/>
            <a:ext cx="1706880" cy="461665"/>
          </a:xfrm>
          <a:prstGeom prst="rect">
            <a:avLst/>
          </a:prstGeom>
          <a:noFill/>
        </p:spPr>
        <p:txBody>
          <a:bodyPr wrap="square" rtlCol="0">
            <a:spAutoFit/>
          </a:bodyPr>
          <a:lstStyle/>
          <a:p>
            <a:r>
              <a:rPr lang="zh-CN" altLang="en-US" sz="2400" dirty="0">
                <a:solidFill>
                  <a:srgbClr val="FF0000"/>
                </a:solidFill>
                <a:latin typeface="Times New Roman" panose="02020603050405020304" pitchFamily="18" charset="0"/>
                <a:cs typeface="Times New Roman" panose="02020603050405020304" pitchFamily="18" charset="0"/>
              </a:rPr>
              <a:t>摩擦力</a:t>
            </a:r>
            <a:endParaRPr lang="en-US" altLang="zh-CN" sz="2400" dirty="0">
              <a:solidFill>
                <a:srgbClr val="FF0000"/>
              </a:solidFill>
              <a:latin typeface="Times New Roman" panose="02020603050405020304" pitchFamily="18" charset="0"/>
              <a:cs typeface="Times New Roman" panose="02020603050405020304" pitchFamily="18" charset="0"/>
            </a:endParaRPr>
          </a:p>
        </p:txBody>
      </p:sp>
      <p:sp>
        <p:nvSpPr>
          <p:cNvPr id="8" name="文本框 7"/>
          <p:cNvSpPr txBox="1"/>
          <p:nvPr/>
        </p:nvSpPr>
        <p:spPr>
          <a:xfrm>
            <a:off x="4143487" y="4166258"/>
            <a:ext cx="1706880" cy="461665"/>
          </a:xfrm>
          <a:prstGeom prst="rect">
            <a:avLst/>
          </a:prstGeom>
          <a:noFill/>
        </p:spPr>
        <p:txBody>
          <a:bodyPr wrap="square" rtlCol="0">
            <a:spAutoFit/>
          </a:bodyPr>
          <a:lstStyle/>
          <a:p>
            <a:r>
              <a:rPr lang="zh-CN" altLang="en-US" sz="2400" dirty="0">
                <a:solidFill>
                  <a:srgbClr val="FF0000"/>
                </a:solidFill>
                <a:latin typeface="Times New Roman" panose="02020603050405020304" pitchFamily="18" charset="0"/>
                <a:cs typeface="Times New Roman" panose="02020603050405020304" pitchFamily="18" charset="0"/>
              </a:rPr>
              <a:t>匀速直线</a:t>
            </a:r>
            <a:endParaRPr lang="en-US" altLang="zh-CN" sz="2400" dirty="0">
              <a:solidFill>
                <a:srgbClr val="FF0000"/>
              </a:solidFill>
              <a:latin typeface="Times New Roman" panose="02020603050405020304" pitchFamily="18" charset="0"/>
              <a:cs typeface="Times New Roman" panose="02020603050405020304" pitchFamily="18" charset="0"/>
            </a:endParaRPr>
          </a:p>
        </p:txBody>
      </p:sp>
      <p:sp>
        <p:nvSpPr>
          <p:cNvPr id="9" name="文本框 8"/>
          <p:cNvSpPr txBox="1"/>
          <p:nvPr/>
        </p:nvSpPr>
        <p:spPr>
          <a:xfrm>
            <a:off x="6828155" y="4130040"/>
            <a:ext cx="1042035" cy="460375"/>
          </a:xfrm>
          <a:prstGeom prst="rect">
            <a:avLst/>
          </a:prstGeom>
          <a:noFill/>
        </p:spPr>
        <p:txBody>
          <a:bodyPr wrap="square" rtlCol="0">
            <a:spAutoFit/>
          </a:bodyPr>
          <a:lstStyle/>
          <a:p>
            <a:r>
              <a:rPr lang="zh-CN" altLang="en-US" sz="2400" dirty="0">
                <a:solidFill>
                  <a:srgbClr val="FF0000"/>
                </a:solidFill>
                <a:latin typeface="Times New Roman" panose="02020603050405020304" pitchFamily="18" charset="0"/>
                <a:cs typeface="Times New Roman" panose="02020603050405020304" pitchFamily="18" charset="0"/>
              </a:rPr>
              <a:t>不能</a:t>
            </a:r>
            <a:endParaRPr lang="en-US" altLang="zh-CN" sz="2400" dirty="0">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ppt_x"/>
                                          </p:val>
                                        </p:tav>
                                        <p:tav tm="100000">
                                          <p:val>
                                            <p:strVal val="#ppt_x"/>
                                          </p:val>
                                        </p:tav>
                                      </p:tavLst>
                                    </p:anim>
                                    <p:anim calcmode="lin" valueType="num">
                                      <p:cBhvr additive="base">
                                        <p:cTn id="3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additive="base">
                                        <p:cTn id="37" dur="500" fill="hold"/>
                                        <p:tgtEl>
                                          <p:spTgt spid="8"/>
                                        </p:tgtEl>
                                        <p:attrNameLst>
                                          <p:attrName>ppt_x</p:attrName>
                                        </p:attrNameLst>
                                      </p:cBhvr>
                                      <p:tavLst>
                                        <p:tav tm="0">
                                          <p:val>
                                            <p:strVal val="#ppt_x"/>
                                          </p:val>
                                        </p:tav>
                                        <p:tav tm="100000">
                                          <p:val>
                                            <p:strVal val="#ppt_x"/>
                                          </p:val>
                                        </p:tav>
                                      </p:tavLst>
                                    </p:anim>
                                    <p:anim calcmode="lin" valueType="num">
                                      <p:cBhvr additive="base">
                                        <p:cTn id="3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9"/>
                                        </p:tgtEl>
                                        <p:attrNameLst>
                                          <p:attrName>style.visibility</p:attrName>
                                        </p:attrNameLst>
                                      </p:cBhvr>
                                      <p:to>
                                        <p:strVal val="visible"/>
                                      </p:to>
                                    </p:set>
                                    <p:anim calcmode="lin" valueType="num">
                                      <p:cBhvr additive="base">
                                        <p:cTn id="43" dur="500" fill="hold"/>
                                        <p:tgtEl>
                                          <p:spTgt spid="9"/>
                                        </p:tgtEl>
                                        <p:attrNameLst>
                                          <p:attrName>ppt_x</p:attrName>
                                        </p:attrNameLst>
                                      </p:cBhvr>
                                      <p:tavLst>
                                        <p:tav tm="0">
                                          <p:val>
                                            <p:strVal val="#ppt_x"/>
                                          </p:val>
                                        </p:tav>
                                        <p:tav tm="100000">
                                          <p:val>
                                            <p:strVal val="#ppt_x"/>
                                          </p:val>
                                        </p:tav>
                                      </p:tavLst>
                                    </p:anim>
                                    <p:anim calcmode="lin" valueType="num">
                                      <p:cBhvr additive="base">
                                        <p:cTn id="4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P spid="8" grpId="0"/>
      <p:bldP spid="9"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798008" y="2181965"/>
            <a:ext cx="10712823" cy="2861310"/>
          </a:xfrm>
          <a:prstGeom prst="rect">
            <a:avLst/>
          </a:prstGeom>
        </p:spPr>
        <p:txBody>
          <a:bodyPr wrap="square">
            <a:spAutoFit/>
          </a:bodyPr>
          <a:lstStyle/>
          <a:p>
            <a:pPr indent="0" algn="just" fontAlgn="auto">
              <a:lnSpc>
                <a:spcPct val="150000"/>
              </a:lnSpc>
              <a:spcAft>
                <a:spcPts val="0"/>
              </a:spcAft>
            </a:pPr>
            <a:r>
              <a:rPr lang="en-US" altLang="zh-CN" sz="2400" kern="100" dirty="0">
                <a:latin typeface="Times New Roman" panose="02020603050405020304" pitchFamily="18" charset="0"/>
                <a:cs typeface="Times New Roman" panose="02020603050405020304" pitchFamily="18" charset="0"/>
              </a:rPr>
              <a:t>(6)</a:t>
            </a:r>
            <a:r>
              <a:rPr lang="zh-CN" altLang="zh-CN" sz="2400" kern="100" dirty="0">
                <a:latin typeface="Times New Roman" panose="02020603050405020304" pitchFamily="18" charset="0"/>
                <a:cs typeface="Times New Roman" panose="02020603050405020304" pitchFamily="18" charset="0"/>
              </a:rPr>
              <a:t>通过以上实验可知，物体动能的大小与物体的</a:t>
            </a:r>
            <a:r>
              <a:rPr lang="en-US" altLang="zh-CN" sz="2400" kern="100" dirty="0">
                <a:latin typeface="Times New Roman" panose="02020603050405020304" pitchFamily="18" charset="0"/>
                <a:cs typeface="Times New Roman" panose="02020603050405020304" pitchFamily="18" charset="0"/>
              </a:rPr>
              <a:t>________</a:t>
            </a:r>
            <a:r>
              <a:rPr lang="zh-CN" altLang="zh-CN" sz="2400" kern="100" dirty="0">
                <a:latin typeface="Times New Roman" panose="02020603050405020304" pitchFamily="18" charset="0"/>
                <a:cs typeface="Times New Roman" panose="02020603050405020304" pitchFamily="18" charset="0"/>
              </a:rPr>
              <a:t>和</a:t>
            </a:r>
            <a:r>
              <a:rPr lang="en-US" altLang="zh-CN" sz="2400" kern="100" dirty="0">
                <a:latin typeface="Times New Roman" panose="02020603050405020304" pitchFamily="18" charset="0"/>
                <a:cs typeface="Times New Roman" panose="02020603050405020304" pitchFamily="18" charset="0"/>
              </a:rPr>
              <a:t>________</a:t>
            </a:r>
            <a:r>
              <a:rPr lang="zh-CN" altLang="zh-CN" sz="2400" kern="100" dirty="0">
                <a:latin typeface="Times New Roman" panose="02020603050405020304" pitchFamily="18" charset="0"/>
                <a:cs typeface="Times New Roman" panose="02020603050405020304" pitchFamily="18" charset="0"/>
              </a:rPr>
              <a:t>有关，质量相同的物体，运动的速度越大，它的动能越</a:t>
            </a:r>
            <a:r>
              <a:rPr lang="en-US" altLang="zh-CN" sz="2400" kern="100" dirty="0">
                <a:latin typeface="Times New Roman" panose="02020603050405020304" pitchFamily="18" charset="0"/>
                <a:cs typeface="Times New Roman" panose="02020603050405020304" pitchFamily="18" charset="0"/>
              </a:rPr>
              <a:t>________(</a:t>
            </a:r>
            <a:r>
              <a:rPr lang="zh-CN" altLang="zh-CN" sz="2400" kern="100" dirty="0">
                <a:latin typeface="Times New Roman" panose="02020603050405020304" pitchFamily="18" charset="0"/>
                <a:cs typeface="Times New Roman" panose="02020603050405020304" pitchFamily="18" charset="0"/>
              </a:rPr>
              <a:t>选填</a:t>
            </a:r>
            <a:r>
              <a:rPr lang="en-US" altLang="zh-CN" sz="2400" kern="100" dirty="0">
                <a:latin typeface="Times New Roman" panose="02020603050405020304" pitchFamily="18" charset="0"/>
                <a:cs typeface="Times New Roman" panose="02020603050405020304" pitchFamily="18" charset="0"/>
              </a:rPr>
              <a:t>“</a:t>
            </a:r>
            <a:r>
              <a:rPr lang="zh-CN" altLang="zh-CN" sz="2400" kern="100" dirty="0">
                <a:latin typeface="Times New Roman" panose="02020603050405020304" pitchFamily="18" charset="0"/>
                <a:cs typeface="Times New Roman" panose="02020603050405020304" pitchFamily="18" charset="0"/>
              </a:rPr>
              <a:t>大</a:t>
            </a:r>
            <a:r>
              <a:rPr lang="en-US" altLang="zh-CN" sz="2400" kern="100" dirty="0">
                <a:latin typeface="Times New Roman" panose="02020603050405020304" pitchFamily="18" charset="0"/>
                <a:cs typeface="Times New Roman" panose="02020603050405020304" pitchFamily="18" charset="0"/>
              </a:rPr>
              <a:t>”</a:t>
            </a:r>
            <a:r>
              <a:rPr lang="zh-CN" altLang="zh-CN" sz="2400" kern="100" dirty="0">
                <a:latin typeface="Times New Roman" panose="02020603050405020304" pitchFamily="18" charset="0"/>
                <a:cs typeface="Times New Roman" panose="02020603050405020304" pitchFamily="18" charset="0"/>
              </a:rPr>
              <a:t>或</a:t>
            </a:r>
            <a:r>
              <a:rPr lang="en-US" altLang="zh-CN" sz="2400" kern="100" dirty="0">
                <a:latin typeface="Times New Roman" panose="02020603050405020304" pitchFamily="18" charset="0"/>
                <a:cs typeface="Times New Roman" panose="02020603050405020304" pitchFamily="18" charset="0"/>
              </a:rPr>
              <a:t>“</a:t>
            </a:r>
            <a:r>
              <a:rPr lang="zh-CN" altLang="zh-CN" sz="2400" kern="100" dirty="0">
                <a:latin typeface="Times New Roman" panose="02020603050405020304" pitchFamily="18" charset="0"/>
                <a:cs typeface="Times New Roman" panose="02020603050405020304" pitchFamily="18" charset="0"/>
              </a:rPr>
              <a:t>小</a:t>
            </a:r>
            <a:r>
              <a:rPr lang="en-US" altLang="zh-CN" sz="2400" kern="100" dirty="0">
                <a:latin typeface="Times New Roman" panose="02020603050405020304" pitchFamily="18" charset="0"/>
                <a:cs typeface="Times New Roman" panose="02020603050405020304" pitchFamily="18" charset="0"/>
              </a:rPr>
              <a:t>”)</a:t>
            </a:r>
            <a:r>
              <a:rPr lang="zh-CN" altLang="zh-CN" sz="2400" kern="100" dirty="0">
                <a:latin typeface="Times New Roman" panose="02020603050405020304" pitchFamily="18" charset="0"/>
                <a:cs typeface="Times New Roman" panose="02020603050405020304" pitchFamily="18" charset="0"/>
              </a:rPr>
              <a:t>；运动速度相同的物体，质量越大，它的动能越</a:t>
            </a:r>
            <a:r>
              <a:rPr lang="en-US" altLang="zh-CN" sz="2400" kern="100" dirty="0">
                <a:latin typeface="Times New Roman" panose="02020603050405020304" pitchFamily="18" charset="0"/>
                <a:cs typeface="Times New Roman" panose="02020603050405020304" pitchFamily="18" charset="0"/>
              </a:rPr>
              <a:t>________(</a:t>
            </a:r>
            <a:r>
              <a:rPr lang="zh-CN" altLang="zh-CN" sz="2400" kern="100" dirty="0">
                <a:latin typeface="Times New Roman" panose="02020603050405020304" pitchFamily="18" charset="0"/>
                <a:cs typeface="Times New Roman" panose="02020603050405020304" pitchFamily="18" charset="0"/>
              </a:rPr>
              <a:t>选填</a:t>
            </a:r>
            <a:r>
              <a:rPr lang="en-US" altLang="zh-CN" sz="2400" kern="100" dirty="0">
                <a:latin typeface="Times New Roman" panose="02020603050405020304" pitchFamily="18" charset="0"/>
                <a:cs typeface="Times New Roman" panose="02020603050405020304" pitchFamily="18" charset="0"/>
              </a:rPr>
              <a:t>“</a:t>
            </a:r>
            <a:r>
              <a:rPr lang="zh-CN" altLang="zh-CN" sz="2400" kern="100" dirty="0">
                <a:latin typeface="Times New Roman" panose="02020603050405020304" pitchFamily="18" charset="0"/>
                <a:cs typeface="Times New Roman" panose="02020603050405020304" pitchFamily="18" charset="0"/>
              </a:rPr>
              <a:t>大</a:t>
            </a:r>
            <a:r>
              <a:rPr lang="en-US" altLang="zh-CN" sz="2400" kern="100" dirty="0">
                <a:latin typeface="Times New Roman" panose="02020603050405020304" pitchFamily="18" charset="0"/>
                <a:cs typeface="Times New Roman" panose="02020603050405020304" pitchFamily="18" charset="0"/>
              </a:rPr>
              <a:t>”</a:t>
            </a:r>
            <a:r>
              <a:rPr lang="zh-CN" altLang="zh-CN" sz="2400" kern="100" dirty="0">
                <a:latin typeface="Times New Roman" panose="02020603050405020304" pitchFamily="18" charset="0"/>
                <a:cs typeface="Times New Roman" panose="02020603050405020304" pitchFamily="18" charset="0"/>
              </a:rPr>
              <a:t>或</a:t>
            </a:r>
            <a:r>
              <a:rPr lang="en-US" altLang="zh-CN" sz="2400" kern="100" dirty="0">
                <a:latin typeface="Times New Roman" panose="02020603050405020304" pitchFamily="18" charset="0"/>
                <a:cs typeface="Times New Roman" panose="02020603050405020304" pitchFamily="18" charset="0"/>
              </a:rPr>
              <a:t>“</a:t>
            </a:r>
            <a:r>
              <a:rPr lang="zh-CN" altLang="zh-CN" sz="2400" kern="100" dirty="0">
                <a:latin typeface="Times New Roman" panose="02020603050405020304" pitchFamily="18" charset="0"/>
                <a:cs typeface="Times New Roman" panose="02020603050405020304" pitchFamily="18" charset="0"/>
              </a:rPr>
              <a:t>小</a:t>
            </a:r>
            <a:r>
              <a:rPr lang="en-US" altLang="zh-CN" sz="2400" kern="100" dirty="0">
                <a:latin typeface="Times New Roman" panose="02020603050405020304" pitchFamily="18" charset="0"/>
                <a:cs typeface="Times New Roman" panose="02020603050405020304" pitchFamily="18" charset="0"/>
              </a:rPr>
              <a:t>”)</a:t>
            </a:r>
            <a:r>
              <a:rPr lang="zh-CN" altLang="zh-CN" sz="2400" kern="100" dirty="0">
                <a:latin typeface="Times New Roman" panose="02020603050405020304" pitchFamily="18" charset="0"/>
                <a:cs typeface="Times New Roman" panose="02020603050405020304" pitchFamily="18" charset="0"/>
              </a:rPr>
              <a:t>，由此推测高速公路限速牌上标明</a:t>
            </a:r>
            <a:r>
              <a:rPr lang="en-US" altLang="zh-CN" sz="2400" kern="100" dirty="0">
                <a:latin typeface="Times New Roman" panose="02020603050405020304" pitchFamily="18" charset="0"/>
                <a:cs typeface="Times New Roman" panose="02020603050405020304" pitchFamily="18" charset="0"/>
              </a:rPr>
              <a:t>“120”</a:t>
            </a:r>
            <a:r>
              <a:rPr lang="zh-CN" altLang="zh-CN" sz="2400" kern="100" dirty="0">
                <a:latin typeface="Times New Roman" panose="02020603050405020304" pitchFamily="18" charset="0"/>
                <a:cs typeface="Times New Roman" panose="02020603050405020304" pitchFamily="18" charset="0"/>
              </a:rPr>
              <a:t>和</a:t>
            </a:r>
            <a:r>
              <a:rPr lang="en-US" altLang="zh-CN" sz="2400" kern="100" dirty="0">
                <a:latin typeface="Times New Roman" panose="02020603050405020304" pitchFamily="18" charset="0"/>
                <a:cs typeface="Times New Roman" panose="02020603050405020304" pitchFamily="18" charset="0"/>
              </a:rPr>
              <a:t>“100”</a:t>
            </a:r>
            <a:r>
              <a:rPr lang="zh-CN" altLang="zh-CN" sz="2400" kern="100" dirty="0">
                <a:latin typeface="Times New Roman" panose="02020603050405020304" pitchFamily="18" charset="0"/>
                <a:cs typeface="Times New Roman" panose="02020603050405020304" pitchFamily="18" charset="0"/>
              </a:rPr>
              <a:t>字样， 则</a:t>
            </a:r>
            <a:r>
              <a:rPr lang="en-US" altLang="zh-CN" sz="2400" kern="100" dirty="0">
                <a:latin typeface="Times New Roman" panose="02020603050405020304" pitchFamily="18" charset="0"/>
                <a:cs typeface="Times New Roman" panose="02020603050405020304" pitchFamily="18" charset="0"/>
              </a:rPr>
              <a:t>________(</a:t>
            </a:r>
            <a:r>
              <a:rPr lang="zh-CN" altLang="zh-CN" sz="2400" kern="100" dirty="0">
                <a:latin typeface="Times New Roman" panose="02020603050405020304" pitchFamily="18" charset="0"/>
                <a:cs typeface="Times New Roman" panose="02020603050405020304" pitchFamily="18" charset="0"/>
              </a:rPr>
              <a:t>选填</a:t>
            </a:r>
            <a:r>
              <a:rPr lang="en-US" altLang="zh-CN" sz="2400" kern="100" dirty="0">
                <a:latin typeface="Times New Roman" panose="02020603050405020304" pitchFamily="18" charset="0"/>
                <a:cs typeface="Times New Roman" panose="02020603050405020304" pitchFamily="18" charset="0"/>
              </a:rPr>
              <a:t>“</a:t>
            </a:r>
            <a:r>
              <a:rPr lang="zh-CN" altLang="zh-CN" sz="2400" kern="100" dirty="0">
                <a:latin typeface="Times New Roman" panose="02020603050405020304" pitchFamily="18" charset="0"/>
                <a:cs typeface="Times New Roman" panose="02020603050405020304" pitchFamily="18" charset="0"/>
              </a:rPr>
              <a:t>大客车</a:t>
            </a:r>
            <a:r>
              <a:rPr lang="en-US" altLang="zh-CN" sz="2400" kern="100" dirty="0">
                <a:latin typeface="Times New Roman" panose="02020603050405020304" pitchFamily="18" charset="0"/>
                <a:cs typeface="Times New Roman" panose="02020603050405020304" pitchFamily="18" charset="0"/>
              </a:rPr>
              <a:t>”</a:t>
            </a:r>
            <a:r>
              <a:rPr lang="zh-CN" altLang="zh-CN" sz="2400" kern="100" dirty="0">
                <a:latin typeface="Times New Roman" panose="02020603050405020304" pitchFamily="18" charset="0"/>
                <a:cs typeface="Times New Roman" panose="02020603050405020304" pitchFamily="18" charset="0"/>
              </a:rPr>
              <a:t>或</a:t>
            </a:r>
            <a:r>
              <a:rPr lang="en-US" altLang="zh-CN" sz="2400" kern="100" dirty="0">
                <a:latin typeface="Times New Roman" panose="02020603050405020304" pitchFamily="18" charset="0"/>
                <a:cs typeface="Times New Roman" panose="02020603050405020304" pitchFamily="18" charset="0"/>
              </a:rPr>
              <a:t>“</a:t>
            </a:r>
            <a:r>
              <a:rPr lang="zh-CN" altLang="zh-CN" sz="2400" kern="100" dirty="0">
                <a:latin typeface="Times New Roman" panose="02020603050405020304" pitchFamily="18" charset="0"/>
                <a:cs typeface="Times New Roman" panose="02020603050405020304" pitchFamily="18" charset="0"/>
              </a:rPr>
              <a:t>小轿车</a:t>
            </a:r>
            <a:r>
              <a:rPr lang="en-US" altLang="zh-CN" sz="2400" kern="100" dirty="0">
                <a:latin typeface="Times New Roman" panose="02020603050405020304" pitchFamily="18" charset="0"/>
                <a:cs typeface="Times New Roman" panose="02020603050405020304" pitchFamily="18" charset="0"/>
              </a:rPr>
              <a:t>”)</a:t>
            </a:r>
            <a:r>
              <a:rPr lang="zh-CN" altLang="zh-CN" sz="2400" kern="100" dirty="0">
                <a:latin typeface="Times New Roman" panose="02020603050405020304" pitchFamily="18" charset="0"/>
                <a:cs typeface="Times New Roman" panose="02020603050405020304" pitchFamily="18" charset="0"/>
              </a:rPr>
              <a:t>的限速应该是</a:t>
            </a:r>
            <a:r>
              <a:rPr lang="en-US" altLang="zh-CN" sz="2400" kern="100" dirty="0">
                <a:latin typeface="Times New Roman" panose="02020603050405020304" pitchFamily="18" charset="0"/>
                <a:cs typeface="Times New Roman" panose="02020603050405020304" pitchFamily="18" charset="0"/>
              </a:rPr>
              <a:t>100 km/h</a:t>
            </a:r>
            <a:r>
              <a:rPr lang="zh-CN" altLang="zh-CN" sz="2400" kern="100" dirty="0">
                <a:latin typeface="Times New Roman" panose="02020603050405020304" pitchFamily="18" charset="0"/>
                <a:cs typeface="Times New Roman" panose="02020603050405020304" pitchFamily="18" charset="0"/>
              </a:rPr>
              <a:t>。</a:t>
            </a:r>
            <a:endParaRPr lang="zh-CN" altLang="zh-CN" sz="2400" kern="100" dirty="0">
              <a:latin typeface="Times New Roman" panose="02020603050405020304" pitchFamily="18" charset="0"/>
              <a:cs typeface="Times New Roman" panose="02020603050405020304" pitchFamily="18" charset="0"/>
            </a:endParaRPr>
          </a:p>
        </p:txBody>
      </p:sp>
      <p:sp>
        <p:nvSpPr>
          <p:cNvPr id="10" name="文本框 9"/>
          <p:cNvSpPr txBox="1"/>
          <p:nvPr/>
        </p:nvSpPr>
        <p:spPr>
          <a:xfrm>
            <a:off x="7641441" y="2272453"/>
            <a:ext cx="959223" cy="461665"/>
          </a:xfrm>
          <a:prstGeom prst="rect">
            <a:avLst/>
          </a:prstGeom>
          <a:noFill/>
        </p:spPr>
        <p:txBody>
          <a:bodyPr wrap="square" rtlCol="0">
            <a:spAutoFit/>
          </a:bodyPr>
          <a:lstStyle/>
          <a:p>
            <a:r>
              <a:rPr lang="zh-CN" altLang="en-US" sz="2400" dirty="0">
                <a:solidFill>
                  <a:srgbClr val="FF0000"/>
                </a:solidFill>
                <a:latin typeface="Times New Roman" panose="02020603050405020304" pitchFamily="18" charset="0"/>
                <a:cs typeface="Times New Roman" panose="02020603050405020304" pitchFamily="18" charset="0"/>
              </a:rPr>
              <a:t>质量</a:t>
            </a:r>
            <a:endParaRPr lang="en-US" altLang="zh-CN" sz="2400" dirty="0">
              <a:solidFill>
                <a:srgbClr val="FF0000"/>
              </a:solidFill>
              <a:latin typeface="Times New Roman" panose="02020603050405020304" pitchFamily="18" charset="0"/>
              <a:cs typeface="Times New Roman" panose="02020603050405020304" pitchFamily="18" charset="0"/>
            </a:endParaRPr>
          </a:p>
        </p:txBody>
      </p:sp>
      <p:sp>
        <p:nvSpPr>
          <p:cNvPr id="11" name="文本框 10"/>
          <p:cNvSpPr txBox="1"/>
          <p:nvPr/>
        </p:nvSpPr>
        <p:spPr>
          <a:xfrm>
            <a:off x="9134475" y="2272665"/>
            <a:ext cx="1042670" cy="460375"/>
          </a:xfrm>
          <a:prstGeom prst="rect">
            <a:avLst/>
          </a:prstGeom>
          <a:noFill/>
        </p:spPr>
        <p:txBody>
          <a:bodyPr wrap="square" rtlCol="0">
            <a:spAutoFit/>
          </a:bodyPr>
          <a:lstStyle/>
          <a:p>
            <a:r>
              <a:rPr lang="zh-CN" altLang="en-US" sz="2400" dirty="0">
                <a:solidFill>
                  <a:srgbClr val="FF0000"/>
                </a:solidFill>
                <a:latin typeface="Times New Roman" panose="02020603050405020304" pitchFamily="18" charset="0"/>
                <a:cs typeface="Times New Roman" panose="02020603050405020304" pitchFamily="18" charset="0"/>
              </a:rPr>
              <a:t>速度</a:t>
            </a:r>
            <a:endParaRPr lang="en-US" altLang="zh-CN" sz="2400" dirty="0">
              <a:solidFill>
                <a:srgbClr val="FF0000"/>
              </a:solidFill>
              <a:latin typeface="Times New Roman" panose="02020603050405020304" pitchFamily="18" charset="0"/>
              <a:cs typeface="Times New Roman" panose="02020603050405020304" pitchFamily="18" charset="0"/>
            </a:endParaRPr>
          </a:p>
        </p:txBody>
      </p:sp>
      <p:sp>
        <p:nvSpPr>
          <p:cNvPr id="12" name="文本框 11"/>
          <p:cNvSpPr txBox="1"/>
          <p:nvPr/>
        </p:nvSpPr>
        <p:spPr>
          <a:xfrm>
            <a:off x="7268472" y="2826846"/>
            <a:ext cx="1706880" cy="461665"/>
          </a:xfrm>
          <a:prstGeom prst="rect">
            <a:avLst/>
          </a:prstGeom>
          <a:noFill/>
        </p:spPr>
        <p:txBody>
          <a:bodyPr wrap="square" rtlCol="0">
            <a:spAutoFit/>
          </a:bodyPr>
          <a:lstStyle/>
          <a:p>
            <a:r>
              <a:rPr lang="zh-CN" altLang="en-US" sz="2400" dirty="0">
                <a:solidFill>
                  <a:srgbClr val="FF0000"/>
                </a:solidFill>
                <a:latin typeface="Times New Roman" panose="02020603050405020304" pitchFamily="18" charset="0"/>
                <a:cs typeface="Times New Roman" panose="02020603050405020304" pitchFamily="18" charset="0"/>
              </a:rPr>
              <a:t>大</a:t>
            </a:r>
            <a:endParaRPr lang="en-US" altLang="zh-CN" sz="2400" dirty="0">
              <a:solidFill>
                <a:srgbClr val="FF0000"/>
              </a:solidFill>
              <a:latin typeface="Times New Roman" panose="02020603050405020304" pitchFamily="18" charset="0"/>
              <a:cs typeface="Times New Roman" panose="02020603050405020304" pitchFamily="18" charset="0"/>
            </a:endParaRPr>
          </a:p>
        </p:txBody>
      </p:sp>
      <p:sp>
        <p:nvSpPr>
          <p:cNvPr id="13" name="文本框 12"/>
          <p:cNvSpPr txBox="1"/>
          <p:nvPr/>
        </p:nvSpPr>
        <p:spPr>
          <a:xfrm>
            <a:off x="6780381" y="3382104"/>
            <a:ext cx="1706880" cy="461665"/>
          </a:xfrm>
          <a:prstGeom prst="rect">
            <a:avLst/>
          </a:prstGeom>
          <a:noFill/>
        </p:spPr>
        <p:txBody>
          <a:bodyPr wrap="square" rtlCol="0">
            <a:spAutoFit/>
          </a:bodyPr>
          <a:lstStyle/>
          <a:p>
            <a:r>
              <a:rPr lang="zh-CN" altLang="en-US" sz="2400" dirty="0">
                <a:solidFill>
                  <a:srgbClr val="FF0000"/>
                </a:solidFill>
                <a:latin typeface="Times New Roman" panose="02020603050405020304" pitchFamily="18" charset="0"/>
                <a:cs typeface="Times New Roman" panose="02020603050405020304" pitchFamily="18" charset="0"/>
              </a:rPr>
              <a:t>大</a:t>
            </a:r>
            <a:endParaRPr lang="en-US" altLang="zh-CN" sz="2400" dirty="0">
              <a:solidFill>
                <a:srgbClr val="FF0000"/>
              </a:solidFill>
              <a:latin typeface="Times New Roman" panose="02020603050405020304" pitchFamily="18" charset="0"/>
              <a:cs typeface="Times New Roman" panose="02020603050405020304" pitchFamily="18" charset="0"/>
            </a:endParaRPr>
          </a:p>
        </p:txBody>
      </p:sp>
      <p:sp>
        <p:nvSpPr>
          <p:cNvPr id="14" name="文本框 13"/>
          <p:cNvSpPr txBox="1"/>
          <p:nvPr/>
        </p:nvSpPr>
        <p:spPr>
          <a:xfrm>
            <a:off x="7256611" y="3929138"/>
            <a:ext cx="1706880" cy="461665"/>
          </a:xfrm>
          <a:prstGeom prst="rect">
            <a:avLst/>
          </a:prstGeom>
          <a:noFill/>
        </p:spPr>
        <p:txBody>
          <a:bodyPr wrap="square" rtlCol="0">
            <a:spAutoFit/>
          </a:bodyPr>
          <a:lstStyle/>
          <a:p>
            <a:r>
              <a:rPr lang="zh-CN" altLang="en-US" sz="2400" dirty="0">
                <a:solidFill>
                  <a:srgbClr val="FF0000"/>
                </a:solidFill>
                <a:latin typeface="Times New Roman" panose="02020603050405020304" pitchFamily="18" charset="0"/>
                <a:cs typeface="Times New Roman" panose="02020603050405020304" pitchFamily="18" charset="0"/>
              </a:rPr>
              <a:t>大客车</a:t>
            </a:r>
            <a:endParaRPr lang="en-US" altLang="zh-CN" sz="2400" dirty="0">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ppt_x"/>
                                          </p:val>
                                        </p:tav>
                                        <p:tav tm="100000">
                                          <p:val>
                                            <p:strVal val="#ppt_x"/>
                                          </p:val>
                                        </p:tav>
                                      </p:tavLst>
                                    </p:anim>
                                    <p:anim calcmode="lin" valueType="num">
                                      <p:cBhvr additive="base">
                                        <p:cTn id="20"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additive="base">
                                        <p:cTn id="25" dur="500" fill="hold"/>
                                        <p:tgtEl>
                                          <p:spTgt spid="13"/>
                                        </p:tgtEl>
                                        <p:attrNameLst>
                                          <p:attrName>ppt_x</p:attrName>
                                        </p:attrNameLst>
                                      </p:cBhvr>
                                      <p:tavLst>
                                        <p:tav tm="0">
                                          <p:val>
                                            <p:strVal val="#ppt_x"/>
                                          </p:val>
                                        </p:tav>
                                        <p:tav tm="100000">
                                          <p:val>
                                            <p:strVal val="#ppt_x"/>
                                          </p:val>
                                        </p:tav>
                                      </p:tavLst>
                                    </p:anim>
                                    <p:anim calcmode="lin" valueType="num">
                                      <p:cBhvr additive="base">
                                        <p:cTn id="26"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additive="base">
                                        <p:cTn id="31" dur="500" fill="hold"/>
                                        <p:tgtEl>
                                          <p:spTgt spid="14"/>
                                        </p:tgtEl>
                                        <p:attrNameLst>
                                          <p:attrName>ppt_x</p:attrName>
                                        </p:attrNameLst>
                                      </p:cBhvr>
                                      <p:tavLst>
                                        <p:tav tm="0">
                                          <p:val>
                                            <p:strVal val="#ppt_x"/>
                                          </p:val>
                                        </p:tav>
                                        <p:tav tm="100000">
                                          <p:val>
                                            <p:strVal val="#ppt_x"/>
                                          </p:val>
                                        </p:tav>
                                      </p:tavLst>
                                    </p:anim>
                                    <p:anim calcmode="lin" valueType="num">
                                      <p:cBhvr additive="base">
                                        <p:cTn id="32"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3" grpId="0"/>
      <p:bldP spid="14"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nvGraphicFramePr>
        <p:xfrm>
          <a:off x="1075765" y="2388990"/>
          <a:ext cx="9538443" cy="1716846"/>
        </p:xfrm>
        <a:graphic>
          <a:graphicData uri="http://schemas.openxmlformats.org/drawingml/2006/table">
            <a:tbl>
              <a:tblPr/>
              <a:tblGrid>
                <a:gridCol w="2610359"/>
                <a:gridCol w="991209"/>
                <a:gridCol w="991209"/>
                <a:gridCol w="991209"/>
                <a:gridCol w="991209"/>
                <a:gridCol w="980830"/>
                <a:gridCol w="991209"/>
                <a:gridCol w="991209"/>
              </a:tblGrid>
              <a:tr h="858423">
                <a:tc>
                  <a:txBody>
                    <a:bodyPr/>
                    <a:lstStyle/>
                    <a:p>
                      <a:pPr algn="ctr">
                        <a:spcAft>
                          <a:spcPts val="0"/>
                        </a:spcAft>
                      </a:pPr>
                      <a:r>
                        <a:rPr lang="zh-CN" sz="2400" kern="100">
                          <a:effectLst/>
                          <a:latin typeface="Times New Roman" panose="02020603050405020304" pitchFamily="18" charset="0"/>
                          <a:ea typeface="+mn-ea"/>
                          <a:cs typeface="Times New Roman" panose="02020603050405020304" pitchFamily="18" charset="0"/>
                        </a:rPr>
                        <a:t>钢球的质量</a:t>
                      </a:r>
                      <a:r>
                        <a:rPr lang="en-US" sz="2400" i="1" kern="100">
                          <a:effectLst/>
                          <a:latin typeface="Times New Roman" panose="02020603050405020304" pitchFamily="18" charset="0"/>
                          <a:ea typeface="+mn-ea"/>
                          <a:cs typeface="Times New Roman" panose="02020603050405020304" pitchFamily="18" charset="0"/>
                        </a:rPr>
                        <a:t>m</a:t>
                      </a:r>
                      <a:r>
                        <a:rPr lang="en-US" sz="2400" kern="100">
                          <a:effectLst/>
                          <a:latin typeface="Times New Roman" panose="02020603050405020304" pitchFamily="18" charset="0"/>
                          <a:ea typeface="+mn-ea"/>
                          <a:cs typeface="Times New Roman" panose="02020603050405020304" pitchFamily="18" charset="0"/>
                        </a:rPr>
                        <a:t>/g</a:t>
                      </a:r>
                      <a:endParaRPr lang="zh-CN" sz="2400" kern="100">
                        <a:effectLst/>
                        <a:latin typeface="Times New Roman" panose="02020603050405020304" pitchFamily="18" charset="0"/>
                        <a:ea typeface="+mn-ea"/>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60000"/>
                        <a:lumOff val="40000"/>
                      </a:schemeClr>
                    </a:solidFill>
                  </a:tcPr>
                </a:tc>
                <a:tc>
                  <a:txBody>
                    <a:bodyPr/>
                    <a:lstStyle/>
                    <a:p>
                      <a:pPr algn="ctr">
                        <a:spcAft>
                          <a:spcPts val="0"/>
                        </a:spcAft>
                      </a:pPr>
                      <a:r>
                        <a:rPr lang="en-US" sz="2400" kern="100">
                          <a:effectLst/>
                          <a:latin typeface="Times New Roman" panose="02020603050405020304" pitchFamily="18" charset="0"/>
                          <a:ea typeface="+mn-ea"/>
                          <a:cs typeface="Times New Roman" panose="02020603050405020304" pitchFamily="18" charset="0"/>
                        </a:rPr>
                        <a:t>10</a:t>
                      </a:r>
                      <a:endParaRPr lang="zh-CN" sz="2400" kern="100">
                        <a:effectLst/>
                        <a:latin typeface="Times New Roman" panose="02020603050405020304" pitchFamily="18" charset="0"/>
                        <a:ea typeface="+mn-ea"/>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2400" kern="100">
                          <a:effectLst/>
                          <a:latin typeface="Times New Roman" panose="02020603050405020304" pitchFamily="18" charset="0"/>
                          <a:ea typeface="+mn-ea"/>
                          <a:cs typeface="Times New Roman" panose="02020603050405020304" pitchFamily="18" charset="0"/>
                        </a:rPr>
                        <a:t>15</a:t>
                      </a:r>
                      <a:endParaRPr lang="zh-CN" sz="2400" kern="100">
                        <a:effectLst/>
                        <a:latin typeface="Times New Roman" panose="02020603050405020304" pitchFamily="18" charset="0"/>
                        <a:ea typeface="+mn-ea"/>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2400" kern="100">
                          <a:effectLst/>
                          <a:latin typeface="Times New Roman" panose="02020603050405020304" pitchFamily="18" charset="0"/>
                          <a:ea typeface="+mn-ea"/>
                          <a:cs typeface="Times New Roman" panose="02020603050405020304" pitchFamily="18" charset="0"/>
                        </a:rPr>
                        <a:t>20</a:t>
                      </a:r>
                      <a:endParaRPr lang="zh-CN" sz="2400" kern="100">
                        <a:effectLst/>
                        <a:latin typeface="Times New Roman" panose="02020603050405020304" pitchFamily="18" charset="0"/>
                        <a:ea typeface="+mn-ea"/>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2400" kern="100">
                          <a:effectLst/>
                          <a:latin typeface="Times New Roman" panose="02020603050405020304" pitchFamily="18" charset="0"/>
                          <a:ea typeface="+mn-ea"/>
                          <a:cs typeface="Times New Roman" panose="02020603050405020304" pitchFamily="18" charset="0"/>
                        </a:rPr>
                        <a:t>25</a:t>
                      </a:r>
                      <a:endParaRPr lang="zh-CN" sz="2400" kern="100">
                        <a:effectLst/>
                        <a:latin typeface="Times New Roman" panose="02020603050405020304" pitchFamily="18" charset="0"/>
                        <a:ea typeface="+mn-ea"/>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2400" kern="100">
                          <a:effectLst/>
                          <a:latin typeface="Times New Roman" panose="02020603050405020304" pitchFamily="18" charset="0"/>
                          <a:ea typeface="+mn-ea"/>
                          <a:cs typeface="Times New Roman" panose="02020603050405020304" pitchFamily="18" charset="0"/>
                        </a:rPr>
                        <a:t>30</a:t>
                      </a:r>
                      <a:endParaRPr lang="zh-CN" sz="2400" kern="100">
                        <a:effectLst/>
                        <a:latin typeface="Times New Roman" panose="02020603050405020304" pitchFamily="18" charset="0"/>
                        <a:ea typeface="+mn-ea"/>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2400" kern="100">
                          <a:effectLst/>
                          <a:latin typeface="Times New Roman" panose="02020603050405020304" pitchFamily="18" charset="0"/>
                          <a:ea typeface="+mn-ea"/>
                          <a:cs typeface="Times New Roman" panose="02020603050405020304" pitchFamily="18" charset="0"/>
                        </a:rPr>
                        <a:t>35</a:t>
                      </a:r>
                      <a:endParaRPr lang="zh-CN" sz="2400" kern="100">
                        <a:effectLst/>
                        <a:latin typeface="Times New Roman" panose="02020603050405020304" pitchFamily="18" charset="0"/>
                        <a:ea typeface="+mn-ea"/>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2400" kern="100">
                          <a:effectLst/>
                          <a:latin typeface="Times New Roman" panose="02020603050405020304" pitchFamily="18" charset="0"/>
                          <a:ea typeface="+mn-ea"/>
                          <a:cs typeface="Times New Roman" panose="02020603050405020304" pitchFamily="18" charset="0"/>
                        </a:rPr>
                        <a:t>40</a:t>
                      </a:r>
                      <a:endParaRPr lang="zh-CN" sz="2400" kern="100">
                        <a:effectLst/>
                        <a:latin typeface="Times New Roman" panose="02020603050405020304" pitchFamily="18" charset="0"/>
                        <a:ea typeface="+mn-ea"/>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58423">
                <a:tc>
                  <a:txBody>
                    <a:bodyPr/>
                    <a:lstStyle/>
                    <a:p>
                      <a:pPr algn="ctr">
                        <a:spcAft>
                          <a:spcPts val="0"/>
                        </a:spcAft>
                      </a:pPr>
                      <a:r>
                        <a:rPr lang="zh-CN" sz="2400" kern="100">
                          <a:effectLst/>
                          <a:latin typeface="Times New Roman" panose="02020603050405020304" pitchFamily="18" charset="0"/>
                          <a:ea typeface="+mn-ea"/>
                          <a:cs typeface="Times New Roman" panose="02020603050405020304" pitchFamily="18" charset="0"/>
                        </a:rPr>
                        <a:t>木块滑行距离</a:t>
                      </a:r>
                      <a:r>
                        <a:rPr lang="en-US" sz="2400" i="1" kern="100">
                          <a:effectLst/>
                          <a:latin typeface="Times New Roman" panose="02020603050405020304" pitchFamily="18" charset="0"/>
                          <a:ea typeface="+mn-ea"/>
                          <a:cs typeface="Times New Roman" panose="02020603050405020304" pitchFamily="18" charset="0"/>
                        </a:rPr>
                        <a:t>s</a:t>
                      </a:r>
                      <a:r>
                        <a:rPr lang="en-US" sz="2400" kern="100">
                          <a:effectLst/>
                          <a:latin typeface="Times New Roman" panose="02020603050405020304" pitchFamily="18" charset="0"/>
                          <a:ea typeface="+mn-ea"/>
                          <a:cs typeface="Times New Roman" panose="02020603050405020304" pitchFamily="18" charset="0"/>
                        </a:rPr>
                        <a:t>/m</a:t>
                      </a:r>
                      <a:endParaRPr lang="zh-CN" sz="2400" kern="100">
                        <a:effectLst/>
                        <a:latin typeface="Times New Roman" panose="02020603050405020304" pitchFamily="18" charset="0"/>
                        <a:ea typeface="+mn-ea"/>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60000"/>
                        <a:lumOff val="40000"/>
                      </a:schemeClr>
                    </a:solidFill>
                  </a:tcPr>
                </a:tc>
                <a:tc>
                  <a:txBody>
                    <a:bodyPr/>
                    <a:lstStyle/>
                    <a:p>
                      <a:pPr algn="ctr">
                        <a:spcAft>
                          <a:spcPts val="0"/>
                        </a:spcAft>
                      </a:pPr>
                      <a:r>
                        <a:rPr lang="en-US" sz="2400" kern="100">
                          <a:effectLst/>
                          <a:latin typeface="Times New Roman" panose="02020603050405020304" pitchFamily="18" charset="0"/>
                          <a:ea typeface="+mn-ea"/>
                          <a:cs typeface="Times New Roman" panose="02020603050405020304" pitchFamily="18" charset="0"/>
                        </a:rPr>
                        <a:t>0.12</a:t>
                      </a:r>
                      <a:endParaRPr lang="zh-CN" sz="2400" kern="100">
                        <a:effectLst/>
                        <a:latin typeface="Times New Roman" panose="02020603050405020304" pitchFamily="18" charset="0"/>
                        <a:ea typeface="+mn-ea"/>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2400" kern="100">
                          <a:effectLst/>
                          <a:latin typeface="Times New Roman" panose="02020603050405020304" pitchFamily="18" charset="0"/>
                          <a:ea typeface="+mn-ea"/>
                          <a:cs typeface="Times New Roman" panose="02020603050405020304" pitchFamily="18" charset="0"/>
                        </a:rPr>
                        <a:t>0.10</a:t>
                      </a:r>
                      <a:endParaRPr lang="zh-CN" sz="2400" kern="100">
                        <a:effectLst/>
                        <a:latin typeface="Times New Roman" panose="02020603050405020304" pitchFamily="18" charset="0"/>
                        <a:ea typeface="+mn-ea"/>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2400" kern="100">
                          <a:effectLst/>
                          <a:latin typeface="Times New Roman" panose="02020603050405020304" pitchFamily="18" charset="0"/>
                          <a:ea typeface="+mn-ea"/>
                          <a:cs typeface="Times New Roman" panose="02020603050405020304" pitchFamily="18" charset="0"/>
                        </a:rPr>
                        <a:t>0.12</a:t>
                      </a:r>
                      <a:endParaRPr lang="zh-CN" sz="2400" kern="100">
                        <a:effectLst/>
                        <a:latin typeface="Times New Roman" panose="02020603050405020304" pitchFamily="18" charset="0"/>
                        <a:ea typeface="+mn-ea"/>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2400" kern="100">
                          <a:effectLst/>
                          <a:latin typeface="Times New Roman" panose="02020603050405020304" pitchFamily="18" charset="0"/>
                          <a:ea typeface="+mn-ea"/>
                          <a:cs typeface="Times New Roman" panose="02020603050405020304" pitchFamily="18" charset="0"/>
                        </a:rPr>
                        <a:t>0.12</a:t>
                      </a:r>
                      <a:endParaRPr lang="zh-CN" sz="2400" kern="100">
                        <a:effectLst/>
                        <a:latin typeface="Times New Roman" panose="02020603050405020304" pitchFamily="18" charset="0"/>
                        <a:ea typeface="+mn-ea"/>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2400" kern="100">
                          <a:effectLst/>
                          <a:latin typeface="Times New Roman" panose="02020603050405020304" pitchFamily="18" charset="0"/>
                          <a:ea typeface="+mn-ea"/>
                          <a:cs typeface="Times New Roman" panose="02020603050405020304" pitchFamily="18" charset="0"/>
                        </a:rPr>
                        <a:t>0.11</a:t>
                      </a:r>
                      <a:endParaRPr lang="zh-CN" sz="2400" kern="100">
                        <a:effectLst/>
                        <a:latin typeface="Times New Roman" panose="02020603050405020304" pitchFamily="18" charset="0"/>
                        <a:ea typeface="+mn-ea"/>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2400" kern="100">
                          <a:effectLst/>
                          <a:latin typeface="Times New Roman" panose="02020603050405020304" pitchFamily="18" charset="0"/>
                          <a:ea typeface="+mn-ea"/>
                          <a:cs typeface="Times New Roman" panose="02020603050405020304" pitchFamily="18" charset="0"/>
                        </a:rPr>
                        <a:t>0.13</a:t>
                      </a:r>
                      <a:endParaRPr lang="zh-CN" sz="2400" kern="100">
                        <a:effectLst/>
                        <a:latin typeface="Times New Roman" panose="02020603050405020304" pitchFamily="18" charset="0"/>
                        <a:ea typeface="+mn-ea"/>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2400" kern="100" dirty="0">
                          <a:effectLst/>
                          <a:latin typeface="Times New Roman" panose="02020603050405020304" pitchFamily="18" charset="0"/>
                          <a:ea typeface="+mn-ea"/>
                          <a:cs typeface="Times New Roman" panose="02020603050405020304" pitchFamily="18" charset="0"/>
                        </a:rPr>
                        <a:t>0.12</a:t>
                      </a:r>
                      <a:endParaRPr lang="zh-CN" sz="2400" kern="100" dirty="0">
                        <a:effectLst/>
                        <a:latin typeface="Times New Roman" panose="02020603050405020304" pitchFamily="18" charset="0"/>
                        <a:ea typeface="+mn-ea"/>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4" name="矩形 3"/>
          <p:cNvSpPr/>
          <p:nvPr/>
        </p:nvSpPr>
        <p:spPr>
          <a:xfrm>
            <a:off x="1075765" y="1523111"/>
            <a:ext cx="5110480" cy="460375"/>
          </a:xfrm>
          <a:prstGeom prst="rect">
            <a:avLst/>
          </a:prstGeom>
        </p:spPr>
        <p:txBody>
          <a:bodyPr wrap="none">
            <a:spAutoFit/>
          </a:bodyPr>
          <a:lstStyle/>
          <a:p>
            <a:r>
              <a:rPr lang="en-US" altLang="zh-CN" sz="2400" dirty="0">
                <a:latin typeface="Times New Roman" panose="02020603050405020304" pitchFamily="18" charset="0"/>
                <a:cs typeface="Times New Roman" panose="02020603050405020304" pitchFamily="18" charset="0"/>
              </a:rPr>
              <a:t>(7)</a:t>
            </a:r>
            <a:r>
              <a:rPr lang="zh-CN" altLang="en-US" sz="2400" dirty="0">
                <a:latin typeface="Times New Roman" panose="02020603050405020304" pitchFamily="18" charset="0"/>
                <a:cs typeface="Times New Roman" panose="02020603050405020304" pitchFamily="18" charset="0"/>
              </a:rPr>
              <a:t>某同学通过实验得到的数据如下：</a:t>
            </a:r>
            <a:endParaRPr lang="zh-CN" altLang="en-US" sz="2400" dirty="0">
              <a:latin typeface="Times New Roman" panose="02020603050405020304" pitchFamily="18" charset="0"/>
              <a:cs typeface="Times New Roman" panose="02020603050405020304" pitchFamily="18" charset="0"/>
            </a:endParaRPr>
          </a:p>
        </p:txBody>
      </p:sp>
      <p:sp>
        <p:nvSpPr>
          <p:cNvPr id="5" name="矩形 4"/>
          <p:cNvSpPr/>
          <p:nvPr/>
        </p:nvSpPr>
        <p:spPr>
          <a:xfrm>
            <a:off x="1075765" y="4492767"/>
            <a:ext cx="9986682" cy="1753235"/>
          </a:xfrm>
          <a:prstGeom prst="rect">
            <a:avLst/>
          </a:prstGeom>
        </p:spPr>
        <p:txBody>
          <a:bodyPr wrap="square">
            <a:spAutoFit/>
          </a:bodyPr>
          <a:lstStyle/>
          <a:p>
            <a:pPr indent="0" algn="just" fontAlgn="auto">
              <a:lnSpc>
                <a:spcPct val="150000"/>
              </a:lnSpc>
              <a:spcAft>
                <a:spcPts val="0"/>
              </a:spcAft>
            </a:pPr>
            <a:r>
              <a:rPr lang="zh-CN" altLang="zh-CN" sz="2400" kern="100" dirty="0">
                <a:latin typeface="Times New Roman" panose="02020603050405020304" pitchFamily="18" charset="0"/>
                <a:cs typeface="Times New Roman" panose="02020603050405020304" pitchFamily="18" charset="0"/>
              </a:rPr>
              <a:t>该同学从以上的实验数据得出</a:t>
            </a:r>
            <a:r>
              <a:rPr lang="en-US" altLang="zh-CN" sz="2400" kern="100" dirty="0">
                <a:latin typeface="Times New Roman" panose="02020603050405020304" pitchFamily="18" charset="0"/>
                <a:cs typeface="Times New Roman" panose="02020603050405020304" pitchFamily="18" charset="0"/>
              </a:rPr>
              <a:t>“</a:t>
            </a:r>
            <a:r>
              <a:rPr lang="zh-CN" altLang="zh-CN" sz="2400" kern="100" dirty="0">
                <a:latin typeface="Times New Roman" panose="02020603050405020304" pitchFamily="18" charset="0"/>
                <a:cs typeface="Times New Roman" panose="02020603050405020304" pitchFamily="18" charset="0"/>
              </a:rPr>
              <a:t>物体的动能大小与质量无关</a:t>
            </a:r>
            <a:r>
              <a:rPr lang="en-US" altLang="zh-CN" sz="2400" kern="100" dirty="0">
                <a:latin typeface="Times New Roman" panose="02020603050405020304" pitchFamily="18" charset="0"/>
                <a:cs typeface="Times New Roman" panose="02020603050405020304" pitchFamily="18" charset="0"/>
              </a:rPr>
              <a:t>”</a:t>
            </a:r>
            <a:r>
              <a:rPr lang="zh-CN" altLang="zh-CN" sz="2400" kern="100" dirty="0">
                <a:latin typeface="Times New Roman" panose="02020603050405020304" pitchFamily="18" charset="0"/>
                <a:cs typeface="Times New Roman" panose="02020603050405020304" pitchFamily="18" charset="0"/>
              </a:rPr>
              <a:t>，你认为实验结论与物理事实</a:t>
            </a:r>
            <a:r>
              <a:rPr lang="en-US" altLang="zh-CN" sz="2400" kern="100" dirty="0">
                <a:latin typeface="Times New Roman" panose="02020603050405020304" pitchFamily="18" charset="0"/>
                <a:cs typeface="Times New Roman" panose="02020603050405020304" pitchFamily="18" charset="0"/>
              </a:rPr>
              <a:t>________(</a:t>
            </a:r>
            <a:r>
              <a:rPr lang="zh-CN" altLang="zh-CN" sz="2400" kern="100" dirty="0">
                <a:latin typeface="Times New Roman" panose="02020603050405020304" pitchFamily="18" charset="0"/>
                <a:cs typeface="Times New Roman" panose="02020603050405020304" pitchFamily="18" charset="0"/>
              </a:rPr>
              <a:t>选填</a:t>
            </a:r>
            <a:r>
              <a:rPr lang="en-US" altLang="zh-CN" sz="2400" kern="100" dirty="0">
                <a:latin typeface="Times New Roman" panose="02020603050405020304" pitchFamily="18" charset="0"/>
                <a:cs typeface="Times New Roman" panose="02020603050405020304" pitchFamily="18" charset="0"/>
              </a:rPr>
              <a:t>“</a:t>
            </a:r>
            <a:r>
              <a:rPr lang="zh-CN" altLang="zh-CN" sz="2400" kern="100" dirty="0">
                <a:latin typeface="Times New Roman" panose="02020603050405020304" pitchFamily="18" charset="0"/>
                <a:cs typeface="Times New Roman" panose="02020603050405020304" pitchFamily="18" charset="0"/>
              </a:rPr>
              <a:t>相符</a:t>
            </a:r>
            <a:r>
              <a:rPr lang="en-US" altLang="zh-CN" sz="2400" kern="100" dirty="0">
                <a:latin typeface="Times New Roman" panose="02020603050405020304" pitchFamily="18" charset="0"/>
                <a:cs typeface="Times New Roman" panose="02020603050405020304" pitchFamily="18" charset="0"/>
              </a:rPr>
              <a:t>”</a:t>
            </a:r>
            <a:r>
              <a:rPr lang="zh-CN" altLang="zh-CN" sz="2400" kern="100" dirty="0">
                <a:latin typeface="Times New Roman" panose="02020603050405020304" pitchFamily="18" charset="0"/>
                <a:cs typeface="Times New Roman" panose="02020603050405020304" pitchFamily="18" charset="0"/>
              </a:rPr>
              <a:t>或</a:t>
            </a:r>
            <a:r>
              <a:rPr lang="en-US" altLang="zh-CN" sz="2400" kern="100" dirty="0">
                <a:latin typeface="Times New Roman" panose="02020603050405020304" pitchFamily="18" charset="0"/>
                <a:cs typeface="Times New Roman" panose="02020603050405020304" pitchFamily="18" charset="0"/>
              </a:rPr>
              <a:t>“</a:t>
            </a:r>
            <a:r>
              <a:rPr lang="zh-CN" altLang="zh-CN" sz="2400" kern="100" dirty="0">
                <a:latin typeface="Times New Roman" panose="02020603050405020304" pitchFamily="18" charset="0"/>
                <a:cs typeface="Times New Roman" panose="02020603050405020304" pitchFamily="18" charset="0"/>
              </a:rPr>
              <a:t>不相符</a:t>
            </a:r>
            <a:r>
              <a:rPr lang="en-US" altLang="zh-CN" sz="2400" kern="100" dirty="0">
                <a:latin typeface="Times New Roman" panose="02020603050405020304" pitchFamily="18" charset="0"/>
                <a:cs typeface="Times New Roman" panose="02020603050405020304" pitchFamily="18" charset="0"/>
              </a:rPr>
              <a:t>”)</a:t>
            </a:r>
            <a:r>
              <a:rPr lang="zh-CN" altLang="zh-CN" sz="2400" kern="100" dirty="0">
                <a:latin typeface="Times New Roman" panose="02020603050405020304" pitchFamily="18" charset="0"/>
                <a:cs typeface="Times New Roman" panose="02020603050405020304" pitchFamily="18" charset="0"/>
              </a:rPr>
              <a:t>，你认为出现此实验现象的主要原因是</a:t>
            </a:r>
            <a:r>
              <a:rPr lang="en-US" altLang="zh-CN" sz="2400" kern="100" dirty="0">
                <a:latin typeface="Times New Roman" panose="02020603050405020304" pitchFamily="18" charset="0"/>
                <a:cs typeface="Times New Roman" panose="02020603050405020304" pitchFamily="18" charset="0"/>
              </a:rPr>
              <a:t>__________________________________________</a:t>
            </a:r>
            <a:r>
              <a:rPr lang="zh-CN" altLang="zh-CN" sz="2400" kern="100" dirty="0">
                <a:latin typeface="Times New Roman" panose="02020603050405020304" pitchFamily="18" charset="0"/>
                <a:cs typeface="Times New Roman" panose="02020603050405020304" pitchFamily="18" charset="0"/>
              </a:rPr>
              <a:t>。</a:t>
            </a:r>
            <a:endParaRPr lang="zh-CN" altLang="zh-CN" sz="2400" kern="100" dirty="0">
              <a:latin typeface="Times New Roman" panose="02020603050405020304" pitchFamily="18" charset="0"/>
              <a:cs typeface="Times New Roman" panose="02020603050405020304" pitchFamily="18" charset="0"/>
            </a:endParaRPr>
          </a:p>
        </p:txBody>
      </p:sp>
      <p:sp>
        <p:nvSpPr>
          <p:cNvPr id="6" name="文本框 5"/>
          <p:cNvSpPr txBox="1"/>
          <p:nvPr/>
        </p:nvSpPr>
        <p:spPr>
          <a:xfrm>
            <a:off x="3416450" y="5119296"/>
            <a:ext cx="1706880" cy="461665"/>
          </a:xfrm>
          <a:prstGeom prst="rect">
            <a:avLst/>
          </a:prstGeom>
          <a:noFill/>
        </p:spPr>
        <p:txBody>
          <a:bodyPr wrap="square" rtlCol="0">
            <a:spAutoFit/>
          </a:bodyPr>
          <a:lstStyle/>
          <a:p>
            <a:r>
              <a:rPr lang="zh-CN" altLang="en-US" sz="2400" dirty="0">
                <a:solidFill>
                  <a:srgbClr val="FF0000"/>
                </a:solidFill>
                <a:latin typeface="Times New Roman" panose="02020603050405020304" pitchFamily="18" charset="0"/>
                <a:cs typeface="Times New Roman" panose="02020603050405020304" pitchFamily="18" charset="0"/>
              </a:rPr>
              <a:t>不相等</a:t>
            </a:r>
            <a:endParaRPr lang="en-US" altLang="zh-CN" sz="2400" dirty="0">
              <a:solidFill>
                <a:srgbClr val="FF0000"/>
              </a:solidFill>
              <a:latin typeface="Times New Roman" panose="02020603050405020304" pitchFamily="18" charset="0"/>
              <a:cs typeface="Times New Roman" panose="02020603050405020304" pitchFamily="18" charset="0"/>
            </a:endParaRPr>
          </a:p>
        </p:txBody>
      </p:sp>
      <p:sp>
        <p:nvSpPr>
          <p:cNvPr id="7" name="文本框 6"/>
          <p:cNvSpPr txBox="1"/>
          <p:nvPr/>
        </p:nvSpPr>
        <p:spPr>
          <a:xfrm>
            <a:off x="3599330" y="5684865"/>
            <a:ext cx="5776859" cy="461665"/>
          </a:xfrm>
          <a:prstGeom prst="rect">
            <a:avLst/>
          </a:prstGeom>
          <a:noFill/>
        </p:spPr>
        <p:txBody>
          <a:bodyPr wrap="square" rtlCol="0">
            <a:spAutoFit/>
          </a:bodyPr>
          <a:lstStyle/>
          <a:p>
            <a:r>
              <a:rPr lang="zh-CN" altLang="en-US" sz="2400" dirty="0">
                <a:solidFill>
                  <a:srgbClr val="FF0000"/>
                </a:solidFill>
                <a:latin typeface="Times New Roman" panose="02020603050405020304" pitchFamily="18" charset="0"/>
                <a:cs typeface="Times New Roman" panose="02020603050405020304" pitchFamily="18" charset="0"/>
              </a:rPr>
              <a:t>没有控制小球撞击木块时的速度相同</a:t>
            </a:r>
            <a:endParaRPr lang="en-US" altLang="zh-CN" sz="2400" dirty="0">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8673" name="矩形 10"/>
          <p:cNvSpPr/>
          <p:nvPr/>
        </p:nvSpPr>
        <p:spPr>
          <a:xfrm>
            <a:off x="675640" y="1190759"/>
            <a:ext cx="10840720" cy="2306955"/>
          </a:xfrm>
          <a:prstGeom prst="rect">
            <a:avLst/>
          </a:prstGeom>
          <a:noFill/>
          <a:ln w="9525">
            <a:noFill/>
          </a:ln>
        </p:spPr>
        <p:txBody>
          <a:bodyPr wrap="square">
            <a:spAutoFit/>
          </a:bodyPr>
          <a:lstStyle/>
          <a:p>
            <a:pPr indent="0" algn="just" fontAlgn="auto">
              <a:lnSpc>
                <a:spcPct val="150000"/>
              </a:lnSpc>
              <a:spcAft>
                <a:spcPts val="0"/>
              </a:spcAft>
            </a:pPr>
            <a:r>
              <a:rPr lang="zh-CN" altLang="zh-CN" sz="2400" kern="100" dirty="0">
                <a:latin typeface="黑体" panose="02010609060101010101" pitchFamily="49" charset="-122"/>
                <a:ea typeface="黑体" panose="02010609060101010101" pitchFamily="49" charset="-122"/>
                <a:cs typeface="Times New Roman" panose="02020603050405020304" pitchFamily="18" charset="0"/>
              </a:rPr>
              <a:t>【实验设计】</a:t>
            </a:r>
            <a:endParaRPr lang="zh-CN" altLang="zh-CN" sz="2400" b="1" kern="100" dirty="0">
              <a:latin typeface="Times New Roman" panose="02020603050405020304" pitchFamily="18" charset="0"/>
              <a:cs typeface="Times New Roman" panose="02020603050405020304" pitchFamily="18" charset="0"/>
            </a:endParaRPr>
          </a:p>
          <a:p>
            <a:pPr indent="0" algn="just" fontAlgn="auto">
              <a:lnSpc>
                <a:spcPct val="150000"/>
              </a:lnSpc>
              <a:spcAft>
                <a:spcPts val="0"/>
              </a:spcAft>
            </a:pPr>
            <a:r>
              <a:rPr lang="zh-CN" altLang="zh-CN" sz="2400" kern="100" dirty="0">
                <a:latin typeface="Times New Roman" panose="02020603050405020304" pitchFamily="18" charset="0"/>
                <a:ea typeface="宋体" panose="02010600030101010101" pitchFamily="2" charset="-122"/>
                <a:cs typeface="Times New Roman" panose="02020603050405020304" pitchFamily="18" charset="0"/>
              </a:rPr>
              <a:t>例</a:t>
            </a:r>
            <a:r>
              <a:rPr lang="en-US" altLang="zh-CN" sz="2400" kern="100" dirty="0">
                <a:latin typeface="Times New Roman" panose="02020603050405020304" pitchFamily="18" charset="0"/>
                <a:ea typeface="宋体" panose="02010600030101010101" pitchFamily="2" charset="-122"/>
                <a:cs typeface="Times New Roman" panose="02020603050405020304" pitchFamily="18" charset="0"/>
              </a:rPr>
              <a:t>2</a:t>
            </a:r>
            <a:r>
              <a:rPr lang="zh-CN" altLang="zh-CN" sz="2400" kern="100"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400" kern="100" dirty="0">
                <a:latin typeface="Times New Roman" panose="02020603050405020304" pitchFamily="18" charset="0"/>
                <a:cs typeface="Times New Roman" panose="02020603050405020304" pitchFamily="18" charset="0"/>
              </a:rPr>
              <a:t>某同学在探究物体动能大小与哪些因素有关的实验中，他猜想</a:t>
            </a:r>
            <a:r>
              <a:rPr lang="en-US" altLang="zh-CN" sz="2400" kern="100" dirty="0">
                <a:latin typeface="Times New Roman" panose="02020603050405020304" pitchFamily="18" charset="0"/>
                <a:cs typeface="Times New Roman" panose="02020603050405020304" pitchFamily="18" charset="0"/>
              </a:rPr>
              <a:t>“</a:t>
            </a:r>
            <a:r>
              <a:rPr lang="zh-CN" altLang="zh-CN" sz="2400" kern="100" dirty="0">
                <a:latin typeface="Times New Roman" panose="02020603050405020304" pitchFamily="18" charset="0"/>
                <a:cs typeface="Times New Roman" panose="02020603050405020304" pitchFamily="18" charset="0"/>
              </a:rPr>
              <a:t>物体动能大小与物体速度大小有关”，所用的实验装置如图所示，</a:t>
            </a:r>
            <a:r>
              <a:rPr lang="en-US" altLang="zh-CN" sz="2400" i="1" kern="100" dirty="0">
                <a:latin typeface="Times New Roman" panose="02020603050405020304" pitchFamily="18" charset="0"/>
                <a:cs typeface="Times New Roman" panose="02020603050405020304" pitchFamily="18" charset="0"/>
              </a:rPr>
              <a:t>A</a:t>
            </a:r>
            <a:r>
              <a:rPr lang="zh-CN" altLang="zh-CN" sz="2400" kern="100" dirty="0">
                <a:latin typeface="Times New Roman" panose="02020603050405020304" pitchFamily="18" charset="0"/>
                <a:cs typeface="Times New Roman" panose="02020603050405020304" pitchFamily="18" charset="0"/>
              </a:rPr>
              <a:t>为铁球，</a:t>
            </a:r>
            <a:r>
              <a:rPr lang="en-US" altLang="zh-CN" sz="2400" i="1" kern="100" dirty="0">
                <a:latin typeface="Times New Roman" panose="02020603050405020304" pitchFamily="18" charset="0"/>
                <a:cs typeface="Times New Roman" panose="02020603050405020304" pitchFamily="18" charset="0"/>
              </a:rPr>
              <a:t>B</a:t>
            </a:r>
            <a:r>
              <a:rPr lang="zh-CN" altLang="zh-CN" sz="2400" kern="100" dirty="0">
                <a:latin typeface="Times New Roman" panose="02020603050405020304" pitchFamily="18" charset="0"/>
                <a:cs typeface="Times New Roman" panose="02020603050405020304" pitchFamily="18" charset="0"/>
              </a:rPr>
              <a:t>为木块，实验桌上还有刻度尺，铁球</a:t>
            </a:r>
            <a:r>
              <a:rPr lang="en-US" altLang="zh-CN" sz="2400" i="1" kern="100" dirty="0">
                <a:latin typeface="Times New Roman" panose="02020603050405020304" pitchFamily="18" charset="0"/>
                <a:cs typeface="Times New Roman" panose="02020603050405020304" pitchFamily="18" charset="0"/>
              </a:rPr>
              <a:t>C</a:t>
            </a:r>
            <a:r>
              <a:rPr lang="en-US" altLang="zh-CN" sz="2400" kern="100" dirty="0">
                <a:latin typeface="Times New Roman" panose="02020603050405020304" pitchFamily="18" charset="0"/>
                <a:cs typeface="Times New Roman" panose="02020603050405020304" pitchFamily="18" charset="0"/>
              </a:rPr>
              <a:t>(</a:t>
            </a:r>
            <a:r>
              <a:rPr lang="en-US" altLang="zh-CN" sz="2400" i="1" kern="100" dirty="0">
                <a:latin typeface="Times New Roman" panose="02020603050405020304" pitchFamily="18" charset="0"/>
                <a:cs typeface="Times New Roman" panose="02020603050405020304" pitchFamily="18" charset="0"/>
              </a:rPr>
              <a:t>m</a:t>
            </a:r>
            <a:r>
              <a:rPr lang="en-US" altLang="zh-CN" sz="2400" i="1" kern="100" baseline="-25000" dirty="0">
                <a:latin typeface="Times New Roman" panose="02020603050405020304" pitchFamily="18" charset="0"/>
                <a:cs typeface="Times New Roman" panose="02020603050405020304" pitchFamily="18" charset="0"/>
              </a:rPr>
              <a:t>A</a:t>
            </a:r>
            <a:r>
              <a:rPr lang="zh-CN" altLang="zh-CN" sz="2400" kern="100" dirty="0">
                <a:latin typeface="Times New Roman" panose="02020603050405020304" pitchFamily="18" charset="0"/>
                <a:cs typeface="Times New Roman" panose="02020603050405020304" pitchFamily="18" charset="0"/>
              </a:rPr>
              <a:t>＝</a:t>
            </a:r>
            <a:r>
              <a:rPr lang="en-US" altLang="zh-CN" sz="2400" kern="100" dirty="0">
                <a:latin typeface="Times New Roman" panose="02020603050405020304" pitchFamily="18" charset="0"/>
                <a:cs typeface="Times New Roman" panose="02020603050405020304" pitchFamily="18" charset="0"/>
              </a:rPr>
              <a:t>2</a:t>
            </a:r>
            <a:r>
              <a:rPr lang="en-US" altLang="zh-CN" sz="2400" i="1" kern="100" dirty="0">
                <a:latin typeface="Times New Roman" panose="02020603050405020304" pitchFamily="18" charset="0"/>
                <a:cs typeface="Times New Roman" panose="02020603050405020304" pitchFamily="18" charset="0"/>
              </a:rPr>
              <a:t>m</a:t>
            </a:r>
            <a:r>
              <a:rPr lang="en-US" altLang="zh-CN" sz="2400" i="1" kern="100" baseline="-25000" dirty="0">
                <a:latin typeface="Times New Roman" panose="02020603050405020304" pitchFamily="18" charset="0"/>
                <a:cs typeface="Times New Roman" panose="02020603050405020304" pitchFamily="18" charset="0"/>
              </a:rPr>
              <a:t>C</a:t>
            </a:r>
            <a:r>
              <a:rPr lang="en-US" altLang="zh-CN" sz="2400" kern="100" dirty="0">
                <a:latin typeface="Times New Roman" panose="02020603050405020304" pitchFamily="18" charset="0"/>
                <a:cs typeface="Times New Roman" panose="02020603050405020304" pitchFamily="18" charset="0"/>
              </a:rPr>
              <a:t>)</a:t>
            </a:r>
            <a:r>
              <a:rPr lang="zh-CN" altLang="zh-CN" sz="2400" kern="100" dirty="0">
                <a:latin typeface="Times New Roman" panose="02020603050405020304" pitchFamily="18" charset="0"/>
                <a:cs typeface="Times New Roman" panose="02020603050405020304" pitchFamily="18" charset="0"/>
              </a:rPr>
              <a:t>。</a:t>
            </a:r>
            <a:endParaRPr lang="zh-CN" altLang="zh-CN" sz="2400" kern="100" dirty="0">
              <a:latin typeface="Times New Roman" panose="02020603050405020304" pitchFamily="18" charset="0"/>
              <a:cs typeface="Times New Roman" panose="02020603050405020304" pitchFamily="18" charset="0"/>
            </a:endParaRPr>
          </a:p>
        </p:txBody>
      </p:sp>
      <p:sp>
        <p:nvSpPr>
          <p:cNvPr id="13" name="文本框 12"/>
          <p:cNvSpPr txBox="1"/>
          <p:nvPr/>
        </p:nvSpPr>
        <p:spPr>
          <a:xfrm>
            <a:off x="5546407" y="5948287"/>
            <a:ext cx="1099185" cy="368300"/>
          </a:xfrm>
          <a:prstGeom prst="rect">
            <a:avLst/>
          </a:prstGeom>
          <a:noFill/>
        </p:spPr>
        <p:txBody>
          <a:bodyPr wrap="square" rtlCol="0">
            <a:spAutoFit/>
          </a:bodyPr>
          <a:lstStyle/>
          <a:p>
            <a:r>
              <a:rPr lang="zh-CN" altLang="en-US" dirty="0">
                <a:latin typeface="Times New Roman" panose="02020603050405020304" pitchFamily="18" charset="0"/>
                <a:cs typeface="Times New Roman" panose="02020603050405020304" pitchFamily="18" charset="0"/>
              </a:rPr>
              <a:t>例</a:t>
            </a:r>
            <a:r>
              <a:rPr lang="en-US" altLang="zh-CN" dirty="0">
                <a:latin typeface="Times New Roman" panose="02020603050405020304" pitchFamily="18" charset="0"/>
                <a:cs typeface="Times New Roman" panose="02020603050405020304" pitchFamily="18" charset="0"/>
              </a:rPr>
              <a:t>2</a:t>
            </a:r>
            <a:r>
              <a:rPr lang="zh-CN" altLang="en-US" dirty="0">
                <a:latin typeface="Times New Roman" panose="02020603050405020304" pitchFamily="18" charset="0"/>
                <a:cs typeface="Times New Roman" panose="02020603050405020304" pitchFamily="18" charset="0"/>
              </a:rPr>
              <a:t>题图</a:t>
            </a:r>
            <a:endParaRPr lang="zh-CN" altLang="en-US" dirty="0">
              <a:latin typeface="Times New Roman" panose="02020603050405020304" pitchFamily="18" charset="0"/>
              <a:cs typeface="Times New Roman" panose="02020603050405020304" pitchFamily="18" charset="0"/>
            </a:endParaRPr>
          </a:p>
        </p:txBody>
      </p:sp>
      <p:pic>
        <p:nvPicPr>
          <p:cNvPr id="2" name="图片 -2147482612" descr="WL166.TIF"/>
          <p:cNvPicPr>
            <a:picLocks noChangeAspect="1"/>
          </p:cNvPicPr>
          <p:nvPr/>
        </p:nvPicPr>
        <p:blipFill>
          <a:blip r:embed="rId1" r:link="rId2"/>
          <a:stretch>
            <a:fillRect/>
          </a:stretch>
        </p:blipFill>
        <p:spPr>
          <a:xfrm>
            <a:off x="3350260" y="3747135"/>
            <a:ext cx="6123940" cy="1995805"/>
          </a:xfrm>
          <a:prstGeom prst="rect">
            <a:avLst/>
          </a:prstGeom>
          <a:noFill/>
          <a:ln w="9525">
            <a:noFill/>
          </a:ln>
        </p:spPr>
      </p:pic>
    </p:spTree>
  </p:cSld>
  <p:clrMapOvr>
    <a:masterClrMapping/>
  </p:clrMapOvr>
  <p:transition>
    <p:fade/>
  </p:transition>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8673" name="矩形 10"/>
          <p:cNvSpPr/>
          <p:nvPr/>
        </p:nvSpPr>
        <p:spPr>
          <a:xfrm>
            <a:off x="866769" y="939586"/>
            <a:ext cx="10840720" cy="2306955"/>
          </a:xfrm>
          <a:prstGeom prst="rect">
            <a:avLst/>
          </a:prstGeom>
          <a:noFill/>
          <a:ln w="9525">
            <a:noFill/>
          </a:ln>
        </p:spPr>
        <p:txBody>
          <a:bodyPr wrap="square">
            <a:spAutoFit/>
          </a:bodyPr>
          <a:lstStyle/>
          <a:p>
            <a:pPr>
              <a:lnSpc>
                <a:spcPct val="150000"/>
              </a:lnSpc>
            </a:pPr>
            <a:r>
              <a:rPr lang="zh-CN" altLang="en-US" sz="2400" dirty="0">
                <a:solidFill>
                  <a:srgbClr val="000000"/>
                </a:solidFill>
                <a:latin typeface="Times New Roman" panose="02020603050405020304" pitchFamily="18" charset="0"/>
                <a:cs typeface="Times New Roman" panose="02020603050405020304" pitchFamily="18" charset="0"/>
              </a:rPr>
              <a:t>请你帮助该同学完成下列任务：</a:t>
            </a:r>
            <a:endParaRPr lang="zh-CN" altLang="en-US" sz="2400" dirty="0">
              <a:solidFill>
                <a:srgbClr val="000000"/>
              </a:solidFill>
              <a:latin typeface="Times New Roman" panose="02020603050405020304" pitchFamily="18" charset="0"/>
              <a:cs typeface="Times New Roman" panose="02020603050405020304" pitchFamily="18" charset="0"/>
            </a:endParaRPr>
          </a:p>
          <a:p>
            <a:pPr>
              <a:lnSpc>
                <a:spcPct val="150000"/>
              </a:lnSpc>
            </a:pPr>
            <a:r>
              <a:rPr lang="en-US" altLang="zh-CN" sz="2400" dirty="0">
                <a:solidFill>
                  <a:srgbClr val="000000"/>
                </a:solidFill>
                <a:latin typeface="Times New Roman" panose="02020603050405020304" pitchFamily="18" charset="0"/>
                <a:cs typeface="Times New Roman" panose="02020603050405020304" pitchFamily="18" charset="0"/>
              </a:rPr>
              <a:t>(1)</a:t>
            </a:r>
            <a:r>
              <a:rPr lang="zh-CN" altLang="en-US" sz="2400" dirty="0">
                <a:solidFill>
                  <a:srgbClr val="000000"/>
                </a:solidFill>
                <a:latin typeface="Times New Roman" panose="02020603050405020304" pitchFamily="18" charset="0"/>
                <a:cs typeface="Times New Roman" panose="02020603050405020304" pitchFamily="18" charset="0"/>
              </a:rPr>
              <a:t>写出选择的实验器材；</a:t>
            </a:r>
            <a:endParaRPr lang="zh-CN" altLang="en-US" sz="2400" dirty="0">
              <a:solidFill>
                <a:srgbClr val="000000"/>
              </a:solidFill>
              <a:latin typeface="Times New Roman" panose="02020603050405020304" pitchFamily="18" charset="0"/>
              <a:cs typeface="Times New Roman" panose="02020603050405020304" pitchFamily="18" charset="0"/>
            </a:endParaRPr>
          </a:p>
          <a:p>
            <a:pPr>
              <a:lnSpc>
                <a:spcPct val="150000"/>
              </a:lnSpc>
            </a:pPr>
            <a:r>
              <a:rPr lang="en-US" altLang="zh-CN" sz="2400" dirty="0">
                <a:solidFill>
                  <a:srgbClr val="000000"/>
                </a:solidFill>
                <a:latin typeface="Times New Roman" panose="02020603050405020304" pitchFamily="18" charset="0"/>
                <a:cs typeface="Times New Roman" panose="02020603050405020304" pitchFamily="18" charset="0"/>
              </a:rPr>
              <a:t>(2)</a:t>
            </a:r>
            <a:r>
              <a:rPr lang="zh-CN" altLang="en-US" sz="2400" dirty="0">
                <a:solidFill>
                  <a:srgbClr val="000000"/>
                </a:solidFill>
                <a:latin typeface="Times New Roman" panose="02020603050405020304" pitchFamily="18" charset="0"/>
                <a:cs typeface="Times New Roman" panose="02020603050405020304" pitchFamily="18" charset="0"/>
              </a:rPr>
              <a:t>写出探究“物体动能大小与物体速度大小有关”的实验步骤；</a:t>
            </a:r>
            <a:endParaRPr lang="zh-CN" altLang="en-US" sz="2400" dirty="0">
              <a:solidFill>
                <a:srgbClr val="000000"/>
              </a:solidFill>
              <a:latin typeface="Times New Roman" panose="02020603050405020304" pitchFamily="18" charset="0"/>
              <a:cs typeface="Times New Roman" panose="02020603050405020304" pitchFamily="18" charset="0"/>
            </a:endParaRPr>
          </a:p>
          <a:p>
            <a:pPr>
              <a:lnSpc>
                <a:spcPct val="150000"/>
              </a:lnSpc>
            </a:pPr>
            <a:r>
              <a:rPr lang="en-US" altLang="zh-CN" sz="2400" dirty="0">
                <a:solidFill>
                  <a:srgbClr val="000000"/>
                </a:solidFill>
                <a:latin typeface="Times New Roman" panose="02020603050405020304" pitchFamily="18" charset="0"/>
                <a:cs typeface="Times New Roman" panose="02020603050405020304" pitchFamily="18" charset="0"/>
              </a:rPr>
              <a:t>(3)</a:t>
            </a:r>
            <a:r>
              <a:rPr lang="zh-CN" altLang="en-US" sz="2400" dirty="0">
                <a:solidFill>
                  <a:srgbClr val="000000"/>
                </a:solidFill>
                <a:latin typeface="Times New Roman" panose="02020603050405020304" pitchFamily="18" charset="0"/>
                <a:cs typeface="Times New Roman" panose="02020603050405020304" pitchFamily="18" charset="0"/>
              </a:rPr>
              <a:t>设计出探究猜想的数据记录表格。</a:t>
            </a:r>
            <a:endParaRPr lang="zh-CN" altLang="en-US" sz="2400" dirty="0">
              <a:solidFill>
                <a:srgbClr val="000000"/>
              </a:solidFill>
              <a:latin typeface="Times New Roman" panose="02020603050405020304" pitchFamily="18" charset="0"/>
              <a:cs typeface="Times New Roman" panose="02020603050405020304" pitchFamily="18" charset="0"/>
            </a:endParaRPr>
          </a:p>
        </p:txBody>
      </p:sp>
      <p:sp>
        <p:nvSpPr>
          <p:cNvPr id="11" name="文本框 10"/>
          <p:cNvSpPr txBox="1"/>
          <p:nvPr/>
        </p:nvSpPr>
        <p:spPr>
          <a:xfrm>
            <a:off x="866769" y="3164542"/>
            <a:ext cx="10679772" cy="2861310"/>
          </a:xfrm>
          <a:prstGeom prst="rect">
            <a:avLst/>
          </a:prstGeom>
          <a:noFill/>
        </p:spPr>
        <p:txBody>
          <a:bodyPr wrap="square" rtlCol="0">
            <a:spAutoFit/>
          </a:bodyPr>
          <a:lstStyle/>
          <a:p>
            <a:pPr>
              <a:lnSpc>
                <a:spcPct val="150000"/>
              </a:lnSpc>
            </a:pPr>
            <a:r>
              <a:rPr lang="en-US" altLang="zh-CN" sz="2400" dirty="0">
                <a:solidFill>
                  <a:srgbClr val="FF0000"/>
                </a:solidFill>
                <a:latin typeface="Times New Roman" panose="02020603050405020304" pitchFamily="18" charset="0"/>
                <a:cs typeface="Times New Roman" panose="02020603050405020304" pitchFamily="18" charset="0"/>
              </a:rPr>
              <a:t>(1)</a:t>
            </a:r>
            <a:r>
              <a:rPr lang="zh-CN" altLang="en-US" sz="2400" dirty="0">
                <a:solidFill>
                  <a:srgbClr val="FF0000"/>
                </a:solidFill>
                <a:latin typeface="Times New Roman" panose="02020603050405020304" pitchFamily="18" charset="0"/>
                <a:cs typeface="Times New Roman" panose="02020603050405020304" pitchFamily="18" charset="0"/>
              </a:rPr>
              <a:t>实验器材：铁球</a:t>
            </a:r>
            <a:r>
              <a:rPr lang="en-US" altLang="zh-CN" sz="2400" i="1" dirty="0">
                <a:solidFill>
                  <a:srgbClr val="FF0000"/>
                </a:solidFill>
                <a:latin typeface="Times New Roman" panose="02020603050405020304" pitchFamily="18" charset="0"/>
                <a:cs typeface="Times New Roman" panose="02020603050405020304" pitchFamily="18" charset="0"/>
              </a:rPr>
              <a:t>A</a:t>
            </a:r>
            <a:r>
              <a:rPr lang="zh-CN" altLang="en-US" sz="2400" dirty="0">
                <a:solidFill>
                  <a:srgbClr val="FF0000"/>
                </a:solidFill>
                <a:latin typeface="Times New Roman" panose="02020603050405020304" pitchFamily="18" charset="0"/>
                <a:cs typeface="Times New Roman" panose="02020603050405020304" pitchFamily="18" charset="0"/>
              </a:rPr>
              <a:t>、斜面、木块</a:t>
            </a:r>
            <a:r>
              <a:rPr lang="en-US" altLang="zh-CN" sz="2400" dirty="0">
                <a:solidFill>
                  <a:srgbClr val="FF0000"/>
                </a:solidFill>
                <a:latin typeface="Times New Roman" panose="02020603050405020304" pitchFamily="18" charset="0"/>
                <a:cs typeface="Times New Roman" panose="02020603050405020304" pitchFamily="18" charset="0"/>
              </a:rPr>
              <a:t>B</a:t>
            </a:r>
            <a:r>
              <a:rPr lang="zh-CN" altLang="en-US" sz="2400" dirty="0">
                <a:solidFill>
                  <a:srgbClr val="FF0000"/>
                </a:solidFill>
                <a:latin typeface="Times New Roman" panose="02020603050405020304" pitchFamily="18" charset="0"/>
                <a:cs typeface="Times New Roman" panose="02020603050405020304" pitchFamily="18" charset="0"/>
              </a:rPr>
              <a:t>、木板、刻度尺。</a:t>
            </a:r>
            <a:endParaRPr lang="zh-CN" altLang="en-US" sz="2400" dirty="0">
              <a:solidFill>
                <a:srgbClr val="FF0000"/>
              </a:solidFill>
              <a:latin typeface="Times New Roman" panose="02020603050405020304" pitchFamily="18" charset="0"/>
              <a:cs typeface="Times New Roman" panose="02020603050405020304" pitchFamily="18" charset="0"/>
            </a:endParaRPr>
          </a:p>
          <a:p>
            <a:pPr>
              <a:lnSpc>
                <a:spcPct val="150000"/>
              </a:lnSpc>
            </a:pPr>
            <a:r>
              <a:rPr lang="en-US" altLang="zh-CN" sz="2400" dirty="0">
                <a:solidFill>
                  <a:srgbClr val="FF0000"/>
                </a:solidFill>
                <a:latin typeface="Times New Roman" panose="02020603050405020304" pitchFamily="18" charset="0"/>
                <a:cs typeface="Times New Roman" panose="02020603050405020304" pitchFamily="18" charset="0"/>
              </a:rPr>
              <a:t>(2)</a:t>
            </a:r>
            <a:r>
              <a:rPr lang="zh-CN" altLang="en-US" sz="2400" dirty="0">
                <a:solidFill>
                  <a:srgbClr val="FF0000"/>
                </a:solidFill>
                <a:latin typeface="Times New Roman" panose="02020603050405020304" pitchFamily="18" charset="0"/>
                <a:cs typeface="Times New Roman" panose="02020603050405020304" pitchFamily="18" charset="0"/>
              </a:rPr>
              <a:t>实验步骤：</a:t>
            </a:r>
            <a:endParaRPr lang="zh-CN" altLang="en-US" sz="2400" dirty="0">
              <a:solidFill>
                <a:srgbClr val="FF0000"/>
              </a:solidFill>
              <a:latin typeface="Times New Roman" panose="02020603050405020304" pitchFamily="18" charset="0"/>
              <a:cs typeface="Times New Roman" panose="02020603050405020304" pitchFamily="18" charset="0"/>
            </a:endParaRPr>
          </a:p>
          <a:p>
            <a:pPr>
              <a:lnSpc>
                <a:spcPct val="150000"/>
              </a:lnSpc>
            </a:pPr>
            <a:r>
              <a:rPr lang="zh-CN" altLang="en-US" sz="2400" dirty="0">
                <a:solidFill>
                  <a:srgbClr val="FF0000"/>
                </a:solidFill>
                <a:latin typeface="Times New Roman" panose="02020603050405020304" pitchFamily="18" charset="0"/>
                <a:cs typeface="Times New Roman" panose="02020603050405020304" pitchFamily="18" charset="0"/>
              </a:rPr>
              <a:t>①按照如题图装置组装实验器材；</a:t>
            </a:r>
            <a:endParaRPr lang="zh-CN" altLang="en-US" sz="2400" dirty="0">
              <a:solidFill>
                <a:srgbClr val="FF0000"/>
              </a:solidFill>
              <a:latin typeface="Times New Roman" panose="02020603050405020304" pitchFamily="18" charset="0"/>
              <a:cs typeface="Times New Roman" panose="02020603050405020304" pitchFamily="18" charset="0"/>
            </a:endParaRPr>
          </a:p>
          <a:p>
            <a:pPr>
              <a:lnSpc>
                <a:spcPct val="150000"/>
              </a:lnSpc>
            </a:pPr>
            <a:r>
              <a:rPr lang="zh-CN" altLang="en-US" sz="2400" dirty="0">
                <a:solidFill>
                  <a:srgbClr val="FF0000"/>
                </a:solidFill>
                <a:latin typeface="Times New Roman" panose="02020603050405020304" pitchFamily="18" charset="0"/>
                <a:cs typeface="Times New Roman" panose="02020603050405020304" pitchFamily="18" charset="0"/>
              </a:rPr>
              <a:t>②将铁球</a:t>
            </a:r>
            <a:r>
              <a:rPr lang="en-US" altLang="zh-CN" sz="2400" i="1" dirty="0">
                <a:solidFill>
                  <a:srgbClr val="FF0000"/>
                </a:solidFill>
                <a:latin typeface="Times New Roman" panose="02020603050405020304" pitchFamily="18" charset="0"/>
                <a:cs typeface="Times New Roman" panose="02020603050405020304" pitchFamily="18" charset="0"/>
              </a:rPr>
              <a:t>A</a:t>
            </a:r>
            <a:r>
              <a:rPr lang="zh-CN" altLang="en-US" sz="2400" dirty="0">
                <a:solidFill>
                  <a:srgbClr val="FF0000"/>
                </a:solidFill>
                <a:latin typeface="Times New Roman" panose="02020603050405020304" pitchFamily="18" charset="0"/>
                <a:cs typeface="Times New Roman" panose="02020603050405020304" pitchFamily="18" charset="0"/>
              </a:rPr>
              <a:t>从斜面的某一高度由静止释放，撞击水平面上的木块</a:t>
            </a:r>
            <a:r>
              <a:rPr lang="en-US" altLang="zh-CN" sz="2400" i="1" dirty="0">
                <a:solidFill>
                  <a:srgbClr val="FF0000"/>
                </a:solidFill>
                <a:latin typeface="Times New Roman" panose="02020603050405020304" pitchFamily="18" charset="0"/>
                <a:cs typeface="Times New Roman" panose="02020603050405020304" pitchFamily="18" charset="0"/>
              </a:rPr>
              <a:t>B</a:t>
            </a:r>
            <a:r>
              <a:rPr lang="zh-CN" altLang="en-US" sz="2400" dirty="0">
                <a:solidFill>
                  <a:srgbClr val="FF0000"/>
                </a:solidFill>
                <a:latin typeface="Times New Roman" panose="02020603050405020304" pitchFamily="18" charset="0"/>
                <a:cs typeface="Times New Roman" panose="02020603050405020304" pitchFamily="18" charset="0"/>
              </a:rPr>
              <a:t>，用刻度尺测量木块</a:t>
            </a:r>
            <a:r>
              <a:rPr lang="en-US" altLang="zh-CN" sz="2400" i="1" dirty="0">
                <a:solidFill>
                  <a:srgbClr val="FF0000"/>
                </a:solidFill>
                <a:latin typeface="Times New Roman" panose="02020603050405020304" pitchFamily="18" charset="0"/>
                <a:cs typeface="Times New Roman" panose="02020603050405020304" pitchFamily="18" charset="0"/>
              </a:rPr>
              <a:t>B</a:t>
            </a:r>
            <a:r>
              <a:rPr lang="zh-CN" altLang="en-US" sz="2400" dirty="0">
                <a:solidFill>
                  <a:srgbClr val="FF0000"/>
                </a:solidFill>
                <a:latin typeface="Times New Roman" panose="02020603050405020304" pitchFamily="18" charset="0"/>
                <a:cs typeface="Times New Roman" panose="02020603050405020304" pitchFamily="18" charset="0"/>
              </a:rPr>
              <a:t>被撞击后移动的距离</a:t>
            </a:r>
            <a:r>
              <a:rPr lang="en-US" altLang="zh-CN" sz="2400" i="1" dirty="0">
                <a:solidFill>
                  <a:srgbClr val="FF0000"/>
                </a:solidFill>
                <a:latin typeface="Times New Roman" panose="02020603050405020304" pitchFamily="18" charset="0"/>
                <a:cs typeface="Times New Roman" panose="02020603050405020304" pitchFamily="18" charset="0"/>
              </a:rPr>
              <a:t>s</a:t>
            </a:r>
            <a:r>
              <a:rPr lang="zh-CN" altLang="en-US" sz="2400" dirty="0">
                <a:solidFill>
                  <a:srgbClr val="FF0000"/>
                </a:solidFill>
                <a:latin typeface="Times New Roman" panose="02020603050405020304" pitchFamily="18" charset="0"/>
                <a:cs typeface="Times New Roman" panose="02020603050405020304" pitchFamily="18" charset="0"/>
              </a:rPr>
              <a:t>；</a:t>
            </a:r>
            <a:endParaRPr lang="zh-CN" altLang="en-US" sz="2400" dirty="0">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1228165" y="1071118"/>
            <a:ext cx="9735670" cy="1753235"/>
          </a:xfrm>
          <a:prstGeom prst="rect">
            <a:avLst/>
          </a:prstGeom>
        </p:spPr>
        <p:txBody>
          <a:bodyPr wrap="square">
            <a:spAutoFit/>
          </a:bodyPr>
          <a:lstStyle/>
          <a:p>
            <a:pPr lvl="0">
              <a:lnSpc>
                <a:spcPct val="150000"/>
              </a:lnSpc>
            </a:pPr>
            <a:r>
              <a:rPr lang="zh-CN" altLang="en-US" sz="2400" dirty="0">
                <a:solidFill>
                  <a:srgbClr val="FF0000"/>
                </a:solidFill>
                <a:latin typeface="宋体" panose="02010600030101010101" pitchFamily="2" charset="-122"/>
              </a:rPr>
              <a:t>③改变小球静止释放的高度，保持木块</a:t>
            </a:r>
            <a:r>
              <a:rPr lang="en-US" altLang="zh-CN" sz="2400" dirty="0">
                <a:solidFill>
                  <a:srgbClr val="FF0000"/>
                </a:solidFill>
                <a:latin typeface="宋体" panose="02010600030101010101" pitchFamily="2" charset="-122"/>
              </a:rPr>
              <a:t>B</a:t>
            </a:r>
            <a:r>
              <a:rPr lang="zh-CN" altLang="en-US" sz="2400" dirty="0">
                <a:solidFill>
                  <a:srgbClr val="FF0000"/>
                </a:solidFill>
                <a:latin typeface="宋体" panose="02010600030101010101" pitchFamily="2" charset="-122"/>
              </a:rPr>
              <a:t>的超始位置不变，重复步骤②，再进行两次测量；</a:t>
            </a:r>
            <a:endParaRPr lang="zh-CN" altLang="en-US" sz="2400" dirty="0">
              <a:solidFill>
                <a:srgbClr val="FF0000"/>
              </a:solidFill>
              <a:latin typeface="宋体" panose="02010600030101010101" pitchFamily="2" charset="-122"/>
            </a:endParaRPr>
          </a:p>
          <a:p>
            <a:pPr lvl="0">
              <a:lnSpc>
                <a:spcPct val="150000"/>
              </a:lnSpc>
            </a:pPr>
            <a:r>
              <a:rPr lang="en-US" altLang="zh-CN" sz="2400" dirty="0">
                <a:solidFill>
                  <a:srgbClr val="FF0000"/>
                </a:solidFill>
                <a:latin typeface="Times New Roman" panose="02020603050405020304" pitchFamily="18" charset="0"/>
                <a:cs typeface="Times New Roman" panose="02020603050405020304" pitchFamily="18" charset="0"/>
                <a:sym typeface="+mn-ea"/>
              </a:rPr>
              <a:t>(3)</a:t>
            </a:r>
            <a:r>
              <a:rPr lang="zh-CN" altLang="en-US" sz="2400" dirty="0">
                <a:solidFill>
                  <a:srgbClr val="FF0000"/>
                </a:solidFill>
                <a:latin typeface="Times New Roman" panose="02020603050405020304" pitchFamily="18" charset="0"/>
                <a:cs typeface="Times New Roman" panose="02020603050405020304" pitchFamily="18" charset="0"/>
                <a:sym typeface="+mn-ea"/>
              </a:rPr>
              <a:t>实验数据记录表格</a:t>
            </a:r>
            <a:endParaRPr lang="zh-CN" altLang="en-US" sz="2400" dirty="0">
              <a:solidFill>
                <a:srgbClr val="FF0000"/>
              </a:solidFill>
              <a:latin typeface="Times New Roman" panose="02020603050405020304" pitchFamily="18" charset="0"/>
              <a:cs typeface="Times New Roman" panose="02020603050405020304" pitchFamily="18" charset="0"/>
              <a:sym typeface="+mn-ea"/>
            </a:endParaRPr>
          </a:p>
        </p:txBody>
      </p:sp>
      <p:graphicFrame>
        <p:nvGraphicFramePr>
          <p:cNvPr id="3" name="表格 2"/>
          <p:cNvGraphicFramePr>
            <a:graphicFrameLocks noGrp="1"/>
          </p:cNvGraphicFramePr>
          <p:nvPr/>
        </p:nvGraphicFramePr>
        <p:xfrm>
          <a:off x="2671482" y="3121329"/>
          <a:ext cx="6024518" cy="2936240"/>
        </p:xfrm>
        <a:graphic>
          <a:graphicData uri="http://schemas.openxmlformats.org/drawingml/2006/table">
            <a:tbl>
              <a:tblPr/>
              <a:tblGrid>
                <a:gridCol w="1473200"/>
                <a:gridCol w="2287883"/>
                <a:gridCol w="2263435"/>
              </a:tblGrid>
              <a:tr h="1174442">
                <a:tc>
                  <a:txBody>
                    <a:bodyPr/>
                    <a:lstStyle/>
                    <a:p>
                      <a:pPr algn="ctr">
                        <a:spcAft>
                          <a:spcPts val="0"/>
                        </a:spcAft>
                      </a:pPr>
                      <a:r>
                        <a:rPr lang="zh-CN" sz="2400" kern="100">
                          <a:solidFill>
                            <a:srgbClr val="FF0000"/>
                          </a:solidFill>
                          <a:effectLst/>
                          <a:latin typeface="Times New Roman" panose="02020603050405020304" pitchFamily="18" charset="0"/>
                          <a:ea typeface="+mn-ea"/>
                          <a:cs typeface="Times New Roman" panose="02020603050405020304" pitchFamily="18" charset="0"/>
                        </a:rPr>
                        <a:t>实验</a:t>
                      </a:r>
                      <a:endParaRPr lang="zh-CN" sz="2400" kern="100">
                        <a:solidFill>
                          <a:srgbClr val="FF0000"/>
                        </a:solidFill>
                        <a:effectLst/>
                        <a:latin typeface="Times New Roman" panose="02020603050405020304" pitchFamily="18" charset="0"/>
                        <a:ea typeface="+mn-ea"/>
                        <a:cs typeface="Times New Roman" panose="02020603050405020304" pitchFamily="18" charset="0"/>
                      </a:endParaRPr>
                    </a:p>
                    <a:p>
                      <a:pPr algn="ctr">
                        <a:spcAft>
                          <a:spcPts val="0"/>
                        </a:spcAft>
                      </a:pPr>
                      <a:r>
                        <a:rPr lang="zh-CN" sz="2400" kern="100">
                          <a:solidFill>
                            <a:srgbClr val="FF0000"/>
                          </a:solidFill>
                          <a:effectLst/>
                          <a:latin typeface="Times New Roman" panose="02020603050405020304" pitchFamily="18" charset="0"/>
                          <a:ea typeface="+mn-ea"/>
                          <a:cs typeface="Times New Roman" panose="02020603050405020304" pitchFamily="18" charset="0"/>
                        </a:rPr>
                        <a:t>次数</a:t>
                      </a:r>
                      <a:endParaRPr lang="zh-CN" sz="2400" kern="100">
                        <a:solidFill>
                          <a:srgbClr val="FF0000"/>
                        </a:solidFill>
                        <a:effectLst/>
                        <a:latin typeface="Times New Roman" panose="02020603050405020304" pitchFamily="18" charset="0"/>
                        <a:ea typeface="+mn-ea"/>
                        <a:cs typeface="Times New Roman" panose="02020603050405020304" pitchFamily="18" charset="0"/>
                      </a:endParaRPr>
                    </a:p>
                  </a:txBody>
                  <a:tcPr marL="68580" marR="68580" marT="0" marB="0" anchor="ctr">
                    <a:lnL w="12700">
                      <a:solidFill>
                        <a:srgbClr val="FF0000"/>
                      </a:solidFill>
                      <a:prstDash val="solid"/>
                    </a:lnL>
                    <a:lnR w="12700">
                      <a:solidFill>
                        <a:srgbClr val="FF0000"/>
                      </a:solidFill>
                      <a:prstDash val="solid"/>
                    </a:lnR>
                    <a:lnT w="12700">
                      <a:solidFill>
                        <a:srgbClr val="FF0000"/>
                      </a:solidFill>
                      <a:prstDash val="solid"/>
                    </a:lnT>
                    <a:lnB w="12700">
                      <a:solidFill>
                        <a:srgbClr val="FF0000"/>
                      </a:solidFill>
                      <a:prstDash val="solid"/>
                    </a:lnB>
                  </a:tcPr>
                </a:tc>
                <a:tc>
                  <a:txBody>
                    <a:bodyPr/>
                    <a:lstStyle/>
                    <a:p>
                      <a:pPr algn="ctr">
                        <a:spcAft>
                          <a:spcPts val="0"/>
                        </a:spcAft>
                      </a:pPr>
                      <a:r>
                        <a:rPr lang="zh-CN" sz="2400" kern="100">
                          <a:solidFill>
                            <a:srgbClr val="FF0000"/>
                          </a:solidFill>
                          <a:effectLst/>
                          <a:latin typeface="Times New Roman" panose="02020603050405020304" pitchFamily="18" charset="0"/>
                          <a:ea typeface="+mn-ea"/>
                          <a:cs typeface="Times New Roman" panose="02020603050405020304" pitchFamily="18" charset="0"/>
                        </a:rPr>
                        <a:t>铁球释放</a:t>
                      </a:r>
                      <a:endParaRPr lang="zh-CN" sz="2400" kern="100">
                        <a:solidFill>
                          <a:srgbClr val="FF0000"/>
                        </a:solidFill>
                        <a:effectLst/>
                        <a:latin typeface="Times New Roman" panose="02020603050405020304" pitchFamily="18" charset="0"/>
                        <a:ea typeface="+mn-ea"/>
                        <a:cs typeface="Times New Roman" panose="02020603050405020304" pitchFamily="18" charset="0"/>
                      </a:endParaRPr>
                    </a:p>
                    <a:p>
                      <a:pPr algn="ctr">
                        <a:spcAft>
                          <a:spcPts val="0"/>
                        </a:spcAft>
                      </a:pPr>
                      <a:r>
                        <a:rPr lang="zh-CN" sz="2400" kern="100">
                          <a:solidFill>
                            <a:srgbClr val="FF0000"/>
                          </a:solidFill>
                          <a:effectLst/>
                          <a:latin typeface="Times New Roman" panose="02020603050405020304" pitchFamily="18" charset="0"/>
                          <a:ea typeface="+mn-ea"/>
                          <a:cs typeface="Times New Roman" panose="02020603050405020304" pitchFamily="18" charset="0"/>
                        </a:rPr>
                        <a:t>高度</a:t>
                      </a:r>
                      <a:r>
                        <a:rPr lang="en-US" sz="2400" i="1" kern="100">
                          <a:solidFill>
                            <a:srgbClr val="FF0000"/>
                          </a:solidFill>
                          <a:effectLst/>
                          <a:latin typeface="Times New Roman" panose="02020603050405020304" pitchFamily="18" charset="0"/>
                          <a:ea typeface="+mn-ea"/>
                          <a:cs typeface="Times New Roman" panose="02020603050405020304" pitchFamily="18" charset="0"/>
                        </a:rPr>
                        <a:t>h</a:t>
                      </a:r>
                      <a:r>
                        <a:rPr lang="en-US" sz="2400" kern="100">
                          <a:solidFill>
                            <a:srgbClr val="FF0000"/>
                          </a:solidFill>
                          <a:effectLst/>
                          <a:latin typeface="Times New Roman" panose="02020603050405020304" pitchFamily="18" charset="0"/>
                          <a:ea typeface="+mn-ea"/>
                          <a:cs typeface="Times New Roman" panose="02020603050405020304" pitchFamily="18" charset="0"/>
                        </a:rPr>
                        <a:t>/m</a:t>
                      </a:r>
                      <a:endParaRPr lang="zh-CN" sz="2400" kern="100">
                        <a:solidFill>
                          <a:srgbClr val="FF0000"/>
                        </a:solidFill>
                        <a:effectLst/>
                        <a:latin typeface="Times New Roman" panose="02020603050405020304" pitchFamily="18" charset="0"/>
                        <a:ea typeface="+mn-ea"/>
                        <a:cs typeface="Times New Roman" panose="02020603050405020304" pitchFamily="18" charset="0"/>
                      </a:endParaRPr>
                    </a:p>
                  </a:txBody>
                  <a:tcPr marL="68580" marR="68580" marT="0" marB="0" anchor="ctr">
                    <a:lnL w="12700">
                      <a:solidFill>
                        <a:srgbClr val="FF0000"/>
                      </a:solidFill>
                      <a:prstDash val="solid"/>
                    </a:lnL>
                    <a:lnR w="12700">
                      <a:solidFill>
                        <a:srgbClr val="FF0000"/>
                      </a:solidFill>
                      <a:prstDash val="solid"/>
                    </a:lnR>
                    <a:lnT w="12700">
                      <a:solidFill>
                        <a:srgbClr val="FF0000"/>
                      </a:solidFill>
                      <a:prstDash val="solid"/>
                    </a:lnT>
                    <a:lnB w="12700">
                      <a:solidFill>
                        <a:srgbClr val="FF0000"/>
                      </a:solidFill>
                      <a:prstDash val="solid"/>
                    </a:lnB>
                  </a:tcPr>
                </a:tc>
                <a:tc>
                  <a:txBody>
                    <a:bodyPr/>
                    <a:lstStyle/>
                    <a:p>
                      <a:pPr algn="ctr">
                        <a:spcAft>
                          <a:spcPts val="0"/>
                        </a:spcAft>
                      </a:pPr>
                      <a:r>
                        <a:rPr lang="zh-CN" sz="2400" kern="100">
                          <a:solidFill>
                            <a:srgbClr val="FF0000"/>
                          </a:solidFill>
                          <a:effectLst/>
                          <a:latin typeface="Times New Roman" panose="02020603050405020304" pitchFamily="18" charset="0"/>
                          <a:ea typeface="+mn-ea"/>
                          <a:cs typeface="Times New Roman" panose="02020603050405020304" pitchFamily="18" charset="0"/>
                        </a:rPr>
                        <a:t>木块移动</a:t>
                      </a:r>
                      <a:endParaRPr lang="zh-CN" sz="2400" kern="100">
                        <a:solidFill>
                          <a:srgbClr val="FF0000"/>
                        </a:solidFill>
                        <a:effectLst/>
                        <a:latin typeface="Times New Roman" panose="02020603050405020304" pitchFamily="18" charset="0"/>
                        <a:ea typeface="+mn-ea"/>
                        <a:cs typeface="Times New Roman" panose="02020603050405020304" pitchFamily="18" charset="0"/>
                      </a:endParaRPr>
                    </a:p>
                    <a:p>
                      <a:pPr algn="ctr">
                        <a:spcAft>
                          <a:spcPts val="0"/>
                        </a:spcAft>
                      </a:pPr>
                      <a:r>
                        <a:rPr lang="zh-CN" sz="2400" kern="100">
                          <a:solidFill>
                            <a:srgbClr val="FF0000"/>
                          </a:solidFill>
                          <a:effectLst/>
                          <a:latin typeface="Times New Roman" panose="02020603050405020304" pitchFamily="18" charset="0"/>
                          <a:ea typeface="+mn-ea"/>
                          <a:cs typeface="Times New Roman" panose="02020603050405020304" pitchFamily="18" charset="0"/>
                        </a:rPr>
                        <a:t>距离</a:t>
                      </a:r>
                      <a:r>
                        <a:rPr lang="en-US" sz="2400" i="1" kern="100">
                          <a:solidFill>
                            <a:srgbClr val="FF0000"/>
                          </a:solidFill>
                          <a:effectLst/>
                          <a:latin typeface="Times New Roman" panose="02020603050405020304" pitchFamily="18" charset="0"/>
                          <a:ea typeface="+mn-ea"/>
                          <a:cs typeface="Times New Roman" panose="02020603050405020304" pitchFamily="18" charset="0"/>
                        </a:rPr>
                        <a:t>s</a:t>
                      </a:r>
                      <a:r>
                        <a:rPr lang="en-US" sz="2400" kern="100">
                          <a:solidFill>
                            <a:srgbClr val="FF0000"/>
                          </a:solidFill>
                          <a:effectLst/>
                          <a:latin typeface="Times New Roman" panose="02020603050405020304" pitchFamily="18" charset="0"/>
                          <a:ea typeface="+mn-ea"/>
                          <a:cs typeface="Times New Roman" panose="02020603050405020304" pitchFamily="18" charset="0"/>
                        </a:rPr>
                        <a:t>/m</a:t>
                      </a:r>
                      <a:endParaRPr lang="zh-CN" sz="2400" kern="100">
                        <a:solidFill>
                          <a:srgbClr val="FF0000"/>
                        </a:solidFill>
                        <a:effectLst/>
                        <a:latin typeface="Times New Roman" panose="02020603050405020304" pitchFamily="18" charset="0"/>
                        <a:ea typeface="+mn-ea"/>
                        <a:cs typeface="Times New Roman" panose="02020603050405020304" pitchFamily="18" charset="0"/>
                      </a:endParaRPr>
                    </a:p>
                  </a:txBody>
                  <a:tcPr marL="68580" marR="68580" marT="0" marB="0" anchor="ctr">
                    <a:lnL w="12700">
                      <a:solidFill>
                        <a:srgbClr val="FF0000"/>
                      </a:solidFill>
                      <a:prstDash val="solid"/>
                    </a:lnL>
                    <a:lnR w="12700">
                      <a:solidFill>
                        <a:srgbClr val="FF0000"/>
                      </a:solidFill>
                      <a:prstDash val="solid"/>
                    </a:lnR>
                    <a:lnT w="12700">
                      <a:solidFill>
                        <a:srgbClr val="FF0000"/>
                      </a:solidFill>
                      <a:prstDash val="solid"/>
                    </a:lnT>
                    <a:lnB w="12700">
                      <a:solidFill>
                        <a:srgbClr val="FF0000"/>
                      </a:solidFill>
                      <a:prstDash val="solid"/>
                    </a:lnB>
                  </a:tcPr>
                </a:tc>
              </a:tr>
              <a:tr h="587221">
                <a:tc>
                  <a:txBody>
                    <a:bodyPr/>
                    <a:lstStyle/>
                    <a:p>
                      <a:pPr algn="ctr">
                        <a:spcAft>
                          <a:spcPts val="0"/>
                        </a:spcAft>
                      </a:pPr>
                      <a:r>
                        <a:rPr lang="en-US" sz="2400" kern="100">
                          <a:solidFill>
                            <a:srgbClr val="FF0000"/>
                          </a:solidFill>
                          <a:effectLst/>
                          <a:latin typeface="Times New Roman" panose="02020603050405020304" pitchFamily="18" charset="0"/>
                          <a:ea typeface="+mn-ea"/>
                          <a:cs typeface="Times New Roman" panose="02020603050405020304" pitchFamily="18" charset="0"/>
                        </a:rPr>
                        <a:t>1</a:t>
                      </a:r>
                      <a:endParaRPr lang="zh-CN" sz="2400" kern="100">
                        <a:solidFill>
                          <a:srgbClr val="FF0000"/>
                        </a:solidFill>
                        <a:effectLst/>
                        <a:latin typeface="Times New Roman" panose="02020603050405020304" pitchFamily="18" charset="0"/>
                        <a:ea typeface="+mn-ea"/>
                        <a:cs typeface="Times New Roman" panose="02020603050405020304" pitchFamily="18" charset="0"/>
                      </a:endParaRPr>
                    </a:p>
                  </a:txBody>
                  <a:tcPr marL="68580" marR="68580" marT="0" marB="0" anchor="ctr">
                    <a:lnL w="12700">
                      <a:solidFill>
                        <a:srgbClr val="FF0000"/>
                      </a:solidFill>
                      <a:prstDash val="solid"/>
                    </a:lnL>
                    <a:lnR w="12700">
                      <a:solidFill>
                        <a:srgbClr val="FF0000"/>
                      </a:solidFill>
                      <a:prstDash val="solid"/>
                    </a:lnR>
                    <a:lnT w="12700">
                      <a:solidFill>
                        <a:srgbClr val="FF0000"/>
                      </a:solidFill>
                      <a:prstDash val="solid"/>
                    </a:lnT>
                    <a:lnB w="12700">
                      <a:solidFill>
                        <a:srgbClr val="FF0000"/>
                      </a:solidFill>
                      <a:prstDash val="solid"/>
                    </a:lnB>
                  </a:tcPr>
                </a:tc>
                <a:tc>
                  <a:txBody>
                    <a:bodyPr/>
                    <a:lstStyle/>
                    <a:p>
                      <a:pPr algn="ctr">
                        <a:spcAft>
                          <a:spcPts val="0"/>
                        </a:spcAft>
                      </a:pPr>
                      <a:r>
                        <a:rPr lang="en-US" sz="2400" kern="100">
                          <a:solidFill>
                            <a:srgbClr val="FF0000"/>
                          </a:solidFill>
                          <a:effectLst/>
                          <a:latin typeface="Times New Roman" panose="02020603050405020304" pitchFamily="18" charset="0"/>
                          <a:ea typeface="+mn-ea"/>
                          <a:cs typeface="Times New Roman" panose="02020603050405020304" pitchFamily="18" charset="0"/>
                        </a:rPr>
                        <a:t> </a:t>
                      </a:r>
                      <a:endParaRPr lang="zh-CN" sz="2400" kern="100">
                        <a:solidFill>
                          <a:srgbClr val="FF0000"/>
                        </a:solidFill>
                        <a:effectLst/>
                        <a:latin typeface="Times New Roman" panose="02020603050405020304" pitchFamily="18" charset="0"/>
                        <a:ea typeface="+mn-ea"/>
                        <a:cs typeface="Times New Roman" panose="02020603050405020304" pitchFamily="18" charset="0"/>
                      </a:endParaRPr>
                    </a:p>
                  </a:txBody>
                  <a:tcPr marL="68580" marR="68580" marT="0" marB="0" anchor="ctr">
                    <a:lnL w="12700">
                      <a:solidFill>
                        <a:srgbClr val="FF0000"/>
                      </a:solidFill>
                      <a:prstDash val="solid"/>
                    </a:lnL>
                    <a:lnR w="12700">
                      <a:solidFill>
                        <a:srgbClr val="FF0000"/>
                      </a:solidFill>
                      <a:prstDash val="solid"/>
                    </a:lnR>
                    <a:lnT w="12700">
                      <a:solidFill>
                        <a:srgbClr val="FF0000"/>
                      </a:solidFill>
                      <a:prstDash val="solid"/>
                    </a:lnT>
                    <a:lnB w="12700">
                      <a:solidFill>
                        <a:srgbClr val="FF0000"/>
                      </a:solidFill>
                      <a:prstDash val="solid"/>
                    </a:lnB>
                  </a:tcPr>
                </a:tc>
                <a:tc>
                  <a:txBody>
                    <a:bodyPr/>
                    <a:lstStyle/>
                    <a:p>
                      <a:pPr algn="ctr">
                        <a:spcAft>
                          <a:spcPts val="0"/>
                        </a:spcAft>
                      </a:pPr>
                      <a:r>
                        <a:rPr lang="en-US" sz="2400" kern="100">
                          <a:solidFill>
                            <a:srgbClr val="FF0000"/>
                          </a:solidFill>
                          <a:effectLst/>
                          <a:latin typeface="Times New Roman" panose="02020603050405020304" pitchFamily="18" charset="0"/>
                          <a:ea typeface="+mn-ea"/>
                          <a:cs typeface="Times New Roman" panose="02020603050405020304" pitchFamily="18" charset="0"/>
                        </a:rPr>
                        <a:t> </a:t>
                      </a:r>
                      <a:endParaRPr lang="zh-CN" sz="2400" kern="100">
                        <a:solidFill>
                          <a:srgbClr val="FF0000"/>
                        </a:solidFill>
                        <a:effectLst/>
                        <a:latin typeface="Times New Roman" panose="02020603050405020304" pitchFamily="18" charset="0"/>
                        <a:ea typeface="+mn-ea"/>
                        <a:cs typeface="Times New Roman" panose="02020603050405020304" pitchFamily="18" charset="0"/>
                      </a:endParaRPr>
                    </a:p>
                  </a:txBody>
                  <a:tcPr marL="68580" marR="68580" marT="0" marB="0" anchor="ctr">
                    <a:lnL w="12700">
                      <a:solidFill>
                        <a:srgbClr val="FF0000"/>
                      </a:solidFill>
                      <a:prstDash val="solid"/>
                    </a:lnL>
                    <a:lnR w="12700">
                      <a:solidFill>
                        <a:srgbClr val="FF0000"/>
                      </a:solidFill>
                      <a:prstDash val="solid"/>
                    </a:lnR>
                    <a:lnT w="12700">
                      <a:solidFill>
                        <a:srgbClr val="FF0000"/>
                      </a:solidFill>
                      <a:prstDash val="solid"/>
                    </a:lnT>
                    <a:lnB w="12700">
                      <a:solidFill>
                        <a:srgbClr val="FF0000"/>
                      </a:solidFill>
                      <a:prstDash val="solid"/>
                    </a:lnB>
                  </a:tcPr>
                </a:tc>
              </a:tr>
              <a:tr h="587221">
                <a:tc>
                  <a:txBody>
                    <a:bodyPr/>
                    <a:lstStyle/>
                    <a:p>
                      <a:pPr algn="ctr">
                        <a:spcAft>
                          <a:spcPts val="0"/>
                        </a:spcAft>
                      </a:pPr>
                      <a:r>
                        <a:rPr lang="en-US" sz="2400" kern="100">
                          <a:solidFill>
                            <a:srgbClr val="FF0000"/>
                          </a:solidFill>
                          <a:effectLst/>
                          <a:latin typeface="Times New Roman" panose="02020603050405020304" pitchFamily="18" charset="0"/>
                          <a:ea typeface="+mn-ea"/>
                          <a:cs typeface="Times New Roman" panose="02020603050405020304" pitchFamily="18" charset="0"/>
                        </a:rPr>
                        <a:t>2</a:t>
                      </a:r>
                      <a:endParaRPr lang="zh-CN" sz="2400" kern="100">
                        <a:solidFill>
                          <a:srgbClr val="FF0000"/>
                        </a:solidFill>
                        <a:effectLst/>
                        <a:latin typeface="Times New Roman" panose="02020603050405020304" pitchFamily="18" charset="0"/>
                        <a:ea typeface="+mn-ea"/>
                        <a:cs typeface="Times New Roman" panose="02020603050405020304" pitchFamily="18" charset="0"/>
                      </a:endParaRPr>
                    </a:p>
                  </a:txBody>
                  <a:tcPr marL="68580" marR="68580" marT="0" marB="0" anchor="ctr">
                    <a:lnL w="12700">
                      <a:solidFill>
                        <a:srgbClr val="FF0000"/>
                      </a:solidFill>
                      <a:prstDash val="solid"/>
                    </a:lnL>
                    <a:lnR w="12700">
                      <a:solidFill>
                        <a:srgbClr val="FF0000"/>
                      </a:solidFill>
                      <a:prstDash val="solid"/>
                    </a:lnR>
                    <a:lnT w="12700">
                      <a:solidFill>
                        <a:srgbClr val="FF0000"/>
                      </a:solidFill>
                      <a:prstDash val="solid"/>
                    </a:lnT>
                    <a:lnB w="12700">
                      <a:solidFill>
                        <a:srgbClr val="FF0000"/>
                      </a:solidFill>
                      <a:prstDash val="solid"/>
                    </a:lnB>
                  </a:tcPr>
                </a:tc>
                <a:tc>
                  <a:txBody>
                    <a:bodyPr/>
                    <a:lstStyle/>
                    <a:p>
                      <a:pPr algn="ctr">
                        <a:spcAft>
                          <a:spcPts val="0"/>
                        </a:spcAft>
                      </a:pPr>
                      <a:r>
                        <a:rPr lang="en-US" sz="2400" kern="100">
                          <a:solidFill>
                            <a:srgbClr val="FF0000"/>
                          </a:solidFill>
                          <a:effectLst/>
                          <a:latin typeface="Times New Roman" panose="02020603050405020304" pitchFamily="18" charset="0"/>
                          <a:ea typeface="+mn-ea"/>
                          <a:cs typeface="Times New Roman" panose="02020603050405020304" pitchFamily="18" charset="0"/>
                        </a:rPr>
                        <a:t> </a:t>
                      </a:r>
                      <a:endParaRPr lang="zh-CN" sz="2400" kern="100">
                        <a:solidFill>
                          <a:srgbClr val="FF0000"/>
                        </a:solidFill>
                        <a:effectLst/>
                        <a:latin typeface="Times New Roman" panose="02020603050405020304" pitchFamily="18" charset="0"/>
                        <a:ea typeface="+mn-ea"/>
                        <a:cs typeface="Times New Roman" panose="02020603050405020304" pitchFamily="18" charset="0"/>
                      </a:endParaRPr>
                    </a:p>
                  </a:txBody>
                  <a:tcPr marL="68580" marR="68580" marT="0" marB="0" anchor="ctr">
                    <a:lnL w="12700">
                      <a:solidFill>
                        <a:srgbClr val="FF0000"/>
                      </a:solidFill>
                      <a:prstDash val="solid"/>
                    </a:lnL>
                    <a:lnR w="12700">
                      <a:solidFill>
                        <a:srgbClr val="FF0000"/>
                      </a:solidFill>
                      <a:prstDash val="solid"/>
                    </a:lnR>
                    <a:lnT w="12700">
                      <a:solidFill>
                        <a:srgbClr val="FF0000"/>
                      </a:solidFill>
                      <a:prstDash val="solid"/>
                    </a:lnT>
                    <a:lnB w="12700">
                      <a:solidFill>
                        <a:srgbClr val="FF0000"/>
                      </a:solidFill>
                      <a:prstDash val="solid"/>
                    </a:lnB>
                  </a:tcPr>
                </a:tc>
                <a:tc>
                  <a:txBody>
                    <a:bodyPr/>
                    <a:lstStyle/>
                    <a:p>
                      <a:pPr algn="ctr">
                        <a:spcAft>
                          <a:spcPts val="0"/>
                        </a:spcAft>
                      </a:pPr>
                      <a:r>
                        <a:rPr lang="en-US" sz="2400" kern="100">
                          <a:solidFill>
                            <a:srgbClr val="FF0000"/>
                          </a:solidFill>
                          <a:effectLst/>
                          <a:latin typeface="Times New Roman" panose="02020603050405020304" pitchFamily="18" charset="0"/>
                          <a:ea typeface="+mn-ea"/>
                          <a:cs typeface="Times New Roman" panose="02020603050405020304" pitchFamily="18" charset="0"/>
                        </a:rPr>
                        <a:t> </a:t>
                      </a:r>
                      <a:endParaRPr lang="zh-CN" sz="2400" kern="100">
                        <a:solidFill>
                          <a:srgbClr val="FF0000"/>
                        </a:solidFill>
                        <a:effectLst/>
                        <a:latin typeface="Times New Roman" panose="02020603050405020304" pitchFamily="18" charset="0"/>
                        <a:ea typeface="+mn-ea"/>
                        <a:cs typeface="Times New Roman" panose="02020603050405020304" pitchFamily="18" charset="0"/>
                      </a:endParaRPr>
                    </a:p>
                  </a:txBody>
                  <a:tcPr marL="68580" marR="68580" marT="0" marB="0" anchor="ctr">
                    <a:lnL w="12700">
                      <a:solidFill>
                        <a:srgbClr val="FF0000"/>
                      </a:solidFill>
                      <a:prstDash val="solid"/>
                    </a:lnL>
                    <a:lnR w="12700">
                      <a:solidFill>
                        <a:srgbClr val="FF0000"/>
                      </a:solidFill>
                      <a:prstDash val="solid"/>
                    </a:lnR>
                    <a:lnT w="12700">
                      <a:solidFill>
                        <a:srgbClr val="FF0000"/>
                      </a:solidFill>
                      <a:prstDash val="solid"/>
                    </a:lnT>
                    <a:lnB w="12700">
                      <a:solidFill>
                        <a:srgbClr val="FF0000"/>
                      </a:solidFill>
                      <a:prstDash val="solid"/>
                    </a:lnB>
                  </a:tcPr>
                </a:tc>
              </a:tr>
              <a:tr h="587221">
                <a:tc>
                  <a:txBody>
                    <a:bodyPr/>
                    <a:lstStyle/>
                    <a:p>
                      <a:pPr algn="ctr">
                        <a:spcAft>
                          <a:spcPts val="0"/>
                        </a:spcAft>
                      </a:pPr>
                      <a:r>
                        <a:rPr lang="en-US" sz="2400" kern="100">
                          <a:solidFill>
                            <a:srgbClr val="FF0000"/>
                          </a:solidFill>
                          <a:effectLst/>
                          <a:latin typeface="Times New Roman" panose="02020603050405020304" pitchFamily="18" charset="0"/>
                          <a:ea typeface="+mn-ea"/>
                          <a:cs typeface="Times New Roman" panose="02020603050405020304" pitchFamily="18" charset="0"/>
                        </a:rPr>
                        <a:t>3</a:t>
                      </a:r>
                      <a:endParaRPr lang="zh-CN" sz="2400" kern="100">
                        <a:solidFill>
                          <a:srgbClr val="FF0000"/>
                        </a:solidFill>
                        <a:effectLst/>
                        <a:latin typeface="Times New Roman" panose="02020603050405020304" pitchFamily="18" charset="0"/>
                        <a:ea typeface="+mn-ea"/>
                        <a:cs typeface="Times New Roman" panose="02020603050405020304" pitchFamily="18" charset="0"/>
                      </a:endParaRPr>
                    </a:p>
                  </a:txBody>
                  <a:tcPr marL="68580" marR="68580" marT="0" marB="0" anchor="ctr">
                    <a:lnL w="12700">
                      <a:solidFill>
                        <a:srgbClr val="FF0000"/>
                      </a:solidFill>
                      <a:prstDash val="solid"/>
                    </a:lnL>
                    <a:lnR w="12700">
                      <a:solidFill>
                        <a:srgbClr val="FF0000"/>
                      </a:solidFill>
                      <a:prstDash val="solid"/>
                    </a:lnR>
                    <a:lnT w="12700">
                      <a:solidFill>
                        <a:srgbClr val="FF0000"/>
                      </a:solidFill>
                      <a:prstDash val="solid"/>
                    </a:lnT>
                    <a:lnB w="12700">
                      <a:solidFill>
                        <a:srgbClr val="FF0000"/>
                      </a:solidFill>
                      <a:prstDash val="solid"/>
                    </a:lnB>
                  </a:tcPr>
                </a:tc>
                <a:tc>
                  <a:txBody>
                    <a:bodyPr/>
                    <a:lstStyle/>
                    <a:p>
                      <a:pPr algn="ctr">
                        <a:spcAft>
                          <a:spcPts val="0"/>
                        </a:spcAft>
                      </a:pPr>
                      <a:r>
                        <a:rPr lang="en-US" sz="2400" kern="100">
                          <a:solidFill>
                            <a:srgbClr val="FF0000"/>
                          </a:solidFill>
                          <a:effectLst/>
                          <a:latin typeface="Times New Roman" panose="02020603050405020304" pitchFamily="18" charset="0"/>
                          <a:ea typeface="+mn-ea"/>
                          <a:cs typeface="Times New Roman" panose="02020603050405020304" pitchFamily="18" charset="0"/>
                        </a:rPr>
                        <a:t> </a:t>
                      </a:r>
                      <a:endParaRPr lang="zh-CN" sz="2400" kern="100">
                        <a:solidFill>
                          <a:srgbClr val="FF0000"/>
                        </a:solidFill>
                        <a:effectLst/>
                        <a:latin typeface="Times New Roman" panose="02020603050405020304" pitchFamily="18" charset="0"/>
                        <a:ea typeface="+mn-ea"/>
                        <a:cs typeface="Times New Roman" panose="02020603050405020304" pitchFamily="18" charset="0"/>
                      </a:endParaRPr>
                    </a:p>
                  </a:txBody>
                  <a:tcPr marL="68580" marR="68580" marT="0" marB="0" anchor="ctr">
                    <a:lnL w="12700">
                      <a:solidFill>
                        <a:srgbClr val="FF0000"/>
                      </a:solidFill>
                      <a:prstDash val="solid"/>
                    </a:lnL>
                    <a:lnR w="12700">
                      <a:solidFill>
                        <a:srgbClr val="FF0000"/>
                      </a:solidFill>
                      <a:prstDash val="solid"/>
                    </a:lnR>
                    <a:lnT w="12700">
                      <a:solidFill>
                        <a:srgbClr val="FF0000"/>
                      </a:solidFill>
                      <a:prstDash val="solid"/>
                    </a:lnT>
                    <a:lnB w="12700">
                      <a:solidFill>
                        <a:srgbClr val="FF0000"/>
                      </a:solidFill>
                      <a:prstDash val="solid"/>
                    </a:lnB>
                  </a:tcPr>
                </a:tc>
                <a:tc>
                  <a:txBody>
                    <a:bodyPr/>
                    <a:lstStyle/>
                    <a:p>
                      <a:pPr algn="ctr">
                        <a:spcAft>
                          <a:spcPts val="0"/>
                        </a:spcAft>
                      </a:pPr>
                      <a:r>
                        <a:rPr lang="en-US" sz="2400" kern="100" dirty="0">
                          <a:solidFill>
                            <a:srgbClr val="FF0000"/>
                          </a:solidFill>
                          <a:effectLst/>
                          <a:latin typeface="Times New Roman" panose="02020603050405020304" pitchFamily="18" charset="0"/>
                          <a:ea typeface="+mn-ea"/>
                          <a:cs typeface="Times New Roman" panose="02020603050405020304" pitchFamily="18" charset="0"/>
                        </a:rPr>
                        <a:t> </a:t>
                      </a:r>
                      <a:endParaRPr lang="zh-CN" sz="2400" kern="100" dirty="0">
                        <a:solidFill>
                          <a:srgbClr val="FF0000"/>
                        </a:solidFill>
                        <a:effectLst/>
                        <a:latin typeface="Times New Roman" panose="02020603050405020304" pitchFamily="18" charset="0"/>
                        <a:ea typeface="+mn-ea"/>
                        <a:cs typeface="Times New Roman" panose="02020603050405020304" pitchFamily="18" charset="0"/>
                      </a:endParaRPr>
                    </a:p>
                  </a:txBody>
                  <a:tcPr marL="68580" marR="68580" marT="0" marB="0" anchor="ctr">
                    <a:lnL w="12700">
                      <a:solidFill>
                        <a:srgbClr val="FF0000"/>
                      </a:solidFill>
                      <a:prstDash val="solid"/>
                    </a:lnL>
                    <a:lnR w="12700">
                      <a:solidFill>
                        <a:srgbClr val="FF0000"/>
                      </a:solidFill>
                      <a:prstDash val="solid"/>
                    </a:lnR>
                    <a:lnT w="12700">
                      <a:solidFill>
                        <a:srgbClr val="FF0000"/>
                      </a:solidFill>
                      <a:prstDash val="solid"/>
                    </a:lnT>
                    <a:lnB w="12700">
                      <a:solidFill>
                        <a:srgbClr val="FF0000"/>
                      </a:solidFill>
                      <a:prstDash val="solid"/>
                    </a:lnB>
                  </a:tcPr>
                </a:tc>
              </a:tr>
            </a:tbl>
          </a:graphicData>
        </a:graphic>
      </p:graphicFrame>
    </p:spTree>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表格 1"/>
          <p:cNvGraphicFramePr/>
          <p:nvPr/>
        </p:nvGraphicFramePr>
        <p:xfrm>
          <a:off x="636270" y="3092450"/>
          <a:ext cx="11019155" cy="1899920"/>
        </p:xfrm>
        <a:graphic>
          <a:graphicData uri="http://schemas.openxmlformats.org/drawingml/2006/table">
            <a:tbl>
              <a:tblPr firstRow="1" bandRow="1">
                <a:tableStyleId>{5940675A-B579-460E-94D1-54222C63F5DA}</a:tableStyleId>
              </a:tblPr>
              <a:tblGrid>
                <a:gridCol w="1525905"/>
                <a:gridCol w="6968490"/>
                <a:gridCol w="1219200"/>
                <a:gridCol w="1305560"/>
              </a:tblGrid>
              <a:tr h="474980">
                <a:tc rowSpan="2">
                  <a:txBody>
                    <a:bodyPr/>
                    <a:lstStyle/>
                    <a:p>
                      <a:pPr indent="0" algn="ctr" fontAlgn="auto">
                        <a:lnSpc>
                          <a:spcPct val="130000"/>
                        </a:lnSpc>
                        <a:buNone/>
                      </a:pPr>
                      <a:r>
                        <a:rPr lang="en-US" sz="2400" b="0" dirty="0" err="1">
                          <a:latin typeface="黑体" panose="02010609060101010101" pitchFamily="49" charset="-122"/>
                          <a:ea typeface="黑体" panose="02010609060101010101" pitchFamily="49" charset="-122"/>
                          <a:cs typeface="黑体" panose="02010609060101010101" pitchFamily="49" charset="-122"/>
                        </a:rPr>
                        <a:t>知识点</a:t>
                      </a:r>
                      <a:r>
                        <a:rPr lang="en-US" altLang="zh-CN" sz="2400" b="0" dirty="0">
                          <a:latin typeface="黑体" panose="02010609060101010101" pitchFamily="49" charset="-122"/>
                          <a:ea typeface="黑体" panose="02010609060101010101" pitchFamily="49" charset="-122"/>
                          <a:cs typeface="黑体" panose="02010609060101010101" pitchFamily="49" charset="-122"/>
                        </a:rPr>
                        <a:t> </a:t>
                      </a:r>
                      <a:endParaRPr lang="en-US" sz="2400" b="0" dirty="0">
                        <a:latin typeface="黑体" panose="02010609060101010101" pitchFamily="49" charset="-122"/>
                        <a:ea typeface="黑体" panose="02010609060101010101" pitchFamily="49" charset="-122"/>
                        <a:cs typeface="黑体" panose="02010609060101010101" pitchFamily="49"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6">
                        <a:lumMod val="60000"/>
                        <a:lumOff val="40000"/>
                      </a:schemeClr>
                    </a:solidFill>
                  </a:tcPr>
                </a:tc>
                <a:tc rowSpan="2">
                  <a:txBody>
                    <a:bodyPr/>
                    <a:lstStyle/>
                    <a:p>
                      <a:pPr indent="0" algn="ctr" fontAlgn="auto">
                        <a:lnSpc>
                          <a:spcPct val="130000"/>
                        </a:lnSpc>
                        <a:buNone/>
                      </a:pPr>
                      <a:r>
                        <a:rPr lang="en-US" sz="2400" b="0">
                          <a:latin typeface="黑体" panose="02010609060101010101" pitchFamily="49" charset="-122"/>
                          <a:ea typeface="黑体" panose="02010609060101010101" pitchFamily="49" charset="-122"/>
                          <a:cs typeface="黑体" panose="02010609060101010101" pitchFamily="49" charset="-122"/>
                        </a:rPr>
                        <a:t>分项细目</a:t>
                      </a:r>
                      <a:r>
                        <a:rPr lang="en-US" altLang="zh-CN" sz="2400" b="0">
                          <a:latin typeface="黑体" panose="02010609060101010101" pitchFamily="49" charset="-122"/>
                          <a:ea typeface="黑体" panose="02010609060101010101" pitchFamily="49" charset="-122"/>
                          <a:cs typeface="黑体" panose="02010609060101010101" pitchFamily="49" charset="-122"/>
                        </a:rPr>
                        <a:t> </a:t>
                      </a:r>
                      <a:endParaRPr lang="en-US" sz="2400" b="0">
                        <a:latin typeface="黑体" panose="02010609060101010101" pitchFamily="49" charset="-122"/>
                        <a:ea typeface="黑体" panose="02010609060101010101" pitchFamily="49" charset="-122"/>
                        <a:cs typeface="黑体" panose="02010609060101010101" pitchFamily="49"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6">
                        <a:lumMod val="60000"/>
                        <a:lumOff val="40000"/>
                      </a:schemeClr>
                    </a:solidFill>
                  </a:tcPr>
                </a:tc>
                <a:tc gridSpan="2">
                  <a:txBody>
                    <a:bodyPr/>
                    <a:lstStyle/>
                    <a:p>
                      <a:pPr indent="0" algn="ctr" fontAlgn="auto">
                        <a:lnSpc>
                          <a:spcPct val="13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考试目标</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6">
                        <a:lumMod val="60000"/>
                        <a:lumOff val="40000"/>
                      </a:schemeClr>
                    </a:solidFill>
                  </a:tcPr>
                </a:tc>
                <a:tc hMerge="1">
                  <a:tcPr/>
                </a:tc>
              </a:tr>
              <a:tr h="474980">
                <a:tc vMerge="1">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vMerge="1">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fontAlgn="auto">
                        <a:lnSpc>
                          <a:spcPct val="13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了解</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6">
                        <a:lumMod val="60000"/>
                        <a:lumOff val="40000"/>
                      </a:schemeClr>
                    </a:solidFill>
                  </a:tcPr>
                </a:tc>
                <a:tc>
                  <a:txBody>
                    <a:bodyPr/>
                    <a:lstStyle/>
                    <a:p>
                      <a:pPr algn="ctr"/>
                      <a:r>
                        <a:rPr lang="en-US" sz="2400" b="0" dirty="0" err="1">
                          <a:latin typeface="黑体" panose="02010609060101010101" pitchFamily="49" charset="-122"/>
                          <a:ea typeface="黑体" panose="02010609060101010101" pitchFamily="49" charset="-122"/>
                          <a:cs typeface="Times New Roman" panose="02020603050405020304" pitchFamily="18" charset="0"/>
                        </a:rPr>
                        <a:t>理解</a:t>
                      </a:r>
                      <a:endParaRPr lang="en-US" altLang="en-US" sz="2400" b="0" dirty="0" err="1">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6">
                        <a:lumMod val="60000"/>
                        <a:lumOff val="40000"/>
                      </a:schemeClr>
                    </a:solidFill>
                  </a:tcPr>
                </a:tc>
              </a:tr>
              <a:tr h="474980">
                <a:tc rowSpan="2">
                  <a:txBody>
                    <a:bodyPr/>
                    <a:lstStyle/>
                    <a:p>
                      <a:pPr indent="0" algn="ctr" fontAlgn="auto">
                        <a:lnSpc>
                          <a:spcPct val="130000"/>
                        </a:lnSpc>
                        <a:buNone/>
                      </a:pPr>
                      <a:r>
                        <a:rPr lang="zh-CN" altLang="en-US" sz="2400" b="0">
                          <a:latin typeface="黑体" panose="02010609060101010101" pitchFamily="49" charset="-122"/>
                          <a:ea typeface="黑体" panose="02010609060101010101" pitchFamily="49" charset="-122"/>
                          <a:cs typeface="Times New Roman" panose="02020603050405020304" pitchFamily="18" charset="0"/>
                        </a:rPr>
                        <a:t>力</a:t>
                      </a:r>
                      <a:endParaRPr lang="zh-CN"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l" fontAlgn="auto">
                        <a:lnSpc>
                          <a:spcPct val="130000"/>
                        </a:lnSpc>
                        <a:buNone/>
                      </a:pPr>
                      <a:r>
                        <a:rPr lang="en-US" altLang="zh-CN" sz="2400" b="0" dirty="0">
                          <a:latin typeface="Times New Roman" panose="02020603050405020304" pitchFamily="18" charset="0"/>
                          <a:ea typeface="Times New Roman" panose="02020603050405020304" pitchFamily="18" charset="0"/>
                          <a:cs typeface="Times New Roman" panose="02020603050405020304" pitchFamily="18" charset="0"/>
                        </a:rPr>
                        <a:t>1. </a:t>
                      </a:r>
                      <a:r>
                        <a:rPr lang="zh-CN" altLang="en-US" sz="2400" b="0" dirty="0">
                          <a:latin typeface="Times New Roman" panose="02020603050405020304" pitchFamily="18" charset="0"/>
                          <a:ea typeface="Times New Roman" panose="02020603050405020304" pitchFamily="18" charset="0"/>
                          <a:cs typeface="Times New Roman" panose="02020603050405020304" pitchFamily="18" charset="0"/>
                        </a:rPr>
                        <a:t>动能、势能和机械能</a:t>
                      </a:r>
                      <a:endParaRPr lang="en-US" altLang="en-US" sz="2400" b="0" dirty="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lgn="ctr">
                      <a:solidFill>
                        <a:srgbClr val="080000"/>
                      </a:solidFill>
                      <a:prstDash val="solid"/>
                      <a:round/>
                      <a:headEnd type="none" w="med" len="med"/>
                      <a:tailEnd type="none" w="med" len="med"/>
                    </a:lnR>
                    <a:lnT w="12700" cap="flat" cmpd="sng">
                      <a:solidFill>
                        <a:srgbClr val="080000"/>
                      </a:solidFill>
                      <a:prstDash val="soli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a:txBody>
                    <a:bodyPr/>
                    <a:lstStyle/>
                    <a:p>
                      <a:pPr indent="0" algn="ctr" fontAlgn="auto">
                        <a:lnSpc>
                          <a:spcPct val="130000"/>
                        </a:lnSpc>
                        <a:buNone/>
                      </a:pPr>
                      <a:r>
                        <a:rPr lang="zh-CN" altLang="en-US" sz="2400" b="1" dirty="0">
                          <a:latin typeface="Times New Roman" panose="02020603050405020304" pitchFamily="18" charset="0"/>
                          <a:ea typeface="Times New Roman" panose="02020603050405020304" pitchFamily="18" charset="0"/>
                          <a:cs typeface="Times New Roman" panose="02020603050405020304" pitchFamily="18" charset="0"/>
                        </a:rPr>
                        <a:t>√</a:t>
                      </a:r>
                      <a:endParaRPr lang="en-US" altLang="en-US" sz="2400" b="1" dirty="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lgn="ctr">
                      <a:solidFill>
                        <a:srgbClr val="080000"/>
                      </a:solidFill>
                      <a:prstDash val="solid"/>
                      <a:round/>
                      <a:headEnd type="none" w="med" len="med"/>
                      <a:tailEnd type="none" w="med" len="med"/>
                    </a:lnR>
                    <a:lnT w="12700" cap="flat" cmpd="sng">
                      <a:solidFill>
                        <a:srgbClr val="080000"/>
                      </a:solidFill>
                      <a:prstDash val="soli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a:txBody>
                    <a:bodyPr/>
                    <a:lstStyle/>
                    <a:p>
                      <a:pPr indent="0" algn="ctr" fontAlgn="auto">
                        <a:lnSpc>
                          <a:spcPct val="130000"/>
                        </a:lnSpc>
                        <a:buNone/>
                      </a:pPr>
                      <a:endParaRPr lang="en-US" altLang="en-US" sz="2400" b="1" dirty="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80000"/>
                      </a:solidFill>
                      <a:prstDash val="solid"/>
                      <a:round/>
                      <a:headEnd type="none" w="med" len="med"/>
                      <a:tailEnd type="none" w="med" len="med"/>
                    </a:lnL>
                    <a:lnR w="12700" cap="flat" cmpd="sng" algn="ctr">
                      <a:solidFill>
                        <a:srgbClr val="08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r>
              <a:tr h="474980">
                <a:tc vMerge="1">
                  <a:tcPr/>
                </a:tc>
                <a:tc>
                  <a:txBody>
                    <a:bodyPr/>
                    <a:lstStyle/>
                    <a:p>
                      <a:pPr indent="0" algn="l" fontAlgn="auto">
                        <a:lnSpc>
                          <a:spcPct val="130000"/>
                        </a:lnSpc>
                        <a:buNone/>
                      </a:pPr>
                      <a:r>
                        <a:rPr lang="en-US" altLang="zh-CN" sz="2400" b="0" dirty="0">
                          <a:latin typeface="Times New Roman" panose="02020603050405020304" pitchFamily="18" charset="0"/>
                          <a:ea typeface="Times New Roman" panose="02020603050405020304" pitchFamily="18" charset="0"/>
                          <a:cs typeface="Times New Roman" panose="02020603050405020304" pitchFamily="18" charset="0"/>
                        </a:rPr>
                        <a:t>2. </a:t>
                      </a:r>
                      <a:r>
                        <a:rPr lang="zh-CN" altLang="en-US" sz="2400" b="0" dirty="0">
                          <a:latin typeface="Times New Roman" panose="02020603050405020304" pitchFamily="18" charset="0"/>
                          <a:ea typeface="Times New Roman" panose="02020603050405020304" pitchFamily="18" charset="0"/>
                          <a:cs typeface="Times New Roman" panose="02020603050405020304" pitchFamily="18" charset="0"/>
                        </a:rPr>
                        <a:t>动能和势能的相互转化</a:t>
                      </a:r>
                      <a:endParaRPr lang="en-US" altLang="en-US" sz="2400" b="0" dirty="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80000"/>
                      </a:solidFill>
                      <a:prstDash val="solid"/>
                      <a:round/>
                      <a:headEnd type="none" w="med" len="med"/>
                      <a:tailEnd type="none" w="med" len="med"/>
                    </a:lnL>
                    <a:lnR w="12700" cap="flat" cmpd="sng" algn="ctr">
                      <a:solidFill>
                        <a:srgbClr val="08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a:txBody>
                    <a:bodyPr/>
                    <a:lstStyle/>
                    <a:p>
                      <a:pPr indent="0" algn="ctr" fontAlgn="auto">
                        <a:lnSpc>
                          <a:spcPct val="130000"/>
                        </a:lnSpc>
                        <a:buNone/>
                      </a:pPr>
                      <a:r>
                        <a:rPr lang="en-US" altLang="en-US" sz="2400" b="1" dirty="0">
                          <a:latin typeface="Times New Roman" panose="02020603050405020304" pitchFamily="18" charset="0"/>
                          <a:ea typeface="Times New Roman" panose="02020603050405020304" pitchFamily="18" charset="0"/>
                          <a:cs typeface="Times New Roman" panose="02020603050405020304" pitchFamily="18" charset="0"/>
                        </a:rPr>
                        <a:t>√</a:t>
                      </a:r>
                      <a:endParaRPr lang="en-US" altLang="en-US" sz="2400" b="1" dirty="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80000"/>
                      </a:solidFill>
                      <a:prstDash val="solid"/>
                      <a:round/>
                      <a:headEnd type="none" w="med" len="med"/>
                      <a:tailEnd type="none" w="med" len="med"/>
                    </a:lnL>
                    <a:lnR w="12700" cap="flat" cmpd="sng" algn="ctr">
                      <a:solidFill>
                        <a:srgbClr val="08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a:txBody>
                    <a:bodyPr/>
                    <a:lstStyle/>
                    <a:p>
                      <a:pPr indent="0" algn="ctr" fontAlgn="auto">
                        <a:lnSpc>
                          <a:spcPct val="130000"/>
                        </a:lnSpc>
                        <a:buNone/>
                      </a:pPr>
                      <a:endParaRPr lang="en-US" altLang="en-US" sz="2400" b="1" dirty="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80000"/>
                      </a:solidFill>
                      <a:prstDash val="solid"/>
                      <a:round/>
                      <a:headEnd type="none" w="med" len="med"/>
                      <a:tailEnd type="none" w="med" len="med"/>
                    </a:lnL>
                    <a:lnR w="12700" cap="flat" cmpd="sng" algn="ctr">
                      <a:solidFill>
                        <a:srgbClr val="08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r>
            </a:tbl>
          </a:graphicData>
        </a:graphic>
      </p:graphicFrame>
      <p:sp>
        <p:nvSpPr>
          <p:cNvPr id="100" name="文本框 99"/>
          <p:cNvSpPr txBox="1"/>
          <p:nvPr/>
        </p:nvSpPr>
        <p:spPr>
          <a:xfrm>
            <a:off x="4410489" y="2098535"/>
            <a:ext cx="2713355" cy="521970"/>
          </a:xfrm>
          <a:prstGeom prst="rect">
            <a:avLst/>
          </a:prstGeom>
          <a:noFill/>
          <a:ln w="9525">
            <a:noFill/>
          </a:ln>
        </p:spPr>
        <p:txBody>
          <a:bodyPr wrap="square">
            <a:spAutoFit/>
          </a:bodyPr>
          <a:lstStyle/>
          <a:p>
            <a:pPr indent="0"/>
            <a:r>
              <a:rPr lang="zh-CN" sz="2800" b="1" dirty="0">
                <a:ea typeface="黑体" panose="02010609060101010101" pitchFamily="49" charset="-122"/>
              </a:rPr>
              <a:t>考试内容和要求</a:t>
            </a:r>
            <a:endParaRPr lang="zh-CN" altLang="en-US" sz="2800" b="1" dirty="0">
              <a:ea typeface="黑体" panose="02010609060101010101" pitchFamily="49" charset="-122"/>
            </a:endParaRPr>
          </a:p>
        </p:txBody>
      </p:sp>
    </p:spTree>
  </p:cSld>
  <p:clrMapOvr>
    <a:masterClrMapping/>
  </p:clrMapOvr>
  <p:transition>
    <p:fade/>
  </p:transition>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8674" name="组合 80901"/>
          <p:cNvGrpSpPr/>
          <p:nvPr/>
        </p:nvGrpSpPr>
        <p:grpSpPr>
          <a:xfrm>
            <a:off x="773273" y="1688638"/>
            <a:ext cx="10120314" cy="606424"/>
            <a:chOff x="302" y="897"/>
            <a:chExt cx="6375" cy="382"/>
          </a:xfrm>
        </p:grpSpPr>
        <p:grpSp>
          <p:nvGrpSpPr>
            <p:cNvPr id="28675" name="组合 80902"/>
            <p:cNvGrpSpPr/>
            <p:nvPr/>
          </p:nvGrpSpPr>
          <p:grpSpPr>
            <a:xfrm>
              <a:off x="302" y="897"/>
              <a:ext cx="1209" cy="377"/>
              <a:chOff x="211" y="1049"/>
              <a:chExt cx="1209" cy="377"/>
            </a:xfrm>
          </p:grpSpPr>
          <p:pic>
            <p:nvPicPr>
              <p:cNvPr id="28676" name="图片 80903" descr="LS考点带序号二字标"/>
              <p:cNvPicPr>
                <a:picLocks noChangeAspect="1"/>
              </p:cNvPicPr>
              <p:nvPr/>
            </p:nvPicPr>
            <p:blipFill>
              <a:blip r:embed="rId1"/>
              <a:stretch>
                <a:fillRect/>
              </a:stretch>
            </p:blipFill>
            <p:spPr>
              <a:xfrm>
                <a:off x="211" y="1049"/>
                <a:ext cx="1209" cy="377"/>
              </a:xfrm>
              <a:prstGeom prst="rect">
                <a:avLst/>
              </a:prstGeom>
              <a:noFill/>
              <a:ln w="9525">
                <a:noFill/>
              </a:ln>
            </p:spPr>
          </p:pic>
          <p:sp>
            <p:nvSpPr>
              <p:cNvPr id="28677" name="文本框 80904"/>
              <p:cNvSpPr txBox="1"/>
              <p:nvPr/>
            </p:nvSpPr>
            <p:spPr>
              <a:xfrm>
                <a:off x="256" y="1095"/>
                <a:ext cx="1164" cy="329"/>
              </a:xfrm>
              <a:prstGeom prst="rect">
                <a:avLst/>
              </a:prstGeom>
              <a:noFill/>
              <a:ln w="9525">
                <a:noFill/>
              </a:ln>
            </p:spPr>
            <p:txBody>
              <a:bodyPr wrap="square">
                <a:spAutoFit/>
              </a:bodyPr>
              <a:lstStyle/>
              <a:p>
                <a:pPr>
                  <a:spcBef>
                    <a:spcPct val="50000"/>
                  </a:spcBef>
                </a:pPr>
                <a:r>
                  <a:rPr lang="zh-CN" altLang="en-US" sz="2800" b="1" dirty="0">
                    <a:solidFill>
                      <a:prstClr val="white"/>
                    </a:solidFill>
                    <a:latin typeface="Times New Roman" panose="02020603050405020304" pitchFamily="18" charset="0"/>
                    <a:ea typeface="黑体" panose="02010609060101010101" pitchFamily="49" charset="-122"/>
                    <a:cs typeface="Times New Roman" panose="02020603050405020304" pitchFamily="18" charset="0"/>
                  </a:rPr>
                  <a:t>命题点   </a:t>
                </a:r>
                <a:r>
                  <a:rPr lang="en-US" altLang="zh-CN" sz="2800" b="1" dirty="0">
                    <a:solidFill>
                      <a:prstClr val="black"/>
                    </a:solidFill>
                    <a:latin typeface="Times New Roman" panose="02020603050405020304" pitchFamily="18" charset="0"/>
                    <a:ea typeface="黑体" panose="02010609060101010101" pitchFamily="49" charset="-122"/>
                    <a:cs typeface="Times New Roman" panose="02020603050405020304" pitchFamily="18" charset="0"/>
                  </a:rPr>
                  <a:t>1</a:t>
                </a:r>
                <a:endParaRPr lang="zh-CN" altLang="en-US" sz="2800" b="1" dirty="0">
                  <a:solidFill>
                    <a:prstClr val="black"/>
                  </a:solidFill>
                  <a:latin typeface="Times New Roman" panose="02020603050405020304" pitchFamily="18" charset="0"/>
                  <a:ea typeface="黑体" panose="02010609060101010101" pitchFamily="49" charset="-122"/>
                  <a:cs typeface="Times New Roman" panose="02020603050405020304" pitchFamily="18" charset="0"/>
                </a:endParaRPr>
              </a:p>
            </p:txBody>
          </p:sp>
        </p:grpSp>
        <p:sp>
          <p:nvSpPr>
            <p:cNvPr id="28678" name="文本框 80905"/>
            <p:cNvSpPr txBox="1"/>
            <p:nvPr/>
          </p:nvSpPr>
          <p:spPr>
            <a:xfrm>
              <a:off x="1614" y="950"/>
              <a:ext cx="5063" cy="329"/>
            </a:xfrm>
            <a:prstGeom prst="rect">
              <a:avLst/>
            </a:prstGeom>
            <a:noFill/>
            <a:ln w="9525">
              <a:noFill/>
            </a:ln>
          </p:spPr>
          <p:txBody>
            <a:bodyPr wrap="square">
              <a:spAutoFit/>
            </a:bodyPr>
            <a:lstStyle/>
            <a:p>
              <a:pPr>
                <a:spcBef>
                  <a:spcPct val="50000"/>
                </a:spcBef>
              </a:pPr>
              <a:r>
                <a:rPr lang="zh-CN" altLang="en-US" sz="2800" dirty="0">
                  <a:solidFill>
                    <a:prstClr val="black"/>
                  </a:solidFill>
                  <a:latin typeface="Times New Roman" panose="02020603050405020304" pitchFamily="18" charset="0"/>
                  <a:ea typeface="黑体" panose="02010609060101010101" pitchFamily="49" charset="-122"/>
                </a:rPr>
                <a:t>机械能及其转化</a:t>
              </a:r>
              <a:r>
                <a:rPr lang="en-US" altLang="zh-CN" sz="2400" dirty="0">
                  <a:solidFill>
                    <a:prstClr val="black"/>
                  </a:solidFill>
                  <a:latin typeface="Times New Roman" panose="02020603050405020304" pitchFamily="18" charset="0"/>
                  <a:cs typeface="Times New Roman" panose="02020603050405020304" pitchFamily="18" charset="0"/>
                </a:rPr>
                <a:t>(10</a:t>
              </a:r>
              <a:r>
                <a:rPr lang="zh-CN" altLang="en-US" sz="2400" dirty="0">
                  <a:solidFill>
                    <a:prstClr val="black"/>
                  </a:solidFill>
                  <a:latin typeface="Times New Roman" panose="02020603050405020304" pitchFamily="18" charset="0"/>
                  <a:cs typeface="Times New Roman" panose="02020603050405020304" pitchFamily="18" charset="0"/>
                </a:rPr>
                <a:t>年</a:t>
              </a:r>
              <a:r>
                <a:rPr lang="en-US" altLang="zh-CN" sz="2400" dirty="0">
                  <a:solidFill>
                    <a:prstClr val="black"/>
                  </a:solidFill>
                  <a:latin typeface="Times New Roman" panose="02020603050405020304" pitchFamily="18" charset="0"/>
                  <a:cs typeface="Times New Roman" panose="02020603050405020304" pitchFamily="18" charset="0"/>
                </a:rPr>
                <a:t>9</a:t>
              </a:r>
              <a:r>
                <a:rPr lang="zh-CN" altLang="en-US" sz="2400" dirty="0">
                  <a:solidFill>
                    <a:prstClr val="black"/>
                  </a:solidFill>
                  <a:latin typeface="Times New Roman" panose="02020603050405020304" pitchFamily="18" charset="0"/>
                  <a:cs typeface="Times New Roman" panose="02020603050405020304" pitchFamily="18" charset="0"/>
                </a:rPr>
                <a:t>考，在选择题中考查</a:t>
              </a:r>
              <a:r>
                <a:rPr lang="en-US" altLang="zh-CN" sz="2400" dirty="0">
                  <a:solidFill>
                    <a:prstClr val="black"/>
                  </a:solidFill>
                  <a:latin typeface="Times New Roman" panose="02020603050405020304" pitchFamily="18" charset="0"/>
                  <a:cs typeface="Times New Roman" panose="02020603050405020304" pitchFamily="18" charset="0"/>
                </a:rPr>
                <a:t>1</a:t>
              </a:r>
              <a:r>
                <a:rPr lang="zh-CN" altLang="en-US" sz="2400" dirty="0">
                  <a:solidFill>
                    <a:prstClr val="black"/>
                  </a:solidFill>
                  <a:latin typeface="Times New Roman" panose="02020603050405020304" pitchFamily="18" charset="0"/>
                  <a:cs typeface="Times New Roman" panose="02020603050405020304" pitchFamily="18" charset="0"/>
                </a:rPr>
                <a:t>～</a:t>
              </a:r>
              <a:r>
                <a:rPr lang="en-US" altLang="zh-CN" sz="2400" dirty="0">
                  <a:solidFill>
                    <a:prstClr val="black"/>
                  </a:solidFill>
                  <a:latin typeface="Times New Roman" panose="02020603050405020304" pitchFamily="18" charset="0"/>
                  <a:cs typeface="Times New Roman" panose="02020603050405020304" pitchFamily="18" charset="0"/>
                </a:rPr>
                <a:t>2</a:t>
              </a:r>
              <a:r>
                <a:rPr lang="zh-CN" altLang="en-US" sz="2400" dirty="0">
                  <a:solidFill>
                    <a:prstClr val="black"/>
                  </a:solidFill>
                  <a:latin typeface="Times New Roman" panose="02020603050405020304" pitchFamily="18" charset="0"/>
                  <a:cs typeface="Times New Roman" panose="02020603050405020304" pitchFamily="18" charset="0"/>
                </a:rPr>
                <a:t>个选项</a:t>
              </a:r>
              <a:r>
                <a:rPr lang="en-US" altLang="zh-CN" sz="2400" dirty="0">
                  <a:solidFill>
                    <a:prstClr val="black"/>
                  </a:solidFill>
                  <a:latin typeface="Times New Roman" panose="02020603050405020304" pitchFamily="18" charset="0"/>
                  <a:cs typeface="Times New Roman" panose="02020603050405020304" pitchFamily="18" charset="0"/>
                </a:rPr>
                <a:t>)</a:t>
              </a:r>
              <a:endParaRPr lang="en-US" altLang="zh-CN" sz="2000" dirty="0">
                <a:solidFill>
                  <a:prstClr val="black"/>
                </a:solidFill>
                <a:latin typeface="Times New Roman" panose="02020603050405020304" pitchFamily="18" charset="0"/>
                <a:cs typeface="Times New Roman" panose="02020603050405020304" pitchFamily="18" charset="0"/>
              </a:endParaRPr>
            </a:p>
          </p:txBody>
        </p:sp>
      </p:grpSp>
      <p:sp>
        <p:nvSpPr>
          <p:cNvPr id="2" name="矩形 1"/>
          <p:cNvSpPr/>
          <p:nvPr/>
        </p:nvSpPr>
        <p:spPr>
          <a:xfrm>
            <a:off x="834390" y="3055620"/>
            <a:ext cx="11038840" cy="3415030"/>
          </a:xfrm>
          <a:prstGeom prst="rect">
            <a:avLst/>
          </a:prstGeom>
        </p:spPr>
        <p:txBody>
          <a:bodyPr wrap="square">
            <a:spAutoFit/>
          </a:bodyPr>
          <a:lstStyle/>
          <a:p>
            <a:pPr>
              <a:lnSpc>
                <a:spcPct val="150000"/>
              </a:lnSpc>
              <a:spcBef>
                <a:spcPts val="0"/>
              </a:spcBef>
              <a:spcAft>
                <a:spcPts val="0"/>
              </a:spcAft>
            </a:pPr>
            <a:r>
              <a:rPr lang="en-US" altLang="zh-CN" sz="2400" dirty="0">
                <a:latin typeface="Times New Roman" panose="02020603050405020304" pitchFamily="18" charset="0"/>
                <a:cs typeface="Times New Roman" panose="02020603050405020304" pitchFamily="18" charset="0"/>
              </a:rPr>
              <a:t>1. </a:t>
            </a:r>
            <a:r>
              <a:rPr lang="zh-CN" altLang="en-US" sz="2400" dirty="0">
                <a:latin typeface="Times New Roman" panose="02020603050405020304" pitchFamily="18" charset="0"/>
                <a:cs typeface="Times New Roman" panose="02020603050405020304" pitchFamily="18" charset="0"/>
              </a:rPr>
              <a:t>人造地球卫星广泛应用于全球通信、军事侦察、气象观测、资源普查、环境监测、大地测量等方面。如图所示，当卫星从近地点向远地点运动时，它的(      )</a:t>
            </a:r>
            <a:endParaRPr lang="en-US" altLang="zh-CN" sz="2400" dirty="0">
              <a:latin typeface="Times New Roman" panose="02020603050405020304" pitchFamily="18" charset="0"/>
              <a:cs typeface="Times New Roman" panose="02020603050405020304" pitchFamily="18" charset="0"/>
            </a:endParaRPr>
          </a:p>
          <a:p>
            <a:pPr>
              <a:lnSpc>
                <a:spcPct val="150000"/>
              </a:lnSpc>
              <a:spcBef>
                <a:spcPts val="0"/>
              </a:spcBef>
              <a:spcAft>
                <a:spcPts val="0"/>
              </a:spcAft>
            </a:pPr>
            <a:r>
              <a:rPr lang="en-US" altLang="zh-CN" sz="2400" dirty="0">
                <a:latin typeface="Times New Roman" panose="02020603050405020304" pitchFamily="18" charset="0"/>
                <a:cs typeface="Times New Roman" panose="02020603050405020304" pitchFamily="18" charset="0"/>
              </a:rPr>
              <a:t>A. </a:t>
            </a:r>
            <a:r>
              <a:rPr lang="zh-CN" altLang="en-US" sz="2400" dirty="0">
                <a:latin typeface="Times New Roman" panose="02020603050405020304" pitchFamily="18" charset="0"/>
                <a:cs typeface="Times New Roman" panose="02020603050405020304" pitchFamily="18" charset="0"/>
              </a:rPr>
              <a:t>重力势能减小</a:t>
            </a:r>
            <a:endParaRPr lang="zh-CN" altLang="en-US" sz="2400" dirty="0">
              <a:latin typeface="Times New Roman" panose="02020603050405020304" pitchFamily="18" charset="0"/>
              <a:cs typeface="Times New Roman" panose="02020603050405020304" pitchFamily="18" charset="0"/>
            </a:endParaRPr>
          </a:p>
          <a:p>
            <a:pPr>
              <a:lnSpc>
                <a:spcPct val="150000"/>
              </a:lnSpc>
              <a:spcBef>
                <a:spcPts val="0"/>
              </a:spcBef>
              <a:spcAft>
                <a:spcPts val="0"/>
              </a:spcAft>
            </a:pPr>
            <a:r>
              <a:rPr lang="en-US" altLang="zh-CN" sz="2400" dirty="0">
                <a:latin typeface="Times New Roman" panose="02020603050405020304" pitchFamily="18" charset="0"/>
                <a:cs typeface="Times New Roman" panose="02020603050405020304" pitchFamily="18" charset="0"/>
              </a:rPr>
              <a:t>B. </a:t>
            </a:r>
            <a:r>
              <a:rPr lang="zh-CN" altLang="en-US" sz="2400" dirty="0">
                <a:latin typeface="Times New Roman" panose="02020603050405020304" pitchFamily="18" charset="0"/>
                <a:cs typeface="Times New Roman" panose="02020603050405020304" pitchFamily="18" charset="0"/>
              </a:rPr>
              <a:t>速度增大</a:t>
            </a:r>
            <a:endParaRPr lang="zh-CN" altLang="en-US" sz="2400" dirty="0">
              <a:latin typeface="Times New Roman" panose="02020603050405020304" pitchFamily="18" charset="0"/>
              <a:cs typeface="Times New Roman" panose="02020603050405020304" pitchFamily="18" charset="0"/>
            </a:endParaRPr>
          </a:p>
          <a:p>
            <a:pPr>
              <a:lnSpc>
                <a:spcPct val="150000"/>
              </a:lnSpc>
              <a:spcBef>
                <a:spcPts val="0"/>
              </a:spcBef>
              <a:spcAft>
                <a:spcPts val="0"/>
              </a:spcAft>
            </a:pPr>
            <a:r>
              <a:rPr lang="en-US" altLang="zh-CN" sz="2400" dirty="0">
                <a:latin typeface="Times New Roman" panose="02020603050405020304" pitchFamily="18" charset="0"/>
                <a:cs typeface="Times New Roman" panose="02020603050405020304" pitchFamily="18" charset="0"/>
              </a:rPr>
              <a:t>C. </a:t>
            </a:r>
            <a:r>
              <a:rPr lang="zh-CN" altLang="en-US" sz="2400" dirty="0">
                <a:latin typeface="Times New Roman" panose="02020603050405020304" pitchFamily="18" charset="0"/>
                <a:cs typeface="Times New Roman" panose="02020603050405020304" pitchFamily="18" charset="0"/>
              </a:rPr>
              <a:t>机械能增大</a:t>
            </a:r>
            <a:endParaRPr lang="zh-CN" altLang="en-US" sz="2400" dirty="0">
              <a:latin typeface="Times New Roman" panose="02020603050405020304" pitchFamily="18" charset="0"/>
              <a:cs typeface="Times New Roman" panose="02020603050405020304" pitchFamily="18" charset="0"/>
            </a:endParaRPr>
          </a:p>
          <a:p>
            <a:pPr>
              <a:lnSpc>
                <a:spcPct val="150000"/>
              </a:lnSpc>
              <a:spcBef>
                <a:spcPts val="0"/>
              </a:spcBef>
              <a:spcAft>
                <a:spcPts val="0"/>
              </a:spcAft>
            </a:pPr>
            <a:r>
              <a:rPr lang="en-US" altLang="zh-CN" sz="2400" dirty="0">
                <a:latin typeface="Times New Roman" panose="02020603050405020304" pitchFamily="18" charset="0"/>
                <a:cs typeface="Times New Roman" panose="02020603050405020304" pitchFamily="18" charset="0"/>
              </a:rPr>
              <a:t>D. </a:t>
            </a:r>
            <a:r>
              <a:rPr lang="zh-CN" altLang="en-US" sz="2400" dirty="0">
                <a:latin typeface="Times New Roman" panose="02020603050405020304" pitchFamily="18" charset="0"/>
                <a:cs typeface="Times New Roman" panose="02020603050405020304" pitchFamily="18" charset="0"/>
              </a:rPr>
              <a:t>动能转化为重力势能</a:t>
            </a:r>
            <a:endParaRPr lang="en-US" altLang="zh-CN" sz="2400" dirty="0">
              <a:latin typeface="Times New Roman" panose="02020603050405020304" pitchFamily="18" charset="0"/>
              <a:cs typeface="Times New Roman" panose="02020603050405020304" pitchFamily="18" charset="0"/>
            </a:endParaRPr>
          </a:p>
        </p:txBody>
      </p:sp>
      <p:sp>
        <p:nvSpPr>
          <p:cNvPr id="6" name="文本框 5"/>
          <p:cNvSpPr txBox="1"/>
          <p:nvPr/>
        </p:nvSpPr>
        <p:spPr>
          <a:xfrm>
            <a:off x="10805160" y="3774440"/>
            <a:ext cx="724535" cy="460375"/>
          </a:xfrm>
          <a:prstGeom prst="rect">
            <a:avLst/>
          </a:prstGeom>
          <a:noFill/>
        </p:spPr>
        <p:txBody>
          <a:bodyPr wrap="square" rtlCol="0">
            <a:spAutoFit/>
          </a:bodyPr>
          <a:lstStyle/>
          <a:p>
            <a:r>
              <a:rPr lang="en-US" altLang="zh-CN" sz="2400" dirty="0">
                <a:solidFill>
                  <a:srgbClr val="FF0000"/>
                </a:solidFill>
                <a:latin typeface="Times New Roman" panose="02020603050405020304" pitchFamily="18" charset="0"/>
                <a:cs typeface="Times New Roman" panose="02020603050405020304" pitchFamily="18" charset="0"/>
              </a:rPr>
              <a:t>D</a:t>
            </a:r>
            <a:endParaRPr lang="en-US" altLang="zh-CN" sz="2400" dirty="0">
              <a:solidFill>
                <a:srgbClr val="FF0000"/>
              </a:solidFill>
              <a:latin typeface="Times New Roman" panose="02020603050405020304" pitchFamily="18" charset="0"/>
              <a:cs typeface="Times New Roman" panose="02020603050405020304" pitchFamily="18" charset="0"/>
            </a:endParaRPr>
          </a:p>
        </p:txBody>
      </p:sp>
      <p:grpSp>
        <p:nvGrpSpPr>
          <p:cNvPr id="3" name="组合 2"/>
          <p:cNvGrpSpPr/>
          <p:nvPr/>
        </p:nvGrpSpPr>
        <p:grpSpPr>
          <a:xfrm>
            <a:off x="2256155" y="875030"/>
            <a:ext cx="7909560" cy="647065"/>
            <a:chOff x="3297" y="1732"/>
            <a:chExt cx="12456" cy="1019"/>
          </a:xfrm>
        </p:grpSpPr>
        <p:pic>
          <p:nvPicPr>
            <p:cNvPr id="9" name="图片 12" descr="2020试题研究版式22"/>
            <p:cNvPicPr>
              <a:picLocks noChangeAspect="1"/>
            </p:cNvPicPr>
            <p:nvPr/>
          </p:nvPicPr>
          <p:blipFill>
            <a:blip r:embed="rId2"/>
            <a:stretch>
              <a:fillRect/>
            </a:stretch>
          </p:blipFill>
          <p:spPr>
            <a:xfrm>
              <a:off x="3297" y="1732"/>
              <a:ext cx="12456" cy="980"/>
            </a:xfrm>
            <a:prstGeom prst="rect">
              <a:avLst/>
            </a:prstGeom>
            <a:noFill/>
            <a:ln w="9525">
              <a:noFill/>
            </a:ln>
          </p:spPr>
        </p:pic>
        <p:sp>
          <p:nvSpPr>
            <p:cNvPr id="27659" name="文本框 15">
              <a:hlinkClick r:id="rId3" action="ppaction://hlinksldjump"/>
            </p:cNvPr>
            <p:cNvSpPr txBox="1"/>
            <p:nvPr/>
          </p:nvSpPr>
          <p:spPr>
            <a:xfrm>
              <a:off x="4667" y="1733"/>
              <a:ext cx="10165" cy="1018"/>
            </a:xfrm>
            <a:prstGeom prst="rect">
              <a:avLst/>
            </a:prstGeom>
            <a:noFill/>
            <a:ln w="9525">
              <a:noFill/>
            </a:ln>
          </p:spPr>
          <p:txBody>
            <a:bodyPr anchor="t">
              <a:spAutoFit/>
            </a:bodyPr>
            <a:lstStyle/>
            <a:p>
              <a:r>
                <a:rPr lang="zh-CN" altLang="en-US" sz="3600" b="1" dirty="0">
                  <a:solidFill>
                    <a:prstClr val="white"/>
                  </a:solidFill>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  北京</a:t>
              </a:r>
              <a:r>
                <a:rPr lang="en-US" altLang="zh-CN" sz="3600" b="1" dirty="0">
                  <a:solidFill>
                    <a:prstClr val="white"/>
                  </a:solidFill>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10</a:t>
              </a:r>
              <a:r>
                <a:rPr lang="zh-CN" altLang="en-US" sz="3600" b="1" dirty="0">
                  <a:solidFill>
                    <a:prstClr val="white"/>
                  </a:solidFill>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年中考真题精讲练</a:t>
              </a:r>
              <a:endParaRPr lang="zh-CN" altLang="en-US" sz="3600" b="1" dirty="0">
                <a:solidFill>
                  <a:prstClr val="white"/>
                </a:solidFill>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endParaRPr>
            </a:p>
          </p:txBody>
        </p:sp>
      </p:grpSp>
      <p:sp>
        <p:nvSpPr>
          <p:cNvPr id="5" name="文本框 4"/>
          <p:cNvSpPr txBox="1"/>
          <p:nvPr/>
        </p:nvSpPr>
        <p:spPr>
          <a:xfrm>
            <a:off x="9186682" y="6105652"/>
            <a:ext cx="994183" cy="369332"/>
          </a:xfrm>
          <a:prstGeom prst="rect">
            <a:avLst/>
          </a:prstGeom>
          <a:noFill/>
        </p:spPr>
        <p:txBody>
          <a:bodyPr wrap="none" rtlCol="0">
            <a:spAutoFit/>
          </a:bodyPr>
          <a:lstStyle/>
          <a:p>
            <a:r>
              <a:rPr lang="zh-CN" altLang="en-US"/>
              <a:t>第</a:t>
            </a:r>
            <a:r>
              <a:rPr lang="en-US" altLang="zh-CN"/>
              <a:t>1</a:t>
            </a:r>
            <a:r>
              <a:rPr lang="zh-CN" altLang="en-US"/>
              <a:t>题图</a:t>
            </a:r>
            <a:endParaRPr lang="zh-CN" altLang="en-US" dirty="0"/>
          </a:p>
        </p:txBody>
      </p:sp>
      <p:pic>
        <p:nvPicPr>
          <p:cNvPr id="4" name="图片 -2147482336"/>
          <p:cNvPicPr>
            <a:picLocks noChangeAspect="1"/>
          </p:cNvPicPr>
          <p:nvPr/>
        </p:nvPicPr>
        <p:blipFill>
          <a:blip r:embed="rId4"/>
          <a:stretch>
            <a:fillRect/>
          </a:stretch>
        </p:blipFill>
        <p:spPr>
          <a:xfrm>
            <a:off x="8385175" y="4317365"/>
            <a:ext cx="2362835" cy="1717040"/>
          </a:xfrm>
          <a:prstGeom prst="rect">
            <a:avLst/>
          </a:prstGeom>
          <a:noFill/>
          <a:ln w="9525">
            <a:noFill/>
          </a:ln>
        </p:spPr>
      </p:pic>
      <p:grpSp>
        <p:nvGrpSpPr>
          <p:cNvPr id="21" name="组合 20"/>
          <p:cNvGrpSpPr/>
          <p:nvPr/>
        </p:nvGrpSpPr>
        <p:grpSpPr>
          <a:xfrm>
            <a:off x="891701" y="2530632"/>
            <a:ext cx="2370455" cy="525145"/>
            <a:chOff x="12542" y="4361"/>
            <a:chExt cx="3733" cy="827"/>
          </a:xfrm>
        </p:grpSpPr>
        <p:pic>
          <p:nvPicPr>
            <p:cNvPr id="22" name="图片 21" descr="方框小标4字"/>
            <p:cNvPicPr>
              <a:picLocks noChangeAspect="1"/>
            </p:cNvPicPr>
            <p:nvPr/>
          </p:nvPicPr>
          <p:blipFill>
            <a:blip r:embed="rId5"/>
            <a:stretch>
              <a:fillRect/>
            </a:stretch>
          </p:blipFill>
          <p:spPr>
            <a:xfrm>
              <a:off x="12542" y="4361"/>
              <a:ext cx="3733" cy="827"/>
            </a:xfrm>
            <a:prstGeom prst="rect">
              <a:avLst/>
            </a:prstGeom>
          </p:spPr>
        </p:pic>
        <p:sp>
          <p:nvSpPr>
            <p:cNvPr id="23" name="文本框 69"/>
            <p:cNvSpPr txBox="1"/>
            <p:nvPr/>
          </p:nvSpPr>
          <p:spPr>
            <a:xfrm>
              <a:off x="12611" y="4412"/>
              <a:ext cx="3595" cy="725"/>
            </a:xfrm>
            <a:prstGeom prst="rect">
              <a:avLst/>
            </a:prstGeom>
            <a:noFill/>
            <a:ln w="9525">
              <a:noFill/>
            </a:ln>
          </p:spPr>
          <p:txBody>
            <a:bodyPr anchor="t">
              <a:spAutoFit/>
            </a:bodyPr>
            <a:lstStyle/>
            <a:p>
              <a:pPr algn="dist"/>
              <a:r>
                <a:rPr lang="zh-CN" altLang="en-US" sz="2400" b="1">
                  <a:solidFill>
                    <a:srgbClr val="00923F"/>
                  </a:solidFill>
                  <a:latin typeface="黑体" panose="02010609060101010101" pitchFamily="49" charset="-122"/>
                  <a:ea typeface="黑体" panose="02010609060101010101" pitchFamily="49" charset="-122"/>
                </a:rPr>
                <a:t>基础小练</a:t>
              </a:r>
              <a:endParaRPr lang="zh-CN" altLang="en-US" sz="2400" b="1">
                <a:solidFill>
                  <a:srgbClr val="00923F"/>
                </a:solidFill>
                <a:latin typeface="黑体" panose="02010609060101010101" pitchFamily="49" charset="-122"/>
                <a:ea typeface="黑体" panose="02010609060101010101" pitchFamily="49" charset="-122"/>
              </a:endParaRPr>
            </a:p>
          </p:txBody>
        </p:sp>
      </p:gr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1218078" y="2001987"/>
            <a:ext cx="10203276" cy="2861310"/>
          </a:xfrm>
          <a:prstGeom prst="rect">
            <a:avLst/>
          </a:prstGeom>
        </p:spPr>
        <p:txBody>
          <a:bodyPr wrap="square">
            <a:spAutoFit/>
          </a:bodyPr>
          <a:lstStyle/>
          <a:p>
            <a:pPr>
              <a:lnSpc>
                <a:spcPct val="150000"/>
              </a:lnSpc>
            </a:pPr>
            <a:r>
              <a:rPr lang="en-US" altLang="zh-CN" sz="2400" dirty="0">
                <a:latin typeface="Times New Roman" panose="02020603050405020304" pitchFamily="18" charset="0"/>
                <a:cs typeface="Times New Roman" panose="02020603050405020304" pitchFamily="18" charset="0"/>
              </a:rPr>
              <a:t>2. </a:t>
            </a:r>
            <a:r>
              <a:rPr lang="zh-CN" altLang="en-US" sz="2400" dirty="0">
                <a:latin typeface="Times New Roman" panose="02020603050405020304" pitchFamily="18" charset="0"/>
                <a:cs typeface="Times New Roman" panose="02020603050405020304" pitchFamily="18" charset="0"/>
              </a:rPr>
              <a:t>立定跳远时的动作分解如图，在此过程中运动员(         )</a:t>
            </a:r>
            <a:endParaRPr lang="zh-CN" altLang="en-US" sz="2400" dirty="0">
              <a:latin typeface="Times New Roman" panose="02020603050405020304" pitchFamily="18" charset="0"/>
              <a:cs typeface="Times New Roman" panose="02020603050405020304" pitchFamily="18" charset="0"/>
            </a:endParaRPr>
          </a:p>
          <a:p>
            <a:pPr>
              <a:lnSpc>
                <a:spcPct val="150000"/>
              </a:lnSpc>
            </a:pPr>
            <a:r>
              <a:rPr lang="en-US" altLang="zh-CN" sz="2400" dirty="0">
                <a:latin typeface="Times New Roman" panose="02020603050405020304" pitchFamily="18" charset="0"/>
                <a:cs typeface="Times New Roman" panose="02020603050405020304" pitchFamily="18" charset="0"/>
              </a:rPr>
              <a:t>A. </a:t>
            </a:r>
            <a:r>
              <a:rPr lang="zh-CN" altLang="en-US" sz="2400" dirty="0">
                <a:latin typeface="Times New Roman" panose="02020603050405020304" pitchFamily="18" charset="0"/>
                <a:cs typeface="Times New Roman" panose="02020603050405020304" pitchFamily="18" charset="0"/>
              </a:rPr>
              <a:t>上升时，动能减小，势能减小</a:t>
            </a:r>
            <a:endParaRPr lang="zh-CN" altLang="en-US" sz="2400" dirty="0">
              <a:latin typeface="Times New Roman" panose="02020603050405020304" pitchFamily="18" charset="0"/>
              <a:cs typeface="Times New Roman" panose="02020603050405020304" pitchFamily="18" charset="0"/>
            </a:endParaRPr>
          </a:p>
          <a:p>
            <a:pPr>
              <a:lnSpc>
                <a:spcPct val="150000"/>
              </a:lnSpc>
            </a:pPr>
            <a:r>
              <a:rPr lang="en-US" altLang="zh-CN" sz="2400" dirty="0">
                <a:latin typeface="Times New Roman" panose="02020603050405020304" pitchFamily="18" charset="0"/>
                <a:cs typeface="Times New Roman" panose="02020603050405020304" pitchFamily="18" charset="0"/>
              </a:rPr>
              <a:t>B. </a:t>
            </a:r>
            <a:r>
              <a:rPr lang="zh-CN" altLang="en-US" sz="2400" dirty="0">
                <a:latin typeface="Times New Roman" panose="02020603050405020304" pitchFamily="18" charset="0"/>
                <a:cs typeface="Times New Roman" panose="02020603050405020304" pitchFamily="18" charset="0"/>
              </a:rPr>
              <a:t>上升时，动能增大，势能增大</a:t>
            </a:r>
            <a:endParaRPr lang="zh-CN" altLang="en-US" sz="2400" dirty="0">
              <a:latin typeface="Times New Roman" panose="02020603050405020304" pitchFamily="18" charset="0"/>
              <a:cs typeface="Times New Roman" panose="02020603050405020304" pitchFamily="18" charset="0"/>
            </a:endParaRPr>
          </a:p>
          <a:p>
            <a:pPr>
              <a:lnSpc>
                <a:spcPct val="150000"/>
              </a:lnSpc>
            </a:pPr>
            <a:r>
              <a:rPr lang="en-US" altLang="zh-CN" sz="2400" dirty="0">
                <a:latin typeface="Times New Roman" panose="02020603050405020304" pitchFamily="18" charset="0"/>
                <a:cs typeface="Times New Roman" panose="02020603050405020304" pitchFamily="18" charset="0"/>
              </a:rPr>
              <a:t>C. </a:t>
            </a:r>
            <a:r>
              <a:rPr lang="zh-CN" altLang="en-US" sz="2400" dirty="0">
                <a:latin typeface="Times New Roman" panose="02020603050405020304" pitchFamily="18" charset="0"/>
                <a:cs typeface="Times New Roman" panose="02020603050405020304" pitchFamily="18" charset="0"/>
              </a:rPr>
              <a:t>下落时，势能增大，动能减小</a:t>
            </a:r>
            <a:endParaRPr lang="zh-CN" altLang="en-US" sz="2400" dirty="0">
              <a:latin typeface="Times New Roman" panose="02020603050405020304" pitchFamily="18" charset="0"/>
              <a:cs typeface="Times New Roman" panose="02020603050405020304" pitchFamily="18" charset="0"/>
            </a:endParaRPr>
          </a:p>
          <a:p>
            <a:pPr>
              <a:lnSpc>
                <a:spcPct val="150000"/>
              </a:lnSpc>
            </a:pPr>
            <a:r>
              <a:rPr lang="en-US" altLang="zh-CN" sz="2400" dirty="0">
                <a:latin typeface="Times New Roman" panose="02020603050405020304" pitchFamily="18" charset="0"/>
                <a:cs typeface="Times New Roman" panose="02020603050405020304" pitchFamily="18" charset="0"/>
              </a:rPr>
              <a:t>D. </a:t>
            </a:r>
            <a:r>
              <a:rPr lang="zh-CN" altLang="en-US" sz="2400" dirty="0">
                <a:latin typeface="Times New Roman" panose="02020603050405020304" pitchFamily="18" charset="0"/>
                <a:cs typeface="Times New Roman" panose="02020603050405020304" pitchFamily="18" charset="0"/>
              </a:rPr>
              <a:t>下落时，势能减小，动能增大</a:t>
            </a:r>
            <a:endParaRPr lang="zh-CN" altLang="en-US" sz="2400" dirty="0">
              <a:latin typeface="Times New Roman" panose="02020603050405020304" pitchFamily="18" charset="0"/>
              <a:cs typeface="Times New Roman" panose="02020603050405020304" pitchFamily="18" charset="0"/>
            </a:endParaRPr>
          </a:p>
        </p:txBody>
      </p:sp>
      <p:sp>
        <p:nvSpPr>
          <p:cNvPr id="6" name="文本框 5"/>
          <p:cNvSpPr txBox="1"/>
          <p:nvPr/>
        </p:nvSpPr>
        <p:spPr>
          <a:xfrm>
            <a:off x="8242270" y="2138099"/>
            <a:ext cx="407484" cy="461665"/>
          </a:xfrm>
          <a:prstGeom prst="rect">
            <a:avLst/>
          </a:prstGeom>
          <a:noFill/>
        </p:spPr>
        <p:txBody>
          <a:bodyPr wrap="none" rtlCol="0">
            <a:spAutoFit/>
          </a:bodyPr>
          <a:lstStyle/>
          <a:p>
            <a:r>
              <a:rPr lang="en-US" altLang="zh-CN" sz="2400" dirty="0">
                <a:solidFill>
                  <a:srgbClr val="FF0000"/>
                </a:solidFill>
                <a:latin typeface="Times New Roman" panose="02020603050405020304" pitchFamily="18" charset="0"/>
                <a:cs typeface="Times New Roman" panose="02020603050405020304" pitchFamily="18" charset="0"/>
              </a:rPr>
              <a:t>D</a:t>
            </a:r>
            <a:endParaRPr lang="en-US" altLang="zh-CN" sz="2400" dirty="0">
              <a:solidFill>
                <a:srgbClr val="FF0000"/>
              </a:solidFill>
              <a:latin typeface="Times New Roman" panose="02020603050405020304" pitchFamily="18" charset="0"/>
              <a:cs typeface="Times New Roman" panose="02020603050405020304" pitchFamily="18" charset="0"/>
            </a:endParaRPr>
          </a:p>
        </p:txBody>
      </p:sp>
      <p:sp>
        <p:nvSpPr>
          <p:cNvPr id="4" name="文本框 3"/>
          <p:cNvSpPr txBox="1"/>
          <p:nvPr/>
        </p:nvSpPr>
        <p:spPr>
          <a:xfrm>
            <a:off x="8435217" y="5105715"/>
            <a:ext cx="982980" cy="368300"/>
          </a:xfrm>
          <a:prstGeom prst="rect">
            <a:avLst/>
          </a:prstGeom>
          <a:noFill/>
        </p:spPr>
        <p:txBody>
          <a:bodyPr wrap="none" rtlCol="0">
            <a:spAutoFit/>
          </a:bodyPr>
          <a:lstStyle/>
          <a:p>
            <a:r>
              <a:rPr lang="zh-CN" altLang="en-US">
                <a:latin typeface="Times New Roman" panose="02020603050405020304" pitchFamily="18" charset="0"/>
                <a:cs typeface="Times New Roman" panose="02020603050405020304" pitchFamily="18" charset="0"/>
              </a:rPr>
              <a:t>第</a:t>
            </a:r>
            <a:r>
              <a:rPr lang="en-US" altLang="zh-CN">
                <a:latin typeface="Times New Roman" panose="02020603050405020304" pitchFamily="18" charset="0"/>
                <a:cs typeface="Times New Roman" panose="02020603050405020304" pitchFamily="18" charset="0"/>
              </a:rPr>
              <a:t>2</a:t>
            </a:r>
            <a:r>
              <a:rPr lang="zh-CN" altLang="en-US">
                <a:latin typeface="Times New Roman" panose="02020603050405020304" pitchFamily="18" charset="0"/>
                <a:cs typeface="Times New Roman" panose="02020603050405020304" pitchFamily="18" charset="0"/>
              </a:rPr>
              <a:t>题</a:t>
            </a:r>
            <a:r>
              <a:rPr lang="zh-CN" altLang="en-US"/>
              <a:t>图</a:t>
            </a:r>
            <a:endParaRPr lang="zh-CN" altLang="en-US" dirty="0"/>
          </a:p>
        </p:txBody>
      </p:sp>
      <p:pic>
        <p:nvPicPr>
          <p:cNvPr id="2" name="图片 -2147482602" descr="苏49.TIF"/>
          <p:cNvPicPr>
            <a:picLocks noChangeAspect="1"/>
          </p:cNvPicPr>
          <p:nvPr/>
        </p:nvPicPr>
        <p:blipFill>
          <a:blip r:embed="rId1" r:link="rId2"/>
          <a:stretch>
            <a:fillRect/>
          </a:stretch>
        </p:blipFill>
        <p:spPr>
          <a:xfrm>
            <a:off x="6490335" y="2782570"/>
            <a:ext cx="4750435" cy="1982470"/>
          </a:xfrm>
          <a:prstGeom prst="rect">
            <a:avLst/>
          </a:prstGeom>
          <a:noFill/>
          <a:ln w="9525">
            <a:noFill/>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1529667" y="2239805"/>
            <a:ext cx="10203276" cy="2861310"/>
          </a:xfrm>
          <a:prstGeom prst="rect">
            <a:avLst/>
          </a:prstGeom>
        </p:spPr>
        <p:txBody>
          <a:bodyPr wrap="square">
            <a:spAutoFit/>
          </a:bodyPr>
          <a:lstStyle/>
          <a:p>
            <a:pPr>
              <a:lnSpc>
                <a:spcPct val="150000"/>
              </a:lnSpc>
            </a:pPr>
            <a:r>
              <a:rPr lang="en-US" altLang="zh-CN" sz="2400" dirty="0">
                <a:latin typeface="Times New Roman" panose="02020603050405020304" pitchFamily="18" charset="0"/>
                <a:cs typeface="Times New Roman" panose="02020603050405020304" pitchFamily="18" charset="0"/>
              </a:rPr>
              <a:t>3. </a:t>
            </a:r>
            <a:r>
              <a:rPr lang="zh-CN" altLang="en-US" sz="2400" dirty="0">
                <a:latin typeface="Times New Roman" panose="02020603050405020304" pitchFamily="18" charset="0"/>
                <a:cs typeface="Times New Roman" panose="02020603050405020304" pitchFamily="18" charset="0"/>
              </a:rPr>
              <a:t>下列有关机械能及其转化的说法正确的是</a:t>
            </a:r>
            <a:r>
              <a:rPr lang="en-US" altLang="zh-CN" sz="2400" dirty="0">
                <a:latin typeface="Times New Roman" panose="02020603050405020304" pitchFamily="18" charset="0"/>
                <a:cs typeface="Times New Roman" panose="02020603050405020304" pitchFamily="18" charset="0"/>
              </a:rPr>
              <a:t>(           )</a:t>
            </a:r>
            <a:endParaRPr lang="en-US" altLang="zh-CN" sz="2400" dirty="0">
              <a:latin typeface="Times New Roman" panose="02020603050405020304" pitchFamily="18" charset="0"/>
              <a:cs typeface="Times New Roman" panose="02020603050405020304" pitchFamily="18" charset="0"/>
            </a:endParaRPr>
          </a:p>
          <a:p>
            <a:pPr>
              <a:lnSpc>
                <a:spcPct val="150000"/>
              </a:lnSpc>
            </a:pPr>
            <a:r>
              <a:rPr lang="en-US" altLang="zh-CN" sz="2400" dirty="0">
                <a:latin typeface="Times New Roman" panose="02020603050405020304" pitchFamily="18" charset="0"/>
                <a:cs typeface="Times New Roman" panose="02020603050405020304" pitchFamily="18" charset="0"/>
              </a:rPr>
              <a:t>A. </a:t>
            </a:r>
            <a:r>
              <a:rPr lang="zh-CN" altLang="en-US" sz="2400" dirty="0">
                <a:latin typeface="Times New Roman" panose="02020603050405020304" pitchFamily="18" charset="0"/>
                <a:cs typeface="Times New Roman" panose="02020603050405020304" pitchFamily="18" charset="0"/>
              </a:rPr>
              <a:t>弯弓射箭</a:t>
            </a:r>
            <a:r>
              <a:rPr lang="en-US" altLang="zh-CN" sz="2400" dirty="0">
                <a:latin typeface="Times New Roman" panose="02020603050405020304" pitchFamily="18" charset="0"/>
                <a:cs typeface="Times New Roman" panose="02020603050405020304" pitchFamily="18" charset="0"/>
              </a:rPr>
              <a:t>,</a:t>
            </a:r>
            <a:r>
              <a:rPr lang="zh-CN" altLang="en-US" sz="2400" dirty="0">
                <a:latin typeface="Times New Roman" panose="02020603050405020304" pitchFamily="18" charset="0"/>
                <a:cs typeface="Times New Roman" panose="02020603050405020304" pitchFamily="18" charset="0"/>
              </a:rPr>
              <a:t>箭的动能转化为弓的弹性势能</a:t>
            </a:r>
            <a:endParaRPr lang="zh-CN" altLang="en-US" sz="2400" dirty="0">
              <a:latin typeface="Times New Roman" panose="02020603050405020304" pitchFamily="18" charset="0"/>
              <a:cs typeface="Times New Roman" panose="02020603050405020304" pitchFamily="18" charset="0"/>
            </a:endParaRPr>
          </a:p>
          <a:p>
            <a:pPr>
              <a:lnSpc>
                <a:spcPct val="150000"/>
              </a:lnSpc>
            </a:pPr>
            <a:r>
              <a:rPr lang="en-US" altLang="zh-CN" sz="2400" dirty="0">
                <a:latin typeface="Times New Roman" panose="02020603050405020304" pitchFamily="18" charset="0"/>
                <a:cs typeface="Times New Roman" panose="02020603050405020304" pitchFamily="18" charset="0"/>
              </a:rPr>
              <a:t>B. </a:t>
            </a:r>
            <a:r>
              <a:rPr lang="zh-CN" altLang="en-US" sz="2400" dirty="0">
                <a:latin typeface="Times New Roman" panose="02020603050405020304" pitchFamily="18" charset="0"/>
                <a:cs typeface="Times New Roman" panose="02020603050405020304" pitchFamily="18" charset="0"/>
              </a:rPr>
              <a:t>拦河大坝使上游的水位升高</a:t>
            </a:r>
            <a:r>
              <a:rPr lang="en-US" altLang="zh-CN" sz="2400" dirty="0">
                <a:latin typeface="Times New Roman" panose="02020603050405020304" pitchFamily="18" charset="0"/>
                <a:cs typeface="Times New Roman" panose="02020603050405020304" pitchFamily="18" charset="0"/>
              </a:rPr>
              <a:t>,</a:t>
            </a:r>
            <a:r>
              <a:rPr lang="zh-CN" altLang="en-US" sz="2400" dirty="0">
                <a:latin typeface="Times New Roman" panose="02020603050405020304" pitchFamily="18" charset="0"/>
                <a:cs typeface="Times New Roman" panose="02020603050405020304" pitchFamily="18" charset="0"/>
              </a:rPr>
              <a:t>提高了水的重力势能</a:t>
            </a:r>
            <a:endParaRPr lang="zh-CN" altLang="en-US" sz="2400" dirty="0">
              <a:latin typeface="Times New Roman" panose="02020603050405020304" pitchFamily="18" charset="0"/>
              <a:cs typeface="Times New Roman" panose="02020603050405020304" pitchFamily="18" charset="0"/>
            </a:endParaRPr>
          </a:p>
          <a:p>
            <a:pPr>
              <a:lnSpc>
                <a:spcPct val="150000"/>
              </a:lnSpc>
            </a:pPr>
            <a:r>
              <a:rPr lang="en-US" altLang="zh-CN" sz="2400" dirty="0">
                <a:latin typeface="Times New Roman" panose="02020603050405020304" pitchFamily="18" charset="0"/>
                <a:cs typeface="Times New Roman" panose="02020603050405020304" pitchFamily="18" charset="0"/>
              </a:rPr>
              <a:t>C. </a:t>
            </a:r>
            <a:r>
              <a:rPr lang="zh-CN" altLang="en-US" sz="2400" dirty="0">
                <a:latin typeface="Times New Roman" panose="02020603050405020304" pitchFamily="18" charset="0"/>
                <a:cs typeface="Times New Roman" panose="02020603050405020304" pitchFamily="18" charset="0"/>
              </a:rPr>
              <a:t>蹦床运动员从高处落下</a:t>
            </a:r>
            <a:r>
              <a:rPr lang="en-US" altLang="zh-CN" sz="2400" dirty="0">
                <a:latin typeface="Times New Roman" panose="02020603050405020304" pitchFamily="18" charset="0"/>
                <a:cs typeface="Times New Roman" panose="02020603050405020304" pitchFamily="18" charset="0"/>
              </a:rPr>
              <a:t>,</a:t>
            </a:r>
            <a:r>
              <a:rPr lang="zh-CN" altLang="en-US" sz="2400" dirty="0">
                <a:latin typeface="Times New Roman" panose="02020603050405020304" pitchFamily="18" charset="0"/>
                <a:cs typeface="Times New Roman" panose="02020603050405020304" pitchFamily="18" charset="0"/>
              </a:rPr>
              <a:t>其动能转化为重力势能</a:t>
            </a:r>
            <a:endParaRPr lang="zh-CN" altLang="en-US" sz="2400" dirty="0">
              <a:latin typeface="Times New Roman" panose="02020603050405020304" pitchFamily="18" charset="0"/>
              <a:cs typeface="Times New Roman" panose="02020603050405020304" pitchFamily="18" charset="0"/>
            </a:endParaRPr>
          </a:p>
          <a:p>
            <a:pPr>
              <a:lnSpc>
                <a:spcPct val="150000"/>
              </a:lnSpc>
            </a:pPr>
            <a:r>
              <a:rPr lang="en-US" altLang="zh-CN" sz="2400" dirty="0">
                <a:latin typeface="Times New Roman" panose="02020603050405020304" pitchFamily="18" charset="0"/>
                <a:cs typeface="Times New Roman" panose="02020603050405020304" pitchFamily="18" charset="0"/>
              </a:rPr>
              <a:t>D. </a:t>
            </a:r>
            <a:r>
              <a:rPr lang="zh-CN" altLang="en-US" sz="2400" dirty="0">
                <a:latin typeface="Times New Roman" panose="02020603050405020304" pitchFamily="18" charset="0"/>
                <a:cs typeface="Times New Roman" panose="02020603050405020304" pitchFamily="18" charset="0"/>
              </a:rPr>
              <a:t>人造卫星从近地点飞向远地点时势能减小</a:t>
            </a:r>
            <a:r>
              <a:rPr lang="en-US" altLang="zh-CN" sz="2400" dirty="0">
                <a:latin typeface="Times New Roman" panose="02020603050405020304" pitchFamily="18" charset="0"/>
                <a:cs typeface="Times New Roman" panose="02020603050405020304" pitchFamily="18" charset="0"/>
              </a:rPr>
              <a:t>,</a:t>
            </a:r>
            <a:r>
              <a:rPr lang="zh-CN" altLang="en-US" sz="2400" dirty="0">
                <a:latin typeface="Times New Roman" panose="02020603050405020304" pitchFamily="18" charset="0"/>
                <a:cs typeface="Times New Roman" panose="02020603050405020304" pitchFamily="18" charset="0"/>
              </a:rPr>
              <a:t>动能增大</a:t>
            </a:r>
            <a:endParaRPr lang="zh-CN" altLang="en-US" sz="2400" dirty="0">
              <a:latin typeface="Times New Roman" panose="02020603050405020304" pitchFamily="18" charset="0"/>
              <a:cs typeface="Times New Roman" panose="02020603050405020304" pitchFamily="18" charset="0"/>
            </a:endParaRPr>
          </a:p>
        </p:txBody>
      </p:sp>
      <p:sp>
        <p:nvSpPr>
          <p:cNvPr id="6" name="文本框 5"/>
          <p:cNvSpPr txBox="1"/>
          <p:nvPr/>
        </p:nvSpPr>
        <p:spPr>
          <a:xfrm>
            <a:off x="7652385" y="2389505"/>
            <a:ext cx="606425" cy="460375"/>
          </a:xfrm>
          <a:prstGeom prst="rect">
            <a:avLst/>
          </a:prstGeom>
          <a:noFill/>
        </p:spPr>
        <p:txBody>
          <a:bodyPr wrap="square" rtlCol="0">
            <a:spAutoFit/>
          </a:bodyPr>
          <a:lstStyle/>
          <a:p>
            <a:r>
              <a:rPr lang="en-US" altLang="zh-CN" sz="2400" dirty="0">
                <a:solidFill>
                  <a:srgbClr val="FF0000"/>
                </a:solidFill>
                <a:latin typeface="Times New Roman" panose="02020603050405020304" pitchFamily="18" charset="0"/>
                <a:cs typeface="Times New Roman" panose="02020603050405020304" pitchFamily="18" charset="0"/>
              </a:rPr>
              <a:t>B</a:t>
            </a:r>
            <a:endParaRPr lang="en-US" altLang="zh-CN" sz="2400" dirty="0">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994362" y="1786023"/>
            <a:ext cx="10203276" cy="3415030"/>
          </a:xfrm>
          <a:prstGeom prst="rect">
            <a:avLst/>
          </a:prstGeom>
        </p:spPr>
        <p:txBody>
          <a:bodyPr wrap="square">
            <a:spAutoFit/>
          </a:bodyPr>
          <a:lstStyle/>
          <a:p>
            <a:pPr>
              <a:lnSpc>
                <a:spcPct val="150000"/>
              </a:lnSpc>
            </a:pPr>
            <a:r>
              <a:rPr lang="en-US" altLang="zh-CN" sz="2400" dirty="0">
                <a:latin typeface="Times New Roman" panose="02020603050405020304" pitchFamily="18" charset="0"/>
                <a:cs typeface="Times New Roman" panose="02020603050405020304" pitchFamily="18" charset="0"/>
              </a:rPr>
              <a:t>4. </a:t>
            </a:r>
            <a:r>
              <a:rPr lang="zh-CN" altLang="en-US" sz="2400" dirty="0">
                <a:latin typeface="Times New Roman" panose="02020603050405020304" pitchFamily="18" charset="0"/>
                <a:cs typeface="Times New Roman" panose="02020603050405020304" pitchFamily="18" charset="0"/>
              </a:rPr>
              <a:t>(</a:t>
            </a:r>
            <a:r>
              <a:rPr lang="en-US" altLang="zh-CN" sz="2400" dirty="0">
                <a:latin typeface="Times New Roman" panose="02020603050405020304" pitchFamily="18" charset="0"/>
                <a:cs typeface="Times New Roman" panose="02020603050405020304" pitchFamily="18" charset="0"/>
              </a:rPr>
              <a:t>2018</a:t>
            </a:r>
            <a:r>
              <a:rPr lang="zh-CN" altLang="en-US" sz="2400" dirty="0">
                <a:latin typeface="Times New Roman" panose="02020603050405020304" pitchFamily="18" charset="0"/>
                <a:cs typeface="Times New Roman" panose="02020603050405020304" pitchFamily="18" charset="0"/>
              </a:rPr>
              <a:t>石景山区一模)如图为某蹦床运动员从床面上</a:t>
            </a:r>
            <a:r>
              <a:rPr lang="en-US" altLang="zh-CN" sz="2400" i="1" dirty="0">
                <a:latin typeface="Times New Roman" panose="02020603050405020304" pitchFamily="18" charset="0"/>
                <a:cs typeface="Times New Roman" panose="02020603050405020304" pitchFamily="18" charset="0"/>
              </a:rPr>
              <a:t>A</a:t>
            </a:r>
            <a:r>
              <a:rPr lang="zh-CN" altLang="en-US" sz="2400" dirty="0">
                <a:latin typeface="Times New Roman" panose="02020603050405020304" pitchFamily="18" charset="0"/>
                <a:cs typeface="Times New Roman" panose="02020603050405020304" pitchFamily="18" charset="0"/>
              </a:rPr>
              <a:t>点起跳后腾空瞬间的照片，根据照片信息判断下列说法正确的是(         )</a:t>
            </a:r>
            <a:endParaRPr lang="zh-CN" altLang="en-US" sz="2400" dirty="0">
              <a:latin typeface="Times New Roman" panose="02020603050405020304" pitchFamily="18" charset="0"/>
              <a:cs typeface="Times New Roman" panose="02020603050405020304" pitchFamily="18" charset="0"/>
            </a:endParaRPr>
          </a:p>
          <a:p>
            <a:pPr>
              <a:lnSpc>
                <a:spcPct val="150000"/>
              </a:lnSpc>
            </a:pPr>
            <a:r>
              <a:rPr lang="en-US" altLang="zh-CN" sz="2400" dirty="0">
                <a:latin typeface="Times New Roman" panose="02020603050405020304" pitchFamily="18" charset="0"/>
                <a:cs typeface="Times New Roman" panose="02020603050405020304" pitchFamily="18" charset="0"/>
              </a:rPr>
              <a:t>A. </a:t>
            </a:r>
            <a:r>
              <a:rPr lang="zh-CN" altLang="en-US" sz="2400" dirty="0">
                <a:latin typeface="Times New Roman" panose="02020603050405020304" pitchFamily="18" charset="0"/>
                <a:cs typeface="Times New Roman" panose="02020603050405020304" pitchFamily="18" charset="0"/>
              </a:rPr>
              <a:t>此时运动员脚尖到床面的距离约为</a:t>
            </a:r>
            <a:r>
              <a:rPr lang="en-US" altLang="zh-CN" sz="2400" dirty="0">
                <a:latin typeface="Times New Roman" panose="02020603050405020304" pitchFamily="18" charset="0"/>
                <a:cs typeface="Times New Roman" panose="02020603050405020304" pitchFamily="18" charset="0"/>
              </a:rPr>
              <a:t>1.8 m</a:t>
            </a:r>
            <a:endParaRPr lang="en-US" altLang="zh-CN" sz="2400" dirty="0">
              <a:latin typeface="Times New Roman" panose="02020603050405020304" pitchFamily="18" charset="0"/>
              <a:cs typeface="Times New Roman" panose="02020603050405020304" pitchFamily="18" charset="0"/>
            </a:endParaRPr>
          </a:p>
          <a:p>
            <a:pPr>
              <a:lnSpc>
                <a:spcPct val="150000"/>
              </a:lnSpc>
            </a:pPr>
            <a:r>
              <a:rPr lang="en-US" altLang="zh-CN" sz="2400" dirty="0">
                <a:latin typeface="Times New Roman" panose="02020603050405020304" pitchFamily="18" charset="0"/>
                <a:cs typeface="Times New Roman" panose="02020603050405020304" pitchFamily="18" charset="0"/>
              </a:rPr>
              <a:t>B. </a:t>
            </a:r>
            <a:r>
              <a:rPr lang="zh-CN" altLang="en-US" sz="2400" dirty="0">
                <a:latin typeface="Times New Roman" panose="02020603050405020304" pitchFamily="18" charset="0"/>
                <a:cs typeface="Times New Roman" panose="02020603050405020304" pitchFamily="18" charset="0"/>
              </a:rPr>
              <a:t>运动员上升到最高点时，速度为零，合力为零</a:t>
            </a:r>
            <a:endParaRPr lang="zh-CN" altLang="en-US" sz="2400" dirty="0">
              <a:latin typeface="Times New Roman" panose="02020603050405020304" pitchFamily="18" charset="0"/>
              <a:cs typeface="Times New Roman" panose="02020603050405020304" pitchFamily="18" charset="0"/>
            </a:endParaRPr>
          </a:p>
          <a:p>
            <a:pPr>
              <a:lnSpc>
                <a:spcPct val="150000"/>
              </a:lnSpc>
            </a:pPr>
            <a:r>
              <a:rPr lang="en-US" altLang="zh-CN" sz="2400" dirty="0">
                <a:latin typeface="Times New Roman" panose="02020603050405020304" pitchFamily="18" charset="0"/>
                <a:cs typeface="Times New Roman" panose="02020603050405020304" pitchFamily="18" charset="0"/>
              </a:rPr>
              <a:t>C. </a:t>
            </a:r>
            <a:r>
              <a:rPr lang="zh-CN" altLang="en-US" sz="2400" dirty="0">
                <a:latin typeface="Times New Roman" panose="02020603050405020304" pitchFamily="18" charset="0"/>
                <a:cs typeface="Times New Roman" panose="02020603050405020304" pitchFamily="18" charset="0"/>
              </a:rPr>
              <a:t>运动员在空中下落的过程中，重力的功率越来越小</a:t>
            </a:r>
            <a:endParaRPr lang="zh-CN" altLang="en-US" sz="2400" dirty="0">
              <a:latin typeface="Times New Roman" panose="02020603050405020304" pitchFamily="18" charset="0"/>
              <a:cs typeface="Times New Roman" panose="02020603050405020304" pitchFamily="18" charset="0"/>
            </a:endParaRPr>
          </a:p>
          <a:p>
            <a:pPr>
              <a:lnSpc>
                <a:spcPct val="150000"/>
              </a:lnSpc>
            </a:pPr>
            <a:r>
              <a:rPr lang="en-US" altLang="zh-CN" sz="2400" dirty="0">
                <a:latin typeface="Times New Roman" panose="02020603050405020304" pitchFamily="18" charset="0"/>
                <a:cs typeface="Times New Roman" panose="02020603050405020304" pitchFamily="18" charset="0"/>
              </a:rPr>
              <a:t>D. </a:t>
            </a:r>
            <a:r>
              <a:rPr lang="zh-CN" altLang="en-US" sz="2400" dirty="0">
                <a:latin typeface="Times New Roman" panose="02020603050405020304" pitchFamily="18" charset="0"/>
                <a:cs typeface="Times New Roman" panose="02020603050405020304" pitchFamily="18" charset="0"/>
              </a:rPr>
              <a:t>运动员在空中上升的过程中，动能和重力势都能增大</a:t>
            </a:r>
            <a:endParaRPr lang="zh-CN" altLang="en-US" sz="2400" dirty="0">
              <a:latin typeface="Times New Roman" panose="02020603050405020304" pitchFamily="18" charset="0"/>
              <a:cs typeface="Times New Roman" panose="02020603050405020304" pitchFamily="18" charset="0"/>
            </a:endParaRPr>
          </a:p>
        </p:txBody>
      </p:sp>
      <p:sp>
        <p:nvSpPr>
          <p:cNvPr id="6" name="文本框 5"/>
          <p:cNvSpPr txBox="1"/>
          <p:nvPr/>
        </p:nvSpPr>
        <p:spPr>
          <a:xfrm>
            <a:off x="7116445" y="2482215"/>
            <a:ext cx="825500" cy="460375"/>
          </a:xfrm>
          <a:prstGeom prst="rect">
            <a:avLst/>
          </a:prstGeom>
          <a:noFill/>
        </p:spPr>
        <p:txBody>
          <a:bodyPr wrap="square" rtlCol="0">
            <a:spAutoFit/>
          </a:bodyPr>
          <a:lstStyle/>
          <a:p>
            <a:r>
              <a:rPr lang="en-US" altLang="zh-CN" sz="2400" dirty="0">
                <a:solidFill>
                  <a:srgbClr val="FF0000"/>
                </a:solidFill>
                <a:latin typeface="Times New Roman" panose="02020603050405020304" pitchFamily="18" charset="0"/>
                <a:cs typeface="Times New Roman" panose="02020603050405020304" pitchFamily="18" charset="0"/>
              </a:rPr>
              <a:t>A</a:t>
            </a:r>
            <a:endParaRPr lang="en-US" altLang="zh-CN" sz="2400" dirty="0">
              <a:solidFill>
                <a:srgbClr val="FF0000"/>
              </a:solidFill>
              <a:latin typeface="Times New Roman" panose="02020603050405020304" pitchFamily="18" charset="0"/>
              <a:cs typeface="Times New Roman" panose="02020603050405020304" pitchFamily="18" charset="0"/>
            </a:endParaRPr>
          </a:p>
        </p:txBody>
      </p:sp>
      <p:pic>
        <p:nvPicPr>
          <p:cNvPr id="2" name="图片 -2147482601" descr="北京W139.TIF"/>
          <p:cNvPicPr>
            <a:picLocks noChangeAspect="1"/>
          </p:cNvPicPr>
          <p:nvPr/>
        </p:nvPicPr>
        <p:blipFill>
          <a:blip r:embed="rId1" r:link="rId2"/>
          <a:stretch>
            <a:fillRect/>
          </a:stretch>
        </p:blipFill>
        <p:spPr>
          <a:xfrm>
            <a:off x="9133205" y="2684780"/>
            <a:ext cx="2216785" cy="2640330"/>
          </a:xfrm>
          <a:prstGeom prst="rect">
            <a:avLst/>
          </a:prstGeom>
          <a:noFill/>
          <a:ln w="9525">
            <a:noFill/>
          </a:ln>
        </p:spPr>
      </p:pic>
      <p:sp>
        <p:nvSpPr>
          <p:cNvPr id="100" name="文本框 99"/>
          <p:cNvSpPr txBox="1"/>
          <p:nvPr/>
        </p:nvSpPr>
        <p:spPr>
          <a:xfrm>
            <a:off x="9424670" y="5566410"/>
            <a:ext cx="1772920" cy="368300"/>
          </a:xfrm>
          <a:prstGeom prst="rect">
            <a:avLst/>
          </a:prstGeom>
          <a:noFill/>
          <a:ln w="9525">
            <a:noFill/>
          </a:ln>
        </p:spPr>
        <p:txBody>
          <a:bodyPr wrap="square">
            <a:spAutoFit/>
          </a:bodyPr>
          <a:lstStyle/>
          <a:p>
            <a:pPr indent="266700" algn="ctr"/>
            <a:r>
              <a:rPr lang="zh-CN" b="0">
                <a:cs typeface="楷体_GB2312" charset="0"/>
              </a:rPr>
              <a:t>第</a:t>
            </a:r>
            <a:r>
              <a:rPr lang="en-US" b="0">
                <a:latin typeface="Times New Roman" panose="02020603050405020304" pitchFamily="18" charset="0"/>
                <a:cs typeface="楷体_GB2312" charset="0"/>
              </a:rPr>
              <a:t>4</a:t>
            </a:r>
            <a:r>
              <a:rPr lang="zh-CN" b="0">
                <a:cs typeface="楷体_GB2312" charset="0"/>
              </a:rPr>
              <a:t>题图</a:t>
            </a:r>
            <a:endParaRPr lang="zh-CN" altLang="en-US"/>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1217882" y="1792373"/>
            <a:ext cx="10203276" cy="3415030"/>
          </a:xfrm>
          <a:prstGeom prst="rect">
            <a:avLst/>
          </a:prstGeom>
        </p:spPr>
        <p:txBody>
          <a:bodyPr wrap="square">
            <a:spAutoFit/>
          </a:bodyPr>
          <a:lstStyle/>
          <a:p>
            <a:pPr>
              <a:lnSpc>
                <a:spcPct val="150000"/>
              </a:lnSpc>
            </a:pPr>
            <a:r>
              <a:rPr lang="en-US" altLang="zh-CN" sz="2400" dirty="0">
                <a:latin typeface="Times New Roman" panose="02020603050405020304" pitchFamily="18" charset="0"/>
                <a:cs typeface="Times New Roman" panose="02020603050405020304" pitchFamily="18" charset="0"/>
              </a:rPr>
              <a:t>5. </a:t>
            </a:r>
            <a:r>
              <a:rPr lang="zh-CN" altLang="en-US" sz="2400" dirty="0">
                <a:latin typeface="Times New Roman" panose="02020603050405020304" pitchFamily="18" charset="0"/>
                <a:cs typeface="Times New Roman" panose="02020603050405020304" pitchFamily="18" charset="0"/>
              </a:rPr>
              <a:t>(</a:t>
            </a:r>
            <a:r>
              <a:rPr lang="en-US" altLang="zh-CN" sz="2400" dirty="0">
                <a:latin typeface="Times New Roman" panose="02020603050405020304" pitchFamily="18" charset="0"/>
                <a:cs typeface="Times New Roman" panose="02020603050405020304" pitchFamily="18" charset="0"/>
              </a:rPr>
              <a:t>2019</a:t>
            </a:r>
            <a:r>
              <a:rPr lang="zh-CN" altLang="en-US" sz="2400" dirty="0">
                <a:latin typeface="Times New Roman" panose="02020603050405020304" pitchFamily="18" charset="0"/>
                <a:cs typeface="Times New Roman" panose="02020603050405020304" pitchFamily="18" charset="0"/>
              </a:rPr>
              <a:t>北京</a:t>
            </a:r>
            <a:r>
              <a:rPr lang="en-US" altLang="zh-CN" sz="2400" dirty="0">
                <a:latin typeface="Times New Roman" panose="02020603050405020304" pitchFamily="18" charset="0"/>
                <a:cs typeface="Times New Roman" panose="02020603050405020304" pitchFamily="18" charset="0"/>
              </a:rPr>
              <a:t>20</a:t>
            </a:r>
            <a:r>
              <a:rPr lang="zh-CN" altLang="en-US" sz="2400" dirty="0">
                <a:latin typeface="Times New Roman" panose="02020603050405020304" pitchFamily="18" charset="0"/>
                <a:cs typeface="Times New Roman" panose="02020603050405020304" pitchFamily="18" charset="0"/>
              </a:rPr>
              <a:t>题</a:t>
            </a:r>
            <a:r>
              <a:rPr lang="en-US" altLang="zh-CN" sz="2400" dirty="0">
                <a:latin typeface="Times New Roman" panose="02020603050405020304" pitchFamily="18" charset="0"/>
                <a:cs typeface="Times New Roman" panose="02020603050405020304" pitchFamily="18" charset="0"/>
              </a:rPr>
              <a:t>2</a:t>
            </a:r>
            <a:r>
              <a:rPr lang="zh-CN" altLang="en-US" sz="2400" dirty="0">
                <a:latin typeface="Times New Roman" panose="02020603050405020304" pitchFamily="18" charset="0"/>
                <a:cs typeface="Times New Roman" panose="02020603050405020304" pitchFamily="18" charset="0"/>
              </a:rPr>
              <a:t>分)(多选)如图所示，小朋友沿滑梯下滑得越来越快。关于该过程，下列说法中正确的是</a:t>
            </a:r>
            <a:r>
              <a:rPr lang="en-US" altLang="zh-CN" sz="2400" dirty="0">
                <a:latin typeface="Times New Roman" panose="02020603050405020304" pitchFamily="18" charset="0"/>
                <a:cs typeface="Times New Roman" panose="02020603050405020304" pitchFamily="18" charset="0"/>
              </a:rPr>
              <a:t>(         )</a:t>
            </a:r>
            <a:endParaRPr lang="en-US" altLang="zh-CN" sz="2400" dirty="0">
              <a:latin typeface="Times New Roman" panose="02020603050405020304" pitchFamily="18" charset="0"/>
              <a:cs typeface="Times New Roman" panose="02020603050405020304" pitchFamily="18" charset="0"/>
            </a:endParaRPr>
          </a:p>
          <a:p>
            <a:pPr>
              <a:lnSpc>
                <a:spcPct val="150000"/>
              </a:lnSpc>
            </a:pPr>
            <a:r>
              <a:rPr lang="en-US" altLang="zh-CN" sz="2400" dirty="0">
                <a:latin typeface="Times New Roman" panose="02020603050405020304" pitchFamily="18" charset="0"/>
                <a:cs typeface="Times New Roman" panose="02020603050405020304" pitchFamily="18" charset="0"/>
              </a:rPr>
              <a:t>A. </a:t>
            </a:r>
            <a:r>
              <a:rPr lang="zh-CN" altLang="en-US" sz="2400" dirty="0">
                <a:latin typeface="Times New Roman" panose="02020603050405020304" pitchFamily="18" charset="0"/>
                <a:cs typeface="Times New Roman" panose="02020603050405020304" pitchFamily="18" charset="0"/>
              </a:rPr>
              <a:t>小朋友不具有惯性</a:t>
            </a:r>
            <a:endParaRPr lang="zh-CN" altLang="en-US" sz="2400" dirty="0">
              <a:latin typeface="Times New Roman" panose="02020603050405020304" pitchFamily="18" charset="0"/>
              <a:cs typeface="Times New Roman" panose="02020603050405020304" pitchFamily="18" charset="0"/>
            </a:endParaRPr>
          </a:p>
          <a:p>
            <a:pPr>
              <a:lnSpc>
                <a:spcPct val="150000"/>
              </a:lnSpc>
            </a:pPr>
            <a:r>
              <a:rPr lang="en-US" altLang="zh-CN" sz="2400" dirty="0">
                <a:latin typeface="Times New Roman" panose="02020603050405020304" pitchFamily="18" charset="0"/>
                <a:cs typeface="Times New Roman" panose="02020603050405020304" pitchFamily="18" charset="0"/>
              </a:rPr>
              <a:t>B. </a:t>
            </a:r>
            <a:r>
              <a:rPr lang="zh-CN" altLang="en-US" sz="2400" dirty="0">
                <a:latin typeface="Times New Roman" panose="02020603050405020304" pitchFamily="18" charset="0"/>
                <a:cs typeface="Times New Roman" panose="02020603050405020304" pitchFamily="18" charset="0"/>
              </a:rPr>
              <a:t>小朋友的运动状态不变</a:t>
            </a:r>
            <a:endParaRPr lang="zh-CN" altLang="en-US" sz="2400" dirty="0">
              <a:latin typeface="Times New Roman" panose="02020603050405020304" pitchFamily="18" charset="0"/>
              <a:cs typeface="Times New Roman" panose="02020603050405020304" pitchFamily="18" charset="0"/>
            </a:endParaRPr>
          </a:p>
          <a:p>
            <a:pPr>
              <a:lnSpc>
                <a:spcPct val="150000"/>
              </a:lnSpc>
            </a:pPr>
            <a:r>
              <a:rPr lang="en-US" altLang="zh-CN" sz="2400" dirty="0">
                <a:latin typeface="Times New Roman" panose="02020603050405020304" pitchFamily="18" charset="0"/>
                <a:cs typeface="Times New Roman" panose="02020603050405020304" pitchFamily="18" charset="0"/>
              </a:rPr>
              <a:t>C. </a:t>
            </a:r>
            <a:r>
              <a:rPr lang="zh-CN" altLang="en-US" sz="2400" dirty="0">
                <a:latin typeface="Times New Roman" panose="02020603050405020304" pitchFamily="18" charset="0"/>
                <a:cs typeface="Times New Roman" panose="02020603050405020304" pitchFamily="18" charset="0"/>
              </a:rPr>
              <a:t>小朋友的动能增加</a:t>
            </a:r>
            <a:endParaRPr lang="zh-CN" altLang="en-US" sz="2400" dirty="0">
              <a:latin typeface="Times New Roman" panose="02020603050405020304" pitchFamily="18" charset="0"/>
              <a:cs typeface="Times New Roman" panose="02020603050405020304" pitchFamily="18" charset="0"/>
            </a:endParaRPr>
          </a:p>
          <a:p>
            <a:pPr>
              <a:lnSpc>
                <a:spcPct val="150000"/>
              </a:lnSpc>
            </a:pPr>
            <a:r>
              <a:rPr lang="en-US" altLang="zh-CN" sz="2400" dirty="0">
                <a:latin typeface="Times New Roman" panose="02020603050405020304" pitchFamily="18" charset="0"/>
                <a:cs typeface="Times New Roman" panose="02020603050405020304" pitchFamily="18" charset="0"/>
              </a:rPr>
              <a:t>D. </a:t>
            </a:r>
            <a:r>
              <a:rPr lang="zh-CN" altLang="en-US" sz="2400" dirty="0">
                <a:latin typeface="Times New Roman" panose="02020603050405020304" pitchFamily="18" charset="0"/>
                <a:cs typeface="Times New Roman" panose="02020603050405020304" pitchFamily="18" charset="0"/>
              </a:rPr>
              <a:t>小朋友的重力势能减少</a:t>
            </a:r>
            <a:endParaRPr lang="zh-CN" altLang="en-US" sz="2400" dirty="0">
              <a:latin typeface="Times New Roman" panose="02020603050405020304" pitchFamily="18" charset="0"/>
              <a:cs typeface="Times New Roman" panose="02020603050405020304" pitchFamily="18" charset="0"/>
            </a:endParaRPr>
          </a:p>
        </p:txBody>
      </p:sp>
      <p:sp>
        <p:nvSpPr>
          <p:cNvPr id="6" name="文本框 5"/>
          <p:cNvSpPr txBox="1"/>
          <p:nvPr/>
        </p:nvSpPr>
        <p:spPr>
          <a:xfrm>
            <a:off x="5437371" y="2502038"/>
            <a:ext cx="612668" cy="461665"/>
          </a:xfrm>
          <a:prstGeom prst="rect">
            <a:avLst/>
          </a:prstGeom>
          <a:noFill/>
        </p:spPr>
        <p:txBody>
          <a:bodyPr wrap="none" rtlCol="0">
            <a:spAutoFit/>
          </a:bodyPr>
          <a:lstStyle/>
          <a:p>
            <a:r>
              <a:rPr lang="en-US" altLang="zh-CN" sz="2400" dirty="0">
                <a:solidFill>
                  <a:srgbClr val="FF0000"/>
                </a:solidFill>
                <a:latin typeface="Times New Roman" panose="02020603050405020304" pitchFamily="18" charset="0"/>
                <a:cs typeface="Times New Roman" panose="02020603050405020304" pitchFamily="18" charset="0"/>
              </a:rPr>
              <a:t>CD</a:t>
            </a:r>
            <a:endParaRPr lang="en-US" altLang="zh-CN" sz="2400" dirty="0">
              <a:solidFill>
                <a:srgbClr val="FF0000"/>
              </a:solidFill>
              <a:latin typeface="Times New Roman" panose="02020603050405020304" pitchFamily="18" charset="0"/>
              <a:cs typeface="Times New Roman" panose="02020603050405020304" pitchFamily="18" charset="0"/>
            </a:endParaRPr>
          </a:p>
        </p:txBody>
      </p:sp>
      <p:sp>
        <p:nvSpPr>
          <p:cNvPr id="4" name="文本框 3"/>
          <p:cNvSpPr txBox="1"/>
          <p:nvPr/>
        </p:nvSpPr>
        <p:spPr>
          <a:xfrm>
            <a:off x="8679699" y="5470738"/>
            <a:ext cx="982980" cy="368300"/>
          </a:xfrm>
          <a:prstGeom prst="rect">
            <a:avLst/>
          </a:prstGeom>
          <a:noFill/>
        </p:spPr>
        <p:txBody>
          <a:bodyPr wrap="none" rtlCol="0">
            <a:spAutoFit/>
          </a:bodyPr>
          <a:lstStyle/>
          <a:p>
            <a:r>
              <a:rPr lang="zh-CN" altLang="en-US"/>
              <a:t>第</a:t>
            </a:r>
            <a:r>
              <a:rPr lang="en-US" altLang="zh-CN">
                <a:latin typeface="Times New Roman" panose="02020603050405020304" pitchFamily="18" charset="0"/>
                <a:cs typeface="Times New Roman" panose="02020603050405020304" pitchFamily="18" charset="0"/>
              </a:rPr>
              <a:t>5</a:t>
            </a:r>
            <a:r>
              <a:rPr lang="zh-CN" altLang="en-US">
                <a:latin typeface="Times New Roman" panose="02020603050405020304" pitchFamily="18" charset="0"/>
                <a:cs typeface="Times New Roman" panose="02020603050405020304" pitchFamily="18" charset="0"/>
              </a:rPr>
              <a:t>题</a:t>
            </a:r>
            <a:r>
              <a:rPr lang="zh-CN" altLang="en-US"/>
              <a:t>图</a:t>
            </a:r>
            <a:endParaRPr lang="zh-CN" altLang="en-US" dirty="0"/>
          </a:p>
        </p:txBody>
      </p:sp>
      <p:pic>
        <p:nvPicPr>
          <p:cNvPr id="2" name="图片 -2147482600" descr="WL167.TIF"/>
          <p:cNvPicPr>
            <a:picLocks noChangeAspect="1"/>
          </p:cNvPicPr>
          <p:nvPr/>
        </p:nvPicPr>
        <p:blipFill>
          <a:blip r:embed="rId1" r:link="rId2"/>
          <a:stretch>
            <a:fillRect/>
          </a:stretch>
        </p:blipFill>
        <p:spPr>
          <a:xfrm>
            <a:off x="7935595" y="2757170"/>
            <a:ext cx="2269490" cy="2519045"/>
          </a:xfrm>
          <a:prstGeom prst="rect">
            <a:avLst/>
          </a:prstGeom>
          <a:noFill/>
          <a:ln w="9525">
            <a:noFill/>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994362" y="1500273"/>
            <a:ext cx="10203276" cy="4523105"/>
          </a:xfrm>
          <a:prstGeom prst="rect">
            <a:avLst/>
          </a:prstGeom>
        </p:spPr>
        <p:txBody>
          <a:bodyPr wrap="square">
            <a:spAutoFit/>
          </a:bodyPr>
          <a:lstStyle/>
          <a:p>
            <a:pPr>
              <a:lnSpc>
                <a:spcPct val="150000"/>
              </a:lnSpc>
            </a:pPr>
            <a:r>
              <a:rPr lang="en-US" altLang="zh-CN" sz="2400" dirty="0">
                <a:latin typeface="Times New Roman" panose="02020603050405020304" pitchFamily="18" charset="0"/>
                <a:cs typeface="Times New Roman" panose="02020603050405020304" pitchFamily="18" charset="0"/>
              </a:rPr>
              <a:t>6. (2016</a:t>
            </a:r>
            <a:r>
              <a:rPr lang="zh-CN" altLang="en-US" sz="2400" dirty="0">
                <a:latin typeface="Times New Roman" panose="02020603050405020304" pitchFamily="18" charset="0"/>
                <a:cs typeface="Times New Roman" panose="02020603050405020304" pitchFamily="18" charset="0"/>
              </a:rPr>
              <a:t>北京</a:t>
            </a:r>
            <a:r>
              <a:rPr lang="en-US" altLang="zh-CN" sz="2400" dirty="0">
                <a:latin typeface="Times New Roman" panose="02020603050405020304" pitchFamily="18" charset="0"/>
                <a:cs typeface="Times New Roman" panose="02020603050405020304" pitchFamily="18" charset="0"/>
              </a:rPr>
              <a:t>19</a:t>
            </a:r>
            <a:r>
              <a:rPr lang="zh-CN" altLang="en-US" sz="2400" dirty="0">
                <a:latin typeface="Times New Roman" panose="02020603050405020304" pitchFamily="18" charset="0"/>
                <a:cs typeface="Times New Roman" panose="02020603050405020304" pitchFamily="18" charset="0"/>
              </a:rPr>
              <a:t>题</a:t>
            </a:r>
            <a:r>
              <a:rPr lang="en-US" altLang="zh-CN" sz="2400" dirty="0">
                <a:latin typeface="Times New Roman" panose="02020603050405020304" pitchFamily="18" charset="0"/>
                <a:cs typeface="Times New Roman" panose="02020603050405020304" pitchFamily="18" charset="0"/>
              </a:rPr>
              <a:t>3</a:t>
            </a:r>
            <a:r>
              <a:rPr lang="zh-CN" altLang="en-US" sz="2400" dirty="0">
                <a:latin typeface="Times New Roman" panose="02020603050405020304" pitchFamily="18" charset="0"/>
                <a:cs typeface="Times New Roman" panose="02020603050405020304" pitchFamily="18" charset="0"/>
              </a:rPr>
              <a:t>分</a:t>
            </a:r>
            <a:r>
              <a:rPr lang="en-US" altLang="zh-CN" sz="2400" dirty="0">
                <a:latin typeface="Times New Roman" panose="02020603050405020304" pitchFamily="18" charset="0"/>
                <a:cs typeface="Times New Roman" panose="02020603050405020304" pitchFamily="18" charset="0"/>
              </a:rPr>
              <a:t>)(</a:t>
            </a:r>
            <a:r>
              <a:rPr lang="zh-CN" altLang="en-US" sz="2400" dirty="0">
                <a:latin typeface="Times New Roman" panose="02020603050405020304" pitchFamily="18" charset="0"/>
                <a:cs typeface="Times New Roman" panose="02020603050405020304" pitchFamily="18" charset="0"/>
              </a:rPr>
              <a:t>多选</a:t>
            </a:r>
            <a:r>
              <a:rPr lang="en-US" altLang="zh-CN" sz="2400" dirty="0">
                <a:latin typeface="Times New Roman" panose="02020603050405020304" pitchFamily="18" charset="0"/>
                <a:cs typeface="Times New Roman" panose="02020603050405020304" pitchFamily="18" charset="0"/>
              </a:rPr>
              <a:t>)</a:t>
            </a:r>
            <a:r>
              <a:rPr lang="zh-CN" altLang="en-US" sz="2400" dirty="0">
                <a:latin typeface="Times New Roman" panose="02020603050405020304" pitchFamily="18" charset="0"/>
                <a:cs typeface="Times New Roman" panose="02020603050405020304" pitchFamily="18" charset="0"/>
              </a:rPr>
              <a:t>一个小球从</a:t>
            </a:r>
            <a:r>
              <a:rPr lang="en-US" altLang="zh-CN" sz="2400" i="1" dirty="0">
                <a:latin typeface="Times New Roman" panose="02020603050405020304" pitchFamily="18" charset="0"/>
                <a:cs typeface="Times New Roman" panose="02020603050405020304" pitchFamily="18" charset="0"/>
              </a:rPr>
              <a:t>A</a:t>
            </a:r>
            <a:r>
              <a:rPr lang="zh-CN" altLang="en-US" sz="2400" dirty="0">
                <a:latin typeface="Times New Roman" panose="02020603050405020304" pitchFamily="18" charset="0"/>
                <a:cs typeface="Times New Roman" panose="02020603050405020304" pitchFamily="18" charset="0"/>
              </a:rPr>
              <a:t>点由静止开始下落，速度越来越大，相继经过</a:t>
            </a:r>
            <a:r>
              <a:rPr lang="en-US" altLang="zh-CN" sz="2400" i="1" dirty="0">
                <a:latin typeface="Times New Roman" panose="02020603050405020304" pitchFamily="18" charset="0"/>
                <a:cs typeface="Times New Roman" panose="02020603050405020304" pitchFamily="18" charset="0"/>
              </a:rPr>
              <a:t>B</a:t>
            </a:r>
            <a:r>
              <a:rPr lang="zh-CN" altLang="en-US" sz="2400" dirty="0">
                <a:latin typeface="Times New Roman" panose="02020603050405020304" pitchFamily="18" charset="0"/>
                <a:cs typeface="Times New Roman" panose="02020603050405020304" pitchFamily="18" charset="0"/>
              </a:rPr>
              <a:t>、</a:t>
            </a:r>
            <a:r>
              <a:rPr lang="en-US" altLang="zh-CN" sz="2400" i="1" dirty="0">
                <a:latin typeface="Times New Roman" panose="02020603050405020304" pitchFamily="18" charset="0"/>
                <a:cs typeface="Times New Roman" panose="02020603050405020304" pitchFamily="18" charset="0"/>
              </a:rPr>
              <a:t>C</a:t>
            </a:r>
            <a:r>
              <a:rPr lang="zh-CN" altLang="en-US" sz="2400" dirty="0">
                <a:latin typeface="Times New Roman" panose="02020603050405020304" pitchFamily="18" charset="0"/>
                <a:cs typeface="Times New Roman" panose="02020603050405020304" pitchFamily="18" charset="0"/>
              </a:rPr>
              <a:t>两点，如图所示。若</a:t>
            </a:r>
            <a:r>
              <a:rPr lang="en-US" altLang="zh-CN" sz="2400" i="1" dirty="0">
                <a:latin typeface="Times New Roman" panose="02020603050405020304" pitchFamily="18" charset="0"/>
                <a:cs typeface="Times New Roman" panose="02020603050405020304" pitchFamily="18" charset="0"/>
              </a:rPr>
              <a:t>A</a:t>
            </a:r>
            <a:r>
              <a:rPr lang="zh-CN" altLang="en-US" sz="2400" dirty="0">
                <a:latin typeface="Times New Roman" panose="02020603050405020304" pitchFamily="18" charset="0"/>
                <a:cs typeface="Times New Roman" panose="02020603050405020304" pitchFamily="18" charset="0"/>
              </a:rPr>
              <a:t>、</a:t>
            </a:r>
            <a:r>
              <a:rPr lang="en-US" altLang="zh-CN" sz="2400" i="1" dirty="0">
                <a:latin typeface="Times New Roman" panose="02020603050405020304" pitchFamily="18" charset="0"/>
                <a:cs typeface="Times New Roman" panose="02020603050405020304" pitchFamily="18" charset="0"/>
              </a:rPr>
              <a:t>B</a:t>
            </a:r>
            <a:r>
              <a:rPr lang="zh-CN" altLang="en-US" sz="2400" dirty="0">
                <a:latin typeface="Times New Roman" panose="02020603050405020304" pitchFamily="18" charset="0"/>
                <a:cs typeface="Times New Roman" panose="02020603050405020304" pitchFamily="18" charset="0"/>
              </a:rPr>
              <a:t>两点间的距离等于</a:t>
            </a:r>
            <a:r>
              <a:rPr lang="en-US" altLang="zh-CN" sz="2400" i="1" dirty="0">
                <a:latin typeface="Times New Roman" panose="02020603050405020304" pitchFamily="18" charset="0"/>
                <a:cs typeface="Times New Roman" panose="02020603050405020304" pitchFamily="18" charset="0"/>
              </a:rPr>
              <a:t>B</a:t>
            </a:r>
            <a:r>
              <a:rPr lang="zh-CN" altLang="en-US" sz="2400" dirty="0">
                <a:latin typeface="Times New Roman" panose="02020603050405020304" pitchFamily="18" charset="0"/>
                <a:cs typeface="Times New Roman" panose="02020603050405020304" pitchFamily="18" charset="0"/>
              </a:rPr>
              <a:t>、</a:t>
            </a:r>
            <a:r>
              <a:rPr lang="en-US" altLang="zh-CN" sz="2400" i="1" dirty="0">
                <a:latin typeface="Times New Roman" panose="02020603050405020304" pitchFamily="18" charset="0"/>
                <a:cs typeface="Times New Roman" panose="02020603050405020304" pitchFamily="18" charset="0"/>
              </a:rPr>
              <a:t>C</a:t>
            </a:r>
            <a:r>
              <a:rPr lang="zh-CN" altLang="en-US" sz="2400" dirty="0">
                <a:latin typeface="Times New Roman" panose="02020603050405020304" pitchFamily="18" charset="0"/>
                <a:cs typeface="Times New Roman" panose="02020603050405020304" pitchFamily="18" charset="0"/>
              </a:rPr>
              <a:t>两点间的距离，则下列说法中正确的是</a:t>
            </a:r>
            <a:r>
              <a:rPr lang="en-US" altLang="zh-CN" sz="2400" dirty="0">
                <a:latin typeface="Times New Roman" panose="02020603050405020304" pitchFamily="18" charset="0"/>
                <a:cs typeface="Times New Roman" panose="02020603050405020304" pitchFamily="18" charset="0"/>
              </a:rPr>
              <a:t>(</a:t>
            </a:r>
            <a:r>
              <a:rPr lang="zh-CN" altLang="en-US" sz="2400" dirty="0">
                <a:latin typeface="Times New Roman" panose="02020603050405020304" pitchFamily="18" charset="0"/>
                <a:cs typeface="Times New Roman" panose="02020603050405020304" pitchFamily="18" charset="0"/>
              </a:rPr>
              <a:t>　　    </a:t>
            </a:r>
            <a:r>
              <a:rPr lang="en-US" altLang="zh-CN" sz="2400" dirty="0">
                <a:latin typeface="Times New Roman" panose="02020603050405020304" pitchFamily="18" charset="0"/>
                <a:cs typeface="Times New Roman" panose="02020603050405020304" pitchFamily="18" charset="0"/>
              </a:rPr>
              <a:t>)</a:t>
            </a:r>
            <a:endParaRPr lang="en-US" altLang="zh-CN" sz="2400" dirty="0">
              <a:latin typeface="Times New Roman" panose="02020603050405020304" pitchFamily="18" charset="0"/>
              <a:cs typeface="Times New Roman" panose="02020603050405020304" pitchFamily="18" charset="0"/>
            </a:endParaRPr>
          </a:p>
          <a:p>
            <a:pPr>
              <a:lnSpc>
                <a:spcPct val="150000"/>
              </a:lnSpc>
            </a:pPr>
            <a:r>
              <a:rPr lang="en-US" altLang="zh-CN" sz="2400" dirty="0">
                <a:latin typeface="Times New Roman" panose="02020603050405020304" pitchFamily="18" charset="0"/>
                <a:cs typeface="Times New Roman" panose="02020603050405020304" pitchFamily="18" charset="0"/>
              </a:rPr>
              <a:t>A. </a:t>
            </a:r>
            <a:r>
              <a:rPr lang="zh-CN" altLang="en-US" sz="2400" dirty="0">
                <a:latin typeface="Times New Roman" panose="02020603050405020304" pitchFamily="18" charset="0"/>
                <a:cs typeface="Times New Roman" panose="02020603050405020304" pitchFamily="18" charset="0"/>
              </a:rPr>
              <a:t>小球在下落过程中动能不变</a:t>
            </a:r>
            <a:endParaRPr lang="zh-CN" altLang="en-US" sz="2400" dirty="0">
              <a:latin typeface="Times New Roman" panose="02020603050405020304" pitchFamily="18" charset="0"/>
              <a:cs typeface="Times New Roman" panose="02020603050405020304" pitchFamily="18" charset="0"/>
            </a:endParaRPr>
          </a:p>
          <a:p>
            <a:pPr>
              <a:lnSpc>
                <a:spcPct val="150000"/>
              </a:lnSpc>
            </a:pPr>
            <a:r>
              <a:rPr lang="en-US" altLang="zh-CN" sz="2400" dirty="0">
                <a:latin typeface="Times New Roman" panose="02020603050405020304" pitchFamily="18" charset="0"/>
                <a:cs typeface="Times New Roman" panose="02020603050405020304" pitchFamily="18" charset="0"/>
              </a:rPr>
              <a:t>B. </a:t>
            </a:r>
            <a:r>
              <a:rPr lang="zh-CN" altLang="en-US" sz="2400" dirty="0">
                <a:latin typeface="Times New Roman" panose="02020603050405020304" pitchFamily="18" charset="0"/>
                <a:cs typeface="Times New Roman" panose="02020603050405020304" pitchFamily="18" charset="0"/>
              </a:rPr>
              <a:t>小球在</a:t>
            </a:r>
            <a:r>
              <a:rPr lang="en-US" altLang="zh-CN" sz="2400" i="1" dirty="0">
                <a:latin typeface="Times New Roman" panose="02020603050405020304" pitchFamily="18" charset="0"/>
                <a:cs typeface="Times New Roman" panose="02020603050405020304" pitchFamily="18" charset="0"/>
              </a:rPr>
              <a:t>C</a:t>
            </a:r>
            <a:r>
              <a:rPr lang="zh-CN" altLang="en-US" sz="2400" dirty="0">
                <a:latin typeface="Times New Roman" panose="02020603050405020304" pitchFamily="18" charset="0"/>
                <a:cs typeface="Times New Roman" panose="02020603050405020304" pitchFamily="18" charset="0"/>
              </a:rPr>
              <a:t>点的重力势能小于在</a:t>
            </a:r>
            <a:r>
              <a:rPr lang="en-US" altLang="zh-CN" sz="2400" dirty="0">
                <a:latin typeface="Times New Roman" panose="02020603050405020304" pitchFamily="18" charset="0"/>
                <a:cs typeface="Times New Roman" panose="02020603050405020304" pitchFamily="18" charset="0"/>
              </a:rPr>
              <a:t>B</a:t>
            </a:r>
            <a:r>
              <a:rPr lang="zh-CN" altLang="en-US" sz="2400" dirty="0">
                <a:latin typeface="Times New Roman" panose="02020603050405020304" pitchFamily="18" charset="0"/>
                <a:cs typeface="Times New Roman" panose="02020603050405020304" pitchFamily="18" charset="0"/>
              </a:rPr>
              <a:t>点的重力势能</a:t>
            </a:r>
            <a:endParaRPr lang="zh-CN" altLang="en-US" sz="2400" dirty="0">
              <a:latin typeface="Times New Roman" panose="02020603050405020304" pitchFamily="18" charset="0"/>
              <a:cs typeface="Times New Roman" panose="02020603050405020304" pitchFamily="18" charset="0"/>
            </a:endParaRPr>
          </a:p>
          <a:p>
            <a:pPr>
              <a:lnSpc>
                <a:spcPct val="150000"/>
              </a:lnSpc>
            </a:pPr>
            <a:r>
              <a:rPr lang="en-US" altLang="zh-CN" sz="2400" dirty="0">
                <a:latin typeface="Times New Roman" panose="02020603050405020304" pitchFamily="18" charset="0"/>
                <a:cs typeface="Times New Roman" panose="02020603050405020304" pitchFamily="18" charset="0"/>
              </a:rPr>
              <a:t>C. </a:t>
            </a:r>
            <a:r>
              <a:rPr lang="zh-CN" altLang="en-US" sz="2400" dirty="0">
                <a:latin typeface="Times New Roman" panose="02020603050405020304" pitchFamily="18" charset="0"/>
                <a:cs typeface="Times New Roman" panose="02020603050405020304" pitchFamily="18" charset="0"/>
              </a:rPr>
              <a:t>小球所受的重力在</a:t>
            </a:r>
            <a:r>
              <a:rPr lang="en-US" altLang="zh-CN" sz="2400" i="1" dirty="0">
                <a:latin typeface="Times New Roman" panose="02020603050405020304" pitchFamily="18" charset="0"/>
                <a:cs typeface="Times New Roman" panose="02020603050405020304" pitchFamily="18" charset="0"/>
              </a:rPr>
              <a:t>AB</a:t>
            </a:r>
            <a:r>
              <a:rPr lang="zh-CN" altLang="en-US" sz="2400" dirty="0">
                <a:latin typeface="Times New Roman" panose="02020603050405020304" pitchFamily="18" charset="0"/>
                <a:cs typeface="Times New Roman" panose="02020603050405020304" pitchFamily="18" charset="0"/>
              </a:rPr>
              <a:t>段做的功等于在</a:t>
            </a:r>
            <a:r>
              <a:rPr lang="en-US" altLang="zh-CN" sz="2400" i="1" dirty="0">
                <a:latin typeface="Times New Roman" panose="02020603050405020304" pitchFamily="18" charset="0"/>
                <a:cs typeface="Times New Roman" panose="02020603050405020304" pitchFamily="18" charset="0"/>
              </a:rPr>
              <a:t>BC</a:t>
            </a:r>
            <a:r>
              <a:rPr lang="zh-CN" altLang="en-US" sz="2400" dirty="0">
                <a:latin typeface="Times New Roman" panose="02020603050405020304" pitchFamily="18" charset="0"/>
                <a:cs typeface="Times New Roman" panose="02020603050405020304" pitchFamily="18" charset="0"/>
              </a:rPr>
              <a:t>段做的功</a:t>
            </a:r>
            <a:endParaRPr lang="zh-CN" altLang="en-US" sz="2400" dirty="0">
              <a:latin typeface="Times New Roman" panose="02020603050405020304" pitchFamily="18" charset="0"/>
              <a:cs typeface="Times New Roman" panose="02020603050405020304" pitchFamily="18" charset="0"/>
            </a:endParaRPr>
          </a:p>
          <a:p>
            <a:pPr>
              <a:lnSpc>
                <a:spcPct val="150000"/>
              </a:lnSpc>
            </a:pPr>
            <a:r>
              <a:rPr lang="en-US" altLang="zh-CN" sz="2400" dirty="0">
                <a:latin typeface="Times New Roman" panose="02020603050405020304" pitchFamily="18" charset="0"/>
                <a:cs typeface="Times New Roman" panose="02020603050405020304" pitchFamily="18" charset="0"/>
              </a:rPr>
              <a:t>D. </a:t>
            </a:r>
            <a:r>
              <a:rPr lang="zh-CN" altLang="en-US" sz="2400" dirty="0">
                <a:latin typeface="Times New Roman" panose="02020603050405020304" pitchFamily="18" charset="0"/>
                <a:cs typeface="Times New Roman" panose="02020603050405020304" pitchFamily="18" charset="0"/>
              </a:rPr>
              <a:t>小球所受的重力在</a:t>
            </a:r>
            <a:r>
              <a:rPr lang="en-US" altLang="zh-CN" sz="2400" i="1" dirty="0">
                <a:latin typeface="Times New Roman" panose="02020603050405020304" pitchFamily="18" charset="0"/>
                <a:cs typeface="Times New Roman" panose="02020603050405020304" pitchFamily="18" charset="0"/>
              </a:rPr>
              <a:t>AB</a:t>
            </a:r>
            <a:r>
              <a:rPr lang="zh-CN" altLang="en-US" sz="2400" dirty="0">
                <a:latin typeface="Times New Roman" panose="02020603050405020304" pitchFamily="18" charset="0"/>
                <a:cs typeface="Times New Roman" panose="02020603050405020304" pitchFamily="18" charset="0"/>
              </a:rPr>
              <a:t>段做功的功率小于在</a:t>
            </a:r>
            <a:r>
              <a:rPr lang="en-US" altLang="zh-CN" sz="2400" i="1" dirty="0">
                <a:latin typeface="Times New Roman" panose="02020603050405020304" pitchFamily="18" charset="0"/>
                <a:cs typeface="Times New Roman" panose="02020603050405020304" pitchFamily="18" charset="0"/>
              </a:rPr>
              <a:t>BC</a:t>
            </a:r>
            <a:r>
              <a:rPr lang="zh-CN" altLang="en-US" sz="2400" dirty="0">
                <a:latin typeface="Times New Roman" panose="02020603050405020304" pitchFamily="18" charset="0"/>
                <a:cs typeface="Times New Roman" panose="02020603050405020304" pitchFamily="18" charset="0"/>
              </a:rPr>
              <a:t>段做功的功率</a:t>
            </a:r>
            <a:endParaRPr lang="zh-CN" altLang="en-US" sz="2400" dirty="0">
              <a:latin typeface="Times New Roman" panose="02020603050405020304" pitchFamily="18" charset="0"/>
              <a:cs typeface="Times New Roman" panose="02020603050405020304" pitchFamily="18" charset="0"/>
            </a:endParaRPr>
          </a:p>
          <a:p>
            <a:pPr>
              <a:lnSpc>
                <a:spcPct val="150000"/>
              </a:lnSpc>
            </a:pPr>
            <a:endParaRPr lang="zh-CN" altLang="en-US" sz="2400" dirty="0">
              <a:latin typeface="Times New Roman" panose="02020603050405020304" pitchFamily="18" charset="0"/>
              <a:cs typeface="Times New Roman" panose="02020603050405020304" pitchFamily="18" charset="0"/>
            </a:endParaRPr>
          </a:p>
        </p:txBody>
      </p:sp>
      <p:sp>
        <p:nvSpPr>
          <p:cNvPr id="6" name="文本框 5"/>
          <p:cNvSpPr txBox="1"/>
          <p:nvPr/>
        </p:nvSpPr>
        <p:spPr>
          <a:xfrm>
            <a:off x="4924264" y="2785786"/>
            <a:ext cx="817853" cy="461665"/>
          </a:xfrm>
          <a:prstGeom prst="rect">
            <a:avLst/>
          </a:prstGeom>
          <a:noFill/>
        </p:spPr>
        <p:txBody>
          <a:bodyPr wrap="none" rtlCol="0">
            <a:spAutoFit/>
          </a:bodyPr>
          <a:lstStyle/>
          <a:p>
            <a:r>
              <a:rPr lang="en-US" altLang="zh-CN" sz="2400" dirty="0">
                <a:solidFill>
                  <a:srgbClr val="FF0000"/>
                </a:solidFill>
                <a:latin typeface="Times New Roman" panose="02020603050405020304" pitchFamily="18" charset="0"/>
                <a:cs typeface="Times New Roman" panose="02020603050405020304" pitchFamily="18" charset="0"/>
              </a:rPr>
              <a:t>BCD</a:t>
            </a:r>
            <a:endParaRPr lang="en-US" altLang="zh-CN" sz="2400" dirty="0">
              <a:solidFill>
                <a:srgbClr val="FF0000"/>
              </a:solidFill>
              <a:latin typeface="Times New Roman" panose="02020603050405020304" pitchFamily="18" charset="0"/>
              <a:cs typeface="Times New Roman" panose="02020603050405020304" pitchFamily="18" charset="0"/>
            </a:endParaRPr>
          </a:p>
        </p:txBody>
      </p:sp>
      <p:sp>
        <p:nvSpPr>
          <p:cNvPr id="4" name="文本框 3"/>
          <p:cNvSpPr txBox="1"/>
          <p:nvPr/>
        </p:nvSpPr>
        <p:spPr>
          <a:xfrm>
            <a:off x="9829399" y="5391954"/>
            <a:ext cx="994183" cy="369332"/>
          </a:xfrm>
          <a:prstGeom prst="rect">
            <a:avLst/>
          </a:prstGeom>
          <a:noFill/>
        </p:spPr>
        <p:txBody>
          <a:bodyPr wrap="none" rtlCol="0">
            <a:spAutoFit/>
          </a:bodyPr>
          <a:lstStyle/>
          <a:p>
            <a:r>
              <a:rPr lang="zh-CN" altLang="en-US" dirty="0"/>
              <a:t>第</a:t>
            </a:r>
            <a:r>
              <a:rPr lang="en-US" altLang="zh-CN" dirty="0"/>
              <a:t>6</a:t>
            </a:r>
            <a:r>
              <a:rPr lang="zh-CN" altLang="en-US" dirty="0"/>
              <a:t>题图</a:t>
            </a:r>
            <a:endParaRPr lang="zh-CN" altLang="en-US" dirty="0"/>
          </a:p>
        </p:txBody>
      </p:sp>
      <p:pic>
        <p:nvPicPr>
          <p:cNvPr id="2" name="图片 -2147482599" descr="北京W141.TIF"/>
          <p:cNvPicPr>
            <a:picLocks noChangeAspect="1"/>
          </p:cNvPicPr>
          <p:nvPr/>
        </p:nvPicPr>
        <p:blipFill>
          <a:blip r:embed="rId1" r:link="rId2"/>
          <a:stretch>
            <a:fillRect/>
          </a:stretch>
        </p:blipFill>
        <p:spPr>
          <a:xfrm>
            <a:off x="10027285" y="2855595"/>
            <a:ext cx="568325" cy="2360295"/>
          </a:xfrm>
          <a:prstGeom prst="rect">
            <a:avLst/>
          </a:prstGeom>
          <a:noFill/>
          <a:ln w="9525">
            <a:noFill/>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808990" y="1348105"/>
            <a:ext cx="7191375" cy="4523105"/>
          </a:xfrm>
          <a:prstGeom prst="rect">
            <a:avLst/>
          </a:prstGeom>
        </p:spPr>
        <p:txBody>
          <a:bodyPr wrap="square">
            <a:spAutoFit/>
          </a:bodyPr>
          <a:lstStyle/>
          <a:p>
            <a:pPr>
              <a:lnSpc>
                <a:spcPct val="150000"/>
              </a:lnSpc>
            </a:pPr>
            <a:r>
              <a:rPr lang="en-US" altLang="zh-CN" sz="2400" dirty="0">
                <a:latin typeface="Times New Roman" panose="02020603050405020304" pitchFamily="18" charset="0"/>
                <a:cs typeface="Times New Roman" panose="02020603050405020304" pitchFamily="18" charset="0"/>
              </a:rPr>
              <a:t>7. </a:t>
            </a:r>
            <a:r>
              <a:rPr lang="zh-CN" altLang="en-US" sz="2400" dirty="0">
                <a:latin typeface="Times New Roman" panose="02020603050405020304" pitchFamily="18" charset="0"/>
                <a:cs typeface="Times New Roman" panose="02020603050405020304" pitchFamily="18" charset="0"/>
              </a:rPr>
              <a:t>(</a:t>
            </a:r>
            <a:r>
              <a:rPr lang="en-US" altLang="zh-CN" sz="2400" dirty="0">
                <a:latin typeface="Times New Roman" panose="02020603050405020304" pitchFamily="18" charset="0"/>
                <a:cs typeface="Times New Roman" panose="02020603050405020304" pitchFamily="18" charset="0"/>
              </a:rPr>
              <a:t>2015</a:t>
            </a:r>
            <a:r>
              <a:rPr lang="zh-CN" altLang="en-US" sz="2400" dirty="0">
                <a:latin typeface="Times New Roman" panose="02020603050405020304" pitchFamily="18" charset="0"/>
                <a:cs typeface="Times New Roman" panose="02020603050405020304" pitchFamily="18" charset="0"/>
              </a:rPr>
              <a:t>北京</a:t>
            </a:r>
            <a:r>
              <a:rPr lang="en-US" altLang="zh-CN" sz="2400" dirty="0">
                <a:latin typeface="Times New Roman" panose="02020603050405020304" pitchFamily="18" charset="0"/>
                <a:cs typeface="Times New Roman" panose="02020603050405020304" pitchFamily="18" charset="0"/>
              </a:rPr>
              <a:t>19</a:t>
            </a:r>
            <a:r>
              <a:rPr lang="zh-CN" altLang="en-US" sz="2400" dirty="0">
                <a:latin typeface="Times New Roman" panose="02020603050405020304" pitchFamily="18" charset="0"/>
                <a:cs typeface="Times New Roman" panose="02020603050405020304" pitchFamily="18" charset="0"/>
              </a:rPr>
              <a:t>题</a:t>
            </a:r>
            <a:r>
              <a:rPr lang="en-US" altLang="zh-CN" sz="2400" dirty="0">
                <a:latin typeface="Times New Roman" panose="02020603050405020304" pitchFamily="18" charset="0"/>
                <a:cs typeface="Times New Roman" panose="02020603050405020304" pitchFamily="18" charset="0"/>
              </a:rPr>
              <a:t>3</a:t>
            </a:r>
            <a:r>
              <a:rPr lang="zh-CN" altLang="en-US" sz="2400" dirty="0">
                <a:latin typeface="Times New Roman" panose="02020603050405020304" pitchFamily="18" charset="0"/>
                <a:cs typeface="Times New Roman" panose="02020603050405020304" pitchFamily="18" charset="0"/>
              </a:rPr>
              <a:t>分)(多选)如图所示，水平台面由同种材料制成，粗糙程度均匀，在它上面放着质量为</a:t>
            </a:r>
            <a:r>
              <a:rPr lang="en-US" altLang="zh-CN" sz="2400" i="1" dirty="0">
                <a:latin typeface="Times New Roman" panose="02020603050405020304" pitchFamily="18" charset="0"/>
                <a:cs typeface="Times New Roman" panose="02020603050405020304" pitchFamily="18" charset="0"/>
              </a:rPr>
              <a:t>m</a:t>
            </a:r>
            <a:r>
              <a:rPr lang="en-US" altLang="zh-CN" sz="2400" baseline="-25000" dirty="0">
                <a:latin typeface="Times New Roman" panose="02020603050405020304" pitchFamily="18" charset="0"/>
                <a:cs typeface="Times New Roman" panose="02020603050405020304" pitchFamily="18" charset="0"/>
              </a:rPr>
              <a:t>1</a:t>
            </a:r>
            <a:r>
              <a:rPr lang="zh-CN" altLang="en-US" sz="2400" dirty="0">
                <a:latin typeface="Times New Roman" panose="02020603050405020304" pitchFamily="18" charset="0"/>
                <a:cs typeface="Times New Roman" panose="02020603050405020304" pitchFamily="18" charset="0"/>
              </a:rPr>
              <a:t>的木块，将木块用轻绳跨过定滑轮与质量为</a:t>
            </a:r>
            <a:r>
              <a:rPr lang="en-US" altLang="zh-CN" sz="2400" i="1" dirty="0">
                <a:latin typeface="Times New Roman" panose="02020603050405020304" pitchFamily="18" charset="0"/>
                <a:cs typeface="Times New Roman" panose="02020603050405020304" pitchFamily="18" charset="0"/>
              </a:rPr>
              <a:t>m</a:t>
            </a:r>
            <a:r>
              <a:rPr lang="en-US" altLang="zh-CN" sz="2400" baseline="-25000" dirty="0">
                <a:latin typeface="Times New Roman" panose="02020603050405020304" pitchFamily="18" charset="0"/>
                <a:cs typeface="Times New Roman" panose="02020603050405020304" pitchFamily="18" charset="0"/>
              </a:rPr>
              <a:t>2</a:t>
            </a:r>
            <a:r>
              <a:rPr lang="zh-CN" altLang="en-US" sz="2400" dirty="0">
                <a:latin typeface="Times New Roman" panose="02020603050405020304" pitchFamily="18" charset="0"/>
                <a:cs typeface="Times New Roman" panose="02020603050405020304" pitchFamily="18" charset="0"/>
              </a:rPr>
              <a:t>的钩码相连。木块在平行于台面的轻绳的拉力作用下做匀速直线运动，运动一段时间，钩码触地后立即静止，木块继续滑动一段距离停在台面上。绳重、轮与轴的摩擦均忽略不计，下列说法中正确的是</a:t>
            </a:r>
            <a:r>
              <a:rPr lang="en-US" altLang="zh-CN" sz="2400" dirty="0">
                <a:latin typeface="Times New Roman" panose="02020603050405020304" pitchFamily="18" charset="0"/>
                <a:cs typeface="Times New Roman" panose="02020603050405020304" pitchFamily="18" charset="0"/>
              </a:rPr>
              <a:t>(          )</a:t>
            </a:r>
            <a:endParaRPr lang="zh-CN" altLang="en-US" sz="2400" dirty="0">
              <a:latin typeface="Times New Roman" panose="02020603050405020304" pitchFamily="18" charset="0"/>
              <a:cs typeface="Times New Roman" panose="02020603050405020304" pitchFamily="18" charset="0"/>
            </a:endParaRPr>
          </a:p>
        </p:txBody>
      </p:sp>
      <p:sp>
        <p:nvSpPr>
          <p:cNvPr id="4" name="文本框 3"/>
          <p:cNvSpPr txBox="1"/>
          <p:nvPr/>
        </p:nvSpPr>
        <p:spPr>
          <a:xfrm>
            <a:off x="9622487" y="4662599"/>
            <a:ext cx="982980" cy="368300"/>
          </a:xfrm>
          <a:prstGeom prst="rect">
            <a:avLst/>
          </a:prstGeom>
          <a:noFill/>
        </p:spPr>
        <p:txBody>
          <a:bodyPr wrap="none" rtlCol="0">
            <a:spAutoFit/>
          </a:bodyPr>
          <a:lstStyle/>
          <a:p>
            <a:r>
              <a:rPr lang="zh-CN" altLang="en-US" dirty="0">
                <a:latin typeface="Times New Roman" panose="02020603050405020304" pitchFamily="18" charset="0"/>
                <a:cs typeface="Times New Roman" panose="02020603050405020304" pitchFamily="18" charset="0"/>
              </a:rPr>
              <a:t>第</a:t>
            </a:r>
            <a:r>
              <a:rPr lang="en-US" altLang="zh-CN" dirty="0">
                <a:latin typeface="Times New Roman" panose="02020603050405020304" pitchFamily="18" charset="0"/>
                <a:cs typeface="Times New Roman" panose="02020603050405020304" pitchFamily="18" charset="0"/>
              </a:rPr>
              <a:t>7</a:t>
            </a:r>
            <a:r>
              <a:rPr lang="zh-CN" altLang="en-US" dirty="0">
                <a:latin typeface="Times New Roman" panose="02020603050405020304" pitchFamily="18" charset="0"/>
                <a:cs typeface="Times New Roman" panose="02020603050405020304" pitchFamily="18" charset="0"/>
              </a:rPr>
              <a:t>题图</a:t>
            </a:r>
            <a:endParaRPr lang="zh-CN" altLang="en-US" dirty="0">
              <a:latin typeface="Times New Roman" panose="02020603050405020304" pitchFamily="18" charset="0"/>
              <a:cs typeface="Times New Roman" panose="02020603050405020304" pitchFamily="18" charset="0"/>
            </a:endParaRPr>
          </a:p>
        </p:txBody>
      </p:sp>
      <p:pic>
        <p:nvPicPr>
          <p:cNvPr id="2" name="图片 -2147482598" descr="北京W44.TIF"/>
          <p:cNvPicPr>
            <a:picLocks noChangeAspect="1"/>
          </p:cNvPicPr>
          <p:nvPr/>
        </p:nvPicPr>
        <p:blipFill>
          <a:blip r:embed="rId1" r:link="rId2"/>
          <a:stretch>
            <a:fillRect/>
          </a:stretch>
        </p:blipFill>
        <p:spPr>
          <a:xfrm>
            <a:off x="8294370" y="2033905"/>
            <a:ext cx="3246755" cy="2305050"/>
          </a:xfrm>
          <a:prstGeom prst="rect">
            <a:avLst/>
          </a:prstGeom>
          <a:noFill/>
          <a:ln w="9525">
            <a:noFill/>
          </a:ln>
        </p:spPr>
      </p:pic>
    </p:spTree>
  </p:cSld>
  <p:clrMapOvr>
    <a:masterClrMapping/>
  </p:clrMapOvr>
  <p:transition>
    <p:fade/>
  </p:transition>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920851" y="1900245"/>
            <a:ext cx="10203276" cy="2306955"/>
          </a:xfrm>
          <a:prstGeom prst="rect">
            <a:avLst/>
          </a:prstGeom>
        </p:spPr>
        <p:txBody>
          <a:bodyPr wrap="square">
            <a:spAutoFit/>
          </a:bodyPr>
          <a:lstStyle/>
          <a:p>
            <a:pPr>
              <a:lnSpc>
                <a:spcPct val="150000"/>
              </a:lnSpc>
            </a:pPr>
            <a:r>
              <a:rPr lang="en-US" altLang="zh-CN" sz="2400" dirty="0">
                <a:latin typeface="Times New Roman" panose="02020603050405020304" pitchFamily="18" charset="0"/>
                <a:cs typeface="Times New Roman" panose="02020603050405020304" pitchFamily="18" charset="0"/>
              </a:rPr>
              <a:t>A. </a:t>
            </a:r>
            <a:r>
              <a:rPr lang="zh-CN" altLang="en-US" sz="2400" dirty="0">
                <a:latin typeface="Times New Roman" panose="02020603050405020304" pitchFamily="18" charset="0"/>
                <a:cs typeface="Times New Roman" panose="02020603050405020304" pitchFamily="18" charset="0"/>
              </a:rPr>
              <a:t>木块匀速运动的过程中，木块的机械能越来越大</a:t>
            </a:r>
            <a:endParaRPr lang="zh-CN" altLang="en-US" sz="2400" dirty="0">
              <a:latin typeface="Times New Roman" panose="02020603050405020304" pitchFamily="18" charset="0"/>
              <a:cs typeface="Times New Roman" panose="02020603050405020304" pitchFamily="18" charset="0"/>
            </a:endParaRPr>
          </a:p>
          <a:p>
            <a:pPr>
              <a:lnSpc>
                <a:spcPct val="150000"/>
              </a:lnSpc>
            </a:pPr>
            <a:r>
              <a:rPr lang="en-US" altLang="zh-CN" sz="2400" dirty="0">
                <a:latin typeface="Times New Roman" panose="02020603050405020304" pitchFamily="18" charset="0"/>
                <a:cs typeface="Times New Roman" panose="02020603050405020304" pitchFamily="18" charset="0"/>
              </a:rPr>
              <a:t>B. </a:t>
            </a:r>
            <a:r>
              <a:rPr lang="zh-CN" altLang="en-US" sz="2400" dirty="0">
                <a:latin typeface="Times New Roman" panose="02020603050405020304" pitchFamily="18" charset="0"/>
                <a:cs typeface="Times New Roman" panose="02020603050405020304" pitchFamily="18" charset="0"/>
              </a:rPr>
              <a:t>木块匀速运动的过程中，木块和钩码所受的重力都不做功</a:t>
            </a:r>
            <a:endParaRPr lang="zh-CN" altLang="en-US" sz="2400" dirty="0">
              <a:latin typeface="Times New Roman" panose="02020603050405020304" pitchFamily="18" charset="0"/>
              <a:cs typeface="Times New Roman" panose="02020603050405020304" pitchFamily="18" charset="0"/>
            </a:endParaRPr>
          </a:p>
          <a:p>
            <a:pPr>
              <a:lnSpc>
                <a:spcPct val="150000"/>
              </a:lnSpc>
            </a:pPr>
            <a:r>
              <a:rPr lang="en-US" altLang="zh-CN" sz="2400" dirty="0">
                <a:latin typeface="Times New Roman" panose="02020603050405020304" pitchFamily="18" charset="0"/>
                <a:cs typeface="Times New Roman" panose="02020603050405020304" pitchFamily="18" charset="0"/>
              </a:rPr>
              <a:t>C. </a:t>
            </a:r>
            <a:r>
              <a:rPr lang="zh-CN" altLang="en-US" sz="2400" dirty="0">
                <a:latin typeface="Times New Roman" panose="02020603050405020304" pitchFamily="18" charset="0"/>
                <a:cs typeface="Times New Roman" panose="02020603050405020304" pitchFamily="18" charset="0"/>
              </a:rPr>
              <a:t>钩码触地后木块继续滑动的过程中，木块的动能越来越小</a:t>
            </a:r>
            <a:endParaRPr lang="zh-CN" altLang="en-US" sz="2400" dirty="0">
              <a:latin typeface="Times New Roman" panose="02020603050405020304" pitchFamily="18" charset="0"/>
              <a:cs typeface="Times New Roman" panose="02020603050405020304" pitchFamily="18" charset="0"/>
            </a:endParaRPr>
          </a:p>
          <a:p>
            <a:pPr>
              <a:lnSpc>
                <a:spcPct val="150000"/>
              </a:lnSpc>
            </a:pPr>
            <a:r>
              <a:rPr lang="en-US" altLang="zh-CN" sz="2400" dirty="0">
                <a:latin typeface="Times New Roman" panose="02020603050405020304" pitchFamily="18" charset="0"/>
                <a:cs typeface="Times New Roman" panose="02020603050405020304" pitchFamily="18" charset="0"/>
              </a:rPr>
              <a:t>D. </a:t>
            </a:r>
            <a:r>
              <a:rPr lang="zh-CN" altLang="en-US" sz="2400" dirty="0">
                <a:latin typeface="Times New Roman" panose="02020603050405020304" pitchFamily="18" charset="0"/>
                <a:cs typeface="Times New Roman" panose="02020603050405020304" pitchFamily="18" charset="0"/>
              </a:rPr>
              <a:t>钩码触地后木块继续滑动的过程中，木块所受摩擦力大小为</a:t>
            </a:r>
            <a:r>
              <a:rPr lang="en-US" altLang="zh-CN" sz="2400" i="1" dirty="0">
                <a:latin typeface="Times New Roman" panose="02020603050405020304" pitchFamily="18" charset="0"/>
                <a:cs typeface="Times New Roman" panose="02020603050405020304" pitchFamily="18" charset="0"/>
              </a:rPr>
              <a:t>m</a:t>
            </a:r>
            <a:r>
              <a:rPr lang="en-US" altLang="zh-CN" sz="2400" baseline="-25000" dirty="0">
                <a:latin typeface="Times New Roman" panose="02020603050405020304" pitchFamily="18" charset="0"/>
                <a:cs typeface="Times New Roman" panose="02020603050405020304" pitchFamily="18" charset="0"/>
              </a:rPr>
              <a:t>2</a:t>
            </a:r>
            <a:r>
              <a:rPr lang="en-US" altLang="zh-CN" sz="2400" i="1" dirty="0">
                <a:latin typeface="Times New Roman" panose="02020603050405020304" pitchFamily="18" charset="0"/>
                <a:cs typeface="Times New Roman" panose="02020603050405020304" pitchFamily="18" charset="0"/>
              </a:rPr>
              <a:t>g</a:t>
            </a:r>
            <a:endParaRPr lang="zh-CN" altLang="en-US" sz="2400" i="1" dirty="0">
              <a:latin typeface="Times New Roman" panose="02020603050405020304" pitchFamily="18" charset="0"/>
              <a:cs typeface="Times New Roman" panose="02020603050405020304" pitchFamily="18" charset="0"/>
            </a:endParaRPr>
          </a:p>
        </p:txBody>
      </p:sp>
      <p:sp>
        <p:nvSpPr>
          <p:cNvPr id="6" name="文本框 5"/>
          <p:cNvSpPr txBox="1"/>
          <p:nvPr/>
        </p:nvSpPr>
        <p:spPr>
          <a:xfrm>
            <a:off x="920750" y="4479290"/>
            <a:ext cx="2003425" cy="460375"/>
          </a:xfrm>
          <a:prstGeom prst="rect">
            <a:avLst/>
          </a:prstGeom>
          <a:noFill/>
        </p:spPr>
        <p:txBody>
          <a:bodyPr wrap="square" rtlCol="0">
            <a:spAutoFit/>
          </a:bodyPr>
          <a:lstStyle/>
          <a:p>
            <a:r>
              <a:rPr lang="zh-CN" altLang="en-US" sz="2400" dirty="0">
                <a:solidFill>
                  <a:srgbClr val="FF0000"/>
                </a:solidFill>
                <a:latin typeface="Times New Roman" panose="02020603050405020304" pitchFamily="18" charset="0"/>
                <a:cs typeface="Times New Roman" panose="02020603050405020304" pitchFamily="18" charset="0"/>
              </a:rPr>
              <a:t>【答案】</a:t>
            </a:r>
            <a:r>
              <a:rPr lang="en-US" altLang="zh-CN" sz="2400" dirty="0">
                <a:solidFill>
                  <a:srgbClr val="FF0000"/>
                </a:solidFill>
                <a:latin typeface="Times New Roman" panose="02020603050405020304" pitchFamily="18" charset="0"/>
                <a:cs typeface="Times New Roman" panose="02020603050405020304" pitchFamily="18" charset="0"/>
              </a:rPr>
              <a:t>CD</a:t>
            </a:r>
            <a:endParaRPr lang="en-US" altLang="zh-CN" sz="2400" dirty="0">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937577" y="2252727"/>
            <a:ext cx="10316845" cy="2861310"/>
          </a:xfrm>
          <a:prstGeom prst="rect">
            <a:avLst/>
          </a:prstGeom>
        </p:spPr>
        <p:txBody>
          <a:bodyPr wrap="square">
            <a:spAutoFit/>
          </a:bodyPr>
          <a:lstStyle/>
          <a:p>
            <a:pPr>
              <a:lnSpc>
                <a:spcPct val="150000"/>
              </a:lnSpc>
            </a:pPr>
            <a:r>
              <a:rPr lang="en-US" altLang="zh-CN" sz="2400" dirty="0">
                <a:latin typeface="Times New Roman" panose="02020603050405020304" pitchFamily="18" charset="0"/>
                <a:cs typeface="Times New Roman" panose="02020603050405020304" pitchFamily="18" charset="0"/>
              </a:rPr>
              <a:t>8. </a:t>
            </a:r>
            <a:r>
              <a:rPr lang="zh-CN" altLang="en-US" sz="2400" dirty="0">
                <a:latin typeface="Times New Roman" panose="02020603050405020304" pitchFamily="18" charset="0"/>
                <a:cs typeface="Times New Roman" panose="02020603050405020304" pitchFamily="18" charset="0"/>
              </a:rPr>
              <a:t>(</a:t>
            </a:r>
            <a:r>
              <a:rPr lang="en-US" altLang="zh-CN" sz="2400" dirty="0">
                <a:latin typeface="Times New Roman" panose="02020603050405020304" pitchFamily="18" charset="0"/>
                <a:cs typeface="Times New Roman" panose="02020603050405020304" pitchFamily="18" charset="0"/>
              </a:rPr>
              <a:t>2019</a:t>
            </a:r>
            <a:r>
              <a:rPr lang="zh-CN" altLang="en-US" sz="2400" dirty="0">
                <a:latin typeface="Times New Roman" panose="02020603050405020304" pitchFamily="18" charset="0"/>
                <a:cs typeface="Times New Roman" panose="02020603050405020304" pitchFamily="18" charset="0"/>
              </a:rPr>
              <a:t>东城区二模)在探究物体的动能跟哪些因素有关时，钢球从高为</a:t>
            </a:r>
            <a:r>
              <a:rPr lang="en-US" altLang="zh-CN" sz="2400" i="1" dirty="0">
                <a:latin typeface="Times New Roman" panose="02020603050405020304" pitchFamily="18" charset="0"/>
                <a:cs typeface="Times New Roman" panose="02020603050405020304" pitchFamily="18" charset="0"/>
              </a:rPr>
              <a:t>h</a:t>
            </a:r>
            <a:r>
              <a:rPr lang="zh-CN" altLang="en-US" sz="2400" dirty="0">
                <a:latin typeface="Times New Roman" panose="02020603050405020304" pitchFamily="18" charset="0"/>
                <a:cs typeface="Times New Roman" panose="02020603050405020304" pitchFamily="18" charset="0"/>
              </a:rPr>
              <a:t>的斜槽上由静止滚下，在水平面上运动。运动的钢球</a:t>
            </a:r>
            <a:r>
              <a:rPr lang="en-US" altLang="zh-CN" sz="2400" i="1" dirty="0">
                <a:latin typeface="Times New Roman" panose="02020603050405020304" pitchFamily="18" charset="0"/>
                <a:cs typeface="Times New Roman" panose="02020603050405020304" pitchFamily="18" charset="0"/>
              </a:rPr>
              <a:t>A</a:t>
            </a:r>
            <a:r>
              <a:rPr lang="zh-CN" altLang="en-US" sz="2400" dirty="0">
                <a:latin typeface="Times New Roman" panose="02020603050405020304" pitchFamily="18" charset="0"/>
                <a:cs typeface="Times New Roman" panose="02020603050405020304" pitchFamily="18" charset="0"/>
              </a:rPr>
              <a:t>碰上物体</a:t>
            </a:r>
            <a:r>
              <a:rPr lang="en-US" altLang="zh-CN" sz="2400" i="1" dirty="0">
                <a:latin typeface="Times New Roman" panose="02020603050405020304" pitchFamily="18" charset="0"/>
                <a:cs typeface="Times New Roman" panose="02020603050405020304" pitchFamily="18" charset="0"/>
              </a:rPr>
              <a:t>B</a:t>
            </a:r>
            <a:r>
              <a:rPr lang="zh-CN" altLang="en-US" sz="2400" dirty="0">
                <a:latin typeface="Times New Roman" panose="02020603050405020304" pitchFamily="18" charset="0"/>
                <a:cs typeface="Times New Roman" panose="02020603050405020304" pitchFamily="18" charset="0"/>
              </a:rPr>
              <a:t>后</a:t>
            </a:r>
            <a:r>
              <a:rPr lang="en-US" altLang="zh-CN" sz="2400" dirty="0">
                <a:latin typeface="Times New Roman" panose="02020603050405020304" pitchFamily="18" charset="0"/>
                <a:cs typeface="Times New Roman" panose="02020603050405020304" pitchFamily="18" charset="0"/>
              </a:rPr>
              <a:t>, </a:t>
            </a:r>
            <a:r>
              <a:rPr lang="zh-CN" altLang="en-US" sz="2400" dirty="0">
                <a:latin typeface="Times New Roman" panose="02020603050405020304" pitchFamily="18" charset="0"/>
                <a:cs typeface="Times New Roman" panose="02020603050405020304" pitchFamily="18" charset="0"/>
              </a:rPr>
              <a:t>能将</a:t>
            </a:r>
            <a:r>
              <a:rPr lang="en-US" altLang="zh-CN" sz="2400" i="1" dirty="0">
                <a:latin typeface="Times New Roman" panose="02020603050405020304" pitchFamily="18" charset="0"/>
                <a:cs typeface="Times New Roman" panose="02020603050405020304" pitchFamily="18" charset="0"/>
              </a:rPr>
              <a:t>B</a:t>
            </a:r>
            <a:r>
              <a:rPr lang="zh-CN" altLang="en-US" sz="2400" dirty="0">
                <a:latin typeface="Times New Roman" panose="02020603050405020304" pitchFamily="18" charset="0"/>
                <a:cs typeface="Times New Roman" panose="02020603050405020304" pitchFamily="18" charset="0"/>
              </a:rPr>
              <a:t>推动一段距离</a:t>
            </a:r>
            <a:r>
              <a:rPr lang="en-US" altLang="zh-CN" sz="2400" i="1" dirty="0">
                <a:latin typeface="Times New Roman" panose="02020603050405020304" pitchFamily="18" charset="0"/>
                <a:cs typeface="Times New Roman" panose="02020603050405020304" pitchFamily="18" charset="0"/>
              </a:rPr>
              <a:t>s</a:t>
            </a:r>
            <a:r>
              <a:rPr lang="zh-CN" altLang="en-US" sz="2400" dirty="0">
                <a:latin typeface="Times New Roman" panose="02020603050405020304" pitchFamily="18" charset="0"/>
                <a:cs typeface="Times New Roman" panose="02020603050405020304" pitchFamily="18" charset="0"/>
              </a:rPr>
              <a:t>，这说明</a:t>
            </a:r>
            <a:r>
              <a:rPr lang="en-US" altLang="zh-CN" sz="2400" i="1" dirty="0">
                <a:latin typeface="Times New Roman" panose="02020603050405020304" pitchFamily="18" charset="0"/>
                <a:cs typeface="Times New Roman" panose="02020603050405020304" pitchFamily="18" charset="0"/>
              </a:rPr>
              <a:t>A</a:t>
            </a:r>
            <a:r>
              <a:rPr lang="zh-CN" altLang="en-US" sz="2400" dirty="0">
                <a:latin typeface="Times New Roman" panose="02020603050405020304" pitchFamily="18" charset="0"/>
                <a:cs typeface="Times New Roman" panose="02020603050405020304" pitchFamily="18" charset="0"/>
              </a:rPr>
              <a:t>对</a:t>
            </a:r>
            <a:r>
              <a:rPr lang="en-US" altLang="zh-CN" sz="2400" i="1" dirty="0">
                <a:latin typeface="Times New Roman" panose="02020603050405020304" pitchFamily="18" charset="0"/>
                <a:cs typeface="Times New Roman" panose="02020603050405020304" pitchFamily="18" charset="0"/>
              </a:rPr>
              <a:t>B</a:t>
            </a:r>
            <a:r>
              <a:rPr lang="zh-CN" altLang="en-US" sz="2400" dirty="0">
                <a:latin typeface="Times New Roman" panose="02020603050405020304" pitchFamily="18" charset="0"/>
                <a:cs typeface="Times New Roman" panose="02020603050405020304" pitchFamily="18" charset="0"/>
              </a:rPr>
              <a:t>做了功，如图所示。在同样的水平面上，</a:t>
            </a:r>
            <a:r>
              <a:rPr lang="en-US" altLang="zh-CN" sz="2400" i="1" dirty="0">
                <a:latin typeface="Times New Roman" panose="02020603050405020304" pitchFamily="18" charset="0"/>
                <a:cs typeface="Times New Roman" panose="02020603050405020304" pitchFamily="18" charset="0"/>
              </a:rPr>
              <a:t>B</a:t>
            </a:r>
            <a:r>
              <a:rPr lang="zh-CN" altLang="en-US" sz="2400" dirty="0">
                <a:latin typeface="Times New Roman" panose="02020603050405020304" pitchFamily="18" charset="0"/>
                <a:cs typeface="Times New Roman" panose="02020603050405020304" pitchFamily="18" charset="0"/>
              </a:rPr>
              <a:t>被推得越远，</a:t>
            </a:r>
            <a:r>
              <a:rPr lang="en-US" altLang="zh-CN" sz="2400" i="1" dirty="0">
                <a:latin typeface="Times New Roman" panose="02020603050405020304" pitchFamily="18" charset="0"/>
                <a:cs typeface="Times New Roman" panose="02020603050405020304" pitchFamily="18" charset="0"/>
              </a:rPr>
              <a:t>A</a:t>
            </a:r>
            <a:r>
              <a:rPr lang="zh-CN" altLang="en-US" sz="2400" dirty="0">
                <a:latin typeface="Times New Roman" panose="02020603050405020304" pitchFamily="18" charset="0"/>
                <a:cs typeface="Times New Roman" panose="02020603050405020304" pitchFamily="18" charset="0"/>
              </a:rPr>
              <a:t>对</a:t>
            </a:r>
            <a:r>
              <a:rPr lang="en-US" altLang="zh-CN" sz="2400" i="1" dirty="0">
                <a:latin typeface="Times New Roman" panose="02020603050405020304" pitchFamily="18" charset="0"/>
                <a:cs typeface="Times New Roman" panose="02020603050405020304" pitchFamily="18" charset="0"/>
              </a:rPr>
              <a:t>B</a:t>
            </a:r>
            <a:r>
              <a:rPr lang="zh-CN" altLang="en-US" sz="2400" dirty="0">
                <a:latin typeface="Times New Roman" panose="02020603050405020304" pitchFamily="18" charset="0"/>
                <a:cs typeface="Times New Roman" panose="02020603050405020304" pitchFamily="18" charset="0"/>
              </a:rPr>
              <a:t>做的功越多，</a:t>
            </a:r>
            <a:r>
              <a:rPr lang="en-US" altLang="zh-CN" sz="2400" i="1" dirty="0">
                <a:latin typeface="Times New Roman" panose="02020603050405020304" pitchFamily="18" charset="0"/>
                <a:cs typeface="Times New Roman" panose="02020603050405020304" pitchFamily="18" charset="0"/>
              </a:rPr>
              <a:t>A</a:t>
            </a:r>
            <a:r>
              <a:rPr lang="zh-CN" altLang="en-US" sz="2400" dirty="0">
                <a:latin typeface="Times New Roman" panose="02020603050405020304" pitchFamily="18" charset="0"/>
                <a:cs typeface="Times New Roman" panose="02020603050405020304" pitchFamily="18" charset="0"/>
              </a:rPr>
              <a:t>的动能越大。以下为小京的部分实验过程及结论，请你补充完整：</a:t>
            </a:r>
            <a:endParaRPr lang="zh-CN" altLang="en-US" sz="2400" dirty="0">
              <a:latin typeface="Times New Roman" panose="02020603050405020304" pitchFamily="18" charset="0"/>
              <a:cs typeface="Times New Roman" panose="02020603050405020304" pitchFamily="18" charset="0"/>
            </a:endParaRPr>
          </a:p>
        </p:txBody>
      </p:sp>
      <p:grpSp>
        <p:nvGrpSpPr>
          <p:cNvPr id="3" name="组合 2"/>
          <p:cNvGrpSpPr/>
          <p:nvPr/>
        </p:nvGrpSpPr>
        <p:grpSpPr>
          <a:xfrm>
            <a:off x="960755" y="909320"/>
            <a:ext cx="9761220" cy="598170"/>
            <a:chOff x="1282" y="5653"/>
            <a:chExt cx="15372" cy="942"/>
          </a:xfrm>
        </p:grpSpPr>
        <p:grpSp>
          <p:nvGrpSpPr>
            <p:cNvPr id="10" name="组合 9"/>
            <p:cNvGrpSpPr/>
            <p:nvPr/>
          </p:nvGrpSpPr>
          <p:grpSpPr>
            <a:xfrm>
              <a:off x="1282" y="5653"/>
              <a:ext cx="3022" cy="942"/>
              <a:chOff x="1282" y="5653"/>
              <a:chExt cx="3022" cy="942"/>
            </a:xfrm>
          </p:grpSpPr>
          <p:pic>
            <p:nvPicPr>
              <p:cNvPr id="11" name="图片 80903" descr="LS考点带序号二字标"/>
              <p:cNvPicPr>
                <a:picLocks noChangeAspect="1"/>
              </p:cNvPicPr>
              <p:nvPr/>
            </p:nvPicPr>
            <p:blipFill>
              <a:blip r:embed="rId1"/>
              <a:stretch>
                <a:fillRect/>
              </a:stretch>
            </p:blipFill>
            <p:spPr>
              <a:xfrm>
                <a:off x="1282" y="5653"/>
                <a:ext cx="3023" cy="942"/>
              </a:xfrm>
              <a:prstGeom prst="rect">
                <a:avLst/>
              </a:prstGeom>
              <a:noFill/>
              <a:ln w="9525">
                <a:noFill/>
              </a:ln>
            </p:spPr>
          </p:pic>
          <p:sp>
            <p:nvSpPr>
              <p:cNvPr id="12" name="文本框 80904"/>
              <p:cNvSpPr txBox="1"/>
              <p:nvPr/>
            </p:nvSpPr>
            <p:spPr>
              <a:xfrm>
                <a:off x="1394" y="5771"/>
                <a:ext cx="2910" cy="825"/>
              </a:xfrm>
              <a:prstGeom prst="rect">
                <a:avLst/>
              </a:prstGeom>
              <a:noFill/>
              <a:ln w="9525">
                <a:noFill/>
              </a:ln>
            </p:spPr>
            <p:txBody>
              <a:bodyPr wrap="square">
                <a:spAutoFit/>
              </a:bodyPr>
              <a:lstStyle/>
              <a:p>
                <a:pPr>
                  <a:spcBef>
                    <a:spcPct val="50000"/>
                  </a:spcBef>
                </a:pPr>
                <a:r>
                  <a:rPr lang="zh-CN" altLang="en-US" sz="2800" b="1" dirty="0">
                    <a:solidFill>
                      <a:prstClr val="white"/>
                    </a:solidFill>
                    <a:latin typeface="Times New Roman" panose="02020603050405020304" pitchFamily="18" charset="0"/>
                    <a:ea typeface="黑体" panose="02010609060101010101" pitchFamily="49" charset="-122"/>
                    <a:cs typeface="Times New Roman" panose="02020603050405020304" pitchFamily="18" charset="0"/>
                  </a:rPr>
                  <a:t>命题点   </a:t>
                </a:r>
                <a:r>
                  <a:rPr lang="en-US" altLang="zh-CN" sz="2800" b="1" dirty="0">
                    <a:solidFill>
                      <a:prstClr val="black"/>
                    </a:solidFill>
                    <a:latin typeface="Times New Roman" panose="02020603050405020304" pitchFamily="18" charset="0"/>
                    <a:ea typeface="黑体" panose="02010609060101010101" pitchFamily="49" charset="-122"/>
                    <a:cs typeface="Times New Roman" panose="02020603050405020304" pitchFamily="18" charset="0"/>
                  </a:rPr>
                  <a:t>2</a:t>
                </a:r>
                <a:endParaRPr lang="zh-CN" altLang="en-US" sz="2800" b="1" dirty="0">
                  <a:solidFill>
                    <a:prstClr val="black"/>
                  </a:solidFill>
                  <a:latin typeface="Times New Roman" panose="02020603050405020304" pitchFamily="18" charset="0"/>
                  <a:ea typeface="黑体" panose="02010609060101010101" pitchFamily="49" charset="-122"/>
                  <a:cs typeface="Times New Roman" panose="02020603050405020304" pitchFamily="18" charset="0"/>
                </a:endParaRPr>
              </a:p>
            </p:txBody>
          </p:sp>
        </p:grpSp>
        <p:sp>
          <p:nvSpPr>
            <p:cNvPr id="13" name="文本框 80905"/>
            <p:cNvSpPr txBox="1"/>
            <p:nvPr/>
          </p:nvSpPr>
          <p:spPr>
            <a:xfrm>
              <a:off x="4909" y="5773"/>
              <a:ext cx="11745" cy="822"/>
            </a:xfrm>
            <a:prstGeom prst="rect">
              <a:avLst/>
            </a:prstGeom>
            <a:noFill/>
            <a:ln w="9525">
              <a:noFill/>
            </a:ln>
          </p:spPr>
          <p:txBody>
            <a:bodyPr wrap="square">
              <a:spAutoFit/>
            </a:bodyPr>
            <a:lstStyle/>
            <a:p>
              <a:pPr>
                <a:spcBef>
                  <a:spcPct val="50000"/>
                </a:spcBef>
              </a:pPr>
              <a:r>
                <a:rPr lang="zh-CN" altLang="en-US" sz="2800" dirty="0">
                  <a:solidFill>
                    <a:prstClr val="black"/>
                  </a:solidFill>
                  <a:latin typeface="Times New Roman" panose="02020603050405020304" pitchFamily="18" charset="0"/>
                  <a:ea typeface="黑体" panose="02010609060101010101" pitchFamily="49" charset="-122"/>
                  <a:cs typeface="Times New Roman" panose="02020603050405020304" pitchFamily="18" charset="0"/>
                </a:rPr>
                <a:t>探究物体动能大小的影响因素</a:t>
              </a:r>
              <a:r>
                <a:rPr lang="zh-CN" altLang="en-US" sz="2400" dirty="0">
                  <a:solidFill>
                    <a:prstClr val="black"/>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400" dirty="0">
                  <a:solidFill>
                    <a:prstClr val="black"/>
                  </a:solidFill>
                  <a:latin typeface="Times New Roman" panose="02020603050405020304" pitchFamily="18" charset="0"/>
                  <a:ea typeface="黑体" panose="02010609060101010101" pitchFamily="49" charset="-122"/>
                  <a:cs typeface="Times New Roman" panose="02020603050405020304" pitchFamily="18" charset="0"/>
                </a:rPr>
                <a:t>2017.38</a:t>
              </a:r>
              <a:r>
                <a:rPr lang="zh-CN" altLang="en-US" sz="2400" dirty="0">
                  <a:solidFill>
                    <a:prstClr val="black"/>
                  </a:solidFill>
                  <a:latin typeface="Times New Roman" panose="02020603050405020304" pitchFamily="18" charset="0"/>
                  <a:ea typeface="黑体" panose="02010609060101010101" pitchFamily="49" charset="-122"/>
                  <a:cs typeface="Times New Roman" panose="02020603050405020304" pitchFamily="18" charset="0"/>
                </a:rPr>
                <a:t>)</a:t>
              </a:r>
              <a:endParaRPr lang="zh-CN" altLang="en-US" sz="2400" dirty="0">
                <a:solidFill>
                  <a:prstClr val="black"/>
                </a:solidFill>
                <a:latin typeface="Times New Roman" panose="02020603050405020304" pitchFamily="18" charset="0"/>
                <a:ea typeface="黑体" panose="02010609060101010101" pitchFamily="49" charset="-122"/>
                <a:cs typeface="Times New Roman" panose="02020603050405020304" pitchFamily="18" charset="0"/>
              </a:endParaRPr>
            </a:p>
          </p:txBody>
        </p:sp>
      </p:grpSp>
      <p:sp>
        <p:nvSpPr>
          <p:cNvPr id="100" name="文本框 99"/>
          <p:cNvSpPr txBox="1"/>
          <p:nvPr/>
        </p:nvSpPr>
        <p:spPr>
          <a:xfrm>
            <a:off x="6662102" y="6159399"/>
            <a:ext cx="1031875" cy="368300"/>
          </a:xfrm>
          <a:prstGeom prst="rect">
            <a:avLst/>
          </a:prstGeom>
          <a:noFill/>
          <a:ln w="9525">
            <a:noFill/>
          </a:ln>
        </p:spPr>
        <p:txBody>
          <a:bodyPr wrap="square">
            <a:spAutoFit/>
          </a:bodyPr>
          <a:lstStyle/>
          <a:p>
            <a:pPr indent="0"/>
            <a:r>
              <a:rPr lang="zh-CN" b="0" dirty="0">
                <a:cs typeface="楷体_GB2312" charset="0"/>
              </a:rPr>
              <a:t>第</a:t>
            </a:r>
            <a:r>
              <a:rPr lang="en-US" altLang="zh-CN" dirty="0">
                <a:latin typeface="Times New Roman" panose="02020603050405020304" pitchFamily="18" charset="0"/>
                <a:cs typeface="楷体_GB2312" charset="0"/>
              </a:rPr>
              <a:t>8</a:t>
            </a:r>
            <a:r>
              <a:rPr lang="zh-CN" b="0" dirty="0">
                <a:cs typeface="楷体_GB2312" charset="0"/>
              </a:rPr>
              <a:t>题图</a:t>
            </a:r>
            <a:endParaRPr lang="zh-CN" altLang="en-US" dirty="0"/>
          </a:p>
        </p:txBody>
      </p:sp>
      <p:pic>
        <p:nvPicPr>
          <p:cNvPr id="4" name="图片 -2147482595" descr="北京W142.TIF"/>
          <p:cNvPicPr>
            <a:picLocks noChangeAspect="1"/>
          </p:cNvPicPr>
          <p:nvPr/>
        </p:nvPicPr>
        <p:blipFill>
          <a:blip r:embed="rId2" r:link="rId3"/>
          <a:stretch>
            <a:fillRect/>
          </a:stretch>
        </p:blipFill>
        <p:spPr>
          <a:xfrm>
            <a:off x="4791075" y="4606290"/>
            <a:ext cx="4799965" cy="1384935"/>
          </a:xfrm>
          <a:prstGeom prst="rect">
            <a:avLst/>
          </a:prstGeom>
          <a:noFill/>
          <a:ln w="9525">
            <a:noFill/>
          </a:ln>
        </p:spPr>
      </p:pic>
      <p:grpSp>
        <p:nvGrpSpPr>
          <p:cNvPr id="21" name="组合 20"/>
          <p:cNvGrpSpPr/>
          <p:nvPr/>
        </p:nvGrpSpPr>
        <p:grpSpPr>
          <a:xfrm>
            <a:off x="1032036" y="1727992"/>
            <a:ext cx="2370455" cy="525145"/>
            <a:chOff x="12542" y="4361"/>
            <a:chExt cx="3733" cy="827"/>
          </a:xfrm>
        </p:grpSpPr>
        <p:pic>
          <p:nvPicPr>
            <p:cNvPr id="22" name="图片 21" descr="方框小标4字"/>
            <p:cNvPicPr>
              <a:picLocks noChangeAspect="1"/>
            </p:cNvPicPr>
            <p:nvPr/>
          </p:nvPicPr>
          <p:blipFill>
            <a:blip r:embed="rId4"/>
            <a:stretch>
              <a:fillRect/>
            </a:stretch>
          </p:blipFill>
          <p:spPr>
            <a:xfrm>
              <a:off x="12542" y="4361"/>
              <a:ext cx="3733" cy="827"/>
            </a:xfrm>
            <a:prstGeom prst="rect">
              <a:avLst/>
            </a:prstGeom>
          </p:spPr>
        </p:pic>
        <p:sp>
          <p:nvSpPr>
            <p:cNvPr id="23" name="文本框 69"/>
            <p:cNvSpPr txBox="1"/>
            <p:nvPr/>
          </p:nvSpPr>
          <p:spPr>
            <a:xfrm>
              <a:off x="12611" y="4412"/>
              <a:ext cx="3595" cy="725"/>
            </a:xfrm>
            <a:prstGeom prst="rect">
              <a:avLst/>
            </a:prstGeom>
            <a:noFill/>
            <a:ln w="9525">
              <a:noFill/>
            </a:ln>
          </p:spPr>
          <p:txBody>
            <a:bodyPr anchor="t">
              <a:spAutoFit/>
            </a:bodyPr>
            <a:lstStyle/>
            <a:p>
              <a:pPr algn="dist"/>
              <a:r>
                <a:rPr lang="zh-CN" altLang="en-US" sz="2400" b="1">
                  <a:solidFill>
                    <a:srgbClr val="00923F"/>
                  </a:solidFill>
                  <a:latin typeface="黑体" panose="02010609060101010101" pitchFamily="49" charset="-122"/>
                  <a:ea typeface="黑体" panose="02010609060101010101" pitchFamily="49" charset="-122"/>
                </a:rPr>
                <a:t>基础小练</a:t>
              </a:r>
              <a:endParaRPr lang="zh-CN" altLang="en-US" sz="2400" b="1">
                <a:solidFill>
                  <a:srgbClr val="00923F"/>
                </a:solidFill>
                <a:latin typeface="黑体" panose="02010609060101010101" pitchFamily="49" charset="-122"/>
                <a:ea typeface="黑体" panose="02010609060101010101" pitchFamily="49" charset="-122"/>
              </a:endParaRPr>
            </a:p>
          </p:txBody>
        </p:sp>
      </p:grpSp>
    </p:spTree>
  </p:cSld>
  <p:clrMapOvr>
    <a:masterClrMapping/>
  </p:clrMapOvr>
  <p:transition>
    <p:fade/>
  </p:transition>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1103444" y="1678792"/>
            <a:ext cx="9741161" cy="3415030"/>
          </a:xfrm>
          <a:prstGeom prst="rect">
            <a:avLst/>
          </a:prstGeom>
        </p:spPr>
        <p:txBody>
          <a:bodyPr wrap="square">
            <a:spAutoFit/>
          </a:bodyPr>
          <a:lstStyle/>
          <a:p>
            <a:pPr indent="0" algn="just" fontAlgn="auto">
              <a:lnSpc>
                <a:spcPct val="150000"/>
              </a:lnSpc>
              <a:spcAft>
                <a:spcPts val="0"/>
              </a:spcAft>
            </a:pPr>
            <a:r>
              <a:rPr lang="en-US" altLang="zh-CN" sz="2400" kern="100" dirty="0">
                <a:latin typeface="Times New Roman" panose="02020603050405020304" pitchFamily="18" charset="0"/>
                <a:cs typeface="Times New Roman" panose="02020603050405020304" pitchFamily="18" charset="0"/>
              </a:rPr>
              <a:t>(1)</a:t>
            </a:r>
            <a:r>
              <a:rPr lang="zh-CN" altLang="zh-CN" sz="2400" kern="100" dirty="0">
                <a:latin typeface="Times New Roman" panose="02020603050405020304" pitchFamily="18" charset="0"/>
                <a:cs typeface="Times New Roman" panose="02020603050405020304" pitchFamily="18" charset="0"/>
              </a:rPr>
              <a:t>同一钢球从同一斜面不同高度</a:t>
            </a:r>
            <a:r>
              <a:rPr lang="en-US" altLang="zh-CN" sz="2400" i="1" kern="100" dirty="0">
                <a:latin typeface="Times New Roman" panose="02020603050405020304" pitchFamily="18" charset="0"/>
                <a:cs typeface="Times New Roman" panose="02020603050405020304" pitchFamily="18" charset="0"/>
              </a:rPr>
              <a:t>h</a:t>
            </a:r>
            <a:r>
              <a:rPr lang="zh-CN" altLang="zh-CN" sz="2400" kern="100" dirty="0">
                <a:latin typeface="Times New Roman" panose="02020603050405020304" pitchFamily="18" charset="0"/>
                <a:cs typeface="Times New Roman" panose="02020603050405020304" pitchFamily="18" charset="0"/>
              </a:rPr>
              <a:t>由静止滚下，高度</a:t>
            </a:r>
            <a:r>
              <a:rPr lang="en-US" altLang="zh-CN" sz="2400" i="1" kern="100" dirty="0">
                <a:latin typeface="Times New Roman" panose="02020603050405020304" pitchFamily="18" charset="0"/>
                <a:cs typeface="Times New Roman" panose="02020603050405020304" pitchFamily="18" charset="0"/>
              </a:rPr>
              <a:t>h</a:t>
            </a:r>
            <a:r>
              <a:rPr lang="zh-CN" altLang="zh-CN" sz="2400" kern="100" dirty="0">
                <a:latin typeface="Times New Roman" panose="02020603050405020304" pitchFamily="18" charset="0"/>
                <a:cs typeface="Times New Roman" panose="02020603050405020304" pitchFamily="18" charset="0"/>
              </a:rPr>
              <a:t>越高，钢球运动到水平面时速度越</a:t>
            </a:r>
            <a:r>
              <a:rPr lang="en-US" altLang="zh-CN" sz="2400" kern="100" dirty="0">
                <a:latin typeface="Times New Roman" panose="02020603050405020304" pitchFamily="18" charset="0"/>
                <a:cs typeface="Times New Roman" panose="02020603050405020304" pitchFamily="18" charset="0"/>
              </a:rPr>
              <a:t>________(</a:t>
            </a:r>
            <a:r>
              <a:rPr lang="zh-CN" altLang="zh-CN" sz="2400" kern="100" dirty="0">
                <a:latin typeface="Times New Roman" panose="02020603050405020304" pitchFamily="18" charset="0"/>
                <a:cs typeface="Times New Roman" panose="02020603050405020304" pitchFamily="18" charset="0"/>
              </a:rPr>
              <a:t>选填</a:t>
            </a:r>
            <a:r>
              <a:rPr lang="en-US" altLang="zh-CN" sz="2400" kern="100" dirty="0">
                <a:latin typeface="Times New Roman" panose="02020603050405020304" pitchFamily="18" charset="0"/>
                <a:cs typeface="Times New Roman" panose="02020603050405020304" pitchFamily="18" charset="0"/>
              </a:rPr>
              <a:t>“</a:t>
            </a:r>
            <a:r>
              <a:rPr lang="zh-CN" altLang="zh-CN" sz="2400" kern="100" dirty="0">
                <a:latin typeface="Times New Roman" panose="02020603050405020304" pitchFamily="18" charset="0"/>
                <a:cs typeface="Times New Roman" panose="02020603050405020304" pitchFamily="18" charset="0"/>
              </a:rPr>
              <a:t>快</a:t>
            </a:r>
            <a:r>
              <a:rPr lang="en-US" altLang="zh-CN" sz="2400" kern="100" dirty="0">
                <a:latin typeface="Times New Roman" panose="02020603050405020304" pitchFamily="18" charset="0"/>
                <a:cs typeface="Times New Roman" panose="02020603050405020304" pitchFamily="18" charset="0"/>
              </a:rPr>
              <a:t>”</a:t>
            </a:r>
            <a:r>
              <a:rPr lang="zh-CN" altLang="zh-CN" sz="2400" kern="100" dirty="0">
                <a:latin typeface="Times New Roman" panose="02020603050405020304" pitchFamily="18" charset="0"/>
                <a:cs typeface="Times New Roman" panose="02020603050405020304" pitchFamily="18" charset="0"/>
              </a:rPr>
              <a:t>或</a:t>
            </a:r>
            <a:r>
              <a:rPr lang="en-US" altLang="zh-CN" sz="2400" kern="100" dirty="0">
                <a:latin typeface="Times New Roman" panose="02020603050405020304" pitchFamily="18" charset="0"/>
                <a:cs typeface="Times New Roman" panose="02020603050405020304" pitchFamily="18" charset="0"/>
              </a:rPr>
              <a:t>“</a:t>
            </a:r>
            <a:r>
              <a:rPr lang="zh-CN" altLang="zh-CN" sz="2400" kern="100" dirty="0">
                <a:latin typeface="Times New Roman" panose="02020603050405020304" pitchFamily="18" charset="0"/>
                <a:cs typeface="Times New Roman" panose="02020603050405020304" pitchFamily="18" charset="0"/>
              </a:rPr>
              <a:t>慢</a:t>
            </a:r>
            <a:r>
              <a:rPr lang="en-US" altLang="zh-CN" sz="2400" kern="100" dirty="0">
                <a:latin typeface="Times New Roman" panose="02020603050405020304" pitchFamily="18" charset="0"/>
                <a:cs typeface="Times New Roman" panose="02020603050405020304" pitchFamily="18" charset="0"/>
              </a:rPr>
              <a:t>”), </a:t>
            </a:r>
            <a:r>
              <a:rPr lang="zh-CN" altLang="zh-CN" sz="2400" kern="100" dirty="0">
                <a:latin typeface="Times New Roman" panose="02020603050405020304" pitchFamily="18" charset="0"/>
                <a:cs typeface="Times New Roman" panose="02020603050405020304" pitchFamily="18" charset="0"/>
              </a:rPr>
              <a:t>物体</a:t>
            </a:r>
            <a:r>
              <a:rPr lang="en-US" altLang="zh-CN" sz="2400" i="1" kern="100" dirty="0">
                <a:latin typeface="Times New Roman" panose="02020603050405020304" pitchFamily="18" charset="0"/>
                <a:cs typeface="Times New Roman" panose="02020603050405020304" pitchFamily="18" charset="0"/>
              </a:rPr>
              <a:t>B</a:t>
            </a:r>
            <a:r>
              <a:rPr lang="en-US" altLang="zh-CN" sz="2400" kern="100" dirty="0">
                <a:latin typeface="Times New Roman" panose="02020603050405020304" pitchFamily="18" charset="0"/>
                <a:cs typeface="Times New Roman" panose="02020603050405020304" pitchFamily="18" charset="0"/>
              </a:rPr>
              <a:t> </a:t>
            </a:r>
            <a:r>
              <a:rPr lang="zh-CN" altLang="zh-CN" sz="2400" kern="100" dirty="0">
                <a:latin typeface="Times New Roman" panose="02020603050405020304" pitchFamily="18" charset="0"/>
                <a:cs typeface="Times New Roman" panose="02020603050405020304" pitchFamily="18" charset="0"/>
              </a:rPr>
              <a:t>被推得越远。所以， 质量相同时， 钢球的速度越大，动能越</a:t>
            </a:r>
            <a:r>
              <a:rPr lang="en-US" altLang="zh-CN" sz="2400" kern="100" dirty="0">
                <a:latin typeface="Times New Roman" panose="02020603050405020304" pitchFamily="18" charset="0"/>
                <a:cs typeface="Times New Roman" panose="02020603050405020304" pitchFamily="18" charset="0"/>
              </a:rPr>
              <a:t>________</a:t>
            </a:r>
            <a:r>
              <a:rPr lang="zh-CN" altLang="zh-CN" sz="2400" kern="100" dirty="0">
                <a:latin typeface="Times New Roman" panose="02020603050405020304" pitchFamily="18" charset="0"/>
                <a:cs typeface="Times New Roman" panose="02020603050405020304" pitchFamily="18" charset="0"/>
              </a:rPr>
              <a:t>。</a:t>
            </a:r>
            <a:r>
              <a:rPr lang="en-US" altLang="zh-CN" sz="2400" kern="100" dirty="0">
                <a:latin typeface="Times New Roman" panose="02020603050405020304" pitchFamily="18" charset="0"/>
                <a:cs typeface="Times New Roman" panose="02020603050405020304" pitchFamily="18" charset="0"/>
              </a:rPr>
              <a:t>(</a:t>
            </a:r>
            <a:r>
              <a:rPr lang="zh-CN" altLang="zh-CN" sz="2400" kern="100" dirty="0">
                <a:latin typeface="Times New Roman" panose="02020603050405020304" pitchFamily="18" charset="0"/>
                <a:cs typeface="Times New Roman" panose="02020603050405020304" pitchFamily="18" charset="0"/>
              </a:rPr>
              <a:t>选填</a:t>
            </a:r>
            <a:r>
              <a:rPr lang="en-US" altLang="zh-CN" sz="2400" kern="100" dirty="0">
                <a:latin typeface="Times New Roman" panose="02020603050405020304" pitchFamily="18" charset="0"/>
                <a:cs typeface="Times New Roman" panose="02020603050405020304" pitchFamily="18" charset="0"/>
              </a:rPr>
              <a:t>“</a:t>
            </a:r>
            <a:r>
              <a:rPr lang="zh-CN" altLang="zh-CN" sz="2400" kern="100" dirty="0">
                <a:latin typeface="Times New Roman" panose="02020603050405020304" pitchFamily="18" charset="0"/>
                <a:cs typeface="Times New Roman" panose="02020603050405020304" pitchFamily="18" charset="0"/>
              </a:rPr>
              <a:t>大</a:t>
            </a:r>
            <a:r>
              <a:rPr lang="en-US" altLang="zh-CN" sz="2400" kern="100" dirty="0">
                <a:latin typeface="Times New Roman" panose="02020603050405020304" pitchFamily="18" charset="0"/>
                <a:cs typeface="Times New Roman" panose="02020603050405020304" pitchFamily="18" charset="0"/>
              </a:rPr>
              <a:t>”</a:t>
            </a:r>
            <a:r>
              <a:rPr lang="zh-CN" altLang="zh-CN" sz="2400" kern="100" dirty="0">
                <a:latin typeface="Times New Roman" panose="02020603050405020304" pitchFamily="18" charset="0"/>
                <a:cs typeface="Times New Roman" panose="02020603050405020304" pitchFamily="18" charset="0"/>
              </a:rPr>
              <a:t>或</a:t>
            </a:r>
            <a:r>
              <a:rPr lang="en-US" altLang="zh-CN" sz="2400" kern="100" dirty="0">
                <a:latin typeface="Times New Roman" panose="02020603050405020304" pitchFamily="18" charset="0"/>
                <a:cs typeface="Times New Roman" panose="02020603050405020304" pitchFamily="18" charset="0"/>
              </a:rPr>
              <a:t>“</a:t>
            </a:r>
            <a:r>
              <a:rPr lang="zh-CN" altLang="zh-CN" sz="2400" kern="100" dirty="0">
                <a:latin typeface="Times New Roman" panose="02020603050405020304" pitchFamily="18" charset="0"/>
                <a:cs typeface="Times New Roman" panose="02020603050405020304" pitchFamily="18" charset="0"/>
              </a:rPr>
              <a:t>小</a:t>
            </a:r>
            <a:r>
              <a:rPr lang="en-US" altLang="zh-CN" sz="2400" kern="100" dirty="0">
                <a:latin typeface="Times New Roman" panose="02020603050405020304" pitchFamily="18" charset="0"/>
                <a:cs typeface="Times New Roman" panose="02020603050405020304" pitchFamily="18" charset="0"/>
              </a:rPr>
              <a:t>”)</a:t>
            </a:r>
            <a:endParaRPr lang="zh-CN" altLang="zh-CN" sz="2400" kern="100" dirty="0">
              <a:latin typeface="Times New Roman" panose="02020603050405020304" pitchFamily="18" charset="0"/>
              <a:cs typeface="Times New Roman" panose="02020603050405020304" pitchFamily="18" charset="0"/>
            </a:endParaRPr>
          </a:p>
          <a:p>
            <a:pPr indent="0" algn="just" fontAlgn="auto">
              <a:lnSpc>
                <a:spcPct val="150000"/>
              </a:lnSpc>
              <a:spcAft>
                <a:spcPts val="0"/>
              </a:spcAft>
            </a:pPr>
            <a:r>
              <a:rPr lang="en-US" altLang="zh-CN" sz="2400" kern="100" dirty="0">
                <a:latin typeface="Times New Roman" panose="02020603050405020304" pitchFamily="18" charset="0"/>
                <a:cs typeface="Times New Roman" panose="02020603050405020304" pitchFamily="18" charset="0"/>
              </a:rPr>
              <a:t>(2)</a:t>
            </a:r>
            <a:r>
              <a:rPr lang="zh-CN" altLang="zh-CN" sz="2400" kern="100" dirty="0">
                <a:latin typeface="Times New Roman" panose="02020603050405020304" pitchFamily="18" charset="0"/>
                <a:cs typeface="Times New Roman" panose="02020603050405020304" pitchFamily="18" charset="0"/>
              </a:rPr>
              <a:t>让质量不同的钢球从同一斜面同一高度由静止开始滚下，观察发现质量越</a:t>
            </a:r>
            <a:r>
              <a:rPr lang="en-US" altLang="zh-CN" sz="2400" kern="100" dirty="0">
                <a:latin typeface="Times New Roman" panose="02020603050405020304" pitchFamily="18" charset="0"/>
                <a:cs typeface="Times New Roman" panose="02020603050405020304" pitchFamily="18" charset="0"/>
              </a:rPr>
              <a:t>________(</a:t>
            </a:r>
            <a:r>
              <a:rPr lang="zh-CN" altLang="zh-CN" sz="2400" kern="100" dirty="0">
                <a:latin typeface="Times New Roman" panose="02020603050405020304" pitchFamily="18" charset="0"/>
                <a:cs typeface="Times New Roman" panose="02020603050405020304" pitchFamily="18" charset="0"/>
              </a:rPr>
              <a:t>选填</a:t>
            </a:r>
            <a:r>
              <a:rPr lang="en-US" altLang="zh-CN" sz="2400" kern="100" dirty="0">
                <a:latin typeface="Times New Roman" panose="02020603050405020304" pitchFamily="18" charset="0"/>
                <a:cs typeface="Times New Roman" panose="02020603050405020304" pitchFamily="18" charset="0"/>
              </a:rPr>
              <a:t>“</a:t>
            </a:r>
            <a:r>
              <a:rPr lang="zh-CN" altLang="zh-CN" sz="2400" kern="100" dirty="0">
                <a:latin typeface="Times New Roman" panose="02020603050405020304" pitchFamily="18" charset="0"/>
                <a:cs typeface="Times New Roman" panose="02020603050405020304" pitchFamily="18" charset="0"/>
              </a:rPr>
              <a:t>大</a:t>
            </a:r>
            <a:r>
              <a:rPr lang="en-US" altLang="zh-CN" sz="2400" kern="100" dirty="0">
                <a:latin typeface="Times New Roman" panose="02020603050405020304" pitchFamily="18" charset="0"/>
                <a:cs typeface="Times New Roman" panose="02020603050405020304" pitchFamily="18" charset="0"/>
              </a:rPr>
              <a:t>”</a:t>
            </a:r>
            <a:r>
              <a:rPr lang="zh-CN" altLang="zh-CN" sz="2400" kern="100" dirty="0">
                <a:latin typeface="Times New Roman" panose="02020603050405020304" pitchFamily="18" charset="0"/>
                <a:cs typeface="Times New Roman" panose="02020603050405020304" pitchFamily="18" charset="0"/>
              </a:rPr>
              <a:t>或</a:t>
            </a:r>
            <a:r>
              <a:rPr lang="en-US" altLang="zh-CN" sz="2400" kern="100" dirty="0">
                <a:latin typeface="Times New Roman" panose="02020603050405020304" pitchFamily="18" charset="0"/>
                <a:cs typeface="Times New Roman" panose="02020603050405020304" pitchFamily="18" charset="0"/>
              </a:rPr>
              <a:t>“</a:t>
            </a:r>
            <a:r>
              <a:rPr lang="zh-CN" altLang="zh-CN" sz="2400" kern="100" dirty="0">
                <a:latin typeface="Times New Roman" panose="02020603050405020304" pitchFamily="18" charset="0"/>
                <a:cs typeface="Times New Roman" panose="02020603050405020304" pitchFamily="18" charset="0"/>
              </a:rPr>
              <a:t>小</a:t>
            </a:r>
            <a:r>
              <a:rPr lang="en-US" altLang="zh-CN" sz="2400" kern="100" dirty="0">
                <a:latin typeface="Times New Roman" panose="02020603050405020304" pitchFamily="18" charset="0"/>
                <a:cs typeface="Times New Roman" panose="02020603050405020304" pitchFamily="18" charset="0"/>
              </a:rPr>
              <a:t>”)</a:t>
            </a:r>
            <a:r>
              <a:rPr lang="zh-CN" altLang="zh-CN" sz="2400" kern="100" dirty="0">
                <a:latin typeface="Times New Roman" panose="02020603050405020304" pitchFamily="18" charset="0"/>
                <a:cs typeface="Times New Roman" panose="02020603050405020304" pitchFamily="18" charset="0"/>
              </a:rPr>
              <a:t>的钢球能将物体</a:t>
            </a:r>
            <a:r>
              <a:rPr lang="en-US" altLang="zh-CN" sz="2400" i="1" kern="100" dirty="0">
                <a:latin typeface="Times New Roman" panose="02020603050405020304" pitchFamily="18" charset="0"/>
                <a:cs typeface="Times New Roman" panose="02020603050405020304" pitchFamily="18" charset="0"/>
              </a:rPr>
              <a:t>B</a:t>
            </a:r>
            <a:r>
              <a:rPr lang="zh-CN" altLang="zh-CN" sz="2400" kern="100" dirty="0">
                <a:latin typeface="Times New Roman" panose="02020603050405020304" pitchFamily="18" charset="0"/>
                <a:cs typeface="Times New Roman" panose="02020603050405020304" pitchFamily="18" charset="0"/>
              </a:rPr>
              <a:t>推得越远。所以，钢球的速度相同时，质量越大，动能越</a:t>
            </a:r>
            <a:r>
              <a:rPr lang="en-US" altLang="zh-CN" sz="2400" kern="100" dirty="0">
                <a:latin typeface="Times New Roman" panose="02020603050405020304" pitchFamily="18" charset="0"/>
                <a:cs typeface="Times New Roman" panose="02020603050405020304" pitchFamily="18" charset="0"/>
              </a:rPr>
              <a:t>________</a:t>
            </a:r>
            <a:r>
              <a:rPr lang="zh-CN" altLang="zh-CN" sz="2400" kern="100" dirty="0">
                <a:latin typeface="Times New Roman" panose="02020603050405020304" pitchFamily="18" charset="0"/>
                <a:cs typeface="Times New Roman" panose="02020603050405020304" pitchFamily="18" charset="0"/>
              </a:rPr>
              <a:t>。</a:t>
            </a:r>
            <a:r>
              <a:rPr lang="en-US" altLang="zh-CN" sz="2400" kern="100" dirty="0">
                <a:latin typeface="Times New Roman" panose="02020603050405020304" pitchFamily="18" charset="0"/>
                <a:cs typeface="Times New Roman" panose="02020603050405020304" pitchFamily="18" charset="0"/>
              </a:rPr>
              <a:t>(</a:t>
            </a:r>
            <a:r>
              <a:rPr lang="zh-CN" altLang="zh-CN" sz="2400" kern="100" dirty="0">
                <a:latin typeface="Times New Roman" panose="02020603050405020304" pitchFamily="18" charset="0"/>
                <a:cs typeface="Times New Roman" panose="02020603050405020304" pitchFamily="18" charset="0"/>
              </a:rPr>
              <a:t>选填</a:t>
            </a:r>
            <a:r>
              <a:rPr lang="en-US" altLang="zh-CN" sz="2400" kern="100" dirty="0">
                <a:latin typeface="Times New Roman" panose="02020603050405020304" pitchFamily="18" charset="0"/>
                <a:cs typeface="Times New Roman" panose="02020603050405020304" pitchFamily="18" charset="0"/>
              </a:rPr>
              <a:t>“</a:t>
            </a:r>
            <a:r>
              <a:rPr lang="zh-CN" altLang="zh-CN" sz="2400" kern="100" dirty="0">
                <a:latin typeface="Times New Roman" panose="02020603050405020304" pitchFamily="18" charset="0"/>
                <a:cs typeface="Times New Roman" panose="02020603050405020304" pitchFamily="18" charset="0"/>
              </a:rPr>
              <a:t>大</a:t>
            </a:r>
            <a:r>
              <a:rPr lang="en-US" altLang="zh-CN" sz="2400" kern="100" dirty="0">
                <a:latin typeface="Times New Roman" panose="02020603050405020304" pitchFamily="18" charset="0"/>
                <a:cs typeface="Times New Roman" panose="02020603050405020304" pitchFamily="18" charset="0"/>
              </a:rPr>
              <a:t>”</a:t>
            </a:r>
            <a:r>
              <a:rPr lang="zh-CN" altLang="zh-CN" sz="2400" kern="100" dirty="0">
                <a:latin typeface="Times New Roman" panose="02020603050405020304" pitchFamily="18" charset="0"/>
                <a:cs typeface="Times New Roman" panose="02020603050405020304" pitchFamily="18" charset="0"/>
              </a:rPr>
              <a:t>或</a:t>
            </a:r>
            <a:r>
              <a:rPr lang="en-US" altLang="zh-CN" sz="2400" kern="100" dirty="0">
                <a:latin typeface="Times New Roman" panose="02020603050405020304" pitchFamily="18" charset="0"/>
                <a:cs typeface="Times New Roman" panose="02020603050405020304" pitchFamily="18" charset="0"/>
              </a:rPr>
              <a:t>“</a:t>
            </a:r>
            <a:r>
              <a:rPr lang="zh-CN" altLang="zh-CN" sz="2400" kern="100" dirty="0">
                <a:latin typeface="Times New Roman" panose="02020603050405020304" pitchFamily="18" charset="0"/>
                <a:cs typeface="Times New Roman" panose="02020603050405020304" pitchFamily="18" charset="0"/>
              </a:rPr>
              <a:t>小</a:t>
            </a:r>
            <a:r>
              <a:rPr lang="en-US" altLang="zh-CN" sz="2400" kern="100" dirty="0">
                <a:latin typeface="Times New Roman" panose="02020603050405020304" pitchFamily="18" charset="0"/>
                <a:cs typeface="Times New Roman" panose="02020603050405020304" pitchFamily="18" charset="0"/>
              </a:rPr>
              <a:t>”)</a:t>
            </a:r>
            <a:endParaRPr lang="zh-CN" altLang="zh-CN" sz="2400" kern="100" dirty="0">
              <a:latin typeface="Times New Roman" panose="02020603050405020304" pitchFamily="18" charset="0"/>
              <a:cs typeface="Times New Roman" panose="02020603050405020304" pitchFamily="18" charset="0"/>
            </a:endParaRPr>
          </a:p>
        </p:txBody>
      </p:sp>
      <p:sp>
        <p:nvSpPr>
          <p:cNvPr id="3" name="文本框 2"/>
          <p:cNvSpPr txBox="1"/>
          <p:nvPr/>
        </p:nvSpPr>
        <p:spPr>
          <a:xfrm>
            <a:off x="3746735" y="2325594"/>
            <a:ext cx="492443" cy="461665"/>
          </a:xfrm>
          <a:prstGeom prst="rect">
            <a:avLst/>
          </a:prstGeom>
          <a:noFill/>
        </p:spPr>
        <p:txBody>
          <a:bodyPr wrap="none" rtlCol="0">
            <a:spAutoFit/>
          </a:bodyPr>
          <a:lstStyle/>
          <a:p>
            <a:r>
              <a:rPr lang="zh-CN" altLang="en-US" sz="2400" dirty="0">
                <a:solidFill>
                  <a:srgbClr val="FF0000"/>
                </a:solidFill>
                <a:latin typeface="Times New Roman" panose="02020603050405020304" pitchFamily="18" charset="0"/>
                <a:cs typeface="Times New Roman" panose="02020603050405020304" pitchFamily="18" charset="0"/>
              </a:rPr>
              <a:t>快</a:t>
            </a:r>
            <a:endParaRPr lang="zh-CN" altLang="en-US" sz="2400" dirty="0">
              <a:solidFill>
                <a:srgbClr val="FF0000"/>
              </a:solidFill>
              <a:latin typeface="Times New Roman" panose="02020603050405020304" pitchFamily="18" charset="0"/>
              <a:cs typeface="Times New Roman" panose="02020603050405020304" pitchFamily="18" charset="0"/>
            </a:endParaRPr>
          </a:p>
        </p:txBody>
      </p:sp>
      <p:sp>
        <p:nvSpPr>
          <p:cNvPr id="4" name="文本框 3"/>
          <p:cNvSpPr txBox="1"/>
          <p:nvPr/>
        </p:nvSpPr>
        <p:spPr>
          <a:xfrm>
            <a:off x="6816421" y="2890245"/>
            <a:ext cx="800219" cy="461665"/>
          </a:xfrm>
          <a:prstGeom prst="rect">
            <a:avLst/>
          </a:prstGeom>
          <a:noFill/>
        </p:spPr>
        <p:txBody>
          <a:bodyPr wrap="none" rtlCol="0">
            <a:spAutoFit/>
          </a:bodyPr>
          <a:lstStyle/>
          <a:p>
            <a:r>
              <a:rPr lang="zh-CN" altLang="en-US" sz="2400" dirty="0">
                <a:solidFill>
                  <a:srgbClr val="FF0000"/>
                </a:solidFill>
                <a:latin typeface="Times New Roman" panose="02020603050405020304" pitchFamily="18" charset="0"/>
                <a:cs typeface="Times New Roman" panose="02020603050405020304" pitchFamily="18" charset="0"/>
              </a:rPr>
              <a:t>大　</a:t>
            </a:r>
            <a:endParaRPr lang="en-US" altLang="zh-CN" sz="2400" dirty="0">
              <a:solidFill>
                <a:srgbClr val="FF0000"/>
              </a:solidFill>
              <a:latin typeface="Times New Roman" panose="02020603050405020304" pitchFamily="18" charset="0"/>
              <a:cs typeface="Times New Roman" panose="02020603050405020304" pitchFamily="18" charset="0"/>
            </a:endParaRPr>
          </a:p>
        </p:txBody>
      </p:sp>
      <p:sp>
        <p:nvSpPr>
          <p:cNvPr id="5" name="文本框 4"/>
          <p:cNvSpPr txBox="1"/>
          <p:nvPr/>
        </p:nvSpPr>
        <p:spPr>
          <a:xfrm>
            <a:off x="2199597" y="3940245"/>
            <a:ext cx="492443" cy="461665"/>
          </a:xfrm>
          <a:prstGeom prst="rect">
            <a:avLst/>
          </a:prstGeom>
          <a:noFill/>
        </p:spPr>
        <p:txBody>
          <a:bodyPr wrap="none" rtlCol="0">
            <a:spAutoFit/>
          </a:bodyPr>
          <a:lstStyle/>
          <a:p>
            <a:r>
              <a:rPr lang="zh-CN" altLang="en-US" sz="2400" dirty="0">
                <a:solidFill>
                  <a:srgbClr val="FF0000"/>
                </a:solidFill>
                <a:latin typeface="Times New Roman" panose="02020603050405020304" pitchFamily="18" charset="0"/>
                <a:cs typeface="Times New Roman" panose="02020603050405020304" pitchFamily="18" charset="0"/>
              </a:rPr>
              <a:t>大</a:t>
            </a:r>
            <a:endParaRPr lang="en-US" altLang="zh-CN" sz="2400" dirty="0">
              <a:solidFill>
                <a:srgbClr val="FF0000"/>
              </a:solidFill>
              <a:latin typeface="Times New Roman" panose="02020603050405020304" pitchFamily="18" charset="0"/>
              <a:cs typeface="Times New Roman" panose="02020603050405020304" pitchFamily="18" charset="0"/>
            </a:endParaRPr>
          </a:p>
        </p:txBody>
      </p:sp>
      <p:sp>
        <p:nvSpPr>
          <p:cNvPr id="6" name="文本框 5"/>
          <p:cNvSpPr txBox="1"/>
          <p:nvPr/>
        </p:nvSpPr>
        <p:spPr>
          <a:xfrm>
            <a:off x="6127760" y="4530433"/>
            <a:ext cx="920121" cy="461665"/>
          </a:xfrm>
          <a:prstGeom prst="rect">
            <a:avLst/>
          </a:prstGeom>
          <a:noFill/>
        </p:spPr>
        <p:txBody>
          <a:bodyPr wrap="square" rtlCol="0">
            <a:spAutoFit/>
          </a:bodyPr>
          <a:lstStyle/>
          <a:p>
            <a:r>
              <a:rPr lang="zh-CN" altLang="en-US" sz="2400" dirty="0">
                <a:solidFill>
                  <a:srgbClr val="FF0000"/>
                </a:solidFill>
                <a:latin typeface="Times New Roman" panose="02020603050405020304" pitchFamily="18" charset="0"/>
                <a:cs typeface="Times New Roman" panose="02020603050405020304" pitchFamily="18" charset="0"/>
              </a:rPr>
              <a:t>大</a:t>
            </a:r>
            <a:endParaRPr lang="en-US" altLang="zh-CN" sz="2400" dirty="0">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1"/>
          <p:cNvGrpSpPr/>
          <p:nvPr/>
        </p:nvGrpSpPr>
        <p:grpSpPr>
          <a:xfrm>
            <a:off x="1058470" y="1838422"/>
            <a:ext cx="10075545" cy="570230"/>
            <a:chOff x="1676" y="1655"/>
            <a:chExt cx="15867" cy="898"/>
          </a:xfrm>
        </p:grpSpPr>
        <p:pic>
          <p:nvPicPr>
            <p:cNvPr id="3" name="图片 2" descr="9"/>
            <p:cNvPicPr>
              <a:picLocks noChangeAspect="1"/>
            </p:cNvPicPr>
            <p:nvPr/>
          </p:nvPicPr>
          <p:blipFill>
            <a:blip r:embed="rId1"/>
            <a:srcRect t="9289" r="40169" b="9736"/>
            <a:stretch>
              <a:fillRect/>
            </a:stretch>
          </p:blipFill>
          <p:spPr>
            <a:xfrm>
              <a:off x="1676" y="1655"/>
              <a:ext cx="15867" cy="898"/>
            </a:xfrm>
            <a:prstGeom prst="rect">
              <a:avLst/>
            </a:prstGeom>
          </p:spPr>
        </p:pic>
        <p:sp>
          <p:nvSpPr>
            <p:cNvPr id="4" name="文本框 78"/>
            <p:cNvSpPr txBox="1"/>
            <p:nvPr/>
          </p:nvSpPr>
          <p:spPr>
            <a:xfrm>
              <a:off x="3660" y="1682"/>
              <a:ext cx="3434" cy="871"/>
            </a:xfrm>
            <a:prstGeom prst="rect">
              <a:avLst/>
            </a:prstGeom>
            <a:noFill/>
            <a:ln w="9525">
              <a:noFill/>
            </a:ln>
          </p:spPr>
          <p:txBody>
            <a:bodyPr anchor="t">
              <a:spAutoFit/>
            </a:bodyPr>
            <a:lstStyle/>
            <a:p>
              <a:pPr algn="ctr"/>
              <a:r>
                <a:rPr lang="zh-CN" altLang="en-US" sz="3000" b="1" dirty="0">
                  <a:latin typeface="Times New Roman" panose="02020603050405020304" pitchFamily="18" charset="0"/>
                  <a:ea typeface="黑体" panose="02010609060101010101" pitchFamily="49" charset="-122"/>
                </a:rPr>
                <a:t>图说物理</a:t>
              </a:r>
              <a:endParaRPr lang="zh-CN" altLang="en-US" sz="3000" b="1" dirty="0">
                <a:solidFill>
                  <a:schemeClr val="tx1"/>
                </a:solidFill>
                <a:latin typeface="Times New Roman" panose="02020603050405020304" pitchFamily="18" charset="0"/>
                <a:ea typeface="黑体" panose="02010609060101010101" pitchFamily="49" charset="-122"/>
              </a:endParaRPr>
            </a:p>
          </p:txBody>
        </p:sp>
      </p:grpSp>
      <p:sp>
        <p:nvSpPr>
          <p:cNvPr id="6" name="文本框 5"/>
          <p:cNvSpPr txBox="1"/>
          <p:nvPr/>
        </p:nvSpPr>
        <p:spPr>
          <a:xfrm>
            <a:off x="1255798" y="5062369"/>
            <a:ext cx="3015772" cy="1337945"/>
          </a:xfrm>
          <a:prstGeom prst="rect">
            <a:avLst/>
          </a:prstGeom>
          <a:noFill/>
        </p:spPr>
        <p:txBody>
          <a:bodyPr wrap="square" rtlCol="0">
            <a:spAutoFit/>
          </a:bodyPr>
          <a:lstStyle/>
          <a:p>
            <a:pPr algn="ctr">
              <a:lnSpc>
                <a:spcPct val="150000"/>
              </a:lnSpc>
            </a:pPr>
            <a:r>
              <a:rPr lang="en-US" altLang="zh-CN" dirty="0">
                <a:latin typeface="Times New Roman" panose="02020603050405020304" pitchFamily="18" charset="0"/>
                <a:cs typeface="Times New Roman" panose="02020603050405020304" pitchFamily="18" charset="0"/>
              </a:rPr>
              <a:t>BJ</a:t>
            </a:r>
            <a:r>
              <a:rPr lang="zh-CN" altLang="en-US" dirty="0">
                <a:latin typeface="Times New Roman" panose="02020603050405020304" pitchFamily="18" charset="0"/>
                <a:cs typeface="Times New Roman" panose="02020603050405020304" pitchFamily="18" charset="0"/>
              </a:rPr>
              <a:t>八</a:t>
            </a:r>
            <a:r>
              <a:rPr lang="en-US" altLang="zh-CN" dirty="0">
                <a:latin typeface="Times New Roman" panose="02020603050405020304" pitchFamily="18" charset="0"/>
                <a:cs typeface="Times New Roman" panose="02020603050405020304" pitchFamily="18" charset="0"/>
              </a:rPr>
              <a:t>P161</a:t>
            </a:r>
            <a:r>
              <a:rPr lang="zh-CN" altLang="en-US" dirty="0">
                <a:latin typeface="Times New Roman" panose="02020603050405020304" pitchFamily="18" charset="0"/>
                <a:cs typeface="Times New Roman" panose="02020603050405020304" pitchFamily="18" charset="0"/>
              </a:rPr>
              <a:t>图</a:t>
            </a:r>
            <a:r>
              <a:rPr lang="en-US" altLang="zh-CN" dirty="0">
                <a:latin typeface="Times New Roman" panose="02020603050405020304" pitchFamily="18" charset="0"/>
                <a:cs typeface="Times New Roman" panose="02020603050405020304" pitchFamily="18" charset="0"/>
              </a:rPr>
              <a:t>6-17</a:t>
            </a:r>
            <a:r>
              <a:rPr lang="zh-CN" altLang="en-US" dirty="0">
                <a:latin typeface="Times New Roman" panose="02020603050405020304" pitchFamily="18" charset="0"/>
                <a:cs typeface="Times New Roman" panose="02020603050405020304" pitchFamily="18" charset="0"/>
              </a:rPr>
              <a:t>；</a:t>
            </a:r>
            <a:endParaRPr lang="zh-CN" altLang="en-US" dirty="0">
              <a:latin typeface="Times New Roman" panose="02020603050405020304" pitchFamily="18" charset="0"/>
              <a:cs typeface="Times New Roman" panose="02020603050405020304" pitchFamily="18" charset="0"/>
            </a:endParaRPr>
          </a:p>
          <a:p>
            <a:pPr algn="ctr">
              <a:lnSpc>
                <a:spcPct val="150000"/>
              </a:lnSpc>
            </a:pPr>
            <a:r>
              <a:rPr lang="en-US" altLang="zh-CN" dirty="0">
                <a:latin typeface="Times New Roman" panose="02020603050405020304" pitchFamily="18" charset="0"/>
                <a:cs typeface="Times New Roman" panose="02020603050405020304" pitchFamily="18" charset="0"/>
              </a:rPr>
              <a:t>RJ</a:t>
            </a:r>
            <a:r>
              <a:rPr lang="zh-CN" altLang="en-US" dirty="0">
                <a:latin typeface="Times New Roman" panose="02020603050405020304" pitchFamily="18" charset="0"/>
                <a:cs typeface="Times New Roman" panose="02020603050405020304" pitchFamily="18" charset="0"/>
              </a:rPr>
              <a:t>八下</a:t>
            </a:r>
            <a:r>
              <a:rPr lang="en-US" altLang="zh-CN" dirty="0">
                <a:latin typeface="Times New Roman" panose="02020603050405020304" pitchFamily="18" charset="0"/>
                <a:cs typeface="Times New Roman" panose="02020603050405020304" pitchFamily="18" charset="0"/>
              </a:rPr>
              <a:t>P69</a:t>
            </a:r>
            <a:r>
              <a:rPr lang="zh-CN" altLang="en-US" dirty="0">
                <a:latin typeface="Times New Roman" panose="02020603050405020304" pitchFamily="18" charset="0"/>
                <a:cs typeface="Times New Roman" panose="02020603050405020304" pitchFamily="18" charset="0"/>
              </a:rPr>
              <a:t>图</a:t>
            </a:r>
            <a:r>
              <a:rPr lang="en-US" altLang="zh-CN" dirty="0">
                <a:latin typeface="Times New Roman" panose="02020603050405020304" pitchFamily="18" charset="0"/>
                <a:cs typeface="Times New Roman" panose="02020603050405020304" pitchFamily="18" charset="0"/>
              </a:rPr>
              <a:t>11.3-4</a:t>
            </a:r>
            <a:r>
              <a:rPr lang="zh-CN" altLang="en-US" dirty="0">
                <a:latin typeface="Times New Roman" panose="02020603050405020304" pitchFamily="18" charset="0"/>
                <a:cs typeface="Times New Roman" panose="02020603050405020304" pitchFamily="18" charset="0"/>
              </a:rPr>
              <a:t>(类似)；</a:t>
            </a:r>
            <a:endParaRPr lang="zh-CN" altLang="en-US" dirty="0">
              <a:latin typeface="Times New Roman" panose="02020603050405020304" pitchFamily="18" charset="0"/>
              <a:cs typeface="Times New Roman" panose="02020603050405020304" pitchFamily="18" charset="0"/>
            </a:endParaRPr>
          </a:p>
          <a:p>
            <a:pPr algn="ctr">
              <a:lnSpc>
                <a:spcPct val="150000"/>
              </a:lnSpc>
            </a:pPr>
            <a:r>
              <a:rPr lang="en-US" altLang="zh-CN" dirty="0">
                <a:latin typeface="Times New Roman" panose="02020603050405020304" pitchFamily="18" charset="0"/>
                <a:cs typeface="Times New Roman" panose="02020603050405020304" pitchFamily="18" charset="0"/>
              </a:rPr>
              <a:t>BS</a:t>
            </a:r>
            <a:r>
              <a:rPr lang="zh-CN" altLang="en-US" dirty="0">
                <a:latin typeface="Times New Roman" panose="02020603050405020304" pitchFamily="18" charset="0"/>
                <a:cs typeface="Times New Roman" panose="02020603050405020304" pitchFamily="18" charset="0"/>
              </a:rPr>
              <a:t>九</a:t>
            </a:r>
            <a:r>
              <a:rPr lang="en-US" altLang="zh-CN" dirty="0">
                <a:latin typeface="Times New Roman" panose="02020603050405020304" pitchFamily="18" charset="0"/>
                <a:cs typeface="Times New Roman" panose="02020603050405020304" pitchFamily="18" charset="0"/>
              </a:rPr>
              <a:t>P4</a:t>
            </a:r>
            <a:r>
              <a:rPr lang="zh-CN" altLang="en-US" dirty="0">
                <a:latin typeface="Times New Roman" panose="02020603050405020304" pitchFamily="18" charset="0"/>
                <a:cs typeface="Times New Roman" panose="02020603050405020304" pitchFamily="18" charset="0"/>
              </a:rPr>
              <a:t>图</a:t>
            </a:r>
            <a:r>
              <a:rPr lang="en-US" altLang="zh-CN" dirty="0">
                <a:latin typeface="Times New Roman" panose="02020603050405020304" pitchFamily="18" charset="0"/>
                <a:cs typeface="Times New Roman" panose="02020603050405020304" pitchFamily="18" charset="0"/>
              </a:rPr>
              <a:t>10-4</a:t>
            </a:r>
            <a:r>
              <a:rPr lang="zh-CN" altLang="en-US" dirty="0">
                <a:latin typeface="Times New Roman" panose="02020603050405020304" pitchFamily="18" charset="0"/>
                <a:cs typeface="Times New Roman" panose="02020603050405020304" pitchFamily="18" charset="0"/>
              </a:rPr>
              <a:t>(类似)</a:t>
            </a:r>
            <a:endParaRPr lang="zh-CN" altLang="en-US" dirty="0">
              <a:latin typeface="Times New Roman" panose="02020603050405020304" pitchFamily="18" charset="0"/>
              <a:cs typeface="Times New Roman" panose="02020603050405020304" pitchFamily="18" charset="0"/>
            </a:endParaRPr>
          </a:p>
        </p:txBody>
      </p:sp>
      <p:sp>
        <p:nvSpPr>
          <p:cNvPr id="8" name="矩形 23"/>
          <p:cNvSpPr/>
          <p:nvPr/>
        </p:nvSpPr>
        <p:spPr>
          <a:xfrm>
            <a:off x="4873191" y="2817621"/>
            <a:ext cx="6225115" cy="2306955"/>
          </a:xfrm>
          <a:prstGeom prst="rect">
            <a:avLst/>
          </a:prstGeom>
          <a:noFill/>
          <a:ln w="9525">
            <a:noFill/>
          </a:ln>
        </p:spPr>
        <p:txBody>
          <a:bodyPr wrap="square">
            <a:spAutoFit/>
          </a:bodyPr>
          <a:lstStyle/>
          <a:p>
            <a:pPr>
              <a:lnSpc>
                <a:spcPct val="150000"/>
              </a:lnSpc>
            </a:pPr>
            <a:r>
              <a:rPr lang="zh-CN" altLang="en-US" sz="2400" dirty="0">
                <a:latin typeface="黑体" panose="02010609060101010101" pitchFamily="49" charset="-122"/>
                <a:ea typeface="黑体" panose="02010609060101010101" pitchFamily="49" charset="-122"/>
                <a:cs typeface="Times New Roman" panose="02020603050405020304" pitchFamily="18" charset="0"/>
                <a:sym typeface="宋体" panose="02010600030101010101" pitchFamily="2" charset="-122"/>
              </a:rPr>
              <a:t>命题点：机械能及其转化</a:t>
            </a:r>
            <a:endParaRPr lang="zh-CN" altLang="en-US" sz="2400" b="1" dirty="0">
              <a:latin typeface="Times New Roman" panose="02020603050405020304" pitchFamily="18" charset="0"/>
              <a:cs typeface="Times New Roman" panose="02020603050405020304" pitchFamily="18" charset="0"/>
              <a:sym typeface="宋体" panose="02010600030101010101" pitchFamily="2" charset="-122"/>
            </a:endParaRPr>
          </a:p>
          <a:p>
            <a:pPr>
              <a:lnSpc>
                <a:spcPct val="150000"/>
              </a:lnSpc>
            </a:pPr>
            <a:r>
              <a:rPr lang="en-US" altLang="zh-CN" sz="2400" b="1" dirty="0">
                <a:latin typeface="Times New Roman" panose="02020603050405020304" pitchFamily="18" charset="0"/>
                <a:cs typeface="Times New Roman" panose="02020603050405020304" pitchFamily="18" charset="0"/>
                <a:sym typeface="宋体" panose="02010600030101010101" pitchFamily="2" charset="-122"/>
              </a:rPr>
              <a:t>1. </a:t>
            </a:r>
            <a:r>
              <a:rPr lang="zh-CN" altLang="en-US" sz="2400" dirty="0">
                <a:latin typeface="Times New Roman" panose="02020603050405020304" pitchFamily="18" charset="0"/>
                <a:cs typeface="Times New Roman" panose="02020603050405020304" pitchFamily="18" charset="0"/>
                <a:sym typeface="宋体" panose="02010600030101010101" pitchFamily="2" charset="-122"/>
              </a:rPr>
              <a:t>打桩机在工作时，先把重锤高高举起，重锤落下，可以把桩打入地里，在重锤落下的过程中</a:t>
            </a:r>
            <a:r>
              <a:rPr lang="en-US" altLang="zh-CN" sz="2400" dirty="0">
                <a:latin typeface="Times New Roman" panose="02020603050405020304" pitchFamily="18" charset="0"/>
                <a:cs typeface="Times New Roman" panose="02020603050405020304" pitchFamily="18" charset="0"/>
                <a:sym typeface="宋体" panose="02010600030101010101" pitchFamily="2" charset="-122"/>
              </a:rPr>
              <a:t>,__________</a:t>
            </a:r>
            <a:r>
              <a:rPr lang="zh-CN" altLang="en-US" sz="2400" dirty="0">
                <a:latin typeface="Times New Roman" panose="02020603050405020304" pitchFamily="18" charset="0"/>
                <a:cs typeface="Times New Roman" panose="02020603050405020304" pitchFamily="18" charset="0"/>
                <a:sym typeface="宋体" panose="02010600030101010101" pitchFamily="2" charset="-122"/>
              </a:rPr>
              <a:t>能转化为</a:t>
            </a:r>
            <a:r>
              <a:rPr lang="en-US" altLang="zh-CN" sz="2400" dirty="0">
                <a:latin typeface="Times New Roman" panose="02020603050405020304" pitchFamily="18" charset="0"/>
                <a:cs typeface="Times New Roman" panose="02020603050405020304" pitchFamily="18" charset="0"/>
                <a:sym typeface="宋体" panose="02010600030101010101" pitchFamily="2" charset="-122"/>
              </a:rPr>
              <a:t>__________</a:t>
            </a:r>
            <a:r>
              <a:rPr lang="zh-CN" altLang="en-US" sz="2400" dirty="0">
                <a:latin typeface="Times New Roman" panose="02020603050405020304" pitchFamily="18" charset="0"/>
                <a:cs typeface="Times New Roman" panose="02020603050405020304" pitchFamily="18" charset="0"/>
                <a:sym typeface="宋体" panose="02010600030101010101" pitchFamily="2" charset="-122"/>
              </a:rPr>
              <a:t>能。</a:t>
            </a:r>
            <a:endParaRPr lang="zh-CN" altLang="en-US" sz="2400" dirty="0">
              <a:latin typeface="Times New Roman" panose="02020603050405020304" pitchFamily="18" charset="0"/>
              <a:cs typeface="Times New Roman" panose="02020603050405020304" pitchFamily="18" charset="0"/>
              <a:sym typeface="宋体" panose="02010600030101010101" pitchFamily="2" charset="-122"/>
            </a:endParaRPr>
          </a:p>
        </p:txBody>
      </p:sp>
      <p:sp>
        <p:nvSpPr>
          <p:cNvPr id="7" name="文本框 6"/>
          <p:cNvSpPr txBox="1"/>
          <p:nvPr/>
        </p:nvSpPr>
        <p:spPr>
          <a:xfrm>
            <a:off x="6140810" y="4600547"/>
            <a:ext cx="1107996" cy="461665"/>
          </a:xfrm>
          <a:prstGeom prst="rect">
            <a:avLst/>
          </a:prstGeom>
          <a:noFill/>
        </p:spPr>
        <p:txBody>
          <a:bodyPr wrap="none" rtlCol="0">
            <a:spAutoFit/>
          </a:bodyPr>
          <a:lstStyle/>
          <a:p>
            <a:r>
              <a:rPr lang="zh-CN" altLang="en-US" sz="2400" dirty="0">
                <a:solidFill>
                  <a:srgbClr val="FF0000"/>
                </a:solidFill>
                <a:latin typeface="Times New Roman" panose="02020603050405020304" pitchFamily="18" charset="0"/>
              </a:rPr>
              <a:t>重力势</a:t>
            </a:r>
            <a:endParaRPr lang="zh-CN" altLang="en-US" sz="2400" dirty="0">
              <a:solidFill>
                <a:srgbClr val="FF0000"/>
              </a:solidFill>
              <a:latin typeface="Times New Roman" panose="02020603050405020304" pitchFamily="18" charset="0"/>
            </a:endParaRPr>
          </a:p>
        </p:txBody>
      </p:sp>
      <p:sp>
        <p:nvSpPr>
          <p:cNvPr id="9" name="文本框 8"/>
          <p:cNvSpPr txBox="1"/>
          <p:nvPr/>
        </p:nvSpPr>
        <p:spPr>
          <a:xfrm>
            <a:off x="9182899" y="4600704"/>
            <a:ext cx="492443" cy="461665"/>
          </a:xfrm>
          <a:prstGeom prst="rect">
            <a:avLst/>
          </a:prstGeom>
          <a:noFill/>
        </p:spPr>
        <p:txBody>
          <a:bodyPr wrap="none" rtlCol="0">
            <a:spAutoFit/>
          </a:bodyPr>
          <a:lstStyle/>
          <a:p>
            <a:r>
              <a:rPr lang="zh-CN" altLang="en-US" sz="2400" dirty="0">
                <a:solidFill>
                  <a:srgbClr val="FF0000"/>
                </a:solidFill>
                <a:latin typeface="Times New Roman" panose="02020603050405020304" pitchFamily="18" charset="0"/>
              </a:rPr>
              <a:t>动</a:t>
            </a:r>
            <a:endParaRPr lang="zh-CN" altLang="en-US" sz="2400" dirty="0">
              <a:solidFill>
                <a:srgbClr val="FF0000"/>
              </a:solidFill>
              <a:latin typeface="Times New Roman" panose="02020603050405020304" pitchFamily="18" charset="0"/>
            </a:endParaRPr>
          </a:p>
        </p:txBody>
      </p:sp>
      <p:pic>
        <p:nvPicPr>
          <p:cNvPr id="5" name="图片 -2147482622" descr="WL159.TIF"/>
          <p:cNvPicPr>
            <a:picLocks noChangeAspect="1"/>
          </p:cNvPicPr>
          <p:nvPr/>
        </p:nvPicPr>
        <p:blipFill>
          <a:blip r:embed="rId2" r:link="rId3"/>
          <a:stretch>
            <a:fillRect/>
          </a:stretch>
        </p:blipFill>
        <p:spPr>
          <a:xfrm>
            <a:off x="1859280" y="2515870"/>
            <a:ext cx="1645285" cy="2444115"/>
          </a:xfrm>
          <a:prstGeom prst="rect">
            <a:avLst/>
          </a:prstGeom>
          <a:noFill/>
          <a:ln w="9525">
            <a:noFill/>
          </a:ln>
        </p:spPr>
      </p:pic>
      <p:grpSp>
        <p:nvGrpSpPr>
          <p:cNvPr id="45062" name="组合 61"/>
          <p:cNvGrpSpPr/>
          <p:nvPr/>
        </p:nvGrpSpPr>
        <p:grpSpPr>
          <a:xfrm>
            <a:off x="3054509" y="935444"/>
            <a:ext cx="6281420" cy="645039"/>
            <a:chOff x="4741" y="1321"/>
            <a:chExt cx="9592" cy="1231"/>
          </a:xfrm>
        </p:grpSpPr>
        <p:pic>
          <p:nvPicPr>
            <p:cNvPr id="45063" name="图片 62" descr="2020试题研究版式22"/>
            <p:cNvPicPr>
              <a:picLocks noChangeAspect="1"/>
            </p:cNvPicPr>
            <p:nvPr/>
          </p:nvPicPr>
          <p:blipFill>
            <a:blip r:embed="rId4"/>
            <a:stretch>
              <a:fillRect/>
            </a:stretch>
          </p:blipFill>
          <p:spPr>
            <a:xfrm>
              <a:off x="4741" y="1379"/>
              <a:ext cx="9592" cy="1134"/>
            </a:xfrm>
            <a:prstGeom prst="rect">
              <a:avLst/>
            </a:prstGeom>
            <a:noFill/>
            <a:ln w="9525">
              <a:noFill/>
            </a:ln>
          </p:spPr>
        </p:pic>
        <p:sp>
          <p:nvSpPr>
            <p:cNvPr id="45064" name="文本框 63"/>
            <p:cNvSpPr txBox="1"/>
            <p:nvPr/>
          </p:nvSpPr>
          <p:spPr>
            <a:xfrm>
              <a:off x="5798" y="1321"/>
              <a:ext cx="7828" cy="1231"/>
            </a:xfrm>
            <a:prstGeom prst="rect">
              <a:avLst/>
            </a:prstGeom>
            <a:noFill/>
            <a:ln w="9525">
              <a:noFill/>
            </a:ln>
          </p:spPr>
          <p:txBody>
            <a:bodyPr anchor="t">
              <a:spAutoFit/>
            </a:bodyPr>
            <a:lstStyle/>
            <a:p>
              <a:pPr algn="ctr"/>
              <a:r>
                <a:rPr lang="zh-CN" altLang="en-US" sz="3600" b="1" dirty="0">
                  <a:solidFill>
                    <a:prstClr val="white"/>
                  </a:solidFill>
                  <a:latin typeface="黑体" panose="02010609060101010101" pitchFamily="49" charset="-122"/>
                  <a:ea typeface="黑体" panose="02010609060101010101" pitchFamily="49" charset="-122"/>
                  <a:sym typeface="宋体" panose="02010600030101010101" pitchFamily="2" charset="-122"/>
                </a:rPr>
                <a:t>回归教材</a:t>
              </a:r>
              <a:endParaRPr lang="zh-CN" altLang="en-US" sz="3600" b="1" dirty="0">
                <a:solidFill>
                  <a:prstClr val="white"/>
                </a:solidFill>
                <a:latin typeface="黑体" panose="02010609060101010101" pitchFamily="49" charset="-122"/>
                <a:ea typeface="黑体" panose="02010609060101010101" pitchFamily="49" charset="-122"/>
                <a:sym typeface="宋体" panose="02010600030101010101" pitchFamily="2" charset="-122"/>
              </a:endParaRPr>
            </a:p>
          </p:txBody>
        </p:sp>
      </p:gr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812915" y="765659"/>
            <a:ext cx="10536403" cy="3969385"/>
          </a:xfrm>
          <a:prstGeom prst="rect">
            <a:avLst/>
          </a:prstGeom>
        </p:spPr>
        <p:txBody>
          <a:bodyPr wrap="square">
            <a:spAutoFit/>
          </a:bodyPr>
          <a:lstStyle/>
          <a:p>
            <a:pPr indent="0" algn="just" fontAlgn="auto">
              <a:lnSpc>
                <a:spcPct val="150000"/>
              </a:lnSpc>
              <a:spcAft>
                <a:spcPts val="0"/>
              </a:spcAft>
            </a:pPr>
            <a:r>
              <a:rPr lang="en-US" altLang="zh-CN" sz="2400" kern="100" dirty="0">
                <a:latin typeface="Times New Roman" panose="02020603050405020304" pitchFamily="18" charset="0"/>
                <a:cs typeface="Times New Roman" panose="02020603050405020304" pitchFamily="18" charset="0"/>
              </a:rPr>
              <a:t>9. (2017</a:t>
            </a:r>
            <a:r>
              <a:rPr lang="zh-CN" altLang="zh-CN" sz="2400" kern="100" dirty="0">
                <a:latin typeface="Times New Roman" panose="02020603050405020304" pitchFamily="18" charset="0"/>
                <a:cs typeface="Times New Roman" panose="02020603050405020304" pitchFamily="18" charset="0"/>
              </a:rPr>
              <a:t>北京</a:t>
            </a:r>
            <a:r>
              <a:rPr lang="en-US" altLang="zh-CN" sz="2400" kern="100" dirty="0">
                <a:latin typeface="Times New Roman" panose="02020603050405020304" pitchFamily="18" charset="0"/>
                <a:cs typeface="Times New Roman" panose="02020603050405020304" pitchFamily="18" charset="0"/>
              </a:rPr>
              <a:t>38</a:t>
            </a:r>
            <a:r>
              <a:rPr lang="zh-CN" altLang="zh-CN" sz="2400" kern="100" dirty="0">
                <a:latin typeface="Times New Roman" panose="02020603050405020304" pitchFamily="18" charset="0"/>
                <a:cs typeface="Times New Roman" panose="02020603050405020304" pitchFamily="18" charset="0"/>
              </a:rPr>
              <a:t>题</a:t>
            </a:r>
            <a:r>
              <a:rPr lang="en-US" altLang="zh-CN" sz="2400" kern="100" dirty="0">
                <a:latin typeface="Times New Roman" panose="02020603050405020304" pitchFamily="18" charset="0"/>
                <a:cs typeface="Times New Roman" panose="02020603050405020304" pitchFamily="18" charset="0"/>
              </a:rPr>
              <a:t>2</a:t>
            </a:r>
            <a:r>
              <a:rPr lang="zh-CN" altLang="zh-CN" sz="2400" kern="100" dirty="0">
                <a:latin typeface="Times New Roman" panose="02020603050405020304" pitchFamily="18" charset="0"/>
                <a:cs typeface="Times New Roman" panose="02020603050405020304" pitchFamily="18" charset="0"/>
              </a:rPr>
              <a:t>分</a:t>
            </a:r>
            <a:r>
              <a:rPr lang="en-US" altLang="zh-CN" sz="2400" kern="100" dirty="0">
                <a:latin typeface="Times New Roman" panose="02020603050405020304" pitchFamily="18" charset="0"/>
                <a:cs typeface="Times New Roman" panose="02020603050405020304" pitchFamily="18" charset="0"/>
              </a:rPr>
              <a:t>)</a:t>
            </a:r>
            <a:r>
              <a:rPr lang="zh-CN" altLang="zh-CN" sz="2400" kern="100" dirty="0">
                <a:latin typeface="Times New Roman" panose="02020603050405020304" pitchFamily="18" charset="0"/>
                <a:cs typeface="Times New Roman" panose="02020603050405020304" pitchFamily="18" charset="0"/>
              </a:rPr>
              <a:t>在探究</a:t>
            </a:r>
            <a:r>
              <a:rPr lang="en-US" altLang="zh-CN" sz="2400" kern="100" dirty="0">
                <a:latin typeface="宋体" panose="02010600030101010101" pitchFamily="2" charset="-122"/>
                <a:cs typeface="Times New Roman" panose="02020603050405020304" pitchFamily="18" charset="0"/>
              </a:rPr>
              <a:t>“</a:t>
            </a:r>
            <a:r>
              <a:rPr lang="zh-CN" altLang="zh-CN" sz="2400" kern="100" dirty="0">
                <a:latin typeface="Times New Roman" panose="02020603050405020304" pitchFamily="18" charset="0"/>
                <a:cs typeface="Times New Roman" panose="02020603050405020304" pitchFamily="18" charset="0"/>
              </a:rPr>
              <a:t>物体动能的大小与物体质量是否有关</a:t>
            </a:r>
            <a:r>
              <a:rPr lang="en-US" altLang="zh-CN" sz="2400" kern="100" dirty="0">
                <a:latin typeface="宋体" panose="02010600030101010101" pitchFamily="2" charset="-122"/>
                <a:cs typeface="Times New Roman" panose="02020603050405020304" pitchFamily="18" charset="0"/>
              </a:rPr>
              <a:t>”</a:t>
            </a:r>
            <a:r>
              <a:rPr lang="zh-CN" altLang="zh-CN" sz="2400" kern="100" dirty="0">
                <a:latin typeface="Times New Roman" panose="02020603050405020304" pitchFamily="18" charset="0"/>
                <a:cs typeface="Times New Roman" panose="02020603050405020304" pitchFamily="18" charset="0"/>
              </a:rPr>
              <a:t>的实验中，需要控制物体的速度大小相等。为了控制物体的速度大小相等，小华选用了体积相等、质量不等的金属球</a:t>
            </a:r>
            <a:r>
              <a:rPr lang="en-US" altLang="zh-CN" sz="2400" i="1" kern="100" dirty="0">
                <a:latin typeface="Times New Roman" panose="02020603050405020304" pitchFamily="18" charset="0"/>
                <a:cs typeface="Courier New" panose="02070309020205020404" pitchFamily="49" charset="0"/>
              </a:rPr>
              <a:t>A</a:t>
            </a:r>
            <a:r>
              <a:rPr lang="en-US" altLang="zh-CN" sz="2400" kern="100" dirty="0">
                <a:latin typeface="Times New Roman" panose="02020603050405020304" pitchFamily="18" charset="0"/>
                <a:cs typeface="Courier New" panose="02070309020205020404" pitchFamily="49" charset="0"/>
              </a:rPr>
              <a:t> </a:t>
            </a:r>
            <a:r>
              <a:rPr lang="zh-CN" altLang="zh-CN" sz="2400" kern="100" dirty="0">
                <a:latin typeface="Times New Roman" panose="02020603050405020304" pitchFamily="18" charset="0"/>
                <a:cs typeface="Times New Roman" panose="02020603050405020304" pitchFamily="18" charset="0"/>
              </a:rPr>
              <a:t>和</a:t>
            </a:r>
            <a:r>
              <a:rPr lang="en-US" altLang="zh-CN" sz="2400" i="1" kern="100" dirty="0">
                <a:latin typeface="Times New Roman" panose="02020603050405020304" pitchFamily="18" charset="0"/>
                <a:cs typeface="Courier New" panose="02070309020205020404" pitchFamily="49" charset="0"/>
              </a:rPr>
              <a:t>B</a:t>
            </a:r>
            <a:r>
              <a:rPr lang="zh-CN" altLang="zh-CN" sz="2400" kern="100" dirty="0">
                <a:latin typeface="Times New Roman" panose="02020603050405020304" pitchFamily="18" charset="0"/>
                <a:cs typeface="Times New Roman" panose="02020603050405020304" pitchFamily="18" charset="0"/>
              </a:rPr>
              <a:t>，利用如图所示的带滑槽的轨道进行实验。小华认为：如果</a:t>
            </a:r>
            <a:r>
              <a:rPr lang="en-US" altLang="zh-CN" sz="2400" i="1" kern="100" dirty="0">
                <a:latin typeface="Times New Roman" panose="02020603050405020304" pitchFamily="18" charset="0"/>
                <a:cs typeface="Courier New" panose="02070309020205020404" pitchFamily="49" charset="0"/>
              </a:rPr>
              <a:t>A</a:t>
            </a:r>
            <a:r>
              <a:rPr lang="zh-CN" altLang="zh-CN" sz="2400" kern="100" dirty="0">
                <a:latin typeface="Times New Roman" panose="02020603050405020304" pitchFamily="18" charset="0"/>
                <a:cs typeface="Times New Roman" panose="02020603050405020304" pitchFamily="18" charset="0"/>
              </a:rPr>
              <a:t>、</a:t>
            </a:r>
            <a:r>
              <a:rPr lang="en-US" altLang="zh-CN" sz="2400" i="1" kern="100" dirty="0">
                <a:latin typeface="Times New Roman" panose="02020603050405020304" pitchFamily="18" charset="0"/>
                <a:cs typeface="Courier New" panose="02070309020205020404" pitchFamily="49" charset="0"/>
              </a:rPr>
              <a:t>B</a:t>
            </a:r>
            <a:r>
              <a:rPr lang="en-US" altLang="zh-CN" sz="2400" kern="100" dirty="0">
                <a:latin typeface="Times New Roman" panose="02020603050405020304" pitchFamily="18" charset="0"/>
                <a:cs typeface="Courier New" panose="02070309020205020404" pitchFamily="49" charset="0"/>
              </a:rPr>
              <a:t> </a:t>
            </a:r>
            <a:r>
              <a:rPr lang="zh-CN" altLang="zh-CN" sz="2400" kern="100" dirty="0">
                <a:latin typeface="Times New Roman" panose="02020603050405020304" pitchFamily="18" charset="0"/>
                <a:cs typeface="Times New Roman" panose="02020603050405020304" pitchFamily="18" charset="0"/>
              </a:rPr>
              <a:t>两球先后从轨道上同一高度处由静止开始释放，则</a:t>
            </a:r>
            <a:r>
              <a:rPr lang="zh-CN" altLang="zh-CN" sz="2400" kern="100" dirty="0">
                <a:latin typeface="宋体" panose="02010600030101010101" pitchFamily="2" charset="-122"/>
                <a:ea typeface="Times New Roman" panose="02020603050405020304" pitchFamily="18" charset="0"/>
                <a:cs typeface="Courier New" panose="02070309020205020404" pitchFamily="49" charset="0"/>
              </a:rPr>
              <a:t> </a:t>
            </a:r>
            <a:r>
              <a:rPr lang="en-US" altLang="zh-CN" sz="2400" i="1" kern="100" dirty="0">
                <a:latin typeface="宋体" panose="02010600030101010101" pitchFamily="2" charset="-122"/>
                <a:ea typeface="Times New Roman" panose="02020603050405020304" pitchFamily="18" charset="0"/>
                <a:cs typeface="Courier New" panose="02070309020205020404" pitchFamily="49" charset="0"/>
              </a:rPr>
              <a:t>A</a:t>
            </a:r>
            <a:r>
              <a:rPr lang="zh-CN" altLang="zh-CN" sz="2400" kern="100" dirty="0">
                <a:latin typeface="Times New Roman" panose="02020603050405020304" pitchFamily="18" charset="0"/>
                <a:cs typeface="Times New Roman" panose="02020603050405020304" pitchFamily="18" charset="0"/>
              </a:rPr>
              <a:t>、</a:t>
            </a:r>
            <a:r>
              <a:rPr lang="en-US" altLang="zh-CN" sz="2400" i="1" kern="100" dirty="0">
                <a:latin typeface="Times New Roman" panose="02020603050405020304" pitchFamily="18" charset="0"/>
                <a:cs typeface="Courier New" panose="02070309020205020404" pitchFamily="49" charset="0"/>
              </a:rPr>
              <a:t>B</a:t>
            </a:r>
            <a:r>
              <a:rPr lang="en-US" altLang="zh-CN" sz="2400" kern="100" dirty="0">
                <a:latin typeface="Times New Roman" panose="02020603050405020304" pitchFamily="18" charset="0"/>
                <a:cs typeface="Courier New" panose="02070309020205020404" pitchFamily="49" charset="0"/>
              </a:rPr>
              <a:t> </a:t>
            </a:r>
            <a:r>
              <a:rPr lang="zh-CN" altLang="zh-CN" sz="2400" kern="100" dirty="0">
                <a:latin typeface="Times New Roman" panose="02020603050405020304" pitchFamily="18" charset="0"/>
                <a:cs typeface="Times New Roman" panose="02020603050405020304" pitchFamily="18" charset="0"/>
              </a:rPr>
              <a:t>两球到达轨道零刻度线处的速度大小相等。小刚对小华的观点提出了质疑。请你根据实验需要，添加适当的器材，设计实验检验小华的观点是否正确。请你写出检验的实验步骤。</a:t>
            </a:r>
            <a:r>
              <a:rPr lang="zh-CN" altLang="zh-CN" sz="2400" kern="100" dirty="0">
                <a:latin typeface="宋体" panose="02010600030101010101" pitchFamily="2" charset="-122"/>
                <a:ea typeface="Times New Roman" panose="02020603050405020304" pitchFamily="18" charset="0"/>
                <a:cs typeface="Courier New" panose="02070309020205020404" pitchFamily="49" charset="0"/>
              </a:rPr>
              <a:t> </a:t>
            </a:r>
            <a:endParaRPr lang="zh-CN" altLang="zh-CN" sz="2400" kern="100" dirty="0">
              <a:latin typeface="宋体" panose="02010600030101010101" pitchFamily="2" charset="-122"/>
              <a:cs typeface="Courier New" panose="02070309020205020404" pitchFamily="49" charset="0"/>
            </a:endParaRPr>
          </a:p>
        </p:txBody>
      </p:sp>
      <p:sp>
        <p:nvSpPr>
          <p:cNvPr id="7" name="文本框 6"/>
          <p:cNvSpPr txBox="1"/>
          <p:nvPr/>
        </p:nvSpPr>
        <p:spPr>
          <a:xfrm>
            <a:off x="6142616" y="6146524"/>
            <a:ext cx="982980" cy="368300"/>
          </a:xfrm>
          <a:prstGeom prst="rect">
            <a:avLst/>
          </a:prstGeom>
          <a:noFill/>
        </p:spPr>
        <p:txBody>
          <a:bodyPr wrap="none" rtlCol="0">
            <a:spAutoFit/>
          </a:bodyPr>
          <a:lstStyle/>
          <a:p>
            <a:r>
              <a:rPr lang="zh-CN" altLang="en-US">
                <a:latin typeface="Times New Roman" panose="02020603050405020304" pitchFamily="18" charset="0"/>
                <a:cs typeface="Times New Roman" panose="02020603050405020304" pitchFamily="18" charset="0"/>
              </a:rPr>
              <a:t>第</a:t>
            </a:r>
            <a:r>
              <a:rPr lang="en-US" altLang="zh-CN">
                <a:latin typeface="Times New Roman" panose="02020603050405020304" pitchFamily="18" charset="0"/>
                <a:cs typeface="Times New Roman" panose="02020603050405020304" pitchFamily="18" charset="0"/>
              </a:rPr>
              <a:t>9</a:t>
            </a:r>
            <a:r>
              <a:rPr lang="zh-CN" altLang="en-US">
                <a:latin typeface="Times New Roman" panose="02020603050405020304" pitchFamily="18" charset="0"/>
                <a:cs typeface="Times New Roman" panose="02020603050405020304" pitchFamily="18" charset="0"/>
              </a:rPr>
              <a:t>题图</a:t>
            </a:r>
            <a:endParaRPr lang="zh-CN" altLang="en-US" dirty="0">
              <a:latin typeface="Times New Roman" panose="02020603050405020304" pitchFamily="18" charset="0"/>
              <a:cs typeface="Times New Roman" panose="02020603050405020304" pitchFamily="18" charset="0"/>
            </a:endParaRPr>
          </a:p>
        </p:txBody>
      </p:sp>
      <p:pic>
        <p:nvPicPr>
          <p:cNvPr id="3" name="图片 -2147482594" descr="北京W45.TIF"/>
          <p:cNvPicPr>
            <a:picLocks noChangeAspect="1"/>
          </p:cNvPicPr>
          <p:nvPr/>
        </p:nvPicPr>
        <p:blipFill>
          <a:blip r:embed="rId1" r:link="rId2"/>
          <a:stretch>
            <a:fillRect/>
          </a:stretch>
        </p:blipFill>
        <p:spPr>
          <a:xfrm>
            <a:off x="3206115" y="4735195"/>
            <a:ext cx="6214745" cy="1356995"/>
          </a:xfrm>
          <a:prstGeom prst="rect">
            <a:avLst/>
          </a:prstGeom>
          <a:noFill/>
          <a:ln w="9525">
            <a:noFill/>
          </a:ln>
        </p:spPr>
      </p:pic>
    </p:spTree>
  </p:cSld>
  <p:clrMapOvr>
    <a:masterClrMapping/>
  </p:clrMapOvr>
  <p:transition>
    <p:fade/>
  </p:transition>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1704750" y="1445088"/>
            <a:ext cx="8910918" cy="4454233"/>
          </a:xfrm>
          <a:prstGeom prst="rect">
            <a:avLst/>
          </a:prstGeom>
        </p:spPr>
        <p:txBody>
          <a:bodyPr wrap="square">
            <a:spAutoFit/>
          </a:bodyPr>
          <a:lstStyle/>
          <a:p>
            <a:pPr indent="0" algn="just" fontAlgn="auto">
              <a:lnSpc>
                <a:spcPct val="150000"/>
              </a:lnSpc>
              <a:spcAft>
                <a:spcPts val="0"/>
              </a:spcAft>
            </a:pPr>
            <a:r>
              <a:rPr lang="zh-CN" altLang="zh-CN" sz="2400" kern="100" dirty="0">
                <a:solidFill>
                  <a:srgbClr val="FF0000"/>
                </a:solidFill>
                <a:latin typeface="Times New Roman" panose="02020603050405020304" pitchFamily="18" charset="0"/>
                <a:cs typeface="Times New Roman" panose="02020603050405020304" pitchFamily="18" charset="0"/>
              </a:rPr>
              <a:t>实验步骤：将完全相同的两个带有滑槽的轨道并排放在水平桌面上，使两端对齐。将</a:t>
            </a:r>
            <a:r>
              <a:rPr lang="en-US" altLang="zh-CN" sz="2400" i="1" kern="100" dirty="0">
                <a:solidFill>
                  <a:srgbClr val="FF0000"/>
                </a:solidFill>
                <a:latin typeface="Times New Roman" panose="02020603050405020304" pitchFamily="18" charset="0"/>
                <a:cs typeface="Times New Roman" panose="02020603050405020304" pitchFamily="18" charset="0"/>
              </a:rPr>
              <a:t>A</a:t>
            </a:r>
            <a:r>
              <a:rPr lang="zh-CN" altLang="zh-CN" sz="2400" kern="100" dirty="0">
                <a:solidFill>
                  <a:srgbClr val="FF0000"/>
                </a:solidFill>
                <a:latin typeface="Times New Roman" panose="02020603050405020304" pitchFamily="18" charset="0"/>
                <a:cs typeface="Times New Roman" panose="02020603050405020304" pitchFamily="18" charset="0"/>
              </a:rPr>
              <a:t>、</a:t>
            </a:r>
            <a:r>
              <a:rPr lang="en-US" altLang="zh-CN" sz="2400" i="1" kern="100" dirty="0">
                <a:solidFill>
                  <a:srgbClr val="FF0000"/>
                </a:solidFill>
                <a:latin typeface="Times New Roman" panose="02020603050405020304" pitchFamily="18" charset="0"/>
                <a:cs typeface="Times New Roman" panose="02020603050405020304" pitchFamily="18" charset="0"/>
              </a:rPr>
              <a:t>B</a:t>
            </a:r>
            <a:r>
              <a:rPr lang="zh-CN" altLang="zh-CN" sz="2400" kern="100" dirty="0">
                <a:solidFill>
                  <a:srgbClr val="FF0000"/>
                </a:solidFill>
                <a:latin typeface="Times New Roman" panose="02020603050405020304" pitchFamily="18" charset="0"/>
                <a:cs typeface="Times New Roman" panose="02020603050405020304" pitchFamily="18" charset="0"/>
              </a:rPr>
              <a:t>两个金属球分别放置在两个轨道的最高点，从静止开始同时释放，观察两球是否一直并排滚动，直到轨道零刻度线处。</a:t>
            </a:r>
            <a:endParaRPr lang="zh-CN" altLang="zh-CN" sz="2400" kern="100" dirty="0">
              <a:solidFill>
                <a:srgbClr val="FF0000"/>
              </a:solidFill>
              <a:latin typeface="Times New Roman" panose="02020603050405020304" pitchFamily="18" charset="0"/>
              <a:cs typeface="Times New Roman" panose="02020603050405020304" pitchFamily="18" charset="0"/>
            </a:endParaRPr>
          </a:p>
          <a:p>
            <a:pPr indent="0" fontAlgn="auto">
              <a:lnSpc>
                <a:spcPct val="150000"/>
              </a:lnSpc>
            </a:pPr>
            <a:r>
              <a:rPr lang="zh-CN" altLang="zh-CN" sz="2400" kern="100" dirty="0">
                <a:solidFill>
                  <a:srgbClr val="FF0000"/>
                </a:solidFill>
                <a:latin typeface="Times New Roman" panose="02020603050405020304" pitchFamily="18" charset="0"/>
                <a:cs typeface="Times New Roman" panose="02020603050405020304" pitchFamily="18" charset="0"/>
              </a:rPr>
              <a:t>实验分析：若两个小球</a:t>
            </a:r>
            <a:r>
              <a:rPr lang="en-US" altLang="zh-CN" sz="2400" i="1" kern="100" dirty="0">
                <a:solidFill>
                  <a:srgbClr val="FF0000"/>
                </a:solidFill>
                <a:latin typeface="Times New Roman" panose="02020603050405020304" pitchFamily="18" charset="0"/>
                <a:cs typeface="Times New Roman" panose="02020603050405020304" pitchFamily="18" charset="0"/>
              </a:rPr>
              <a:t>A</a:t>
            </a:r>
            <a:r>
              <a:rPr lang="zh-CN" altLang="zh-CN" sz="2400" kern="100" dirty="0">
                <a:solidFill>
                  <a:srgbClr val="FF0000"/>
                </a:solidFill>
                <a:latin typeface="Times New Roman" panose="02020603050405020304" pitchFamily="18" charset="0"/>
                <a:cs typeface="Times New Roman" panose="02020603050405020304" pitchFamily="18" charset="0"/>
              </a:rPr>
              <a:t>、</a:t>
            </a:r>
            <a:r>
              <a:rPr lang="en-US" altLang="zh-CN" sz="2400" i="1" kern="100" dirty="0">
                <a:solidFill>
                  <a:srgbClr val="FF0000"/>
                </a:solidFill>
                <a:latin typeface="Times New Roman" panose="02020603050405020304" pitchFamily="18" charset="0"/>
                <a:cs typeface="Times New Roman" panose="02020603050405020304" pitchFamily="18" charset="0"/>
              </a:rPr>
              <a:t>B</a:t>
            </a:r>
            <a:r>
              <a:rPr lang="zh-CN" altLang="zh-CN" sz="2400" kern="100" dirty="0">
                <a:solidFill>
                  <a:srgbClr val="FF0000"/>
                </a:solidFill>
                <a:latin typeface="Times New Roman" panose="02020603050405020304" pitchFamily="18" charset="0"/>
                <a:cs typeface="Times New Roman" panose="02020603050405020304" pitchFamily="18" charset="0"/>
              </a:rPr>
              <a:t>并排滚动到零刻度线处，说明小球下落的速度与小球的质量无关，则小华的观点正确；若两个小球</a:t>
            </a:r>
            <a:r>
              <a:rPr lang="en-US" altLang="zh-CN" sz="2400" i="1" kern="100" dirty="0">
                <a:solidFill>
                  <a:srgbClr val="FF0000"/>
                </a:solidFill>
                <a:latin typeface="Times New Roman" panose="02020603050405020304" pitchFamily="18" charset="0"/>
                <a:cs typeface="Times New Roman" panose="02020603050405020304" pitchFamily="18" charset="0"/>
              </a:rPr>
              <a:t>A</a:t>
            </a:r>
            <a:r>
              <a:rPr lang="zh-CN" altLang="zh-CN" sz="2400" kern="100" dirty="0">
                <a:solidFill>
                  <a:srgbClr val="FF0000"/>
                </a:solidFill>
                <a:latin typeface="Times New Roman" panose="02020603050405020304" pitchFamily="18" charset="0"/>
                <a:cs typeface="Times New Roman" panose="02020603050405020304" pitchFamily="18" charset="0"/>
              </a:rPr>
              <a:t>、</a:t>
            </a:r>
            <a:r>
              <a:rPr lang="en-US" altLang="zh-CN" sz="2400" i="1" kern="100" dirty="0">
                <a:solidFill>
                  <a:srgbClr val="FF0000"/>
                </a:solidFill>
                <a:latin typeface="Times New Roman" panose="02020603050405020304" pitchFamily="18" charset="0"/>
                <a:cs typeface="Times New Roman" panose="02020603050405020304" pitchFamily="18" charset="0"/>
              </a:rPr>
              <a:t>B</a:t>
            </a:r>
            <a:r>
              <a:rPr lang="zh-CN" altLang="zh-CN" sz="2400" kern="100" dirty="0">
                <a:solidFill>
                  <a:srgbClr val="FF0000"/>
                </a:solidFill>
                <a:latin typeface="Times New Roman" panose="02020603050405020304" pitchFamily="18" charset="0"/>
                <a:cs typeface="Times New Roman" panose="02020603050405020304" pitchFamily="18" charset="0"/>
              </a:rPr>
              <a:t>先后滚到零刻度线处，说明小球下落的速度与小球的质量有关，则小刚的观点正确。</a:t>
            </a:r>
            <a:endParaRPr lang="zh-CN" altLang="en-US" sz="2400" dirty="0">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p:transition>
    <p:fade/>
  </p:transition>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文本框 5"/>
          <p:cNvSpPr txBox="1"/>
          <p:nvPr/>
        </p:nvSpPr>
        <p:spPr>
          <a:xfrm>
            <a:off x="954213" y="4585335"/>
            <a:ext cx="3163966" cy="922020"/>
          </a:xfrm>
          <a:prstGeom prst="rect">
            <a:avLst/>
          </a:prstGeom>
          <a:noFill/>
        </p:spPr>
        <p:txBody>
          <a:bodyPr wrap="square" rtlCol="0">
            <a:spAutoFit/>
          </a:bodyPr>
          <a:lstStyle/>
          <a:p>
            <a:pPr algn="ctr"/>
            <a:r>
              <a:rPr lang="en-US" altLang="zh-CN" dirty="0">
                <a:latin typeface="Times New Roman" panose="02020603050405020304" pitchFamily="18" charset="0"/>
                <a:cs typeface="Times New Roman" panose="02020603050405020304" pitchFamily="18" charset="0"/>
              </a:rPr>
              <a:t>BJ</a:t>
            </a:r>
            <a:r>
              <a:rPr lang="zh-CN" altLang="en-US" dirty="0">
                <a:latin typeface="Times New Roman" panose="02020603050405020304" pitchFamily="18" charset="0"/>
                <a:cs typeface="Times New Roman" panose="02020603050405020304" pitchFamily="18" charset="0"/>
              </a:rPr>
              <a:t>八</a:t>
            </a:r>
            <a:r>
              <a:rPr lang="en-US" altLang="zh-CN" dirty="0">
                <a:latin typeface="Times New Roman" panose="02020603050405020304" pitchFamily="18" charset="0"/>
                <a:cs typeface="Times New Roman" panose="02020603050405020304" pitchFamily="18" charset="0"/>
              </a:rPr>
              <a:t>P161</a:t>
            </a:r>
            <a:r>
              <a:rPr lang="zh-CN" altLang="en-US" dirty="0">
                <a:latin typeface="Times New Roman" panose="02020603050405020304" pitchFamily="18" charset="0"/>
                <a:cs typeface="Times New Roman" panose="02020603050405020304" pitchFamily="18" charset="0"/>
              </a:rPr>
              <a:t>图</a:t>
            </a:r>
            <a:r>
              <a:rPr lang="en-US" altLang="zh-CN" dirty="0">
                <a:latin typeface="Times New Roman" panose="02020603050405020304" pitchFamily="18" charset="0"/>
                <a:cs typeface="Times New Roman" panose="02020603050405020304" pitchFamily="18" charset="0"/>
              </a:rPr>
              <a:t>6-18</a:t>
            </a:r>
            <a:r>
              <a:rPr lang="zh-CN" altLang="en-US" dirty="0">
                <a:latin typeface="Times New Roman" panose="02020603050405020304" pitchFamily="18" charset="0"/>
                <a:cs typeface="Times New Roman" panose="02020603050405020304" pitchFamily="18" charset="0"/>
              </a:rPr>
              <a:t>；</a:t>
            </a:r>
            <a:endParaRPr lang="zh-CN" altLang="en-US" dirty="0">
              <a:latin typeface="Times New Roman" panose="02020603050405020304" pitchFamily="18" charset="0"/>
              <a:cs typeface="Times New Roman" panose="02020603050405020304" pitchFamily="18" charset="0"/>
            </a:endParaRPr>
          </a:p>
          <a:p>
            <a:pPr algn="ctr"/>
            <a:r>
              <a:rPr lang="en-US" altLang="zh-CN" dirty="0">
                <a:latin typeface="Times New Roman" panose="02020603050405020304" pitchFamily="18" charset="0"/>
                <a:cs typeface="Times New Roman" panose="02020603050405020304" pitchFamily="18" charset="0"/>
              </a:rPr>
              <a:t>RJ</a:t>
            </a:r>
            <a:r>
              <a:rPr lang="zh-CN" altLang="en-US" dirty="0">
                <a:latin typeface="Times New Roman" panose="02020603050405020304" pitchFamily="18" charset="0"/>
                <a:cs typeface="Times New Roman" panose="02020603050405020304" pitchFamily="18" charset="0"/>
              </a:rPr>
              <a:t>八下</a:t>
            </a:r>
            <a:r>
              <a:rPr lang="en-US" altLang="zh-CN" dirty="0">
                <a:latin typeface="Times New Roman" panose="02020603050405020304" pitchFamily="18" charset="0"/>
                <a:cs typeface="Times New Roman" panose="02020603050405020304" pitchFamily="18" charset="0"/>
              </a:rPr>
              <a:t>P69</a:t>
            </a:r>
            <a:r>
              <a:rPr lang="zh-CN" altLang="en-US" dirty="0">
                <a:latin typeface="Times New Roman" panose="02020603050405020304" pitchFamily="18" charset="0"/>
                <a:cs typeface="Times New Roman" panose="02020603050405020304" pitchFamily="18" charset="0"/>
              </a:rPr>
              <a:t>图</a:t>
            </a:r>
            <a:r>
              <a:rPr lang="en-US" altLang="zh-CN" dirty="0">
                <a:latin typeface="Times New Roman" panose="02020603050405020304" pitchFamily="18" charset="0"/>
                <a:cs typeface="Times New Roman" panose="02020603050405020304" pitchFamily="18" charset="0"/>
              </a:rPr>
              <a:t>11.3-6</a:t>
            </a:r>
            <a:r>
              <a:rPr lang="zh-CN" altLang="en-US" dirty="0">
                <a:latin typeface="Times New Roman" panose="02020603050405020304" pitchFamily="18" charset="0"/>
                <a:cs typeface="Times New Roman" panose="02020603050405020304" pitchFamily="18" charset="0"/>
              </a:rPr>
              <a:t>(类似)；</a:t>
            </a:r>
            <a:endParaRPr lang="zh-CN" altLang="en-US" dirty="0">
              <a:latin typeface="Times New Roman" panose="02020603050405020304" pitchFamily="18" charset="0"/>
              <a:cs typeface="Times New Roman" panose="02020603050405020304" pitchFamily="18" charset="0"/>
            </a:endParaRPr>
          </a:p>
          <a:p>
            <a:pPr algn="ctr"/>
            <a:r>
              <a:rPr lang="en-US" altLang="zh-CN" dirty="0">
                <a:latin typeface="Times New Roman" panose="02020603050405020304" pitchFamily="18" charset="0"/>
                <a:cs typeface="Times New Roman" panose="02020603050405020304" pitchFamily="18" charset="0"/>
              </a:rPr>
              <a:t>BS</a:t>
            </a:r>
            <a:r>
              <a:rPr lang="zh-CN" altLang="en-US" dirty="0">
                <a:latin typeface="Times New Roman" panose="02020603050405020304" pitchFamily="18" charset="0"/>
                <a:cs typeface="Times New Roman" panose="02020603050405020304" pitchFamily="18" charset="0"/>
              </a:rPr>
              <a:t>九</a:t>
            </a:r>
            <a:r>
              <a:rPr lang="en-US" altLang="zh-CN" dirty="0">
                <a:latin typeface="Times New Roman" panose="02020603050405020304" pitchFamily="18" charset="0"/>
                <a:cs typeface="Times New Roman" panose="02020603050405020304" pitchFamily="18" charset="0"/>
              </a:rPr>
              <a:t>P5</a:t>
            </a:r>
            <a:r>
              <a:rPr lang="zh-CN" altLang="en-US" dirty="0">
                <a:latin typeface="Times New Roman" panose="02020603050405020304" pitchFamily="18" charset="0"/>
                <a:cs typeface="Times New Roman" panose="02020603050405020304" pitchFamily="18" charset="0"/>
              </a:rPr>
              <a:t>图</a:t>
            </a:r>
            <a:r>
              <a:rPr lang="en-US" altLang="zh-CN" dirty="0">
                <a:latin typeface="Times New Roman" panose="02020603050405020304" pitchFamily="18" charset="0"/>
                <a:cs typeface="Times New Roman" panose="02020603050405020304" pitchFamily="18" charset="0"/>
              </a:rPr>
              <a:t>10-6</a:t>
            </a:r>
            <a:r>
              <a:rPr lang="zh-CN" altLang="en-US" dirty="0">
                <a:latin typeface="Times New Roman" panose="02020603050405020304" pitchFamily="18" charset="0"/>
                <a:cs typeface="Times New Roman" panose="02020603050405020304" pitchFamily="18" charset="0"/>
              </a:rPr>
              <a:t>(类似)</a:t>
            </a:r>
            <a:endParaRPr lang="zh-CN" altLang="en-US" dirty="0">
              <a:latin typeface="Times New Roman" panose="02020603050405020304" pitchFamily="18" charset="0"/>
              <a:cs typeface="Times New Roman" panose="02020603050405020304" pitchFamily="18" charset="0"/>
            </a:endParaRPr>
          </a:p>
        </p:txBody>
      </p:sp>
      <p:sp>
        <p:nvSpPr>
          <p:cNvPr id="8" name="矩形 23"/>
          <p:cNvSpPr/>
          <p:nvPr/>
        </p:nvSpPr>
        <p:spPr>
          <a:xfrm>
            <a:off x="4380230" y="2278380"/>
            <a:ext cx="7035165" cy="2861310"/>
          </a:xfrm>
          <a:prstGeom prst="rect">
            <a:avLst/>
          </a:prstGeom>
          <a:noFill/>
          <a:ln w="9525">
            <a:noFill/>
          </a:ln>
        </p:spPr>
        <p:txBody>
          <a:bodyPr wrap="square">
            <a:spAutoFit/>
          </a:bodyPr>
          <a:lstStyle/>
          <a:p>
            <a:pPr>
              <a:lnSpc>
                <a:spcPct val="150000"/>
              </a:lnSpc>
            </a:pPr>
            <a:r>
              <a:rPr lang="zh-CN" altLang="en-US" sz="2400" dirty="0">
                <a:latin typeface="黑体" panose="02010609060101010101" pitchFamily="49" charset="-122"/>
                <a:ea typeface="黑体" panose="02010609060101010101" pitchFamily="49" charset="-122"/>
                <a:cs typeface="Times New Roman" panose="02020603050405020304" pitchFamily="18" charset="0"/>
                <a:sym typeface="宋体" panose="02010600030101010101" pitchFamily="2" charset="-122"/>
              </a:rPr>
              <a:t>命题点：机械能及其转化</a:t>
            </a:r>
            <a:endParaRPr lang="zh-CN" altLang="en-US" sz="2400" b="1" dirty="0">
              <a:latin typeface="Times New Roman" panose="02020603050405020304" pitchFamily="18" charset="0"/>
              <a:cs typeface="Times New Roman" panose="02020603050405020304" pitchFamily="18" charset="0"/>
              <a:sym typeface="宋体" panose="02010600030101010101" pitchFamily="2" charset="-122"/>
            </a:endParaRPr>
          </a:p>
          <a:p>
            <a:pPr>
              <a:lnSpc>
                <a:spcPct val="150000"/>
              </a:lnSpc>
            </a:pPr>
            <a:r>
              <a:rPr lang="en-US" altLang="zh-CN" sz="2400" dirty="0">
                <a:latin typeface="Times New Roman" panose="02020603050405020304" pitchFamily="18" charset="0"/>
                <a:cs typeface="Times New Roman" panose="02020603050405020304" pitchFamily="18" charset="0"/>
                <a:sym typeface="宋体" panose="02010600030101010101" pitchFamily="2" charset="-122"/>
              </a:rPr>
              <a:t>2.</a:t>
            </a:r>
            <a:r>
              <a:rPr lang="en-US" altLang="zh-CN" sz="2400" b="1" dirty="0">
                <a:latin typeface="Times New Roman" panose="02020603050405020304" pitchFamily="18" charset="0"/>
                <a:cs typeface="Times New Roman" panose="02020603050405020304" pitchFamily="18" charset="0"/>
                <a:sym typeface="宋体" panose="02010600030101010101" pitchFamily="2" charset="-122"/>
              </a:rPr>
              <a:t> </a:t>
            </a:r>
            <a:r>
              <a:rPr lang="zh-CN" altLang="en-US" sz="2400" dirty="0">
                <a:latin typeface="Times New Roman" panose="02020603050405020304" pitchFamily="18" charset="0"/>
                <a:cs typeface="Times New Roman" panose="02020603050405020304" pitchFamily="18" charset="0"/>
                <a:sym typeface="宋体" panose="02010600030101010101" pitchFamily="2" charset="-122"/>
              </a:rPr>
              <a:t>如图所示是某选手射箭比赛的图片，在射箭比赛时要使劲拉弓，其主要目的是为了增大</a:t>
            </a:r>
            <a:r>
              <a:rPr lang="en-US" altLang="zh-CN" sz="2400" dirty="0">
                <a:latin typeface="Times New Roman" panose="02020603050405020304" pitchFamily="18" charset="0"/>
                <a:cs typeface="Times New Roman" panose="02020603050405020304" pitchFamily="18" charset="0"/>
                <a:sym typeface="宋体" panose="02010600030101010101" pitchFamily="2" charset="-122"/>
              </a:rPr>
              <a:t>________</a:t>
            </a:r>
            <a:r>
              <a:rPr lang="zh-CN" altLang="en-US" sz="2400" dirty="0">
                <a:latin typeface="Times New Roman" panose="02020603050405020304" pitchFamily="18" charset="0"/>
                <a:cs typeface="Times New Roman" panose="02020603050405020304" pitchFamily="18" charset="0"/>
                <a:sym typeface="宋体" panose="02010600030101010101" pitchFamily="2" charset="-122"/>
              </a:rPr>
              <a:t>能，若不计摩擦，射箭的过程中机械能的转化情况是</a:t>
            </a:r>
            <a:r>
              <a:rPr lang="en-US" altLang="zh-CN" sz="2400" dirty="0">
                <a:latin typeface="Times New Roman" panose="02020603050405020304" pitchFamily="18" charset="0"/>
                <a:cs typeface="Times New Roman" panose="02020603050405020304" pitchFamily="18" charset="0"/>
                <a:sym typeface="宋体" panose="02010600030101010101" pitchFamily="2" charset="-122"/>
              </a:rPr>
              <a:t>_____________________</a:t>
            </a:r>
            <a:r>
              <a:rPr lang="zh-CN" altLang="en-US" sz="2400" dirty="0">
                <a:latin typeface="Times New Roman" panose="02020603050405020304" pitchFamily="18" charset="0"/>
                <a:cs typeface="Times New Roman" panose="02020603050405020304" pitchFamily="18" charset="0"/>
                <a:sym typeface="宋体" panose="02010600030101010101" pitchFamily="2" charset="-122"/>
              </a:rPr>
              <a:t>。</a:t>
            </a:r>
            <a:endParaRPr lang="zh-CN" altLang="en-US" sz="2400" dirty="0">
              <a:latin typeface="Times New Roman" panose="02020603050405020304" pitchFamily="18" charset="0"/>
              <a:cs typeface="Times New Roman" panose="02020603050405020304" pitchFamily="18" charset="0"/>
              <a:sym typeface="宋体" panose="02010600030101010101" pitchFamily="2" charset="-122"/>
            </a:endParaRPr>
          </a:p>
        </p:txBody>
      </p:sp>
      <p:sp>
        <p:nvSpPr>
          <p:cNvPr id="9" name="文本框 8"/>
          <p:cNvSpPr txBox="1"/>
          <p:nvPr/>
        </p:nvSpPr>
        <p:spPr>
          <a:xfrm>
            <a:off x="9694939" y="3478591"/>
            <a:ext cx="2418159" cy="461665"/>
          </a:xfrm>
          <a:prstGeom prst="rect">
            <a:avLst/>
          </a:prstGeom>
          <a:noFill/>
        </p:spPr>
        <p:txBody>
          <a:bodyPr wrap="square" rtlCol="0">
            <a:spAutoFit/>
          </a:bodyPr>
          <a:lstStyle/>
          <a:p>
            <a:r>
              <a:rPr lang="zh-CN" altLang="en-US" sz="2400" dirty="0">
                <a:solidFill>
                  <a:srgbClr val="FF0000"/>
                </a:solidFill>
                <a:latin typeface="Times New Roman" panose="02020603050405020304" pitchFamily="18" charset="0"/>
              </a:rPr>
              <a:t>弹性势</a:t>
            </a:r>
            <a:endParaRPr lang="zh-CN" altLang="en-US" sz="2400" dirty="0">
              <a:solidFill>
                <a:srgbClr val="FF0000"/>
              </a:solidFill>
              <a:latin typeface="Times New Roman" panose="02020603050405020304" pitchFamily="18" charset="0"/>
            </a:endParaRPr>
          </a:p>
        </p:txBody>
      </p:sp>
      <p:sp>
        <p:nvSpPr>
          <p:cNvPr id="10" name="文本框 9"/>
          <p:cNvSpPr txBox="1"/>
          <p:nvPr/>
        </p:nvSpPr>
        <p:spPr>
          <a:xfrm>
            <a:off x="4618672" y="4585335"/>
            <a:ext cx="2954655" cy="461665"/>
          </a:xfrm>
          <a:prstGeom prst="rect">
            <a:avLst/>
          </a:prstGeom>
          <a:noFill/>
        </p:spPr>
        <p:txBody>
          <a:bodyPr wrap="none" rtlCol="0">
            <a:spAutoFit/>
          </a:bodyPr>
          <a:lstStyle/>
          <a:p>
            <a:r>
              <a:rPr lang="zh-CN" altLang="en-US" sz="2400" dirty="0">
                <a:solidFill>
                  <a:srgbClr val="FF0000"/>
                </a:solidFill>
                <a:latin typeface="Times New Roman" panose="02020603050405020304" pitchFamily="18" charset="0"/>
              </a:rPr>
              <a:t>弹性势能转化为动能</a:t>
            </a:r>
            <a:endParaRPr lang="zh-CN" altLang="en-US" sz="2400" dirty="0">
              <a:solidFill>
                <a:srgbClr val="FF0000"/>
              </a:solidFill>
              <a:latin typeface="Times New Roman" panose="02020603050405020304" pitchFamily="18" charset="0"/>
            </a:endParaRPr>
          </a:p>
        </p:txBody>
      </p:sp>
      <p:pic>
        <p:nvPicPr>
          <p:cNvPr id="2" name="图片 1"/>
          <p:cNvPicPr>
            <a:picLocks noChangeAspect="1"/>
          </p:cNvPicPr>
          <p:nvPr/>
        </p:nvPicPr>
        <p:blipFill>
          <a:blip r:embed="rId1"/>
          <a:stretch>
            <a:fillRect/>
          </a:stretch>
        </p:blipFill>
        <p:spPr>
          <a:xfrm>
            <a:off x="1629795" y="2003724"/>
            <a:ext cx="1812802" cy="2396234"/>
          </a:xfrm>
          <a:prstGeom prst="rect">
            <a:avLst/>
          </a:prstGeom>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文本框 5"/>
          <p:cNvSpPr txBox="1"/>
          <p:nvPr/>
        </p:nvSpPr>
        <p:spPr>
          <a:xfrm>
            <a:off x="949298" y="4647707"/>
            <a:ext cx="3219884" cy="369332"/>
          </a:xfrm>
          <a:prstGeom prst="rect">
            <a:avLst/>
          </a:prstGeom>
          <a:noFill/>
        </p:spPr>
        <p:txBody>
          <a:bodyPr wrap="square" rtlCol="0">
            <a:spAutoFit/>
          </a:bodyPr>
          <a:lstStyle/>
          <a:p>
            <a:r>
              <a:rPr lang="en-US" altLang="zh-CN" dirty="0">
                <a:latin typeface="Times New Roman" panose="02020603050405020304" pitchFamily="18" charset="0"/>
                <a:cs typeface="Times New Roman" panose="02020603050405020304" pitchFamily="18" charset="0"/>
              </a:rPr>
              <a:t>BJ</a:t>
            </a:r>
            <a:r>
              <a:rPr lang="zh-CN" altLang="en-US" dirty="0">
                <a:latin typeface="Times New Roman" panose="02020603050405020304" pitchFamily="18" charset="0"/>
                <a:cs typeface="Times New Roman" panose="02020603050405020304" pitchFamily="18" charset="0"/>
              </a:rPr>
              <a:t>八</a:t>
            </a:r>
            <a:r>
              <a:rPr lang="en-US" altLang="zh-CN" dirty="0">
                <a:latin typeface="Times New Roman" panose="02020603050405020304" pitchFamily="18" charset="0"/>
                <a:cs typeface="Times New Roman" panose="02020603050405020304" pitchFamily="18" charset="0"/>
              </a:rPr>
              <a:t>P162</a:t>
            </a:r>
            <a:r>
              <a:rPr lang="zh-CN" altLang="en-US" dirty="0">
                <a:latin typeface="Times New Roman" panose="02020603050405020304" pitchFamily="18" charset="0"/>
                <a:cs typeface="Times New Roman" panose="02020603050405020304" pitchFamily="18" charset="0"/>
              </a:rPr>
              <a:t>图</a:t>
            </a:r>
            <a:r>
              <a:rPr lang="en-US" altLang="zh-CN" dirty="0">
                <a:latin typeface="Times New Roman" panose="02020603050405020304" pitchFamily="18" charset="0"/>
                <a:cs typeface="Times New Roman" panose="02020603050405020304" pitchFamily="18" charset="0"/>
              </a:rPr>
              <a:t>6-20</a:t>
            </a:r>
            <a:r>
              <a:rPr lang="zh-CN" altLang="en-US" dirty="0">
                <a:latin typeface="Times New Roman" panose="02020603050405020304" pitchFamily="18" charset="0"/>
                <a:cs typeface="Times New Roman" panose="02020603050405020304" pitchFamily="18" charset="0"/>
              </a:rPr>
              <a:t>、图</a:t>
            </a:r>
            <a:r>
              <a:rPr lang="en-US" altLang="zh-CN" dirty="0">
                <a:latin typeface="Times New Roman" panose="02020603050405020304" pitchFamily="18" charset="0"/>
                <a:cs typeface="Times New Roman" panose="02020603050405020304" pitchFamily="18" charset="0"/>
              </a:rPr>
              <a:t>6-19</a:t>
            </a:r>
            <a:endParaRPr lang="zh-CN" altLang="en-US" dirty="0">
              <a:latin typeface="Times New Roman" panose="02020603050405020304" pitchFamily="18" charset="0"/>
              <a:cs typeface="Times New Roman" panose="02020603050405020304" pitchFamily="18" charset="0"/>
            </a:endParaRPr>
          </a:p>
        </p:txBody>
      </p:sp>
      <p:sp>
        <p:nvSpPr>
          <p:cNvPr id="8" name="矩形 23"/>
          <p:cNvSpPr/>
          <p:nvPr/>
        </p:nvSpPr>
        <p:spPr>
          <a:xfrm>
            <a:off x="4505237" y="1871848"/>
            <a:ext cx="7035165" cy="3415030"/>
          </a:xfrm>
          <a:prstGeom prst="rect">
            <a:avLst/>
          </a:prstGeom>
          <a:noFill/>
          <a:ln w="9525">
            <a:noFill/>
          </a:ln>
        </p:spPr>
        <p:txBody>
          <a:bodyPr wrap="square">
            <a:spAutoFit/>
          </a:bodyPr>
          <a:lstStyle/>
          <a:p>
            <a:pPr>
              <a:lnSpc>
                <a:spcPct val="150000"/>
              </a:lnSpc>
            </a:pPr>
            <a:r>
              <a:rPr lang="zh-CN" altLang="en-US" sz="2400" dirty="0">
                <a:latin typeface="黑体" panose="02010609060101010101" pitchFamily="49" charset="-122"/>
                <a:ea typeface="黑体" panose="02010609060101010101" pitchFamily="49" charset="-122"/>
                <a:cs typeface="Times New Roman" panose="02020603050405020304" pitchFamily="18" charset="0"/>
                <a:sym typeface="宋体" panose="02010600030101010101" pitchFamily="2" charset="-122"/>
              </a:rPr>
              <a:t>命题点：机械能及其转化</a:t>
            </a:r>
            <a:endParaRPr lang="zh-CN" altLang="en-US" sz="2400" b="1" dirty="0">
              <a:latin typeface="Times New Roman" panose="02020603050405020304" pitchFamily="18" charset="0"/>
              <a:cs typeface="Times New Roman" panose="02020603050405020304" pitchFamily="18" charset="0"/>
              <a:sym typeface="宋体" panose="02010600030101010101" pitchFamily="2" charset="-122"/>
            </a:endParaRPr>
          </a:p>
          <a:p>
            <a:pPr>
              <a:lnSpc>
                <a:spcPct val="150000"/>
              </a:lnSpc>
            </a:pPr>
            <a:r>
              <a:rPr lang="en-US" altLang="zh-CN" sz="2400" dirty="0">
                <a:latin typeface="Times New Roman" panose="02020603050405020304" pitchFamily="18" charset="0"/>
                <a:cs typeface="Times New Roman" panose="02020603050405020304" pitchFamily="18" charset="0"/>
                <a:sym typeface="宋体" panose="02010600030101010101" pitchFamily="2" charset="-122"/>
              </a:rPr>
              <a:t>3. </a:t>
            </a:r>
            <a:r>
              <a:rPr lang="zh-CN" altLang="en-US" sz="2400" dirty="0">
                <a:latin typeface="Times New Roman" panose="02020603050405020304" pitchFamily="18" charset="0"/>
                <a:cs typeface="Times New Roman" panose="02020603050405020304" pitchFamily="18" charset="0"/>
                <a:sym typeface="宋体" panose="02010600030101010101" pitchFamily="2" charset="-122"/>
              </a:rPr>
              <a:t>如图，滚摆从最高点向下运动时，滚摆的</a:t>
            </a:r>
            <a:r>
              <a:rPr lang="en-US" altLang="zh-CN" sz="2400" dirty="0">
                <a:latin typeface="Times New Roman" panose="02020603050405020304" pitchFamily="18" charset="0"/>
                <a:cs typeface="Times New Roman" panose="02020603050405020304" pitchFamily="18" charset="0"/>
                <a:sym typeface="宋体" panose="02010600030101010101" pitchFamily="2" charset="-122"/>
              </a:rPr>
              <a:t>______</a:t>
            </a:r>
            <a:r>
              <a:rPr lang="zh-CN" altLang="en-US" sz="2400" dirty="0">
                <a:latin typeface="Times New Roman" panose="02020603050405020304" pitchFamily="18" charset="0"/>
                <a:cs typeface="Times New Roman" panose="02020603050405020304" pitchFamily="18" charset="0"/>
                <a:sym typeface="宋体" panose="02010600030101010101" pitchFamily="2" charset="-122"/>
              </a:rPr>
              <a:t>能转化为</a:t>
            </a:r>
            <a:r>
              <a:rPr lang="en-US" altLang="zh-CN" sz="2400" dirty="0">
                <a:latin typeface="Times New Roman" panose="02020603050405020304" pitchFamily="18" charset="0"/>
                <a:cs typeface="Times New Roman" panose="02020603050405020304" pitchFamily="18" charset="0"/>
                <a:sym typeface="宋体" panose="02010600030101010101" pitchFamily="2" charset="-122"/>
              </a:rPr>
              <a:t>________</a:t>
            </a:r>
            <a:r>
              <a:rPr lang="zh-CN" altLang="en-US" sz="2400" dirty="0">
                <a:latin typeface="Times New Roman" panose="02020603050405020304" pitchFamily="18" charset="0"/>
                <a:cs typeface="Times New Roman" panose="02020603050405020304" pitchFamily="18" charset="0"/>
                <a:sym typeface="宋体" panose="02010600030101010101" pitchFamily="2" charset="-122"/>
              </a:rPr>
              <a:t>能；单摆的摆球从最低点向上摆动时，摆球的</a:t>
            </a:r>
            <a:r>
              <a:rPr lang="en-US" altLang="zh-CN" sz="2400" dirty="0">
                <a:latin typeface="Times New Roman" panose="02020603050405020304" pitchFamily="18" charset="0"/>
                <a:cs typeface="Times New Roman" panose="02020603050405020304" pitchFamily="18" charset="0"/>
                <a:sym typeface="宋体" panose="02010600030101010101" pitchFamily="2" charset="-122"/>
              </a:rPr>
              <a:t>________</a:t>
            </a:r>
            <a:r>
              <a:rPr lang="zh-CN" altLang="en-US" sz="2400" dirty="0">
                <a:latin typeface="Times New Roman" panose="02020603050405020304" pitchFamily="18" charset="0"/>
                <a:cs typeface="Times New Roman" panose="02020603050405020304" pitchFamily="18" charset="0"/>
                <a:sym typeface="宋体" panose="02010600030101010101" pitchFamily="2" charset="-122"/>
              </a:rPr>
              <a:t>能转化为</a:t>
            </a:r>
            <a:r>
              <a:rPr lang="en-US" altLang="zh-CN" sz="2400" dirty="0">
                <a:latin typeface="Times New Roman" panose="02020603050405020304" pitchFamily="18" charset="0"/>
                <a:cs typeface="Times New Roman" panose="02020603050405020304" pitchFamily="18" charset="0"/>
                <a:sym typeface="宋体" panose="02010600030101010101" pitchFamily="2" charset="-122"/>
              </a:rPr>
              <a:t>_________</a:t>
            </a:r>
            <a:r>
              <a:rPr lang="zh-CN" altLang="en-US" sz="2400" dirty="0">
                <a:latin typeface="Times New Roman" panose="02020603050405020304" pitchFamily="18" charset="0"/>
                <a:cs typeface="Times New Roman" panose="02020603050405020304" pitchFamily="18" charset="0"/>
                <a:sym typeface="宋体" panose="02010600030101010101" pitchFamily="2" charset="-122"/>
              </a:rPr>
              <a:t>能；这两个实验可以表明</a:t>
            </a:r>
            <a:r>
              <a:rPr lang="en-US" altLang="zh-CN" sz="2400" dirty="0">
                <a:latin typeface="Times New Roman" panose="02020603050405020304" pitchFamily="18" charset="0"/>
                <a:cs typeface="Times New Roman" panose="02020603050405020304" pitchFamily="18" charset="0"/>
                <a:sym typeface="宋体" panose="02010600030101010101" pitchFamily="2" charset="-122"/>
              </a:rPr>
              <a:t>___________________________</a:t>
            </a:r>
            <a:r>
              <a:rPr lang="zh-CN" altLang="en-US" sz="2400" dirty="0">
                <a:latin typeface="Times New Roman" panose="02020603050405020304" pitchFamily="18" charset="0"/>
                <a:cs typeface="Times New Roman" panose="02020603050405020304" pitchFamily="18" charset="0"/>
                <a:sym typeface="宋体" panose="02010600030101010101" pitchFamily="2" charset="-122"/>
              </a:rPr>
              <a:t>可以相互转化。</a:t>
            </a:r>
            <a:endParaRPr lang="en-US" altLang="zh-CN" sz="2400" dirty="0">
              <a:latin typeface="Times New Roman" panose="02020603050405020304" pitchFamily="18" charset="0"/>
              <a:cs typeface="Times New Roman" panose="02020603050405020304" pitchFamily="18" charset="0"/>
              <a:sym typeface="宋体" panose="02010600030101010101" pitchFamily="2" charset="-122"/>
            </a:endParaRPr>
          </a:p>
        </p:txBody>
      </p:sp>
      <p:sp>
        <p:nvSpPr>
          <p:cNvPr id="9" name="文本框 8"/>
          <p:cNvSpPr txBox="1"/>
          <p:nvPr/>
        </p:nvSpPr>
        <p:spPr>
          <a:xfrm>
            <a:off x="10312436" y="2508205"/>
            <a:ext cx="1107996" cy="461665"/>
          </a:xfrm>
          <a:prstGeom prst="rect">
            <a:avLst/>
          </a:prstGeom>
          <a:noFill/>
        </p:spPr>
        <p:txBody>
          <a:bodyPr wrap="none" rtlCol="0">
            <a:spAutoFit/>
          </a:bodyPr>
          <a:lstStyle/>
          <a:p>
            <a:r>
              <a:rPr lang="zh-CN" altLang="en-US" sz="2400" dirty="0">
                <a:solidFill>
                  <a:srgbClr val="FF0000"/>
                </a:solidFill>
                <a:latin typeface="+mn-ea"/>
              </a:rPr>
              <a:t>重力势</a:t>
            </a:r>
            <a:endParaRPr lang="zh-CN" altLang="en-US" sz="2400" dirty="0">
              <a:solidFill>
                <a:srgbClr val="FF0000"/>
              </a:solidFill>
              <a:latin typeface="+mn-ea"/>
            </a:endParaRPr>
          </a:p>
        </p:txBody>
      </p:sp>
      <p:sp>
        <p:nvSpPr>
          <p:cNvPr id="12" name="文本框 11"/>
          <p:cNvSpPr txBox="1"/>
          <p:nvPr/>
        </p:nvSpPr>
        <p:spPr>
          <a:xfrm>
            <a:off x="6172200" y="3058775"/>
            <a:ext cx="1068808" cy="461665"/>
          </a:xfrm>
          <a:prstGeom prst="rect">
            <a:avLst/>
          </a:prstGeom>
          <a:noFill/>
        </p:spPr>
        <p:txBody>
          <a:bodyPr wrap="square" rtlCol="0">
            <a:spAutoFit/>
          </a:bodyPr>
          <a:lstStyle/>
          <a:p>
            <a:r>
              <a:rPr lang="zh-CN" altLang="en-US" sz="2400" dirty="0">
                <a:solidFill>
                  <a:srgbClr val="FF0000"/>
                </a:solidFill>
                <a:latin typeface="+mn-ea"/>
              </a:rPr>
              <a:t>动</a:t>
            </a:r>
            <a:endParaRPr lang="zh-CN" altLang="en-US" sz="2400" dirty="0">
              <a:solidFill>
                <a:srgbClr val="FF0000"/>
              </a:solidFill>
              <a:latin typeface="+mn-ea"/>
            </a:endParaRPr>
          </a:p>
        </p:txBody>
      </p:sp>
      <p:sp>
        <p:nvSpPr>
          <p:cNvPr id="10" name="文本框 9"/>
          <p:cNvSpPr txBox="1"/>
          <p:nvPr/>
        </p:nvSpPr>
        <p:spPr>
          <a:xfrm>
            <a:off x="6828615" y="3601481"/>
            <a:ext cx="492443" cy="461665"/>
          </a:xfrm>
          <a:prstGeom prst="rect">
            <a:avLst/>
          </a:prstGeom>
          <a:noFill/>
        </p:spPr>
        <p:txBody>
          <a:bodyPr wrap="none" rtlCol="0">
            <a:spAutoFit/>
          </a:bodyPr>
          <a:lstStyle/>
          <a:p>
            <a:r>
              <a:rPr lang="zh-CN" altLang="en-US" sz="2400" dirty="0">
                <a:solidFill>
                  <a:srgbClr val="FF0000"/>
                </a:solidFill>
                <a:latin typeface="+mn-ea"/>
              </a:rPr>
              <a:t>动</a:t>
            </a:r>
            <a:endParaRPr lang="zh-CN" altLang="en-US" sz="2400" dirty="0">
              <a:solidFill>
                <a:srgbClr val="FF0000"/>
              </a:solidFill>
              <a:latin typeface="+mn-ea"/>
            </a:endParaRPr>
          </a:p>
        </p:txBody>
      </p:sp>
      <p:sp>
        <p:nvSpPr>
          <p:cNvPr id="11" name="文本框 10"/>
          <p:cNvSpPr txBox="1"/>
          <p:nvPr/>
        </p:nvSpPr>
        <p:spPr>
          <a:xfrm>
            <a:off x="9014646" y="3601442"/>
            <a:ext cx="1107996" cy="461665"/>
          </a:xfrm>
          <a:prstGeom prst="rect">
            <a:avLst/>
          </a:prstGeom>
          <a:noFill/>
        </p:spPr>
        <p:txBody>
          <a:bodyPr wrap="none" rtlCol="0">
            <a:spAutoFit/>
          </a:bodyPr>
          <a:lstStyle/>
          <a:p>
            <a:r>
              <a:rPr lang="zh-CN" altLang="en-US" sz="2400" dirty="0">
                <a:solidFill>
                  <a:srgbClr val="FF0000"/>
                </a:solidFill>
                <a:latin typeface="+mn-ea"/>
              </a:rPr>
              <a:t>重力势</a:t>
            </a:r>
            <a:endParaRPr lang="zh-CN" altLang="en-US" sz="2400" dirty="0">
              <a:solidFill>
                <a:srgbClr val="FF0000"/>
              </a:solidFill>
              <a:latin typeface="+mn-ea"/>
            </a:endParaRPr>
          </a:p>
        </p:txBody>
      </p:sp>
      <p:sp>
        <p:nvSpPr>
          <p:cNvPr id="13" name="文本框 12"/>
          <p:cNvSpPr txBox="1"/>
          <p:nvPr/>
        </p:nvSpPr>
        <p:spPr>
          <a:xfrm>
            <a:off x="7932643" y="4186042"/>
            <a:ext cx="2646878" cy="461665"/>
          </a:xfrm>
          <a:prstGeom prst="rect">
            <a:avLst/>
          </a:prstGeom>
          <a:noFill/>
        </p:spPr>
        <p:txBody>
          <a:bodyPr wrap="none" rtlCol="0">
            <a:spAutoFit/>
          </a:bodyPr>
          <a:lstStyle/>
          <a:p>
            <a:r>
              <a:rPr lang="zh-CN" altLang="en-US" sz="2400" dirty="0">
                <a:solidFill>
                  <a:srgbClr val="FF0000"/>
                </a:solidFill>
                <a:latin typeface="+mn-ea"/>
              </a:rPr>
              <a:t>动能和重力势能　</a:t>
            </a:r>
            <a:endParaRPr lang="zh-CN" altLang="en-US" sz="2400" dirty="0">
              <a:solidFill>
                <a:srgbClr val="FF0000"/>
              </a:solidFill>
              <a:latin typeface="+mn-ea"/>
            </a:endParaRPr>
          </a:p>
        </p:txBody>
      </p:sp>
      <p:pic>
        <p:nvPicPr>
          <p:cNvPr id="2" name="图片 -2147482620" descr="WL161.TIF"/>
          <p:cNvPicPr>
            <a:picLocks noChangeAspect="1"/>
          </p:cNvPicPr>
          <p:nvPr/>
        </p:nvPicPr>
        <p:blipFill>
          <a:blip r:embed="rId1" r:link="rId2"/>
          <a:stretch>
            <a:fillRect/>
          </a:stretch>
        </p:blipFill>
        <p:spPr>
          <a:xfrm>
            <a:off x="664845" y="2268220"/>
            <a:ext cx="3534410" cy="2261870"/>
          </a:xfrm>
          <a:prstGeom prst="rect">
            <a:avLst/>
          </a:prstGeom>
          <a:noFill/>
          <a:ln w="9525">
            <a:noFill/>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fill="hold"/>
                                        <p:tgtEl>
                                          <p:spTgt spid="12"/>
                                        </p:tgtEl>
                                        <p:attrNameLst>
                                          <p:attrName>ppt_x</p:attrName>
                                        </p:attrNameLst>
                                      </p:cBhvr>
                                      <p:tavLst>
                                        <p:tav tm="0">
                                          <p:val>
                                            <p:strVal val="#ppt_x"/>
                                          </p:val>
                                        </p:tav>
                                        <p:tav tm="100000">
                                          <p:val>
                                            <p:strVal val="#ppt_x"/>
                                          </p:val>
                                        </p:tav>
                                      </p:tavLst>
                                    </p:anim>
                                    <p:anim calcmode="lin" valueType="num">
                                      <p:cBhvr additive="base">
                                        <p:cTn id="1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ppt_x"/>
                                          </p:val>
                                        </p:tav>
                                        <p:tav tm="100000">
                                          <p:val>
                                            <p:strVal val="#ppt_x"/>
                                          </p:val>
                                        </p:tav>
                                      </p:tavLst>
                                    </p:anim>
                                    <p:anim calcmode="lin" valueType="num">
                                      <p:cBhvr additive="base">
                                        <p:cTn id="20"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500" fill="hold"/>
                                        <p:tgtEl>
                                          <p:spTgt spid="11"/>
                                        </p:tgtEl>
                                        <p:attrNameLst>
                                          <p:attrName>ppt_x</p:attrName>
                                        </p:attrNameLst>
                                      </p:cBhvr>
                                      <p:tavLst>
                                        <p:tav tm="0">
                                          <p:val>
                                            <p:strVal val="#ppt_x"/>
                                          </p:val>
                                        </p:tav>
                                        <p:tav tm="100000">
                                          <p:val>
                                            <p:strVal val="#ppt_x"/>
                                          </p:val>
                                        </p:tav>
                                      </p:tavLst>
                                    </p:anim>
                                    <p:anim calcmode="lin" valueType="num">
                                      <p:cBhvr additive="base">
                                        <p:cTn id="26"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additive="base">
                                        <p:cTn id="31" dur="500" fill="hold"/>
                                        <p:tgtEl>
                                          <p:spTgt spid="13"/>
                                        </p:tgtEl>
                                        <p:attrNameLst>
                                          <p:attrName>ppt_x</p:attrName>
                                        </p:attrNameLst>
                                      </p:cBhvr>
                                      <p:tavLst>
                                        <p:tav tm="0">
                                          <p:val>
                                            <p:strVal val="#ppt_x"/>
                                          </p:val>
                                        </p:tav>
                                        <p:tav tm="100000">
                                          <p:val>
                                            <p:strVal val="#ppt_x"/>
                                          </p:val>
                                        </p:tav>
                                      </p:tavLst>
                                    </p:anim>
                                    <p:anim calcmode="lin" valueType="num">
                                      <p:cBhvr additive="base">
                                        <p:cTn id="32"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2" grpId="0"/>
      <p:bldP spid="10" grpId="0"/>
      <p:bldP spid="11" grpId="0"/>
      <p:bldP spid="13"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文本框 5"/>
          <p:cNvSpPr txBox="1"/>
          <p:nvPr/>
        </p:nvSpPr>
        <p:spPr>
          <a:xfrm>
            <a:off x="709931" y="4555374"/>
            <a:ext cx="3365088" cy="369332"/>
          </a:xfrm>
          <a:prstGeom prst="rect">
            <a:avLst/>
          </a:prstGeom>
          <a:noFill/>
        </p:spPr>
        <p:txBody>
          <a:bodyPr wrap="square" rtlCol="0">
            <a:spAutoFit/>
          </a:bodyPr>
          <a:lstStyle/>
          <a:p>
            <a:pPr algn="ctr"/>
            <a:r>
              <a:rPr lang="en-US" altLang="zh-CN" dirty="0">
                <a:latin typeface="Times New Roman" panose="02020603050405020304" pitchFamily="18" charset="0"/>
                <a:cs typeface="Times New Roman" panose="02020603050405020304" pitchFamily="18" charset="0"/>
              </a:rPr>
              <a:t>RJ</a:t>
            </a:r>
            <a:r>
              <a:rPr lang="zh-CN" altLang="en-US" dirty="0">
                <a:latin typeface="Times New Roman" panose="02020603050405020304" pitchFamily="18" charset="0"/>
                <a:cs typeface="Times New Roman" panose="02020603050405020304" pitchFamily="18" charset="0"/>
              </a:rPr>
              <a:t>九</a:t>
            </a:r>
            <a:r>
              <a:rPr lang="en-US" altLang="zh-CN" dirty="0">
                <a:latin typeface="Times New Roman" panose="02020603050405020304" pitchFamily="18" charset="0"/>
                <a:cs typeface="Times New Roman" panose="02020603050405020304" pitchFamily="18" charset="0"/>
              </a:rPr>
              <a:t>P28</a:t>
            </a:r>
            <a:r>
              <a:rPr lang="zh-CN" altLang="en-US" dirty="0">
                <a:latin typeface="Times New Roman" panose="02020603050405020304" pitchFamily="18" charset="0"/>
                <a:cs typeface="Times New Roman" panose="02020603050405020304" pitchFamily="18" charset="0"/>
              </a:rPr>
              <a:t>图</a:t>
            </a:r>
            <a:r>
              <a:rPr lang="en-US" altLang="zh-CN" dirty="0">
                <a:latin typeface="Times New Roman" panose="02020603050405020304" pitchFamily="18" charset="0"/>
                <a:cs typeface="Times New Roman" panose="02020603050405020304" pitchFamily="18" charset="0"/>
              </a:rPr>
              <a:t>14.3-2</a:t>
            </a:r>
            <a:endParaRPr lang="zh-CN" altLang="en-US" dirty="0">
              <a:latin typeface="Times New Roman" panose="02020603050405020304" pitchFamily="18" charset="0"/>
              <a:cs typeface="Times New Roman" panose="02020603050405020304" pitchFamily="18" charset="0"/>
            </a:endParaRPr>
          </a:p>
        </p:txBody>
      </p:sp>
      <p:sp>
        <p:nvSpPr>
          <p:cNvPr id="8" name="矩形 23"/>
          <p:cNvSpPr/>
          <p:nvPr/>
        </p:nvSpPr>
        <p:spPr>
          <a:xfrm>
            <a:off x="4380230" y="1866003"/>
            <a:ext cx="7035165" cy="3969385"/>
          </a:xfrm>
          <a:prstGeom prst="rect">
            <a:avLst/>
          </a:prstGeom>
          <a:noFill/>
          <a:ln w="9525">
            <a:noFill/>
          </a:ln>
        </p:spPr>
        <p:txBody>
          <a:bodyPr wrap="square">
            <a:spAutoFit/>
          </a:bodyPr>
          <a:lstStyle/>
          <a:p>
            <a:pPr>
              <a:lnSpc>
                <a:spcPct val="150000"/>
              </a:lnSpc>
            </a:pPr>
            <a:r>
              <a:rPr lang="zh-CN" altLang="en-US" sz="2400" dirty="0">
                <a:latin typeface="黑体" panose="02010609060101010101" pitchFamily="49" charset="-122"/>
                <a:ea typeface="黑体" panose="02010609060101010101" pitchFamily="49" charset="-122"/>
                <a:cs typeface="Times New Roman" panose="02020603050405020304" pitchFamily="18" charset="0"/>
                <a:sym typeface="宋体" panose="02010600030101010101" pitchFamily="2" charset="-122"/>
              </a:rPr>
              <a:t>命题点：能量转化与守恒</a:t>
            </a:r>
            <a:endParaRPr lang="zh-CN" altLang="en-US" sz="2400" b="1" dirty="0">
              <a:latin typeface="Times New Roman" panose="02020603050405020304" pitchFamily="18" charset="0"/>
              <a:cs typeface="Times New Roman" panose="02020603050405020304" pitchFamily="18" charset="0"/>
              <a:sym typeface="宋体" panose="02010600030101010101" pitchFamily="2" charset="-122"/>
            </a:endParaRPr>
          </a:p>
          <a:p>
            <a:pPr>
              <a:lnSpc>
                <a:spcPct val="150000"/>
              </a:lnSpc>
            </a:pPr>
            <a:r>
              <a:rPr lang="en-US" altLang="zh-CN" sz="2400" dirty="0">
                <a:latin typeface="Times New Roman" panose="02020603050405020304" pitchFamily="18" charset="0"/>
                <a:cs typeface="Times New Roman" panose="02020603050405020304" pitchFamily="18" charset="0"/>
                <a:sym typeface="宋体" panose="02010600030101010101" pitchFamily="2" charset="-122"/>
              </a:rPr>
              <a:t>4.</a:t>
            </a:r>
            <a:r>
              <a:rPr lang="zh-CN" altLang="en-US" sz="2400" dirty="0">
                <a:latin typeface="Times New Roman" panose="02020603050405020304" pitchFamily="18" charset="0"/>
                <a:cs typeface="Times New Roman" panose="02020603050405020304" pitchFamily="18" charset="0"/>
                <a:sym typeface="宋体" panose="02010600030101010101" pitchFamily="2" charset="-122"/>
              </a:rPr>
              <a:t>如图是弹性小球落地后弹起过程中每隔相等时间曝光一次所拍摄的照片。由图可知，下落过程中，小球的速度增大，离开地面上升的过程中，小球的重力势能</a:t>
            </a:r>
            <a:r>
              <a:rPr lang="en-US" altLang="zh-CN" sz="2400" dirty="0">
                <a:latin typeface="Times New Roman" panose="02020603050405020304" pitchFamily="18" charset="0"/>
                <a:cs typeface="Times New Roman" panose="02020603050405020304" pitchFamily="18" charset="0"/>
                <a:sym typeface="宋体" panose="02010600030101010101" pitchFamily="2" charset="-122"/>
              </a:rPr>
              <a:t>________</a:t>
            </a:r>
            <a:r>
              <a:rPr lang="zh-CN" altLang="en-US" sz="2400" dirty="0">
                <a:latin typeface="Times New Roman" panose="02020603050405020304" pitchFamily="18" charset="0"/>
                <a:cs typeface="Times New Roman" panose="02020603050405020304" pitchFamily="18" charset="0"/>
                <a:sym typeface="宋体" panose="02010600030101010101" pitchFamily="2" charset="-122"/>
              </a:rPr>
              <a:t>，动能</a:t>
            </a:r>
            <a:r>
              <a:rPr lang="en-US" altLang="zh-CN" sz="2400" dirty="0">
                <a:latin typeface="Times New Roman" panose="02020603050405020304" pitchFamily="18" charset="0"/>
                <a:cs typeface="Times New Roman" panose="02020603050405020304" pitchFamily="18" charset="0"/>
                <a:sym typeface="宋体" panose="02010600030101010101" pitchFamily="2" charset="-122"/>
              </a:rPr>
              <a:t>________</a:t>
            </a:r>
            <a:r>
              <a:rPr lang="zh-CN" altLang="en-US" sz="2400" dirty="0">
                <a:latin typeface="Times New Roman" panose="02020603050405020304" pitchFamily="18" charset="0"/>
                <a:cs typeface="Times New Roman" panose="02020603050405020304" pitchFamily="18" charset="0"/>
                <a:sym typeface="宋体" panose="02010600030101010101" pitchFamily="2" charset="-122"/>
              </a:rPr>
              <a:t>。小球运动过程中的机械能</a:t>
            </a:r>
            <a:r>
              <a:rPr lang="en-US" altLang="zh-CN" sz="2400" dirty="0">
                <a:latin typeface="Times New Roman" panose="02020603050405020304" pitchFamily="18" charset="0"/>
                <a:cs typeface="Times New Roman" panose="02020603050405020304" pitchFamily="18" charset="0"/>
                <a:sym typeface="宋体" panose="02010600030101010101" pitchFamily="2" charset="-122"/>
              </a:rPr>
              <a:t>__________</a:t>
            </a:r>
            <a:r>
              <a:rPr lang="zh-CN" altLang="en-US" sz="2400" dirty="0">
                <a:latin typeface="Times New Roman" panose="02020603050405020304" pitchFamily="18" charset="0"/>
                <a:cs typeface="Times New Roman" panose="02020603050405020304" pitchFamily="18" charset="0"/>
                <a:sym typeface="宋体" panose="02010600030101010101" pitchFamily="2" charset="-122"/>
              </a:rPr>
              <a:t>，内能</a:t>
            </a:r>
            <a:r>
              <a:rPr lang="en-US" altLang="zh-CN" sz="2400" dirty="0">
                <a:latin typeface="Times New Roman" panose="02020603050405020304" pitchFamily="18" charset="0"/>
                <a:cs typeface="Times New Roman" panose="02020603050405020304" pitchFamily="18" charset="0"/>
                <a:sym typeface="宋体" panose="02010600030101010101" pitchFamily="2" charset="-122"/>
              </a:rPr>
              <a:t>________</a:t>
            </a:r>
            <a:r>
              <a:rPr lang="zh-CN" altLang="en-US" sz="2400" dirty="0">
                <a:latin typeface="Times New Roman" panose="02020603050405020304" pitchFamily="18" charset="0"/>
                <a:cs typeface="Times New Roman" panose="02020603050405020304" pitchFamily="18" charset="0"/>
                <a:sym typeface="宋体" panose="02010600030101010101" pitchFamily="2" charset="-122"/>
              </a:rPr>
              <a:t>。</a:t>
            </a:r>
            <a:r>
              <a:rPr lang="en-US" altLang="zh-CN" sz="2400" dirty="0">
                <a:latin typeface="Times New Roman" panose="02020603050405020304" pitchFamily="18" charset="0"/>
                <a:cs typeface="Times New Roman" panose="02020603050405020304" pitchFamily="18" charset="0"/>
                <a:sym typeface="宋体" panose="02010600030101010101" pitchFamily="2" charset="-122"/>
              </a:rPr>
              <a:t>(</a:t>
            </a:r>
            <a:r>
              <a:rPr lang="zh-CN" altLang="en-US" sz="2400" dirty="0">
                <a:latin typeface="Times New Roman" panose="02020603050405020304" pitchFamily="18" charset="0"/>
                <a:cs typeface="Times New Roman" panose="02020603050405020304" pitchFamily="18" charset="0"/>
                <a:sym typeface="宋体" panose="02010600030101010101" pitchFamily="2" charset="-122"/>
              </a:rPr>
              <a:t>均选填“增大”、“减小”或“不变”</a:t>
            </a:r>
            <a:r>
              <a:rPr lang="en-US" altLang="zh-CN" sz="2400" dirty="0">
                <a:latin typeface="Times New Roman" panose="02020603050405020304" pitchFamily="18" charset="0"/>
                <a:cs typeface="Times New Roman" panose="02020603050405020304" pitchFamily="18" charset="0"/>
                <a:sym typeface="宋体" panose="02010600030101010101" pitchFamily="2" charset="-122"/>
              </a:rPr>
              <a:t>)</a:t>
            </a:r>
            <a:endParaRPr lang="en-US" altLang="zh-CN" sz="2400" dirty="0">
              <a:latin typeface="Times New Roman" panose="02020603050405020304" pitchFamily="18" charset="0"/>
              <a:cs typeface="Times New Roman" panose="02020603050405020304" pitchFamily="18" charset="0"/>
              <a:sym typeface="宋体" panose="02010600030101010101" pitchFamily="2" charset="-122"/>
            </a:endParaRPr>
          </a:p>
        </p:txBody>
      </p:sp>
      <p:sp>
        <p:nvSpPr>
          <p:cNvPr id="9" name="文本框 8"/>
          <p:cNvSpPr txBox="1"/>
          <p:nvPr/>
        </p:nvSpPr>
        <p:spPr>
          <a:xfrm>
            <a:off x="5867400" y="4154669"/>
            <a:ext cx="817618" cy="461665"/>
          </a:xfrm>
          <a:prstGeom prst="rect">
            <a:avLst/>
          </a:prstGeom>
          <a:noFill/>
        </p:spPr>
        <p:txBody>
          <a:bodyPr wrap="square" rtlCol="0">
            <a:spAutoFit/>
          </a:bodyPr>
          <a:lstStyle/>
          <a:p>
            <a:r>
              <a:rPr lang="zh-CN" altLang="en-US" sz="2400" dirty="0">
                <a:solidFill>
                  <a:srgbClr val="FF0000"/>
                </a:solidFill>
                <a:latin typeface="+mn-ea"/>
              </a:rPr>
              <a:t>增大</a:t>
            </a:r>
            <a:endParaRPr lang="zh-CN" altLang="en-US" sz="2400" dirty="0">
              <a:solidFill>
                <a:srgbClr val="FF0000"/>
              </a:solidFill>
              <a:latin typeface="+mn-ea"/>
            </a:endParaRPr>
          </a:p>
        </p:txBody>
      </p:sp>
      <p:sp>
        <p:nvSpPr>
          <p:cNvPr id="10" name="文本框 9"/>
          <p:cNvSpPr txBox="1"/>
          <p:nvPr/>
        </p:nvSpPr>
        <p:spPr>
          <a:xfrm>
            <a:off x="8059731" y="4124189"/>
            <a:ext cx="1813311" cy="461665"/>
          </a:xfrm>
          <a:prstGeom prst="rect">
            <a:avLst/>
          </a:prstGeom>
          <a:noFill/>
        </p:spPr>
        <p:txBody>
          <a:bodyPr wrap="square" rtlCol="0">
            <a:spAutoFit/>
          </a:bodyPr>
          <a:lstStyle/>
          <a:p>
            <a:r>
              <a:rPr lang="zh-CN" altLang="en-US" sz="2400" dirty="0">
                <a:solidFill>
                  <a:srgbClr val="FF0000"/>
                </a:solidFill>
                <a:latin typeface="+mn-ea"/>
              </a:rPr>
              <a:t>减小</a:t>
            </a:r>
            <a:endParaRPr lang="zh-CN" altLang="en-US" sz="2400" dirty="0">
              <a:solidFill>
                <a:srgbClr val="FF0000"/>
              </a:solidFill>
              <a:latin typeface="+mn-ea"/>
            </a:endParaRPr>
          </a:p>
        </p:txBody>
      </p:sp>
      <p:pic>
        <p:nvPicPr>
          <p:cNvPr id="2" name="图片 1"/>
          <p:cNvPicPr>
            <a:picLocks noChangeAspect="1"/>
          </p:cNvPicPr>
          <p:nvPr/>
        </p:nvPicPr>
        <p:blipFill>
          <a:blip r:embed="rId1"/>
          <a:stretch>
            <a:fillRect/>
          </a:stretch>
        </p:blipFill>
        <p:spPr>
          <a:xfrm>
            <a:off x="1075263" y="2427506"/>
            <a:ext cx="2804179" cy="2002987"/>
          </a:xfrm>
          <a:prstGeom prst="rect">
            <a:avLst/>
          </a:prstGeom>
        </p:spPr>
      </p:pic>
      <p:sp>
        <p:nvSpPr>
          <p:cNvPr id="11" name="文本框 10"/>
          <p:cNvSpPr txBox="1"/>
          <p:nvPr/>
        </p:nvSpPr>
        <p:spPr>
          <a:xfrm>
            <a:off x="6381609" y="4684348"/>
            <a:ext cx="1813311" cy="461665"/>
          </a:xfrm>
          <a:prstGeom prst="rect">
            <a:avLst/>
          </a:prstGeom>
          <a:noFill/>
        </p:spPr>
        <p:txBody>
          <a:bodyPr wrap="square" rtlCol="0">
            <a:spAutoFit/>
          </a:bodyPr>
          <a:lstStyle/>
          <a:p>
            <a:r>
              <a:rPr lang="zh-CN" altLang="en-US" sz="2400" dirty="0">
                <a:solidFill>
                  <a:srgbClr val="FF0000"/>
                </a:solidFill>
                <a:latin typeface="+mn-ea"/>
              </a:rPr>
              <a:t>减小</a:t>
            </a:r>
            <a:endParaRPr lang="zh-CN" altLang="en-US" sz="2400" dirty="0">
              <a:solidFill>
                <a:srgbClr val="FF0000"/>
              </a:solidFill>
              <a:latin typeface="+mn-ea"/>
            </a:endParaRPr>
          </a:p>
        </p:txBody>
      </p:sp>
      <p:sp>
        <p:nvSpPr>
          <p:cNvPr id="12" name="文本框 11"/>
          <p:cNvSpPr txBox="1"/>
          <p:nvPr/>
        </p:nvSpPr>
        <p:spPr>
          <a:xfrm>
            <a:off x="8678157" y="4684433"/>
            <a:ext cx="1813311" cy="461665"/>
          </a:xfrm>
          <a:prstGeom prst="rect">
            <a:avLst/>
          </a:prstGeom>
          <a:noFill/>
        </p:spPr>
        <p:txBody>
          <a:bodyPr wrap="square" rtlCol="0">
            <a:spAutoFit/>
          </a:bodyPr>
          <a:lstStyle/>
          <a:p>
            <a:r>
              <a:rPr lang="zh-CN" altLang="en-US" sz="2400" dirty="0">
                <a:solidFill>
                  <a:srgbClr val="FF0000"/>
                </a:solidFill>
                <a:latin typeface="+mn-ea"/>
              </a:rPr>
              <a:t>增大</a:t>
            </a:r>
            <a:endParaRPr lang="zh-CN" altLang="en-US" sz="2400" dirty="0">
              <a:solidFill>
                <a:srgbClr val="FF0000"/>
              </a:solidFill>
              <a:latin typeface="+mn-ea"/>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ppt_x"/>
                                          </p:val>
                                        </p:tav>
                                        <p:tav tm="100000">
                                          <p:val>
                                            <p:strVal val="#ppt_x"/>
                                          </p:val>
                                        </p:tav>
                                      </p:tavLst>
                                    </p:anim>
                                    <p:anim calcmode="lin" valueType="num">
                                      <p:cBhvr additive="base">
                                        <p:cTn id="20"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500" fill="hold"/>
                                        <p:tgtEl>
                                          <p:spTgt spid="12"/>
                                        </p:tgtEl>
                                        <p:attrNameLst>
                                          <p:attrName>ppt_x</p:attrName>
                                        </p:attrNameLst>
                                      </p:cBhvr>
                                      <p:tavLst>
                                        <p:tav tm="0">
                                          <p:val>
                                            <p:strVal val="#ppt_x"/>
                                          </p:val>
                                        </p:tav>
                                        <p:tav tm="100000">
                                          <p:val>
                                            <p:strVal val="#ppt_x"/>
                                          </p:val>
                                        </p:tav>
                                      </p:tavLst>
                                    </p:anim>
                                    <p:anim calcmode="lin" valueType="num">
                                      <p:cBhvr additive="base">
                                        <p:cTn id="26"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1" name="MainIdea"/>
          <p:cNvSpPr/>
          <p:nvPr/>
        </p:nvSpPr>
        <p:spPr>
          <a:xfrm>
            <a:off x="3959860" y="2930525"/>
            <a:ext cx="1563370" cy="1325245"/>
          </a:xfrm>
          <a:custGeom>
            <a:avLst/>
            <a:gdLst>
              <a:gd name="rtl" fmla="*/ 224960 w 1699360"/>
              <a:gd name="rtt" fmla="*/ 132240 h 547200"/>
              <a:gd name="rtr" fmla="*/ 1471360 w 1699360"/>
              <a:gd name="rtb" fmla="*/ 428640 h 547200"/>
            </a:gdLst>
            <a:ahLst/>
            <a:cxnLst/>
            <a:rect l="rtl" t="rtt" r="rtr" b="rtb"/>
            <a:pathLst>
              <a:path w="1699360" h="547200">
                <a:moveTo>
                  <a:pt x="273600" y="0"/>
                </a:moveTo>
                <a:lnTo>
                  <a:pt x="1425760" y="0"/>
                </a:lnTo>
                <a:cubicBezTo>
                  <a:pt x="1576869" y="0"/>
                  <a:pt x="1699360" y="122491"/>
                  <a:pt x="1699360" y="273600"/>
                </a:cubicBezTo>
                <a:cubicBezTo>
                  <a:pt x="1699360" y="424709"/>
                  <a:pt x="1576869" y="547200"/>
                  <a:pt x="1425760" y="547200"/>
                </a:cubicBezTo>
                <a:lnTo>
                  <a:pt x="273600" y="547200"/>
                </a:lnTo>
                <a:cubicBezTo>
                  <a:pt x="122491" y="547200"/>
                  <a:pt x="0" y="424709"/>
                  <a:pt x="0" y="273600"/>
                </a:cubicBezTo>
                <a:cubicBezTo>
                  <a:pt x="0" y="122491"/>
                  <a:pt x="122491" y="0"/>
                  <a:pt x="273600" y="0"/>
                </a:cubicBezTo>
                <a:close/>
              </a:path>
            </a:pathLst>
          </a:custGeom>
          <a:solidFill>
            <a:srgbClr val="FFFFFF"/>
          </a:solidFill>
          <a:ln w="30400" cap="flat">
            <a:solidFill>
              <a:srgbClr val="96E54E"/>
            </a:solidFill>
            <a:round/>
          </a:ln>
        </p:spPr>
        <p:txBody>
          <a:bodyPr wrap="none" lIns="0" tIns="0" rIns="0" bIns="22500" rtlCol="0" anchor="ctr"/>
          <a:lstStyle/>
          <a:p>
            <a:pPr algn="ctr"/>
            <a:r>
              <a:rPr sz="2400" b="1">
                <a:solidFill>
                  <a:srgbClr val="454545"/>
                </a:solidFill>
                <a:latin typeface="方正粗黑宋简体" panose="02000000000000000000" charset="-122"/>
              </a:rPr>
              <a:t>机械能</a:t>
            </a:r>
            <a:endParaRPr sz="2400" b="1">
              <a:solidFill>
                <a:srgbClr val="454545"/>
              </a:solidFill>
              <a:latin typeface="方正粗黑宋简体" panose="02000000000000000000" charset="-122"/>
            </a:endParaRPr>
          </a:p>
        </p:txBody>
      </p:sp>
      <p:grpSp>
        <p:nvGrpSpPr>
          <p:cNvPr id="20" name="组合 19"/>
          <p:cNvGrpSpPr/>
          <p:nvPr/>
        </p:nvGrpSpPr>
        <p:grpSpPr>
          <a:xfrm>
            <a:off x="5561965" y="4201160"/>
            <a:ext cx="2518410" cy="1168400"/>
            <a:chOff x="9411" y="7144"/>
            <a:chExt cx="3966" cy="1840"/>
          </a:xfrm>
        </p:grpSpPr>
        <p:sp>
          <p:nvSpPr>
            <p:cNvPr id="109" name="MMConnector"/>
            <p:cNvSpPr/>
            <p:nvPr/>
          </p:nvSpPr>
          <p:spPr>
            <a:xfrm>
              <a:off x="9411" y="7144"/>
              <a:ext cx="1587" cy="1142"/>
            </a:xfrm>
            <a:custGeom>
              <a:avLst/>
              <a:gdLst/>
              <a:ahLst/>
              <a:cxnLst/>
              <a:rect l="0" t="0" r="0" b="0"/>
              <a:pathLst>
                <a:path w="887202" h="299470">
                  <a:moveTo>
                    <a:pt x="-51506" y="-72481"/>
                  </a:moveTo>
                  <a:cubicBezTo>
                    <a:pt x="-68411" y="-81482"/>
                    <a:pt x="-85415" y="-75994"/>
                    <a:pt x="-91936" y="-62897"/>
                  </a:cubicBezTo>
                  <a:cubicBezTo>
                    <a:pt x="-98457" y="-49801"/>
                    <a:pt x="-92537" y="-33035"/>
                    <a:pt x="-75219" y="-24858"/>
                  </a:cubicBezTo>
                  <a:cubicBezTo>
                    <a:pt x="-59259" y="-17323"/>
                    <a:pt x="-43300" y="-9788"/>
                    <a:pt x="-27355" y="-2159"/>
                  </a:cubicBezTo>
                  <a:cubicBezTo>
                    <a:pt x="-11411" y="5469"/>
                    <a:pt x="4519" y="13191"/>
                    <a:pt x="20458" y="20934"/>
                  </a:cubicBezTo>
                  <a:cubicBezTo>
                    <a:pt x="36397" y="28676"/>
                    <a:pt x="52345" y="36440"/>
                    <a:pt x="68318" y="44195"/>
                  </a:cubicBezTo>
                  <a:cubicBezTo>
                    <a:pt x="84291" y="51950"/>
                    <a:pt x="100289" y="59696"/>
                    <a:pt x="116329" y="67392"/>
                  </a:cubicBezTo>
                  <a:cubicBezTo>
                    <a:pt x="132369" y="75087"/>
                    <a:pt x="148451" y="82731"/>
                    <a:pt x="164592" y="90283"/>
                  </a:cubicBezTo>
                  <a:cubicBezTo>
                    <a:pt x="180732" y="97836"/>
                    <a:pt x="196932" y="105296"/>
                    <a:pt x="213205" y="112623"/>
                  </a:cubicBezTo>
                  <a:cubicBezTo>
                    <a:pt x="229478" y="119949"/>
                    <a:pt x="245825" y="127142"/>
                    <a:pt x="262258" y="134157"/>
                  </a:cubicBezTo>
                  <a:cubicBezTo>
                    <a:pt x="278691" y="141173"/>
                    <a:pt x="295210" y="148012"/>
                    <a:pt x="311824" y="154631"/>
                  </a:cubicBezTo>
                  <a:cubicBezTo>
                    <a:pt x="328438" y="161250"/>
                    <a:pt x="345148" y="167649"/>
                    <a:pt x="361957" y="173788"/>
                  </a:cubicBezTo>
                  <a:cubicBezTo>
                    <a:pt x="378767" y="179926"/>
                    <a:pt x="395677" y="185803"/>
                    <a:pt x="412687" y="191380"/>
                  </a:cubicBezTo>
                  <a:cubicBezTo>
                    <a:pt x="429698" y="196956"/>
                    <a:pt x="446808" y="202232"/>
                    <a:pt x="464014" y="207172"/>
                  </a:cubicBezTo>
                  <a:cubicBezTo>
                    <a:pt x="481219" y="212112"/>
                    <a:pt x="498519" y="216716"/>
                    <a:pt x="515907" y="220953"/>
                  </a:cubicBezTo>
                  <a:cubicBezTo>
                    <a:pt x="533296" y="225191"/>
                    <a:pt x="550775" y="229061"/>
                    <a:pt x="568309" y="232542"/>
                  </a:cubicBezTo>
                  <a:cubicBezTo>
                    <a:pt x="585844" y="236023"/>
                    <a:pt x="603435" y="239113"/>
                    <a:pt x="621134" y="241798"/>
                  </a:cubicBezTo>
                  <a:cubicBezTo>
                    <a:pt x="638834" y="244483"/>
                    <a:pt x="656641" y="246763"/>
                    <a:pt x="674278" y="248626"/>
                  </a:cubicBezTo>
                  <a:cubicBezTo>
                    <a:pt x="691915" y="250490"/>
                    <a:pt x="709382" y="251938"/>
                    <a:pt x="727625" y="252979"/>
                  </a:cubicBezTo>
                  <a:cubicBezTo>
                    <a:pt x="745868" y="254020"/>
                    <a:pt x="764889" y="254654"/>
                    <a:pt x="781054" y="254856"/>
                  </a:cubicBezTo>
                  <a:cubicBezTo>
                    <a:pt x="797220" y="255058"/>
                    <a:pt x="810530" y="254829"/>
                    <a:pt x="823840" y="254600"/>
                  </a:cubicBezTo>
                  <a:cubicBezTo>
                    <a:pt x="826576" y="254553"/>
                    <a:pt x="828400" y="252890"/>
                    <a:pt x="828400" y="250800"/>
                  </a:cubicBezTo>
                  <a:cubicBezTo>
                    <a:pt x="828400" y="248710"/>
                    <a:pt x="826575" y="247085"/>
                    <a:pt x="823840" y="247000"/>
                  </a:cubicBezTo>
                  <a:cubicBezTo>
                    <a:pt x="810623" y="246591"/>
                    <a:pt x="797407" y="246182"/>
                    <a:pt x="781403" y="245210"/>
                  </a:cubicBezTo>
                  <a:cubicBezTo>
                    <a:pt x="765399" y="244238"/>
                    <a:pt x="746608" y="242704"/>
                    <a:pt x="728627" y="240807"/>
                  </a:cubicBezTo>
                  <a:cubicBezTo>
                    <a:pt x="710646" y="238909"/>
                    <a:pt x="693475" y="236649"/>
                    <a:pt x="676173" y="233973"/>
                  </a:cubicBezTo>
                  <a:cubicBezTo>
                    <a:pt x="658871" y="231297"/>
                    <a:pt x="641438" y="228206"/>
                    <a:pt x="624148" y="224725"/>
                  </a:cubicBezTo>
                  <a:cubicBezTo>
                    <a:pt x="606857" y="221244"/>
                    <a:pt x="589709" y="217372"/>
                    <a:pt x="572647" y="213122"/>
                  </a:cubicBezTo>
                  <a:cubicBezTo>
                    <a:pt x="555584" y="208872"/>
                    <a:pt x="538608" y="204245"/>
                    <a:pt x="521745" y="199265"/>
                  </a:cubicBezTo>
                  <a:cubicBezTo>
                    <a:pt x="504881" y="194284"/>
                    <a:pt x="488130" y="188951"/>
                    <a:pt x="471490" y="183293"/>
                  </a:cubicBezTo>
                  <a:cubicBezTo>
                    <a:pt x="454850" y="177636"/>
                    <a:pt x="438322" y="171654"/>
                    <a:pt x="421903" y="165381"/>
                  </a:cubicBezTo>
                  <a:cubicBezTo>
                    <a:pt x="405484" y="159108"/>
                    <a:pt x="389176" y="152545"/>
                    <a:pt x="372970" y="145726"/>
                  </a:cubicBezTo>
                  <a:cubicBezTo>
                    <a:pt x="356765" y="138908"/>
                    <a:pt x="340662" y="131834"/>
                    <a:pt x="324651" y="124544"/>
                  </a:cubicBezTo>
                  <a:cubicBezTo>
                    <a:pt x="308640" y="117254"/>
                    <a:pt x="292720" y="109747"/>
                    <a:pt x="276877" y="102061"/>
                  </a:cubicBezTo>
                  <a:cubicBezTo>
                    <a:pt x="261033" y="94376"/>
                    <a:pt x="245266" y="86512"/>
                    <a:pt x="229556" y="78509"/>
                  </a:cubicBezTo>
                  <a:cubicBezTo>
                    <a:pt x="213847" y="70506"/>
                    <a:pt x="198196" y="62363"/>
                    <a:pt x="182582" y="54119"/>
                  </a:cubicBezTo>
                  <a:cubicBezTo>
                    <a:pt x="166968" y="45875"/>
                    <a:pt x="151392" y="37530"/>
                    <a:pt x="135832" y="29121"/>
                  </a:cubicBezTo>
                  <a:cubicBezTo>
                    <a:pt x="120272" y="20712"/>
                    <a:pt x="104729" y="12239"/>
                    <a:pt x="89178" y="3741"/>
                  </a:cubicBezTo>
                  <a:cubicBezTo>
                    <a:pt x="73628" y="-4756"/>
                    <a:pt x="58070" y="-13279"/>
                    <a:pt x="42490" y="-21798"/>
                  </a:cubicBezTo>
                  <a:cubicBezTo>
                    <a:pt x="26910" y="-30316"/>
                    <a:pt x="11306" y="-38830"/>
                    <a:pt x="-4363" y="-47277"/>
                  </a:cubicBezTo>
                  <a:cubicBezTo>
                    <a:pt x="-20033" y="-55724"/>
                    <a:pt x="-35770" y="-64102"/>
                    <a:pt x="-51506" y="-72481"/>
                  </a:cubicBezTo>
                  <a:close/>
                </a:path>
              </a:pathLst>
            </a:custGeom>
            <a:solidFill>
              <a:srgbClr val="96E54E"/>
            </a:solidFill>
            <a:ln w="7600" cap="rnd">
              <a:solidFill>
                <a:srgbClr val="96E54E"/>
              </a:solidFill>
              <a:round/>
            </a:ln>
          </p:spPr>
        </p:sp>
        <p:sp>
          <p:nvSpPr>
            <p:cNvPr id="108" name="MainTopic"/>
            <p:cNvSpPr/>
            <p:nvPr/>
          </p:nvSpPr>
          <p:spPr>
            <a:xfrm>
              <a:off x="10872" y="7216"/>
              <a:ext cx="2505" cy="1768"/>
            </a:xfrm>
            <a:custGeom>
              <a:avLst/>
              <a:gdLst>
                <a:gd name="rtl" fmla="*/ 135280 w 881600"/>
                <a:gd name="rtt" fmla="*/ 71440 h 463600"/>
                <a:gd name="rtr" fmla="*/ 743280 w 881600"/>
                <a:gd name="rtb" fmla="*/ 405840 h 463600"/>
              </a:gdLst>
              <a:ahLst/>
              <a:cxnLst/>
              <a:rect l="rtl" t="rtt" r="rtr" b="rtb"/>
              <a:pathLst>
                <a:path w="881600" h="463600">
                  <a:moveTo>
                    <a:pt x="30400" y="0"/>
                  </a:moveTo>
                  <a:lnTo>
                    <a:pt x="851200" y="0"/>
                  </a:lnTo>
                  <a:cubicBezTo>
                    <a:pt x="867981" y="0"/>
                    <a:pt x="881600" y="13619"/>
                    <a:pt x="881600" y="30400"/>
                  </a:cubicBezTo>
                  <a:lnTo>
                    <a:pt x="881600" y="433200"/>
                  </a:lnTo>
                  <a:cubicBezTo>
                    <a:pt x="881600" y="449981"/>
                    <a:pt x="867981" y="463600"/>
                    <a:pt x="851200" y="463600"/>
                  </a:cubicBezTo>
                  <a:lnTo>
                    <a:pt x="30400" y="463600"/>
                  </a:lnTo>
                  <a:cubicBezTo>
                    <a:pt x="13619" y="463600"/>
                    <a:pt x="0" y="449981"/>
                    <a:pt x="0" y="433200"/>
                  </a:cubicBezTo>
                  <a:lnTo>
                    <a:pt x="0" y="30400"/>
                  </a:lnTo>
                  <a:cubicBezTo>
                    <a:pt x="0" y="13619"/>
                    <a:pt x="13619" y="0"/>
                    <a:pt x="30400" y="0"/>
                  </a:cubicBezTo>
                  <a:close/>
                </a:path>
              </a:pathLst>
            </a:custGeom>
            <a:noFill/>
            <a:ln w="15200" cap="flat">
              <a:solidFill>
                <a:srgbClr val="96E54E"/>
              </a:solidFill>
              <a:round/>
            </a:ln>
          </p:spPr>
          <p:txBody>
            <a:bodyPr wrap="square" lIns="0" tIns="0" rIns="0" bIns="22500" rtlCol="0" anchor="ctr"/>
            <a:lstStyle/>
            <a:p>
              <a:pPr algn="l"/>
              <a:r>
                <a:rPr sz="2400">
                  <a:solidFill>
                    <a:srgbClr val="303030"/>
                  </a:solidFill>
                  <a:latin typeface="宋体" panose="02010600030101010101" pitchFamily="2" charset="-122"/>
                  <a:hlinkClick r:id="rId1" action="ppaction://hlinksldjump"/>
                </a:rPr>
                <a:t>机械能及其</a:t>
              </a:r>
              <a:r>
                <a:rPr lang="zh-CN" sz="2400">
                  <a:solidFill>
                    <a:srgbClr val="303030"/>
                  </a:solidFill>
                  <a:latin typeface="宋体" panose="02010600030101010101" pitchFamily="2" charset="-122"/>
                  <a:hlinkClick r:id="rId1" action="ppaction://hlinksldjump"/>
                </a:rPr>
                <a:t>转化</a:t>
              </a:r>
              <a:endParaRPr lang="zh-CN" sz="2400">
                <a:solidFill>
                  <a:srgbClr val="303030"/>
                </a:solidFill>
                <a:latin typeface="宋体" panose="02010600030101010101" pitchFamily="2" charset="-122"/>
                <a:hlinkClick r:id="rId1" action="ppaction://hlinksldjump"/>
              </a:endParaRPr>
            </a:p>
          </p:txBody>
        </p:sp>
      </p:grpSp>
      <p:grpSp>
        <p:nvGrpSpPr>
          <p:cNvPr id="6" name="组合 5"/>
          <p:cNvGrpSpPr/>
          <p:nvPr/>
        </p:nvGrpSpPr>
        <p:grpSpPr>
          <a:xfrm>
            <a:off x="2064385" y="2531110"/>
            <a:ext cx="3067050" cy="718185"/>
            <a:chOff x="3557" y="6038"/>
            <a:chExt cx="4830" cy="1131"/>
          </a:xfrm>
        </p:grpSpPr>
        <p:sp>
          <p:nvSpPr>
            <p:cNvPr id="115" name="MMConnector"/>
            <p:cNvSpPr/>
            <p:nvPr/>
          </p:nvSpPr>
          <p:spPr>
            <a:xfrm flipV="1">
              <a:off x="6686" y="6667"/>
              <a:ext cx="1701" cy="200"/>
            </a:xfrm>
            <a:custGeom>
              <a:avLst/>
              <a:gdLst/>
              <a:ahLst/>
              <a:cxnLst/>
              <a:rect l="0" t="0" r="0" b="0"/>
              <a:pathLst>
                <a:path w="802651" h="58747">
                  <a:moveTo>
                    <a:pt x="-18517" y="22344"/>
                  </a:moveTo>
                  <a:cubicBezTo>
                    <a:pt x="584" y="20951"/>
                    <a:pt x="12039" y="7228"/>
                    <a:pt x="10570" y="-7328"/>
                  </a:cubicBezTo>
                  <a:cubicBezTo>
                    <a:pt x="9100" y="-21884"/>
                    <a:pt x="-4868" y="-33058"/>
                    <a:pt x="-23860" y="-30587"/>
                  </a:cubicBezTo>
                  <a:cubicBezTo>
                    <a:pt x="-41465" y="-28297"/>
                    <a:pt x="-59070" y="-26006"/>
                    <a:pt x="-76668" y="-23705"/>
                  </a:cubicBezTo>
                  <a:cubicBezTo>
                    <a:pt x="-94266" y="-21403"/>
                    <a:pt x="-111857" y="-19091"/>
                    <a:pt x="-129445" y="-16782"/>
                  </a:cubicBezTo>
                  <a:cubicBezTo>
                    <a:pt x="-147033" y="-14472"/>
                    <a:pt x="-164618" y="-12166"/>
                    <a:pt x="-182201" y="-9869"/>
                  </a:cubicBezTo>
                  <a:cubicBezTo>
                    <a:pt x="-199784" y="-7573"/>
                    <a:pt x="-217364" y="-5287"/>
                    <a:pt x="-234944" y="-3020"/>
                  </a:cubicBezTo>
                  <a:cubicBezTo>
                    <a:pt x="-252523" y="-754"/>
                    <a:pt x="-270103" y="1492"/>
                    <a:pt x="-287683" y="3709"/>
                  </a:cubicBezTo>
                  <a:cubicBezTo>
                    <a:pt x="-305263" y="5926"/>
                    <a:pt x="-322844" y="8114"/>
                    <a:pt x="-340427" y="10261"/>
                  </a:cubicBezTo>
                  <a:cubicBezTo>
                    <a:pt x="-358010" y="12409"/>
                    <a:pt x="-375597" y="14517"/>
                    <a:pt x="-393186" y="16574"/>
                  </a:cubicBezTo>
                  <a:cubicBezTo>
                    <a:pt x="-410776" y="18632"/>
                    <a:pt x="-428370" y="20639"/>
                    <a:pt x="-445970" y="22585"/>
                  </a:cubicBezTo>
                  <a:cubicBezTo>
                    <a:pt x="-463570" y="24532"/>
                    <a:pt x="-481176" y="26417"/>
                    <a:pt x="-498786" y="28230"/>
                  </a:cubicBezTo>
                  <a:cubicBezTo>
                    <a:pt x="-516397" y="30043"/>
                    <a:pt x="-534011" y="31783"/>
                    <a:pt x="-551643" y="33440"/>
                  </a:cubicBezTo>
                  <a:cubicBezTo>
                    <a:pt x="-569275" y="35097"/>
                    <a:pt x="-586925" y="36670"/>
                    <a:pt x="-604546" y="38149"/>
                  </a:cubicBezTo>
                  <a:cubicBezTo>
                    <a:pt x="-622167" y="39628"/>
                    <a:pt x="-639760" y="41013"/>
                    <a:pt x="-657500" y="42289"/>
                  </a:cubicBezTo>
                  <a:cubicBezTo>
                    <a:pt x="-675239" y="43565"/>
                    <a:pt x="-693126" y="44732"/>
                    <a:pt x="-710507" y="45791"/>
                  </a:cubicBezTo>
                  <a:cubicBezTo>
                    <a:pt x="-727888" y="46850"/>
                    <a:pt x="-744763" y="47801"/>
                    <a:pt x="-763567" y="48588"/>
                  </a:cubicBezTo>
                  <a:cubicBezTo>
                    <a:pt x="-782372" y="49375"/>
                    <a:pt x="-803106" y="49999"/>
                    <a:pt x="-823840" y="50622"/>
                  </a:cubicBezTo>
                  <a:cubicBezTo>
                    <a:pt x="-826575" y="50704"/>
                    <a:pt x="-828400" y="52535"/>
                    <a:pt x="-828400" y="54625"/>
                  </a:cubicBezTo>
                  <a:cubicBezTo>
                    <a:pt x="-828400" y="56715"/>
                    <a:pt x="-826576" y="58578"/>
                    <a:pt x="-823840" y="58628"/>
                  </a:cubicBezTo>
                  <a:cubicBezTo>
                    <a:pt x="-803046" y="59009"/>
                    <a:pt x="-782253" y="59389"/>
                    <a:pt x="-763377" y="59605"/>
                  </a:cubicBezTo>
                  <a:cubicBezTo>
                    <a:pt x="-744501" y="59822"/>
                    <a:pt x="-727544" y="59873"/>
                    <a:pt x="-710070" y="59816"/>
                  </a:cubicBezTo>
                  <a:cubicBezTo>
                    <a:pt x="-692595" y="59759"/>
                    <a:pt x="-674605" y="59593"/>
                    <a:pt x="-656753" y="59318"/>
                  </a:cubicBezTo>
                  <a:cubicBezTo>
                    <a:pt x="-638901" y="59042"/>
                    <a:pt x="-621187" y="58657"/>
                    <a:pt x="-603438" y="58177"/>
                  </a:cubicBezTo>
                  <a:cubicBezTo>
                    <a:pt x="-585690" y="57696"/>
                    <a:pt x="-567906" y="57121"/>
                    <a:pt x="-550136" y="56462"/>
                  </a:cubicBezTo>
                  <a:cubicBezTo>
                    <a:pt x="-532366" y="55802"/>
                    <a:pt x="-514608" y="55058"/>
                    <a:pt x="-496853" y="54242"/>
                  </a:cubicBezTo>
                  <a:cubicBezTo>
                    <a:pt x="-479097" y="53425"/>
                    <a:pt x="-461342" y="52536"/>
                    <a:pt x="-443593" y="51585"/>
                  </a:cubicBezTo>
                  <a:cubicBezTo>
                    <a:pt x="-425844" y="50634"/>
                    <a:pt x="-408101" y="49622"/>
                    <a:pt x="-390362" y="48559"/>
                  </a:cubicBezTo>
                  <a:cubicBezTo>
                    <a:pt x="-372623" y="47497"/>
                    <a:pt x="-354888" y="46384"/>
                    <a:pt x="-337159" y="45231"/>
                  </a:cubicBezTo>
                  <a:cubicBezTo>
                    <a:pt x="-319429" y="44079"/>
                    <a:pt x="-301705" y="42886"/>
                    <a:pt x="-283986" y="41665"/>
                  </a:cubicBezTo>
                  <a:cubicBezTo>
                    <a:pt x="-266266" y="40444"/>
                    <a:pt x="-248551" y="39193"/>
                    <a:pt x="-230841" y="37923"/>
                  </a:cubicBezTo>
                  <a:cubicBezTo>
                    <a:pt x="-213131" y="36653"/>
                    <a:pt x="-195425" y="35363"/>
                    <a:pt x="-177724" y="34064"/>
                  </a:cubicBezTo>
                  <a:cubicBezTo>
                    <a:pt x="-160022" y="32765"/>
                    <a:pt x="-142326" y="31457"/>
                    <a:pt x="-124632" y="30146"/>
                  </a:cubicBezTo>
                  <a:cubicBezTo>
                    <a:pt x="-106939" y="28836"/>
                    <a:pt x="-89249" y="27523"/>
                    <a:pt x="-71564" y="26222"/>
                  </a:cubicBezTo>
                  <a:cubicBezTo>
                    <a:pt x="-53879" y="24922"/>
                    <a:pt x="-36198" y="23633"/>
                    <a:pt x="-18517" y="22344"/>
                  </a:cubicBezTo>
                  <a:close/>
                </a:path>
              </a:pathLst>
            </a:custGeom>
            <a:solidFill>
              <a:srgbClr val="96E54E"/>
            </a:solidFill>
            <a:ln w="7600" cap="rnd">
              <a:solidFill>
                <a:srgbClr val="96E54E"/>
              </a:solidFill>
              <a:round/>
            </a:ln>
          </p:spPr>
        </p:sp>
        <p:sp>
          <p:nvSpPr>
            <p:cNvPr id="114" name="MainTopic"/>
            <p:cNvSpPr/>
            <p:nvPr/>
          </p:nvSpPr>
          <p:spPr>
            <a:xfrm>
              <a:off x="3557" y="6038"/>
              <a:ext cx="1357" cy="1131"/>
            </a:xfrm>
            <a:custGeom>
              <a:avLst/>
              <a:gdLst>
                <a:gd name="rtl" fmla="*/ 135280 w 592800"/>
                <a:gd name="rtt" fmla="*/ 71440 h 296400"/>
                <a:gd name="rtr" fmla="*/ 454480 w 592800"/>
                <a:gd name="rtb" fmla="*/ 238640 h 296400"/>
              </a:gdLst>
              <a:ahLst/>
              <a:cxnLst/>
              <a:rect l="rtl" t="rtt" r="rtr" b="rtb"/>
              <a:pathLst>
                <a:path w="592800" h="296400">
                  <a:moveTo>
                    <a:pt x="30400" y="0"/>
                  </a:moveTo>
                  <a:lnTo>
                    <a:pt x="562400" y="0"/>
                  </a:lnTo>
                  <a:cubicBezTo>
                    <a:pt x="579181" y="0"/>
                    <a:pt x="592800" y="13619"/>
                    <a:pt x="592800" y="30400"/>
                  </a:cubicBezTo>
                  <a:lnTo>
                    <a:pt x="592800" y="266000"/>
                  </a:lnTo>
                  <a:cubicBezTo>
                    <a:pt x="592800" y="282781"/>
                    <a:pt x="579181" y="296400"/>
                    <a:pt x="562400" y="296400"/>
                  </a:cubicBezTo>
                  <a:lnTo>
                    <a:pt x="30400" y="296400"/>
                  </a:lnTo>
                  <a:cubicBezTo>
                    <a:pt x="13619" y="296400"/>
                    <a:pt x="0" y="282781"/>
                    <a:pt x="0" y="266000"/>
                  </a:cubicBezTo>
                  <a:lnTo>
                    <a:pt x="0" y="30400"/>
                  </a:lnTo>
                  <a:cubicBezTo>
                    <a:pt x="0" y="13619"/>
                    <a:pt x="13619" y="0"/>
                    <a:pt x="30400" y="0"/>
                  </a:cubicBezTo>
                  <a:close/>
                </a:path>
              </a:pathLst>
            </a:custGeom>
            <a:noFill/>
            <a:ln w="15200" cap="flat">
              <a:solidFill>
                <a:srgbClr val="96E54E"/>
              </a:solidFill>
              <a:round/>
            </a:ln>
          </p:spPr>
          <p:txBody>
            <a:bodyPr wrap="none" lIns="0" tIns="0" rIns="0" bIns="22500" rtlCol="0" anchor="ctr"/>
            <a:lstStyle/>
            <a:p>
              <a:pPr algn="ctr"/>
              <a:r>
                <a:rPr lang="zh-CN" sz="2400">
                  <a:solidFill>
                    <a:srgbClr val="303030"/>
                  </a:solidFill>
                  <a:latin typeface="宋体" panose="02010600030101010101" pitchFamily="2" charset="-122"/>
                  <a:hlinkClick r:id="rId2" action="ppaction://hlinksldjump"/>
                </a:rPr>
                <a:t>能量</a:t>
              </a:r>
              <a:endParaRPr lang="zh-CN" sz="2400">
                <a:solidFill>
                  <a:srgbClr val="303030"/>
                </a:solidFill>
                <a:latin typeface="宋体" panose="02010600030101010101" pitchFamily="2" charset="-122"/>
              </a:endParaRPr>
            </a:p>
          </p:txBody>
        </p:sp>
      </p:grpSp>
      <p:grpSp>
        <p:nvGrpSpPr>
          <p:cNvPr id="10" name="组合 9"/>
          <p:cNvGrpSpPr/>
          <p:nvPr/>
        </p:nvGrpSpPr>
        <p:grpSpPr>
          <a:xfrm>
            <a:off x="2118995" y="4144645"/>
            <a:ext cx="2726690" cy="718185"/>
            <a:chOff x="3821" y="7319"/>
            <a:chExt cx="4294" cy="1131"/>
          </a:xfrm>
        </p:grpSpPr>
        <p:sp>
          <p:nvSpPr>
            <p:cNvPr id="201" name="MMConnector"/>
            <p:cNvSpPr/>
            <p:nvPr/>
          </p:nvSpPr>
          <p:spPr>
            <a:xfrm>
              <a:off x="6544" y="7341"/>
              <a:ext cx="1571" cy="792"/>
            </a:xfrm>
            <a:custGeom>
              <a:avLst/>
              <a:gdLst/>
              <a:ahLst/>
              <a:cxnLst/>
              <a:rect l="0" t="0" r="0" b="0"/>
              <a:pathLst>
                <a:path w="973721" h="529127">
                  <a:moveTo>
                    <a:pt x="166149" y="-115731"/>
                  </a:moveTo>
                  <a:cubicBezTo>
                    <a:pt x="181460" y="-127237"/>
                    <a:pt x="184083" y="-144723"/>
                    <a:pt x="175135" y="-156298"/>
                  </a:cubicBezTo>
                  <a:cubicBezTo>
                    <a:pt x="166188" y="-167873"/>
                    <a:pt x="148450" y="-169933"/>
                    <a:pt x="133613" y="-157822"/>
                  </a:cubicBezTo>
                  <a:cubicBezTo>
                    <a:pt x="119726" y="-146487"/>
                    <a:pt x="105839" y="-135152"/>
                    <a:pt x="92116" y="-123674"/>
                  </a:cubicBezTo>
                  <a:cubicBezTo>
                    <a:pt x="78392" y="-112196"/>
                    <a:pt x="64831" y="-100574"/>
                    <a:pt x="51349" y="-88896"/>
                  </a:cubicBezTo>
                  <a:cubicBezTo>
                    <a:pt x="37868" y="-77217"/>
                    <a:pt x="24466" y="-65481"/>
                    <a:pt x="11125" y="-53710"/>
                  </a:cubicBezTo>
                  <a:cubicBezTo>
                    <a:pt x="-2216" y="-41940"/>
                    <a:pt x="-15496" y="-30134"/>
                    <a:pt x="-28752" y="-18333"/>
                  </a:cubicBezTo>
                  <a:cubicBezTo>
                    <a:pt x="-42008" y="-6531"/>
                    <a:pt x="-55241" y="5266"/>
                    <a:pt x="-68482" y="17026"/>
                  </a:cubicBezTo>
                  <a:cubicBezTo>
                    <a:pt x="-81723" y="28786"/>
                    <a:pt x="-94972" y="40509"/>
                    <a:pt x="-108263" y="52158"/>
                  </a:cubicBezTo>
                  <a:cubicBezTo>
                    <a:pt x="-121555" y="63807"/>
                    <a:pt x="-134888" y="75382"/>
                    <a:pt x="-148295" y="86847"/>
                  </a:cubicBezTo>
                  <a:cubicBezTo>
                    <a:pt x="-161703" y="98312"/>
                    <a:pt x="-175184" y="109667"/>
                    <a:pt x="-188772" y="120872"/>
                  </a:cubicBezTo>
                  <a:cubicBezTo>
                    <a:pt x="-202360" y="132078"/>
                    <a:pt x="-216053" y="143133"/>
                    <a:pt x="-229881" y="153998"/>
                  </a:cubicBezTo>
                  <a:cubicBezTo>
                    <a:pt x="-243710" y="164863"/>
                    <a:pt x="-257674" y="175537"/>
                    <a:pt x="-271800" y="185975"/>
                  </a:cubicBezTo>
                  <a:cubicBezTo>
                    <a:pt x="-285926" y="196414"/>
                    <a:pt x="-300214" y="206617"/>
                    <a:pt x="-314687" y="216538"/>
                  </a:cubicBezTo>
                  <a:cubicBezTo>
                    <a:pt x="-329159" y="226459"/>
                    <a:pt x="-343817" y="236098"/>
                    <a:pt x="-358676" y="245407"/>
                  </a:cubicBezTo>
                  <a:cubicBezTo>
                    <a:pt x="-373535" y="254716"/>
                    <a:pt x="-388596" y="263694"/>
                    <a:pt x="-403868" y="272294"/>
                  </a:cubicBezTo>
                  <a:cubicBezTo>
                    <a:pt x="-419141" y="280893"/>
                    <a:pt x="-434624" y="289114"/>
                    <a:pt x="-450323" y="296908"/>
                  </a:cubicBezTo>
                  <a:cubicBezTo>
                    <a:pt x="-466021" y="304703"/>
                    <a:pt x="-481933" y="312073"/>
                    <a:pt x="-498047" y="318975"/>
                  </a:cubicBezTo>
                  <a:cubicBezTo>
                    <a:pt x="-514161" y="325877"/>
                    <a:pt x="-530477" y="332311"/>
                    <a:pt x="-546995" y="338245"/>
                  </a:cubicBezTo>
                  <a:cubicBezTo>
                    <a:pt x="-563512" y="344180"/>
                    <a:pt x="-580230" y="349613"/>
                    <a:pt x="-597064" y="354521"/>
                  </a:cubicBezTo>
                  <a:cubicBezTo>
                    <a:pt x="-613898" y="359429"/>
                    <a:pt x="-630847" y="363813"/>
                    <a:pt x="-648106" y="367663"/>
                  </a:cubicBezTo>
                  <a:cubicBezTo>
                    <a:pt x="-665365" y="371514"/>
                    <a:pt x="-682933" y="374832"/>
                    <a:pt x="-699938" y="377606"/>
                  </a:cubicBezTo>
                  <a:cubicBezTo>
                    <a:pt x="-716943" y="380380"/>
                    <a:pt x="-733387" y="382609"/>
                    <a:pt x="-752358" y="384357"/>
                  </a:cubicBezTo>
                  <a:cubicBezTo>
                    <a:pt x="-771329" y="386105"/>
                    <a:pt x="-792828" y="387371"/>
                    <a:pt x="-805163" y="387990"/>
                  </a:cubicBezTo>
                  <a:cubicBezTo>
                    <a:pt x="-817498" y="388608"/>
                    <a:pt x="-820669" y="388579"/>
                    <a:pt x="-823840" y="388550"/>
                  </a:cubicBezTo>
                  <a:cubicBezTo>
                    <a:pt x="-826576" y="388525"/>
                    <a:pt x="-828400" y="390260"/>
                    <a:pt x="-828400" y="392350"/>
                  </a:cubicBezTo>
                  <a:cubicBezTo>
                    <a:pt x="-828400" y="394440"/>
                    <a:pt x="-826573" y="396015"/>
                    <a:pt x="-823840" y="396150"/>
                  </a:cubicBezTo>
                  <a:cubicBezTo>
                    <a:pt x="-820652" y="396308"/>
                    <a:pt x="-817464" y="396465"/>
                    <a:pt x="-804998" y="396341"/>
                  </a:cubicBezTo>
                  <a:cubicBezTo>
                    <a:pt x="-792531" y="396217"/>
                    <a:pt x="-770787" y="395811"/>
                    <a:pt x="-751543" y="394814"/>
                  </a:cubicBezTo>
                  <a:cubicBezTo>
                    <a:pt x="-732298" y="393817"/>
                    <a:pt x="-715554" y="392230"/>
                    <a:pt x="-698197" y="390110"/>
                  </a:cubicBezTo>
                  <a:cubicBezTo>
                    <a:pt x="-680840" y="387990"/>
                    <a:pt x="-662870" y="385338"/>
                    <a:pt x="-645167" y="382128"/>
                  </a:cubicBezTo>
                  <a:cubicBezTo>
                    <a:pt x="-627464" y="378917"/>
                    <a:pt x="-610029" y="375149"/>
                    <a:pt x="-592671" y="370835"/>
                  </a:cubicBezTo>
                  <a:cubicBezTo>
                    <a:pt x="-575313" y="366522"/>
                    <a:pt x="-558033" y="361664"/>
                    <a:pt x="-540922" y="356282"/>
                  </a:cubicBezTo>
                  <a:cubicBezTo>
                    <a:pt x="-523812" y="350899"/>
                    <a:pt x="-506872" y="344993"/>
                    <a:pt x="-490111" y="338597"/>
                  </a:cubicBezTo>
                  <a:cubicBezTo>
                    <a:pt x="-473350" y="332201"/>
                    <a:pt x="-456767" y="325316"/>
                    <a:pt x="-440385" y="317985"/>
                  </a:cubicBezTo>
                  <a:cubicBezTo>
                    <a:pt x="-424002" y="310655"/>
                    <a:pt x="-407819" y="302879"/>
                    <a:pt x="-391840" y="294708"/>
                  </a:cubicBezTo>
                  <a:cubicBezTo>
                    <a:pt x="-375861" y="286538"/>
                    <a:pt x="-360087" y="277972"/>
                    <a:pt x="-344514" y="269066"/>
                  </a:cubicBezTo>
                  <a:cubicBezTo>
                    <a:pt x="-328942" y="260160"/>
                    <a:pt x="-313570" y="250912"/>
                    <a:pt x="-298389" y="241378"/>
                  </a:cubicBezTo>
                  <a:cubicBezTo>
                    <a:pt x="-283208" y="231843"/>
                    <a:pt x="-268217" y="222021"/>
                    <a:pt x="-253398" y="211964"/>
                  </a:cubicBezTo>
                  <a:cubicBezTo>
                    <a:pt x="-238579" y="201907"/>
                    <a:pt x="-223931" y="191615"/>
                    <a:pt x="-209434" y="181137"/>
                  </a:cubicBezTo>
                  <a:cubicBezTo>
                    <a:pt x="-194936" y="170659"/>
                    <a:pt x="-180587" y="159996"/>
                    <a:pt x="-166362" y="149194"/>
                  </a:cubicBezTo>
                  <a:cubicBezTo>
                    <a:pt x="-152137" y="138392"/>
                    <a:pt x="-138034" y="127451"/>
                    <a:pt x="-124027" y="116414"/>
                  </a:cubicBezTo>
                  <a:cubicBezTo>
                    <a:pt x="-110020" y="105378"/>
                    <a:pt x="-96108" y="94246"/>
                    <a:pt x="-82261" y="83060"/>
                  </a:cubicBezTo>
                  <a:cubicBezTo>
                    <a:pt x="-68414" y="71874"/>
                    <a:pt x="-54634" y="60634"/>
                    <a:pt x="-40889" y="49380"/>
                  </a:cubicBezTo>
                  <a:cubicBezTo>
                    <a:pt x="-27144" y="38126"/>
                    <a:pt x="-13435" y="26857"/>
                    <a:pt x="266" y="15612"/>
                  </a:cubicBezTo>
                  <a:cubicBezTo>
                    <a:pt x="13968" y="4366"/>
                    <a:pt x="27662" y="-6856"/>
                    <a:pt x="41380" y="-18013"/>
                  </a:cubicBezTo>
                  <a:cubicBezTo>
                    <a:pt x="55098" y="-29170"/>
                    <a:pt x="68840" y="-40262"/>
                    <a:pt x="82624" y="-51267"/>
                  </a:cubicBezTo>
                  <a:cubicBezTo>
                    <a:pt x="96408" y="-62271"/>
                    <a:pt x="110234" y="-73188"/>
                    <a:pt x="124162" y="-83917"/>
                  </a:cubicBezTo>
                  <a:cubicBezTo>
                    <a:pt x="138090" y="-94647"/>
                    <a:pt x="152119" y="-105189"/>
                    <a:pt x="166149" y="-115731"/>
                  </a:cubicBezTo>
                  <a:close/>
                </a:path>
              </a:pathLst>
            </a:custGeom>
            <a:solidFill>
              <a:srgbClr val="96E54E"/>
            </a:solidFill>
            <a:ln w="7600" cap="rnd">
              <a:solidFill>
                <a:srgbClr val="96E54E"/>
              </a:solidFill>
              <a:round/>
            </a:ln>
          </p:spPr>
        </p:sp>
        <p:sp>
          <p:nvSpPr>
            <p:cNvPr id="180" name="MainTopic"/>
            <p:cNvSpPr/>
            <p:nvPr/>
          </p:nvSpPr>
          <p:spPr>
            <a:xfrm>
              <a:off x="3821" y="7319"/>
              <a:ext cx="1357" cy="1131"/>
            </a:xfrm>
            <a:custGeom>
              <a:avLst/>
              <a:gdLst>
                <a:gd name="rtl" fmla="*/ 135280 w 592800"/>
                <a:gd name="rtt" fmla="*/ 71440 h 296400"/>
                <a:gd name="rtr" fmla="*/ 454480 w 592800"/>
                <a:gd name="rtb" fmla="*/ 238640 h 296400"/>
              </a:gdLst>
              <a:ahLst/>
              <a:cxnLst/>
              <a:rect l="rtl" t="rtt" r="rtr" b="rtb"/>
              <a:pathLst>
                <a:path w="592800" h="296400">
                  <a:moveTo>
                    <a:pt x="30400" y="0"/>
                  </a:moveTo>
                  <a:lnTo>
                    <a:pt x="562400" y="0"/>
                  </a:lnTo>
                  <a:cubicBezTo>
                    <a:pt x="579181" y="0"/>
                    <a:pt x="592800" y="13619"/>
                    <a:pt x="592800" y="30400"/>
                  </a:cubicBezTo>
                  <a:lnTo>
                    <a:pt x="592800" y="266000"/>
                  </a:lnTo>
                  <a:cubicBezTo>
                    <a:pt x="592800" y="282781"/>
                    <a:pt x="579181" y="296400"/>
                    <a:pt x="562400" y="296400"/>
                  </a:cubicBezTo>
                  <a:lnTo>
                    <a:pt x="30400" y="296400"/>
                  </a:lnTo>
                  <a:cubicBezTo>
                    <a:pt x="13619" y="296400"/>
                    <a:pt x="0" y="282781"/>
                    <a:pt x="0" y="266000"/>
                  </a:cubicBezTo>
                  <a:lnTo>
                    <a:pt x="0" y="30400"/>
                  </a:lnTo>
                  <a:cubicBezTo>
                    <a:pt x="0" y="13619"/>
                    <a:pt x="13619" y="0"/>
                    <a:pt x="30400" y="0"/>
                  </a:cubicBezTo>
                  <a:close/>
                </a:path>
              </a:pathLst>
            </a:custGeom>
            <a:noFill/>
            <a:ln w="15200" cap="flat">
              <a:solidFill>
                <a:srgbClr val="96E54E"/>
              </a:solidFill>
              <a:round/>
            </a:ln>
          </p:spPr>
          <p:txBody>
            <a:bodyPr wrap="none" lIns="0" tIns="0" rIns="0" bIns="22500" rtlCol="0" anchor="ctr"/>
            <a:lstStyle/>
            <a:p>
              <a:pPr algn="ctr"/>
              <a:r>
                <a:rPr sz="2400">
                  <a:solidFill>
                    <a:srgbClr val="303030"/>
                  </a:solidFill>
                  <a:latin typeface="宋体" panose="02010600030101010101" pitchFamily="2" charset="-122"/>
                  <a:hlinkClick r:id="rId2" action="ppaction://hlinksldjump"/>
                </a:rPr>
                <a:t>动能</a:t>
              </a:r>
              <a:endParaRPr sz="2400">
                <a:solidFill>
                  <a:srgbClr val="303030"/>
                </a:solidFill>
                <a:latin typeface="宋体" panose="02010600030101010101" pitchFamily="2" charset="-122"/>
              </a:endParaRPr>
            </a:p>
          </p:txBody>
        </p:sp>
      </p:grpSp>
      <p:grpSp>
        <p:nvGrpSpPr>
          <p:cNvPr id="13" name="组合 12"/>
          <p:cNvGrpSpPr/>
          <p:nvPr/>
        </p:nvGrpSpPr>
        <p:grpSpPr>
          <a:xfrm>
            <a:off x="5561965" y="2284095"/>
            <a:ext cx="2004695" cy="1376680"/>
            <a:chOff x="9411" y="4125"/>
            <a:chExt cx="3157" cy="2168"/>
          </a:xfrm>
        </p:grpSpPr>
        <p:sp>
          <p:nvSpPr>
            <p:cNvPr id="202" name="MMConnector"/>
            <p:cNvSpPr/>
            <p:nvPr/>
          </p:nvSpPr>
          <p:spPr>
            <a:xfrm>
              <a:off x="9411" y="5439"/>
              <a:ext cx="1871" cy="854"/>
            </a:xfrm>
            <a:custGeom>
              <a:avLst/>
              <a:gdLst/>
              <a:ahLst/>
              <a:cxnLst/>
              <a:rect l="0" t="0" r="0" b="0"/>
              <a:pathLst>
                <a:path w="855988" h="223897">
                  <a:moveTo>
                    <a:pt x="-41733" y="2909"/>
                  </a:moveTo>
                  <a:cubicBezTo>
                    <a:pt x="-59756" y="9390"/>
                    <a:pt x="-67196" y="25577"/>
                    <a:pt x="-61924" y="39224"/>
                  </a:cubicBezTo>
                  <a:cubicBezTo>
                    <a:pt x="-56652" y="52871"/>
                    <a:pt x="-40230" y="59929"/>
                    <a:pt x="-22563" y="52535"/>
                  </a:cubicBezTo>
                  <a:cubicBezTo>
                    <a:pt x="-6146" y="45664"/>
                    <a:pt x="10272" y="38792"/>
                    <a:pt x="26648" y="31879"/>
                  </a:cubicBezTo>
                  <a:cubicBezTo>
                    <a:pt x="43024" y="24965"/>
                    <a:pt x="59359" y="18009"/>
                    <a:pt x="75681" y="11063"/>
                  </a:cubicBezTo>
                  <a:cubicBezTo>
                    <a:pt x="92004" y="4116"/>
                    <a:pt x="108314" y="-2822"/>
                    <a:pt x="124624" y="-9723"/>
                  </a:cubicBezTo>
                  <a:cubicBezTo>
                    <a:pt x="140934" y="-16624"/>
                    <a:pt x="157243" y="-23489"/>
                    <a:pt x="173568" y="-30283"/>
                  </a:cubicBezTo>
                  <a:cubicBezTo>
                    <a:pt x="189892" y="-37077"/>
                    <a:pt x="206233" y="-43800"/>
                    <a:pt x="222604" y="-50419"/>
                  </a:cubicBezTo>
                  <a:cubicBezTo>
                    <a:pt x="238975" y="-57038"/>
                    <a:pt x="255376" y="-63554"/>
                    <a:pt x="271821" y="-69931"/>
                  </a:cubicBezTo>
                  <a:cubicBezTo>
                    <a:pt x="288266" y="-76309"/>
                    <a:pt x="304756" y="-82549"/>
                    <a:pt x="321301" y="-88619"/>
                  </a:cubicBezTo>
                  <a:cubicBezTo>
                    <a:pt x="337846" y="-94688"/>
                    <a:pt x="354447" y="-100587"/>
                    <a:pt x="371113" y="-106283"/>
                  </a:cubicBezTo>
                  <a:cubicBezTo>
                    <a:pt x="387779" y="-111979"/>
                    <a:pt x="404510" y="-117472"/>
                    <a:pt x="421313" y="-122731"/>
                  </a:cubicBezTo>
                  <a:cubicBezTo>
                    <a:pt x="438116" y="-127990"/>
                    <a:pt x="454991" y="-133015"/>
                    <a:pt x="471939" y="-137778"/>
                  </a:cubicBezTo>
                  <a:cubicBezTo>
                    <a:pt x="488887" y="-142542"/>
                    <a:pt x="505908" y="-147043"/>
                    <a:pt x="523008" y="-151257"/>
                  </a:cubicBezTo>
                  <a:cubicBezTo>
                    <a:pt x="540108" y="-155472"/>
                    <a:pt x="557287" y="-159399"/>
                    <a:pt x="574517" y="-163017"/>
                  </a:cubicBezTo>
                  <a:cubicBezTo>
                    <a:pt x="591748" y="-166636"/>
                    <a:pt x="609029" y="-169945"/>
                    <a:pt x="626442" y="-172933"/>
                  </a:cubicBezTo>
                  <a:cubicBezTo>
                    <a:pt x="643856" y="-175920"/>
                    <a:pt x="661400" y="-178587"/>
                    <a:pt x="678740" y="-180905"/>
                  </a:cubicBezTo>
                  <a:cubicBezTo>
                    <a:pt x="696080" y="-183224"/>
                    <a:pt x="713216" y="-185195"/>
                    <a:pt x="731352" y="-186868"/>
                  </a:cubicBezTo>
                  <a:cubicBezTo>
                    <a:pt x="749489" y="-188542"/>
                    <a:pt x="768626" y="-189918"/>
                    <a:pt x="784207" y="-190786"/>
                  </a:cubicBezTo>
                  <a:cubicBezTo>
                    <a:pt x="799789" y="-191654"/>
                    <a:pt x="811814" y="-192015"/>
                    <a:pt x="823840" y="-192375"/>
                  </a:cubicBezTo>
                  <a:cubicBezTo>
                    <a:pt x="826575" y="-192457"/>
                    <a:pt x="828400" y="-194085"/>
                    <a:pt x="828400" y="-196175"/>
                  </a:cubicBezTo>
                  <a:cubicBezTo>
                    <a:pt x="828400" y="-198265"/>
                    <a:pt x="826575" y="-199917"/>
                    <a:pt x="823840" y="-199975"/>
                  </a:cubicBezTo>
                  <a:cubicBezTo>
                    <a:pt x="811743" y="-200232"/>
                    <a:pt x="799646" y="-200488"/>
                    <a:pt x="783929" y="-200418"/>
                  </a:cubicBezTo>
                  <a:cubicBezTo>
                    <a:pt x="768213" y="-200347"/>
                    <a:pt x="748877" y="-199949"/>
                    <a:pt x="730515" y="-199198"/>
                  </a:cubicBezTo>
                  <a:cubicBezTo>
                    <a:pt x="712153" y="-198448"/>
                    <a:pt x="694765" y="-197345"/>
                    <a:pt x="677138" y="-195901"/>
                  </a:cubicBezTo>
                  <a:cubicBezTo>
                    <a:pt x="659510" y="-194457"/>
                    <a:pt x="641643" y="-192671"/>
                    <a:pt x="623879" y="-190551"/>
                  </a:cubicBezTo>
                  <a:cubicBezTo>
                    <a:pt x="606115" y="-188432"/>
                    <a:pt x="588454" y="-185979"/>
                    <a:pt x="570820" y="-183208"/>
                  </a:cubicBezTo>
                  <a:cubicBezTo>
                    <a:pt x="553185" y="-180438"/>
                    <a:pt x="535576" y="-177351"/>
                    <a:pt x="518027" y="-173967"/>
                  </a:cubicBezTo>
                  <a:cubicBezTo>
                    <a:pt x="500478" y="-170584"/>
                    <a:pt x="482989" y="-166904"/>
                    <a:pt x="465558" y="-162955"/>
                  </a:cubicBezTo>
                  <a:cubicBezTo>
                    <a:pt x="448128" y="-159006"/>
                    <a:pt x="430757" y="-154786"/>
                    <a:pt x="413450" y="-150328"/>
                  </a:cubicBezTo>
                  <a:cubicBezTo>
                    <a:pt x="396144" y="-145869"/>
                    <a:pt x="378901" y="-141170"/>
                    <a:pt x="361722" y="-136264"/>
                  </a:cubicBezTo>
                  <a:cubicBezTo>
                    <a:pt x="344543" y="-131359"/>
                    <a:pt x="327427" y="-126247"/>
                    <a:pt x="310372" y="-120963"/>
                  </a:cubicBezTo>
                  <a:cubicBezTo>
                    <a:pt x="293317" y="-115679"/>
                    <a:pt x="276322" y="-110224"/>
                    <a:pt x="259381" y="-104632"/>
                  </a:cubicBezTo>
                  <a:cubicBezTo>
                    <a:pt x="242440" y="-99041"/>
                    <a:pt x="225554" y="-93314"/>
                    <a:pt x="208713" y="-87488"/>
                  </a:cubicBezTo>
                  <a:cubicBezTo>
                    <a:pt x="191872" y="-81662"/>
                    <a:pt x="175078" y="-75737"/>
                    <a:pt x="158320" y="-69749"/>
                  </a:cubicBezTo>
                  <a:cubicBezTo>
                    <a:pt x="141561" y="-63760"/>
                    <a:pt x="124839" y="-57708"/>
                    <a:pt x="108142" y="-51630"/>
                  </a:cubicBezTo>
                  <a:cubicBezTo>
                    <a:pt x="91446" y="-45552"/>
                    <a:pt x="74775" y="-39447"/>
                    <a:pt x="58118" y="-33345"/>
                  </a:cubicBezTo>
                  <a:cubicBezTo>
                    <a:pt x="41462" y="-27242"/>
                    <a:pt x="24820" y="-21141"/>
                    <a:pt x="8181" y="-15099"/>
                  </a:cubicBezTo>
                  <a:cubicBezTo>
                    <a:pt x="-8458" y="-9057"/>
                    <a:pt x="-25096" y="-3074"/>
                    <a:pt x="-41733" y="2909"/>
                  </a:cubicBezTo>
                  <a:close/>
                </a:path>
              </a:pathLst>
            </a:custGeom>
            <a:solidFill>
              <a:srgbClr val="96E54E"/>
            </a:solidFill>
            <a:ln w="7600" cap="rnd">
              <a:solidFill>
                <a:srgbClr val="96E54E"/>
              </a:solidFill>
              <a:round/>
            </a:ln>
          </p:spPr>
        </p:sp>
        <p:sp>
          <p:nvSpPr>
            <p:cNvPr id="188" name="MainTopic"/>
            <p:cNvSpPr/>
            <p:nvPr/>
          </p:nvSpPr>
          <p:spPr>
            <a:xfrm>
              <a:off x="11211" y="4125"/>
              <a:ext cx="1357" cy="1131"/>
            </a:xfrm>
            <a:custGeom>
              <a:avLst/>
              <a:gdLst>
                <a:gd name="rtl" fmla="*/ 135280 w 592800"/>
                <a:gd name="rtt" fmla="*/ 71440 h 296400"/>
                <a:gd name="rtr" fmla="*/ 454480 w 592800"/>
                <a:gd name="rtb" fmla="*/ 238640 h 296400"/>
              </a:gdLst>
              <a:ahLst/>
              <a:cxnLst/>
              <a:rect l="rtl" t="rtt" r="rtr" b="rtb"/>
              <a:pathLst>
                <a:path w="592800" h="296400">
                  <a:moveTo>
                    <a:pt x="30400" y="0"/>
                  </a:moveTo>
                  <a:lnTo>
                    <a:pt x="562400" y="0"/>
                  </a:lnTo>
                  <a:cubicBezTo>
                    <a:pt x="579181" y="0"/>
                    <a:pt x="592800" y="13619"/>
                    <a:pt x="592800" y="30400"/>
                  </a:cubicBezTo>
                  <a:lnTo>
                    <a:pt x="592800" y="266000"/>
                  </a:lnTo>
                  <a:cubicBezTo>
                    <a:pt x="592800" y="282781"/>
                    <a:pt x="579181" y="296400"/>
                    <a:pt x="562400" y="296400"/>
                  </a:cubicBezTo>
                  <a:lnTo>
                    <a:pt x="30400" y="296400"/>
                  </a:lnTo>
                  <a:cubicBezTo>
                    <a:pt x="13619" y="296400"/>
                    <a:pt x="0" y="282781"/>
                    <a:pt x="0" y="266000"/>
                  </a:cubicBezTo>
                  <a:lnTo>
                    <a:pt x="0" y="30400"/>
                  </a:lnTo>
                  <a:cubicBezTo>
                    <a:pt x="0" y="13619"/>
                    <a:pt x="13619" y="0"/>
                    <a:pt x="30400" y="0"/>
                  </a:cubicBezTo>
                  <a:close/>
                </a:path>
              </a:pathLst>
            </a:custGeom>
            <a:noFill/>
            <a:ln w="15200" cap="flat">
              <a:solidFill>
                <a:srgbClr val="96E54E"/>
              </a:solidFill>
              <a:round/>
            </a:ln>
          </p:spPr>
          <p:txBody>
            <a:bodyPr wrap="none" lIns="0" tIns="0" rIns="0" bIns="22500" rtlCol="0" anchor="ctr"/>
            <a:lstStyle/>
            <a:p>
              <a:pPr algn="ctr"/>
              <a:r>
                <a:rPr sz="2400">
                  <a:solidFill>
                    <a:srgbClr val="303030"/>
                  </a:solidFill>
                  <a:latin typeface="宋体" panose="02010600030101010101" pitchFamily="2" charset="-122"/>
                  <a:hlinkClick r:id="rId3" action="ppaction://hlinksldjump"/>
                </a:rPr>
                <a:t>势能</a:t>
              </a:r>
              <a:endParaRPr sz="2400">
                <a:solidFill>
                  <a:srgbClr val="303030"/>
                </a:solidFill>
                <a:latin typeface="宋体" panose="02010600030101010101" pitchFamily="2" charset="-122"/>
              </a:endParaRPr>
            </a:p>
          </p:txBody>
        </p:sp>
      </p:grpSp>
      <p:grpSp>
        <p:nvGrpSpPr>
          <p:cNvPr id="14" name="组合 13"/>
          <p:cNvGrpSpPr/>
          <p:nvPr/>
        </p:nvGrpSpPr>
        <p:grpSpPr>
          <a:xfrm>
            <a:off x="7748905" y="1895475"/>
            <a:ext cx="1230630" cy="902335"/>
            <a:chOff x="12855" y="3513"/>
            <a:chExt cx="1938" cy="1421"/>
          </a:xfrm>
        </p:grpSpPr>
        <p:sp>
          <p:nvSpPr>
            <p:cNvPr id="163" name="MMConnector"/>
            <p:cNvSpPr/>
            <p:nvPr/>
          </p:nvSpPr>
          <p:spPr>
            <a:xfrm>
              <a:off x="12855" y="4446"/>
              <a:ext cx="574" cy="489"/>
            </a:xfrm>
            <a:custGeom>
              <a:avLst/>
              <a:gdLst/>
              <a:ahLst/>
              <a:cxnLst/>
              <a:rect l="0" t="0" r="0" b="0"/>
              <a:pathLst>
                <a:path w="250800" h="128250" fill="none">
                  <a:moveTo>
                    <a:pt x="-125400" y="64125"/>
                  </a:moveTo>
                  <a:cubicBezTo>
                    <a:pt x="-10072" y="64125"/>
                    <a:pt x="15142" y="-64125"/>
                    <a:pt x="125400" y="-64125"/>
                  </a:cubicBezTo>
                </a:path>
              </a:pathLst>
            </a:custGeom>
            <a:noFill/>
            <a:ln w="15200" cap="rnd">
              <a:solidFill>
                <a:srgbClr val="96E54E"/>
              </a:solidFill>
              <a:round/>
            </a:ln>
          </p:spPr>
        </p:sp>
        <p:sp>
          <p:nvSpPr>
            <p:cNvPr id="162" name="SubTopic"/>
            <p:cNvSpPr/>
            <p:nvPr/>
          </p:nvSpPr>
          <p:spPr>
            <a:xfrm>
              <a:off x="13069" y="3513"/>
              <a:ext cx="1725" cy="688"/>
            </a:xfrm>
            <a:custGeom>
              <a:avLst/>
              <a:gdLst>
                <a:gd name="rtl" fmla="*/ 54150 w 623200"/>
                <a:gd name="rtt" fmla="*/ 26030 h 180500"/>
                <a:gd name="rtr" fmla="*/ 570950 w 623200"/>
                <a:gd name="rtb" fmla="*/ 162830 h 180500"/>
              </a:gdLst>
              <a:ahLst/>
              <a:cxnLst/>
              <a:rect l="rtl" t="rtt" r="rtr" b="rtb"/>
              <a:pathLst>
                <a:path w="623200" h="180500" stroke="0">
                  <a:moveTo>
                    <a:pt x="0" y="0"/>
                  </a:moveTo>
                  <a:lnTo>
                    <a:pt x="623200" y="0"/>
                  </a:lnTo>
                  <a:lnTo>
                    <a:pt x="623200" y="180500"/>
                  </a:lnTo>
                  <a:lnTo>
                    <a:pt x="0" y="180500"/>
                  </a:lnTo>
                  <a:lnTo>
                    <a:pt x="0" y="0"/>
                  </a:lnTo>
                  <a:close/>
                </a:path>
                <a:path w="623200" h="180500" fill="none">
                  <a:moveTo>
                    <a:pt x="0" y="180500"/>
                  </a:moveTo>
                  <a:lnTo>
                    <a:pt x="623200" y="180500"/>
                  </a:lnTo>
                </a:path>
              </a:pathLst>
            </a:custGeom>
            <a:noFill/>
            <a:ln w="15200" cap="flat">
              <a:solidFill>
                <a:srgbClr val="96E54E"/>
              </a:solidFill>
              <a:round/>
            </a:ln>
          </p:spPr>
          <p:txBody>
            <a:bodyPr wrap="none" lIns="0" tIns="0" rIns="0" bIns="22500" rtlCol="0" anchor="ctr"/>
            <a:lstStyle/>
            <a:p>
              <a:pPr algn="ctr"/>
              <a:r>
                <a:rPr sz="2400">
                  <a:solidFill>
                    <a:srgbClr val="303030"/>
                  </a:solidFill>
                  <a:latin typeface="宋体" panose="02010600030101010101" pitchFamily="2" charset="-122"/>
                </a:rPr>
                <a:t>重力势能</a:t>
              </a:r>
              <a:endParaRPr sz="2400">
                <a:solidFill>
                  <a:srgbClr val="303030"/>
                </a:solidFill>
                <a:latin typeface="宋体" panose="02010600030101010101" pitchFamily="2" charset="-122"/>
              </a:endParaRPr>
            </a:p>
          </p:txBody>
        </p:sp>
      </p:grpSp>
      <p:grpSp>
        <p:nvGrpSpPr>
          <p:cNvPr id="15" name="组合 14"/>
          <p:cNvGrpSpPr/>
          <p:nvPr/>
        </p:nvGrpSpPr>
        <p:grpSpPr>
          <a:xfrm>
            <a:off x="7748905" y="2954020"/>
            <a:ext cx="1230630" cy="810895"/>
            <a:chOff x="12855" y="5180"/>
            <a:chExt cx="1938" cy="1277"/>
          </a:xfrm>
        </p:grpSpPr>
        <p:sp>
          <p:nvSpPr>
            <p:cNvPr id="166" name="MMConnector"/>
            <p:cNvSpPr/>
            <p:nvPr/>
          </p:nvSpPr>
          <p:spPr>
            <a:xfrm>
              <a:off x="12855" y="5279"/>
              <a:ext cx="574" cy="1178"/>
            </a:xfrm>
            <a:custGeom>
              <a:avLst/>
              <a:gdLst/>
              <a:ahLst/>
              <a:cxnLst/>
              <a:rect l="0" t="0" r="0" b="0"/>
              <a:pathLst>
                <a:path w="250800" h="308750" fill="none">
                  <a:moveTo>
                    <a:pt x="-125400" y="-154375"/>
                  </a:moveTo>
                  <a:cubicBezTo>
                    <a:pt x="9893" y="-154375"/>
                    <a:pt x="-31445" y="154375"/>
                    <a:pt x="125400" y="154375"/>
                  </a:cubicBezTo>
                </a:path>
              </a:pathLst>
            </a:custGeom>
            <a:noFill/>
            <a:ln w="15200" cap="rnd">
              <a:solidFill>
                <a:srgbClr val="96E54E"/>
              </a:solidFill>
              <a:round/>
            </a:ln>
          </p:spPr>
        </p:sp>
        <p:sp>
          <p:nvSpPr>
            <p:cNvPr id="165" name="SubTopic"/>
            <p:cNvSpPr/>
            <p:nvPr/>
          </p:nvSpPr>
          <p:spPr>
            <a:xfrm>
              <a:off x="13069" y="5180"/>
              <a:ext cx="1725" cy="688"/>
            </a:xfrm>
            <a:custGeom>
              <a:avLst/>
              <a:gdLst>
                <a:gd name="rtl" fmla="*/ 54150 w 623200"/>
                <a:gd name="rtt" fmla="*/ 26030 h 180500"/>
                <a:gd name="rtr" fmla="*/ 570950 w 623200"/>
                <a:gd name="rtb" fmla="*/ 162830 h 180500"/>
              </a:gdLst>
              <a:ahLst/>
              <a:cxnLst/>
              <a:rect l="rtl" t="rtt" r="rtr" b="rtb"/>
              <a:pathLst>
                <a:path w="623200" h="180500" stroke="0">
                  <a:moveTo>
                    <a:pt x="0" y="0"/>
                  </a:moveTo>
                  <a:lnTo>
                    <a:pt x="623200" y="0"/>
                  </a:lnTo>
                  <a:lnTo>
                    <a:pt x="623200" y="180500"/>
                  </a:lnTo>
                  <a:lnTo>
                    <a:pt x="0" y="180500"/>
                  </a:lnTo>
                  <a:lnTo>
                    <a:pt x="0" y="0"/>
                  </a:lnTo>
                  <a:close/>
                </a:path>
                <a:path w="623200" h="180500" fill="none">
                  <a:moveTo>
                    <a:pt x="0" y="180500"/>
                  </a:moveTo>
                  <a:lnTo>
                    <a:pt x="623200" y="180500"/>
                  </a:lnTo>
                </a:path>
              </a:pathLst>
            </a:custGeom>
            <a:noFill/>
            <a:ln w="15200" cap="flat">
              <a:solidFill>
                <a:srgbClr val="96E54E"/>
              </a:solidFill>
              <a:round/>
            </a:ln>
          </p:spPr>
          <p:txBody>
            <a:bodyPr wrap="none" lIns="0" tIns="0" rIns="0" bIns="22500" rtlCol="0" anchor="ctr"/>
            <a:lstStyle/>
            <a:p>
              <a:pPr algn="ctr"/>
              <a:r>
                <a:rPr sz="2400">
                  <a:solidFill>
                    <a:srgbClr val="303030"/>
                  </a:solidFill>
                  <a:latin typeface="宋体" panose="02010600030101010101" pitchFamily="2" charset="-122"/>
                </a:rPr>
                <a:t>弹性势能</a:t>
              </a:r>
              <a:endParaRPr sz="2400">
                <a:solidFill>
                  <a:srgbClr val="303030"/>
                </a:solidFill>
                <a:latin typeface="宋体" panose="02010600030101010101" pitchFamily="2" charset="-122"/>
              </a:endParaRPr>
            </a:p>
          </p:txBody>
        </p:sp>
      </p:grpSp>
      <p:grpSp>
        <p:nvGrpSpPr>
          <p:cNvPr id="11" name="组合 10"/>
          <p:cNvGrpSpPr/>
          <p:nvPr/>
        </p:nvGrpSpPr>
        <p:grpSpPr>
          <a:xfrm>
            <a:off x="1217295" y="4035425"/>
            <a:ext cx="1068705" cy="506095"/>
            <a:chOff x="2161" y="8419"/>
            <a:chExt cx="1683" cy="797"/>
          </a:xfrm>
        </p:grpSpPr>
        <p:sp>
          <p:nvSpPr>
            <p:cNvPr id="168" name="MMConnector"/>
            <p:cNvSpPr/>
            <p:nvPr/>
          </p:nvSpPr>
          <p:spPr>
            <a:xfrm>
              <a:off x="3270" y="9144"/>
              <a:ext cx="574" cy="72"/>
            </a:xfrm>
            <a:custGeom>
              <a:avLst/>
              <a:gdLst/>
              <a:ahLst/>
              <a:cxnLst/>
              <a:rect l="0" t="0" r="0" b="0"/>
              <a:pathLst>
                <a:path w="250800" h="19000" fill="none">
                  <a:moveTo>
                    <a:pt x="125400" y="9500"/>
                  </a:moveTo>
                  <a:cubicBezTo>
                    <a:pt x="25080" y="9500"/>
                    <a:pt x="-50160" y="-9500"/>
                    <a:pt x="-125400" y="-9500"/>
                  </a:cubicBezTo>
                </a:path>
              </a:pathLst>
            </a:custGeom>
            <a:noFill/>
            <a:ln w="15200" cap="rnd">
              <a:solidFill>
                <a:srgbClr val="96E54E"/>
              </a:solidFill>
              <a:round/>
            </a:ln>
          </p:spPr>
        </p:sp>
        <p:sp>
          <p:nvSpPr>
            <p:cNvPr id="167" name="SubTopic"/>
            <p:cNvSpPr/>
            <p:nvPr/>
          </p:nvSpPr>
          <p:spPr>
            <a:xfrm>
              <a:off x="2161" y="8419"/>
              <a:ext cx="870" cy="688"/>
            </a:xfrm>
            <a:custGeom>
              <a:avLst/>
              <a:gdLst>
                <a:gd name="rtl" fmla="*/ 54150 w 380000"/>
                <a:gd name="rtt" fmla="*/ 26030 h 180500"/>
                <a:gd name="rtr" fmla="*/ 327750 w 380000"/>
                <a:gd name="rtb" fmla="*/ 162830 h 180500"/>
              </a:gdLst>
              <a:ahLst/>
              <a:cxnLst/>
              <a:rect l="rtl" t="rtt" r="rtr" b="rtb"/>
              <a:pathLst>
                <a:path w="380000" h="180500" stroke="0">
                  <a:moveTo>
                    <a:pt x="0" y="0"/>
                  </a:moveTo>
                  <a:lnTo>
                    <a:pt x="380000" y="0"/>
                  </a:lnTo>
                  <a:lnTo>
                    <a:pt x="380000" y="180500"/>
                  </a:lnTo>
                  <a:lnTo>
                    <a:pt x="0" y="180500"/>
                  </a:lnTo>
                  <a:lnTo>
                    <a:pt x="0" y="0"/>
                  </a:lnTo>
                  <a:close/>
                </a:path>
                <a:path w="380000" h="180500" fill="none">
                  <a:moveTo>
                    <a:pt x="0" y="180500"/>
                  </a:moveTo>
                  <a:lnTo>
                    <a:pt x="380000" y="180500"/>
                  </a:lnTo>
                </a:path>
              </a:pathLst>
            </a:custGeom>
            <a:noFill/>
            <a:ln w="15200" cap="flat">
              <a:solidFill>
                <a:srgbClr val="96E54E"/>
              </a:solidFill>
              <a:round/>
            </a:ln>
          </p:spPr>
          <p:txBody>
            <a:bodyPr wrap="none" lIns="0" tIns="0" rIns="0" bIns="22500" rtlCol="0" anchor="ctr"/>
            <a:lstStyle/>
            <a:p>
              <a:pPr algn="ctr"/>
              <a:r>
                <a:rPr lang="zh-CN" sz="2400">
                  <a:solidFill>
                    <a:srgbClr val="303030"/>
                  </a:solidFill>
                  <a:latin typeface="宋体" panose="02010600030101010101" pitchFamily="2" charset="-122"/>
                </a:rPr>
                <a:t>定义</a:t>
              </a:r>
              <a:endParaRPr lang="zh-CN" sz="2400">
                <a:solidFill>
                  <a:srgbClr val="303030"/>
                </a:solidFill>
                <a:latin typeface="宋体" panose="02010600030101010101" pitchFamily="2" charset="-122"/>
              </a:endParaRPr>
            </a:p>
          </p:txBody>
        </p:sp>
      </p:grpSp>
      <p:grpSp>
        <p:nvGrpSpPr>
          <p:cNvPr id="12" name="组合 11"/>
          <p:cNvGrpSpPr/>
          <p:nvPr/>
        </p:nvGrpSpPr>
        <p:grpSpPr>
          <a:xfrm>
            <a:off x="548005" y="4565015"/>
            <a:ext cx="1737995" cy="678180"/>
            <a:chOff x="1107" y="9253"/>
            <a:chExt cx="2737" cy="1068"/>
          </a:xfrm>
        </p:grpSpPr>
        <p:sp>
          <p:nvSpPr>
            <p:cNvPr id="170" name="MMConnector"/>
            <p:cNvSpPr/>
            <p:nvPr/>
          </p:nvSpPr>
          <p:spPr>
            <a:xfrm>
              <a:off x="3270" y="9561"/>
              <a:ext cx="574" cy="761"/>
            </a:xfrm>
            <a:custGeom>
              <a:avLst/>
              <a:gdLst/>
              <a:ahLst/>
              <a:cxnLst/>
              <a:rect l="0" t="0" r="0" b="0"/>
              <a:pathLst>
                <a:path w="250800" h="199500" fill="none">
                  <a:moveTo>
                    <a:pt x="125400" y="-99750"/>
                  </a:moveTo>
                  <a:cubicBezTo>
                    <a:pt x="1957" y="-99750"/>
                    <a:pt x="3793" y="99750"/>
                    <a:pt x="-125400" y="99750"/>
                  </a:cubicBezTo>
                </a:path>
              </a:pathLst>
            </a:custGeom>
            <a:noFill/>
            <a:ln w="15200" cap="rnd">
              <a:solidFill>
                <a:srgbClr val="96E54E"/>
              </a:solidFill>
              <a:round/>
            </a:ln>
          </p:spPr>
        </p:sp>
        <p:sp>
          <p:nvSpPr>
            <p:cNvPr id="169" name="SubTopic"/>
            <p:cNvSpPr/>
            <p:nvPr/>
          </p:nvSpPr>
          <p:spPr>
            <a:xfrm>
              <a:off x="1107" y="9253"/>
              <a:ext cx="1876" cy="688"/>
            </a:xfrm>
            <a:custGeom>
              <a:avLst/>
              <a:gdLst>
                <a:gd name="rtl" fmla="*/ 54150 w 623200"/>
                <a:gd name="rtt" fmla="*/ 26030 h 180500"/>
                <a:gd name="rtr" fmla="*/ 570950 w 623200"/>
                <a:gd name="rtb" fmla="*/ 162830 h 180500"/>
              </a:gdLst>
              <a:ahLst/>
              <a:cxnLst/>
              <a:rect l="rtl" t="rtt" r="rtr" b="rtb"/>
              <a:pathLst>
                <a:path w="623200" h="180500" stroke="0">
                  <a:moveTo>
                    <a:pt x="0" y="0"/>
                  </a:moveTo>
                  <a:lnTo>
                    <a:pt x="623200" y="0"/>
                  </a:lnTo>
                  <a:lnTo>
                    <a:pt x="623200" y="180500"/>
                  </a:lnTo>
                  <a:lnTo>
                    <a:pt x="0" y="180500"/>
                  </a:lnTo>
                  <a:lnTo>
                    <a:pt x="0" y="0"/>
                  </a:lnTo>
                  <a:close/>
                </a:path>
                <a:path w="623200" h="180500" fill="none">
                  <a:moveTo>
                    <a:pt x="0" y="180500"/>
                  </a:moveTo>
                  <a:lnTo>
                    <a:pt x="623200" y="180500"/>
                  </a:lnTo>
                </a:path>
              </a:pathLst>
            </a:custGeom>
            <a:noFill/>
            <a:ln w="15200" cap="flat">
              <a:solidFill>
                <a:srgbClr val="96E54E"/>
              </a:solidFill>
              <a:round/>
            </a:ln>
          </p:spPr>
          <p:txBody>
            <a:bodyPr wrap="none" lIns="0" tIns="0" rIns="0" bIns="22500" rtlCol="0" anchor="ctr"/>
            <a:lstStyle/>
            <a:p>
              <a:pPr algn="ctr"/>
              <a:r>
                <a:rPr sz="2400">
                  <a:solidFill>
                    <a:srgbClr val="303030"/>
                  </a:solidFill>
                  <a:latin typeface="宋体" panose="02010600030101010101" pitchFamily="2" charset="-122"/>
                </a:rPr>
                <a:t>影响因素</a:t>
              </a:r>
              <a:endParaRPr sz="2400">
                <a:solidFill>
                  <a:srgbClr val="303030"/>
                </a:solidFill>
                <a:latin typeface="宋体" panose="02010600030101010101" pitchFamily="2" charset="-122"/>
              </a:endParaRPr>
            </a:p>
          </p:txBody>
        </p:sp>
      </p:grpSp>
      <p:grpSp>
        <p:nvGrpSpPr>
          <p:cNvPr id="16" name="组合 15"/>
          <p:cNvGrpSpPr/>
          <p:nvPr/>
        </p:nvGrpSpPr>
        <p:grpSpPr>
          <a:xfrm>
            <a:off x="9162415" y="1630680"/>
            <a:ext cx="734060" cy="833755"/>
            <a:chOff x="15081" y="3096"/>
            <a:chExt cx="1156" cy="1313"/>
          </a:xfrm>
        </p:grpSpPr>
        <p:sp>
          <p:nvSpPr>
            <p:cNvPr id="174" name="MMConnector"/>
            <p:cNvSpPr/>
            <p:nvPr/>
          </p:nvSpPr>
          <p:spPr>
            <a:xfrm>
              <a:off x="15081" y="3993"/>
              <a:ext cx="574" cy="417"/>
            </a:xfrm>
            <a:custGeom>
              <a:avLst/>
              <a:gdLst/>
              <a:ahLst/>
              <a:cxnLst/>
              <a:rect l="0" t="0" r="0" b="0"/>
              <a:pathLst>
                <a:path w="250800" h="109250" fill="none">
                  <a:moveTo>
                    <a:pt x="-125400" y="54625"/>
                  </a:moveTo>
                  <a:cubicBezTo>
                    <a:pt x="-12272" y="54625"/>
                    <a:pt x="20275" y="-54625"/>
                    <a:pt x="125400" y="-54625"/>
                  </a:cubicBezTo>
                </a:path>
              </a:pathLst>
            </a:custGeom>
            <a:noFill/>
            <a:ln w="15200" cap="rnd">
              <a:solidFill>
                <a:srgbClr val="96E54E"/>
              </a:solidFill>
              <a:round/>
            </a:ln>
          </p:spPr>
        </p:sp>
        <p:sp>
          <p:nvSpPr>
            <p:cNvPr id="173" name="SubTopic"/>
            <p:cNvSpPr/>
            <p:nvPr/>
          </p:nvSpPr>
          <p:spPr>
            <a:xfrm>
              <a:off x="15367" y="3096"/>
              <a:ext cx="870" cy="688"/>
            </a:xfrm>
            <a:custGeom>
              <a:avLst/>
              <a:gdLst>
                <a:gd name="rtl" fmla="*/ 54150 w 380000"/>
                <a:gd name="rtt" fmla="*/ 26030 h 180500"/>
                <a:gd name="rtr" fmla="*/ 327750 w 380000"/>
                <a:gd name="rtb" fmla="*/ 162830 h 180500"/>
              </a:gdLst>
              <a:ahLst/>
              <a:cxnLst/>
              <a:rect l="rtl" t="rtt" r="rtr" b="rtb"/>
              <a:pathLst>
                <a:path w="380000" h="180500" stroke="0">
                  <a:moveTo>
                    <a:pt x="0" y="0"/>
                  </a:moveTo>
                  <a:lnTo>
                    <a:pt x="380000" y="0"/>
                  </a:lnTo>
                  <a:lnTo>
                    <a:pt x="380000" y="180500"/>
                  </a:lnTo>
                  <a:lnTo>
                    <a:pt x="0" y="180500"/>
                  </a:lnTo>
                  <a:lnTo>
                    <a:pt x="0" y="0"/>
                  </a:lnTo>
                  <a:close/>
                </a:path>
                <a:path w="380000" h="180500" fill="none">
                  <a:moveTo>
                    <a:pt x="0" y="180500"/>
                  </a:moveTo>
                  <a:lnTo>
                    <a:pt x="380000" y="180500"/>
                  </a:lnTo>
                </a:path>
              </a:pathLst>
            </a:custGeom>
            <a:noFill/>
            <a:ln w="15200" cap="flat">
              <a:solidFill>
                <a:srgbClr val="96E54E"/>
              </a:solidFill>
              <a:round/>
            </a:ln>
          </p:spPr>
          <p:txBody>
            <a:bodyPr wrap="none" lIns="0" tIns="0" rIns="0" bIns="22500" rtlCol="0" anchor="ctr"/>
            <a:lstStyle/>
            <a:p>
              <a:pPr algn="ctr"/>
              <a:r>
                <a:rPr lang="zh-CN" sz="2400">
                  <a:solidFill>
                    <a:srgbClr val="303030"/>
                  </a:solidFill>
                  <a:latin typeface="宋体" panose="02010600030101010101" pitchFamily="2" charset="-122"/>
                </a:rPr>
                <a:t>定义</a:t>
              </a:r>
              <a:endParaRPr lang="zh-CN" sz="2400">
                <a:solidFill>
                  <a:srgbClr val="303030"/>
                </a:solidFill>
                <a:latin typeface="宋体" panose="02010600030101010101" pitchFamily="2" charset="-122"/>
              </a:endParaRPr>
            </a:p>
          </p:txBody>
        </p:sp>
      </p:grpSp>
      <p:grpSp>
        <p:nvGrpSpPr>
          <p:cNvPr id="17" name="组合 16"/>
          <p:cNvGrpSpPr/>
          <p:nvPr/>
        </p:nvGrpSpPr>
        <p:grpSpPr>
          <a:xfrm>
            <a:off x="9234170" y="2160270"/>
            <a:ext cx="1230630" cy="568960"/>
            <a:chOff x="15194" y="3930"/>
            <a:chExt cx="1938" cy="896"/>
          </a:xfrm>
        </p:grpSpPr>
        <p:sp>
          <p:nvSpPr>
            <p:cNvPr id="176" name="MMConnector"/>
            <p:cNvSpPr/>
            <p:nvPr/>
          </p:nvSpPr>
          <p:spPr>
            <a:xfrm>
              <a:off x="15194" y="4410"/>
              <a:ext cx="574" cy="417"/>
            </a:xfrm>
            <a:custGeom>
              <a:avLst/>
              <a:gdLst/>
              <a:ahLst/>
              <a:cxnLst/>
              <a:rect l="0" t="0" r="0" b="0"/>
              <a:pathLst>
                <a:path w="250800" h="109250" fill="none">
                  <a:moveTo>
                    <a:pt x="-125400" y="-54625"/>
                  </a:moveTo>
                  <a:cubicBezTo>
                    <a:pt x="-12272" y="-54625"/>
                    <a:pt x="20275" y="54625"/>
                    <a:pt x="125400" y="54625"/>
                  </a:cubicBezTo>
                </a:path>
              </a:pathLst>
            </a:custGeom>
            <a:noFill/>
            <a:ln w="15200" cap="rnd">
              <a:solidFill>
                <a:srgbClr val="96E54E"/>
              </a:solidFill>
              <a:round/>
            </a:ln>
          </p:spPr>
        </p:sp>
        <p:sp>
          <p:nvSpPr>
            <p:cNvPr id="175" name="SubTopic"/>
            <p:cNvSpPr/>
            <p:nvPr/>
          </p:nvSpPr>
          <p:spPr>
            <a:xfrm>
              <a:off x="15420" y="3930"/>
              <a:ext cx="1713" cy="688"/>
            </a:xfrm>
            <a:custGeom>
              <a:avLst/>
              <a:gdLst>
                <a:gd name="rtl" fmla="*/ 54150 w 623200"/>
                <a:gd name="rtt" fmla="*/ 26030 h 180500"/>
                <a:gd name="rtr" fmla="*/ 570950 w 623200"/>
                <a:gd name="rtb" fmla="*/ 162830 h 180500"/>
              </a:gdLst>
              <a:ahLst/>
              <a:cxnLst/>
              <a:rect l="rtl" t="rtt" r="rtr" b="rtb"/>
              <a:pathLst>
                <a:path w="623200" h="180500" stroke="0">
                  <a:moveTo>
                    <a:pt x="0" y="0"/>
                  </a:moveTo>
                  <a:lnTo>
                    <a:pt x="623200" y="0"/>
                  </a:lnTo>
                  <a:lnTo>
                    <a:pt x="623200" y="180500"/>
                  </a:lnTo>
                  <a:lnTo>
                    <a:pt x="0" y="180500"/>
                  </a:lnTo>
                  <a:lnTo>
                    <a:pt x="0" y="0"/>
                  </a:lnTo>
                  <a:close/>
                </a:path>
                <a:path w="623200" h="180500" fill="none">
                  <a:moveTo>
                    <a:pt x="0" y="180500"/>
                  </a:moveTo>
                  <a:lnTo>
                    <a:pt x="623200" y="180500"/>
                  </a:lnTo>
                </a:path>
              </a:pathLst>
            </a:custGeom>
            <a:noFill/>
            <a:ln w="15200" cap="flat">
              <a:solidFill>
                <a:srgbClr val="96E54E"/>
              </a:solidFill>
              <a:round/>
            </a:ln>
          </p:spPr>
          <p:txBody>
            <a:bodyPr wrap="none" lIns="0" tIns="0" rIns="0" bIns="22500" rtlCol="0" anchor="ctr"/>
            <a:lstStyle/>
            <a:p>
              <a:pPr algn="ctr"/>
              <a:r>
                <a:rPr sz="2400">
                  <a:solidFill>
                    <a:srgbClr val="303030"/>
                  </a:solidFill>
                  <a:latin typeface="宋体" panose="02010600030101010101" pitchFamily="2" charset="-122"/>
                </a:rPr>
                <a:t>影响因素</a:t>
              </a:r>
              <a:endParaRPr sz="2400">
                <a:solidFill>
                  <a:srgbClr val="303030"/>
                </a:solidFill>
                <a:latin typeface="宋体" panose="02010600030101010101" pitchFamily="2" charset="-122"/>
              </a:endParaRPr>
            </a:p>
          </p:txBody>
        </p:sp>
      </p:grpSp>
      <p:grpSp>
        <p:nvGrpSpPr>
          <p:cNvPr id="18" name="组合 17"/>
          <p:cNvGrpSpPr/>
          <p:nvPr/>
        </p:nvGrpSpPr>
        <p:grpSpPr>
          <a:xfrm>
            <a:off x="9162415" y="2689225"/>
            <a:ext cx="734060" cy="833755"/>
            <a:chOff x="15081" y="4763"/>
            <a:chExt cx="1156" cy="1313"/>
          </a:xfrm>
        </p:grpSpPr>
        <p:sp>
          <p:nvSpPr>
            <p:cNvPr id="184" name="MMConnector"/>
            <p:cNvSpPr/>
            <p:nvPr/>
          </p:nvSpPr>
          <p:spPr>
            <a:xfrm>
              <a:off x="15081" y="5660"/>
              <a:ext cx="574" cy="417"/>
            </a:xfrm>
            <a:custGeom>
              <a:avLst/>
              <a:gdLst/>
              <a:ahLst/>
              <a:cxnLst/>
              <a:rect l="0" t="0" r="0" b="0"/>
              <a:pathLst>
                <a:path w="250800" h="109250" fill="none">
                  <a:moveTo>
                    <a:pt x="-125400" y="54625"/>
                  </a:moveTo>
                  <a:cubicBezTo>
                    <a:pt x="-12272" y="54625"/>
                    <a:pt x="20275" y="-54625"/>
                    <a:pt x="125400" y="-54625"/>
                  </a:cubicBezTo>
                </a:path>
              </a:pathLst>
            </a:custGeom>
            <a:noFill/>
            <a:ln w="15200" cap="rnd">
              <a:solidFill>
                <a:srgbClr val="96E54E"/>
              </a:solidFill>
              <a:round/>
            </a:ln>
          </p:spPr>
        </p:sp>
        <p:sp>
          <p:nvSpPr>
            <p:cNvPr id="182" name="SubTopic"/>
            <p:cNvSpPr/>
            <p:nvPr/>
          </p:nvSpPr>
          <p:spPr>
            <a:xfrm>
              <a:off x="15367" y="4763"/>
              <a:ext cx="870" cy="688"/>
            </a:xfrm>
            <a:custGeom>
              <a:avLst/>
              <a:gdLst>
                <a:gd name="rtl" fmla="*/ 54150 w 380000"/>
                <a:gd name="rtt" fmla="*/ 26030 h 180500"/>
                <a:gd name="rtr" fmla="*/ 327750 w 380000"/>
                <a:gd name="rtb" fmla="*/ 162830 h 180500"/>
              </a:gdLst>
              <a:ahLst/>
              <a:cxnLst/>
              <a:rect l="rtl" t="rtt" r="rtr" b="rtb"/>
              <a:pathLst>
                <a:path w="380000" h="180500" stroke="0">
                  <a:moveTo>
                    <a:pt x="0" y="0"/>
                  </a:moveTo>
                  <a:lnTo>
                    <a:pt x="380000" y="0"/>
                  </a:lnTo>
                  <a:lnTo>
                    <a:pt x="380000" y="180500"/>
                  </a:lnTo>
                  <a:lnTo>
                    <a:pt x="0" y="180500"/>
                  </a:lnTo>
                  <a:lnTo>
                    <a:pt x="0" y="0"/>
                  </a:lnTo>
                  <a:close/>
                </a:path>
                <a:path w="380000" h="180500" fill="none">
                  <a:moveTo>
                    <a:pt x="0" y="180500"/>
                  </a:moveTo>
                  <a:lnTo>
                    <a:pt x="380000" y="180500"/>
                  </a:lnTo>
                </a:path>
              </a:pathLst>
            </a:custGeom>
            <a:noFill/>
            <a:ln w="15200" cap="flat">
              <a:solidFill>
                <a:srgbClr val="96E54E"/>
              </a:solidFill>
              <a:round/>
            </a:ln>
          </p:spPr>
          <p:txBody>
            <a:bodyPr wrap="none" lIns="0" tIns="0" rIns="0" bIns="22500" rtlCol="0" anchor="ctr"/>
            <a:lstStyle/>
            <a:p>
              <a:pPr algn="ctr"/>
              <a:r>
                <a:rPr lang="zh-CN" sz="2400">
                  <a:solidFill>
                    <a:srgbClr val="303030"/>
                  </a:solidFill>
                  <a:latin typeface="宋体" panose="02010600030101010101" pitchFamily="2" charset="-122"/>
                </a:rPr>
                <a:t>定义</a:t>
              </a:r>
              <a:endParaRPr lang="zh-CN" sz="2400">
                <a:solidFill>
                  <a:srgbClr val="303030"/>
                </a:solidFill>
                <a:latin typeface="宋体" panose="02010600030101010101" pitchFamily="2" charset="-122"/>
              </a:endParaRPr>
            </a:p>
          </p:txBody>
        </p:sp>
      </p:grpSp>
      <p:grpSp>
        <p:nvGrpSpPr>
          <p:cNvPr id="19" name="组合 18"/>
          <p:cNvGrpSpPr/>
          <p:nvPr/>
        </p:nvGrpSpPr>
        <p:grpSpPr>
          <a:xfrm>
            <a:off x="9162415" y="3218180"/>
            <a:ext cx="1303020" cy="568960"/>
            <a:chOff x="15081" y="5596"/>
            <a:chExt cx="2052" cy="896"/>
          </a:xfrm>
        </p:grpSpPr>
        <p:sp>
          <p:nvSpPr>
            <p:cNvPr id="185" name="MMConnector"/>
            <p:cNvSpPr/>
            <p:nvPr/>
          </p:nvSpPr>
          <p:spPr>
            <a:xfrm>
              <a:off x="15081" y="6076"/>
              <a:ext cx="574" cy="417"/>
            </a:xfrm>
            <a:custGeom>
              <a:avLst/>
              <a:gdLst/>
              <a:ahLst/>
              <a:cxnLst/>
              <a:rect l="0" t="0" r="0" b="0"/>
              <a:pathLst>
                <a:path w="250800" h="109250" fill="none">
                  <a:moveTo>
                    <a:pt x="-125400" y="-54625"/>
                  </a:moveTo>
                  <a:cubicBezTo>
                    <a:pt x="-12272" y="-54625"/>
                    <a:pt x="20275" y="54625"/>
                    <a:pt x="125400" y="54625"/>
                  </a:cubicBezTo>
                </a:path>
              </a:pathLst>
            </a:custGeom>
            <a:noFill/>
            <a:ln w="15200" cap="rnd">
              <a:solidFill>
                <a:srgbClr val="96E54E"/>
              </a:solidFill>
              <a:round/>
            </a:ln>
          </p:spPr>
        </p:sp>
        <p:sp>
          <p:nvSpPr>
            <p:cNvPr id="183" name="SubTopic"/>
            <p:cNvSpPr/>
            <p:nvPr/>
          </p:nvSpPr>
          <p:spPr>
            <a:xfrm>
              <a:off x="15383" y="5596"/>
              <a:ext cx="1750" cy="688"/>
            </a:xfrm>
            <a:custGeom>
              <a:avLst/>
              <a:gdLst>
                <a:gd name="rtl" fmla="*/ 54150 w 623200"/>
                <a:gd name="rtt" fmla="*/ 26030 h 180500"/>
                <a:gd name="rtr" fmla="*/ 570950 w 623200"/>
                <a:gd name="rtb" fmla="*/ 162830 h 180500"/>
              </a:gdLst>
              <a:ahLst/>
              <a:cxnLst/>
              <a:rect l="rtl" t="rtt" r="rtr" b="rtb"/>
              <a:pathLst>
                <a:path w="623200" h="180500" stroke="0">
                  <a:moveTo>
                    <a:pt x="0" y="0"/>
                  </a:moveTo>
                  <a:lnTo>
                    <a:pt x="623200" y="0"/>
                  </a:lnTo>
                  <a:lnTo>
                    <a:pt x="623200" y="180500"/>
                  </a:lnTo>
                  <a:lnTo>
                    <a:pt x="0" y="180500"/>
                  </a:lnTo>
                  <a:lnTo>
                    <a:pt x="0" y="0"/>
                  </a:lnTo>
                  <a:close/>
                </a:path>
                <a:path w="623200" h="180500" fill="none">
                  <a:moveTo>
                    <a:pt x="0" y="180500"/>
                  </a:moveTo>
                  <a:lnTo>
                    <a:pt x="623200" y="180500"/>
                  </a:lnTo>
                </a:path>
              </a:pathLst>
            </a:custGeom>
            <a:noFill/>
            <a:ln w="15200" cap="flat">
              <a:solidFill>
                <a:srgbClr val="96E54E"/>
              </a:solidFill>
              <a:round/>
            </a:ln>
          </p:spPr>
          <p:txBody>
            <a:bodyPr wrap="none" lIns="0" tIns="0" rIns="0" bIns="22500" rtlCol="0" anchor="ctr"/>
            <a:lstStyle/>
            <a:p>
              <a:pPr algn="ctr"/>
              <a:r>
                <a:rPr sz="2400">
                  <a:solidFill>
                    <a:srgbClr val="303030"/>
                  </a:solidFill>
                  <a:latin typeface="宋体" panose="02010600030101010101" pitchFamily="2" charset="-122"/>
                </a:rPr>
                <a:t>影响因素</a:t>
              </a:r>
              <a:endParaRPr sz="2400">
                <a:solidFill>
                  <a:srgbClr val="303030"/>
                </a:solidFill>
                <a:latin typeface="宋体" panose="02010600030101010101" pitchFamily="2" charset="-122"/>
              </a:endParaRPr>
            </a:p>
          </p:txBody>
        </p:sp>
      </p:grpSp>
      <p:grpSp>
        <p:nvGrpSpPr>
          <p:cNvPr id="21" name="组合 20"/>
          <p:cNvGrpSpPr/>
          <p:nvPr/>
        </p:nvGrpSpPr>
        <p:grpSpPr>
          <a:xfrm>
            <a:off x="8239760" y="4060825"/>
            <a:ext cx="3042920" cy="902335"/>
            <a:chOff x="13628" y="6923"/>
            <a:chExt cx="4792" cy="1421"/>
          </a:xfrm>
        </p:grpSpPr>
        <p:sp>
          <p:nvSpPr>
            <p:cNvPr id="187" name="MMConnector"/>
            <p:cNvSpPr/>
            <p:nvPr/>
          </p:nvSpPr>
          <p:spPr>
            <a:xfrm>
              <a:off x="13628" y="7856"/>
              <a:ext cx="574" cy="489"/>
            </a:xfrm>
            <a:custGeom>
              <a:avLst/>
              <a:gdLst/>
              <a:ahLst/>
              <a:cxnLst/>
              <a:rect l="0" t="0" r="0" b="0"/>
              <a:pathLst>
                <a:path w="250800" h="128250" fill="none">
                  <a:moveTo>
                    <a:pt x="-125400" y="64125"/>
                  </a:moveTo>
                  <a:cubicBezTo>
                    <a:pt x="-10072" y="64125"/>
                    <a:pt x="15142" y="-64125"/>
                    <a:pt x="125400" y="-64125"/>
                  </a:cubicBezTo>
                </a:path>
              </a:pathLst>
            </a:custGeom>
            <a:noFill/>
            <a:ln w="15200" cap="rnd">
              <a:solidFill>
                <a:srgbClr val="96E54E"/>
              </a:solidFill>
              <a:round/>
            </a:ln>
          </p:spPr>
        </p:sp>
        <p:sp>
          <p:nvSpPr>
            <p:cNvPr id="186" name="SubTopic"/>
            <p:cNvSpPr/>
            <p:nvPr/>
          </p:nvSpPr>
          <p:spPr>
            <a:xfrm>
              <a:off x="13796" y="6923"/>
              <a:ext cx="4624" cy="688"/>
            </a:xfrm>
            <a:custGeom>
              <a:avLst/>
              <a:gdLst>
                <a:gd name="rtl" fmla="*/ 54150 w 1474400"/>
                <a:gd name="rtt" fmla="*/ 26030 h 180500"/>
                <a:gd name="rtr" fmla="*/ 1422150 w 1474400"/>
                <a:gd name="rtb" fmla="*/ 162830 h 180500"/>
              </a:gdLst>
              <a:ahLst/>
              <a:cxnLst/>
              <a:rect l="rtl" t="rtt" r="rtr" b="rtb"/>
              <a:pathLst>
                <a:path w="1474400" h="180500" stroke="0">
                  <a:moveTo>
                    <a:pt x="0" y="0"/>
                  </a:moveTo>
                  <a:lnTo>
                    <a:pt x="1474400" y="0"/>
                  </a:lnTo>
                  <a:lnTo>
                    <a:pt x="1474400" y="180500"/>
                  </a:lnTo>
                  <a:lnTo>
                    <a:pt x="0" y="180500"/>
                  </a:lnTo>
                  <a:lnTo>
                    <a:pt x="0" y="0"/>
                  </a:lnTo>
                  <a:close/>
                </a:path>
                <a:path w="1474400" h="180500" fill="none">
                  <a:moveTo>
                    <a:pt x="0" y="180500"/>
                  </a:moveTo>
                  <a:lnTo>
                    <a:pt x="1474400" y="180500"/>
                  </a:lnTo>
                </a:path>
              </a:pathLst>
            </a:custGeom>
            <a:noFill/>
            <a:ln w="15200" cap="flat">
              <a:solidFill>
                <a:srgbClr val="96E54E"/>
              </a:solidFill>
              <a:round/>
            </a:ln>
          </p:spPr>
          <p:txBody>
            <a:bodyPr wrap="none" lIns="0" tIns="0" rIns="0" bIns="22500" rtlCol="0" anchor="ctr"/>
            <a:lstStyle/>
            <a:p>
              <a:pPr algn="ctr"/>
              <a:r>
                <a:rPr sz="2400">
                  <a:solidFill>
                    <a:srgbClr val="303030"/>
                  </a:solidFill>
                  <a:latin typeface="宋体" panose="02010600030101010101" pitchFamily="2" charset="-122"/>
                </a:rPr>
                <a:t>动能和势能统称为机械能</a:t>
              </a:r>
              <a:endParaRPr sz="2400">
                <a:solidFill>
                  <a:srgbClr val="303030"/>
                </a:solidFill>
                <a:latin typeface="宋体" panose="02010600030101010101" pitchFamily="2" charset="-122"/>
              </a:endParaRPr>
            </a:p>
          </p:txBody>
        </p:sp>
      </p:grpSp>
      <p:grpSp>
        <p:nvGrpSpPr>
          <p:cNvPr id="22" name="组合 21"/>
          <p:cNvGrpSpPr/>
          <p:nvPr/>
        </p:nvGrpSpPr>
        <p:grpSpPr>
          <a:xfrm>
            <a:off x="8239760" y="4589780"/>
            <a:ext cx="2159635" cy="546100"/>
            <a:chOff x="13628" y="7756"/>
            <a:chExt cx="3401" cy="860"/>
          </a:xfrm>
        </p:grpSpPr>
        <p:sp>
          <p:nvSpPr>
            <p:cNvPr id="190" name="MMConnector"/>
            <p:cNvSpPr/>
            <p:nvPr/>
          </p:nvSpPr>
          <p:spPr>
            <a:xfrm>
              <a:off x="13628" y="8272"/>
              <a:ext cx="574" cy="344"/>
            </a:xfrm>
            <a:custGeom>
              <a:avLst/>
              <a:gdLst/>
              <a:ahLst/>
              <a:cxnLst/>
              <a:rect l="0" t="0" r="0" b="0"/>
              <a:pathLst>
                <a:path w="250800" h="90250" fill="none">
                  <a:moveTo>
                    <a:pt x="-125400" y="-45125"/>
                  </a:moveTo>
                  <a:cubicBezTo>
                    <a:pt x="-14483" y="-45125"/>
                    <a:pt x="25434" y="45125"/>
                    <a:pt x="125400" y="45125"/>
                  </a:cubicBezTo>
                </a:path>
              </a:pathLst>
            </a:custGeom>
            <a:noFill/>
            <a:ln w="15200" cap="rnd">
              <a:solidFill>
                <a:srgbClr val="96E54E"/>
              </a:solidFill>
              <a:round/>
            </a:ln>
          </p:spPr>
        </p:sp>
        <p:sp>
          <p:nvSpPr>
            <p:cNvPr id="189" name="SubTopic"/>
            <p:cNvSpPr/>
            <p:nvPr/>
          </p:nvSpPr>
          <p:spPr>
            <a:xfrm>
              <a:off x="13797" y="7756"/>
              <a:ext cx="3232" cy="688"/>
            </a:xfrm>
            <a:custGeom>
              <a:avLst/>
              <a:gdLst>
                <a:gd name="rtl" fmla="*/ 54150 w 866400"/>
                <a:gd name="rtt" fmla="*/ 26030 h 180500"/>
                <a:gd name="rtr" fmla="*/ 814150 w 866400"/>
                <a:gd name="rtb" fmla="*/ 162830 h 180500"/>
              </a:gdLst>
              <a:ahLst/>
              <a:cxnLst/>
              <a:rect l="rtl" t="rtt" r="rtr" b="rtb"/>
              <a:pathLst>
                <a:path w="866400" h="180500" stroke="0">
                  <a:moveTo>
                    <a:pt x="0" y="0"/>
                  </a:moveTo>
                  <a:lnTo>
                    <a:pt x="866400" y="0"/>
                  </a:lnTo>
                  <a:lnTo>
                    <a:pt x="866400" y="180500"/>
                  </a:lnTo>
                  <a:lnTo>
                    <a:pt x="0" y="180500"/>
                  </a:lnTo>
                  <a:lnTo>
                    <a:pt x="0" y="0"/>
                  </a:lnTo>
                  <a:close/>
                </a:path>
                <a:path w="866400" h="180500" fill="none">
                  <a:moveTo>
                    <a:pt x="0" y="180500"/>
                  </a:moveTo>
                  <a:lnTo>
                    <a:pt x="866400" y="180500"/>
                  </a:lnTo>
                </a:path>
              </a:pathLst>
            </a:custGeom>
            <a:noFill/>
            <a:ln w="15200" cap="flat">
              <a:solidFill>
                <a:srgbClr val="96E54E"/>
              </a:solidFill>
              <a:round/>
            </a:ln>
          </p:spPr>
          <p:txBody>
            <a:bodyPr wrap="none" lIns="0" tIns="0" rIns="0" bIns="22500" rtlCol="0" anchor="ctr"/>
            <a:lstStyle/>
            <a:p>
              <a:pPr algn="ctr"/>
              <a:r>
                <a:rPr sz="2400">
                  <a:solidFill>
                    <a:srgbClr val="303030"/>
                  </a:solidFill>
                  <a:latin typeface="宋体" panose="02010600030101010101" pitchFamily="2" charset="-122"/>
                </a:rPr>
                <a:t>机械能的转化</a:t>
              </a:r>
              <a:endParaRPr sz="2400">
                <a:solidFill>
                  <a:srgbClr val="303030"/>
                </a:solidFill>
                <a:latin typeface="宋体" panose="02010600030101010101" pitchFamily="2" charset="-122"/>
              </a:endParaRPr>
            </a:p>
          </p:txBody>
        </p:sp>
      </p:grpSp>
      <p:grpSp>
        <p:nvGrpSpPr>
          <p:cNvPr id="23" name="组合 22"/>
          <p:cNvGrpSpPr/>
          <p:nvPr/>
        </p:nvGrpSpPr>
        <p:grpSpPr>
          <a:xfrm>
            <a:off x="8239760" y="5118735"/>
            <a:ext cx="1551940" cy="811530"/>
            <a:chOff x="13628" y="8589"/>
            <a:chExt cx="2444" cy="1278"/>
          </a:xfrm>
        </p:grpSpPr>
        <p:sp>
          <p:nvSpPr>
            <p:cNvPr id="192" name="MMConnector"/>
            <p:cNvSpPr/>
            <p:nvPr/>
          </p:nvSpPr>
          <p:spPr>
            <a:xfrm>
              <a:off x="13628" y="8689"/>
              <a:ext cx="574" cy="1178"/>
            </a:xfrm>
            <a:custGeom>
              <a:avLst/>
              <a:gdLst/>
              <a:ahLst/>
              <a:cxnLst/>
              <a:rect l="0" t="0" r="0" b="0"/>
              <a:pathLst>
                <a:path w="250800" h="308750" fill="none">
                  <a:moveTo>
                    <a:pt x="-125400" y="-154375"/>
                  </a:moveTo>
                  <a:cubicBezTo>
                    <a:pt x="9893" y="-154375"/>
                    <a:pt x="-31445" y="154375"/>
                    <a:pt x="125400" y="154375"/>
                  </a:cubicBezTo>
                </a:path>
              </a:pathLst>
            </a:custGeom>
            <a:noFill/>
            <a:ln w="15200" cap="rnd">
              <a:solidFill>
                <a:srgbClr val="96E54E"/>
              </a:solidFill>
              <a:round/>
            </a:ln>
          </p:spPr>
        </p:sp>
        <p:sp>
          <p:nvSpPr>
            <p:cNvPr id="191" name="SubTopic"/>
            <p:cNvSpPr/>
            <p:nvPr/>
          </p:nvSpPr>
          <p:spPr>
            <a:xfrm>
              <a:off x="13844" y="8589"/>
              <a:ext cx="2228" cy="688"/>
            </a:xfrm>
            <a:custGeom>
              <a:avLst/>
              <a:gdLst>
                <a:gd name="rtl" fmla="*/ 54150 w 744800"/>
                <a:gd name="rtt" fmla="*/ 26030 h 180500"/>
                <a:gd name="rtr" fmla="*/ 692550 w 744800"/>
                <a:gd name="rtb" fmla="*/ 162830 h 180500"/>
              </a:gdLst>
              <a:ahLst/>
              <a:cxnLst/>
              <a:rect l="rtl" t="rtt" r="rtr" b="rtb"/>
              <a:pathLst>
                <a:path w="744800" h="180500" stroke="0">
                  <a:moveTo>
                    <a:pt x="0" y="0"/>
                  </a:moveTo>
                  <a:lnTo>
                    <a:pt x="744800" y="0"/>
                  </a:lnTo>
                  <a:lnTo>
                    <a:pt x="744800" y="180500"/>
                  </a:lnTo>
                  <a:lnTo>
                    <a:pt x="0" y="180500"/>
                  </a:lnTo>
                  <a:lnTo>
                    <a:pt x="0" y="0"/>
                  </a:lnTo>
                  <a:close/>
                </a:path>
                <a:path w="744800" h="180500" fill="none">
                  <a:moveTo>
                    <a:pt x="0" y="180500"/>
                  </a:moveTo>
                  <a:lnTo>
                    <a:pt x="744800" y="180500"/>
                  </a:lnTo>
                </a:path>
              </a:pathLst>
            </a:custGeom>
            <a:noFill/>
            <a:ln w="15200" cap="flat">
              <a:solidFill>
                <a:srgbClr val="96E54E"/>
              </a:solidFill>
              <a:round/>
            </a:ln>
          </p:spPr>
          <p:txBody>
            <a:bodyPr wrap="none" lIns="0" tIns="0" rIns="0" bIns="22500" rtlCol="0" anchor="ctr"/>
            <a:lstStyle/>
            <a:p>
              <a:pPr algn="ctr"/>
              <a:r>
                <a:rPr sz="2400">
                  <a:solidFill>
                    <a:srgbClr val="303030"/>
                  </a:solidFill>
                  <a:latin typeface="宋体" panose="02010600030101010101" pitchFamily="2" charset="-122"/>
                </a:rPr>
                <a:t>机械能守恒</a:t>
              </a:r>
              <a:endParaRPr sz="2400">
                <a:solidFill>
                  <a:srgbClr val="303030"/>
                </a:solidFill>
                <a:latin typeface="宋体" panose="02010600030101010101" pitchFamily="2" charset="-122"/>
              </a:endParaRPr>
            </a:p>
          </p:txBody>
        </p:sp>
      </p:gr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1"/>
                                        </p:tgtEl>
                                        <p:attrNameLst>
                                          <p:attrName>style.visibility</p:attrName>
                                        </p:attrNameLst>
                                      </p:cBhvr>
                                      <p:to>
                                        <p:strVal val="visible"/>
                                      </p:to>
                                    </p:set>
                                    <p:animEffect transition="in" filter="blinds(horizontal)">
                                      <p:cBhvr>
                                        <p:cTn id="7" dur="500"/>
                                        <p:tgtEl>
                                          <p:spTgt spid="10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blinds(horizontal)">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blinds(horizontal)">
                                      <p:cBhvr>
                                        <p:cTn id="22" dur="5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blinds(horizontal)">
                                      <p:cBhvr>
                                        <p:cTn id="27" dur="500"/>
                                        <p:tgtEl>
                                          <p:spTgt spid="12"/>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blinds(horizontal)">
                                      <p:cBhvr>
                                        <p:cTn id="32" dur="500"/>
                                        <p:tgtEl>
                                          <p:spTgt spid="13"/>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blinds(horizontal)">
                                      <p:cBhvr>
                                        <p:cTn id="37" dur="500"/>
                                        <p:tgtEl>
                                          <p:spTgt spid="14"/>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nodeType="clickEffect">
                                  <p:stCondLst>
                                    <p:cond delay="0"/>
                                  </p:stCondLst>
                                  <p:childTnLst>
                                    <p:set>
                                      <p:cBhvr>
                                        <p:cTn id="41" dur="1" fill="hold">
                                          <p:stCondLst>
                                            <p:cond delay="0"/>
                                          </p:stCondLst>
                                        </p:cTn>
                                        <p:tgtEl>
                                          <p:spTgt spid="16"/>
                                        </p:tgtEl>
                                        <p:attrNameLst>
                                          <p:attrName>style.visibility</p:attrName>
                                        </p:attrNameLst>
                                      </p:cBhvr>
                                      <p:to>
                                        <p:strVal val="visible"/>
                                      </p:to>
                                    </p:set>
                                    <p:animEffect transition="in" filter="blinds(horizontal)">
                                      <p:cBhvr>
                                        <p:cTn id="42" dur="500"/>
                                        <p:tgtEl>
                                          <p:spTgt spid="16"/>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nodeType="clickEffect">
                                  <p:stCondLst>
                                    <p:cond delay="0"/>
                                  </p:stCondLst>
                                  <p:childTnLst>
                                    <p:set>
                                      <p:cBhvr>
                                        <p:cTn id="46" dur="1" fill="hold">
                                          <p:stCondLst>
                                            <p:cond delay="0"/>
                                          </p:stCondLst>
                                        </p:cTn>
                                        <p:tgtEl>
                                          <p:spTgt spid="17"/>
                                        </p:tgtEl>
                                        <p:attrNameLst>
                                          <p:attrName>style.visibility</p:attrName>
                                        </p:attrNameLst>
                                      </p:cBhvr>
                                      <p:to>
                                        <p:strVal val="visible"/>
                                      </p:to>
                                    </p:set>
                                    <p:animEffect transition="in" filter="blinds(horizontal)">
                                      <p:cBhvr>
                                        <p:cTn id="47" dur="500"/>
                                        <p:tgtEl>
                                          <p:spTgt spid="17"/>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nodeType="clickEffect">
                                  <p:stCondLst>
                                    <p:cond delay="0"/>
                                  </p:stCondLst>
                                  <p:childTnLst>
                                    <p:set>
                                      <p:cBhvr>
                                        <p:cTn id="51" dur="1" fill="hold">
                                          <p:stCondLst>
                                            <p:cond delay="0"/>
                                          </p:stCondLst>
                                        </p:cTn>
                                        <p:tgtEl>
                                          <p:spTgt spid="15"/>
                                        </p:tgtEl>
                                        <p:attrNameLst>
                                          <p:attrName>style.visibility</p:attrName>
                                        </p:attrNameLst>
                                      </p:cBhvr>
                                      <p:to>
                                        <p:strVal val="visible"/>
                                      </p:to>
                                    </p:set>
                                    <p:animEffect transition="in" filter="blinds(horizontal)">
                                      <p:cBhvr>
                                        <p:cTn id="52" dur="500"/>
                                        <p:tgtEl>
                                          <p:spTgt spid="15"/>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nodeType="clickEffect">
                                  <p:stCondLst>
                                    <p:cond delay="0"/>
                                  </p:stCondLst>
                                  <p:childTnLst>
                                    <p:set>
                                      <p:cBhvr>
                                        <p:cTn id="56" dur="1" fill="hold">
                                          <p:stCondLst>
                                            <p:cond delay="0"/>
                                          </p:stCondLst>
                                        </p:cTn>
                                        <p:tgtEl>
                                          <p:spTgt spid="18"/>
                                        </p:tgtEl>
                                        <p:attrNameLst>
                                          <p:attrName>style.visibility</p:attrName>
                                        </p:attrNameLst>
                                      </p:cBhvr>
                                      <p:to>
                                        <p:strVal val="visible"/>
                                      </p:to>
                                    </p:set>
                                    <p:animEffect transition="in" filter="blinds(horizontal)">
                                      <p:cBhvr>
                                        <p:cTn id="57" dur="500"/>
                                        <p:tgtEl>
                                          <p:spTgt spid="18"/>
                                        </p:tgtEl>
                                      </p:cBhvr>
                                    </p:animEffect>
                                  </p:childTnLst>
                                </p:cTn>
                              </p:par>
                            </p:childTnLst>
                          </p:cTn>
                        </p:par>
                      </p:childTnLst>
                    </p:cTn>
                  </p:par>
                  <p:par>
                    <p:cTn id="58" fill="hold">
                      <p:stCondLst>
                        <p:cond delay="indefinite"/>
                      </p:stCondLst>
                      <p:childTnLst>
                        <p:par>
                          <p:cTn id="59" fill="hold">
                            <p:stCondLst>
                              <p:cond delay="0"/>
                            </p:stCondLst>
                            <p:childTnLst>
                              <p:par>
                                <p:cTn id="60" presetID="3" presetClass="entr" presetSubtype="10" fill="hold" nodeType="clickEffect">
                                  <p:stCondLst>
                                    <p:cond delay="0"/>
                                  </p:stCondLst>
                                  <p:childTnLst>
                                    <p:set>
                                      <p:cBhvr>
                                        <p:cTn id="61" dur="1" fill="hold">
                                          <p:stCondLst>
                                            <p:cond delay="0"/>
                                          </p:stCondLst>
                                        </p:cTn>
                                        <p:tgtEl>
                                          <p:spTgt spid="19"/>
                                        </p:tgtEl>
                                        <p:attrNameLst>
                                          <p:attrName>style.visibility</p:attrName>
                                        </p:attrNameLst>
                                      </p:cBhvr>
                                      <p:to>
                                        <p:strVal val="visible"/>
                                      </p:to>
                                    </p:set>
                                    <p:animEffect transition="in" filter="blinds(horizontal)">
                                      <p:cBhvr>
                                        <p:cTn id="62" dur="500"/>
                                        <p:tgtEl>
                                          <p:spTgt spid="19"/>
                                        </p:tgtEl>
                                      </p:cBhvr>
                                    </p:animEffect>
                                  </p:childTnLst>
                                </p:cTn>
                              </p:par>
                            </p:childTnLst>
                          </p:cTn>
                        </p:par>
                      </p:childTnLst>
                    </p:cTn>
                  </p:par>
                  <p:par>
                    <p:cTn id="63" fill="hold">
                      <p:stCondLst>
                        <p:cond delay="indefinite"/>
                      </p:stCondLst>
                      <p:childTnLst>
                        <p:par>
                          <p:cTn id="64" fill="hold">
                            <p:stCondLst>
                              <p:cond delay="0"/>
                            </p:stCondLst>
                            <p:childTnLst>
                              <p:par>
                                <p:cTn id="65" presetID="3" presetClass="entr" presetSubtype="10" fill="hold" nodeType="clickEffect">
                                  <p:stCondLst>
                                    <p:cond delay="0"/>
                                  </p:stCondLst>
                                  <p:childTnLst>
                                    <p:set>
                                      <p:cBhvr>
                                        <p:cTn id="66" dur="1" fill="hold">
                                          <p:stCondLst>
                                            <p:cond delay="0"/>
                                          </p:stCondLst>
                                        </p:cTn>
                                        <p:tgtEl>
                                          <p:spTgt spid="20"/>
                                        </p:tgtEl>
                                        <p:attrNameLst>
                                          <p:attrName>style.visibility</p:attrName>
                                        </p:attrNameLst>
                                      </p:cBhvr>
                                      <p:to>
                                        <p:strVal val="visible"/>
                                      </p:to>
                                    </p:set>
                                    <p:animEffect transition="in" filter="blinds(horizontal)">
                                      <p:cBhvr>
                                        <p:cTn id="67" dur="500"/>
                                        <p:tgtEl>
                                          <p:spTgt spid="20"/>
                                        </p:tgtEl>
                                      </p:cBhvr>
                                    </p:animEffect>
                                  </p:childTnLst>
                                </p:cTn>
                              </p:par>
                            </p:childTnLst>
                          </p:cTn>
                        </p:par>
                      </p:childTnLst>
                    </p:cTn>
                  </p:par>
                  <p:par>
                    <p:cTn id="68" fill="hold">
                      <p:stCondLst>
                        <p:cond delay="indefinite"/>
                      </p:stCondLst>
                      <p:childTnLst>
                        <p:par>
                          <p:cTn id="69" fill="hold">
                            <p:stCondLst>
                              <p:cond delay="0"/>
                            </p:stCondLst>
                            <p:childTnLst>
                              <p:par>
                                <p:cTn id="70" presetID="3" presetClass="entr" presetSubtype="10" fill="hold" nodeType="clickEffect">
                                  <p:stCondLst>
                                    <p:cond delay="0"/>
                                  </p:stCondLst>
                                  <p:childTnLst>
                                    <p:set>
                                      <p:cBhvr>
                                        <p:cTn id="71" dur="1" fill="hold">
                                          <p:stCondLst>
                                            <p:cond delay="0"/>
                                          </p:stCondLst>
                                        </p:cTn>
                                        <p:tgtEl>
                                          <p:spTgt spid="21"/>
                                        </p:tgtEl>
                                        <p:attrNameLst>
                                          <p:attrName>style.visibility</p:attrName>
                                        </p:attrNameLst>
                                      </p:cBhvr>
                                      <p:to>
                                        <p:strVal val="visible"/>
                                      </p:to>
                                    </p:set>
                                    <p:animEffect transition="in" filter="blinds(horizontal)">
                                      <p:cBhvr>
                                        <p:cTn id="72" dur="500"/>
                                        <p:tgtEl>
                                          <p:spTgt spid="21"/>
                                        </p:tgtEl>
                                      </p:cBhvr>
                                    </p:animEffect>
                                  </p:childTnLst>
                                </p:cTn>
                              </p:par>
                            </p:childTnLst>
                          </p:cTn>
                        </p:par>
                      </p:childTnLst>
                    </p:cTn>
                  </p:par>
                  <p:par>
                    <p:cTn id="73" fill="hold">
                      <p:stCondLst>
                        <p:cond delay="indefinite"/>
                      </p:stCondLst>
                      <p:childTnLst>
                        <p:par>
                          <p:cTn id="74" fill="hold">
                            <p:stCondLst>
                              <p:cond delay="0"/>
                            </p:stCondLst>
                            <p:childTnLst>
                              <p:par>
                                <p:cTn id="75" presetID="3" presetClass="entr" presetSubtype="10" fill="hold" nodeType="clickEffect">
                                  <p:stCondLst>
                                    <p:cond delay="0"/>
                                  </p:stCondLst>
                                  <p:childTnLst>
                                    <p:set>
                                      <p:cBhvr>
                                        <p:cTn id="76" dur="1" fill="hold">
                                          <p:stCondLst>
                                            <p:cond delay="0"/>
                                          </p:stCondLst>
                                        </p:cTn>
                                        <p:tgtEl>
                                          <p:spTgt spid="22"/>
                                        </p:tgtEl>
                                        <p:attrNameLst>
                                          <p:attrName>style.visibility</p:attrName>
                                        </p:attrNameLst>
                                      </p:cBhvr>
                                      <p:to>
                                        <p:strVal val="visible"/>
                                      </p:to>
                                    </p:set>
                                    <p:animEffect transition="in" filter="blinds(horizontal)">
                                      <p:cBhvr>
                                        <p:cTn id="77" dur="500"/>
                                        <p:tgtEl>
                                          <p:spTgt spid="22"/>
                                        </p:tgtEl>
                                      </p:cBhvr>
                                    </p:animEffect>
                                  </p:childTnLst>
                                </p:cTn>
                              </p:par>
                            </p:childTnLst>
                          </p:cTn>
                        </p:par>
                      </p:childTnLst>
                    </p:cTn>
                  </p:par>
                  <p:par>
                    <p:cTn id="78" fill="hold">
                      <p:stCondLst>
                        <p:cond delay="indefinite"/>
                      </p:stCondLst>
                      <p:childTnLst>
                        <p:par>
                          <p:cTn id="79" fill="hold">
                            <p:stCondLst>
                              <p:cond delay="0"/>
                            </p:stCondLst>
                            <p:childTnLst>
                              <p:par>
                                <p:cTn id="80" presetID="3" presetClass="entr" presetSubtype="10" fill="hold" nodeType="clickEffect">
                                  <p:stCondLst>
                                    <p:cond delay="0"/>
                                  </p:stCondLst>
                                  <p:childTnLst>
                                    <p:set>
                                      <p:cBhvr>
                                        <p:cTn id="81" dur="1" fill="hold">
                                          <p:stCondLst>
                                            <p:cond delay="0"/>
                                          </p:stCondLst>
                                        </p:cTn>
                                        <p:tgtEl>
                                          <p:spTgt spid="23"/>
                                        </p:tgtEl>
                                        <p:attrNameLst>
                                          <p:attrName>style.visibility</p:attrName>
                                        </p:attrNameLst>
                                      </p:cBhvr>
                                      <p:to>
                                        <p:strVal val="visible"/>
                                      </p:to>
                                    </p:set>
                                    <p:animEffect transition="in" filter="blinds(horizontal)">
                                      <p:cBhvr>
                                        <p:cTn id="82"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1" grpId="0" bldLvl="0" animBg="1"/>
      <p:bldP spid="101" grpId="1" animBg="1"/>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2"/>
          <p:cNvSpPr txBox="1"/>
          <p:nvPr/>
        </p:nvSpPr>
        <p:spPr>
          <a:xfrm>
            <a:off x="1020127" y="2061209"/>
            <a:ext cx="10151745" cy="3969385"/>
          </a:xfrm>
          <a:prstGeom prst="rect">
            <a:avLst/>
          </a:prstGeom>
          <a:noFill/>
        </p:spPr>
        <p:txBody>
          <a:bodyPr wrap="square" rtlCol="0">
            <a:spAutoFit/>
          </a:bodyPr>
          <a:lstStyle/>
          <a:p>
            <a:pPr>
              <a:lnSpc>
                <a:spcPct val="150000"/>
              </a:lnSpc>
            </a:pPr>
            <a:r>
              <a:rPr lang="zh-CN" altLang="en-US" sz="2400" dirty="0">
                <a:solidFill>
                  <a:prstClr val="black"/>
                </a:solidFill>
                <a:latin typeface="Times New Roman" panose="02020603050405020304" pitchFamily="18" charset="0"/>
                <a:ea typeface="黑体" panose="02010609060101010101" pitchFamily="49" charset="-122"/>
                <a:cs typeface="Times New Roman" panose="02020603050405020304" pitchFamily="18" charset="0"/>
              </a:rPr>
              <a:t>一、能量：</a:t>
            </a:r>
            <a:r>
              <a:rPr lang="zh-CN" altLang="en-US" sz="2400" dirty="0">
                <a:solidFill>
                  <a:prstClr val="black"/>
                </a:solidFill>
                <a:latin typeface="Times New Roman" panose="02020603050405020304" pitchFamily="18" charset="0"/>
                <a:cs typeface="Times New Roman" panose="02020603050405020304" pitchFamily="18" charset="0"/>
              </a:rPr>
              <a:t>物体能够对外做功，我们就说这个物体具有能量，简称能，单位是</a:t>
            </a:r>
            <a:r>
              <a:rPr lang="en-US" altLang="zh-CN" sz="2400" dirty="0">
                <a:solidFill>
                  <a:prstClr val="black"/>
                </a:solidFill>
                <a:latin typeface="Times New Roman" panose="02020603050405020304" pitchFamily="18" charset="0"/>
                <a:cs typeface="Times New Roman" panose="02020603050405020304" pitchFamily="18" charset="0"/>
              </a:rPr>
              <a:t>__________</a:t>
            </a:r>
            <a:r>
              <a:rPr lang="zh-CN" altLang="en-US" sz="2400" dirty="0">
                <a:solidFill>
                  <a:prstClr val="black"/>
                </a:solidFill>
                <a:latin typeface="Times New Roman" panose="02020603050405020304" pitchFamily="18" charset="0"/>
                <a:cs typeface="Times New Roman" panose="02020603050405020304" pitchFamily="18" charset="0"/>
              </a:rPr>
              <a:t>。</a:t>
            </a:r>
            <a:endParaRPr lang="zh-CN" altLang="en-US" sz="2400" dirty="0">
              <a:solidFill>
                <a:prstClr val="black"/>
              </a:solidFill>
              <a:latin typeface="Times New Roman" panose="02020603050405020304" pitchFamily="18" charset="0"/>
              <a:cs typeface="Times New Roman" panose="02020603050405020304" pitchFamily="18" charset="0"/>
            </a:endParaRPr>
          </a:p>
          <a:p>
            <a:pPr>
              <a:lnSpc>
                <a:spcPct val="150000"/>
              </a:lnSpc>
            </a:pPr>
            <a:r>
              <a:rPr lang="zh-CN" altLang="en-US" sz="2400" dirty="0">
                <a:solidFill>
                  <a:prstClr val="black"/>
                </a:solidFill>
                <a:latin typeface="Times New Roman" panose="02020603050405020304" pitchFamily="18" charset="0"/>
                <a:ea typeface="黑体" panose="02010609060101010101" pitchFamily="49" charset="-122"/>
                <a:cs typeface="Times New Roman" panose="02020603050405020304" pitchFamily="18" charset="0"/>
              </a:rPr>
              <a:t>二、动能</a:t>
            </a:r>
            <a:endParaRPr lang="en-US" altLang="zh-CN" sz="2400" dirty="0">
              <a:solidFill>
                <a:prstClr val="black"/>
              </a:solidFill>
              <a:latin typeface="Times New Roman" panose="02020603050405020304" pitchFamily="18" charset="0"/>
              <a:ea typeface="黑体" panose="02010609060101010101" pitchFamily="49" charset="-122"/>
              <a:cs typeface="Times New Roman" panose="02020603050405020304" pitchFamily="18" charset="0"/>
            </a:endParaRPr>
          </a:p>
          <a:p>
            <a:pPr>
              <a:lnSpc>
                <a:spcPct val="150000"/>
              </a:lnSpc>
            </a:pPr>
            <a:r>
              <a:rPr lang="zh-CN" altLang="en-US" sz="2400" dirty="0">
                <a:solidFill>
                  <a:prstClr val="black"/>
                </a:solidFill>
                <a:latin typeface="Times New Roman" panose="02020603050405020304" pitchFamily="18" charset="0"/>
                <a:cs typeface="Times New Roman" panose="02020603050405020304" pitchFamily="18" charset="0"/>
              </a:rPr>
              <a:t>定义：物体由于</a:t>
            </a:r>
            <a:r>
              <a:rPr lang="en-US" altLang="zh-CN" sz="2400" dirty="0">
                <a:solidFill>
                  <a:prstClr val="black"/>
                </a:solidFill>
                <a:latin typeface="Times New Roman" panose="02020603050405020304" pitchFamily="18" charset="0"/>
                <a:cs typeface="Times New Roman" panose="02020603050405020304" pitchFamily="18" charset="0"/>
              </a:rPr>
              <a:t>_______</a:t>
            </a:r>
            <a:r>
              <a:rPr lang="zh-CN" altLang="en-US" sz="2400" dirty="0">
                <a:solidFill>
                  <a:prstClr val="black"/>
                </a:solidFill>
                <a:latin typeface="Times New Roman" panose="02020603050405020304" pitchFamily="18" charset="0"/>
                <a:cs typeface="Times New Roman" panose="02020603050405020304" pitchFamily="18" charset="0"/>
              </a:rPr>
              <a:t>而具有的能。一切</a:t>
            </a:r>
            <a:r>
              <a:rPr lang="en-US" altLang="zh-CN" sz="2400" dirty="0">
                <a:solidFill>
                  <a:prstClr val="black"/>
                </a:solidFill>
                <a:latin typeface="Times New Roman" panose="02020603050405020304" pitchFamily="18" charset="0"/>
                <a:cs typeface="Times New Roman" panose="02020603050405020304" pitchFamily="18" charset="0"/>
              </a:rPr>
              <a:t>__________ </a:t>
            </a:r>
            <a:r>
              <a:rPr lang="zh-CN" altLang="en-US" sz="2400" dirty="0">
                <a:solidFill>
                  <a:prstClr val="black"/>
                </a:solidFill>
                <a:latin typeface="Times New Roman" panose="02020603050405020304" pitchFamily="18" charset="0"/>
                <a:cs typeface="Times New Roman" panose="02020603050405020304" pitchFamily="18" charset="0"/>
              </a:rPr>
              <a:t>的物体都具有动能。</a:t>
            </a:r>
            <a:endParaRPr lang="zh-CN" altLang="en-US" sz="2400" dirty="0">
              <a:solidFill>
                <a:prstClr val="black"/>
              </a:solidFill>
              <a:latin typeface="Times New Roman" panose="02020603050405020304" pitchFamily="18" charset="0"/>
              <a:cs typeface="Times New Roman" panose="02020603050405020304" pitchFamily="18" charset="0"/>
            </a:endParaRPr>
          </a:p>
          <a:p>
            <a:pPr>
              <a:lnSpc>
                <a:spcPct val="150000"/>
              </a:lnSpc>
            </a:pPr>
            <a:r>
              <a:rPr lang="zh-CN" altLang="en-US" sz="2400" dirty="0">
                <a:solidFill>
                  <a:prstClr val="black"/>
                </a:solidFill>
                <a:latin typeface="Times New Roman" panose="02020603050405020304" pitchFamily="18" charset="0"/>
                <a:cs typeface="Times New Roman" panose="02020603050405020304" pitchFamily="18" charset="0"/>
              </a:rPr>
              <a:t>影响因素：质量相同的物体，</a:t>
            </a:r>
            <a:r>
              <a:rPr lang="en-US" altLang="zh-CN" sz="2400" dirty="0">
                <a:solidFill>
                  <a:prstClr val="black"/>
                </a:solidFill>
                <a:latin typeface="Times New Roman" panose="02020603050405020304" pitchFamily="18" charset="0"/>
                <a:cs typeface="Times New Roman" panose="02020603050405020304" pitchFamily="18" charset="0"/>
              </a:rPr>
              <a:t>__________</a:t>
            </a:r>
            <a:r>
              <a:rPr lang="zh-CN" altLang="en-US" sz="2400" dirty="0">
                <a:solidFill>
                  <a:prstClr val="black"/>
                </a:solidFill>
                <a:latin typeface="Times New Roman" panose="02020603050405020304" pitchFamily="18" charset="0"/>
                <a:cs typeface="Times New Roman" panose="02020603050405020304" pitchFamily="18" charset="0"/>
              </a:rPr>
              <a:t>越大，它的动能越大；运动速度相同的物体，</a:t>
            </a:r>
            <a:r>
              <a:rPr lang="en-US" altLang="zh-CN" sz="2400" dirty="0">
                <a:solidFill>
                  <a:prstClr val="black"/>
                </a:solidFill>
                <a:latin typeface="Times New Roman" panose="02020603050405020304" pitchFamily="18" charset="0"/>
                <a:cs typeface="Times New Roman" panose="02020603050405020304" pitchFamily="18" charset="0"/>
              </a:rPr>
              <a:t>_________</a:t>
            </a:r>
            <a:r>
              <a:rPr lang="zh-CN" altLang="en-US" sz="2400" dirty="0">
                <a:solidFill>
                  <a:prstClr val="black"/>
                </a:solidFill>
                <a:latin typeface="Times New Roman" panose="02020603050405020304" pitchFamily="18" charset="0"/>
                <a:cs typeface="Times New Roman" panose="02020603050405020304" pitchFamily="18" charset="0"/>
              </a:rPr>
              <a:t>越大，它的动能也越大。</a:t>
            </a:r>
            <a:endParaRPr lang="en-US" altLang="zh-CN" sz="2400" dirty="0">
              <a:solidFill>
                <a:prstClr val="black"/>
              </a:solidFill>
              <a:latin typeface="Times New Roman" panose="02020603050405020304" pitchFamily="18" charset="0"/>
              <a:cs typeface="Times New Roman" panose="02020603050405020304" pitchFamily="18" charset="0"/>
            </a:endParaRPr>
          </a:p>
          <a:p>
            <a:pPr>
              <a:lnSpc>
                <a:spcPct val="150000"/>
              </a:lnSpc>
            </a:pPr>
            <a:endParaRPr lang="zh-CN" altLang="en-US" sz="2400" dirty="0">
              <a:solidFill>
                <a:prstClr val="black"/>
              </a:solidFill>
              <a:latin typeface="Times New Roman" panose="02020603050405020304" pitchFamily="18" charset="0"/>
              <a:cs typeface="Times New Roman" panose="02020603050405020304" pitchFamily="18" charset="0"/>
            </a:endParaRPr>
          </a:p>
        </p:txBody>
      </p:sp>
      <p:sp>
        <p:nvSpPr>
          <p:cNvPr id="10" name="文本框 9"/>
          <p:cNvSpPr txBox="1"/>
          <p:nvPr/>
        </p:nvSpPr>
        <p:spPr>
          <a:xfrm>
            <a:off x="2104878" y="2688899"/>
            <a:ext cx="1176204" cy="461665"/>
          </a:xfrm>
          <a:prstGeom prst="rect">
            <a:avLst/>
          </a:prstGeom>
          <a:noFill/>
          <a:ln w="9525">
            <a:noFill/>
          </a:ln>
        </p:spPr>
        <p:txBody>
          <a:bodyPr wrap="square">
            <a:spAutoFit/>
          </a:bodyPr>
          <a:lstStyle/>
          <a:p>
            <a:r>
              <a:rPr lang="zh-CN" altLang="en-US" sz="240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焦耳</a:t>
            </a:r>
            <a:endParaRPr lang="zh-CN" altLang="en-US" sz="240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p:txBody>
      </p:sp>
      <p:sp>
        <p:nvSpPr>
          <p:cNvPr id="11" name="流程图: 终止 10">
            <a:hlinkClick r:id="rId1" action="ppaction://hlinksldjump"/>
          </p:cNvPr>
          <p:cNvSpPr/>
          <p:nvPr/>
        </p:nvSpPr>
        <p:spPr>
          <a:xfrm>
            <a:off x="9209139" y="5541272"/>
            <a:ext cx="2034540" cy="611505"/>
          </a:xfrm>
          <a:prstGeom prst="flowChartTerminator">
            <a:avLst/>
          </a:prstGeom>
          <a:solidFill>
            <a:schemeClr val="accent6">
              <a:lumMod val="60000"/>
              <a:lumOff val="40000"/>
            </a:schemeClr>
          </a:solidFill>
        </p:spPr>
        <p:style>
          <a:lnRef idx="3">
            <a:schemeClr val="lt1"/>
          </a:lnRef>
          <a:fillRef idx="1">
            <a:schemeClr val="accent6"/>
          </a:fillRef>
          <a:effectRef idx="1">
            <a:schemeClr val="accent6"/>
          </a:effectRef>
          <a:fontRef idx="minor">
            <a:schemeClr val="lt1"/>
          </a:fontRef>
        </p:style>
        <p:txBody>
          <a:bodyPr rtlCol="0" anchor="ctr"/>
          <a:lstStyle/>
          <a:p>
            <a:pPr algn="ctr" fontAlgn="base"/>
            <a:r>
              <a:rPr lang="zh-CN" altLang="en-US" sz="1815" b="1" noProof="1">
                <a:solidFill>
                  <a:prstClr val="black"/>
                </a:solidFill>
                <a:latin typeface="黑体" panose="02010609060101010101" pitchFamily="49" charset="-122"/>
                <a:ea typeface="黑体" panose="02010609060101010101" pitchFamily="49" charset="-122"/>
              </a:rPr>
              <a:t>返回思维导图</a:t>
            </a:r>
            <a:endParaRPr lang="zh-CN" altLang="en-US" sz="1815" b="1" noProof="1">
              <a:solidFill>
                <a:prstClr val="black"/>
              </a:solidFill>
              <a:latin typeface="黑体" panose="02010609060101010101" pitchFamily="49" charset="-122"/>
              <a:ea typeface="黑体" panose="02010609060101010101" pitchFamily="49" charset="-122"/>
            </a:endParaRPr>
          </a:p>
        </p:txBody>
      </p:sp>
      <p:sp>
        <p:nvSpPr>
          <p:cNvPr id="5" name="文本框 4"/>
          <p:cNvSpPr txBox="1"/>
          <p:nvPr/>
        </p:nvSpPr>
        <p:spPr>
          <a:xfrm>
            <a:off x="3349027" y="3815084"/>
            <a:ext cx="1176204" cy="461665"/>
          </a:xfrm>
          <a:prstGeom prst="rect">
            <a:avLst/>
          </a:prstGeom>
          <a:noFill/>
          <a:ln w="9525">
            <a:noFill/>
          </a:ln>
        </p:spPr>
        <p:txBody>
          <a:bodyPr wrap="square">
            <a:spAutoFit/>
          </a:bodyPr>
          <a:lstStyle/>
          <a:p>
            <a:r>
              <a:rPr lang="zh-CN" altLang="en-US" sz="240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运动</a:t>
            </a:r>
            <a:endParaRPr lang="zh-CN" altLang="en-US" sz="240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p:txBody>
      </p:sp>
      <p:sp>
        <p:nvSpPr>
          <p:cNvPr id="6" name="文本框 5"/>
          <p:cNvSpPr txBox="1"/>
          <p:nvPr/>
        </p:nvSpPr>
        <p:spPr>
          <a:xfrm>
            <a:off x="7050818" y="3815084"/>
            <a:ext cx="1176204" cy="461665"/>
          </a:xfrm>
          <a:prstGeom prst="rect">
            <a:avLst/>
          </a:prstGeom>
          <a:noFill/>
          <a:ln w="9525">
            <a:noFill/>
          </a:ln>
        </p:spPr>
        <p:txBody>
          <a:bodyPr wrap="square">
            <a:spAutoFit/>
          </a:bodyPr>
          <a:lstStyle/>
          <a:p>
            <a:r>
              <a:rPr lang="zh-CN" altLang="en-US" sz="240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运动</a:t>
            </a:r>
            <a:endParaRPr lang="zh-CN" altLang="en-US" sz="240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p:txBody>
      </p:sp>
      <p:sp>
        <p:nvSpPr>
          <p:cNvPr id="7" name="文本框 6"/>
          <p:cNvSpPr txBox="1"/>
          <p:nvPr/>
        </p:nvSpPr>
        <p:spPr>
          <a:xfrm>
            <a:off x="5081160" y="4356407"/>
            <a:ext cx="1445145" cy="461665"/>
          </a:xfrm>
          <a:prstGeom prst="rect">
            <a:avLst/>
          </a:prstGeom>
          <a:noFill/>
          <a:ln w="9525">
            <a:noFill/>
          </a:ln>
        </p:spPr>
        <p:txBody>
          <a:bodyPr wrap="square">
            <a:spAutoFit/>
          </a:bodyPr>
          <a:lstStyle/>
          <a:p>
            <a:r>
              <a:rPr lang="zh-CN" altLang="en-US" sz="240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运动速度</a:t>
            </a:r>
            <a:endParaRPr lang="zh-CN" altLang="en-US" sz="240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p:txBody>
      </p:sp>
      <p:sp>
        <p:nvSpPr>
          <p:cNvPr id="8" name="文本框 7"/>
          <p:cNvSpPr txBox="1"/>
          <p:nvPr/>
        </p:nvSpPr>
        <p:spPr>
          <a:xfrm>
            <a:off x="3193452" y="4885731"/>
            <a:ext cx="1176204" cy="461665"/>
          </a:xfrm>
          <a:prstGeom prst="rect">
            <a:avLst/>
          </a:prstGeom>
          <a:noFill/>
          <a:ln w="9525">
            <a:noFill/>
          </a:ln>
        </p:spPr>
        <p:txBody>
          <a:bodyPr wrap="square">
            <a:spAutoFit/>
          </a:bodyPr>
          <a:lstStyle/>
          <a:p>
            <a:r>
              <a:rPr lang="zh-CN" altLang="en-US" sz="240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质量</a:t>
            </a:r>
            <a:endParaRPr lang="zh-CN" altLang="en-US" sz="240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p:txBody>
      </p:sp>
      <p:grpSp>
        <p:nvGrpSpPr>
          <p:cNvPr id="2" name="组合 1"/>
          <p:cNvGrpSpPr/>
          <p:nvPr/>
        </p:nvGrpSpPr>
        <p:grpSpPr>
          <a:xfrm>
            <a:off x="766135" y="1299268"/>
            <a:ext cx="10075545" cy="570230"/>
            <a:chOff x="1676" y="1655"/>
            <a:chExt cx="15867" cy="898"/>
          </a:xfrm>
        </p:grpSpPr>
        <p:pic>
          <p:nvPicPr>
            <p:cNvPr id="9" name="图片 8" descr="9"/>
            <p:cNvPicPr>
              <a:picLocks noChangeAspect="1"/>
            </p:cNvPicPr>
            <p:nvPr/>
          </p:nvPicPr>
          <p:blipFill>
            <a:blip r:embed="rId2"/>
            <a:srcRect t="9289" r="40169" b="9736"/>
            <a:stretch>
              <a:fillRect/>
            </a:stretch>
          </p:blipFill>
          <p:spPr>
            <a:xfrm>
              <a:off x="1676" y="1655"/>
              <a:ext cx="15867" cy="898"/>
            </a:xfrm>
            <a:prstGeom prst="rect">
              <a:avLst/>
            </a:prstGeom>
          </p:spPr>
        </p:pic>
        <p:sp>
          <p:nvSpPr>
            <p:cNvPr id="4" name="文本框 78"/>
            <p:cNvSpPr txBox="1"/>
            <p:nvPr/>
          </p:nvSpPr>
          <p:spPr>
            <a:xfrm>
              <a:off x="3660" y="1682"/>
              <a:ext cx="3434" cy="871"/>
            </a:xfrm>
            <a:prstGeom prst="rect">
              <a:avLst/>
            </a:prstGeom>
            <a:noFill/>
            <a:ln w="9525">
              <a:noFill/>
            </a:ln>
          </p:spPr>
          <p:txBody>
            <a:bodyPr anchor="t">
              <a:spAutoFit/>
            </a:bodyPr>
            <a:lstStyle/>
            <a:p>
              <a:pPr algn="ctr"/>
              <a:r>
                <a:rPr lang="zh-CN" altLang="en-US" sz="3000" b="1" dirty="0">
                  <a:solidFill>
                    <a:prstClr val="black"/>
                  </a:solidFill>
                  <a:latin typeface="黑体" panose="02010609060101010101" pitchFamily="49" charset="-122"/>
                  <a:ea typeface="黑体" panose="02010609060101010101" pitchFamily="49" charset="-122"/>
                </a:rPr>
                <a:t>考点清单</a:t>
              </a:r>
              <a:endParaRPr lang="zh-CN" altLang="en-US" sz="3000" b="1" dirty="0">
                <a:solidFill>
                  <a:prstClr val="black"/>
                </a:solidFill>
                <a:latin typeface="黑体" panose="02010609060101010101" pitchFamily="49" charset="-122"/>
                <a:ea typeface="黑体" panose="02010609060101010101" pitchFamily="49" charset="-122"/>
              </a:endParaRPr>
            </a:p>
          </p:txBody>
        </p:sp>
      </p:gr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fill="hold"/>
                                        <p:tgtEl>
                                          <p:spTgt spid="8"/>
                                        </p:tgtEl>
                                        <p:attrNameLst>
                                          <p:attrName>ppt_x</p:attrName>
                                        </p:attrNameLst>
                                      </p:cBhvr>
                                      <p:tavLst>
                                        <p:tav tm="0">
                                          <p:val>
                                            <p:strVal val="#ppt_x"/>
                                          </p:val>
                                        </p:tav>
                                        <p:tav tm="100000">
                                          <p:val>
                                            <p:strVal val="#ppt_x"/>
                                          </p:val>
                                        </p:tav>
                                      </p:tavLst>
                                    </p:anim>
                                    <p:anim calcmode="lin" valueType="num">
                                      <p:cBhvr additive="base">
                                        <p:cTn id="3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0" grpId="1"/>
      <p:bldP spid="5" grpId="0"/>
      <p:bldP spid="5" grpId="1"/>
      <p:bldP spid="6" grpId="0"/>
      <p:bldP spid="6" grpId="1"/>
      <p:bldP spid="7" grpId="0"/>
      <p:bldP spid="7" grpId="1"/>
      <p:bldP spid="8" grpId="0"/>
      <p:bldP spid="8" grpId="1"/>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2"/>
          <p:cNvSpPr txBox="1"/>
          <p:nvPr/>
        </p:nvSpPr>
        <p:spPr>
          <a:xfrm>
            <a:off x="1020127" y="977761"/>
            <a:ext cx="10151745" cy="4523105"/>
          </a:xfrm>
          <a:prstGeom prst="rect">
            <a:avLst/>
          </a:prstGeom>
          <a:noFill/>
        </p:spPr>
        <p:txBody>
          <a:bodyPr wrap="square" rtlCol="0">
            <a:spAutoFit/>
          </a:bodyPr>
          <a:lstStyle/>
          <a:p>
            <a:pPr>
              <a:lnSpc>
                <a:spcPct val="150000"/>
              </a:lnSpc>
            </a:pPr>
            <a:r>
              <a:rPr lang="zh-CN" altLang="en-US" sz="2400" dirty="0">
                <a:solidFill>
                  <a:prstClr val="black"/>
                </a:solidFill>
                <a:latin typeface="黑体" panose="02010609060101010101" pitchFamily="49" charset="-122"/>
                <a:ea typeface="黑体" panose="02010609060101010101" pitchFamily="49" charset="-122"/>
                <a:cs typeface="Times New Roman" panose="02020603050405020304" pitchFamily="18" charset="0"/>
                <a:sym typeface="+mn-ea"/>
              </a:rPr>
              <a:t>三、势能</a:t>
            </a:r>
            <a:endParaRPr lang="en-US" altLang="zh-CN" sz="2400" b="1" dirty="0">
              <a:solidFill>
                <a:prstClr val="black"/>
              </a:solidFill>
              <a:latin typeface="Times New Roman" panose="02020603050405020304" pitchFamily="18" charset="0"/>
              <a:cs typeface="Times New Roman" panose="02020603050405020304" pitchFamily="18" charset="0"/>
            </a:endParaRPr>
          </a:p>
          <a:p>
            <a:pPr>
              <a:lnSpc>
                <a:spcPct val="150000"/>
              </a:lnSpc>
            </a:pPr>
            <a:r>
              <a:rPr lang="en-US" altLang="zh-CN" sz="2400" dirty="0">
                <a:solidFill>
                  <a:prstClr val="black"/>
                </a:solidFill>
                <a:latin typeface="Times New Roman" panose="02020603050405020304" pitchFamily="18" charset="0"/>
                <a:cs typeface="Times New Roman" panose="02020603050405020304" pitchFamily="18" charset="0"/>
                <a:sym typeface="+mn-ea"/>
              </a:rPr>
              <a:t>1.</a:t>
            </a:r>
            <a:r>
              <a:rPr lang="zh-CN" altLang="en-US" sz="2400" dirty="0">
                <a:solidFill>
                  <a:prstClr val="black"/>
                </a:solidFill>
                <a:latin typeface="Times New Roman" panose="02020603050405020304" pitchFamily="18" charset="0"/>
                <a:cs typeface="Times New Roman" panose="02020603050405020304" pitchFamily="18" charset="0"/>
                <a:sym typeface="+mn-ea"/>
              </a:rPr>
              <a:t>重力势能</a:t>
            </a:r>
            <a:endParaRPr lang="en-US" altLang="zh-CN" sz="2400" b="1" dirty="0">
              <a:solidFill>
                <a:prstClr val="black"/>
              </a:solidFill>
              <a:latin typeface="Times New Roman" panose="02020603050405020304" pitchFamily="18" charset="0"/>
              <a:cs typeface="Times New Roman" panose="02020603050405020304" pitchFamily="18" charset="0"/>
            </a:endParaRPr>
          </a:p>
          <a:p>
            <a:pPr>
              <a:lnSpc>
                <a:spcPct val="150000"/>
              </a:lnSpc>
            </a:pPr>
            <a:r>
              <a:rPr lang="zh-CN" altLang="en-US" sz="2400" dirty="0">
                <a:solidFill>
                  <a:prstClr val="black"/>
                </a:solidFill>
                <a:latin typeface="Times New Roman" panose="02020603050405020304" pitchFamily="18" charset="0"/>
                <a:cs typeface="Times New Roman" panose="02020603050405020304" pitchFamily="18" charset="0"/>
                <a:sym typeface="+mn-ea"/>
              </a:rPr>
              <a:t>定义：</a:t>
            </a:r>
            <a:r>
              <a:rPr lang="en-US" altLang="zh-CN" sz="2400" dirty="0">
                <a:solidFill>
                  <a:prstClr val="black"/>
                </a:solidFill>
                <a:latin typeface="Times New Roman" panose="02020603050405020304" pitchFamily="18" charset="0"/>
                <a:cs typeface="Times New Roman" panose="02020603050405020304" pitchFamily="18" charset="0"/>
                <a:sym typeface="+mn-ea"/>
              </a:rPr>
              <a:t>___________________________</a:t>
            </a:r>
            <a:r>
              <a:rPr lang="zh-CN" altLang="en-US" sz="2400" dirty="0">
                <a:solidFill>
                  <a:prstClr val="black"/>
                </a:solidFill>
                <a:latin typeface="Times New Roman" panose="02020603050405020304" pitchFamily="18" charset="0"/>
                <a:cs typeface="Times New Roman" panose="02020603050405020304" pitchFamily="18" charset="0"/>
                <a:sym typeface="+mn-ea"/>
              </a:rPr>
              <a:t>的物体所具有的能叫作重力势能。</a:t>
            </a:r>
            <a:endParaRPr lang="zh-CN" altLang="en-US" sz="2400" dirty="0">
              <a:solidFill>
                <a:prstClr val="black"/>
              </a:solidFill>
              <a:latin typeface="Times New Roman" panose="02020603050405020304" pitchFamily="18" charset="0"/>
              <a:cs typeface="Times New Roman" panose="02020603050405020304" pitchFamily="18" charset="0"/>
            </a:endParaRPr>
          </a:p>
          <a:p>
            <a:pPr>
              <a:lnSpc>
                <a:spcPct val="150000"/>
              </a:lnSpc>
            </a:pPr>
            <a:r>
              <a:rPr lang="zh-CN" altLang="en-US" sz="2400" dirty="0">
                <a:solidFill>
                  <a:prstClr val="black"/>
                </a:solidFill>
                <a:latin typeface="Times New Roman" panose="02020603050405020304" pitchFamily="18" charset="0"/>
                <a:cs typeface="Times New Roman" panose="02020603050405020304" pitchFamily="18" charset="0"/>
              </a:rPr>
              <a:t>影响因素：物体的</a:t>
            </a:r>
            <a:r>
              <a:rPr lang="en-US" altLang="zh-CN" sz="2400" dirty="0">
                <a:solidFill>
                  <a:prstClr val="black"/>
                </a:solidFill>
                <a:latin typeface="Times New Roman" panose="02020603050405020304" pitchFamily="18" charset="0"/>
                <a:cs typeface="Times New Roman" panose="02020603050405020304" pitchFamily="18" charset="0"/>
              </a:rPr>
              <a:t>____________</a:t>
            </a:r>
            <a:r>
              <a:rPr lang="zh-CN" altLang="en-US" sz="2400" dirty="0">
                <a:solidFill>
                  <a:prstClr val="black"/>
                </a:solidFill>
                <a:latin typeface="Times New Roman" panose="02020603050405020304" pitchFamily="18" charset="0"/>
                <a:cs typeface="Times New Roman" panose="02020603050405020304" pitchFamily="18" charset="0"/>
              </a:rPr>
              <a:t>越大，</a:t>
            </a:r>
            <a:r>
              <a:rPr lang="en-US" altLang="zh-CN" sz="2400" dirty="0">
                <a:solidFill>
                  <a:prstClr val="black"/>
                </a:solidFill>
                <a:latin typeface="Times New Roman" panose="02020603050405020304" pitchFamily="18" charset="0"/>
                <a:cs typeface="Times New Roman" panose="02020603050405020304" pitchFamily="18" charset="0"/>
              </a:rPr>
              <a:t>___________</a:t>
            </a:r>
            <a:r>
              <a:rPr lang="zh-CN" altLang="en-US" sz="2400" dirty="0">
                <a:solidFill>
                  <a:prstClr val="black"/>
                </a:solidFill>
                <a:latin typeface="Times New Roman" panose="02020603050405020304" pitchFamily="18" charset="0"/>
                <a:cs typeface="Times New Roman" panose="02020603050405020304" pitchFamily="18" charset="0"/>
              </a:rPr>
              <a:t>越高，它具有的重力势能</a:t>
            </a:r>
            <a:r>
              <a:rPr lang="en-US" altLang="zh-CN" sz="2400" dirty="0">
                <a:solidFill>
                  <a:prstClr val="black"/>
                </a:solidFill>
                <a:latin typeface="Times New Roman" panose="02020603050405020304" pitchFamily="18" charset="0"/>
                <a:cs typeface="Times New Roman" panose="02020603050405020304" pitchFamily="18" charset="0"/>
              </a:rPr>
              <a:t>___________</a:t>
            </a:r>
            <a:r>
              <a:rPr lang="zh-CN" altLang="en-US" sz="2400" dirty="0">
                <a:solidFill>
                  <a:prstClr val="black"/>
                </a:solidFill>
                <a:latin typeface="Times New Roman" panose="02020603050405020304" pitchFamily="18" charset="0"/>
                <a:cs typeface="Times New Roman" panose="02020603050405020304" pitchFamily="18" charset="0"/>
              </a:rPr>
              <a:t>。</a:t>
            </a:r>
            <a:endParaRPr lang="zh-CN" altLang="en-US" sz="2400" dirty="0">
              <a:solidFill>
                <a:prstClr val="black"/>
              </a:solidFill>
              <a:latin typeface="Times New Roman" panose="02020603050405020304" pitchFamily="18" charset="0"/>
              <a:cs typeface="Times New Roman" panose="02020603050405020304" pitchFamily="18" charset="0"/>
            </a:endParaRPr>
          </a:p>
          <a:p>
            <a:pPr>
              <a:lnSpc>
                <a:spcPct val="150000"/>
              </a:lnSpc>
            </a:pPr>
            <a:r>
              <a:rPr lang="en-US" altLang="zh-CN" sz="2400" dirty="0">
                <a:solidFill>
                  <a:prstClr val="black"/>
                </a:solidFill>
                <a:latin typeface="Times New Roman" panose="02020603050405020304" pitchFamily="18" charset="0"/>
                <a:cs typeface="Times New Roman" panose="02020603050405020304" pitchFamily="18" charset="0"/>
              </a:rPr>
              <a:t>2.</a:t>
            </a:r>
            <a:r>
              <a:rPr lang="zh-CN" altLang="en-US" sz="2400" dirty="0">
                <a:solidFill>
                  <a:prstClr val="black"/>
                </a:solidFill>
                <a:latin typeface="Times New Roman" panose="02020603050405020304" pitchFamily="18" charset="0"/>
                <a:cs typeface="Times New Roman" panose="02020603050405020304" pitchFamily="18" charset="0"/>
              </a:rPr>
              <a:t>弹性势能</a:t>
            </a:r>
            <a:endParaRPr lang="en-US" altLang="zh-CN" sz="2400" b="1" dirty="0">
              <a:solidFill>
                <a:prstClr val="black"/>
              </a:solidFill>
              <a:latin typeface="Times New Roman" panose="02020603050405020304" pitchFamily="18" charset="0"/>
              <a:cs typeface="Times New Roman" panose="02020603050405020304" pitchFamily="18" charset="0"/>
            </a:endParaRPr>
          </a:p>
          <a:p>
            <a:pPr>
              <a:lnSpc>
                <a:spcPct val="150000"/>
              </a:lnSpc>
            </a:pPr>
            <a:r>
              <a:rPr lang="zh-CN" altLang="en-US" sz="2400" dirty="0">
                <a:solidFill>
                  <a:prstClr val="black"/>
                </a:solidFill>
                <a:latin typeface="Times New Roman" panose="02020603050405020304" pitchFamily="18" charset="0"/>
                <a:cs typeface="Times New Roman" panose="02020603050405020304" pitchFamily="18" charset="0"/>
              </a:rPr>
              <a:t>定义：物体由于发生</a:t>
            </a:r>
            <a:r>
              <a:rPr lang="en-US" altLang="zh-CN" sz="2400" dirty="0">
                <a:solidFill>
                  <a:prstClr val="black"/>
                </a:solidFill>
                <a:latin typeface="Times New Roman" panose="02020603050405020304" pitchFamily="18" charset="0"/>
                <a:cs typeface="Times New Roman" panose="02020603050405020304" pitchFamily="18" charset="0"/>
              </a:rPr>
              <a:t>_________</a:t>
            </a:r>
            <a:r>
              <a:rPr lang="zh-CN" altLang="en-US" sz="2400" dirty="0">
                <a:solidFill>
                  <a:prstClr val="black"/>
                </a:solidFill>
                <a:latin typeface="Times New Roman" panose="02020603050405020304" pitchFamily="18" charset="0"/>
                <a:cs typeface="Times New Roman" panose="02020603050405020304" pitchFamily="18" charset="0"/>
              </a:rPr>
              <a:t>而具有的能。</a:t>
            </a:r>
            <a:endParaRPr lang="zh-CN" altLang="en-US" sz="2400" dirty="0">
              <a:solidFill>
                <a:prstClr val="black"/>
              </a:solidFill>
              <a:latin typeface="Times New Roman" panose="02020603050405020304" pitchFamily="18" charset="0"/>
              <a:cs typeface="Times New Roman" panose="02020603050405020304" pitchFamily="18" charset="0"/>
            </a:endParaRPr>
          </a:p>
          <a:p>
            <a:pPr>
              <a:lnSpc>
                <a:spcPct val="150000"/>
              </a:lnSpc>
            </a:pPr>
            <a:r>
              <a:rPr lang="zh-CN" altLang="en-US" sz="2400" dirty="0">
                <a:solidFill>
                  <a:prstClr val="black"/>
                </a:solidFill>
                <a:latin typeface="Times New Roman" panose="02020603050405020304" pitchFamily="18" charset="0"/>
                <a:cs typeface="Times New Roman" panose="02020603050405020304" pitchFamily="18" charset="0"/>
              </a:rPr>
              <a:t>影响因素：具有弹性的物体发生的弹性形变越大，具有的弹性势能就越大。</a:t>
            </a:r>
            <a:endParaRPr lang="zh-CN" altLang="en-US" sz="2400" dirty="0">
              <a:solidFill>
                <a:prstClr val="black"/>
              </a:solidFill>
              <a:latin typeface="Times New Roman" panose="02020603050405020304" pitchFamily="18" charset="0"/>
              <a:cs typeface="Times New Roman" panose="02020603050405020304" pitchFamily="18" charset="0"/>
            </a:endParaRPr>
          </a:p>
        </p:txBody>
      </p:sp>
      <p:sp>
        <p:nvSpPr>
          <p:cNvPr id="10" name="文本框 9"/>
          <p:cNvSpPr txBox="1"/>
          <p:nvPr/>
        </p:nvSpPr>
        <p:spPr>
          <a:xfrm>
            <a:off x="4085554" y="2715121"/>
            <a:ext cx="1303727" cy="461665"/>
          </a:xfrm>
          <a:prstGeom prst="rect">
            <a:avLst/>
          </a:prstGeom>
          <a:noFill/>
          <a:ln w="9525">
            <a:noFill/>
          </a:ln>
        </p:spPr>
        <p:txBody>
          <a:bodyPr wrap="square">
            <a:spAutoFit/>
          </a:bodyPr>
          <a:lstStyle/>
          <a:p>
            <a:r>
              <a:rPr lang="zh-CN" altLang="en-US" sz="240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质量</a:t>
            </a:r>
            <a:endParaRPr lang="zh-CN" altLang="en-US" sz="240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p:txBody>
      </p:sp>
      <p:sp>
        <p:nvSpPr>
          <p:cNvPr id="5" name="文本框 4"/>
          <p:cNvSpPr txBox="1"/>
          <p:nvPr/>
        </p:nvSpPr>
        <p:spPr>
          <a:xfrm>
            <a:off x="6428595" y="2715121"/>
            <a:ext cx="1577784" cy="461665"/>
          </a:xfrm>
          <a:prstGeom prst="rect">
            <a:avLst/>
          </a:prstGeom>
          <a:noFill/>
          <a:ln w="9525">
            <a:noFill/>
          </a:ln>
        </p:spPr>
        <p:txBody>
          <a:bodyPr wrap="square">
            <a:spAutoFit/>
          </a:bodyPr>
          <a:lstStyle/>
          <a:p>
            <a:r>
              <a:rPr lang="zh-CN" altLang="en-US" sz="240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所处高度</a:t>
            </a:r>
            <a:endParaRPr lang="zh-CN" altLang="en-US" sz="240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p:txBody>
      </p:sp>
      <p:sp>
        <p:nvSpPr>
          <p:cNvPr id="6" name="文本框 5"/>
          <p:cNvSpPr txBox="1"/>
          <p:nvPr/>
        </p:nvSpPr>
        <p:spPr>
          <a:xfrm>
            <a:off x="1899361" y="3244935"/>
            <a:ext cx="1303727" cy="461665"/>
          </a:xfrm>
          <a:prstGeom prst="rect">
            <a:avLst/>
          </a:prstGeom>
          <a:noFill/>
          <a:ln w="9525">
            <a:noFill/>
          </a:ln>
        </p:spPr>
        <p:txBody>
          <a:bodyPr wrap="square">
            <a:spAutoFit/>
          </a:bodyPr>
          <a:lstStyle/>
          <a:p>
            <a:r>
              <a:rPr lang="zh-CN" altLang="en-US" sz="240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越大</a:t>
            </a:r>
            <a:endParaRPr lang="zh-CN" altLang="en-US" sz="240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p:txBody>
      </p:sp>
      <p:sp>
        <p:nvSpPr>
          <p:cNvPr id="7" name="文本框 6"/>
          <p:cNvSpPr txBox="1"/>
          <p:nvPr/>
        </p:nvSpPr>
        <p:spPr>
          <a:xfrm>
            <a:off x="3837530" y="4343412"/>
            <a:ext cx="1985047" cy="461665"/>
          </a:xfrm>
          <a:prstGeom prst="rect">
            <a:avLst/>
          </a:prstGeom>
          <a:noFill/>
          <a:ln w="9525">
            <a:noFill/>
          </a:ln>
        </p:spPr>
        <p:txBody>
          <a:bodyPr wrap="square">
            <a:spAutoFit/>
          </a:bodyPr>
          <a:lstStyle/>
          <a:p>
            <a:r>
              <a:rPr lang="zh-CN" altLang="en-US" sz="240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弹性形变</a:t>
            </a:r>
            <a:endParaRPr lang="zh-CN" altLang="en-US" sz="240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p:txBody>
      </p:sp>
      <p:sp>
        <p:nvSpPr>
          <p:cNvPr id="4" name="文本框 3"/>
          <p:cNvSpPr txBox="1"/>
          <p:nvPr/>
        </p:nvSpPr>
        <p:spPr>
          <a:xfrm>
            <a:off x="2326956" y="2156786"/>
            <a:ext cx="4566683" cy="461665"/>
          </a:xfrm>
          <a:prstGeom prst="rect">
            <a:avLst/>
          </a:prstGeom>
          <a:noFill/>
          <a:ln w="9525">
            <a:noFill/>
          </a:ln>
        </p:spPr>
        <p:txBody>
          <a:bodyPr wrap="square">
            <a:spAutoFit/>
          </a:bodyPr>
          <a:lstStyle/>
          <a:p>
            <a:r>
              <a:rPr lang="zh-CN" altLang="en-US" sz="2400" dirty="0">
                <a:solidFill>
                  <a:srgbClr val="FF0000"/>
                </a:solidFill>
                <a:latin typeface="Times New Roman" panose="02020603050405020304" pitchFamily="18" charset="0"/>
                <a:cs typeface="Times New Roman" panose="02020603050405020304" pitchFamily="18" charset="0"/>
              </a:rPr>
              <a:t>受到重力并处在一定高度</a:t>
            </a:r>
            <a:endParaRPr lang="zh-CN" altLang="en-US" sz="240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p:txBody>
      </p:sp>
      <p:sp>
        <p:nvSpPr>
          <p:cNvPr id="11" name="流程图: 终止 10">
            <a:hlinkClick r:id="rId1" action="ppaction://hlinksldjump"/>
          </p:cNvPr>
          <p:cNvSpPr/>
          <p:nvPr/>
        </p:nvSpPr>
        <p:spPr>
          <a:xfrm>
            <a:off x="9306294" y="5618742"/>
            <a:ext cx="2034540" cy="611505"/>
          </a:xfrm>
          <a:prstGeom prst="flowChartTerminator">
            <a:avLst/>
          </a:prstGeom>
          <a:solidFill>
            <a:schemeClr val="accent6">
              <a:lumMod val="60000"/>
              <a:lumOff val="40000"/>
            </a:schemeClr>
          </a:solidFill>
        </p:spPr>
        <p:style>
          <a:lnRef idx="3">
            <a:schemeClr val="lt1"/>
          </a:lnRef>
          <a:fillRef idx="1">
            <a:schemeClr val="accent6"/>
          </a:fillRef>
          <a:effectRef idx="1">
            <a:schemeClr val="accent6"/>
          </a:effectRef>
          <a:fontRef idx="minor">
            <a:schemeClr val="lt1"/>
          </a:fontRef>
        </p:style>
        <p:txBody>
          <a:bodyPr rtlCol="0" anchor="ctr"/>
          <a:lstStyle/>
          <a:p>
            <a:pPr algn="ctr" fontAlgn="base"/>
            <a:r>
              <a:rPr lang="zh-CN" altLang="en-US" sz="1815" b="1" noProof="1">
                <a:solidFill>
                  <a:prstClr val="black"/>
                </a:solidFill>
                <a:latin typeface="黑体" panose="02010609060101010101" pitchFamily="49" charset="-122"/>
                <a:ea typeface="黑体" panose="02010609060101010101" pitchFamily="49" charset="-122"/>
              </a:rPr>
              <a:t>返回思维导图</a:t>
            </a:r>
            <a:endParaRPr lang="zh-CN" altLang="en-US" sz="1815" b="1" noProof="1">
              <a:solidFill>
                <a:prstClr val="black"/>
              </a:solidFill>
              <a:latin typeface="黑体" panose="02010609060101010101" pitchFamily="49" charset="-122"/>
              <a:ea typeface="黑体" panose="02010609060101010101" pitchFamily="49"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ppt_x"/>
                                          </p:val>
                                        </p:tav>
                                        <p:tav tm="100000">
                                          <p:val>
                                            <p:strVal val="#ppt_x"/>
                                          </p:val>
                                        </p:tav>
                                      </p:tavLst>
                                    </p:anim>
                                    <p:anim calcmode="lin" valueType="num">
                                      <p:cBhvr additive="base">
                                        <p:cTn id="3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0" grpId="1"/>
      <p:bldP spid="5" grpId="0"/>
      <p:bldP spid="5" grpId="1"/>
      <p:bldP spid="6" grpId="0"/>
      <p:bldP spid="6" grpId="1"/>
      <p:bldP spid="7" grpId="0"/>
      <p:bldP spid="7" grpId="1"/>
      <p:bldP spid="4" grpId="0"/>
      <p:bldP spid="4" grpId="1"/>
    </p:bldLst>
  </p:timing>
</p:sld>
</file>

<file path=ppt/tags/tag1.xml><?xml version="1.0" encoding="utf-8"?>
<p:tagLst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2.xml><?xml version="1.0" encoding="utf-8"?>
<p:tagLst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3.xml><?xml version="1.0" encoding="utf-8"?>
<p:tagLst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4.xml><?xml version="1.0" encoding="utf-8"?>
<p:tagLst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5.xml><?xml version="1.0" encoding="utf-8"?>
<p:tagLst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6.xml><?xml version="1.0" encoding="utf-8"?>
<p:tagLst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7.xml><?xml version="1.0" encoding="utf-8"?>
<p:tagLst xmlns:p="http://schemas.openxmlformats.org/presentationml/2006/main">
  <p:tag name="KSO_WM_BEAUTIFY_FLAG" val="#wm#"/>
  <p:tag name="KSO_WM_TEMPLATE_CATEGORY" val="preset"/>
  <p:tag name="KSO_WM_TEMPLATE_INDEX" val="1"/>
</p:tagLst>
</file>

<file path=ppt/theme/theme1.xml><?xml version="1.0" encoding="utf-8"?>
<a:theme xmlns:a="http://schemas.openxmlformats.org/drawingml/2006/main" name="123">
  <a:themeElements>
    <a:clrScheme na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lnDef>
      <a:spPr>
        <a:ln w="63500">
          <a:solidFill>
            <a:schemeClr val="accent2">
              <a:lumMod val="60000"/>
              <a:lumOff val="40000"/>
            </a:schemeClr>
          </a:solidFill>
          <a:prstDash val="lgDashDot"/>
          <a:tailEnd type="arrow"/>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defRPr lang="zh-CN" altLang="en-US"/>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lnDef>
      <a:spPr>
        <a:ln w="63500">
          <a:solidFill>
            <a:schemeClr val="accent2">
              <a:lumMod val="60000"/>
              <a:lumOff val="40000"/>
            </a:schemeClr>
          </a:solidFill>
          <a:prstDash val="lgDashDot"/>
          <a:tailEnd type="arrow"/>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defRPr lang="zh-CN" altLang="en-US"/>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Office 主题">
  <a:themeElements>
    <a:clrScheme na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lnDef>
      <a:spPr>
        <a:ln w="63500">
          <a:solidFill>
            <a:schemeClr val="accent2">
              <a:lumMod val="60000"/>
              <a:lumOff val="40000"/>
            </a:schemeClr>
          </a:solidFill>
          <a:prstDash val="lgDashDot"/>
          <a:tailEnd type="arrow"/>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defRPr lang="zh-CN" altLang="en-US"/>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4939</Words>
  <Application>WPS 演示</Application>
  <PresentationFormat>宽屏</PresentationFormat>
  <Paragraphs>450</Paragraphs>
  <Slides>31</Slides>
  <Notes>22</Notes>
  <HiddenSlides>0</HiddenSlides>
  <MMClips>0</MMClips>
  <ScaleCrop>false</ScaleCrop>
  <HeadingPairs>
    <vt:vector size="8" baseType="variant">
      <vt:variant>
        <vt:lpstr>已用的字体</vt:lpstr>
      </vt:variant>
      <vt:variant>
        <vt:i4>14</vt:i4>
      </vt:variant>
      <vt:variant>
        <vt:lpstr>主题</vt:lpstr>
      </vt:variant>
      <vt:variant>
        <vt:i4>3</vt:i4>
      </vt:variant>
      <vt:variant>
        <vt:lpstr>嵌入 OLE 服务器</vt:lpstr>
      </vt:variant>
      <vt:variant>
        <vt:i4>1</vt:i4>
      </vt:variant>
      <vt:variant>
        <vt:lpstr>幻灯片标题</vt:lpstr>
      </vt:variant>
      <vt:variant>
        <vt:i4>31</vt:i4>
      </vt:variant>
    </vt:vector>
  </HeadingPairs>
  <TitlesOfParts>
    <vt:vector size="49" baseType="lpstr">
      <vt:lpstr>Arial</vt:lpstr>
      <vt:lpstr>宋体</vt:lpstr>
      <vt:lpstr>Wingdings</vt:lpstr>
      <vt:lpstr>黑体</vt:lpstr>
      <vt:lpstr>Times New Roman</vt:lpstr>
      <vt:lpstr>Tahoma</vt:lpstr>
      <vt:lpstr>Calibri</vt:lpstr>
      <vt:lpstr>微软雅黑</vt:lpstr>
      <vt:lpstr>方正粗黑宋简体</vt:lpstr>
      <vt:lpstr>Calibri</vt:lpstr>
      <vt:lpstr>楷体_GB2312</vt:lpstr>
      <vt:lpstr>新宋体</vt:lpstr>
      <vt:lpstr>Courier New</vt:lpstr>
      <vt:lpstr>仿宋</vt:lpstr>
      <vt:lpstr>123</vt:lpstr>
      <vt:lpstr>1_Office 主题</vt:lpstr>
      <vt:lpstr>3_Office 主题</vt:lpstr>
      <vt:lpstr>Equation.DSMT4</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ye</dc:creator>
  <cp:lastModifiedBy>CCAV1234</cp:lastModifiedBy>
  <cp:revision>100</cp:revision>
  <dcterms:created xsi:type="dcterms:W3CDTF">2019-08-13T03:54:00Z</dcterms:created>
  <dcterms:modified xsi:type="dcterms:W3CDTF">2019-11-15T14:51:57Z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2052-11.1.0.9175</vt:lpwstr>
  </property>
</Properties>
</file>