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9" autoAdjust="0"/>
    <p:restoredTop sz="94660"/>
  </p:normalViewPr>
  <p:slideViewPr>
    <p:cSldViewPr>
      <p:cViewPr varScale="1">
        <p:scale>
          <a:sx n="108" d="100"/>
          <a:sy n="108" d="100"/>
        </p:scale>
        <p:origin x="-17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F9FC8-646F-45B4-AEE2-FCE436E0836D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4DABC-2531-4A3A-929E-CA6B489154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237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4DABC-2531-4A3A-929E-CA6B489154C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41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65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2267744" y="1558438"/>
            <a:ext cx="5056187" cy="28797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altLang="zh-CN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6.4 </a:t>
            </a:r>
            <a:r>
              <a:rPr lang="zh-CN" alt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探究滑动摩擦力</a:t>
            </a:r>
          </a:p>
        </p:txBody>
      </p:sp>
    </p:spTree>
    <p:extLst>
      <p:ext uri="{BB962C8B-B14F-4D97-AF65-F5344CB8AC3E}">
        <p14:creationId xmlns:p14="http://schemas.microsoft.com/office/powerpoint/2010/main" val="20110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3" name="Group 13"/>
          <p:cNvGrpSpPr>
            <a:grpSpLocks/>
          </p:cNvGrpSpPr>
          <p:nvPr/>
        </p:nvGrpSpPr>
        <p:grpSpPr bwMode="auto">
          <a:xfrm>
            <a:off x="684213" y="404813"/>
            <a:ext cx="2305050" cy="935037"/>
            <a:chOff x="431" y="255"/>
            <a:chExt cx="1452" cy="589"/>
          </a:xfrm>
        </p:grpSpPr>
        <p:sp>
          <p:nvSpPr>
            <p:cNvPr id="10244" name="AutoShape 4"/>
            <p:cNvSpPr>
              <a:spLocks noChangeArrowheads="1"/>
            </p:cNvSpPr>
            <p:nvPr/>
          </p:nvSpPr>
          <p:spPr bwMode="auto">
            <a:xfrm>
              <a:off x="431" y="255"/>
              <a:ext cx="1452" cy="589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612" y="391"/>
              <a:ext cx="113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ea typeface="华文新魏" pitchFamily="2" charset="-122"/>
                </a:rPr>
                <a:t>信息浏览</a:t>
              </a:r>
            </a:p>
          </p:txBody>
        </p:sp>
      </p:grpSp>
      <p:grpSp>
        <p:nvGrpSpPr>
          <p:cNvPr id="10254" name="Group 14"/>
          <p:cNvGrpSpPr>
            <a:grpSpLocks/>
          </p:cNvGrpSpPr>
          <p:nvPr/>
        </p:nvGrpSpPr>
        <p:grpSpPr bwMode="auto">
          <a:xfrm>
            <a:off x="395288" y="606425"/>
            <a:ext cx="5329237" cy="2682875"/>
            <a:chOff x="249" y="382"/>
            <a:chExt cx="3357" cy="1690"/>
          </a:xfrm>
        </p:grpSpPr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2064" y="382"/>
              <a:ext cx="154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solidFill>
                    <a:srgbClr val="FF0066"/>
                  </a:solidFill>
                </a:rPr>
                <a:t>滚动摩擦</a:t>
              </a:r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249" y="1207"/>
              <a:ext cx="2722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dirty="0"/>
                <a:t>一个物体在另一个物体上滚动时所产生的摩擦，叫做滚动摩擦。</a:t>
              </a:r>
            </a:p>
          </p:txBody>
        </p:sp>
      </p:grp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29412" y="3717032"/>
            <a:ext cx="4176712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/>
              <a:t>实验证明：在相同压力的情况下，滚动摩擦要比滑动摩擦小得多。</a:t>
            </a:r>
          </a:p>
        </p:txBody>
      </p:sp>
      <p:pic>
        <p:nvPicPr>
          <p:cNvPr id="10251" name="Picture 11" descr="FE$UO49)BCEG%EX$@56$4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49500"/>
            <a:ext cx="4319588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01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21" name="Group 33"/>
          <p:cNvGrpSpPr>
            <a:grpSpLocks/>
          </p:cNvGrpSpPr>
          <p:nvPr/>
        </p:nvGrpSpPr>
        <p:grpSpPr bwMode="auto">
          <a:xfrm>
            <a:off x="4716463" y="2492375"/>
            <a:ext cx="3743325" cy="3960813"/>
            <a:chOff x="2971" y="1570"/>
            <a:chExt cx="2358" cy="2495"/>
          </a:xfrm>
        </p:grpSpPr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2971" y="1570"/>
              <a:ext cx="2358" cy="249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2" name="Text Box 24"/>
            <p:cNvSpPr txBox="1">
              <a:spLocks noChangeArrowheads="1"/>
            </p:cNvSpPr>
            <p:nvPr/>
          </p:nvSpPr>
          <p:spPr bwMode="auto">
            <a:xfrm>
              <a:off x="3424" y="3566"/>
              <a:ext cx="140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ea typeface="隶书" pitchFamily="49" charset="-122"/>
                </a:rPr>
                <a:t>有害摩擦</a:t>
              </a:r>
            </a:p>
          </p:txBody>
        </p:sp>
      </p:grpSp>
      <p:grpSp>
        <p:nvGrpSpPr>
          <p:cNvPr id="12320" name="Group 32"/>
          <p:cNvGrpSpPr>
            <a:grpSpLocks/>
          </p:cNvGrpSpPr>
          <p:nvPr/>
        </p:nvGrpSpPr>
        <p:grpSpPr bwMode="auto">
          <a:xfrm>
            <a:off x="539750" y="2492375"/>
            <a:ext cx="3744913" cy="3960813"/>
            <a:chOff x="340" y="1570"/>
            <a:chExt cx="2359" cy="2495"/>
          </a:xfrm>
        </p:grpSpPr>
        <p:sp>
          <p:nvSpPr>
            <p:cNvPr id="12317" name="Rectangle 29"/>
            <p:cNvSpPr>
              <a:spLocks noChangeArrowheads="1"/>
            </p:cNvSpPr>
            <p:nvPr/>
          </p:nvSpPr>
          <p:spPr bwMode="auto">
            <a:xfrm>
              <a:off x="340" y="1570"/>
              <a:ext cx="2359" cy="249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1" name="Text Box 23"/>
            <p:cNvSpPr txBox="1">
              <a:spLocks noChangeArrowheads="1"/>
            </p:cNvSpPr>
            <p:nvPr/>
          </p:nvSpPr>
          <p:spPr bwMode="auto">
            <a:xfrm>
              <a:off x="930" y="3612"/>
              <a:ext cx="140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ea typeface="隶书" pitchFamily="49" charset="-122"/>
                </a:rPr>
                <a:t>有益摩擦</a:t>
              </a:r>
            </a:p>
          </p:txBody>
        </p:sp>
      </p:grp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5688013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增大摩擦与减小摩擦的方法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27088" y="1412875"/>
            <a:ext cx="612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下面所列摩擦中，哪些是有益的摩擦，哪些是有害的摩擦？</a:t>
            </a:r>
          </a:p>
        </p:txBody>
      </p:sp>
      <p:grpSp>
        <p:nvGrpSpPr>
          <p:cNvPr id="12319" name="Group 31"/>
          <p:cNvGrpSpPr>
            <a:grpSpLocks/>
          </p:cNvGrpSpPr>
          <p:nvPr/>
        </p:nvGrpSpPr>
        <p:grpSpPr bwMode="auto">
          <a:xfrm>
            <a:off x="539750" y="2701925"/>
            <a:ext cx="7777163" cy="2533650"/>
            <a:chOff x="476" y="1702"/>
            <a:chExt cx="4899" cy="1596"/>
          </a:xfrm>
        </p:grpSpPr>
        <p:grpSp>
          <p:nvGrpSpPr>
            <p:cNvPr id="12315" name="Group 27"/>
            <p:cNvGrpSpPr>
              <a:grpSpLocks/>
            </p:cNvGrpSpPr>
            <p:nvPr/>
          </p:nvGrpSpPr>
          <p:grpSpPr bwMode="auto">
            <a:xfrm>
              <a:off x="476" y="1702"/>
              <a:ext cx="2268" cy="1596"/>
              <a:chOff x="476" y="1702"/>
              <a:chExt cx="2268" cy="1596"/>
            </a:xfrm>
          </p:grpSpPr>
          <p:sp>
            <p:nvSpPr>
              <p:cNvPr id="12305" name="Text Box 17"/>
              <p:cNvSpPr txBox="1">
                <a:spLocks noChangeArrowheads="1"/>
              </p:cNvSpPr>
              <p:nvPr/>
            </p:nvSpPr>
            <p:spPr bwMode="auto">
              <a:xfrm>
                <a:off x="476" y="1702"/>
                <a:ext cx="22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1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、走路时鞋与地面之间的摩擦</a:t>
                </a:r>
              </a:p>
            </p:txBody>
          </p:sp>
          <p:sp>
            <p:nvSpPr>
              <p:cNvPr id="12306" name="Text Box 18"/>
              <p:cNvSpPr txBox="1">
                <a:spLocks noChangeArrowheads="1"/>
              </p:cNvSpPr>
              <p:nvPr/>
            </p:nvSpPr>
            <p:spPr bwMode="auto">
              <a:xfrm>
                <a:off x="476" y="2614"/>
                <a:ext cx="22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3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、刹车时，车与地面间的摩擦</a:t>
                </a:r>
              </a:p>
            </p:txBody>
          </p:sp>
          <p:sp>
            <p:nvSpPr>
              <p:cNvPr id="12307" name="Text Box 19"/>
              <p:cNvSpPr txBox="1">
                <a:spLocks noChangeArrowheads="1"/>
              </p:cNvSpPr>
              <p:nvPr/>
            </p:nvSpPr>
            <p:spPr bwMode="auto">
              <a:xfrm>
                <a:off x="521" y="3067"/>
                <a:ext cx="22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4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、手握筷子时的摩擦</a:t>
                </a:r>
              </a:p>
            </p:txBody>
          </p:sp>
          <p:sp>
            <p:nvSpPr>
              <p:cNvPr id="12308" name="Text Box 20"/>
              <p:cNvSpPr txBox="1">
                <a:spLocks noChangeArrowheads="1"/>
              </p:cNvSpPr>
              <p:nvPr/>
            </p:nvSpPr>
            <p:spPr bwMode="auto">
              <a:xfrm>
                <a:off x="476" y="2160"/>
                <a:ext cx="22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2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、爬树时人与树之间的摩擦</a:t>
                </a:r>
              </a:p>
            </p:txBody>
          </p:sp>
        </p:grpSp>
        <p:grpSp>
          <p:nvGrpSpPr>
            <p:cNvPr id="12316" name="Group 28"/>
            <p:cNvGrpSpPr>
              <a:grpSpLocks/>
            </p:cNvGrpSpPr>
            <p:nvPr/>
          </p:nvGrpSpPr>
          <p:grpSpPr bwMode="auto">
            <a:xfrm>
              <a:off x="3152" y="1706"/>
              <a:ext cx="2223" cy="903"/>
              <a:chOff x="3152" y="1706"/>
              <a:chExt cx="2223" cy="903"/>
            </a:xfrm>
          </p:grpSpPr>
          <p:sp>
            <p:nvSpPr>
              <p:cNvPr id="12309" name="Text Box 21"/>
              <p:cNvSpPr txBox="1">
                <a:spLocks noChangeArrowheads="1"/>
              </p:cNvSpPr>
              <p:nvPr/>
            </p:nvSpPr>
            <p:spPr bwMode="auto">
              <a:xfrm>
                <a:off x="3152" y="1706"/>
                <a:ext cx="22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5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、机器内部零件的摩擦</a:t>
                </a:r>
              </a:p>
            </p:txBody>
          </p:sp>
          <p:sp>
            <p:nvSpPr>
              <p:cNvPr id="12310" name="Text Box 22"/>
              <p:cNvSpPr txBox="1">
                <a:spLocks noChangeArrowheads="1"/>
              </p:cNvSpPr>
              <p:nvPr/>
            </p:nvSpPr>
            <p:spPr bwMode="auto">
              <a:xfrm>
                <a:off x="3152" y="2205"/>
                <a:ext cx="222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b="1">
                    <a:solidFill>
                      <a:schemeClr val="bg1"/>
                    </a:solidFill>
                  </a:rPr>
                  <a:t>6</a:t>
                </a:r>
                <a:r>
                  <a:rPr kumimoji="1" lang="zh-CN" altLang="en-US" b="1">
                    <a:solidFill>
                      <a:schemeClr val="bg1"/>
                    </a:solidFill>
                  </a:rPr>
                  <a:t>、人拉笨重的物体，物体与水平地面间的摩擦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6421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95288" y="116632"/>
            <a:ext cx="72730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>
                <a:ea typeface="隶书" pitchFamily="49" charset="-122"/>
              </a:rPr>
              <a:t>增大有益摩擦采用的方法：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27088" y="836613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</a:rPr>
              <a:t>增大接触面的粗糙程度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900113" y="3860800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2400" b="1">
                <a:solidFill>
                  <a:srgbClr val="FF0000"/>
                </a:solidFill>
              </a:rPr>
              <a:t>增大压力</a:t>
            </a:r>
          </a:p>
        </p:txBody>
      </p:sp>
      <p:pic>
        <p:nvPicPr>
          <p:cNvPr id="14346" name="Picture 10" descr="~HZGIB7`VSQ8A18PW2%I_{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1438"/>
            <a:ext cx="3308350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7" name="Picture 11" descr="鞋底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341438"/>
            <a:ext cx="33845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9" name="Picture 13" descr="传送带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365625"/>
            <a:ext cx="3313112" cy="234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0" name="Picture 14" descr="2008320113912582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975" y="4292600"/>
            <a:ext cx="3457575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18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4392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ea typeface="隶书" pitchFamily="49" charset="-122"/>
              </a:rPr>
              <a:t>减小有害摩擦采用的方法：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23850" y="2924175"/>
            <a:ext cx="2232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</a:rPr>
              <a:t>使接触面光滑               </a:t>
            </a:r>
            <a:r>
              <a:rPr lang="en-US" altLang="zh-CN" sz="2400" b="1">
                <a:solidFill>
                  <a:srgbClr val="FF0000"/>
                </a:solidFill>
              </a:rPr>
              <a:t>(</a:t>
            </a:r>
            <a:r>
              <a:rPr lang="zh-CN" altLang="en-US" sz="2400" b="1">
                <a:solidFill>
                  <a:srgbClr val="FF0000"/>
                </a:solidFill>
              </a:rPr>
              <a:t>加润滑剂）</a:t>
            </a:r>
          </a:p>
        </p:txBody>
      </p:sp>
      <p:pic>
        <p:nvPicPr>
          <p:cNvPr id="15371" name="Picture 11" descr="减小摩擦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700213"/>
            <a:ext cx="5689600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93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4392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ea typeface="隶书" pitchFamily="49" charset="-122"/>
              </a:rPr>
              <a:t>减小有害摩擦采用的方法：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4213" y="908050"/>
            <a:ext cx="244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使接触面分离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84213" y="4508500"/>
            <a:ext cx="3529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>
                <a:solidFill>
                  <a:srgbClr val="FF0000"/>
                </a:solidFill>
              </a:rPr>
              <a:t>变滑动摩擦为滚动摩擦</a:t>
            </a:r>
          </a:p>
        </p:txBody>
      </p:sp>
      <p:grpSp>
        <p:nvGrpSpPr>
          <p:cNvPr id="17422" name="Group 14"/>
          <p:cNvGrpSpPr>
            <a:grpSpLocks/>
          </p:cNvGrpSpPr>
          <p:nvPr/>
        </p:nvGrpSpPr>
        <p:grpSpPr bwMode="auto">
          <a:xfrm>
            <a:off x="684213" y="1484313"/>
            <a:ext cx="3527425" cy="2887662"/>
            <a:chOff x="431" y="935"/>
            <a:chExt cx="2222" cy="1819"/>
          </a:xfrm>
        </p:grpSpPr>
        <p:pic>
          <p:nvPicPr>
            <p:cNvPr id="17415" name="Picture 7" descr="shanghai_sm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" y="935"/>
              <a:ext cx="2222" cy="1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1066" y="2523"/>
              <a:ext cx="9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b="1">
                  <a:solidFill>
                    <a:schemeClr val="hlink"/>
                  </a:solidFill>
                </a:rPr>
                <a:t>磁悬浮列车</a:t>
              </a:r>
              <a:endParaRPr lang="zh-CN" altLang="en-US"/>
            </a:p>
          </p:txBody>
        </p:sp>
      </p:grpSp>
      <p:grpSp>
        <p:nvGrpSpPr>
          <p:cNvPr id="17423" name="Group 15"/>
          <p:cNvGrpSpPr>
            <a:grpSpLocks/>
          </p:cNvGrpSpPr>
          <p:nvPr/>
        </p:nvGrpSpPr>
        <p:grpSpPr bwMode="auto">
          <a:xfrm>
            <a:off x="4572000" y="1484313"/>
            <a:ext cx="3671888" cy="2808287"/>
            <a:chOff x="2880" y="935"/>
            <a:chExt cx="2313" cy="1769"/>
          </a:xfrm>
        </p:grpSpPr>
        <p:pic>
          <p:nvPicPr>
            <p:cNvPr id="17416" name="Picture 8" descr="qd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935"/>
              <a:ext cx="2313" cy="13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3742" y="2473"/>
              <a:ext cx="6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b="1">
                  <a:solidFill>
                    <a:schemeClr val="hlink"/>
                  </a:solidFill>
                </a:rPr>
                <a:t>气垫船</a:t>
              </a:r>
            </a:p>
          </p:txBody>
        </p:sp>
      </p:grpSp>
      <p:pic>
        <p:nvPicPr>
          <p:cNvPr id="17419" name="Picture 1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999038"/>
            <a:ext cx="2808287" cy="167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0" name="Picture 12" descr="image0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941888"/>
            <a:ext cx="3097213" cy="166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4140200" y="5589588"/>
            <a:ext cx="936625" cy="215900"/>
          </a:xfrm>
          <a:prstGeom prst="rightArrow">
            <a:avLst>
              <a:gd name="adj1" fmla="val 50000"/>
              <a:gd name="adj2" fmla="val 108456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zh-CN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78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395288" y="476250"/>
            <a:ext cx="504825" cy="5048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042988" y="404813"/>
            <a:ext cx="1873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ea typeface="华文新魏" pitchFamily="2" charset="-122"/>
              </a:rPr>
              <a:t>课堂练习</a:t>
            </a:r>
          </a:p>
        </p:txBody>
      </p:sp>
      <p:grpSp>
        <p:nvGrpSpPr>
          <p:cNvPr id="13325" name="Group 13"/>
          <p:cNvGrpSpPr>
            <a:grpSpLocks/>
          </p:cNvGrpSpPr>
          <p:nvPr/>
        </p:nvGrpSpPr>
        <p:grpSpPr bwMode="auto">
          <a:xfrm>
            <a:off x="1187450" y="1628775"/>
            <a:ext cx="6192838" cy="4259263"/>
            <a:chOff x="748" y="1026"/>
            <a:chExt cx="3901" cy="2683"/>
          </a:xfrm>
        </p:grpSpPr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748" y="1026"/>
              <a:ext cx="3901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/>
                <a:t>1</a:t>
              </a:r>
              <a:r>
                <a:rPr lang="zh-CN" altLang="en-US" sz="2000"/>
                <a:t>、在光滑的冰面上，空手行走往往比挑担子行走更容易打滑，这是由于挑担后对冰面的</a:t>
              </a:r>
              <a:r>
                <a:rPr lang="en-US" altLang="zh-CN" sz="2000"/>
                <a:t>_______</a:t>
              </a:r>
              <a:r>
                <a:rPr lang="zh-CN" altLang="en-US" sz="2000"/>
                <a:t>增大</a:t>
              </a:r>
              <a:r>
                <a:rPr lang="en-US" altLang="zh-CN" sz="2000"/>
                <a:t>,</a:t>
              </a:r>
              <a:r>
                <a:rPr lang="zh-CN" altLang="en-US" sz="2000"/>
                <a:t>从而使</a:t>
              </a:r>
              <a:r>
                <a:rPr lang="en-US" altLang="zh-CN" sz="2000"/>
                <a:t>_________</a:t>
              </a:r>
              <a:r>
                <a:rPr lang="zh-CN" altLang="en-US" sz="2000"/>
                <a:t>增大的缘故</a:t>
              </a:r>
              <a:r>
                <a:rPr lang="en-US" altLang="zh-CN" sz="2000"/>
                <a:t>.</a:t>
              </a: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793" y="2115"/>
              <a:ext cx="3811" cy="1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/>
                <a:t>2</a:t>
              </a:r>
              <a:r>
                <a:rPr lang="zh-CN" altLang="en-US" sz="2000"/>
                <a:t>、在下列各种摩擦中</a:t>
              </a:r>
              <a:r>
                <a:rPr lang="en-US" altLang="zh-CN" sz="2000"/>
                <a:t>,</a:t>
              </a:r>
              <a:r>
                <a:rPr lang="zh-CN" altLang="en-US" sz="2000"/>
                <a:t>属于有害摩擦的是</a:t>
              </a:r>
              <a:r>
                <a:rPr lang="en-US" altLang="zh-CN" sz="2000"/>
                <a:t>_______,</a:t>
              </a:r>
              <a:r>
                <a:rPr lang="zh-CN" altLang="en-US" sz="2000"/>
                <a:t>属于有益摩擦的是</a:t>
              </a:r>
              <a:r>
                <a:rPr lang="en-US" altLang="zh-CN" sz="2000"/>
                <a:t>______________.(</a:t>
              </a:r>
              <a:r>
                <a:rPr lang="zh-CN" altLang="en-US" sz="2000"/>
                <a:t>填序号</a:t>
              </a:r>
              <a:r>
                <a:rPr lang="en-US" altLang="zh-CN" sz="2000"/>
                <a:t>)</a:t>
              </a:r>
            </a:p>
            <a:p>
              <a:pPr>
                <a:spcBef>
                  <a:spcPct val="50000"/>
                </a:spcBef>
              </a:pPr>
              <a:r>
                <a:rPr lang="en-US" altLang="zh-CN" sz="2000"/>
                <a:t>(1)</a:t>
              </a:r>
              <a:r>
                <a:rPr lang="zh-CN" altLang="en-US" sz="2000"/>
                <a:t>机器运转时</a:t>
              </a:r>
              <a:r>
                <a:rPr lang="en-US" altLang="zh-CN" sz="2000"/>
                <a:t>,</a:t>
              </a:r>
              <a:r>
                <a:rPr lang="zh-CN" altLang="en-US" sz="2000"/>
                <a:t>各部件之间的摩擦</a:t>
              </a:r>
              <a:r>
                <a:rPr lang="en-US" altLang="zh-CN" sz="2000"/>
                <a:t>;</a:t>
              </a:r>
            </a:p>
            <a:p>
              <a:pPr>
                <a:spcBef>
                  <a:spcPct val="50000"/>
                </a:spcBef>
              </a:pPr>
              <a:r>
                <a:rPr lang="en-US" altLang="zh-CN" sz="2000"/>
                <a:t>(2)</a:t>
              </a:r>
              <a:r>
                <a:rPr lang="zh-CN" altLang="en-US" sz="2000"/>
                <a:t>拔河比赛时</a:t>
              </a:r>
              <a:r>
                <a:rPr lang="en-US" altLang="zh-CN" sz="2000"/>
                <a:t>,</a:t>
              </a:r>
              <a:r>
                <a:rPr lang="zh-CN" altLang="en-US" sz="2000"/>
                <a:t>手与绳子之间的摩擦</a:t>
              </a:r>
              <a:r>
                <a:rPr lang="en-US" altLang="zh-CN" sz="2000"/>
                <a:t>;</a:t>
              </a:r>
            </a:p>
            <a:p>
              <a:pPr>
                <a:spcBef>
                  <a:spcPct val="50000"/>
                </a:spcBef>
              </a:pPr>
              <a:r>
                <a:rPr lang="en-US" altLang="zh-CN" sz="2000"/>
                <a:t>(3)</a:t>
              </a:r>
              <a:r>
                <a:rPr lang="zh-CN" altLang="en-US" sz="2000"/>
                <a:t>自行车行进时</a:t>
              </a:r>
              <a:r>
                <a:rPr lang="en-US" altLang="zh-CN" sz="2000"/>
                <a:t>,</a:t>
              </a:r>
              <a:r>
                <a:rPr lang="zh-CN" altLang="en-US" sz="2000"/>
                <a:t>后轮胎与地面间的摩擦</a:t>
              </a:r>
              <a:r>
                <a:rPr lang="en-US" altLang="zh-CN" sz="2000"/>
                <a:t>;</a:t>
              </a:r>
            </a:p>
            <a:p>
              <a:pPr>
                <a:spcBef>
                  <a:spcPct val="50000"/>
                </a:spcBef>
              </a:pPr>
              <a:r>
                <a:rPr lang="en-US" altLang="zh-CN" sz="2000"/>
                <a:t>(4)</a:t>
              </a:r>
              <a:r>
                <a:rPr lang="zh-CN" altLang="en-US" sz="2000"/>
                <a:t>吃饭时</a:t>
              </a:r>
              <a:r>
                <a:rPr lang="en-US" altLang="zh-CN" sz="2000"/>
                <a:t>,</a:t>
              </a:r>
              <a:r>
                <a:rPr lang="zh-CN" altLang="en-US" sz="2000"/>
                <a:t>筷子与食物之间的摩擦</a:t>
              </a:r>
              <a:r>
                <a:rPr lang="en-US" altLang="zh-CN" sz="2000"/>
                <a:t>.</a:t>
              </a:r>
            </a:p>
          </p:txBody>
        </p:sp>
      </p:grpSp>
      <p:grpSp>
        <p:nvGrpSpPr>
          <p:cNvPr id="13326" name="Group 14"/>
          <p:cNvGrpSpPr>
            <a:grpSpLocks/>
          </p:cNvGrpSpPr>
          <p:nvPr/>
        </p:nvGrpSpPr>
        <p:grpSpPr bwMode="auto">
          <a:xfrm>
            <a:off x="1763713" y="1844675"/>
            <a:ext cx="4537075" cy="757238"/>
            <a:chOff x="1111" y="1162"/>
            <a:chExt cx="2858" cy="477"/>
          </a:xfrm>
        </p:grpSpPr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3334" y="1162"/>
              <a:ext cx="63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>
                  <a:solidFill>
                    <a:srgbClr val="FF0000"/>
                  </a:solidFill>
                  <a:ea typeface="隶书" pitchFamily="49" charset="-122"/>
                </a:rPr>
                <a:t>压力</a:t>
              </a:r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1111" y="1389"/>
              <a:ext cx="54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>
                  <a:solidFill>
                    <a:srgbClr val="FF0000"/>
                  </a:solidFill>
                  <a:ea typeface="隶书" pitchFamily="49" charset="-122"/>
                </a:rPr>
                <a:t>摩擦</a:t>
              </a: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3419475" y="3284538"/>
            <a:ext cx="3529013" cy="720725"/>
            <a:chOff x="2154" y="2069"/>
            <a:chExt cx="2223" cy="454"/>
          </a:xfrm>
        </p:grpSpPr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3787" y="2069"/>
              <a:ext cx="59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FF0000"/>
                  </a:solidFill>
                  <a:latin typeface="隶书" pitchFamily="49" charset="-122"/>
                  <a:ea typeface="隶书" pitchFamily="49" charset="-122"/>
                </a:rPr>
                <a:t>(1)</a:t>
              </a:r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2154" y="2273"/>
              <a:ext cx="11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FF0000"/>
                  </a:solidFill>
                  <a:latin typeface="隶书" pitchFamily="49" charset="-122"/>
                  <a:ea typeface="隶书" pitchFamily="49" charset="-122"/>
                </a:rPr>
                <a:t>(2) (3) (4)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185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042988" y="3068638"/>
            <a:ext cx="6335712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/>
              <a:t>4</a:t>
            </a:r>
            <a:r>
              <a:rPr lang="zh-CN" altLang="en-US" sz="2000"/>
              <a:t>、下列各种情况，采取措施减少摩擦的是</a:t>
            </a:r>
            <a:r>
              <a:rPr lang="en-US" altLang="zh-CN" sz="2000"/>
              <a:t>(       )</a:t>
            </a:r>
            <a:r>
              <a:rPr lang="zh-CN" altLang="en-US" sz="2000"/>
              <a:t>，增大摩擦的是</a:t>
            </a:r>
            <a:r>
              <a:rPr lang="en-US" altLang="zh-CN" sz="2000"/>
              <a:t>(       ).</a:t>
            </a:r>
          </a:p>
          <a:p>
            <a:r>
              <a:rPr lang="en-US" altLang="zh-CN" sz="2000"/>
              <a:t> A.</a:t>
            </a:r>
            <a:r>
              <a:rPr lang="zh-CN" altLang="en-US" sz="2000"/>
              <a:t>用台钳夹紧工件  </a:t>
            </a:r>
          </a:p>
          <a:p>
            <a:r>
              <a:rPr lang="zh-CN" altLang="en-US" sz="2000"/>
              <a:t> </a:t>
            </a:r>
            <a:r>
              <a:rPr lang="en-US" altLang="zh-CN" sz="2000"/>
              <a:t>B.</a:t>
            </a:r>
            <a:r>
              <a:rPr lang="zh-CN" altLang="en-US" sz="2000"/>
              <a:t>在笨重的木箱底下垫上些圆木</a:t>
            </a:r>
            <a:r>
              <a:rPr lang="en-US" altLang="zh-CN" sz="2000"/>
              <a:t>,</a:t>
            </a:r>
            <a:r>
              <a:rPr lang="zh-CN" altLang="en-US" sz="2000"/>
              <a:t>搬运木箱就容易些</a:t>
            </a:r>
          </a:p>
          <a:p>
            <a:r>
              <a:rPr lang="zh-CN" altLang="en-US" sz="2000"/>
              <a:t> </a:t>
            </a:r>
            <a:r>
              <a:rPr lang="en-US" altLang="zh-CN" sz="2000"/>
              <a:t>C.</a:t>
            </a:r>
            <a:r>
              <a:rPr lang="zh-CN" altLang="en-US" sz="2000"/>
              <a:t>自行车的脚蹬子和把手套上有凹凸不平的花纹   </a:t>
            </a:r>
          </a:p>
          <a:p>
            <a:r>
              <a:rPr lang="zh-CN" altLang="en-US" sz="2000"/>
              <a:t> </a:t>
            </a:r>
            <a:r>
              <a:rPr lang="en-US" altLang="zh-CN" sz="2000"/>
              <a:t>D.</a:t>
            </a:r>
            <a:r>
              <a:rPr lang="zh-CN" altLang="en-US" sz="2000"/>
              <a:t>给电风扇转轴加润滑油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042988" y="1125538"/>
            <a:ext cx="619283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/>
              <a:t>3</a:t>
            </a:r>
            <a:r>
              <a:rPr lang="zh-CN" altLang="en-US" sz="2000" dirty="0"/>
              <a:t>、塑料瓶盖的外缘常有一些竖纹，这样做的目的是为了</a:t>
            </a:r>
            <a:r>
              <a:rPr lang="en-US" altLang="zh-CN" sz="2000" dirty="0"/>
              <a:t>___________</a:t>
            </a:r>
            <a:r>
              <a:rPr lang="zh-CN" altLang="en-US" sz="2000" dirty="0"/>
              <a:t>，机械手表戴久了要给它擦油是为了</a:t>
            </a:r>
            <a:r>
              <a:rPr lang="en-US" altLang="zh-CN" sz="2000" dirty="0"/>
              <a:t>_________.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619250" y="1376363"/>
            <a:ext cx="1439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>
                <a:solidFill>
                  <a:srgbClr val="FF0000"/>
                </a:solidFill>
                <a:ea typeface="隶书" pitchFamily="49" charset="-122"/>
              </a:rPr>
              <a:t>增大摩擦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187450" y="1700213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solidFill>
                  <a:srgbClr val="FF0000"/>
                </a:solidFill>
                <a:ea typeface="隶书" pitchFamily="49" charset="-122"/>
              </a:rPr>
              <a:t>减小摩擦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940425" y="3068638"/>
            <a:ext cx="503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BD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266950" y="3357563"/>
            <a:ext cx="576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AC</a:t>
            </a:r>
          </a:p>
        </p:txBody>
      </p:sp>
    </p:spTree>
    <p:extLst>
      <p:ext uri="{BB962C8B-B14F-4D97-AF65-F5344CB8AC3E}">
        <p14:creationId xmlns:p14="http://schemas.microsoft.com/office/powerpoint/2010/main" val="198895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/>
      <p:bldP spid="18439" grpId="0"/>
      <p:bldP spid="18440" grpId="0"/>
      <p:bldP spid="18442" grpId="0"/>
      <p:bldP spid="184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9750" y="765175"/>
            <a:ext cx="7102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latin typeface="宋体" pitchFamily="2" charset="-122"/>
                <a:cs typeface="Times New Roman" pitchFamily="18" charset="0"/>
              </a:rPr>
              <a:t>5</a:t>
            </a:r>
            <a:r>
              <a:rPr lang="zh-CN" altLang="en-US" sz="2000">
                <a:latin typeface="宋体" pitchFamily="2" charset="-122"/>
                <a:cs typeface="Times New Roman" pitchFamily="18" charset="0"/>
              </a:rPr>
              <a:t>、下表是某实验小组同学做“研究滑动摩擦的大小跟哪些因素有关”的实验记录</a:t>
            </a:r>
            <a:r>
              <a:rPr lang="en-US" altLang="zh-CN" sz="2000">
                <a:latin typeface="宋体" pitchFamily="2" charset="-122"/>
                <a:cs typeface="Times New Roman" pitchFamily="18" charset="0"/>
              </a:rPr>
              <a:t>.</a:t>
            </a:r>
            <a:endParaRPr lang="en-US" altLang="zh-CN" sz="2000">
              <a:latin typeface="宋体" pitchFamily="2" charset="-122"/>
            </a:endParaRPr>
          </a:p>
        </p:txBody>
      </p:sp>
      <p:graphicFrame>
        <p:nvGraphicFramePr>
          <p:cNvPr id="19494" name="Group 38"/>
          <p:cNvGraphicFramePr>
            <a:graphicFrameLocks noGrp="1"/>
          </p:cNvGraphicFramePr>
          <p:nvPr>
            <p:ph/>
          </p:nvPr>
        </p:nvGraphicFramePr>
        <p:xfrm>
          <a:off x="611188" y="1916113"/>
          <a:ext cx="7416800" cy="2233613"/>
        </p:xfrm>
        <a:graphic>
          <a:graphicData uri="http://schemas.openxmlformats.org/drawingml/2006/table">
            <a:tbl>
              <a:tblPr/>
              <a:tblGrid>
                <a:gridCol w="1855787"/>
                <a:gridCol w="1852613"/>
                <a:gridCol w="1855787"/>
                <a:gridCol w="1852613"/>
              </a:tblGrid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实验次数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接触面的材料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压力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F/N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滑动摩擦力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f/N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木块与木板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0.8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木块与木板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1.2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木块与毛巾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395288" y="4724400"/>
            <a:ext cx="84248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/>
              <a:t>(1)</a:t>
            </a:r>
            <a:r>
              <a:rPr lang="zh-CN" altLang="en-US" sz="2000"/>
              <a:t>分析比较序号</a:t>
            </a:r>
            <a:r>
              <a:rPr lang="en-US" altLang="zh-CN" sz="2000"/>
              <a:t>1</a:t>
            </a:r>
            <a:r>
              <a:rPr lang="zh-CN" altLang="en-US" sz="2000"/>
              <a:t>与</a:t>
            </a:r>
            <a:r>
              <a:rPr lang="en-US" altLang="zh-CN" sz="2000"/>
              <a:t>2</a:t>
            </a:r>
            <a:r>
              <a:rPr lang="zh-CN" altLang="en-US" sz="2000"/>
              <a:t>的实验数据</a:t>
            </a:r>
            <a:r>
              <a:rPr lang="en-US" altLang="zh-CN" sz="2000"/>
              <a:t>,</a:t>
            </a:r>
            <a:r>
              <a:rPr lang="zh-CN" altLang="en-US" sz="2000"/>
              <a:t>可得出的结论</a:t>
            </a:r>
            <a:r>
              <a:rPr lang="en-US" altLang="zh-CN" sz="2000"/>
              <a:t>_____________________.</a:t>
            </a:r>
          </a:p>
          <a:p>
            <a:r>
              <a:rPr lang="en-US" altLang="zh-CN" sz="2000"/>
              <a:t>(2)</a:t>
            </a:r>
            <a:r>
              <a:rPr lang="zh-CN" altLang="en-US" sz="2000"/>
              <a:t>分析比较序号</a:t>
            </a:r>
            <a:r>
              <a:rPr lang="en-US" altLang="zh-CN" sz="2000"/>
              <a:t>_______</a:t>
            </a:r>
            <a:r>
              <a:rPr lang="zh-CN" altLang="en-US" sz="2000"/>
              <a:t>的实验数据，可得出的结论是：压力相同时，接触面越粗糙，滑动摩擦力越大。</a:t>
            </a:r>
          </a:p>
          <a:p>
            <a:r>
              <a:rPr lang="en-US" altLang="zh-CN" sz="2000"/>
              <a:t>(3)</a:t>
            </a:r>
            <a:r>
              <a:rPr lang="zh-CN" altLang="en-US" sz="2000"/>
              <a:t>上述研究物理问题的方法叫</a:t>
            </a:r>
            <a:r>
              <a:rPr lang="en-US" altLang="zh-CN" sz="2000"/>
              <a:t>___________</a:t>
            </a:r>
          </a:p>
        </p:txBody>
      </p:sp>
      <p:sp>
        <p:nvSpPr>
          <p:cNvPr id="19491" name="Text Box 3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867400" y="4292600"/>
            <a:ext cx="3024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接触面光滑程度相同时，压力越大，摩擦力越大</a:t>
            </a:r>
            <a:r>
              <a:rPr kumimoji="1" lang="zh-CN" altLang="en-US" sz="2000">
                <a:latin typeface="隶书" pitchFamily="49" charset="-122"/>
                <a:ea typeface="隶书" pitchFamily="49" charset="-122"/>
              </a:rPr>
              <a:t> </a:t>
            </a:r>
          </a:p>
        </p:txBody>
      </p:sp>
      <p:sp>
        <p:nvSpPr>
          <p:cNvPr id="19492" name="Text Box 3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555875" y="4868863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2</a:t>
            </a:r>
            <a:r>
              <a:rPr kumimoji="1" lang="zh-CN" altLang="en-US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、</a:t>
            </a:r>
            <a:r>
              <a:rPr kumimoji="1" lang="en-US" altLang="zh-CN" sz="20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3</a:t>
            </a:r>
            <a:r>
              <a:rPr kumimoji="1" lang="en-US" altLang="zh-CN" sz="2800">
                <a:latin typeface="隶书" pitchFamily="49" charset="-122"/>
                <a:ea typeface="隶书" pitchFamily="49" charset="-122"/>
              </a:rPr>
              <a:t> 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3924300" y="5589588"/>
            <a:ext cx="1657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隶书" pitchFamily="49" charset="-122"/>
              </a:rPr>
              <a:t>控制变量法</a:t>
            </a:r>
          </a:p>
        </p:txBody>
      </p:sp>
    </p:spTree>
    <p:extLst>
      <p:ext uri="{BB962C8B-B14F-4D97-AF65-F5344CB8AC3E}">
        <p14:creationId xmlns:p14="http://schemas.microsoft.com/office/powerpoint/2010/main" val="145263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1" grpId="0"/>
      <p:bldP spid="19492" grpId="0"/>
      <p:bldP spid="194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2708275"/>
            <a:ext cx="67151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>
                <a:solidFill>
                  <a:srgbClr val="FF0000"/>
                </a:solidFill>
                <a:latin typeface="Times New Roman" pitchFamily="18" charset="0"/>
              </a:rPr>
              <a:t>滑动摩擦力</a:t>
            </a:r>
          </a:p>
        </p:txBody>
      </p:sp>
      <p:grpSp>
        <p:nvGrpSpPr>
          <p:cNvPr id="23584" name="Group 32"/>
          <p:cNvGrpSpPr>
            <a:grpSpLocks/>
          </p:cNvGrpSpPr>
          <p:nvPr/>
        </p:nvGrpSpPr>
        <p:grpSpPr bwMode="auto">
          <a:xfrm>
            <a:off x="395288" y="401638"/>
            <a:ext cx="2303462" cy="579437"/>
            <a:chOff x="249" y="253"/>
            <a:chExt cx="1451" cy="365"/>
          </a:xfrm>
        </p:grpSpPr>
        <p:sp>
          <p:nvSpPr>
            <p:cNvPr id="23575" name="Text Box 23"/>
            <p:cNvSpPr txBox="1">
              <a:spLocks noChangeArrowheads="1"/>
            </p:cNvSpPr>
            <p:nvPr/>
          </p:nvSpPr>
          <p:spPr bwMode="auto">
            <a:xfrm>
              <a:off x="612" y="253"/>
              <a:ext cx="10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>
                  <a:ea typeface="华文新魏" pitchFamily="2" charset="-122"/>
                </a:rPr>
                <a:t>总结</a:t>
              </a:r>
            </a:p>
          </p:txBody>
        </p:sp>
        <p:sp>
          <p:nvSpPr>
            <p:cNvPr id="23576" name="AutoShape 24"/>
            <p:cNvSpPr>
              <a:spLocks noChangeArrowheads="1"/>
            </p:cNvSpPr>
            <p:nvPr/>
          </p:nvSpPr>
          <p:spPr bwMode="auto">
            <a:xfrm>
              <a:off x="249" y="300"/>
              <a:ext cx="318" cy="318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3578" name="AutoShape 26"/>
          <p:cNvSpPr>
            <a:spLocks/>
          </p:cNvSpPr>
          <p:nvPr/>
        </p:nvSpPr>
        <p:spPr bwMode="auto">
          <a:xfrm>
            <a:off x="684213" y="1628775"/>
            <a:ext cx="287337" cy="4105275"/>
          </a:xfrm>
          <a:prstGeom prst="leftBrace">
            <a:avLst>
              <a:gd name="adj1" fmla="val 1190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3585" name="Group 33"/>
          <p:cNvGrpSpPr>
            <a:grpSpLocks/>
          </p:cNvGrpSpPr>
          <p:nvPr/>
        </p:nvGrpSpPr>
        <p:grpSpPr bwMode="auto">
          <a:xfrm>
            <a:off x="990600" y="981075"/>
            <a:ext cx="6858000" cy="1176338"/>
            <a:chOff x="624" y="618"/>
            <a:chExt cx="4320" cy="741"/>
          </a:xfrm>
        </p:grpSpPr>
        <p:sp>
          <p:nvSpPr>
            <p:cNvPr id="23555" name="Text Box 3"/>
            <p:cNvSpPr txBox="1">
              <a:spLocks noChangeArrowheads="1"/>
            </p:cNvSpPr>
            <p:nvPr/>
          </p:nvSpPr>
          <p:spPr bwMode="auto">
            <a:xfrm>
              <a:off x="624" y="845"/>
              <a:ext cx="24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影响滑动摩擦力大小的因素</a:t>
              </a:r>
            </a:p>
          </p:txBody>
        </p:sp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3264" y="618"/>
              <a:ext cx="11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压力的大小</a:t>
              </a:r>
            </a:p>
          </p:txBody>
        </p:sp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3264" y="1071"/>
              <a:ext cx="1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接触面的粗糙程度</a:t>
              </a:r>
            </a:p>
          </p:txBody>
        </p:sp>
        <p:sp>
          <p:nvSpPr>
            <p:cNvPr id="23579" name="AutoShape 27"/>
            <p:cNvSpPr>
              <a:spLocks/>
            </p:cNvSpPr>
            <p:nvPr/>
          </p:nvSpPr>
          <p:spPr bwMode="auto">
            <a:xfrm>
              <a:off x="3107" y="709"/>
              <a:ext cx="181" cy="589"/>
            </a:xfrm>
            <a:prstGeom prst="leftBrace">
              <a:avLst>
                <a:gd name="adj1" fmla="val 2711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3586" name="Group 34"/>
          <p:cNvGrpSpPr>
            <a:grpSpLocks/>
          </p:cNvGrpSpPr>
          <p:nvPr/>
        </p:nvGrpSpPr>
        <p:grpSpPr bwMode="auto">
          <a:xfrm>
            <a:off x="1066800" y="2708275"/>
            <a:ext cx="8077200" cy="1979613"/>
            <a:chOff x="672" y="1706"/>
            <a:chExt cx="5088" cy="1247"/>
          </a:xfrm>
        </p:grpSpPr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672" y="1933"/>
              <a:ext cx="14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增大摩擦的方法</a:t>
              </a:r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2352" y="1706"/>
              <a:ext cx="340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101850" indent="-21018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22923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24828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26733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8638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33210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37782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42354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46926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增大压力。如：刹车时，就是利用增大                                                                      压力来增大摩擦的。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2304" y="2205"/>
              <a:ext cx="331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235325" indent="-3144838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3425825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3616325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3806825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3997325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44545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49117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53689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58261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增大接触面的粗糙程度。如鞋底、轮胎上有凸凹不平的花纹。等</a:t>
              </a:r>
            </a:p>
          </p:txBody>
        </p:sp>
        <p:sp>
          <p:nvSpPr>
            <p:cNvPr id="23581" name="AutoShape 29"/>
            <p:cNvSpPr>
              <a:spLocks/>
            </p:cNvSpPr>
            <p:nvPr/>
          </p:nvSpPr>
          <p:spPr bwMode="auto">
            <a:xfrm>
              <a:off x="2200" y="1797"/>
              <a:ext cx="182" cy="681"/>
            </a:xfrm>
            <a:prstGeom prst="leftBrace">
              <a:avLst>
                <a:gd name="adj1" fmla="val 3118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3588" name="Group 36"/>
          <p:cNvGrpSpPr>
            <a:grpSpLocks/>
          </p:cNvGrpSpPr>
          <p:nvPr/>
        </p:nvGrpSpPr>
        <p:grpSpPr bwMode="auto">
          <a:xfrm>
            <a:off x="971550" y="4508500"/>
            <a:ext cx="7699375" cy="2349500"/>
            <a:chOff x="612" y="2840"/>
            <a:chExt cx="4850" cy="1480"/>
          </a:xfrm>
        </p:grpSpPr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2290" y="2840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减小压力</a:t>
              </a:r>
            </a:p>
          </p:txBody>
        </p: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2290" y="3233"/>
              <a:ext cx="22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减小接触面的粗糙程度</a:t>
              </a:r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2290" y="3550"/>
              <a:ext cx="1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用滚动代替滑动</a:t>
              </a:r>
            </a:p>
          </p:txBody>
        </p:sp>
        <p:sp>
          <p:nvSpPr>
            <p:cNvPr id="23566" name="Text Box 14"/>
            <p:cNvSpPr txBox="1">
              <a:spLocks noChangeArrowheads="1"/>
            </p:cNvSpPr>
            <p:nvPr/>
          </p:nvSpPr>
          <p:spPr bwMode="auto">
            <a:xfrm>
              <a:off x="2245" y="3913"/>
              <a:ext cx="14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>
                  <a:solidFill>
                    <a:srgbClr val="FF0000"/>
                  </a:solidFill>
                </a:rPr>
                <a:t> </a:t>
              </a:r>
              <a:r>
                <a:rPr lang="zh-CN" altLang="en-US" sz="2400" b="1">
                  <a:solidFill>
                    <a:schemeClr val="tx2"/>
                  </a:solidFill>
                </a:rPr>
                <a:t>使接触面分离</a:t>
              </a:r>
            </a:p>
          </p:txBody>
        </p:sp>
        <p:sp>
          <p:nvSpPr>
            <p:cNvPr id="23567" name="Text Box 15"/>
            <p:cNvSpPr txBox="1">
              <a:spLocks noChangeArrowheads="1"/>
            </p:cNvSpPr>
            <p:nvPr/>
          </p:nvSpPr>
          <p:spPr bwMode="auto">
            <a:xfrm>
              <a:off x="3878" y="3702"/>
              <a:ext cx="13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加润滑油</a:t>
              </a:r>
            </a:p>
          </p:txBody>
        </p:sp>
        <p:sp>
          <p:nvSpPr>
            <p:cNvPr id="23568" name="Text Box 16"/>
            <p:cNvSpPr txBox="1">
              <a:spLocks noChangeArrowheads="1"/>
            </p:cNvSpPr>
            <p:nvPr/>
          </p:nvSpPr>
          <p:spPr bwMode="auto">
            <a:xfrm>
              <a:off x="3878" y="4032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solidFill>
                    <a:schemeClr val="tx2"/>
                  </a:solidFill>
                  <a:latin typeface="Times New Roman" pitchFamily="18" charset="0"/>
                </a:rPr>
                <a:t>利用气垫</a:t>
              </a:r>
            </a:p>
          </p:txBody>
        </p: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612" y="3430"/>
              <a:ext cx="14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400" b="1">
                  <a:latin typeface="Times New Roman" pitchFamily="18" charset="0"/>
                </a:rPr>
                <a:t>减小摩擦的方法</a:t>
              </a:r>
            </a:p>
          </p:txBody>
        </p:sp>
        <p:sp>
          <p:nvSpPr>
            <p:cNvPr id="23582" name="AutoShape 30"/>
            <p:cNvSpPr>
              <a:spLocks/>
            </p:cNvSpPr>
            <p:nvPr/>
          </p:nvSpPr>
          <p:spPr bwMode="auto">
            <a:xfrm>
              <a:off x="2064" y="2976"/>
              <a:ext cx="226" cy="1134"/>
            </a:xfrm>
            <a:prstGeom prst="leftBrace">
              <a:avLst>
                <a:gd name="adj1" fmla="val 4181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583" name="AutoShape 31"/>
            <p:cNvSpPr>
              <a:spLocks/>
            </p:cNvSpPr>
            <p:nvPr/>
          </p:nvSpPr>
          <p:spPr bwMode="auto">
            <a:xfrm>
              <a:off x="3742" y="3793"/>
              <a:ext cx="136" cy="527"/>
            </a:xfrm>
            <a:prstGeom prst="leftBrace">
              <a:avLst>
                <a:gd name="adj1" fmla="val 3229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53389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7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539750" y="692150"/>
            <a:ext cx="2592388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课后讨论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547813" y="2708275"/>
            <a:ext cx="5545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84213" y="2636838"/>
            <a:ext cx="77724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itchFamily="18" charset="0"/>
              </a:rPr>
              <a:t>问题</a:t>
            </a:r>
            <a:r>
              <a:rPr kumimoji="1" lang="en-US" altLang="zh-CN" sz="2800" b="1">
                <a:latin typeface="Times New Roman" pitchFamily="18" charset="0"/>
              </a:rPr>
              <a:t>1</a:t>
            </a:r>
            <a:r>
              <a:rPr kumimoji="1" lang="zh-CN" altLang="en-US" sz="2800">
                <a:latin typeface="Times New Roman" pitchFamily="18" charset="0"/>
              </a:rPr>
              <a:t>：怎样拧开瓶盖？小明新买了一瓶果酱，可是瓶盖儿怎么也拧不开，你有几种办法把它拧开。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85800" y="4652963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itchFamily="18" charset="0"/>
              </a:rPr>
              <a:t>问题</a:t>
            </a:r>
            <a:r>
              <a:rPr kumimoji="1" lang="en-US" altLang="zh-CN" sz="2800" b="1">
                <a:latin typeface="Times New Roman" pitchFamily="18" charset="0"/>
              </a:rPr>
              <a:t>2</a:t>
            </a:r>
            <a:r>
              <a:rPr kumimoji="1" lang="zh-CN" altLang="en-US" sz="2800" b="1">
                <a:latin typeface="Times New Roman" pitchFamily="18" charset="0"/>
              </a:rPr>
              <a:t>：</a:t>
            </a:r>
            <a:r>
              <a:rPr kumimoji="1" lang="zh-CN" altLang="en-US" sz="2800">
                <a:latin typeface="Times New Roman" pitchFamily="18" charset="0"/>
              </a:rPr>
              <a:t>妈妈买了几条泥鳅小红捉的时候发现很滑，怎么做才能把泥鳅抓起来？</a:t>
            </a:r>
          </a:p>
        </p:txBody>
      </p:sp>
    </p:spTree>
    <p:extLst>
      <p:ext uri="{BB962C8B-B14F-4D97-AF65-F5344CB8AC3E}">
        <p14:creationId xmlns:p14="http://schemas.microsoft.com/office/powerpoint/2010/main" val="342761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1" grpId="0" autoUpdateAnimBg="0"/>
      <p:bldP spid="215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200792816203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908050"/>
            <a:ext cx="2736850" cy="234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{(}}ZHYN((Q%}O~8PTL`1_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981075"/>
            <a:ext cx="29527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18402765113636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933825"/>
            <a:ext cx="2951162" cy="222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TYA3~E_M[0~LZ}]GM%UIME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88" y="3900488"/>
            <a:ext cx="2879725" cy="21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539750" y="3357563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（</a:t>
            </a:r>
            <a:r>
              <a:rPr lang="en-US" altLang="zh-CN"/>
              <a:t>a</a:t>
            </a:r>
            <a:r>
              <a:rPr lang="zh-CN" altLang="en-US"/>
              <a:t>）人为什么能在冰面上快速滑行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716463" y="3357563"/>
            <a:ext cx="403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（</a:t>
            </a:r>
            <a:r>
              <a:rPr lang="en-US" altLang="zh-CN"/>
              <a:t>b</a:t>
            </a:r>
            <a:r>
              <a:rPr lang="zh-CN" altLang="en-US"/>
              <a:t>）汽车轮胎为什么常有凹凸的花纹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11188" y="6308725"/>
            <a:ext cx="3816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（</a:t>
            </a:r>
            <a:r>
              <a:rPr lang="en-US" altLang="zh-CN"/>
              <a:t>c</a:t>
            </a:r>
            <a:r>
              <a:rPr lang="zh-CN" altLang="en-US"/>
              <a:t>）足球守门员为什么要戴上手套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859338" y="6308725"/>
            <a:ext cx="3889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（</a:t>
            </a:r>
            <a:r>
              <a:rPr lang="en-US" altLang="zh-CN"/>
              <a:t>d</a:t>
            </a:r>
            <a:r>
              <a:rPr lang="zh-CN" altLang="en-US"/>
              <a:t>）登山运动员为什么要穿防滑靴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95288" y="188913"/>
            <a:ext cx="3095625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solidFill>
                  <a:schemeClr val="tx2"/>
                </a:solidFill>
              </a:rPr>
              <a:t>生活中的摩擦</a:t>
            </a:r>
          </a:p>
        </p:txBody>
      </p:sp>
    </p:spTree>
    <p:extLst>
      <p:ext uri="{BB962C8B-B14F-4D97-AF65-F5344CB8AC3E}">
        <p14:creationId xmlns:p14="http://schemas.microsoft.com/office/powerpoint/2010/main" val="396732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8" grpId="0"/>
      <p:bldP spid="3089" grpId="0"/>
      <p:bldP spid="3090" grpId="0"/>
      <p:bldP spid="3091" grpId="0"/>
      <p:bldP spid="30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2" y="1844675"/>
            <a:ext cx="7848104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一个物体在另一个物体表面滑动时产生摩擦，叫做</a:t>
            </a:r>
            <a:r>
              <a:rPr lang="zh-CN" altLang="en-US" sz="3200" b="1" dirty="0">
                <a:solidFill>
                  <a:srgbClr val="FF0000"/>
                </a:solidFill>
              </a:rPr>
              <a:t>滑动摩擦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66018" y="3284984"/>
            <a:ext cx="7416626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i="1" dirty="0"/>
              <a:t>滑动摩擦中阻碍物体相对运动的力，叫做</a:t>
            </a:r>
            <a:r>
              <a:rPr lang="zh-CN" altLang="en-US" sz="3200" b="1" i="1" dirty="0">
                <a:solidFill>
                  <a:srgbClr val="FF0000"/>
                </a:solidFill>
              </a:rPr>
              <a:t>滑动摩擦力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27584" y="553427"/>
            <a:ext cx="180022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dirty="0">
                <a:ea typeface="隶书" pitchFamily="49" charset="-122"/>
              </a:rPr>
              <a:t>概念：</a:t>
            </a:r>
          </a:p>
        </p:txBody>
      </p:sp>
    </p:spTree>
    <p:extLst>
      <p:ext uri="{BB962C8B-B14F-4D97-AF65-F5344CB8AC3E}">
        <p14:creationId xmlns:p14="http://schemas.microsoft.com/office/powerpoint/2010/main" val="357785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4824413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探究滑动摩擦力的大小</a:t>
            </a:r>
          </a:p>
        </p:txBody>
      </p:sp>
      <p:grpSp>
        <p:nvGrpSpPr>
          <p:cNvPr id="4110" name="Group 14"/>
          <p:cNvGrpSpPr>
            <a:grpSpLocks/>
          </p:cNvGrpSpPr>
          <p:nvPr/>
        </p:nvGrpSpPr>
        <p:grpSpPr bwMode="auto">
          <a:xfrm>
            <a:off x="539751" y="1448960"/>
            <a:ext cx="3241675" cy="708024"/>
            <a:chOff x="340" y="1071"/>
            <a:chExt cx="2042" cy="446"/>
          </a:xfrm>
        </p:grpSpPr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567" y="1071"/>
              <a:ext cx="181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4000">
                  <a:ea typeface="华文新魏" pitchFamily="2" charset="-122"/>
                </a:rPr>
                <a:t>提出问题</a:t>
              </a:r>
            </a:p>
          </p:txBody>
        </p:sp>
        <p:sp>
          <p:nvSpPr>
            <p:cNvPr id="4102" name="Oval 6"/>
            <p:cNvSpPr>
              <a:spLocks noChangeArrowheads="1"/>
            </p:cNvSpPr>
            <p:nvPr/>
          </p:nvSpPr>
          <p:spPr bwMode="auto">
            <a:xfrm>
              <a:off x="340" y="1162"/>
              <a:ext cx="181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400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2627313" y="1989138"/>
            <a:ext cx="6337300" cy="2879725"/>
            <a:chOff x="1655" y="1253"/>
            <a:chExt cx="3992" cy="1814"/>
          </a:xfrm>
        </p:grpSpPr>
        <p:sp>
          <p:nvSpPr>
            <p:cNvPr id="4109" name="AutoShape 13"/>
            <p:cNvSpPr>
              <a:spLocks noChangeArrowheads="1"/>
            </p:cNvSpPr>
            <p:nvPr/>
          </p:nvSpPr>
          <p:spPr bwMode="auto">
            <a:xfrm>
              <a:off x="1655" y="1253"/>
              <a:ext cx="3992" cy="1814"/>
            </a:xfrm>
            <a:prstGeom prst="cloudCallout">
              <a:avLst>
                <a:gd name="adj1" fmla="val -43736"/>
                <a:gd name="adj2" fmla="val 63505"/>
              </a:avLst>
            </a:prstGeom>
            <a:solidFill>
              <a:srgbClr val="BEFEF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CN" altLang="zh-CN"/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2290" y="1797"/>
              <a:ext cx="3084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dirty="0">
                  <a:solidFill>
                    <a:srgbClr val="3333FF"/>
                  </a:solidFill>
                </a:rPr>
                <a:t>滑动摩擦力的大小跟哪些因素有关呢？</a:t>
              </a:r>
            </a:p>
          </p:txBody>
        </p:sp>
      </p:grpSp>
      <p:pic>
        <p:nvPicPr>
          <p:cNvPr id="4104" name="Picture 8" descr="MCj008897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941888"/>
            <a:ext cx="338455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00113" y="5013325"/>
            <a:ext cx="165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66"/>
                </a:solidFill>
                <a:ea typeface="华文新魏" pitchFamily="2" charset="-122"/>
              </a:rPr>
              <a:t>想一想</a:t>
            </a:r>
          </a:p>
        </p:txBody>
      </p:sp>
    </p:spTree>
    <p:extLst>
      <p:ext uri="{BB962C8B-B14F-4D97-AF65-F5344CB8AC3E}">
        <p14:creationId xmlns:p14="http://schemas.microsoft.com/office/powerpoint/2010/main" val="228777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349500"/>
            <a:ext cx="1879600" cy="364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539750" y="54927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00113" y="404813"/>
            <a:ext cx="27368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ea typeface="华文新魏" pitchFamily="2" charset="-122"/>
              </a:rPr>
              <a:t>猜想与假设</a:t>
            </a:r>
          </a:p>
        </p:txBody>
      </p:sp>
      <p:grpSp>
        <p:nvGrpSpPr>
          <p:cNvPr id="5133" name="Group 13"/>
          <p:cNvGrpSpPr>
            <a:grpSpLocks/>
          </p:cNvGrpSpPr>
          <p:nvPr/>
        </p:nvGrpSpPr>
        <p:grpSpPr bwMode="auto">
          <a:xfrm>
            <a:off x="1981200" y="1196975"/>
            <a:ext cx="4175125" cy="1800225"/>
            <a:chOff x="1248" y="754"/>
            <a:chExt cx="2630" cy="1134"/>
          </a:xfrm>
        </p:grpSpPr>
        <p:sp>
          <p:nvSpPr>
            <p:cNvPr id="5129" name="AutoShape 9"/>
            <p:cNvSpPr>
              <a:spLocks noChangeArrowheads="1"/>
            </p:cNvSpPr>
            <p:nvPr/>
          </p:nvSpPr>
          <p:spPr bwMode="auto">
            <a:xfrm>
              <a:off x="1248" y="754"/>
              <a:ext cx="2630" cy="1134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CN" altLang="zh-CN"/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474" y="887"/>
              <a:ext cx="217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dirty="0">
                  <a:solidFill>
                    <a:schemeClr val="bg1"/>
                  </a:solidFill>
                </a:rPr>
                <a:t>滑动摩擦力跟两个物体相互挤压的程度有关</a:t>
              </a:r>
            </a:p>
          </p:txBody>
        </p:sp>
      </p:grpSp>
      <p:grpSp>
        <p:nvGrpSpPr>
          <p:cNvPr id="5134" name="Group 14"/>
          <p:cNvGrpSpPr>
            <a:grpSpLocks/>
          </p:cNvGrpSpPr>
          <p:nvPr/>
        </p:nvGrpSpPr>
        <p:grpSpPr bwMode="auto">
          <a:xfrm>
            <a:off x="2484438" y="4149725"/>
            <a:ext cx="3960812" cy="1943100"/>
            <a:chOff x="1565" y="2614"/>
            <a:chExt cx="2495" cy="1224"/>
          </a:xfrm>
        </p:grpSpPr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 flipH="1">
              <a:off x="1565" y="2614"/>
              <a:ext cx="2495" cy="1224"/>
            </a:xfrm>
            <a:prstGeom prst="wedgeEllipseCallout">
              <a:avLst>
                <a:gd name="adj1" fmla="val -67278"/>
                <a:gd name="adj2" fmla="val -1196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CN" altLang="zh-CN"/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1973" y="2931"/>
              <a:ext cx="1905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dirty="0">
                  <a:solidFill>
                    <a:schemeClr val="bg1"/>
                  </a:solidFill>
                </a:rPr>
                <a:t>跟接触面的粗糙程度有关</a:t>
              </a:r>
            </a:p>
          </p:txBody>
        </p:sp>
      </p:grpSp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773238"/>
            <a:ext cx="1649413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4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8" name="Group 14"/>
          <p:cNvGrpSpPr>
            <a:grpSpLocks/>
          </p:cNvGrpSpPr>
          <p:nvPr/>
        </p:nvGrpSpPr>
        <p:grpSpPr bwMode="auto">
          <a:xfrm>
            <a:off x="539750" y="401638"/>
            <a:ext cx="3455988" cy="646112"/>
            <a:chOff x="340" y="253"/>
            <a:chExt cx="2177" cy="407"/>
          </a:xfrm>
        </p:grpSpPr>
        <p:sp>
          <p:nvSpPr>
            <p:cNvPr id="6149" name="Oval 5"/>
            <p:cNvSpPr>
              <a:spLocks noChangeArrowheads="1"/>
            </p:cNvSpPr>
            <p:nvPr/>
          </p:nvSpPr>
          <p:spPr bwMode="auto">
            <a:xfrm>
              <a:off x="340" y="346"/>
              <a:ext cx="181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612" y="253"/>
              <a:ext cx="190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dirty="0">
                  <a:ea typeface="华文新魏" pitchFamily="2" charset="-122"/>
                </a:rPr>
                <a:t>制定计划</a:t>
              </a:r>
            </a:p>
          </p:txBody>
        </p:sp>
      </p:grp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971550" y="2492375"/>
            <a:ext cx="936625" cy="431800"/>
          </a:xfrm>
          <a:prstGeom prst="righ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1042988" y="4221163"/>
            <a:ext cx="936625" cy="431800"/>
          </a:xfrm>
          <a:prstGeom prst="rightArrow">
            <a:avLst>
              <a:gd name="adj1" fmla="val 50000"/>
              <a:gd name="adj2" fmla="val 54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268538" y="2338388"/>
            <a:ext cx="49672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保持接触面粗糙程度不变，</a:t>
            </a:r>
            <a:r>
              <a:rPr lang="zh-CN" altLang="en-US" sz="2800">
                <a:solidFill>
                  <a:srgbClr val="FF0066"/>
                </a:solidFill>
              </a:rPr>
              <a:t>研究滑动摩擦力跟压力的关系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268538" y="4076700"/>
            <a:ext cx="48958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保持压力不变，</a:t>
            </a:r>
            <a:r>
              <a:rPr lang="zh-CN" altLang="en-US" sz="2800">
                <a:solidFill>
                  <a:srgbClr val="FF0066"/>
                </a:solidFill>
              </a:rPr>
              <a:t>研究滑动摩擦力跟接触面的粗糙程度的关系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900113" y="1412875"/>
            <a:ext cx="144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/>
              <a:t>实验步聚：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555875" y="5734050"/>
            <a:ext cx="446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主要研究方法</a:t>
            </a:r>
            <a:r>
              <a:rPr lang="en-US" altLang="zh-CN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r>
              <a:rPr lang="zh-CN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变量控制法</a:t>
            </a:r>
          </a:p>
        </p:txBody>
      </p:sp>
    </p:spTree>
    <p:extLst>
      <p:ext uri="{BB962C8B-B14F-4D97-AF65-F5344CB8AC3E}">
        <p14:creationId xmlns:p14="http://schemas.microsoft.com/office/powerpoint/2010/main" val="339876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  <p:bldP spid="6153" grpId="0" animBg="1"/>
      <p:bldP spid="6154" grpId="0"/>
      <p:bldP spid="6155" grpId="0"/>
      <p:bldP spid="6156" grpId="0"/>
      <p:bldP spid="6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28" name="Group 60"/>
          <p:cNvGrpSpPr>
            <a:grpSpLocks/>
          </p:cNvGrpSpPr>
          <p:nvPr/>
        </p:nvGrpSpPr>
        <p:grpSpPr bwMode="auto">
          <a:xfrm>
            <a:off x="539750" y="401638"/>
            <a:ext cx="5688434" cy="1200149"/>
            <a:chOff x="340" y="253"/>
            <a:chExt cx="2767" cy="756"/>
          </a:xfrm>
        </p:grpSpPr>
        <p:sp>
          <p:nvSpPr>
            <p:cNvPr id="7172" name="Oval 4"/>
            <p:cNvSpPr>
              <a:spLocks noChangeArrowheads="1"/>
            </p:cNvSpPr>
            <p:nvPr/>
          </p:nvSpPr>
          <p:spPr bwMode="auto">
            <a:xfrm>
              <a:off x="340" y="346"/>
              <a:ext cx="181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000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612" y="253"/>
              <a:ext cx="2495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dirty="0">
                  <a:ea typeface="华文新魏" pitchFamily="2" charset="-122"/>
                </a:rPr>
                <a:t>设计实验与收集证据</a:t>
              </a:r>
            </a:p>
          </p:txBody>
        </p:sp>
      </p:grpSp>
      <p:grpSp>
        <p:nvGrpSpPr>
          <p:cNvPr id="7229" name="Group 61"/>
          <p:cNvGrpSpPr>
            <a:grpSpLocks/>
          </p:cNvGrpSpPr>
          <p:nvPr/>
        </p:nvGrpSpPr>
        <p:grpSpPr bwMode="auto">
          <a:xfrm>
            <a:off x="1020824" y="1124743"/>
            <a:ext cx="7295592" cy="830263"/>
            <a:chOff x="657" y="935"/>
            <a:chExt cx="4219" cy="523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657" y="935"/>
              <a:ext cx="54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/>
                <a:t>器材：</a:t>
              </a: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1292" y="935"/>
              <a:ext cx="358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0000"/>
                  </a:solidFill>
                </a:rPr>
                <a:t>木块、粗糙木板、光滑木板、砝码、弹簧测力计</a:t>
              </a:r>
            </a:p>
          </p:txBody>
        </p:sp>
      </p:grpSp>
      <p:graphicFrame>
        <p:nvGraphicFramePr>
          <p:cNvPr id="7230" name="Group 62"/>
          <p:cNvGraphicFramePr>
            <a:graphicFrameLocks noGrp="1"/>
          </p:cNvGraphicFramePr>
          <p:nvPr>
            <p:ph/>
          </p:nvPr>
        </p:nvGraphicFramePr>
        <p:xfrm>
          <a:off x="971550" y="3068638"/>
          <a:ext cx="7283450" cy="3417889"/>
        </p:xfrm>
        <a:graphic>
          <a:graphicData uri="http://schemas.openxmlformats.org/drawingml/2006/table">
            <a:tbl>
              <a:tblPr/>
              <a:tblGrid>
                <a:gridCol w="1871663"/>
                <a:gridCol w="1770062"/>
                <a:gridCol w="1820863"/>
                <a:gridCol w="1820862"/>
              </a:tblGrid>
              <a:tr h="5699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实验序号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       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实验条件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滑动摩擦力大小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压力情况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接触面情况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15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827088" y="2349500"/>
            <a:ext cx="3313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/>
              <a:t>将实验数据填入下表</a:t>
            </a:r>
          </a:p>
        </p:txBody>
      </p:sp>
    </p:spTree>
    <p:extLst>
      <p:ext uri="{BB962C8B-B14F-4D97-AF65-F5344CB8AC3E}">
        <p14:creationId xmlns:p14="http://schemas.microsoft.com/office/powerpoint/2010/main" val="191987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539750" y="404813"/>
            <a:ext cx="4465638" cy="579437"/>
            <a:chOff x="340" y="255"/>
            <a:chExt cx="2813" cy="365"/>
          </a:xfrm>
        </p:grpSpPr>
        <p:sp>
          <p:nvSpPr>
            <p:cNvPr id="9220" name="Oval 4"/>
            <p:cNvSpPr>
              <a:spLocks noChangeArrowheads="1"/>
            </p:cNvSpPr>
            <p:nvPr/>
          </p:nvSpPr>
          <p:spPr bwMode="auto">
            <a:xfrm>
              <a:off x="340" y="346"/>
              <a:ext cx="181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567" y="255"/>
              <a:ext cx="258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>
                  <a:ea typeface="华文新魏" pitchFamily="2" charset="-122"/>
                </a:rPr>
                <a:t>分析与论证</a:t>
              </a:r>
            </a:p>
          </p:txBody>
        </p:sp>
      </p:grp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476375" y="2133600"/>
            <a:ext cx="6337300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>滑动摩擦力的大小跟物体间</a:t>
            </a:r>
            <a:r>
              <a:rPr lang="zh-CN" altLang="en-US" sz="3200" dirty="0">
                <a:solidFill>
                  <a:srgbClr val="FF0000"/>
                </a:solidFill>
              </a:rPr>
              <a:t>接触表面的粗糙程度</a:t>
            </a:r>
            <a:r>
              <a:rPr lang="zh-CN" altLang="en-US" sz="3200" dirty="0"/>
              <a:t>以及</a:t>
            </a:r>
            <a:r>
              <a:rPr lang="zh-CN" altLang="en-US" sz="3200" dirty="0">
                <a:solidFill>
                  <a:srgbClr val="FF0000"/>
                </a:solidFill>
              </a:rPr>
              <a:t>压力的大小</a:t>
            </a:r>
            <a:r>
              <a:rPr lang="zh-CN" altLang="en-US" sz="3200" dirty="0"/>
              <a:t>有关。在压力一定的情况下，接触表面越</a:t>
            </a:r>
            <a:r>
              <a:rPr lang="zh-CN" altLang="en-US" sz="3200" dirty="0">
                <a:solidFill>
                  <a:srgbClr val="FF0000"/>
                </a:solidFill>
              </a:rPr>
              <a:t>粗糙</a:t>
            </a:r>
            <a:r>
              <a:rPr lang="zh-CN" altLang="en-US" sz="3200" dirty="0"/>
              <a:t>，滑动摩擦力</a:t>
            </a:r>
            <a:r>
              <a:rPr lang="zh-CN" altLang="en-US" sz="3200" dirty="0">
                <a:solidFill>
                  <a:srgbClr val="FF0000"/>
                </a:solidFill>
              </a:rPr>
              <a:t>越大</a:t>
            </a:r>
            <a:r>
              <a:rPr lang="zh-CN" altLang="en-US" sz="3200" dirty="0"/>
              <a:t>，在接触面粗糙程度相同的情况下，压力越大，滑动摩擦力</a:t>
            </a:r>
            <a:r>
              <a:rPr lang="zh-CN" altLang="en-US" sz="3200" dirty="0">
                <a:solidFill>
                  <a:srgbClr val="FF0000"/>
                </a:solidFill>
              </a:rPr>
              <a:t>越大</a:t>
            </a:r>
          </a:p>
        </p:txBody>
      </p:sp>
    </p:spTree>
    <p:extLst>
      <p:ext uri="{BB962C8B-B14F-4D97-AF65-F5344CB8AC3E}">
        <p14:creationId xmlns:p14="http://schemas.microsoft.com/office/powerpoint/2010/main" val="18812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684213" y="404813"/>
            <a:ext cx="2305050" cy="935037"/>
            <a:chOff x="431" y="255"/>
            <a:chExt cx="1452" cy="589"/>
          </a:xfrm>
        </p:grpSpPr>
        <p:sp>
          <p:nvSpPr>
            <p:cNvPr id="11270" name="AutoShape 6"/>
            <p:cNvSpPr>
              <a:spLocks noChangeArrowheads="1"/>
            </p:cNvSpPr>
            <p:nvPr/>
          </p:nvSpPr>
          <p:spPr bwMode="auto">
            <a:xfrm>
              <a:off x="431" y="255"/>
              <a:ext cx="1452" cy="589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612" y="391"/>
              <a:ext cx="113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ea typeface="华文新魏" pitchFamily="2" charset="-122"/>
                </a:rPr>
                <a:t>信息浏览</a:t>
              </a:r>
            </a:p>
          </p:txBody>
        </p:sp>
      </p:grpSp>
      <p:grpSp>
        <p:nvGrpSpPr>
          <p:cNvPr id="11275" name="Group 11"/>
          <p:cNvGrpSpPr>
            <a:grpSpLocks/>
          </p:cNvGrpSpPr>
          <p:nvPr/>
        </p:nvGrpSpPr>
        <p:grpSpPr bwMode="auto">
          <a:xfrm>
            <a:off x="1116013" y="606425"/>
            <a:ext cx="6840537" cy="4608513"/>
            <a:chOff x="703" y="382"/>
            <a:chExt cx="4309" cy="2903"/>
          </a:xfrm>
        </p:grpSpPr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2064" y="382"/>
              <a:ext cx="104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solidFill>
                    <a:srgbClr val="FF0066"/>
                  </a:solidFill>
                </a:rPr>
                <a:t>摩擦定律</a:t>
              </a: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703" y="1344"/>
              <a:ext cx="4309" cy="19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/>
                <a:t>在</a:t>
              </a:r>
              <a:r>
                <a:rPr lang="en-US" altLang="zh-CN" sz="2800"/>
                <a:t>19</a:t>
              </a:r>
              <a:r>
                <a:rPr lang="zh-CN" altLang="en-US" sz="2800"/>
                <a:t>世纪，法国物理学家阿蒙顿（</a:t>
              </a:r>
              <a:r>
                <a:rPr lang="en-US" altLang="zh-CN" sz="2800"/>
                <a:t>G.Amontons)</a:t>
              </a:r>
              <a:r>
                <a:rPr lang="zh-CN" altLang="en-US" sz="2800"/>
                <a:t>、库仑（</a:t>
              </a:r>
              <a:r>
                <a:rPr lang="en-US" altLang="zh-CN" sz="2800"/>
                <a:t>C.A.Coulomb)</a:t>
              </a:r>
              <a:r>
                <a:rPr lang="zh-CN" altLang="en-US" sz="2800"/>
                <a:t>和毛霖</a:t>
              </a:r>
              <a:r>
                <a:rPr lang="en-US" altLang="zh-CN" sz="2800"/>
                <a:t>(A.Morin)</a:t>
              </a:r>
              <a:r>
                <a:rPr lang="zh-CN" altLang="en-US" sz="2800"/>
                <a:t>，在通过大量实验总结的摩擦定律中指出：滑动摩擦力的大小跟物体接触表面的粗糙程度有关，且跟物体间的压力成正比，而跟两物体相接触的面积的大小无关，跟滑动的速度也无关。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772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1581</Words>
  <Application>Microsoft Office PowerPoint</Application>
  <PresentationFormat>全屏显示(4:3)</PresentationFormat>
  <Paragraphs>125</Paragraphs>
  <Slides>19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7</cp:revision>
  <dcterms:created xsi:type="dcterms:W3CDTF">2020-04-19T03:10:20Z</dcterms:created>
  <dcterms:modified xsi:type="dcterms:W3CDTF">2020-04-19T04:06:22Z</dcterms:modified>
</cp:coreProperties>
</file>