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slide" Target="slide18.xml"/><Relationship Id="rId5" Type="http://schemas.openxmlformats.org/officeDocument/2006/relationships/tags" Target="../tags/tag2.xml"/><Relationship Id="rId4" Type="http://schemas.openxmlformats.org/officeDocument/2006/relationships/slide" Target="slide1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slide" Target="slide2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6.png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.xml"/><Relationship Id="rId3" Type="http://schemas.openxmlformats.org/officeDocument/2006/relationships/image" Target="../media/image8.png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2" Type="http://schemas.openxmlformats.org/officeDocument/2006/relationships/image" Target="../media/image9.png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.xml"/><Relationship Id="rId5" Type="http://schemas.openxmlformats.org/officeDocument/2006/relationships/slide" Target="slide2.xml"/><Relationship Id="rId4" Type="http://schemas.openxmlformats.org/officeDocument/2006/relationships/tags" Target="../tags/tag5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slide" Target="slide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slide" Target="slide2.xml"/><Relationship Id="rId2" Type="http://schemas.openxmlformats.org/officeDocument/2006/relationships/tags" Target="../tags/tag9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slide" Target="slide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slide" Target="slide2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slide" Target="slide2.xml"/><Relationship Id="rId1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7.xml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16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75940" y="314134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75940" y="419544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77210" y="525018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3135630" y="751840"/>
            <a:ext cx="63246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多彩的光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3140" y="1948180"/>
            <a:ext cx="795274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光的反射、折射及色散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73430" y="1110615"/>
          <a:ext cx="10658475" cy="4387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8285"/>
                <a:gridCol w="4519930"/>
                <a:gridCol w="4620260"/>
              </a:tblGrid>
              <a:tr h="72326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镜面反射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漫反射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13354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感官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差异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在特定方向观察物体很亮，从其他方向观察物体很暗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从不同方向都能观察到物体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73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反射面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反射面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2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玻璃幕墙造成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光污染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从各个方向都能看到黑板上的字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963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都遵循光的反射定律，光路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376295" y="3241675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光滑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6085" y="328295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粗糙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37910" y="485076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300845" y="58000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09930" y="219583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光的色散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99440" y="2689225"/>
            <a:ext cx="109931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白色的太阳光通过三棱镜后被分解成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、橙、黄、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、蓝、靛、紫七种颜色的光，这种现象叫光的色散．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举例：</a:t>
            </a:r>
            <a:r>
              <a:rPr lang="zh-CN" sz="2400">
                <a:ea typeface="宋体" panose="02010600030101010101" pitchFamily="2" charset="-122"/>
              </a:rPr>
              <a:t>彩虹、阳光下彩色的气泡等．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 </a:t>
            </a:r>
            <a:r>
              <a:rPr lang="zh-CN" sz="2400">
                <a:ea typeface="宋体" panose="02010600030101010101" pitchFamily="2" charset="-122"/>
              </a:rPr>
              <a:t>光的三原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色：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6868795" y="2771775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红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00210" y="2771775"/>
            <a:ext cx="828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绿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8530" y="4418330"/>
            <a:ext cx="2106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红、绿、蓝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300210" y="48787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80784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8350" y="289052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光的反射、折射规律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(2019.6)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624840" y="3654425"/>
            <a:ext cx="108604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光线从空气射到平静的水面，入射角为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50°</a:t>
            </a:r>
            <a:r>
              <a:rPr lang="zh-CN" sz="2400">
                <a:ea typeface="宋体" panose="02010600030101010101" pitchFamily="2" charset="-122"/>
              </a:rPr>
              <a:t>，则反射光线与水面的夹角为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0°                  B. 40°                    C. 50°                    D. 100°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2789555" y="4372610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35660" y="15455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4055" y="2028190"/>
            <a:ext cx="10963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三明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如图所示，光从空气斜射向玻璃表面，同时发生反射和折射，下列光路图正确的是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3" name="图片 -21474825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555" y="3325495"/>
            <a:ext cx="8949690" cy="2359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750945" y="2766695"/>
            <a:ext cx="798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95960" y="1399540"/>
            <a:ext cx="110216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泉州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如图所示，一束光线斜射入装满水的容器中，在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处形成一光斑，现保持入射光线的方向不变，将容器中的水慢慢抽出，则在此过程中光斑将（        ）</a:t>
            </a:r>
            <a:endParaRPr lang="zh-CN" altLang="en-US" sz="2400"/>
          </a:p>
        </p:txBody>
      </p:sp>
      <p:sp>
        <p:nvSpPr>
          <p:cNvPr id="101" name="文本框 100"/>
          <p:cNvSpPr txBox="1"/>
          <p:nvPr/>
        </p:nvSpPr>
        <p:spPr>
          <a:xfrm>
            <a:off x="695960" y="3032125"/>
            <a:ext cx="73228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向左移动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向右移动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仍在原来位置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先向左移动再向右移动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7662545" y="5426710"/>
            <a:ext cx="982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1800">
                <a:cs typeface="楷体_GB2312" charset="0"/>
                <a:sym typeface="+mn-ea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  <a:sym typeface="+mn-ea"/>
              </a:rPr>
              <a:t>3</a:t>
            </a:r>
            <a:r>
              <a:rPr lang="zh-CN" sz="1800">
                <a:cs typeface="楷体_GB2312" charset="0"/>
                <a:sym typeface="+mn-ea"/>
              </a:rPr>
              <a:t>题图</a:t>
            </a:r>
            <a:endParaRPr lang="zh-CN" altLang="en-US" sz="1800"/>
          </a:p>
        </p:txBody>
      </p:sp>
      <p:pic>
        <p:nvPicPr>
          <p:cNvPr id="2" name="图片 -21474825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065" y="2844165"/>
            <a:ext cx="2821940" cy="2494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456055" y="2643505"/>
            <a:ext cx="596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62660" y="94615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光的色散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62660" y="166941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852805" y="2143760"/>
            <a:ext cx="110223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光的三原色是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红绿蓝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红黄蓝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红黄绿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红白蓝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 </a:t>
            </a:r>
            <a:r>
              <a:rPr lang="zh-CN" sz="2400">
                <a:cs typeface="楷体_GB2312" charset="0"/>
              </a:rPr>
              <a:t>黄冈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太阳光通过三棱镜后被分解成了红、橙、黄、绿、蓝、靛、紫几种颜色的光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．此实验不仅表明了白光是由各种色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光混合而成，而且表明了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光通过棱镜后偏折的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程度比其他颜色的光要小．据此可以推断，红光在棱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镜中传播速度最_____．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5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120" y="3921760"/>
            <a:ext cx="1774825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105265" y="5909945"/>
            <a:ext cx="982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第5题图</a:t>
            </a:r>
            <a:endParaRPr lang="en-US" altLang="en-US"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42310" y="2341880"/>
            <a:ext cx="681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4695" y="4424680"/>
            <a:ext cx="681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74365" y="5528945"/>
            <a:ext cx="81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快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704215" y="1370333"/>
            <a:ext cx="10210800" cy="538397"/>
            <a:chOff x="894" y="3220"/>
            <a:chExt cx="16080" cy="848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20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探究光的反射规律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(2018.26)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704215" y="2121535"/>
            <a:ext cx="107911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探究光的反射规律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的实验装置，其中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ABCD</a:t>
            </a:r>
            <a:r>
              <a:rPr lang="zh-CN" sz="2400">
                <a:ea typeface="宋体" panose="02010600030101010101" pitchFamily="2" charset="-122"/>
              </a:rPr>
              <a:t>是白色硬纸板制成的光屏，并能沿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zh-CN" sz="2400">
                <a:ea typeface="宋体" panose="02010600030101010101" pitchFamily="2" charset="-122"/>
              </a:rPr>
              <a:t>折转，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zh-CN" sz="2400">
                <a:ea typeface="宋体" panose="02010600030101010101" pitchFamily="2" charset="-122"/>
              </a:rPr>
              <a:t>垂直于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pic>
        <p:nvPicPr>
          <p:cNvPr id="2" name="图片 -21474825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215" y="3556000"/>
            <a:ext cx="6208395" cy="2059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993640" y="5715635"/>
            <a:ext cx="1440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49605" y="1050290"/>
            <a:ext cx="108927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实验时，将光屏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放置在平面镜上，让一束光紧贴光屏射向镜面上的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点，可在光屏上看到反射光，如图甲；将光屏右半部分向后折转任意角度，光屏上都看不到反射光，如图乙．说明反射光线、入射光线与法线在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(2)某同学的实验数据如下表，其中有一组数据测错了，这组数据是第________次实验的，原因可能是将反射光线与________的夹角当成反射角．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209165" y="4329430"/>
          <a:ext cx="7011035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2745"/>
                <a:gridCol w="918210"/>
                <a:gridCol w="917575"/>
                <a:gridCol w="918210"/>
                <a:gridCol w="917575"/>
                <a:gridCol w="918210"/>
                <a:gridCol w="778510"/>
              </a:tblGrid>
              <a:tr h="3746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入射角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反射角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322955" y="1144270"/>
            <a:ext cx="1195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71000" y="2250440"/>
            <a:ext cx="1960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同一平面内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59060" y="285432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9115" y="3385820"/>
            <a:ext cx="1476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平面镜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936969" y="111823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0085" y="1874520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探究光的反射规律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2018.26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83040" y="273875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680085" y="2560955"/>
            <a:ext cx="110058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命题点</a:t>
            </a:r>
            <a:endParaRPr lang="zh-CN" sz="2400"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主要实验器材的选取及作用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量角器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作用：测量入射角和反射角的度数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可翻折的粗糙硬纸板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作用：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显示光的传播路径；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探究反射光线、入射光线和法线是否在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2618105" y="5403215"/>
            <a:ext cx="222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同一平面内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593090" y="1853565"/>
            <a:ext cx="110058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实验在较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暗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的环境下进行，是为了减小其他光线对实验的影响，使实验现象更明显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为了能在硬纸板上显示光路，应进行的操作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硬纸板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放置在平面镜上；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让光线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硬纸板射向镜面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[2018.26(1)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探究反射角与入射角的大小关系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多次改变入射角的大小，分别测量入射角和反射角的大小并进行比较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480945" y="1962785"/>
            <a:ext cx="682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66735" y="3037840"/>
            <a:ext cx="117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6755" y="360807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紧贴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MainIdea"/>
          <p:cNvSpPr/>
          <p:nvPr/>
        </p:nvSpPr>
        <p:spPr>
          <a:xfrm>
            <a:off x="5661025" y="2838450"/>
            <a:ext cx="1273175" cy="897255"/>
          </a:xfrm>
          <a:custGeom>
            <a:avLst/>
            <a:gdLst>
              <a:gd name="rtl" fmla="*/ 195360 w 1053360"/>
              <a:gd name="rtt" fmla="*/ 114840 h 475200"/>
              <a:gd name="rtr" fmla="*/ 855360 w 1053360"/>
              <a:gd name="rtb" fmla="*/ 372240 h 475200"/>
            </a:gdLst>
            <a:ahLst/>
            <a:cxnLst/>
            <a:rect l="rtl" t="rtt" r="rtr" b="rtb"/>
            <a:pathLst>
              <a:path w="1053360" h="475200">
                <a:moveTo>
                  <a:pt x="237600" y="0"/>
                </a:moveTo>
                <a:lnTo>
                  <a:pt x="815760" y="0"/>
                </a:lnTo>
                <a:cubicBezTo>
                  <a:pt x="946986" y="0"/>
                  <a:pt x="1053360" y="106374"/>
                  <a:pt x="1053360" y="237600"/>
                </a:cubicBezTo>
                <a:cubicBezTo>
                  <a:pt x="1053360" y="368826"/>
                  <a:pt x="946986" y="475200"/>
                  <a:pt x="815760" y="475200"/>
                </a:cubicBezTo>
                <a:lnTo>
                  <a:pt x="237600" y="475200"/>
                </a:lnTo>
                <a:cubicBezTo>
                  <a:pt x="106374" y="475200"/>
                  <a:pt x="0" y="368826"/>
                  <a:pt x="0" y="237600"/>
                </a:cubicBezTo>
                <a:cubicBezTo>
                  <a:pt x="0" y="106374"/>
                  <a:pt x="106374" y="0"/>
                  <a:pt x="237600" y="0"/>
                </a:cubicBezTo>
                <a:close/>
              </a:path>
            </a:pathLst>
          </a:custGeom>
          <a:solidFill>
            <a:srgbClr val="FFFFFF"/>
          </a:solidFill>
          <a:ln w="26400" cap="flat">
            <a:solidFill>
              <a:srgbClr val="FFC000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光现象</a:t>
            </a:r>
            <a:endParaRPr sz="2400" b="1">
              <a:solidFill>
                <a:srgbClr val="45454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546475" y="3705860"/>
            <a:ext cx="2832100" cy="727710"/>
            <a:chOff x="5065" y="6235"/>
            <a:chExt cx="4460" cy="1146"/>
          </a:xfrm>
        </p:grpSpPr>
        <p:sp>
          <p:nvSpPr>
            <p:cNvPr id="30" name="MMConnector"/>
            <p:cNvSpPr/>
            <p:nvPr/>
          </p:nvSpPr>
          <p:spPr>
            <a:xfrm>
              <a:off x="8164" y="6235"/>
              <a:ext cx="1361" cy="850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153178" y="-95679"/>
                  </a:moveTo>
                  <a:cubicBezTo>
                    <a:pt x="167099" y="-104780"/>
                    <a:pt x="170354" y="-119792"/>
                    <a:pt x="163253" y="-130327"/>
                  </a:cubicBezTo>
                  <a:cubicBezTo>
                    <a:pt x="156152" y="-140863"/>
                    <a:pt x="140843" y="-143721"/>
                    <a:pt x="127356" y="-133989"/>
                  </a:cubicBezTo>
                  <a:cubicBezTo>
                    <a:pt x="114678" y="-124841"/>
                    <a:pt x="102001" y="-115694"/>
                    <a:pt x="89512" y="-106358"/>
                  </a:cubicBezTo>
                  <a:cubicBezTo>
                    <a:pt x="77024" y="-97022"/>
                    <a:pt x="64725" y="-87498"/>
                    <a:pt x="52522" y="-77895"/>
                  </a:cubicBezTo>
                  <a:cubicBezTo>
                    <a:pt x="40319" y="-68293"/>
                    <a:pt x="28212" y="-58613"/>
                    <a:pt x="16181" y="-48882"/>
                  </a:cubicBezTo>
                  <a:cubicBezTo>
                    <a:pt x="4149" y="-39150"/>
                    <a:pt x="-7807" y="-29369"/>
                    <a:pt x="-19729" y="-19584"/>
                  </a:cubicBezTo>
                  <a:cubicBezTo>
                    <a:pt x="-31652" y="-9799"/>
                    <a:pt x="-43541" y="-12"/>
                    <a:pt x="-55434" y="9737"/>
                  </a:cubicBezTo>
                  <a:cubicBezTo>
                    <a:pt x="-67328" y="19486"/>
                    <a:pt x="-79225" y="29195"/>
                    <a:pt x="-91165" y="38821"/>
                  </a:cubicBezTo>
                  <a:cubicBezTo>
                    <a:pt x="-103105" y="48448"/>
                    <a:pt x="-115088" y="57990"/>
                    <a:pt x="-127150" y="67404"/>
                  </a:cubicBezTo>
                  <a:cubicBezTo>
                    <a:pt x="-139213" y="76817"/>
                    <a:pt x="-151355" y="86102"/>
                    <a:pt x="-163612" y="95208"/>
                  </a:cubicBezTo>
                  <a:cubicBezTo>
                    <a:pt x="-175868" y="104314"/>
                    <a:pt x="-188239" y="113243"/>
                    <a:pt x="-200757" y="121942"/>
                  </a:cubicBezTo>
                  <a:cubicBezTo>
                    <a:pt x="-213274" y="130641"/>
                    <a:pt x="-225937" y="139110"/>
                    <a:pt x="-238772" y="147296"/>
                  </a:cubicBezTo>
                  <a:cubicBezTo>
                    <a:pt x="-251607" y="155481"/>
                    <a:pt x="-264613" y="163383"/>
                    <a:pt x="-277810" y="170945"/>
                  </a:cubicBezTo>
                  <a:cubicBezTo>
                    <a:pt x="-291007" y="178507"/>
                    <a:pt x="-304394" y="185730"/>
                    <a:pt x="-317978" y="192559"/>
                  </a:cubicBezTo>
                  <a:cubicBezTo>
                    <a:pt x="-331561" y="199388"/>
                    <a:pt x="-345341" y="205823"/>
                    <a:pt x="-359322" y="211815"/>
                  </a:cubicBezTo>
                  <a:cubicBezTo>
                    <a:pt x="-373303" y="217807"/>
                    <a:pt x="-387485" y="223356"/>
                    <a:pt x="-401823" y="228421"/>
                  </a:cubicBezTo>
                  <a:cubicBezTo>
                    <a:pt x="-416161" y="233485"/>
                    <a:pt x="-430655" y="238065"/>
                    <a:pt x="-445389" y="242137"/>
                  </a:cubicBezTo>
                  <a:cubicBezTo>
                    <a:pt x="-460123" y="246209"/>
                    <a:pt x="-475097" y="249774"/>
                    <a:pt x="-489866" y="252804"/>
                  </a:cubicBezTo>
                  <a:cubicBezTo>
                    <a:pt x="-504635" y="255833"/>
                    <a:pt x="-519200" y="258327"/>
                    <a:pt x="-535057" y="260351"/>
                  </a:cubicBezTo>
                  <a:cubicBezTo>
                    <a:pt x="-550914" y="262374"/>
                    <a:pt x="-568063" y="263927"/>
                    <a:pt x="-580742" y="264801"/>
                  </a:cubicBezTo>
                  <a:cubicBezTo>
                    <a:pt x="-593421" y="265675"/>
                    <a:pt x="-601631" y="265869"/>
                    <a:pt x="-609840" y="266063"/>
                  </a:cubicBezTo>
                  <a:cubicBezTo>
                    <a:pt x="-612215" y="266119"/>
                    <a:pt x="-613800" y="267548"/>
                    <a:pt x="-613800" y="269363"/>
                  </a:cubicBezTo>
                  <a:cubicBezTo>
                    <a:pt x="-613800" y="271178"/>
                    <a:pt x="-612215" y="272609"/>
                    <a:pt x="-609840" y="272663"/>
                  </a:cubicBezTo>
                  <a:cubicBezTo>
                    <a:pt x="-601556" y="272848"/>
                    <a:pt x="-593272" y="273034"/>
                    <a:pt x="-580419" y="272741"/>
                  </a:cubicBezTo>
                  <a:cubicBezTo>
                    <a:pt x="-567566" y="272448"/>
                    <a:pt x="-550143" y="271676"/>
                    <a:pt x="-533974" y="270364"/>
                  </a:cubicBezTo>
                  <a:cubicBezTo>
                    <a:pt x="-517805" y="269052"/>
                    <a:pt x="-502890" y="267200"/>
                    <a:pt x="-487717" y="264810"/>
                  </a:cubicBezTo>
                  <a:cubicBezTo>
                    <a:pt x="-472545" y="262419"/>
                    <a:pt x="-457116" y="259488"/>
                    <a:pt x="-441885" y="256024"/>
                  </a:cubicBezTo>
                  <a:cubicBezTo>
                    <a:pt x="-426654" y="252559"/>
                    <a:pt x="-411622" y="248560"/>
                    <a:pt x="-396712" y="244053"/>
                  </a:cubicBezTo>
                  <a:cubicBezTo>
                    <a:pt x="-381802" y="239547"/>
                    <a:pt x="-367014" y="234532"/>
                    <a:pt x="-352404" y="229051"/>
                  </a:cubicBezTo>
                  <a:cubicBezTo>
                    <a:pt x="-337794" y="223570"/>
                    <a:pt x="-323363" y="217623"/>
                    <a:pt x="-309115" y="211263"/>
                  </a:cubicBezTo>
                  <a:cubicBezTo>
                    <a:pt x="-294867" y="204903"/>
                    <a:pt x="-280803" y="198131"/>
                    <a:pt x="-266927" y="191006"/>
                  </a:cubicBezTo>
                  <a:cubicBezTo>
                    <a:pt x="-253051" y="183881"/>
                    <a:pt x="-239362" y="176404"/>
                    <a:pt x="-225850" y="168636"/>
                  </a:cubicBezTo>
                  <a:cubicBezTo>
                    <a:pt x="-212339" y="160869"/>
                    <a:pt x="-199004" y="152812"/>
                    <a:pt x="-185827" y="144526"/>
                  </a:cubicBezTo>
                  <a:cubicBezTo>
                    <a:pt x="-172651" y="136241"/>
                    <a:pt x="-159632" y="127727"/>
                    <a:pt x="-146746" y="119043"/>
                  </a:cubicBezTo>
                  <a:cubicBezTo>
                    <a:pt x="-133861" y="110359"/>
                    <a:pt x="-121107" y="101506"/>
                    <a:pt x="-108456" y="92537"/>
                  </a:cubicBezTo>
                  <a:cubicBezTo>
                    <a:pt x="-95805" y="83569"/>
                    <a:pt x="-83257" y="74486"/>
                    <a:pt x="-70779" y="65339"/>
                  </a:cubicBezTo>
                  <a:cubicBezTo>
                    <a:pt x="-58301" y="56193"/>
                    <a:pt x="-45893" y="46984"/>
                    <a:pt x="-33523" y="37762"/>
                  </a:cubicBezTo>
                  <a:cubicBezTo>
                    <a:pt x="-21152" y="28539"/>
                    <a:pt x="-8818" y="19303"/>
                    <a:pt x="3510" y="10101"/>
                  </a:cubicBezTo>
                  <a:cubicBezTo>
                    <a:pt x="15839" y="898"/>
                    <a:pt x="28162" y="-8272"/>
                    <a:pt x="40515" y="-17357"/>
                  </a:cubicBezTo>
                  <a:cubicBezTo>
                    <a:pt x="52868" y="-26442"/>
                    <a:pt x="65250" y="-35441"/>
                    <a:pt x="77681" y="-44328"/>
                  </a:cubicBezTo>
                  <a:cubicBezTo>
                    <a:pt x="90112" y="-53215"/>
                    <a:pt x="102592" y="-61991"/>
                    <a:pt x="115183" y="-70531"/>
                  </a:cubicBezTo>
                  <a:cubicBezTo>
                    <a:pt x="127775" y="-79070"/>
                    <a:pt x="140476" y="-87375"/>
                    <a:pt x="153178" y="-95679"/>
                  </a:cubicBezTo>
                  <a:close/>
                </a:path>
              </a:pathLst>
            </a:custGeom>
            <a:solidFill>
              <a:srgbClr val="FFC410"/>
            </a:solidFill>
            <a:ln w="6600" cap="rnd">
              <a:solidFill>
                <a:srgbClr val="FFC000"/>
              </a:solidFill>
              <a:round/>
            </a:ln>
          </p:spPr>
        </p:sp>
        <p:sp>
          <p:nvSpPr>
            <p:cNvPr id="31" name="MainTopic"/>
            <p:cNvSpPr/>
            <p:nvPr/>
          </p:nvSpPr>
          <p:spPr>
            <a:xfrm>
              <a:off x="5065" y="6300"/>
              <a:ext cx="2011" cy="1081"/>
            </a:xfrm>
            <a:custGeom>
              <a:avLst/>
              <a:gdLst>
                <a:gd name="rtl" fmla="*/ 117480 w 2164800"/>
                <a:gd name="rtt" fmla="*/ 62040 h 363000"/>
                <a:gd name="rtr" fmla="*/ 2044680 w 2164800"/>
                <a:gd name="rtb" fmla="*/ 312840 h 363000"/>
              </a:gdLst>
              <a:ahLst/>
              <a:cxnLst/>
              <a:rect l="rtl" t="rtt" r="rtr" b="rtb"/>
              <a:pathLst>
                <a:path w="2164800" h="363000">
                  <a:moveTo>
                    <a:pt x="26400" y="0"/>
                  </a:moveTo>
                  <a:lnTo>
                    <a:pt x="2138400" y="0"/>
                  </a:lnTo>
                  <a:cubicBezTo>
                    <a:pt x="2152973" y="0"/>
                    <a:pt x="2164800" y="11827"/>
                    <a:pt x="2164800" y="26400"/>
                  </a:cubicBezTo>
                  <a:lnTo>
                    <a:pt x="2164800" y="336600"/>
                  </a:lnTo>
                  <a:cubicBezTo>
                    <a:pt x="2164800" y="351173"/>
                    <a:pt x="2152973" y="363000"/>
                    <a:pt x="2138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rId1" action="ppaction://hlinksldjump"/>
                </a:rPr>
                <a:t>光的反射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1" action="ppaction://hlinksldjump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387600" y="1439545"/>
            <a:ext cx="4121785" cy="2231390"/>
            <a:chOff x="3240" y="3457"/>
            <a:chExt cx="6491" cy="3514"/>
          </a:xfrm>
        </p:grpSpPr>
        <p:sp>
          <p:nvSpPr>
            <p:cNvPr id="40" name="MainTopic"/>
            <p:cNvSpPr/>
            <p:nvPr/>
          </p:nvSpPr>
          <p:spPr>
            <a:xfrm>
              <a:off x="3240" y="3457"/>
              <a:ext cx="3835" cy="877"/>
            </a:xfrm>
            <a:custGeom>
              <a:avLst/>
              <a:gdLst>
                <a:gd name="rtl" fmla="*/ 117480 w 1531200"/>
                <a:gd name="rtt" fmla="*/ 62040 h 363000"/>
                <a:gd name="rtr" fmla="*/ 1411080 w 1531200"/>
                <a:gd name="rtb" fmla="*/ 312840 h 363000"/>
              </a:gdLst>
              <a:ahLst/>
              <a:cxnLst/>
              <a:rect l="rtl" t="rtt" r="rtr" b="rtb"/>
              <a:pathLst>
                <a:path w="1531200" h="363000">
                  <a:moveTo>
                    <a:pt x="26400" y="0"/>
                  </a:moveTo>
                  <a:lnTo>
                    <a:pt x="1504800" y="0"/>
                  </a:lnTo>
                  <a:cubicBezTo>
                    <a:pt x="1519373" y="0"/>
                    <a:pt x="1531200" y="11827"/>
                    <a:pt x="1531200" y="26400"/>
                  </a:cubicBezTo>
                  <a:lnTo>
                    <a:pt x="1531200" y="336600"/>
                  </a:lnTo>
                  <a:cubicBezTo>
                    <a:pt x="1531200" y="351173"/>
                    <a:pt x="1519373" y="363000"/>
                    <a:pt x="15048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rId2" action="ppaction://hlinksldjump"/>
                </a:rPr>
                <a:t>光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rId2" action="ppaction://hlinksldjump"/>
                </a:rPr>
                <a:t>沿直线传播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6" name="MMConnector"/>
            <p:cNvSpPr/>
            <p:nvPr/>
          </p:nvSpPr>
          <p:spPr>
            <a:xfrm>
              <a:off x="8237" y="5100"/>
              <a:ext cx="1494" cy="1871"/>
            </a:xfrm>
            <a:custGeom>
              <a:avLst/>
              <a:gdLst/>
              <a:ahLst/>
              <a:cxnLst/>
              <a:pathLst>
                <a:path w="784928" h="574578">
                  <a:moveTo>
                    <a:pt x="159253" y="210247"/>
                  </a:moveTo>
                  <a:cubicBezTo>
                    <a:pt x="171001" y="222021"/>
                    <a:pt x="186562" y="221680"/>
                    <a:pt x="195271" y="212430"/>
                  </a:cubicBezTo>
                  <a:cubicBezTo>
                    <a:pt x="203980" y="203179"/>
                    <a:pt x="203123" y="187912"/>
                    <a:pt x="190922" y="176609"/>
                  </a:cubicBezTo>
                  <a:cubicBezTo>
                    <a:pt x="179840" y="166343"/>
                    <a:pt x="168759" y="156078"/>
                    <a:pt x="157879" y="145537"/>
                  </a:cubicBezTo>
                  <a:cubicBezTo>
                    <a:pt x="146999" y="134997"/>
                    <a:pt x="136321" y="124182"/>
                    <a:pt x="125750" y="113228"/>
                  </a:cubicBezTo>
                  <a:cubicBezTo>
                    <a:pt x="115180" y="102274"/>
                    <a:pt x="104716" y="91180"/>
                    <a:pt x="94341" y="79966"/>
                  </a:cubicBezTo>
                  <a:cubicBezTo>
                    <a:pt x="83967" y="68752"/>
                    <a:pt x="73681" y="57417"/>
                    <a:pt x="63444" y="46007"/>
                  </a:cubicBezTo>
                  <a:cubicBezTo>
                    <a:pt x="53208" y="34597"/>
                    <a:pt x="43019" y="23112"/>
                    <a:pt x="32844" y="11587"/>
                  </a:cubicBezTo>
                  <a:cubicBezTo>
                    <a:pt x="22669" y="62"/>
                    <a:pt x="12508" y="-11504"/>
                    <a:pt x="2321" y="-23074"/>
                  </a:cubicBezTo>
                  <a:cubicBezTo>
                    <a:pt x="-7865" y="-34644"/>
                    <a:pt x="-18076" y="-46218"/>
                    <a:pt x="-28349" y="-57761"/>
                  </a:cubicBezTo>
                  <a:cubicBezTo>
                    <a:pt x="-38622" y="-69304"/>
                    <a:pt x="-48957" y="-80815"/>
                    <a:pt x="-59393" y="-92256"/>
                  </a:cubicBezTo>
                  <a:cubicBezTo>
                    <a:pt x="-69829" y="-103698"/>
                    <a:pt x="-80366" y="-115070"/>
                    <a:pt x="-91042" y="-126331"/>
                  </a:cubicBezTo>
                  <a:cubicBezTo>
                    <a:pt x="-101718" y="-137591"/>
                    <a:pt x="-112533" y="-148741"/>
                    <a:pt x="-123526" y="-159733"/>
                  </a:cubicBezTo>
                  <a:cubicBezTo>
                    <a:pt x="-134519" y="-170725"/>
                    <a:pt x="-145689" y="-181560"/>
                    <a:pt x="-157074" y="-192184"/>
                  </a:cubicBezTo>
                  <a:cubicBezTo>
                    <a:pt x="-168458" y="-202808"/>
                    <a:pt x="-180057" y="-213222"/>
                    <a:pt x="-191902" y="-223364"/>
                  </a:cubicBezTo>
                  <a:cubicBezTo>
                    <a:pt x="-203747" y="-233507"/>
                    <a:pt x="-215839" y="-243378"/>
                    <a:pt x="-228203" y="-252912"/>
                  </a:cubicBezTo>
                  <a:cubicBezTo>
                    <a:pt x="-240567" y="-262445"/>
                    <a:pt x="-253203" y="-271639"/>
                    <a:pt x="-266127" y="-280422"/>
                  </a:cubicBezTo>
                  <a:cubicBezTo>
                    <a:pt x="-279050" y="-289205"/>
                    <a:pt x="-292261" y="-297575"/>
                    <a:pt x="-305757" y="-305460"/>
                  </a:cubicBezTo>
                  <a:cubicBezTo>
                    <a:pt x="-319253" y="-313344"/>
                    <a:pt x="-333035" y="-320742"/>
                    <a:pt x="-347087" y="-327584"/>
                  </a:cubicBezTo>
                  <a:cubicBezTo>
                    <a:pt x="-361139" y="-334427"/>
                    <a:pt x="-375462" y="-340714"/>
                    <a:pt x="-390002" y="-346390"/>
                  </a:cubicBezTo>
                  <a:cubicBezTo>
                    <a:pt x="-404542" y="-352067"/>
                    <a:pt x="-419300" y="-357132"/>
                    <a:pt x="-434280" y="-361557"/>
                  </a:cubicBezTo>
                  <a:cubicBezTo>
                    <a:pt x="-449260" y="-365982"/>
                    <a:pt x="-464462" y="-369766"/>
                    <a:pt x="-479615" y="-372894"/>
                  </a:cubicBezTo>
                  <a:cubicBezTo>
                    <a:pt x="-494767" y="-376023"/>
                    <a:pt x="-509870" y="-378497"/>
                    <a:pt x="-525657" y="-380362"/>
                  </a:cubicBezTo>
                  <a:cubicBezTo>
                    <a:pt x="-541444" y="-382228"/>
                    <a:pt x="-557916" y="-383485"/>
                    <a:pt x="-572061" y="-384065"/>
                  </a:cubicBezTo>
                  <a:cubicBezTo>
                    <a:pt x="-586206" y="-384645"/>
                    <a:pt x="-598023" y="-384548"/>
                    <a:pt x="-609840" y="-384450"/>
                  </a:cubicBezTo>
                  <a:cubicBezTo>
                    <a:pt x="-612216" y="-384430"/>
                    <a:pt x="-613800" y="-382965"/>
                    <a:pt x="-613800" y="-381150"/>
                  </a:cubicBezTo>
                  <a:cubicBezTo>
                    <a:pt x="-613800" y="-379335"/>
                    <a:pt x="-612215" y="-377924"/>
                    <a:pt x="-609840" y="-377850"/>
                  </a:cubicBezTo>
                  <a:cubicBezTo>
                    <a:pt x="-598155" y="-377487"/>
                    <a:pt x="-586470" y="-377124"/>
                    <a:pt x="-572546" y="-376004"/>
                  </a:cubicBezTo>
                  <a:cubicBezTo>
                    <a:pt x="-558622" y="-374884"/>
                    <a:pt x="-542460" y="-373008"/>
                    <a:pt x="-527027" y="-370566"/>
                  </a:cubicBezTo>
                  <a:cubicBezTo>
                    <a:pt x="-511595" y="-368125"/>
                    <a:pt x="-496892" y="-365118"/>
                    <a:pt x="-482192" y="-361475"/>
                  </a:cubicBezTo>
                  <a:cubicBezTo>
                    <a:pt x="-467493" y="-357832"/>
                    <a:pt x="-452797" y="-353554"/>
                    <a:pt x="-438367" y="-348667"/>
                  </a:cubicBezTo>
                  <a:cubicBezTo>
                    <a:pt x="-423936" y="-343781"/>
                    <a:pt x="-409770" y="-338286"/>
                    <a:pt x="-395853" y="-332213"/>
                  </a:cubicBezTo>
                  <a:cubicBezTo>
                    <a:pt x="-381937" y="-326139"/>
                    <a:pt x="-368271" y="-319488"/>
                    <a:pt x="-354894" y="-312311"/>
                  </a:cubicBezTo>
                  <a:cubicBezTo>
                    <a:pt x="-341518" y="-305134"/>
                    <a:pt x="-328432" y="-297433"/>
                    <a:pt x="-315640" y="-289269"/>
                  </a:cubicBezTo>
                  <a:cubicBezTo>
                    <a:pt x="-302849" y="-281106"/>
                    <a:pt x="-290351" y="-272481"/>
                    <a:pt x="-278140" y="-263461"/>
                  </a:cubicBezTo>
                  <a:cubicBezTo>
                    <a:pt x="-265929" y="-254442"/>
                    <a:pt x="-254005" y="-245028"/>
                    <a:pt x="-242347" y="-235285"/>
                  </a:cubicBezTo>
                  <a:cubicBezTo>
                    <a:pt x="-230688" y="-225542"/>
                    <a:pt x="-219296" y="-215471"/>
                    <a:pt x="-208138" y="-205131"/>
                  </a:cubicBezTo>
                  <a:cubicBezTo>
                    <a:pt x="-196981" y="-194790"/>
                    <a:pt x="-186060" y="-184182"/>
                    <a:pt x="-175339" y="-173358"/>
                  </a:cubicBezTo>
                  <a:cubicBezTo>
                    <a:pt x="-164618" y="-162535"/>
                    <a:pt x="-154098" y="-151497"/>
                    <a:pt x="-143739" y="-140291"/>
                  </a:cubicBezTo>
                  <a:cubicBezTo>
                    <a:pt x="-133380" y="-129085"/>
                    <a:pt x="-123183" y="-117712"/>
                    <a:pt x="-113108" y="-106212"/>
                  </a:cubicBezTo>
                  <a:cubicBezTo>
                    <a:pt x="-103033" y="-94713"/>
                    <a:pt x="-93080" y="-83087"/>
                    <a:pt x="-83209" y="-71371"/>
                  </a:cubicBezTo>
                  <a:cubicBezTo>
                    <a:pt x="-73338" y="-59655"/>
                    <a:pt x="-63548" y="-47850"/>
                    <a:pt x="-53798" y="-35989"/>
                  </a:cubicBezTo>
                  <a:cubicBezTo>
                    <a:pt x="-44049" y="-24128"/>
                    <a:pt x="-34341" y="-12210"/>
                    <a:pt x="-24632" y="-268"/>
                  </a:cubicBezTo>
                  <a:cubicBezTo>
                    <a:pt x="-14923" y="11675"/>
                    <a:pt x="-5214" y="23642"/>
                    <a:pt x="4536" y="35603"/>
                  </a:cubicBezTo>
                  <a:cubicBezTo>
                    <a:pt x="14287" y="47564"/>
                    <a:pt x="24080" y="59518"/>
                    <a:pt x="33955" y="71435"/>
                  </a:cubicBezTo>
                  <a:cubicBezTo>
                    <a:pt x="43831" y="83353"/>
                    <a:pt x="53788" y="95233"/>
                    <a:pt x="63878" y="107037"/>
                  </a:cubicBezTo>
                  <a:cubicBezTo>
                    <a:pt x="73967" y="118841"/>
                    <a:pt x="84188" y="130568"/>
                    <a:pt x="94561" y="142200"/>
                  </a:cubicBezTo>
                  <a:cubicBezTo>
                    <a:pt x="104934" y="153831"/>
                    <a:pt x="115458" y="165367"/>
                    <a:pt x="126266" y="176692"/>
                  </a:cubicBezTo>
                  <a:cubicBezTo>
                    <a:pt x="137073" y="188017"/>
                    <a:pt x="148163" y="199132"/>
                    <a:pt x="159253" y="210247"/>
                  </a:cubicBezTo>
                  <a:close/>
                </a:path>
              </a:pathLst>
            </a:custGeom>
            <a:solidFill>
              <a:srgbClr val="FFC410"/>
            </a:solidFill>
            <a:ln w="6600" cap="rnd">
              <a:solidFill>
                <a:srgbClr val="FFC000"/>
              </a:solidFill>
              <a:round/>
            </a:ln>
          </p:spPr>
        </p:sp>
      </p:grpSp>
      <p:grpSp>
        <p:nvGrpSpPr>
          <p:cNvPr id="47" name="组合 46"/>
          <p:cNvGrpSpPr/>
          <p:nvPr/>
        </p:nvGrpSpPr>
        <p:grpSpPr>
          <a:xfrm>
            <a:off x="8853805" y="1068705"/>
            <a:ext cx="2317115" cy="1520190"/>
            <a:chOff x="14440" y="2421"/>
            <a:chExt cx="3649" cy="2394"/>
          </a:xfrm>
        </p:grpSpPr>
        <p:sp>
          <p:nvSpPr>
            <p:cNvPr id="121" name="MMConnector"/>
            <p:cNvSpPr/>
            <p:nvPr/>
          </p:nvSpPr>
          <p:spPr>
            <a:xfrm>
              <a:off x="14440" y="3808"/>
              <a:ext cx="415" cy="1007"/>
            </a:xfrm>
            <a:custGeom>
              <a:avLst/>
              <a:gdLst/>
              <a:ahLst/>
              <a:cxnLst/>
              <a:pathLst>
                <a:path w="217800" h="338250" fill="none">
                  <a:moveTo>
                    <a:pt x="-108900" y="169125"/>
                  </a:moveTo>
                  <a:cubicBezTo>
                    <a:pt x="15644" y="169125"/>
                    <a:pt x="-43764" y="-169125"/>
                    <a:pt x="108900" y="-169125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120" name="SubTopic"/>
            <p:cNvSpPr/>
            <p:nvPr/>
          </p:nvSpPr>
          <p:spPr>
            <a:xfrm>
              <a:off x="14646" y="2421"/>
              <a:ext cx="3443" cy="860"/>
            </a:xfrm>
            <a:custGeom>
              <a:avLst/>
              <a:gdLst>
                <a:gd name="rtl" fmla="*/ 47025 w 1808400"/>
                <a:gd name="rtt" fmla="*/ 22605 h 288750"/>
                <a:gd name="rtr" fmla="*/ 1763025 w 1808400"/>
                <a:gd name="rtb" fmla="*/ 273405 h 288750"/>
              </a:gdLst>
              <a:ahLst/>
              <a:cxnLst/>
              <a:rect l="rtl" t="rtt" r="rtr" b="rtb"/>
              <a:pathLst>
                <a:path w="1808400" h="288750" stroke="0">
                  <a:moveTo>
                    <a:pt x="0" y="0"/>
                  </a:moveTo>
                  <a:lnTo>
                    <a:pt x="1808400" y="0"/>
                  </a:lnTo>
                  <a:lnTo>
                    <a:pt x="18084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808400" h="288750" fill="none">
                  <a:moveTo>
                    <a:pt x="0" y="288750"/>
                  </a:moveTo>
                  <a:lnTo>
                    <a:pt x="18084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平面镜成像的特点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53805" y="1692275"/>
            <a:ext cx="1550670" cy="591820"/>
            <a:chOff x="14440" y="3403"/>
            <a:chExt cx="2442" cy="932"/>
          </a:xfrm>
        </p:grpSpPr>
        <p:sp>
          <p:nvSpPr>
            <p:cNvPr id="123" name="MMConnector"/>
            <p:cNvSpPr/>
            <p:nvPr/>
          </p:nvSpPr>
          <p:spPr>
            <a:xfrm>
              <a:off x="14440" y="4287"/>
              <a:ext cx="415" cy="49"/>
            </a:xfrm>
            <a:custGeom>
              <a:avLst/>
              <a:gdLst/>
              <a:ahLst/>
              <a:cxnLst/>
              <a:pathLst>
                <a:path w="217800" h="16500" fill="none">
                  <a:moveTo>
                    <a:pt x="-108900" y="8250"/>
                  </a:moveTo>
                  <a:cubicBezTo>
                    <a:pt x="-21780" y="8250"/>
                    <a:pt x="43560" y="-8250"/>
                    <a:pt x="108900" y="-8250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122" name="SubTopic"/>
            <p:cNvSpPr/>
            <p:nvPr/>
          </p:nvSpPr>
          <p:spPr>
            <a:xfrm>
              <a:off x="14646" y="3403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虚像与实像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853805" y="2300605"/>
            <a:ext cx="1805940" cy="833755"/>
            <a:chOff x="14440" y="4361"/>
            <a:chExt cx="2844" cy="1313"/>
          </a:xfrm>
        </p:grpSpPr>
        <p:sp>
          <p:nvSpPr>
            <p:cNvPr id="392" name="MMConnector"/>
            <p:cNvSpPr/>
            <p:nvPr/>
          </p:nvSpPr>
          <p:spPr>
            <a:xfrm>
              <a:off x="14440" y="4766"/>
              <a:ext cx="415" cy="909"/>
            </a:xfrm>
            <a:custGeom>
              <a:avLst/>
              <a:gdLst/>
              <a:ahLst/>
              <a:cxnLst/>
              <a:pathLst>
                <a:path w="217800" h="305250" fill="none">
                  <a:moveTo>
                    <a:pt x="-108900" y="-152625"/>
                  </a:moveTo>
                  <a:cubicBezTo>
                    <a:pt x="12393" y="-152625"/>
                    <a:pt x="-36177" y="152625"/>
                    <a:pt x="108900" y="152625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14646" y="4361"/>
              <a:ext cx="2639" cy="860"/>
            </a:xfrm>
            <a:custGeom>
              <a:avLst/>
              <a:gdLst>
                <a:gd name="rtl" fmla="*/ 47025 w 1386000"/>
                <a:gd name="rtt" fmla="*/ 22605 h 288750"/>
                <a:gd name="rtr" fmla="*/ 1340625 w 1386000"/>
                <a:gd name="rtb" fmla="*/ 273405 h 288750"/>
              </a:gdLst>
              <a:ahLst/>
              <a:cxnLst/>
              <a:rect l="rtl" t="rtt" r="rtr" b="rtb"/>
              <a:pathLst>
                <a:path w="1386000" h="288750" stroke="0">
                  <a:moveTo>
                    <a:pt x="0" y="0"/>
                  </a:moveTo>
                  <a:lnTo>
                    <a:pt x="1386000" y="0"/>
                  </a:lnTo>
                  <a:lnTo>
                    <a:pt x="13860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386000" h="288750" fill="none">
                  <a:moveTo>
                    <a:pt x="0" y="288750"/>
                  </a:moveTo>
                  <a:lnTo>
                    <a:pt x="13860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平面镜的应用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868410" y="2807970"/>
            <a:ext cx="1040130" cy="1090295"/>
            <a:chOff x="14440" y="5319"/>
            <a:chExt cx="1638" cy="1717"/>
          </a:xfrm>
        </p:grpSpPr>
        <p:sp>
          <p:nvSpPr>
            <p:cNvPr id="394" name="MMConnector"/>
            <p:cNvSpPr/>
            <p:nvPr/>
          </p:nvSpPr>
          <p:spPr>
            <a:xfrm>
              <a:off x="14440" y="5335"/>
              <a:ext cx="415" cy="1701"/>
            </a:xfrm>
            <a:custGeom>
              <a:avLst/>
              <a:gdLst/>
              <a:ahLst/>
              <a:cxnLst/>
              <a:pathLst>
                <a:path w="217800" h="627000" fill="none">
                  <a:moveTo>
                    <a:pt x="-108900" y="-313500"/>
                  </a:moveTo>
                  <a:cubicBezTo>
                    <a:pt x="37328" y="-313500"/>
                    <a:pt x="-94359" y="313500"/>
                    <a:pt x="108900" y="313500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393" name="SubTopic"/>
            <p:cNvSpPr/>
            <p:nvPr/>
          </p:nvSpPr>
          <p:spPr>
            <a:xfrm>
              <a:off x="14646" y="5319"/>
              <a:ext cx="1432" cy="860"/>
            </a:xfrm>
            <a:custGeom>
              <a:avLst/>
              <a:gdLst>
                <a:gd name="rtl" fmla="*/ 47025 w 752400"/>
                <a:gd name="rtt" fmla="*/ 22605 h 288750"/>
                <a:gd name="rtr" fmla="*/ 707025 w 752400"/>
                <a:gd name="rtb" fmla="*/ 273405 h 288750"/>
              </a:gdLst>
              <a:ahLst/>
              <a:cxnLst/>
              <a:rect l="rtl" t="rtt" r="rtr" b="rtb"/>
              <a:pathLst>
                <a:path w="752400" h="288750" stroke="0">
                  <a:moveTo>
                    <a:pt x="0" y="0"/>
                  </a:moveTo>
                  <a:lnTo>
                    <a:pt x="752400" y="0"/>
                  </a:lnTo>
                  <a:lnTo>
                    <a:pt x="7524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752400" h="288750" fill="none">
                  <a:moveTo>
                    <a:pt x="0" y="288750"/>
                  </a:moveTo>
                  <a:lnTo>
                    <a:pt x="7524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球面镜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524125" y="3174365"/>
            <a:ext cx="1137285" cy="1047115"/>
            <a:chOff x="2577" y="2260"/>
            <a:chExt cx="1791" cy="1649"/>
          </a:xfrm>
        </p:grpSpPr>
        <p:sp>
          <p:nvSpPr>
            <p:cNvPr id="52" name="SubTopic"/>
            <p:cNvSpPr/>
            <p:nvPr/>
          </p:nvSpPr>
          <p:spPr>
            <a:xfrm>
              <a:off x="2577" y="2260"/>
              <a:ext cx="117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规律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</p:grpSp>
      <p:grpSp>
        <p:nvGrpSpPr>
          <p:cNvPr id="54" name="组合 53"/>
          <p:cNvGrpSpPr/>
          <p:nvPr/>
        </p:nvGrpSpPr>
        <p:grpSpPr>
          <a:xfrm>
            <a:off x="2404110" y="3781425"/>
            <a:ext cx="1257300" cy="681355"/>
            <a:chOff x="2388" y="3216"/>
            <a:chExt cx="1980" cy="1073"/>
          </a:xfrm>
        </p:grpSpPr>
        <p:sp>
          <p:nvSpPr>
            <p:cNvPr id="55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56" name="SubTopic"/>
            <p:cNvSpPr/>
            <p:nvPr/>
          </p:nvSpPr>
          <p:spPr>
            <a:xfrm>
              <a:off x="2388" y="3216"/>
              <a:ext cx="1359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13130" y="4389755"/>
            <a:ext cx="2748280" cy="986155"/>
            <a:chOff x="40" y="4174"/>
            <a:chExt cx="4328" cy="1553"/>
          </a:xfrm>
        </p:grpSpPr>
        <p:sp>
          <p:nvSpPr>
            <p:cNvPr id="58" name="MMConnector"/>
            <p:cNvSpPr/>
            <p:nvPr/>
          </p:nvSpPr>
          <p:spPr>
            <a:xfrm>
              <a:off x="3953" y="4340"/>
              <a:ext cx="415" cy="1387"/>
            </a:xfrm>
            <a:custGeom>
              <a:avLst/>
              <a:gdLst/>
              <a:ahLst/>
              <a:cxnLst/>
              <a:pathLst>
                <a:path w="217800" h="466125" fill="none">
                  <a:moveTo>
                    <a:pt x="108900" y="-233062"/>
                  </a:moveTo>
                  <a:cubicBezTo>
                    <a:pt x="-26894" y="-233062"/>
                    <a:pt x="70013" y="233063"/>
                    <a:pt x="-108900" y="233063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59" name="SubTopic"/>
            <p:cNvSpPr/>
            <p:nvPr/>
          </p:nvSpPr>
          <p:spPr>
            <a:xfrm>
              <a:off x="40" y="4174"/>
              <a:ext cx="3707" cy="860"/>
            </a:xfrm>
            <a:custGeom>
              <a:avLst/>
              <a:gdLst>
                <a:gd name="rtl" fmla="*/ 47025 w 1386000"/>
                <a:gd name="rtt" fmla="*/ 22605 h 288750"/>
                <a:gd name="rtr" fmla="*/ 1340625 w 1386000"/>
                <a:gd name="rtb" fmla="*/ 273405 h 288750"/>
              </a:gdLst>
              <a:ahLst/>
              <a:cxnLst/>
              <a:rect l="rtl" t="rtt" r="rtr" b="rtb"/>
              <a:pathLst>
                <a:path w="1386000" h="288750" stroke="0">
                  <a:moveTo>
                    <a:pt x="0" y="0"/>
                  </a:moveTo>
                  <a:lnTo>
                    <a:pt x="1386000" y="0"/>
                  </a:lnTo>
                  <a:lnTo>
                    <a:pt x="13860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386000" h="288750" fill="none">
                  <a:moveTo>
                    <a:pt x="0" y="288750"/>
                  </a:moveTo>
                  <a:lnTo>
                    <a:pt x="13860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镜面反射和漫反射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166620" y="2456815"/>
            <a:ext cx="4638675" cy="686435"/>
            <a:chOff x="2892" y="4787"/>
            <a:chExt cx="7305" cy="1081"/>
          </a:xfrm>
        </p:grpSpPr>
        <p:sp>
          <p:nvSpPr>
            <p:cNvPr id="68" name="MainTopic"/>
            <p:cNvSpPr/>
            <p:nvPr/>
          </p:nvSpPr>
          <p:spPr>
            <a:xfrm>
              <a:off x="2892" y="4787"/>
              <a:ext cx="3959" cy="1081"/>
            </a:xfrm>
            <a:custGeom>
              <a:avLst/>
              <a:gdLst>
                <a:gd name="rtl" fmla="*/ 117480 w 1953600"/>
                <a:gd name="rtt" fmla="*/ 62040 h 363000"/>
                <a:gd name="rtr" fmla="*/ 1833480 w 1953600"/>
                <a:gd name="rtb" fmla="*/ 312840 h 363000"/>
              </a:gdLst>
              <a:ahLst/>
              <a:cxnLst/>
              <a:rect l="rtl" t="rtt" r="rtr" b="rtb"/>
              <a:pathLst>
                <a:path w="1953600" h="363000">
                  <a:moveTo>
                    <a:pt x="26400" y="0"/>
                  </a:moveTo>
                  <a:lnTo>
                    <a:pt x="1927200" y="0"/>
                  </a:lnTo>
                  <a:cubicBezTo>
                    <a:pt x="1941773" y="0"/>
                    <a:pt x="1953600" y="11827"/>
                    <a:pt x="1953600" y="26400"/>
                  </a:cubicBezTo>
                  <a:lnTo>
                    <a:pt x="1953600" y="336600"/>
                  </a:lnTo>
                  <a:cubicBezTo>
                    <a:pt x="1953600" y="351173"/>
                    <a:pt x="1941773" y="363000"/>
                    <a:pt x="19272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光现象的辨识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9" name="MMConnector"/>
            <p:cNvSpPr/>
            <p:nvPr/>
          </p:nvSpPr>
          <p:spPr>
            <a:xfrm flipV="1">
              <a:off x="8553" y="5393"/>
              <a:ext cx="1644" cy="175"/>
            </a:xfrm>
            <a:custGeom>
              <a:avLst/>
              <a:gdLst/>
              <a:ahLst/>
              <a:cxnLst/>
              <a:pathLst>
                <a:path w="802651" h="58747">
                  <a:moveTo>
                    <a:pt x="-18517" y="22344"/>
                  </a:moveTo>
                  <a:cubicBezTo>
                    <a:pt x="584" y="20951"/>
                    <a:pt x="12039" y="7228"/>
                    <a:pt x="10570" y="-7328"/>
                  </a:cubicBezTo>
                  <a:cubicBezTo>
                    <a:pt x="9100" y="-21884"/>
                    <a:pt x="-4868" y="-33058"/>
                    <a:pt x="-23860" y="-30587"/>
                  </a:cubicBezTo>
                  <a:cubicBezTo>
                    <a:pt x="-41465" y="-28297"/>
                    <a:pt x="-59070" y="-26006"/>
                    <a:pt x="-76668" y="-23705"/>
                  </a:cubicBezTo>
                  <a:cubicBezTo>
                    <a:pt x="-94266" y="-21403"/>
                    <a:pt x="-111857" y="-19091"/>
                    <a:pt x="-129445" y="-16782"/>
                  </a:cubicBezTo>
                  <a:cubicBezTo>
                    <a:pt x="-147033" y="-14472"/>
                    <a:pt x="-164618" y="-12166"/>
                    <a:pt x="-182201" y="-9869"/>
                  </a:cubicBezTo>
                  <a:cubicBezTo>
                    <a:pt x="-199784" y="-7573"/>
                    <a:pt x="-217364" y="-5287"/>
                    <a:pt x="-234944" y="-3020"/>
                  </a:cubicBezTo>
                  <a:cubicBezTo>
                    <a:pt x="-252523" y="-754"/>
                    <a:pt x="-270103" y="1492"/>
                    <a:pt x="-287683" y="3709"/>
                  </a:cubicBezTo>
                  <a:cubicBezTo>
                    <a:pt x="-305263" y="5926"/>
                    <a:pt x="-322844" y="8114"/>
                    <a:pt x="-340427" y="10261"/>
                  </a:cubicBezTo>
                  <a:cubicBezTo>
                    <a:pt x="-358010" y="12409"/>
                    <a:pt x="-375597" y="14517"/>
                    <a:pt x="-393186" y="16574"/>
                  </a:cubicBezTo>
                  <a:cubicBezTo>
                    <a:pt x="-410776" y="18632"/>
                    <a:pt x="-428370" y="20639"/>
                    <a:pt x="-445970" y="22585"/>
                  </a:cubicBezTo>
                  <a:cubicBezTo>
                    <a:pt x="-463570" y="24532"/>
                    <a:pt x="-481176" y="26417"/>
                    <a:pt x="-498786" y="28230"/>
                  </a:cubicBezTo>
                  <a:cubicBezTo>
                    <a:pt x="-516397" y="30043"/>
                    <a:pt x="-534011" y="31783"/>
                    <a:pt x="-551643" y="33440"/>
                  </a:cubicBezTo>
                  <a:cubicBezTo>
                    <a:pt x="-569275" y="35097"/>
                    <a:pt x="-586925" y="36670"/>
                    <a:pt x="-604546" y="38149"/>
                  </a:cubicBezTo>
                  <a:cubicBezTo>
                    <a:pt x="-622167" y="39628"/>
                    <a:pt x="-639760" y="41013"/>
                    <a:pt x="-657500" y="42289"/>
                  </a:cubicBezTo>
                  <a:cubicBezTo>
                    <a:pt x="-675239" y="43565"/>
                    <a:pt x="-693126" y="44732"/>
                    <a:pt x="-710507" y="45791"/>
                  </a:cubicBezTo>
                  <a:cubicBezTo>
                    <a:pt x="-727888" y="46850"/>
                    <a:pt x="-744763" y="47801"/>
                    <a:pt x="-763567" y="48588"/>
                  </a:cubicBezTo>
                  <a:cubicBezTo>
                    <a:pt x="-782372" y="49375"/>
                    <a:pt x="-803106" y="49999"/>
                    <a:pt x="-823840" y="50622"/>
                  </a:cubicBezTo>
                  <a:cubicBezTo>
                    <a:pt x="-826575" y="50704"/>
                    <a:pt x="-828400" y="52535"/>
                    <a:pt x="-828400" y="54625"/>
                  </a:cubicBezTo>
                  <a:cubicBezTo>
                    <a:pt x="-828400" y="56715"/>
                    <a:pt x="-826576" y="58578"/>
                    <a:pt x="-823840" y="58628"/>
                  </a:cubicBezTo>
                  <a:cubicBezTo>
                    <a:pt x="-803046" y="59009"/>
                    <a:pt x="-782253" y="59389"/>
                    <a:pt x="-763377" y="59605"/>
                  </a:cubicBezTo>
                  <a:cubicBezTo>
                    <a:pt x="-744501" y="59822"/>
                    <a:pt x="-727544" y="59873"/>
                    <a:pt x="-710070" y="59816"/>
                  </a:cubicBezTo>
                  <a:cubicBezTo>
                    <a:pt x="-692595" y="59759"/>
                    <a:pt x="-674605" y="59593"/>
                    <a:pt x="-656753" y="59318"/>
                  </a:cubicBezTo>
                  <a:cubicBezTo>
                    <a:pt x="-638901" y="59042"/>
                    <a:pt x="-621187" y="58657"/>
                    <a:pt x="-603438" y="58177"/>
                  </a:cubicBezTo>
                  <a:cubicBezTo>
                    <a:pt x="-585690" y="57696"/>
                    <a:pt x="-567906" y="57121"/>
                    <a:pt x="-550136" y="56462"/>
                  </a:cubicBezTo>
                  <a:cubicBezTo>
                    <a:pt x="-532366" y="55802"/>
                    <a:pt x="-514608" y="55058"/>
                    <a:pt x="-496853" y="54242"/>
                  </a:cubicBezTo>
                  <a:cubicBezTo>
                    <a:pt x="-479097" y="53425"/>
                    <a:pt x="-461342" y="52536"/>
                    <a:pt x="-443593" y="51585"/>
                  </a:cubicBezTo>
                  <a:cubicBezTo>
                    <a:pt x="-425844" y="50634"/>
                    <a:pt x="-408101" y="49622"/>
                    <a:pt x="-390362" y="48559"/>
                  </a:cubicBezTo>
                  <a:cubicBezTo>
                    <a:pt x="-372623" y="47497"/>
                    <a:pt x="-354888" y="46384"/>
                    <a:pt x="-337159" y="45231"/>
                  </a:cubicBezTo>
                  <a:cubicBezTo>
                    <a:pt x="-319429" y="44079"/>
                    <a:pt x="-301705" y="42886"/>
                    <a:pt x="-283986" y="41665"/>
                  </a:cubicBezTo>
                  <a:cubicBezTo>
                    <a:pt x="-266266" y="40444"/>
                    <a:pt x="-248551" y="39193"/>
                    <a:pt x="-230841" y="37923"/>
                  </a:cubicBezTo>
                  <a:cubicBezTo>
                    <a:pt x="-213131" y="36653"/>
                    <a:pt x="-195425" y="35363"/>
                    <a:pt x="-177724" y="34064"/>
                  </a:cubicBezTo>
                  <a:cubicBezTo>
                    <a:pt x="-160022" y="32765"/>
                    <a:pt x="-142326" y="31457"/>
                    <a:pt x="-124632" y="30146"/>
                  </a:cubicBezTo>
                  <a:cubicBezTo>
                    <a:pt x="-106939" y="28836"/>
                    <a:pt x="-89249" y="27523"/>
                    <a:pt x="-71564" y="26222"/>
                  </a:cubicBezTo>
                  <a:cubicBezTo>
                    <a:pt x="-53879" y="24922"/>
                    <a:pt x="-36198" y="23633"/>
                    <a:pt x="-18517" y="22344"/>
                  </a:cubicBezTo>
                  <a:close/>
                </a:path>
              </a:pathLst>
            </a:custGeom>
            <a:solidFill>
              <a:srgbClr val="FFC410"/>
            </a:solidFill>
            <a:ln w="7600" cap="rnd">
              <a:solidFill>
                <a:srgbClr val="FFC000"/>
              </a:solidFill>
              <a:round/>
            </a:ln>
          </p:spPr>
        </p:sp>
      </p:grpSp>
      <p:grpSp>
        <p:nvGrpSpPr>
          <p:cNvPr id="73" name="组合 72"/>
          <p:cNvGrpSpPr/>
          <p:nvPr/>
        </p:nvGrpSpPr>
        <p:grpSpPr>
          <a:xfrm>
            <a:off x="6992620" y="4007485"/>
            <a:ext cx="2063750" cy="975360"/>
            <a:chOff x="10581" y="7001"/>
            <a:chExt cx="3250" cy="1536"/>
          </a:xfrm>
        </p:grpSpPr>
        <p:sp>
          <p:nvSpPr>
            <p:cNvPr id="74" name="MMConnector"/>
            <p:cNvSpPr/>
            <p:nvPr/>
          </p:nvSpPr>
          <p:spPr>
            <a:xfrm>
              <a:off x="10581" y="7001"/>
              <a:ext cx="1476" cy="1474"/>
            </a:xfrm>
            <a:custGeom>
              <a:avLst/>
              <a:gdLst/>
              <a:ahLst/>
              <a:cxnLst/>
              <a:pathLst>
                <a:path w="775541" h="519563">
                  <a:moveTo>
                    <a:pt x="-150548" y="-187199"/>
                  </a:moveTo>
                  <a:cubicBezTo>
                    <a:pt x="-162752" y="-198499"/>
                    <a:pt x="-178290" y="-197536"/>
                    <a:pt x="-186624" y="-187946"/>
                  </a:cubicBezTo>
                  <a:cubicBezTo>
                    <a:pt x="-194958" y="-178356"/>
                    <a:pt x="-193511" y="-163116"/>
                    <a:pt x="-180853" y="-152327"/>
                  </a:cubicBezTo>
                  <a:cubicBezTo>
                    <a:pt x="-169344" y="-142518"/>
                    <a:pt x="-157834" y="-132708"/>
                    <a:pt x="-146503" y="-122631"/>
                  </a:cubicBezTo>
                  <a:cubicBezTo>
                    <a:pt x="-135171" y="-112553"/>
                    <a:pt x="-124018" y="-102208"/>
                    <a:pt x="-112955" y="-91729"/>
                  </a:cubicBezTo>
                  <a:cubicBezTo>
                    <a:pt x="-101893" y="-81250"/>
                    <a:pt x="-90923" y="-70636"/>
                    <a:pt x="-80024" y="-59909"/>
                  </a:cubicBezTo>
                  <a:cubicBezTo>
                    <a:pt x="-69126" y="-49182"/>
                    <a:pt x="-58299" y="-38342"/>
                    <a:pt x="-47506" y="-27436"/>
                  </a:cubicBezTo>
                  <a:cubicBezTo>
                    <a:pt x="-36712" y="-16529"/>
                    <a:pt x="-25951" y="-5557"/>
                    <a:pt x="-15187" y="5442"/>
                  </a:cubicBezTo>
                  <a:cubicBezTo>
                    <a:pt x="-4423" y="16442"/>
                    <a:pt x="6344" y="27470"/>
                    <a:pt x="17152" y="38485"/>
                  </a:cubicBezTo>
                  <a:cubicBezTo>
                    <a:pt x="27959" y="49500"/>
                    <a:pt x="38808" y="60503"/>
                    <a:pt x="49736" y="71453"/>
                  </a:cubicBezTo>
                  <a:cubicBezTo>
                    <a:pt x="60663" y="82403"/>
                    <a:pt x="71669" y="93300"/>
                    <a:pt x="82793" y="104101"/>
                  </a:cubicBezTo>
                  <a:cubicBezTo>
                    <a:pt x="93916" y="114901"/>
                    <a:pt x="105157" y="125605"/>
                    <a:pt x="116551" y="136165"/>
                  </a:cubicBezTo>
                  <a:cubicBezTo>
                    <a:pt x="127946" y="146724"/>
                    <a:pt x="139496" y="157139"/>
                    <a:pt x="151235" y="167357"/>
                  </a:cubicBezTo>
                  <a:cubicBezTo>
                    <a:pt x="162975" y="177574"/>
                    <a:pt x="174905" y="187594"/>
                    <a:pt x="187056" y="197356"/>
                  </a:cubicBezTo>
                  <a:cubicBezTo>
                    <a:pt x="199207" y="207118"/>
                    <a:pt x="211581" y="216623"/>
                    <a:pt x="224200" y="225805"/>
                  </a:cubicBezTo>
                  <a:cubicBezTo>
                    <a:pt x="236820" y="234986"/>
                    <a:pt x="249687" y="243845"/>
                    <a:pt x="262814" y="252309"/>
                  </a:cubicBezTo>
                  <a:cubicBezTo>
                    <a:pt x="275942" y="260774"/>
                    <a:pt x="289331" y="268845"/>
                    <a:pt x="302981" y="276450"/>
                  </a:cubicBezTo>
                  <a:cubicBezTo>
                    <a:pt x="316631" y="284056"/>
                    <a:pt x="330541" y="291196"/>
                    <a:pt x="344699" y="297806"/>
                  </a:cubicBezTo>
                  <a:cubicBezTo>
                    <a:pt x="358857" y="304416"/>
                    <a:pt x="373262" y="310495"/>
                    <a:pt x="387870" y="315990"/>
                  </a:cubicBezTo>
                  <a:cubicBezTo>
                    <a:pt x="402477" y="321485"/>
                    <a:pt x="417286" y="326396"/>
                    <a:pt x="432295" y="330694"/>
                  </a:cubicBezTo>
                  <a:cubicBezTo>
                    <a:pt x="447304" y="334991"/>
                    <a:pt x="462512" y="338674"/>
                    <a:pt x="477699" y="341726"/>
                  </a:cubicBezTo>
                  <a:cubicBezTo>
                    <a:pt x="492886" y="344778"/>
                    <a:pt x="508052" y="347199"/>
                    <a:pt x="523763" y="349036"/>
                  </a:cubicBezTo>
                  <a:cubicBezTo>
                    <a:pt x="539474" y="350872"/>
                    <a:pt x="555731" y="352125"/>
                    <a:pt x="570168" y="352705"/>
                  </a:cubicBezTo>
                  <a:cubicBezTo>
                    <a:pt x="584605" y="353285"/>
                    <a:pt x="597222" y="353193"/>
                    <a:pt x="609840" y="353100"/>
                  </a:cubicBezTo>
                  <a:cubicBezTo>
                    <a:pt x="612216" y="353083"/>
                    <a:pt x="613800" y="351615"/>
                    <a:pt x="613800" y="349800"/>
                  </a:cubicBezTo>
                  <a:cubicBezTo>
                    <a:pt x="613800" y="347985"/>
                    <a:pt x="612215" y="346580"/>
                    <a:pt x="609840" y="346500"/>
                  </a:cubicBezTo>
                  <a:cubicBezTo>
                    <a:pt x="597363" y="346078"/>
                    <a:pt x="584885" y="345656"/>
                    <a:pt x="570672" y="344499"/>
                  </a:cubicBezTo>
                  <a:cubicBezTo>
                    <a:pt x="556459" y="343342"/>
                    <a:pt x="540511" y="341450"/>
                    <a:pt x="525154" y="339011"/>
                  </a:cubicBezTo>
                  <a:cubicBezTo>
                    <a:pt x="509797" y="336573"/>
                    <a:pt x="495032" y="333588"/>
                    <a:pt x="480298" y="329991"/>
                  </a:cubicBezTo>
                  <a:cubicBezTo>
                    <a:pt x="465564" y="326395"/>
                    <a:pt x="450861" y="322186"/>
                    <a:pt x="436401" y="317395"/>
                  </a:cubicBezTo>
                  <a:cubicBezTo>
                    <a:pt x="421940" y="312603"/>
                    <a:pt x="407721" y="307229"/>
                    <a:pt x="393736" y="301301"/>
                  </a:cubicBezTo>
                  <a:cubicBezTo>
                    <a:pt x="379751" y="295373"/>
                    <a:pt x="366001" y="288892"/>
                    <a:pt x="352518" y="281909"/>
                  </a:cubicBezTo>
                  <a:cubicBezTo>
                    <a:pt x="339034" y="274925"/>
                    <a:pt x="325819" y="267440"/>
                    <a:pt x="312873" y="259512"/>
                  </a:cubicBezTo>
                  <a:cubicBezTo>
                    <a:pt x="299927" y="251585"/>
                    <a:pt x="287251" y="243215"/>
                    <a:pt x="274837" y="234468"/>
                  </a:cubicBezTo>
                  <a:cubicBezTo>
                    <a:pt x="262422" y="225721"/>
                    <a:pt x="250269" y="216596"/>
                    <a:pt x="238356" y="207156"/>
                  </a:cubicBezTo>
                  <a:cubicBezTo>
                    <a:pt x="226443" y="197716"/>
                    <a:pt x="214769" y="187961"/>
                    <a:pt x="203306" y="177949"/>
                  </a:cubicBezTo>
                  <a:cubicBezTo>
                    <a:pt x="191843" y="167938"/>
                    <a:pt x="180591" y="157670"/>
                    <a:pt x="169513" y="147199"/>
                  </a:cubicBezTo>
                  <a:cubicBezTo>
                    <a:pt x="158436" y="136727"/>
                    <a:pt x="147534" y="126052"/>
                    <a:pt x="136768" y="115221"/>
                  </a:cubicBezTo>
                  <a:cubicBezTo>
                    <a:pt x="126003" y="104389"/>
                    <a:pt x="115375" y="93401"/>
                    <a:pt x="104843" y="82299"/>
                  </a:cubicBezTo>
                  <a:cubicBezTo>
                    <a:pt x="94312" y="71198"/>
                    <a:pt x="83878" y="59981"/>
                    <a:pt x="73499" y="48690"/>
                  </a:cubicBezTo>
                  <a:cubicBezTo>
                    <a:pt x="63121" y="37398"/>
                    <a:pt x="52798" y="26030"/>
                    <a:pt x="42491" y="14623"/>
                  </a:cubicBezTo>
                  <a:cubicBezTo>
                    <a:pt x="32183" y="3215"/>
                    <a:pt x="21890" y="-8232"/>
                    <a:pt x="11570" y="-19684"/>
                  </a:cubicBezTo>
                  <a:cubicBezTo>
                    <a:pt x="1249" y="-31136"/>
                    <a:pt x="-9099" y="-42593"/>
                    <a:pt x="-19514" y="-54021"/>
                  </a:cubicBezTo>
                  <a:cubicBezTo>
                    <a:pt x="-29930" y="-65449"/>
                    <a:pt x="-40414" y="-76847"/>
                    <a:pt x="-51015" y="-88175"/>
                  </a:cubicBezTo>
                  <a:cubicBezTo>
                    <a:pt x="-61615" y="-99503"/>
                    <a:pt x="-72332" y="-110759"/>
                    <a:pt x="-83185" y="-121923"/>
                  </a:cubicBezTo>
                  <a:cubicBezTo>
                    <a:pt x="-94039" y="-133087"/>
                    <a:pt x="-105030" y="-144158"/>
                    <a:pt x="-116281" y="-155022"/>
                  </a:cubicBezTo>
                  <a:cubicBezTo>
                    <a:pt x="-127531" y="-165886"/>
                    <a:pt x="-139039" y="-176543"/>
                    <a:pt x="-150548" y="-187199"/>
                  </a:cubicBezTo>
                  <a:close/>
                </a:path>
              </a:pathLst>
            </a:custGeom>
            <a:solidFill>
              <a:srgbClr val="FFC410"/>
            </a:solidFill>
            <a:ln w="6600" cap="rnd">
              <a:solidFill>
                <a:srgbClr val="FFC000"/>
              </a:solidFill>
              <a:round/>
            </a:ln>
          </p:spPr>
        </p:sp>
        <p:sp>
          <p:nvSpPr>
            <p:cNvPr id="75" name="MainTopic"/>
            <p:cNvSpPr/>
            <p:nvPr/>
          </p:nvSpPr>
          <p:spPr>
            <a:xfrm>
              <a:off x="11720" y="7456"/>
              <a:ext cx="2111" cy="1081"/>
            </a:xfrm>
            <a:custGeom>
              <a:avLst/>
              <a:gdLst>
                <a:gd name="rtl" fmla="*/ 117480 w 1108800"/>
                <a:gd name="rtt" fmla="*/ 62040 h 363000"/>
                <a:gd name="rtr" fmla="*/ 988680 w 1108800"/>
                <a:gd name="rtb" fmla="*/ 312840 h 363000"/>
              </a:gdLst>
              <a:ahLst/>
              <a:cxnLst/>
              <a:rect l="rtl" t="rtt" r="rtr" b="rtb"/>
              <a:pathLst>
                <a:path w="1108800" h="363000">
                  <a:moveTo>
                    <a:pt x="26400" y="0"/>
                  </a:moveTo>
                  <a:lnTo>
                    <a:pt x="1082400" y="0"/>
                  </a:lnTo>
                  <a:cubicBezTo>
                    <a:pt x="1096973" y="0"/>
                    <a:pt x="1108800" y="11827"/>
                    <a:pt x="1108800" y="26400"/>
                  </a:cubicBezTo>
                  <a:lnTo>
                    <a:pt x="1108800" y="336600"/>
                  </a:lnTo>
                  <a:cubicBezTo>
                    <a:pt x="1108800" y="351173"/>
                    <a:pt x="1096973" y="363000"/>
                    <a:pt x="1082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rId3" action="ppaction://hlinksldjump"/>
                </a:rPr>
                <a:t>光的色散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187180" y="3457575"/>
            <a:ext cx="772795" cy="1418590"/>
            <a:chOff x="14037" y="6292"/>
            <a:chExt cx="1217" cy="2234"/>
          </a:xfrm>
        </p:grpSpPr>
        <p:sp>
          <p:nvSpPr>
            <p:cNvPr id="77" name="MMConnector"/>
            <p:cNvSpPr/>
            <p:nvPr/>
          </p:nvSpPr>
          <p:spPr>
            <a:xfrm>
              <a:off x="14037" y="7619"/>
              <a:ext cx="415" cy="90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-108900" y="88688"/>
                  </a:moveTo>
                  <a:cubicBezTo>
                    <a:pt x="-1238" y="88688"/>
                    <a:pt x="-4372" y="-88687"/>
                    <a:pt x="108900" y="-88687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78" name="SubTopic"/>
            <p:cNvSpPr/>
            <p:nvPr/>
          </p:nvSpPr>
          <p:spPr>
            <a:xfrm>
              <a:off x="14224" y="6292"/>
              <a:ext cx="103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187180" y="4596130"/>
            <a:ext cx="1551940" cy="841375"/>
            <a:chOff x="14037" y="8020"/>
            <a:chExt cx="2444" cy="1325"/>
          </a:xfrm>
        </p:grpSpPr>
        <p:sp>
          <p:nvSpPr>
            <p:cNvPr id="80" name="MMConnector"/>
            <p:cNvSpPr/>
            <p:nvPr/>
          </p:nvSpPr>
          <p:spPr>
            <a:xfrm>
              <a:off x="14037" y="8438"/>
              <a:ext cx="415" cy="907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-108900" y="-72187"/>
                  </a:moveTo>
                  <a:cubicBezTo>
                    <a:pt x="-4963" y="-72187"/>
                    <a:pt x="4320" y="72188"/>
                    <a:pt x="108900" y="72188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81" name="SubTopic"/>
            <p:cNvSpPr/>
            <p:nvPr/>
          </p:nvSpPr>
          <p:spPr>
            <a:xfrm>
              <a:off x="14245" y="8020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物体的颜色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187180" y="5149215"/>
            <a:ext cx="1551940" cy="1115695"/>
            <a:chOff x="14037" y="8870"/>
            <a:chExt cx="2444" cy="1757"/>
          </a:xfrm>
        </p:grpSpPr>
        <p:sp>
          <p:nvSpPr>
            <p:cNvPr id="83" name="MMConnector"/>
            <p:cNvSpPr/>
            <p:nvPr/>
          </p:nvSpPr>
          <p:spPr>
            <a:xfrm>
              <a:off x="14037" y="8870"/>
              <a:ext cx="415" cy="1757"/>
            </a:xfrm>
            <a:custGeom>
              <a:avLst/>
              <a:gdLst/>
              <a:ahLst/>
              <a:cxnLst/>
              <a:pathLst>
                <a:path w="217800" h="466125" fill="none">
                  <a:moveTo>
                    <a:pt x="-108900" y="-233062"/>
                  </a:moveTo>
                  <a:cubicBezTo>
                    <a:pt x="26894" y="-233062"/>
                    <a:pt x="-70013" y="233063"/>
                    <a:pt x="108900" y="233063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84" name="SubTopic"/>
            <p:cNvSpPr/>
            <p:nvPr/>
          </p:nvSpPr>
          <p:spPr>
            <a:xfrm>
              <a:off x="14245" y="9141"/>
              <a:ext cx="2236" cy="605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看不见的光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227185" y="4104005"/>
            <a:ext cx="1454150" cy="497840"/>
            <a:chOff x="13828" y="7809"/>
            <a:chExt cx="2290" cy="784"/>
          </a:xfrm>
        </p:grpSpPr>
        <p:sp>
          <p:nvSpPr>
            <p:cNvPr id="86" name="MMConnector"/>
            <p:cNvSpPr/>
            <p:nvPr/>
          </p:nvSpPr>
          <p:spPr>
            <a:xfrm>
              <a:off x="13828" y="8522"/>
              <a:ext cx="494" cy="71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87" name="SubTopic"/>
            <p:cNvSpPr/>
            <p:nvPr/>
          </p:nvSpPr>
          <p:spPr>
            <a:xfrm>
              <a:off x="14051" y="7809"/>
              <a:ext cx="2067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光的三原色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666865" y="1997710"/>
            <a:ext cx="2062480" cy="1123315"/>
            <a:chOff x="9753" y="3206"/>
            <a:chExt cx="3248" cy="1769"/>
          </a:xfrm>
        </p:grpSpPr>
        <p:sp>
          <p:nvSpPr>
            <p:cNvPr id="102" name="MainTopic"/>
            <p:cNvSpPr/>
            <p:nvPr/>
          </p:nvSpPr>
          <p:spPr>
            <a:xfrm>
              <a:off x="10489" y="3206"/>
              <a:ext cx="2513" cy="1081"/>
            </a:xfrm>
            <a:custGeom>
              <a:avLst/>
              <a:gdLst>
                <a:gd name="rtl" fmla="*/ 117480 w 1320000"/>
                <a:gd name="rtt" fmla="*/ 62040 h 363000"/>
                <a:gd name="rtr" fmla="*/ 1199880 w 1320000"/>
                <a:gd name="rtb" fmla="*/ 312840 h 363000"/>
              </a:gdLst>
              <a:ahLst/>
              <a:cxnLst/>
              <a:rect l="rtl" t="rtt" r="rtr" b="rtb"/>
              <a:pathLst>
                <a:path w="1320000" h="363000">
                  <a:moveTo>
                    <a:pt x="26400" y="0"/>
                  </a:moveTo>
                  <a:lnTo>
                    <a:pt x="1293600" y="0"/>
                  </a:lnTo>
                  <a:cubicBezTo>
                    <a:pt x="1308173" y="0"/>
                    <a:pt x="1320000" y="11827"/>
                    <a:pt x="1320000" y="26400"/>
                  </a:cubicBezTo>
                  <a:lnTo>
                    <a:pt x="1320000" y="336600"/>
                  </a:lnTo>
                  <a:cubicBezTo>
                    <a:pt x="1320000" y="351173"/>
                    <a:pt x="1308173" y="363000"/>
                    <a:pt x="12936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平面镜成像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8" name="MMConnector"/>
            <p:cNvSpPr/>
            <p:nvPr/>
          </p:nvSpPr>
          <p:spPr>
            <a:xfrm>
              <a:off x="9753" y="4295"/>
              <a:ext cx="850" cy="680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-153178" y="95679"/>
                  </a:moveTo>
                  <a:cubicBezTo>
                    <a:pt x="-167099" y="104780"/>
                    <a:pt x="-170354" y="119792"/>
                    <a:pt x="-163253" y="130327"/>
                  </a:cubicBezTo>
                  <a:cubicBezTo>
                    <a:pt x="-156152" y="140863"/>
                    <a:pt x="-140843" y="143721"/>
                    <a:pt x="-127356" y="133989"/>
                  </a:cubicBezTo>
                  <a:cubicBezTo>
                    <a:pt x="-114678" y="124841"/>
                    <a:pt x="-102001" y="115694"/>
                    <a:pt x="-89512" y="106358"/>
                  </a:cubicBezTo>
                  <a:cubicBezTo>
                    <a:pt x="-77024" y="97022"/>
                    <a:pt x="-64725" y="87498"/>
                    <a:pt x="-52522" y="77895"/>
                  </a:cubicBezTo>
                  <a:cubicBezTo>
                    <a:pt x="-40319" y="68293"/>
                    <a:pt x="-28212" y="58613"/>
                    <a:pt x="-16181" y="48882"/>
                  </a:cubicBezTo>
                  <a:cubicBezTo>
                    <a:pt x="-4149" y="39150"/>
                    <a:pt x="7807" y="29369"/>
                    <a:pt x="19729" y="19584"/>
                  </a:cubicBezTo>
                  <a:cubicBezTo>
                    <a:pt x="31652" y="9799"/>
                    <a:pt x="43541" y="12"/>
                    <a:pt x="55434" y="-9737"/>
                  </a:cubicBezTo>
                  <a:cubicBezTo>
                    <a:pt x="67328" y="-19486"/>
                    <a:pt x="79225" y="-29195"/>
                    <a:pt x="91165" y="-38821"/>
                  </a:cubicBezTo>
                  <a:cubicBezTo>
                    <a:pt x="103105" y="-48448"/>
                    <a:pt x="115088" y="-57990"/>
                    <a:pt x="127150" y="-67404"/>
                  </a:cubicBezTo>
                  <a:cubicBezTo>
                    <a:pt x="139213" y="-76817"/>
                    <a:pt x="151355" y="-86102"/>
                    <a:pt x="163612" y="-95208"/>
                  </a:cubicBezTo>
                  <a:cubicBezTo>
                    <a:pt x="175868" y="-104314"/>
                    <a:pt x="188239" y="-113243"/>
                    <a:pt x="200757" y="-121942"/>
                  </a:cubicBezTo>
                  <a:cubicBezTo>
                    <a:pt x="213274" y="-130641"/>
                    <a:pt x="225937" y="-139110"/>
                    <a:pt x="238772" y="-147296"/>
                  </a:cubicBezTo>
                  <a:cubicBezTo>
                    <a:pt x="251607" y="-155481"/>
                    <a:pt x="264613" y="-163383"/>
                    <a:pt x="277810" y="-170945"/>
                  </a:cubicBezTo>
                  <a:cubicBezTo>
                    <a:pt x="291007" y="-178507"/>
                    <a:pt x="304394" y="-185730"/>
                    <a:pt x="317978" y="-192559"/>
                  </a:cubicBezTo>
                  <a:cubicBezTo>
                    <a:pt x="331561" y="-199388"/>
                    <a:pt x="345341" y="-205823"/>
                    <a:pt x="359322" y="-211815"/>
                  </a:cubicBezTo>
                  <a:cubicBezTo>
                    <a:pt x="373303" y="-217807"/>
                    <a:pt x="387485" y="-223356"/>
                    <a:pt x="401823" y="-228421"/>
                  </a:cubicBezTo>
                  <a:cubicBezTo>
                    <a:pt x="416161" y="-233485"/>
                    <a:pt x="430655" y="-238065"/>
                    <a:pt x="445389" y="-242137"/>
                  </a:cubicBezTo>
                  <a:cubicBezTo>
                    <a:pt x="460123" y="-246209"/>
                    <a:pt x="475097" y="-249774"/>
                    <a:pt x="489866" y="-252804"/>
                  </a:cubicBezTo>
                  <a:cubicBezTo>
                    <a:pt x="504635" y="-255833"/>
                    <a:pt x="519200" y="-258327"/>
                    <a:pt x="535057" y="-260351"/>
                  </a:cubicBezTo>
                  <a:cubicBezTo>
                    <a:pt x="550914" y="-262374"/>
                    <a:pt x="568063" y="-263927"/>
                    <a:pt x="580742" y="-264801"/>
                  </a:cubicBezTo>
                  <a:cubicBezTo>
                    <a:pt x="593421" y="-265675"/>
                    <a:pt x="601631" y="-265869"/>
                    <a:pt x="609840" y="-266062"/>
                  </a:cubicBezTo>
                  <a:cubicBezTo>
                    <a:pt x="612215" y="-266119"/>
                    <a:pt x="613800" y="-267547"/>
                    <a:pt x="613800" y="-269362"/>
                  </a:cubicBezTo>
                  <a:cubicBezTo>
                    <a:pt x="613800" y="-271177"/>
                    <a:pt x="612215" y="-272609"/>
                    <a:pt x="609840" y="-272662"/>
                  </a:cubicBezTo>
                  <a:cubicBezTo>
                    <a:pt x="601556" y="-272848"/>
                    <a:pt x="593272" y="-273034"/>
                    <a:pt x="580419" y="-272741"/>
                  </a:cubicBezTo>
                  <a:cubicBezTo>
                    <a:pt x="567566" y="-272448"/>
                    <a:pt x="550143" y="-271676"/>
                    <a:pt x="533974" y="-270364"/>
                  </a:cubicBezTo>
                  <a:cubicBezTo>
                    <a:pt x="517805" y="-269052"/>
                    <a:pt x="502890" y="-267200"/>
                    <a:pt x="487717" y="-264810"/>
                  </a:cubicBezTo>
                  <a:cubicBezTo>
                    <a:pt x="472545" y="-262419"/>
                    <a:pt x="457116" y="-259488"/>
                    <a:pt x="441885" y="-256024"/>
                  </a:cubicBezTo>
                  <a:cubicBezTo>
                    <a:pt x="426654" y="-252559"/>
                    <a:pt x="411622" y="-248560"/>
                    <a:pt x="396712" y="-244053"/>
                  </a:cubicBezTo>
                  <a:cubicBezTo>
                    <a:pt x="381802" y="-239547"/>
                    <a:pt x="367014" y="-234532"/>
                    <a:pt x="352404" y="-229051"/>
                  </a:cubicBezTo>
                  <a:cubicBezTo>
                    <a:pt x="337794" y="-223570"/>
                    <a:pt x="323363" y="-217623"/>
                    <a:pt x="309115" y="-211263"/>
                  </a:cubicBezTo>
                  <a:cubicBezTo>
                    <a:pt x="294867" y="-204903"/>
                    <a:pt x="280803" y="-198131"/>
                    <a:pt x="266927" y="-191006"/>
                  </a:cubicBezTo>
                  <a:cubicBezTo>
                    <a:pt x="253051" y="-183881"/>
                    <a:pt x="239362" y="-176404"/>
                    <a:pt x="225850" y="-168636"/>
                  </a:cubicBezTo>
                  <a:cubicBezTo>
                    <a:pt x="212339" y="-160869"/>
                    <a:pt x="199004" y="-152812"/>
                    <a:pt x="185827" y="-144526"/>
                  </a:cubicBezTo>
                  <a:cubicBezTo>
                    <a:pt x="172651" y="-136241"/>
                    <a:pt x="159632" y="-127727"/>
                    <a:pt x="146746" y="-119043"/>
                  </a:cubicBezTo>
                  <a:cubicBezTo>
                    <a:pt x="133861" y="-110359"/>
                    <a:pt x="121107" y="-101506"/>
                    <a:pt x="108456" y="-92537"/>
                  </a:cubicBezTo>
                  <a:cubicBezTo>
                    <a:pt x="95805" y="-83569"/>
                    <a:pt x="83257" y="-74486"/>
                    <a:pt x="70779" y="-65339"/>
                  </a:cubicBezTo>
                  <a:cubicBezTo>
                    <a:pt x="58301" y="-56193"/>
                    <a:pt x="45893" y="-46984"/>
                    <a:pt x="33523" y="-37762"/>
                  </a:cubicBezTo>
                  <a:cubicBezTo>
                    <a:pt x="21152" y="-28539"/>
                    <a:pt x="8818" y="-19303"/>
                    <a:pt x="-3510" y="-10101"/>
                  </a:cubicBezTo>
                  <a:cubicBezTo>
                    <a:pt x="-15839" y="-898"/>
                    <a:pt x="-28162" y="8272"/>
                    <a:pt x="-40515" y="17357"/>
                  </a:cubicBezTo>
                  <a:cubicBezTo>
                    <a:pt x="-52868" y="26442"/>
                    <a:pt x="-65250" y="35441"/>
                    <a:pt x="-77681" y="44328"/>
                  </a:cubicBezTo>
                  <a:cubicBezTo>
                    <a:pt x="-90112" y="53215"/>
                    <a:pt x="-102592" y="61991"/>
                    <a:pt x="-115183" y="70531"/>
                  </a:cubicBezTo>
                  <a:cubicBezTo>
                    <a:pt x="-127775" y="79070"/>
                    <a:pt x="-140476" y="87375"/>
                    <a:pt x="-153178" y="95679"/>
                  </a:cubicBezTo>
                  <a:close/>
                </a:path>
              </a:pathLst>
            </a:custGeom>
            <a:solidFill>
              <a:srgbClr val="FFC410"/>
            </a:solidFill>
            <a:ln w="6600" cap="rnd">
              <a:solidFill>
                <a:srgbClr val="FFC000"/>
              </a:solidFill>
              <a:round/>
            </a:ln>
          </p:spPr>
        </p:sp>
      </p:grpSp>
      <p:grpSp>
        <p:nvGrpSpPr>
          <p:cNvPr id="90" name="组合 89"/>
          <p:cNvGrpSpPr/>
          <p:nvPr/>
        </p:nvGrpSpPr>
        <p:grpSpPr>
          <a:xfrm>
            <a:off x="3529965" y="4377690"/>
            <a:ext cx="2990215" cy="2087880"/>
            <a:chOff x="4952" y="5737"/>
            <a:chExt cx="4709" cy="3288"/>
          </a:xfrm>
        </p:grpSpPr>
        <p:sp>
          <p:nvSpPr>
            <p:cNvPr id="91" name="MMConnector"/>
            <p:cNvSpPr/>
            <p:nvPr/>
          </p:nvSpPr>
          <p:spPr>
            <a:xfrm>
              <a:off x="8187" y="5737"/>
              <a:ext cx="1474" cy="3288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153178" y="-95679"/>
                  </a:moveTo>
                  <a:cubicBezTo>
                    <a:pt x="167099" y="-104780"/>
                    <a:pt x="170354" y="-119792"/>
                    <a:pt x="163253" y="-130327"/>
                  </a:cubicBezTo>
                  <a:cubicBezTo>
                    <a:pt x="156152" y="-140863"/>
                    <a:pt x="140843" y="-143721"/>
                    <a:pt x="127356" y="-133989"/>
                  </a:cubicBezTo>
                  <a:cubicBezTo>
                    <a:pt x="114678" y="-124841"/>
                    <a:pt x="102001" y="-115694"/>
                    <a:pt x="89512" y="-106358"/>
                  </a:cubicBezTo>
                  <a:cubicBezTo>
                    <a:pt x="77024" y="-97022"/>
                    <a:pt x="64725" y="-87498"/>
                    <a:pt x="52522" y="-77895"/>
                  </a:cubicBezTo>
                  <a:cubicBezTo>
                    <a:pt x="40319" y="-68293"/>
                    <a:pt x="28212" y="-58613"/>
                    <a:pt x="16181" y="-48882"/>
                  </a:cubicBezTo>
                  <a:cubicBezTo>
                    <a:pt x="4149" y="-39150"/>
                    <a:pt x="-7807" y="-29369"/>
                    <a:pt x="-19729" y="-19584"/>
                  </a:cubicBezTo>
                  <a:cubicBezTo>
                    <a:pt x="-31652" y="-9799"/>
                    <a:pt x="-43541" y="-12"/>
                    <a:pt x="-55434" y="9737"/>
                  </a:cubicBezTo>
                  <a:cubicBezTo>
                    <a:pt x="-67328" y="19486"/>
                    <a:pt x="-79225" y="29195"/>
                    <a:pt x="-91165" y="38821"/>
                  </a:cubicBezTo>
                  <a:cubicBezTo>
                    <a:pt x="-103105" y="48448"/>
                    <a:pt x="-115088" y="57990"/>
                    <a:pt x="-127150" y="67404"/>
                  </a:cubicBezTo>
                  <a:cubicBezTo>
                    <a:pt x="-139213" y="76817"/>
                    <a:pt x="-151355" y="86102"/>
                    <a:pt x="-163612" y="95208"/>
                  </a:cubicBezTo>
                  <a:cubicBezTo>
                    <a:pt x="-175868" y="104314"/>
                    <a:pt x="-188239" y="113243"/>
                    <a:pt x="-200757" y="121942"/>
                  </a:cubicBezTo>
                  <a:cubicBezTo>
                    <a:pt x="-213274" y="130641"/>
                    <a:pt x="-225937" y="139110"/>
                    <a:pt x="-238772" y="147296"/>
                  </a:cubicBezTo>
                  <a:cubicBezTo>
                    <a:pt x="-251607" y="155481"/>
                    <a:pt x="-264613" y="163383"/>
                    <a:pt x="-277810" y="170945"/>
                  </a:cubicBezTo>
                  <a:cubicBezTo>
                    <a:pt x="-291007" y="178507"/>
                    <a:pt x="-304394" y="185730"/>
                    <a:pt x="-317978" y="192559"/>
                  </a:cubicBezTo>
                  <a:cubicBezTo>
                    <a:pt x="-331561" y="199388"/>
                    <a:pt x="-345341" y="205823"/>
                    <a:pt x="-359322" y="211815"/>
                  </a:cubicBezTo>
                  <a:cubicBezTo>
                    <a:pt x="-373303" y="217807"/>
                    <a:pt x="-387485" y="223356"/>
                    <a:pt x="-401823" y="228421"/>
                  </a:cubicBezTo>
                  <a:cubicBezTo>
                    <a:pt x="-416161" y="233485"/>
                    <a:pt x="-430655" y="238065"/>
                    <a:pt x="-445389" y="242137"/>
                  </a:cubicBezTo>
                  <a:cubicBezTo>
                    <a:pt x="-460123" y="246209"/>
                    <a:pt x="-475097" y="249774"/>
                    <a:pt x="-489866" y="252804"/>
                  </a:cubicBezTo>
                  <a:cubicBezTo>
                    <a:pt x="-504635" y="255833"/>
                    <a:pt x="-519200" y="258327"/>
                    <a:pt x="-535057" y="260351"/>
                  </a:cubicBezTo>
                  <a:cubicBezTo>
                    <a:pt x="-550914" y="262374"/>
                    <a:pt x="-568063" y="263927"/>
                    <a:pt x="-580742" y="264801"/>
                  </a:cubicBezTo>
                  <a:cubicBezTo>
                    <a:pt x="-593421" y="265675"/>
                    <a:pt x="-601631" y="265869"/>
                    <a:pt x="-609840" y="266063"/>
                  </a:cubicBezTo>
                  <a:cubicBezTo>
                    <a:pt x="-612215" y="266119"/>
                    <a:pt x="-613800" y="267548"/>
                    <a:pt x="-613800" y="269363"/>
                  </a:cubicBezTo>
                  <a:cubicBezTo>
                    <a:pt x="-613800" y="271178"/>
                    <a:pt x="-612215" y="272609"/>
                    <a:pt x="-609840" y="272663"/>
                  </a:cubicBezTo>
                  <a:cubicBezTo>
                    <a:pt x="-601556" y="272848"/>
                    <a:pt x="-593272" y="273034"/>
                    <a:pt x="-580419" y="272741"/>
                  </a:cubicBezTo>
                  <a:cubicBezTo>
                    <a:pt x="-567566" y="272448"/>
                    <a:pt x="-550143" y="271676"/>
                    <a:pt x="-533974" y="270364"/>
                  </a:cubicBezTo>
                  <a:cubicBezTo>
                    <a:pt x="-517805" y="269052"/>
                    <a:pt x="-502890" y="267200"/>
                    <a:pt x="-487717" y="264810"/>
                  </a:cubicBezTo>
                  <a:cubicBezTo>
                    <a:pt x="-472545" y="262419"/>
                    <a:pt x="-457116" y="259488"/>
                    <a:pt x="-441885" y="256024"/>
                  </a:cubicBezTo>
                  <a:cubicBezTo>
                    <a:pt x="-426654" y="252559"/>
                    <a:pt x="-411622" y="248560"/>
                    <a:pt x="-396712" y="244053"/>
                  </a:cubicBezTo>
                  <a:cubicBezTo>
                    <a:pt x="-381802" y="239547"/>
                    <a:pt x="-367014" y="234532"/>
                    <a:pt x="-352404" y="229051"/>
                  </a:cubicBezTo>
                  <a:cubicBezTo>
                    <a:pt x="-337794" y="223570"/>
                    <a:pt x="-323363" y="217623"/>
                    <a:pt x="-309115" y="211263"/>
                  </a:cubicBezTo>
                  <a:cubicBezTo>
                    <a:pt x="-294867" y="204903"/>
                    <a:pt x="-280803" y="198131"/>
                    <a:pt x="-266927" y="191006"/>
                  </a:cubicBezTo>
                  <a:cubicBezTo>
                    <a:pt x="-253051" y="183881"/>
                    <a:pt x="-239362" y="176404"/>
                    <a:pt x="-225850" y="168636"/>
                  </a:cubicBezTo>
                  <a:cubicBezTo>
                    <a:pt x="-212339" y="160869"/>
                    <a:pt x="-199004" y="152812"/>
                    <a:pt x="-185827" y="144526"/>
                  </a:cubicBezTo>
                  <a:cubicBezTo>
                    <a:pt x="-172651" y="136241"/>
                    <a:pt x="-159632" y="127727"/>
                    <a:pt x="-146746" y="119043"/>
                  </a:cubicBezTo>
                  <a:cubicBezTo>
                    <a:pt x="-133861" y="110359"/>
                    <a:pt x="-121107" y="101506"/>
                    <a:pt x="-108456" y="92537"/>
                  </a:cubicBezTo>
                  <a:cubicBezTo>
                    <a:pt x="-95805" y="83569"/>
                    <a:pt x="-83257" y="74486"/>
                    <a:pt x="-70779" y="65339"/>
                  </a:cubicBezTo>
                  <a:cubicBezTo>
                    <a:pt x="-58301" y="56193"/>
                    <a:pt x="-45893" y="46984"/>
                    <a:pt x="-33523" y="37762"/>
                  </a:cubicBezTo>
                  <a:cubicBezTo>
                    <a:pt x="-21152" y="28539"/>
                    <a:pt x="-8818" y="19303"/>
                    <a:pt x="3510" y="10101"/>
                  </a:cubicBezTo>
                  <a:cubicBezTo>
                    <a:pt x="15839" y="898"/>
                    <a:pt x="28162" y="-8272"/>
                    <a:pt x="40515" y="-17357"/>
                  </a:cubicBezTo>
                  <a:cubicBezTo>
                    <a:pt x="52868" y="-26442"/>
                    <a:pt x="65250" y="-35441"/>
                    <a:pt x="77681" y="-44328"/>
                  </a:cubicBezTo>
                  <a:cubicBezTo>
                    <a:pt x="90112" y="-53215"/>
                    <a:pt x="102592" y="-61991"/>
                    <a:pt x="115183" y="-70531"/>
                  </a:cubicBezTo>
                  <a:cubicBezTo>
                    <a:pt x="127775" y="-79070"/>
                    <a:pt x="140476" y="-87375"/>
                    <a:pt x="153178" y="-95679"/>
                  </a:cubicBezTo>
                  <a:close/>
                </a:path>
              </a:pathLst>
            </a:custGeom>
            <a:solidFill>
              <a:srgbClr val="FFC410"/>
            </a:solidFill>
            <a:ln w="6600" cap="rnd">
              <a:solidFill>
                <a:srgbClr val="FFC000"/>
              </a:solidFill>
              <a:round/>
            </a:ln>
          </p:spPr>
        </p:sp>
        <p:sp>
          <p:nvSpPr>
            <p:cNvPr id="92" name="MainTopic"/>
            <p:cNvSpPr/>
            <p:nvPr/>
          </p:nvSpPr>
          <p:spPr>
            <a:xfrm>
              <a:off x="4952" y="7430"/>
              <a:ext cx="2011" cy="1081"/>
            </a:xfrm>
            <a:custGeom>
              <a:avLst/>
              <a:gdLst>
                <a:gd name="rtl" fmla="*/ 117480 w 2164800"/>
                <a:gd name="rtt" fmla="*/ 62040 h 363000"/>
                <a:gd name="rtr" fmla="*/ 2044680 w 2164800"/>
                <a:gd name="rtb" fmla="*/ 312840 h 363000"/>
              </a:gdLst>
              <a:ahLst/>
              <a:cxnLst/>
              <a:rect l="rtl" t="rtt" r="rtr" b="rtb"/>
              <a:pathLst>
                <a:path w="2164800" h="363000">
                  <a:moveTo>
                    <a:pt x="26400" y="0"/>
                  </a:moveTo>
                  <a:lnTo>
                    <a:pt x="2138400" y="0"/>
                  </a:lnTo>
                  <a:cubicBezTo>
                    <a:pt x="2152973" y="0"/>
                    <a:pt x="2164800" y="11827"/>
                    <a:pt x="2164800" y="26400"/>
                  </a:cubicBezTo>
                  <a:lnTo>
                    <a:pt x="2164800" y="336600"/>
                  </a:lnTo>
                  <a:cubicBezTo>
                    <a:pt x="2164800" y="351173"/>
                    <a:pt x="2152973" y="363000"/>
                    <a:pt x="2138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rId1" action="ppaction://hlinksldjump"/>
                </a:rPr>
                <a:t>光的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rId1" action="ppaction://hlinksldjump"/>
                </a:rPr>
                <a:t>折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rId1" action="ppaction://hlinksldjump"/>
                </a:rPr>
                <a:t>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507615" y="4951730"/>
            <a:ext cx="1137285" cy="1047115"/>
            <a:chOff x="2577" y="2260"/>
            <a:chExt cx="1791" cy="1649"/>
          </a:xfrm>
        </p:grpSpPr>
        <p:sp>
          <p:nvSpPr>
            <p:cNvPr id="94" name="SubTopic"/>
            <p:cNvSpPr/>
            <p:nvPr/>
          </p:nvSpPr>
          <p:spPr>
            <a:xfrm>
              <a:off x="2577" y="2260"/>
              <a:ext cx="117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规律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5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</p:grpSp>
      <p:grpSp>
        <p:nvGrpSpPr>
          <p:cNvPr id="96" name="组合 95"/>
          <p:cNvGrpSpPr/>
          <p:nvPr/>
        </p:nvGrpSpPr>
        <p:grpSpPr>
          <a:xfrm>
            <a:off x="2387600" y="5558790"/>
            <a:ext cx="1257300" cy="681355"/>
            <a:chOff x="2388" y="3216"/>
            <a:chExt cx="1980" cy="1073"/>
          </a:xfrm>
        </p:grpSpPr>
        <p:sp>
          <p:nvSpPr>
            <p:cNvPr id="97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98" name="SubTopic"/>
            <p:cNvSpPr/>
            <p:nvPr/>
          </p:nvSpPr>
          <p:spPr>
            <a:xfrm>
              <a:off x="2388" y="3216"/>
              <a:ext cx="1359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54380" y="950595"/>
            <a:ext cx="110058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5. </a:t>
            </a:r>
            <a:r>
              <a:rPr lang="zh-CN" sz="2400">
                <a:sym typeface="+mn-ea"/>
              </a:rPr>
              <a:t>探究反射光线和入射光线、法线是否在同一平面内：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sym typeface="+mn-ea"/>
              </a:rPr>
              <a:t>纸板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F</a:t>
            </a:r>
            <a:r>
              <a:rPr lang="zh-CN" sz="2400">
                <a:sym typeface="+mn-ea"/>
              </a:rPr>
              <a:t>向后或向前折转，如图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sym typeface="+mn-ea"/>
              </a:rPr>
              <a:t>所示，让光线贴着纸板沿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AO</a:t>
            </a:r>
            <a:r>
              <a:rPr lang="zh-CN" sz="2400">
                <a:sym typeface="+mn-ea"/>
              </a:rPr>
              <a:t>方向射向镜面，观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察纸板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F</a:t>
            </a:r>
            <a:r>
              <a:rPr lang="zh-CN" sz="2400">
                <a:sym typeface="+mn-ea"/>
              </a:rPr>
              <a:t>上是否显示光线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[2018.26(1)</a:t>
            </a:r>
            <a:r>
              <a:rPr lang="zh-CN" sz="2400">
                <a:cs typeface="仿宋_GB2312" charset="0"/>
                <a:sym typeface="+mn-ea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2</a:t>
            </a:r>
            <a:r>
              <a:rPr lang="zh-CN" sz="2400">
                <a:cs typeface="仿宋_GB2312" charset="0"/>
                <a:sym typeface="+mn-ea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]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将纸板倾斜，如图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sz="2400">
                <a:ea typeface="宋体" panose="02010600030101010101" pitchFamily="2" charset="-122"/>
              </a:rPr>
              <a:t>所示，让光线贴着纸板沿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zh-CN" sz="2400">
                <a:ea typeface="宋体" panose="02010600030101010101" pitchFamily="2" charset="-122"/>
              </a:rPr>
              <a:t>方向射向镜面，观察纸板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上是否显示光线</a:t>
            </a:r>
            <a:endParaRPr lang="zh-CN" altLang="en-US" sz="2400"/>
          </a:p>
        </p:txBody>
      </p:sp>
      <p:pic>
        <p:nvPicPr>
          <p:cNvPr id="2" name="图片 -21474825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4840" y="3616325"/>
            <a:ext cx="5862320" cy="24739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69925" y="1661160"/>
            <a:ext cx="109924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验证光路的可逆性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将激光笔逆着已知光路的反射光线射入，观察纸板上的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是否与原来的入射光线重合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7. </a:t>
            </a:r>
            <a:r>
              <a:rPr lang="zh-CN" sz="2400">
                <a:ea typeface="宋体" panose="02010600030101010101" pitchFamily="2" charset="-122"/>
              </a:rPr>
              <a:t>实验表格设计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注意实验次数、入射角和反射角的区分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根据实验数据和现象，分析总结光反射时的特点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判断错误数据及原因分析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反射角与入射角互余的原因：将入射光线或反射光线与平面镜的夹角当成入射角或反射角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[2018.26(2)]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932815" y="2301875"/>
            <a:ext cx="1631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反射光线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43585" y="1588135"/>
            <a:ext cx="109924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多次改变入射角大小进行测量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目的：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________________________)11. </a:t>
            </a:r>
            <a:r>
              <a:rPr lang="zh-CN" sz="2400">
                <a:ea typeface="宋体" panose="02010600030101010101" pitchFamily="2" charset="-122"/>
              </a:rPr>
              <a:t>实验改进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在纸板上标上刻度，方便测量反射角和入射角大小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12. </a:t>
            </a:r>
            <a:r>
              <a:rPr lang="zh-CN" sz="2400">
                <a:ea typeface="宋体" panose="02010600030101010101" pitchFamily="2" charset="-122"/>
              </a:rPr>
              <a:t>实验时从硬纸板前的不同位置都能看到光的传播路径的原因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光在硬纸板上发生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反射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光反射时，反射光线、入射光线与法线在同一平面内；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反射光线和入射光线分别位于法线两侧；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反射角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入射角．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6344285" y="2238375"/>
            <a:ext cx="3520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使实验结论具有普遍性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3510" y="3865245"/>
            <a:ext cx="730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1455" y="5002530"/>
            <a:ext cx="934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26185" y="187579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821690" y="3040380"/>
            <a:ext cx="10949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例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盘锦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为了探究光反射时的规律，同学们进行如图所示的实验．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032510" y="3582035"/>
            <a:ext cx="99333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为了完成实验，需要的测量工具是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把一个平面镜放在水平桌面上，再把一张纸板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ENF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地立在平面镜上．纸板上的直线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zh-CN" sz="2400">
                <a:ea typeface="宋体" panose="02010600030101010101" pitchFamily="2" charset="-122"/>
              </a:rPr>
              <a:t>垂直于镜面．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6099175" y="3685540"/>
            <a:ext cx="1409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量角器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40395" y="4300220"/>
            <a:ext cx="963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竖直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71830" y="1127760"/>
            <a:ext cx="1094930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如图甲，使一束光贴着纸板射到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点，经平面镜反射后，沿另一方向射出．图中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入射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反射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角．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当入射角增大时，反射光线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靠近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平面镜．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1978660" y="180403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5845" y="2336165"/>
            <a:ext cx="1244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靠近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53435" y="3148330"/>
            <a:ext cx="3666490" cy="2468880"/>
            <a:chOff x="5186" y="4958"/>
            <a:chExt cx="5774" cy="3888"/>
          </a:xfrm>
        </p:grpSpPr>
        <p:pic>
          <p:nvPicPr>
            <p:cNvPr id="6" name="图片 -2147482555"/>
            <p:cNvPicPr>
              <a:picLocks noChangeAspect="1"/>
            </p:cNvPicPr>
            <p:nvPr/>
          </p:nvPicPr>
          <p:blipFill>
            <a:blip r:embed="rId1"/>
            <a:srcRect r="40837"/>
            <a:stretch>
              <a:fillRect/>
            </a:stretch>
          </p:blipFill>
          <p:spPr>
            <a:xfrm>
              <a:off x="5186" y="4958"/>
              <a:ext cx="5204" cy="38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9966" y="7935"/>
              <a:ext cx="994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785995" y="5708650"/>
            <a:ext cx="1821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050290" y="1743710"/>
            <a:ext cx="10949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下表是实验中记录的数据：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30313" y="2902585"/>
          <a:ext cx="7163435" cy="16643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7925"/>
                <a:gridCol w="998220"/>
                <a:gridCol w="997585"/>
                <a:gridCol w="996950"/>
                <a:gridCol w="997585"/>
                <a:gridCol w="997585"/>
                <a:gridCol w="997585"/>
              </a:tblGrid>
              <a:tr h="5670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sz="2400" b="0" i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sz="2400" b="0" i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r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69975" y="5029200"/>
            <a:ext cx="8467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宋体" panose="02010600030101010101" pitchFamily="2" charset="-122"/>
              </a:rPr>
              <a:t>分析实验数据可知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：反射角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入射角．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065395" y="4999355"/>
            <a:ext cx="1089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55650" y="1341120"/>
            <a:ext cx="107797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如图乙，把纸板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ENF</a:t>
            </a:r>
            <a:r>
              <a:rPr lang="zh-CN" sz="2400">
                <a:ea typeface="宋体" panose="02010600030101010101" pitchFamily="2" charset="-122"/>
              </a:rPr>
              <a:t>向前折或向后折，在纸板上都不能看到反射光线，说明：反射光线、入射光线和法线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476750" y="1997710"/>
            <a:ext cx="2184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在同一平面内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-2147482555"/>
          <p:cNvPicPr>
            <a:picLocks noChangeAspect="1"/>
          </p:cNvPicPr>
          <p:nvPr/>
        </p:nvPicPr>
        <p:blipFill>
          <a:blip r:embed="rId1"/>
          <a:srcRect l="58322"/>
          <a:stretch>
            <a:fillRect/>
          </a:stretch>
        </p:blipFill>
        <p:spPr>
          <a:xfrm>
            <a:off x="4404995" y="2889250"/>
            <a:ext cx="2367915" cy="251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839970" y="5488940"/>
            <a:ext cx="1821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77875" y="208978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9605" y="2801620"/>
            <a:ext cx="1089342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6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在实验开始时，有同学用激光笔紧贴纸板照射，但是纸板上并没有找到反射光线，产生这一现象的原因可能是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若在图甲中将一束光贴着纸板沿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FO</a:t>
            </a:r>
            <a:r>
              <a:rPr lang="zh-CN" sz="2400">
                <a:ea typeface="宋体" panose="02010600030101010101" pitchFamily="2" charset="-122"/>
              </a:rPr>
              <a:t>方向射到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点，光会沿图中的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OE</a:t>
            </a:r>
            <a:r>
              <a:rPr lang="zh-CN" sz="2400">
                <a:ea typeface="宋体" panose="02010600030101010101" pitchFamily="2" charset="-122"/>
              </a:rPr>
              <a:t>方向射出，这说明在反射现象中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5739765" y="3500755"/>
            <a:ext cx="4227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纸板没有与平面镜垂直放置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0775" y="4657090"/>
            <a:ext cx="2513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光路是可逆的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84250" y="1981200"/>
            <a:ext cx="105410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实验时，多次改变入射角，并保留光路，最后在纸板上留下了很多条光路，无法区分哪条反射光线与哪条入射光线对应，为了避免这一问题出现，实验时应该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(10)</a:t>
            </a:r>
            <a:r>
              <a:rPr lang="zh-CN" sz="2400">
                <a:ea typeface="宋体" panose="02010600030101010101" pitchFamily="2" charset="-122"/>
              </a:rPr>
              <a:t>同组的小东分析测量数据得出的结论是：光反射时，入射角等于反射角；小明认为应是：光反射时，反射角等于入射角．你认为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的结论正确，原因是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2087245" y="316293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给对应的反射光线和入射光线编号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19160" y="4247515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小明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7005" y="4819015"/>
            <a:ext cx="4760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先有入射光线，才有反射光线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25500" y="1514475"/>
            <a:ext cx="105410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(11)</a:t>
            </a:r>
            <a:r>
              <a:rPr lang="zh-CN" sz="2400">
                <a:ea typeface="宋体" panose="02010600030101010101" pitchFamily="2" charset="-122"/>
              </a:rPr>
              <a:t>另一小组同学利用同样的实验装置进行实验，记录的数据如下表所示，经检查三次实验中各角度的测量值都是准确的，但总结的规律却与反射定律相违背，你认为其中的原因应该是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062923" y="3576320"/>
          <a:ext cx="5849620" cy="2219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9640"/>
                <a:gridCol w="1824355"/>
                <a:gridCol w="1825625"/>
              </a:tblGrid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入射角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反射角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251450" y="2704465"/>
            <a:ext cx="5787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误将反射光线与镜面的夹角当成反射角 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07695" y="2626360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光的直线传播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2594" y="116205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7695" y="1894205"/>
            <a:ext cx="2261870" cy="521970"/>
            <a:chOff x="7040" y="3883"/>
            <a:chExt cx="3562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607695" y="3511550"/>
          <a:ext cx="11009630" cy="18783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4070"/>
                <a:gridCol w="10195560"/>
              </a:tblGrid>
              <a:tr h="7810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光源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能够___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____的物体叫光源．月亮________(选填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不是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)光源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光线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用来表示光传播的________和________的带箭头的直线．它是建立的物理模型，实际并不存在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064385" y="3656965"/>
            <a:ext cx="1699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自行发光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54140" y="372872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不是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6375" y="4325620"/>
            <a:ext cx="1108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径迹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31485" y="4325620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5" action="ppaction://hlinksldjump"/>
          </p:cNvPr>
          <p:cNvSpPr/>
          <p:nvPr/>
        </p:nvSpPr>
        <p:spPr>
          <a:xfrm>
            <a:off x="9582785" y="57607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97523" y="1649095"/>
          <a:ext cx="11195685" cy="35598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330"/>
                <a:gridCol w="10079355"/>
              </a:tblGrid>
              <a:tr h="8051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规律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光在______________中沿直线传播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23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(1)影子：日食、月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食</a:t>
                      </a:r>
                      <a:endParaRPr 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2)小孔成像：成倒立的实像，像的形状与小孔的形状无关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9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激光准直、站队看齐、射击瞄准等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23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光在真空中的传播速度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＝_______m/s＝_______km/s.光年是_______单位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315210" y="1826260"/>
            <a:ext cx="228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同种均匀介质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2080" y="4422140"/>
            <a:ext cx="1399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84365" y="4422140"/>
            <a:ext cx="1341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4395" y="442214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611360" y="55797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25475" y="101536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光的反射和光的折射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25158" y="1798955"/>
          <a:ext cx="10999470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6175"/>
                <a:gridCol w="4928235"/>
                <a:gridCol w="4925060"/>
              </a:tblGrid>
              <a:tr h="16459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(3年5考，1次实验、1次作图，2次辨识，1次反射规律)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(2019.3D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2017.4CD)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9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光射到物体表面时，有一部分会被物体表面________回去，这种现象叫做光的反射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光从一种介质________入另一种介质中时，传播方向会发生________，这种现象叫做光的折射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143250" y="4309745"/>
            <a:ext cx="953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4100" y="376682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斜射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43185" y="4309745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偏折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3" action="ppaction://hlinksldjump"/>
          </p:cNvPr>
          <p:cNvSpPr/>
          <p:nvPr/>
        </p:nvSpPr>
        <p:spPr>
          <a:xfrm>
            <a:off x="9555480" y="58394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09613" y="913765"/>
          <a:ext cx="10745470" cy="4676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3295"/>
                <a:gridCol w="4660265"/>
                <a:gridCol w="5121910"/>
              </a:tblGrid>
              <a:tr h="24815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39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三线共面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反射光线(折射光线)与对应的入射光线和法线在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93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两线分居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反射光线(折射光线)与对应的入射光线分别位于法线________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5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945" y="1336675"/>
            <a:ext cx="3695700" cy="1925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1040" y="1259840"/>
            <a:ext cx="3817620" cy="2078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018145" y="3677285"/>
            <a:ext cx="2117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同一平面内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16010" y="4810125"/>
            <a:ext cx="1583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4" action="ppaction://hlinksldjump"/>
          </p:cNvPr>
          <p:cNvSpPr/>
          <p:nvPr/>
        </p:nvSpPr>
        <p:spPr>
          <a:xfrm>
            <a:off x="9420860" y="58210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60718" y="1533525"/>
          <a:ext cx="8889365" cy="3879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525"/>
                <a:gridCol w="3004185"/>
                <a:gridCol w="4859655"/>
              </a:tblGrid>
              <a:tr h="11360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光路特点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光发生反射和折射时，光路________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26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两角关系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反射角______入射角，反射角随入射角的增大而________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a.当光从空气斜射入其他介质中时，折射角________入射角；b.当入射角增大时，折射角________；c.当光从空气垂直射入其他介质中时，传播方向________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9820910" y="260032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65315" y="193421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7150" y="331470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2050" y="4389120"/>
            <a:ext cx="1147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6465" y="3314700"/>
            <a:ext cx="1244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小于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52665" y="3846830"/>
            <a:ext cx="905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89015" y="4935855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流程图: 终止 8">
            <a:hlinkClick r:id="rId2" action="ppaction://hlinksldjump"/>
          </p:cNvPr>
          <p:cNvSpPr/>
          <p:nvPr/>
        </p:nvSpPr>
        <p:spPr>
          <a:xfrm>
            <a:off x="9599295" y="56603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26110" y="174625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25145" y="2224405"/>
            <a:ext cx="111423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下列光现象中，属于光的直线传播的是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；属于光的反射的是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；属于光的折射的是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水中倒影；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潜望镜；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立竿见影；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钢笔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错位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e. </a:t>
            </a:r>
            <a:r>
              <a:rPr lang="zh-CN" sz="2400">
                <a:ea typeface="宋体" panose="02010600030101010101" pitchFamily="2" charset="-122"/>
              </a:rPr>
              <a:t>海市蜃楼；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f. </a:t>
            </a:r>
            <a:r>
              <a:rPr lang="zh-CN" sz="2400">
                <a:ea typeface="宋体" panose="02010600030101010101" pitchFamily="2" charset="-122"/>
              </a:rPr>
              <a:t>雨后彩虹；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g. </a:t>
            </a:r>
            <a:r>
              <a:rPr lang="zh-CN" sz="2400">
                <a:ea typeface="宋体" panose="02010600030101010101" pitchFamily="2" charset="-122"/>
              </a:rPr>
              <a:t>猴子捞月；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h. </a:t>
            </a:r>
            <a:r>
              <a:rPr lang="zh-CN" sz="2400">
                <a:ea typeface="宋体" panose="02010600030101010101" pitchFamily="2" charset="-122"/>
              </a:rPr>
              <a:t>凿壁偷光；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i. </a:t>
            </a:r>
            <a:r>
              <a:rPr lang="zh-CN" sz="2400">
                <a:ea typeface="宋体" panose="02010600030101010101" pitchFamily="2" charset="-122"/>
              </a:rPr>
              <a:t>林间光线；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j. </a:t>
            </a:r>
            <a:r>
              <a:rPr lang="zh-CN" sz="2400">
                <a:ea typeface="宋体" panose="02010600030101010101" pitchFamily="2" charset="-122"/>
              </a:rPr>
              <a:t>一叶障目；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k. </a:t>
            </a:r>
            <a:r>
              <a:rPr lang="zh-CN" sz="2400">
                <a:ea typeface="宋体" panose="02010600030101010101" pitchFamily="2" charset="-122"/>
              </a:rPr>
              <a:t>激光准直；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l. </a:t>
            </a:r>
            <a:r>
              <a:rPr lang="zh-CN" sz="2400">
                <a:ea typeface="宋体" panose="02010600030101010101" pitchFamily="2" charset="-122"/>
              </a:rPr>
              <a:t>对镜化妆；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m. </a:t>
            </a:r>
            <a:r>
              <a:rPr lang="zh-CN" sz="2400">
                <a:ea typeface="宋体" panose="02010600030101010101" pitchFamily="2" charset="-122"/>
              </a:rPr>
              <a:t>波光粼粼；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n. </a:t>
            </a:r>
            <a:r>
              <a:rPr lang="zh-CN" sz="2400">
                <a:ea typeface="宋体" panose="02010600030101010101" pitchFamily="2" charset="-122"/>
              </a:rPr>
              <a:t>放大镜成像；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o. </a:t>
            </a:r>
            <a:r>
              <a:rPr lang="zh-CN" sz="2400">
                <a:ea typeface="宋体" panose="02010600030101010101" pitchFamily="2" charset="-122"/>
              </a:rPr>
              <a:t>坐井观天；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p. </a:t>
            </a:r>
            <a:r>
              <a:rPr lang="zh-CN" sz="2400">
                <a:ea typeface="宋体" panose="02010600030101010101" pitchFamily="2" charset="-122"/>
              </a:rPr>
              <a:t>小孔成像；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q. </a:t>
            </a:r>
            <a:r>
              <a:rPr lang="zh-CN" sz="2400">
                <a:ea typeface="宋体" panose="02010600030101010101" pitchFamily="2" charset="-122"/>
              </a:rPr>
              <a:t>日食、月食；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r. </a:t>
            </a:r>
            <a:r>
              <a:rPr lang="zh-CN" sz="2400">
                <a:ea typeface="宋体" panose="02010600030101010101" pitchFamily="2" charset="-122"/>
              </a:rPr>
              <a:t>潭清疑水浅；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s. </a:t>
            </a:r>
            <a:r>
              <a:rPr lang="zh-CN" sz="2400">
                <a:ea typeface="宋体" panose="02010600030101010101" pitchFamily="2" charset="-122"/>
              </a:rPr>
              <a:t>镜花水月；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t. </a:t>
            </a:r>
            <a:r>
              <a:rPr lang="zh-CN" sz="2400">
                <a:ea typeface="宋体" panose="02010600030101010101" pitchFamily="2" charset="-122"/>
              </a:rPr>
              <a:t>手影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6132195" y="2308860"/>
            <a:ext cx="1729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chijkopqt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8065" y="2870835"/>
            <a:ext cx="1641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abglms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9470" y="2870835"/>
            <a:ext cx="1621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defnr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468485" y="54356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09930" y="97599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镜面反射与漫反射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44538" y="1764030"/>
          <a:ext cx="10702290" cy="39236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5895"/>
                <a:gridCol w="4544060"/>
                <a:gridCol w="4712335"/>
              </a:tblGrid>
              <a:tr h="5499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镜面反射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漫反射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16522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一束平行光照射到镜面后，会被________地反射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凹凸不平的表面会把平行的入射光线向着四面八方反射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14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-21474825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0" y="4109085"/>
            <a:ext cx="2348865" cy="1367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5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4010" y="4109085"/>
            <a:ext cx="2430780" cy="1427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421255" y="3198495"/>
            <a:ext cx="1244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平行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5" action="ppaction://hlinksldjump"/>
          </p:cNvPr>
          <p:cNvSpPr/>
          <p:nvPr/>
        </p:nvSpPr>
        <p:spPr>
          <a:xfrm>
            <a:off x="9468485" y="59385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UNIT_TABLE_BEAUTIFY" val="smartTable{debb3707-11c7-4b43-a5bd-176cdcc6a94d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UNIT_TABLE_BEAUTIFY" val="smartTable{debb3707-11c7-4b43-a5bd-176cdcc6a94d}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UNIT_TABLE_BEAUTIFY" val="smartTable{875eab9a-cec0-424e-aff0-4b9f95ba6b94}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UNIT_TABLE_BEAUTIFY" val="smartTable{875eab9a-cec0-424e-aff0-4b9f95ba6b94}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UNIT_TABLE_BEAUTIFY" val="smartTable{86769198-4593-4960-b726-7c6f8c376f96}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35.xml><?xml version="1.0" encoding="utf-8"?>
<p:tagLst xmlns:p="http://schemas.openxmlformats.org/presentationml/2006/main">
  <p:tag name="KSO_WM_UNIT_TABLE_BEAUTIFY" val="smartTable{d7faeb20-408f-453d-8e34-07e97f6f7884}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SLIDE_ITEM_CNT" val="4"/>
</p:tagLst>
</file>

<file path=ppt/tags/tag40.xml><?xml version="1.0" encoding="utf-8"?>
<p:tagLst xmlns:p="http://schemas.openxmlformats.org/presentationml/2006/main">
  <p:tag name="KSO_WM_UNIT_TABLE_BEAUTIFY" val="smartTable{0d725625-04a0-41ab-81e2-c8409dcb3dae}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UNIT_TABLE_BEAUTIFY" val="smartTable{ba31573e-fefb-41e3-b6e2-2da6e6abf54b}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ba31573e-fefb-41e3-b6e2-2da6e6abf54b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debb3707-11c7-4b43-a5bd-176cdcc6a94d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4423</Words>
  <Application>WPS 演示</Application>
  <PresentationFormat>宽屏</PresentationFormat>
  <Paragraphs>573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Times New Roman</vt:lpstr>
      <vt:lpstr>黑体</vt:lpstr>
      <vt:lpstr>楷体_GB2312</vt:lpstr>
      <vt:lpstr>新宋体</vt:lpstr>
      <vt:lpstr>仿宋_GB2312</vt:lpstr>
      <vt:lpstr>仿宋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