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3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9" r:id="rId11"/>
    <p:sldId id="268" r:id="rId12"/>
    <p:sldId id="271" r:id="rId13"/>
    <p:sldId id="272" r:id="rId14"/>
    <p:sldId id="273" r:id="rId15"/>
    <p:sldId id="274" r:id="rId16"/>
    <p:sldId id="276" r:id="rId17"/>
    <p:sldId id="277" r:id="rId18"/>
    <p:sldId id="278" r:id="rId19"/>
    <p:sldId id="280" r:id="rId20"/>
    <p:sldId id="279" r:id="rId21"/>
    <p:sldId id="281" r:id="rId22"/>
    <p:sldId id="282" r:id="rId23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14" y="-2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2016/12/14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2016/12/14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2016/12/14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2016/12/14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2016/12/14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 descr="t0158711599f974aa20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168005" y="3945890"/>
            <a:ext cx="3526155" cy="2489200"/>
          </a:xfrm>
          <a:prstGeom prst="rect">
            <a:avLst/>
          </a:prstGeom>
        </p:spPr>
      </p:pic>
      <p:pic>
        <p:nvPicPr>
          <p:cNvPr id="6" name="图片 5" descr="帆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700" y="68580"/>
            <a:ext cx="11912600" cy="3597910"/>
          </a:xfrm>
          <a:prstGeom prst="rect">
            <a:avLst/>
          </a:prstGeom>
        </p:spPr>
      </p:pic>
      <p:pic>
        <p:nvPicPr>
          <p:cNvPr id="7" name="图片 6" descr="罗盘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485" y="3945890"/>
            <a:ext cx="3505835" cy="2706370"/>
          </a:xfrm>
          <a:prstGeom prst="rect">
            <a:avLst/>
          </a:prstGeom>
        </p:spPr>
      </p:pic>
      <p:pic>
        <p:nvPicPr>
          <p:cNvPr id="8" name="图片 7" descr="指南针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3665855"/>
            <a:ext cx="3048635" cy="3048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-16510" y="7620"/>
            <a:ext cx="2367915" cy="1143000"/>
          </a:xfrm>
        </p:spPr>
        <p:txBody>
          <a:bodyPr anchor="ctr">
            <a:normAutofit/>
          </a:bodyPr>
          <a:lstStyle/>
          <a:p>
            <a:pPr algn="l" defTabSz="914400">
              <a:buNone/>
            </a:pPr>
            <a:r>
              <a:rPr lang="zh-CN" altLang="en-US" sz="3600" b="1" kern="1200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隶书" pitchFamily="1" charset="-122"/>
              </a:rPr>
              <a:t>合作探究</a:t>
            </a:r>
          </a:p>
        </p:txBody>
      </p:sp>
      <p:sp>
        <p:nvSpPr>
          <p:cNvPr id="18435" name="内容占位符 2"/>
          <p:cNvSpPr>
            <a:spLocks noGrp="1"/>
          </p:cNvSpPr>
          <p:nvPr>
            <p:ph idx="1"/>
          </p:nvPr>
        </p:nvSpPr>
        <p:spPr>
          <a:xfrm>
            <a:off x="-16510" y="932180"/>
            <a:ext cx="9015730" cy="3163570"/>
          </a:xfrm>
        </p:spPr>
        <p:txBody>
          <a:bodyPr>
            <a:normAutofit/>
          </a:bodyPr>
          <a:lstStyle/>
          <a:p>
            <a:pPr algn="l" defTabSz="914400">
              <a:buSzPct val="75000"/>
              <a:buFont typeface="Wingdings" panose="05000000000000000000" pitchFamily="2" charset="2"/>
              <a:buNone/>
            </a:pPr>
            <a:r>
              <a:rPr lang="en-US" altLang="x-none" sz="3600" b="1" kern="1200" baseline="0">
                <a:latin typeface="微软雅黑" panose="020B0503020204020204" charset="-122"/>
                <a:ea typeface="微软雅黑" panose="020B0503020204020204" charset="-122"/>
              </a:rPr>
              <a:t>1. </a:t>
            </a:r>
            <a:r>
              <a:rPr lang="zh-CN" altLang="en-US" sz="3600" b="1" kern="1200" baseline="0" dirty="0">
                <a:latin typeface="微软雅黑" panose="020B0503020204020204" charset="-122"/>
                <a:ea typeface="微软雅黑" panose="020B0503020204020204" charset="-122"/>
              </a:rPr>
              <a:t>如图</a:t>
            </a:r>
            <a:r>
              <a:rPr lang="en-US" altLang="x-none" sz="3600" b="1" kern="1200" baseline="0">
                <a:latin typeface="微软雅黑" panose="020B0503020204020204" charset="-122"/>
                <a:ea typeface="微软雅黑" panose="020B0503020204020204" charset="-122"/>
              </a:rPr>
              <a:t>20.1-4,</a:t>
            </a:r>
            <a:r>
              <a:rPr lang="zh-CN" altLang="en-US" sz="3600" b="1" kern="1200" baseline="0" dirty="0">
                <a:latin typeface="微软雅黑" panose="020B0503020204020204" charset="-122"/>
                <a:ea typeface="微软雅黑" panose="020B0503020204020204" charset="-122"/>
              </a:rPr>
              <a:t>一根条形磁体外面包着一块布放在桌面上。它的</a:t>
            </a:r>
            <a:r>
              <a:rPr lang="en-US" altLang="x-none" sz="3600" b="1" kern="1200" baseline="0">
                <a:latin typeface="微软雅黑" panose="020B0503020204020204" charset="-122"/>
                <a:ea typeface="微软雅黑" panose="020B0503020204020204" charset="-122"/>
              </a:rPr>
              <a:t>N</a:t>
            </a:r>
            <a:r>
              <a:rPr lang="zh-CN" altLang="en-US" sz="3600" b="1" kern="1200" baseline="0" dirty="0">
                <a:latin typeface="微软雅黑" panose="020B0503020204020204" charset="-122"/>
                <a:ea typeface="微软雅黑" panose="020B0503020204020204" charset="-122"/>
              </a:rPr>
              <a:t>极在哪端？用一只磁针来探测一下。如果把几只小磁针放在条形磁体周围不同的地方，磁针所指的方向相同吗？</a:t>
            </a:r>
          </a:p>
        </p:txBody>
      </p:sp>
      <p:pic>
        <p:nvPicPr>
          <p:cNvPr id="18437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0065" y="3185160"/>
            <a:ext cx="3454400" cy="34156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8" name="矩形 4"/>
          <p:cNvSpPr/>
          <p:nvPr/>
        </p:nvSpPr>
        <p:spPr>
          <a:xfrm>
            <a:off x="205105" y="4095750"/>
            <a:ext cx="5327650" cy="215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    在不同的位置，小磁针的北极所指示的方向是不同的。</a:t>
            </a:r>
          </a:p>
        </p:txBody>
      </p:sp>
    </p:spTree>
  </p:cSld>
  <p:clrMapOvr>
    <a:masterClrMapping/>
  </p:clrMapOvr>
  <p:transition spd="slow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 bldLvl="0"/>
      <p:bldP spid="18438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/>
          </p:cNvSpPr>
          <p:nvPr>
            <p:ph type="title"/>
          </p:nvPr>
        </p:nvSpPr>
        <p:spPr>
          <a:xfrm>
            <a:off x="205740" y="90488"/>
            <a:ext cx="8229600" cy="1143000"/>
          </a:xfrm>
        </p:spPr>
        <p:txBody>
          <a:bodyPr anchor="ctr">
            <a:normAutofit/>
          </a:bodyPr>
          <a:lstStyle/>
          <a:p>
            <a:pPr algn="l" defTabSz="914400">
              <a:buNone/>
            </a:pPr>
            <a:r>
              <a:rPr lang="zh-CN" altLang="en-US" sz="3600" b="1" kern="1200" baseline="0">
                <a:solidFill>
                  <a:srgbClr val="FF0000"/>
                </a:solidFill>
                <a:latin typeface="隶书" pitchFamily="1" charset="-122"/>
                <a:ea typeface="隶书" pitchFamily="1" charset="-122"/>
                <a:sym typeface="隶书" pitchFamily="1" charset="-122"/>
              </a:rPr>
              <a:t>磁场</a:t>
            </a:r>
          </a:p>
        </p:txBody>
      </p:sp>
      <p:sp>
        <p:nvSpPr>
          <p:cNvPr id="17411" name="内容占位符 2"/>
          <p:cNvSpPr>
            <a:spLocks noGrp="1"/>
          </p:cNvSpPr>
          <p:nvPr>
            <p:ph idx="1"/>
          </p:nvPr>
        </p:nvSpPr>
        <p:spPr>
          <a:xfrm>
            <a:off x="206375" y="1233805"/>
            <a:ext cx="11762105" cy="4892675"/>
          </a:xfrm>
        </p:spPr>
        <p:txBody>
          <a:bodyPr>
            <a:noAutofit/>
          </a:bodyPr>
          <a:lstStyle/>
          <a:p>
            <a:pPr algn="l" defTabSz="914400">
              <a:buSzPct val="75000"/>
              <a:buFont typeface="Wingdings" panose="05000000000000000000" pitchFamily="2" charset="2"/>
              <a:buNone/>
            </a:pPr>
            <a:r>
              <a:rPr lang="en-US" altLang="x-none" sz="4000" b="1" kern="1200" baseline="0">
                <a:latin typeface="微软雅黑" panose="020B0503020204020204" charset="-122"/>
                <a:ea typeface="微软雅黑" panose="020B0503020204020204" charset="-122"/>
              </a:rPr>
              <a:t>         1.	</a:t>
            </a:r>
            <a:r>
              <a:rPr lang="zh-CN" altLang="en-US" sz="4000" b="1" kern="1200" baseline="0" dirty="0">
                <a:latin typeface="微软雅黑" panose="020B0503020204020204" charset="-122"/>
                <a:ea typeface="微软雅黑" panose="020B0503020204020204" charset="-122"/>
              </a:rPr>
              <a:t>磁铁周围存在一种物质，它能让位于其中的小磁针发生偏转，这种物质叫做</a:t>
            </a:r>
            <a:r>
              <a:rPr lang="zh-CN" altLang="en-US" sz="4000" b="1" u="sng" kern="1200" baseline="0" dirty="0">
                <a:latin typeface="微软雅黑" panose="020B0503020204020204" charset="-122"/>
                <a:ea typeface="微软雅黑" panose="020B0503020204020204" charset="-122"/>
              </a:rPr>
              <a:t>            </a:t>
            </a:r>
            <a:r>
              <a:rPr lang="zh-CN" altLang="en-US" sz="4000" b="1" kern="1200" baseline="0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  <a:p>
            <a:pPr algn="l" defTabSz="914400">
              <a:buSzPct val="75000"/>
              <a:buFont typeface="Wingdings" panose="05000000000000000000" pitchFamily="2" charset="2"/>
              <a:buNone/>
            </a:pPr>
            <a:r>
              <a:rPr lang="en-US" altLang="x-none" sz="4000" b="1" kern="1200" baseline="0">
                <a:latin typeface="微软雅黑" panose="020B0503020204020204" charset="-122"/>
                <a:ea typeface="微软雅黑" panose="020B0503020204020204" charset="-122"/>
              </a:rPr>
              <a:t>          2.	</a:t>
            </a:r>
            <a:r>
              <a:rPr lang="zh-CN" altLang="en-US" sz="4000" b="1" kern="1200" baseline="0" dirty="0">
                <a:latin typeface="微软雅黑" panose="020B0503020204020204" charset="-122"/>
                <a:ea typeface="微软雅黑" panose="020B0503020204020204" charset="-122"/>
              </a:rPr>
              <a:t>我们把小磁针静止时</a:t>
            </a:r>
            <a:r>
              <a:rPr lang="zh-CN" altLang="en-US" sz="4000" b="1" u="sng" kern="1200" baseline="0" dirty="0">
                <a:latin typeface="微软雅黑" panose="020B0503020204020204" charset="-122"/>
                <a:ea typeface="微软雅黑" panose="020B0503020204020204" charset="-122"/>
              </a:rPr>
              <a:t>         </a:t>
            </a:r>
            <a:r>
              <a:rPr lang="zh-CN" altLang="en-US" sz="4000" b="1" kern="1200" baseline="0" dirty="0">
                <a:latin typeface="微软雅黑" panose="020B0503020204020204" charset="-122"/>
                <a:ea typeface="微软雅黑" panose="020B0503020204020204" charset="-122"/>
              </a:rPr>
              <a:t>极所指示的方向规定为该点的磁场方向。</a:t>
            </a:r>
          </a:p>
          <a:p>
            <a:pPr algn="l" defTabSz="914400">
              <a:buSzPct val="75000"/>
              <a:buFont typeface="Wingdings" panose="05000000000000000000" pitchFamily="2" charset="2"/>
              <a:buNone/>
            </a:pPr>
            <a:r>
              <a:rPr lang="en-US" altLang="x-none" sz="4000" b="1" kern="1200" baseline="0">
                <a:latin typeface="微软雅黑" panose="020B0503020204020204" charset="-122"/>
                <a:ea typeface="微软雅黑" panose="020B0503020204020204" charset="-122"/>
              </a:rPr>
              <a:t>          3.	</a:t>
            </a:r>
            <a:r>
              <a:rPr lang="zh-CN" altLang="en-US" sz="4000" b="1" kern="1200" baseline="0" dirty="0">
                <a:latin typeface="微软雅黑" panose="020B0503020204020204" charset="-122"/>
                <a:ea typeface="微软雅黑" panose="020B0503020204020204" charset="-122"/>
              </a:rPr>
              <a:t>用一些带有箭头的曲线，可以方便的描述磁场，这种曲线叫做</a:t>
            </a:r>
            <a:r>
              <a:rPr lang="zh-CN" altLang="en-US" sz="4000" b="1" u="sng" kern="1200" baseline="0" dirty="0">
                <a:latin typeface="微软雅黑" panose="020B0503020204020204" charset="-122"/>
                <a:ea typeface="微软雅黑" panose="020B0503020204020204" charset="-122"/>
              </a:rPr>
              <a:t>             </a:t>
            </a:r>
            <a:r>
              <a:rPr lang="zh-CN" altLang="en-US" sz="4000" b="1" kern="1200" baseline="0" dirty="0">
                <a:latin typeface="微软雅黑" panose="020B0503020204020204" charset="-122"/>
                <a:ea typeface="微软雅黑" panose="020B0503020204020204" charset="-122"/>
              </a:rPr>
              <a:t> 。条形磁铁的外部磁场磁感线从</a:t>
            </a:r>
            <a:r>
              <a:rPr lang="zh-CN" altLang="en-US" sz="4000" b="1" u="sng" kern="1200" baseline="0" dirty="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4000" b="1" kern="1200" baseline="0" dirty="0">
                <a:latin typeface="微软雅黑" panose="020B0503020204020204" charset="-122"/>
                <a:ea typeface="微软雅黑" panose="020B0503020204020204" charset="-122"/>
              </a:rPr>
              <a:t>极出发，回到</a:t>
            </a:r>
            <a:r>
              <a:rPr lang="zh-CN" altLang="en-US" sz="4000" b="1" u="sng" kern="1200" baseline="0" dirty="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4000" b="1" kern="1200" baseline="0" dirty="0">
                <a:latin typeface="微软雅黑" panose="020B0503020204020204" charset="-122"/>
                <a:ea typeface="微软雅黑" panose="020B0503020204020204" charset="-122"/>
              </a:rPr>
              <a:t>极。</a:t>
            </a:r>
          </a:p>
          <a:p>
            <a:pPr algn="l" defTabSz="914400">
              <a:buSzPct val="75000"/>
              <a:buFont typeface="Wingdings" panose="05000000000000000000" pitchFamily="2" charset="2"/>
            </a:pPr>
            <a:endParaRPr lang="zh-CN" altLang="en-US" sz="4000" b="1" kern="1200" baseline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13" name="TextBox 4"/>
          <p:cNvSpPr/>
          <p:nvPr/>
        </p:nvSpPr>
        <p:spPr>
          <a:xfrm>
            <a:off x="7573645" y="1671320"/>
            <a:ext cx="2410460" cy="808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磁场</a:t>
            </a:r>
          </a:p>
        </p:txBody>
      </p:sp>
      <p:sp>
        <p:nvSpPr>
          <p:cNvPr id="17414" name="TextBox 5"/>
          <p:cNvSpPr/>
          <p:nvPr/>
        </p:nvSpPr>
        <p:spPr>
          <a:xfrm>
            <a:off x="3503613" y="4696778"/>
            <a:ext cx="431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x-none" sz="5400" b="1">
                <a:solidFill>
                  <a:srgbClr val="FF0000"/>
                </a:solidFill>
                <a:latin typeface="BatangChe" panose="02030609000101010101" charset="-127"/>
                <a:ea typeface="BatangChe" panose="02030609000101010101" charset="-127"/>
                <a:sym typeface="Calibri" panose="020F0502020204030204" charset="0"/>
              </a:rPr>
              <a:t>N</a:t>
            </a:r>
            <a:endParaRPr lang="en-US" altLang="x-none" sz="5400" b="1" dirty="0">
              <a:solidFill>
                <a:srgbClr val="FF0000"/>
              </a:solidFill>
              <a:latin typeface="BatangChe" panose="02030609000101010101" charset="-127"/>
              <a:ea typeface="BatangChe" panose="02030609000101010101" charset="-127"/>
              <a:sym typeface="Calibri" panose="020F0502020204030204" charset="0"/>
            </a:endParaRPr>
          </a:p>
        </p:txBody>
      </p:sp>
      <p:sp>
        <p:nvSpPr>
          <p:cNvPr id="17415" name="TextBox 6"/>
          <p:cNvSpPr/>
          <p:nvPr/>
        </p:nvSpPr>
        <p:spPr>
          <a:xfrm>
            <a:off x="5590540" y="4187825"/>
            <a:ext cx="2844800" cy="743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磁感线</a:t>
            </a:r>
          </a:p>
        </p:txBody>
      </p:sp>
      <p:sp>
        <p:nvSpPr>
          <p:cNvPr id="17416" name="TextBox 7"/>
          <p:cNvSpPr/>
          <p:nvPr/>
        </p:nvSpPr>
        <p:spPr>
          <a:xfrm>
            <a:off x="7783830" y="2480310"/>
            <a:ext cx="863600" cy="7435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北</a:t>
            </a:r>
          </a:p>
        </p:txBody>
      </p:sp>
      <p:sp>
        <p:nvSpPr>
          <p:cNvPr id="17417" name="TextBox 8"/>
          <p:cNvSpPr/>
          <p:nvPr/>
        </p:nvSpPr>
        <p:spPr>
          <a:xfrm>
            <a:off x="7573328" y="4697095"/>
            <a:ext cx="342900" cy="822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x-none" sz="4800" b="1">
                <a:solidFill>
                  <a:srgbClr val="FF0000"/>
                </a:solidFill>
                <a:latin typeface="BatangChe" panose="02030609000101010101" charset="-127"/>
                <a:ea typeface="BatangChe" panose="02030609000101010101" charset="-127"/>
                <a:sym typeface="Calibri" panose="020F0502020204030204" charset="0"/>
              </a:rPr>
              <a:t>S</a:t>
            </a:r>
            <a:endParaRPr lang="en-US" altLang="x-none" sz="4800" b="1" dirty="0">
              <a:solidFill>
                <a:srgbClr val="FF0000"/>
              </a:solidFill>
              <a:latin typeface="BatangChe" panose="02030609000101010101" charset="-127"/>
              <a:ea typeface="BatangChe" panose="02030609000101010101" charset="-127"/>
              <a:sym typeface="Calibri" panose="020F0502020204030204" charset="0"/>
            </a:endParaRPr>
          </a:p>
        </p:txBody>
      </p:sp>
    </p:spTree>
  </p:cSld>
  <p:clrMapOvr>
    <a:masterClrMapping/>
  </p:clrMapOvr>
  <p:transition spd="slow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2" dur="5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7" dur="5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2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2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32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3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42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 bldLvl="0"/>
      <p:bldP spid="17413" grpId="0" bldLvl="0"/>
      <p:bldP spid="17414" grpId="0" bldLvl="0"/>
      <p:bldP spid="17415" grpId="0" bldLvl="0"/>
      <p:bldP spid="17416" grpId="0" bldLvl="0"/>
      <p:bldP spid="17417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内容占位符 2"/>
          <p:cNvSpPr>
            <a:spLocks noGrp="1"/>
          </p:cNvSpPr>
          <p:nvPr>
            <p:ph idx="1"/>
          </p:nvPr>
        </p:nvSpPr>
        <p:spPr>
          <a:xfrm>
            <a:off x="335280" y="137795"/>
            <a:ext cx="8229600" cy="695325"/>
          </a:xfrm>
        </p:spPr>
        <p:txBody>
          <a:bodyPr>
            <a:noAutofit/>
          </a:bodyPr>
          <a:lstStyle/>
          <a:p>
            <a:pPr algn="l" defTabSz="914400">
              <a:buSzPct val="75000"/>
              <a:buFont typeface="Wingdings" panose="05000000000000000000" pitchFamily="2" charset="2"/>
              <a:buNone/>
            </a:pPr>
            <a:r>
              <a:rPr lang="zh-CN" altLang="en-US" sz="4400" b="1" kern="1200" baseline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请观察它们的磁感线</a:t>
            </a:r>
          </a:p>
        </p:txBody>
      </p:sp>
      <p:pic>
        <p:nvPicPr>
          <p:cNvPr id="20484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225" y="1410970"/>
            <a:ext cx="5395595" cy="42405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0950" y="833755"/>
            <a:ext cx="5241290" cy="48177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/>
          </p:cNvSpPr>
          <p:nvPr>
            <p:ph type="title"/>
          </p:nvPr>
        </p:nvSpPr>
        <p:spPr>
          <a:xfrm>
            <a:off x="273050" y="106998"/>
            <a:ext cx="8229600" cy="1143000"/>
          </a:xfrm>
        </p:spPr>
        <p:txBody>
          <a:bodyPr anchor="ctr">
            <a:normAutofit/>
          </a:bodyPr>
          <a:lstStyle/>
          <a:p>
            <a:pPr algn="l" defTabSz="914400">
              <a:buNone/>
            </a:pPr>
            <a:r>
              <a:rPr lang="zh-CN" altLang="en-US" sz="5400" b="1" kern="1200" baseline="0">
                <a:solidFill>
                  <a:srgbClr val="FF0000"/>
                </a:solidFill>
                <a:latin typeface="隶书" pitchFamily="1" charset="-122"/>
                <a:ea typeface="隶书" pitchFamily="1" charset="-122"/>
                <a:sym typeface="隶书" pitchFamily="1" charset="-122"/>
              </a:rPr>
              <a:t>精讲点拨</a:t>
            </a:r>
          </a:p>
        </p:txBody>
      </p:sp>
      <p:sp>
        <p:nvSpPr>
          <p:cNvPr id="21507" name="内容占位符 2"/>
          <p:cNvSpPr>
            <a:spLocks noGrp="1"/>
          </p:cNvSpPr>
          <p:nvPr>
            <p:ph idx="1"/>
          </p:nvPr>
        </p:nvSpPr>
        <p:spPr>
          <a:xfrm>
            <a:off x="389890" y="1600200"/>
            <a:ext cx="11060430" cy="4526280"/>
          </a:xfrm>
        </p:spPr>
        <p:txBody>
          <a:bodyPr>
            <a:noAutofit/>
          </a:bodyPr>
          <a:lstStyle/>
          <a:p>
            <a:pPr algn="l" defTabSz="914400">
              <a:buSzPct val="75000"/>
              <a:buFont typeface="Wingdings" panose="05000000000000000000" pitchFamily="2" charset="2"/>
              <a:buNone/>
            </a:pPr>
            <a:r>
              <a:rPr lang="en-US" altLang="x-none" sz="44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44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磁感线不是实际存在的，只是为了研究的方便人为规定的。</a:t>
            </a:r>
          </a:p>
          <a:p>
            <a:pPr algn="l" defTabSz="914400">
              <a:buSzPct val="75000"/>
              <a:buFont typeface="Wingdings" panose="05000000000000000000" pitchFamily="2" charset="2"/>
              <a:buNone/>
            </a:pPr>
            <a:r>
              <a:rPr lang="en-US" altLang="x-none" sz="44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44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在磁铁内部，磁感线是从</a:t>
            </a:r>
            <a:r>
              <a:rPr lang="en-US" altLang="x-none" sz="44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S</a:t>
            </a:r>
            <a:r>
              <a:rPr lang="zh-CN" altLang="en-US" sz="44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极出发回到</a:t>
            </a:r>
            <a:r>
              <a:rPr lang="en-US" altLang="x-none" sz="44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r>
              <a:rPr lang="zh-CN" altLang="en-US" sz="44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极的。</a:t>
            </a:r>
          </a:p>
          <a:p>
            <a:pPr algn="l" defTabSz="914400">
              <a:buSzPct val="75000"/>
              <a:buFont typeface="Wingdings" panose="05000000000000000000" pitchFamily="2" charset="2"/>
              <a:buNone/>
            </a:pPr>
            <a:r>
              <a:rPr lang="en-US" altLang="x-none" sz="44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44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我们可以根据磁铁的南北极来画磁感线方向，也可以根据磁感线上的箭头方向来标出磁铁的南北极。</a:t>
            </a:r>
          </a:p>
          <a:p>
            <a:pPr algn="l" defTabSz="914400">
              <a:buSzPct val="75000"/>
              <a:buFont typeface="Wingdings" panose="05000000000000000000" pitchFamily="2" charset="2"/>
            </a:pPr>
            <a:endParaRPr lang="zh-CN" altLang="en-US" sz="4400" b="1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2" dur="5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7" dur="5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"/>
          <p:cNvSpPr>
            <a:spLocks noGrp="1"/>
          </p:cNvSpPr>
          <p:nvPr>
            <p:ph type="title"/>
          </p:nvPr>
        </p:nvSpPr>
        <p:spPr>
          <a:xfrm>
            <a:off x="674370" y="13018"/>
            <a:ext cx="8229600" cy="1143000"/>
          </a:xfrm>
        </p:spPr>
        <p:txBody>
          <a:bodyPr anchor="ctr">
            <a:normAutofit/>
          </a:bodyPr>
          <a:lstStyle/>
          <a:p>
            <a:pPr algn="l" defTabSz="914400">
              <a:buNone/>
            </a:pPr>
            <a:r>
              <a:rPr lang="zh-CN" altLang="en-US" sz="4400" b="1" kern="1200" baseline="0">
                <a:solidFill>
                  <a:srgbClr val="FF0000"/>
                </a:solidFill>
                <a:latin typeface="隶书" pitchFamily="1" charset="-122"/>
                <a:ea typeface="隶书" pitchFamily="1" charset="-122"/>
                <a:sym typeface="隶书" pitchFamily="1" charset="-122"/>
              </a:rPr>
              <a:t>即时练习</a:t>
            </a:r>
          </a:p>
        </p:txBody>
      </p:sp>
      <p:pic>
        <p:nvPicPr>
          <p:cNvPr id="2253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285" y="1039495"/>
            <a:ext cx="11946255" cy="5175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4" name="TextBox 4"/>
          <p:cNvSpPr/>
          <p:nvPr/>
        </p:nvSpPr>
        <p:spPr>
          <a:xfrm>
            <a:off x="2747010" y="3483293"/>
            <a:ext cx="431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x-none" sz="3600" b="1">
                <a:solidFill>
                  <a:srgbClr val="FF0000"/>
                </a:solidFill>
                <a:latin typeface="Calibri" panose="020F0502020204030204" charset="0"/>
                <a:ea typeface="Arial" panose="020B0604020202020204" pitchFamily="34" charset="0"/>
                <a:sym typeface="Calibri" panose="020F0502020204030204" charset="0"/>
              </a:rPr>
              <a:t>N</a:t>
            </a:r>
            <a:endParaRPr lang="en-US" altLang="x-none" sz="3600" b="1" dirty="0">
              <a:solidFill>
                <a:srgbClr val="FF0000"/>
              </a:solidFill>
              <a:latin typeface="Calibri" panose="020F0502020204030204" charset="0"/>
              <a:ea typeface="Arial" panose="020B0604020202020204" pitchFamily="34" charset="0"/>
              <a:sym typeface="Calibri" panose="020F0502020204030204" charset="0"/>
            </a:endParaRPr>
          </a:p>
        </p:txBody>
      </p:sp>
      <p:sp>
        <p:nvSpPr>
          <p:cNvPr id="22535" name="TextBox 6"/>
          <p:cNvSpPr/>
          <p:nvPr/>
        </p:nvSpPr>
        <p:spPr>
          <a:xfrm>
            <a:off x="7121525" y="3576320"/>
            <a:ext cx="4819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x-none" sz="3600" b="1">
                <a:solidFill>
                  <a:srgbClr val="FF0000"/>
                </a:solidFill>
                <a:latin typeface="Calibri" panose="020F0502020204030204" charset="0"/>
                <a:ea typeface="Arial" panose="020B0604020202020204" pitchFamily="34" charset="0"/>
                <a:sym typeface="Calibri" panose="020F0502020204030204" charset="0"/>
              </a:rPr>
              <a:t>N</a:t>
            </a:r>
            <a:endParaRPr lang="en-US" altLang="x-none" sz="3600" b="1" dirty="0">
              <a:solidFill>
                <a:srgbClr val="FF0000"/>
              </a:solidFill>
              <a:latin typeface="Calibri" panose="020F0502020204030204" charset="0"/>
              <a:ea typeface="Arial" panose="020B0604020202020204" pitchFamily="34" charset="0"/>
              <a:sym typeface="Calibri" panose="020F0502020204030204" charset="0"/>
            </a:endParaRPr>
          </a:p>
        </p:txBody>
      </p:sp>
      <p:sp>
        <p:nvSpPr>
          <p:cNvPr id="22536" name="TextBox 8"/>
          <p:cNvSpPr/>
          <p:nvPr/>
        </p:nvSpPr>
        <p:spPr>
          <a:xfrm>
            <a:off x="5060315" y="3483293"/>
            <a:ext cx="431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x-none" sz="3600" b="1">
                <a:solidFill>
                  <a:srgbClr val="FF0000"/>
                </a:solidFill>
                <a:latin typeface="Calibri" panose="020F0502020204030204" charset="0"/>
                <a:ea typeface="Arial" panose="020B0604020202020204" pitchFamily="34" charset="0"/>
                <a:sym typeface="Calibri" panose="020F0502020204030204" charset="0"/>
              </a:rPr>
              <a:t>S</a:t>
            </a:r>
            <a:endParaRPr lang="en-US" altLang="x-none" sz="3600" b="1" dirty="0">
              <a:solidFill>
                <a:srgbClr val="FF0000"/>
              </a:solidFill>
              <a:latin typeface="Calibri" panose="020F0502020204030204" charset="0"/>
              <a:ea typeface="Arial" panose="020B0604020202020204" pitchFamily="34" charset="0"/>
              <a:sym typeface="Calibri" panose="020F0502020204030204" charset="0"/>
            </a:endParaRPr>
          </a:p>
        </p:txBody>
      </p:sp>
      <p:sp>
        <p:nvSpPr>
          <p:cNvPr id="22537" name="TextBox 9"/>
          <p:cNvSpPr/>
          <p:nvPr/>
        </p:nvSpPr>
        <p:spPr>
          <a:xfrm>
            <a:off x="9577070" y="3576320"/>
            <a:ext cx="4152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x-none" sz="3600" b="1">
                <a:solidFill>
                  <a:srgbClr val="FF0000"/>
                </a:solidFill>
                <a:latin typeface="Calibri" panose="020F0502020204030204" charset="0"/>
                <a:ea typeface="Arial" panose="020B0604020202020204" pitchFamily="34" charset="0"/>
                <a:sym typeface="Calibri" panose="020F0502020204030204" charset="0"/>
              </a:rPr>
              <a:t>N</a:t>
            </a:r>
            <a:endParaRPr lang="en-US" altLang="x-none" sz="3600" b="1" dirty="0">
              <a:solidFill>
                <a:srgbClr val="FF0000"/>
              </a:solidFill>
              <a:latin typeface="Calibri" panose="020F0502020204030204" charset="0"/>
              <a:ea typeface="Arial" panose="020B0604020202020204" pitchFamily="34" charset="0"/>
              <a:sym typeface="Calibri" panose="020F0502020204030204" charset="0"/>
            </a:endParaRPr>
          </a:p>
        </p:txBody>
      </p:sp>
      <p:pic>
        <p:nvPicPr>
          <p:cNvPr id="22538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6620" y="4781550"/>
            <a:ext cx="1203960" cy="2419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9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42020" y="4036695"/>
            <a:ext cx="248920" cy="12547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2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7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22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2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32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37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 bldLvl="0"/>
      <p:bldP spid="22535" grpId="0" bldLvl="0"/>
      <p:bldP spid="22536" grpId="0" bldLvl="0"/>
      <p:bldP spid="22537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内容占位符 2"/>
          <p:cNvSpPr>
            <a:spLocks noGrp="1"/>
          </p:cNvSpPr>
          <p:nvPr>
            <p:ph idx="1"/>
          </p:nvPr>
        </p:nvSpPr>
        <p:spPr>
          <a:xfrm>
            <a:off x="508000" y="277495"/>
            <a:ext cx="11477625" cy="5848985"/>
          </a:xfrm>
        </p:spPr>
        <p:txBody>
          <a:bodyPr>
            <a:normAutofit/>
          </a:bodyPr>
          <a:lstStyle/>
          <a:p>
            <a:pPr algn="l" defTabSz="914400">
              <a:buSzPct val="75000"/>
              <a:buFont typeface="Wingdings" panose="05000000000000000000" pitchFamily="2" charset="2"/>
              <a:buNone/>
            </a:pPr>
            <a:r>
              <a:rPr lang="en-US" altLang="x-none" sz="40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2.  </a:t>
            </a:r>
            <a:r>
              <a:rPr lang="zh-CN" altLang="en-US" sz="40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如下图所示，一个条形磁铁的周围放着能自由转动的小磁针甲、乙、丙、丁，这四个小磁针静止时</a:t>
            </a:r>
            <a:r>
              <a:rPr lang="en-US" altLang="x-none" sz="40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r>
              <a:rPr lang="zh-CN" altLang="en-US" sz="40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极指向画错的是（磁针的黑端表示</a:t>
            </a:r>
            <a:r>
              <a:rPr lang="en-US" altLang="x-none" sz="40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r>
              <a:rPr lang="zh-CN" altLang="en-US" sz="40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极）（ </a:t>
            </a:r>
            <a:r>
              <a:rPr lang="en-US" altLang="x-none" sz="40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40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</a:p>
          <a:p>
            <a:pPr algn="l" defTabSz="914400">
              <a:buSzPct val="75000"/>
              <a:buFont typeface="Wingdings" panose="05000000000000000000" pitchFamily="2" charset="2"/>
              <a:buNone/>
            </a:pPr>
            <a:r>
              <a:rPr lang="en-US" altLang="x-none" sz="40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40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．磁针甲 </a:t>
            </a:r>
            <a:r>
              <a:rPr lang="en-US" altLang="x-none" sz="40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40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．磁针乙 </a:t>
            </a:r>
            <a:r>
              <a:rPr lang="en-US" altLang="x-none" sz="40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40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．磁针丙 </a:t>
            </a:r>
            <a:r>
              <a:rPr lang="en-US" altLang="x-none" sz="40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r>
              <a:rPr lang="zh-CN" altLang="en-US" sz="40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．磁针丁</a:t>
            </a:r>
          </a:p>
          <a:p>
            <a:pPr algn="l" defTabSz="914400">
              <a:buSzPct val="75000"/>
              <a:buFont typeface="Wingdings" panose="05000000000000000000" pitchFamily="2" charset="2"/>
            </a:pPr>
            <a:endParaRPr lang="zh-CN" altLang="en-US" sz="4000" b="1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3556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4005" y="3018155"/>
            <a:ext cx="9558655" cy="33769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7" name="TextBox 1"/>
          <p:cNvSpPr/>
          <p:nvPr/>
        </p:nvSpPr>
        <p:spPr>
          <a:xfrm flipH="1">
            <a:off x="11123295" y="1188720"/>
            <a:ext cx="761365" cy="1188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x-none" sz="7200" b="1">
                <a:solidFill>
                  <a:srgbClr val="FF0000"/>
                </a:solidFill>
                <a:latin typeface="BatangChe" panose="02030609000101010101" charset="-127"/>
                <a:ea typeface="BatangChe" panose="02030609000101010101" charset="-127"/>
                <a:sym typeface="Calibri" panose="020F0502020204030204" charset="0"/>
              </a:rPr>
              <a:t>C</a:t>
            </a:r>
            <a:endParaRPr lang="en-US" altLang="x-none" sz="7200" b="1" dirty="0">
              <a:solidFill>
                <a:srgbClr val="FF0000"/>
              </a:solidFill>
              <a:latin typeface="BatangChe" panose="02030609000101010101" charset="-127"/>
              <a:ea typeface="BatangChe" panose="02030609000101010101" charset="-127"/>
              <a:sym typeface="Calibri" panose="020F0502020204030204" charset="0"/>
            </a:endParaRPr>
          </a:p>
        </p:txBody>
      </p:sp>
    </p:spTree>
  </p:cSld>
  <p:clrMapOvr>
    <a:masterClrMapping/>
  </p:clrMapOvr>
  <p:transition spd="slow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7" dur="500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2" dur="500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2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uild="p" bldLvl="0"/>
      <p:bldP spid="23557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内容占位符 2"/>
          <p:cNvSpPr>
            <a:spLocks noGrp="1"/>
          </p:cNvSpPr>
          <p:nvPr>
            <p:ph idx="1"/>
          </p:nvPr>
        </p:nvSpPr>
        <p:spPr>
          <a:xfrm>
            <a:off x="389890" y="1600200"/>
            <a:ext cx="11395075" cy="4526280"/>
          </a:xfrm>
        </p:spPr>
        <p:txBody>
          <a:bodyPr>
            <a:noAutofit/>
          </a:bodyPr>
          <a:lstStyle/>
          <a:p>
            <a:pPr algn="l" defTabSz="914400">
              <a:buSzPct val="75000"/>
              <a:buFont typeface="Wingdings" panose="05000000000000000000" pitchFamily="2" charset="2"/>
              <a:buNone/>
            </a:pPr>
            <a:r>
              <a:rPr lang="en-US" altLang="x-none" sz="48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48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地球周围有磁场，称为</a:t>
            </a:r>
            <a:r>
              <a:rPr lang="zh-CN" altLang="en-US" sz="4800" b="1" u="sng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           </a:t>
            </a:r>
            <a:r>
              <a:rPr lang="zh-CN" altLang="en-US" sz="48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  <a:p>
            <a:pPr algn="l" defTabSz="914400">
              <a:buSzPct val="75000"/>
              <a:buFont typeface="Wingdings" panose="05000000000000000000" pitchFamily="2" charset="2"/>
              <a:buNone/>
            </a:pPr>
            <a:r>
              <a:rPr lang="en-US" altLang="x-none" sz="48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48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地磁场的方向是从地理位置的</a:t>
            </a:r>
            <a:r>
              <a:rPr lang="zh-CN" altLang="en-US" sz="4800" b="1" u="sng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           </a:t>
            </a:r>
            <a:r>
              <a:rPr lang="zh-CN" altLang="en-US" sz="48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极出发回到地理位置的</a:t>
            </a:r>
            <a:r>
              <a:rPr lang="zh-CN" altLang="en-US" sz="4800" b="1" u="sng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            </a:t>
            </a:r>
            <a:r>
              <a:rPr lang="zh-CN" altLang="en-US" sz="48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极。</a:t>
            </a:r>
          </a:p>
          <a:p>
            <a:pPr algn="l" defTabSz="914400">
              <a:buSzPct val="75000"/>
              <a:buFont typeface="Wingdings" panose="05000000000000000000" pitchFamily="2" charset="2"/>
            </a:pPr>
            <a:endParaRPr lang="zh-CN" altLang="en-US" sz="4800" b="1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5" name="TextBox 4"/>
          <p:cNvSpPr/>
          <p:nvPr/>
        </p:nvSpPr>
        <p:spPr>
          <a:xfrm>
            <a:off x="7308850" y="1398905"/>
            <a:ext cx="2842895" cy="76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44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地磁场</a:t>
            </a:r>
          </a:p>
        </p:txBody>
      </p:sp>
      <p:sp>
        <p:nvSpPr>
          <p:cNvPr id="25606" name="TextBox 5"/>
          <p:cNvSpPr/>
          <p:nvPr/>
        </p:nvSpPr>
        <p:spPr>
          <a:xfrm>
            <a:off x="9792970" y="2251075"/>
            <a:ext cx="860425" cy="822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48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南</a:t>
            </a:r>
          </a:p>
        </p:txBody>
      </p:sp>
      <p:sp>
        <p:nvSpPr>
          <p:cNvPr id="25607" name="TextBox 6"/>
          <p:cNvSpPr/>
          <p:nvPr/>
        </p:nvSpPr>
        <p:spPr>
          <a:xfrm>
            <a:off x="6599555" y="3017520"/>
            <a:ext cx="709295" cy="822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48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北</a:t>
            </a:r>
          </a:p>
        </p:txBody>
      </p:sp>
      <p:sp>
        <p:nvSpPr>
          <p:cNvPr id="2" name="TextBox 4"/>
          <p:cNvSpPr/>
          <p:nvPr/>
        </p:nvSpPr>
        <p:spPr>
          <a:xfrm>
            <a:off x="167640" y="180340"/>
            <a:ext cx="5455285" cy="822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48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地磁场</a:t>
            </a:r>
          </a:p>
        </p:txBody>
      </p:sp>
    </p:spTree>
  </p:cSld>
  <p:clrMapOvr>
    <a:masterClrMapping/>
  </p:clrMapOvr>
  <p:transition spd="slow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2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7" dur="5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22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27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32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 bldLvl="0"/>
      <p:bldP spid="25605" grpId="0" bldLvl="0"/>
      <p:bldP spid="25606" grpId="0" bldLvl="0"/>
      <p:bldP spid="25607" grpId="0" bldLvl="0"/>
      <p:bldP spid="2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 1"/>
          <p:cNvSpPr>
            <a:spLocks noGrp="1"/>
          </p:cNvSpPr>
          <p:nvPr>
            <p:ph type="title"/>
          </p:nvPr>
        </p:nvSpPr>
        <p:spPr>
          <a:xfrm>
            <a:off x="156210" y="107950"/>
            <a:ext cx="10054590" cy="1310005"/>
          </a:xfrm>
        </p:spPr>
        <p:txBody>
          <a:bodyPr anchor="ctr">
            <a:normAutofit/>
          </a:bodyPr>
          <a:lstStyle/>
          <a:p>
            <a:pPr algn="l" defTabSz="914400">
              <a:buNone/>
            </a:pPr>
            <a:r>
              <a:rPr lang="zh-CN" altLang="en-US" sz="3600" kern="1200" baseline="0">
                <a:solidFill>
                  <a:srgbClr val="FF0000"/>
                </a:solidFill>
                <a:latin typeface="隶书" pitchFamily="1" charset="-122"/>
                <a:ea typeface="隶书" pitchFamily="1" charset="-122"/>
                <a:sym typeface="隶书" pitchFamily="1" charset="-122"/>
              </a:rPr>
              <a:t>合作探究</a:t>
            </a:r>
          </a:p>
        </p:txBody>
      </p:sp>
      <p:sp>
        <p:nvSpPr>
          <p:cNvPr id="26627" name="内容占位符 2"/>
          <p:cNvSpPr>
            <a:spLocks noGrp="1"/>
          </p:cNvSpPr>
          <p:nvPr>
            <p:ph idx="1"/>
          </p:nvPr>
        </p:nvSpPr>
        <p:spPr>
          <a:xfrm>
            <a:off x="156210" y="1417955"/>
            <a:ext cx="11729720" cy="1684655"/>
          </a:xfrm>
        </p:spPr>
        <p:txBody>
          <a:bodyPr>
            <a:noAutofit/>
          </a:bodyPr>
          <a:lstStyle/>
          <a:p>
            <a:pPr algn="l" defTabSz="914400">
              <a:buSzPct val="75000"/>
              <a:buFont typeface="Wingdings" panose="05000000000000000000" pitchFamily="2" charset="2"/>
              <a:buNone/>
            </a:pPr>
            <a:r>
              <a:rPr lang="en-US" altLang="x-none" sz="36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36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做一做：在一个条形磁铁的外部某点放一小磁针，多次随意拨动小磁针，观察它自由静止时北极所指示的方向。撤去条形磁铁，再多次随意拨动小磁针，观察它自由静止北极所指示的方向，你发现了什么？</a:t>
            </a:r>
          </a:p>
        </p:txBody>
      </p:sp>
      <p:sp>
        <p:nvSpPr>
          <p:cNvPr id="26629" name="矩形 4"/>
          <p:cNvSpPr/>
          <p:nvPr/>
        </p:nvSpPr>
        <p:spPr>
          <a:xfrm>
            <a:off x="578485" y="4220210"/>
            <a:ext cx="10901680" cy="1737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在条形磁铁周围，小磁针静止后北极总指向同一方向；撤去后，小磁针静止后北极也总指向同一方向，这说明地球像条形磁铁一样，本身是一个大磁场。</a:t>
            </a:r>
          </a:p>
        </p:txBody>
      </p:sp>
    </p:spTree>
  </p:cSld>
  <p:clrMapOvr>
    <a:masterClrMapping/>
  </p:clrMapOvr>
  <p:transition spd="slow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2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 bldLvl="0"/>
      <p:bldP spid="26629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内容占位符 2"/>
          <p:cNvSpPr>
            <a:spLocks noGrp="1"/>
          </p:cNvSpPr>
          <p:nvPr>
            <p:ph idx="1"/>
          </p:nvPr>
        </p:nvSpPr>
        <p:spPr>
          <a:xfrm>
            <a:off x="407035" y="177165"/>
            <a:ext cx="10942320" cy="908685"/>
          </a:xfrm>
        </p:spPr>
        <p:txBody>
          <a:bodyPr>
            <a:noAutofit/>
          </a:bodyPr>
          <a:lstStyle/>
          <a:p>
            <a:pPr algn="l" defTabSz="914400">
              <a:buSzPct val="75000"/>
              <a:buFont typeface="Wingdings" panose="05000000000000000000" pitchFamily="2" charset="2"/>
              <a:buNone/>
            </a:pPr>
            <a:r>
              <a:rPr lang="en-US" altLang="x-none" sz="40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40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观察图</a:t>
            </a:r>
            <a:r>
              <a:rPr lang="en-US" altLang="x-none" sz="40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20.1</a:t>
            </a:r>
            <a:r>
              <a:rPr lang="zh-CN" altLang="en-US" sz="40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－</a:t>
            </a:r>
            <a:r>
              <a:rPr lang="en-US" altLang="x-none" sz="40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8</a:t>
            </a:r>
            <a:r>
              <a:rPr lang="zh-CN" altLang="en-US" sz="40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，了解地磁场的分布，注意观察地磁场磁感线的方向。相互说一说你的发现。</a:t>
            </a:r>
          </a:p>
        </p:txBody>
      </p:sp>
      <p:pic>
        <p:nvPicPr>
          <p:cNvPr id="2765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1930" y="1400175"/>
            <a:ext cx="5279390" cy="49796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3" name="TextBox 1"/>
          <p:cNvSpPr/>
          <p:nvPr/>
        </p:nvSpPr>
        <p:spPr>
          <a:xfrm>
            <a:off x="205740" y="1835150"/>
            <a:ext cx="5619750" cy="3571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lvl="0" indent="-342900">
              <a:buAutoNum type="arabicPeriod"/>
            </a:pPr>
            <a:r>
              <a:rPr lang="zh-CN" altLang="en-US" sz="40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地磁的南极是地理位置的北极；地磁的北极是地理位置的南极。</a:t>
            </a:r>
          </a:p>
          <a:p>
            <a:pPr marL="342900" lvl="0" indent="-342900"/>
            <a:r>
              <a:rPr lang="en-US" altLang="x-none" sz="3600" b="1">
                <a:solidFill>
                  <a:srgbClr val="FF0000"/>
                </a:solidFill>
                <a:latin typeface="Calibri" panose="020F0502020204030204" charset="0"/>
                <a:ea typeface="Arial" panose="020B0604020202020204" pitchFamily="34" charset="0"/>
                <a:sym typeface="Calibri" panose="020F0502020204030204" charset="0"/>
              </a:rPr>
              <a:t>2.</a:t>
            </a:r>
            <a:r>
              <a:rPr lang="zh-CN" altLang="en-US" sz="36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地磁的南北极与地理的南北极没有完全重合，中间有一定的夹角。</a:t>
            </a:r>
          </a:p>
        </p:txBody>
      </p:sp>
    </p:spTree>
  </p:cSld>
  <p:clrMapOvr>
    <a:masterClrMapping/>
  </p:clrMapOvr>
  <p:transition spd="slow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7" dur="500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2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build="p" bldLvl="0"/>
      <p:bldP spid="27653" grpId="0" bldLvl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1143000"/>
          </a:xfrm>
        </p:spPr>
        <p:txBody>
          <a:bodyPr anchor="ctr">
            <a:normAutofit/>
          </a:bodyPr>
          <a:lstStyle/>
          <a:p>
            <a:pPr algn="l" defTabSz="914400">
              <a:buNone/>
            </a:pPr>
            <a:r>
              <a:rPr lang="zh-CN" altLang="en-US" sz="4400" b="1" kern="1200" baseline="0">
                <a:solidFill>
                  <a:srgbClr val="FF0000"/>
                </a:solidFill>
                <a:latin typeface="隶书" pitchFamily="1" charset="-122"/>
                <a:ea typeface="隶书" pitchFamily="1" charset="-122"/>
                <a:sym typeface="隶书" pitchFamily="1" charset="-122"/>
              </a:rPr>
              <a:t>精讲点拨</a:t>
            </a:r>
          </a:p>
        </p:txBody>
      </p:sp>
      <p:sp>
        <p:nvSpPr>
          <p:cNvPr id="29699" name="内容占位符 2"/>
          <p:cNvSpPr>
            <a:spLocks noGrp="1"/>
          </p:cNvSpPr>
          <p:nvPr>
            <p:ph idx="1"/>
          </p:nvPr>
        </p:nvSpPr>
        <p:spPr>
          <a:xfrm>
            <a:off x="767715" y="1635760"/>
            <a:ext cx="10656570" cy="3586480"/>
          </a:xfrm>
        </p:spPr>
        <p:txBody>
          <a:bodyPr>
            <a:noAutofit/>
          </a:bodyPr>
          <a:lstStyle/>
          <a:p>
            <a:pPr algn="l" defTabSz="914400">
              <a:buSzPct val="75000"/>
              <a:buFont typeface="Wingdings" panose="05000000000000000000" pitchFamily="2" charset="2"/>
              <a:buNone/>
            </a:pPr>
            <a:r>
              <a:rPr lang="zh-CN" altLang="en-US" sz="44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            地理意义上的南北极与地磁意义上的南北极是相反的，且不是完全重合的，它们之间的夹角称为</a:t>
            </a:r>
            <a:r>
              <a:rPr lang="zh-CN" altLang="en-US" sz="4400" b="1" u="sng" kern="1200" baseline="0">
                <a:latin typeface="Arial" panose="020B0604020202020204" pitchFamily="34" charset="0"/>
                <a:ea typeface="宋体" panose="02010600030101010101" pitchFamily="2" charset="-122"/>
              </a:rPr>
              <a:t>                  </a:t>
            </a:r>
            <a:r>
              <a:rPr lang="zh-CN" altLang="en-US" sz="44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。由我国宋朝时候的科学家</a:t>
            </a:r>
            <a:r>
              <a:rPr lang="zh-CN" altLang="en-US" sz="4400" b="1" u="sng" kern="1200" baseline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44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最先记录。</a:t>
            </a:r>
          </a:p>
        </p:txBody>
      </p:sp>
      <p:sp>
        <p:nvSpPr>
          <p:cNvPr id="29701" name="TextBox 4"/>
          <p:cNvSpPr/>
          <p:nvPr/>
        </p:nvSpPr>
        <p:spPr>
          <a:xfrm>
            <a:off x="5952490" y="2755900"/>
            <a:ext cx="3069590" cy="701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40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地磁偏角</a:t>
            </a:r>
          </a:p>
        </p:txBody>
      </p:sp>
      <p:sp>
        <p:nvSpPr>
          <p:cNvPr id="29702" name="TextBox 5"/>
          <p:cNvSpPr/>
          <p:nvPr/>
        </p:nvSpPr>
        <p:spPr>
          <a:xfrm>
            <a:off x="5511800" y="3456940"/>
            <a:ext cx="1569085" cy="76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44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沈括</a:t>
            </a:r>
          </a:p>
        </p:txBody>
      </p:sp>
    </p:spTree>
  </p:cSld>
  <p:clrMapOvr>
    <a:masterClrMapping/>
  </p:clrMapOvr>
  <p:transition spd="slow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7" dur="5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2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 bldLvl="0"/>
      <p:bldP spid="29701" grpId="0" bldLvl="0"/>
      <p:bldP spid="29702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36003" y="2834640"/>
            <a:ext cx="10119995" cy="144462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8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第</a:t>
            </a:r>
            <a:r>
              <a:rPr lang="en-US" altLang="zh-CN" sz="8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</a:t>
            </a:r>
            <a:r>
              <a:rPr lang="zh-CN" altLang="en-US" sz="8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节   磁现象   磁场</a:t>
            </a:r>
          </a:p>
        </p:txBody>
      </p:sp>
    </p:spTree>
  </p:cSld>
  <p:clrMapOvr>
    <a:masterClrMapping/>
  </p:clrMapOvr>
  <p:transition spd="slow">
    <p:circl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内容占位符 2"/>
          <p:cNvSpPr>
            <a:spLocks noGrp="1"/>
          </p:cNvSpPr>
          <p:nvPr>
            <p:ph idx="1"/>
          </p:nvPr>
        </p:nvSpPr>
        <p:spPr>
          <a:xfrm>
            <a:off x="189865" y="188913"/>
            <a:ext cx="8229600" cy="719137"/>
          </a:xfrm>
        </p:spPr>
        <p:txBody>
          <a:bodyPr/>
          <a:lstStyle/>
          <a:p>
            <a:pPr algn="l" defTabSz="914400">
              <a:buSzPct val="75000"/>
              <a:buFont typeface="Wingdings" panose="05000000000000000000" pitchFamily="2" charset="2"/>
              <a:buNone/>
            </a:pPr>
            <a:r>
              <a:rPr lang="en-US" altLang="x-none" sz="36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36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阅读课本，了解地磁偏角。</a:t>
            </a:r>
          </a:p>
        </p:txBody>
      </p:sp>
      <p:sp>
        <p:nvSpPr>
          <p:cNvPr id="28676" name="矩形 1"/>
          <p:cNvSpPr/>
          <p:nvPr/>
        </p:nvSpPr>
        <p:spPr>
          <a:xfrm>
            <a:off x="189865" y="908050"/>
            <a:ext cx="102260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x-none" sz="3600" b="1">
                <a:solidFill>
                  <a:srgbClr val="000000"/>
                </a:solidFill>
                <a:latin typeface="Calibri" panose="020F0502020204030204" charset="0"/>
                <a:ea typeface="Arial" panose="020B0604020202020204" pitchFamily="34" charset="0"/>
                <a:sym typeface="Calibri" panose="020F0502020204030204" charset="0"/>
              </a:rPr>
              <a:t>4.</a:t>
            </a:r>
            <a:r>
              <a:rPr lang="zh-CN" altLang="en-US" sz="3600" b="1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阅读科学世界，了解动物利用地磁导航的现象。</a:t>
            </a:r>
          </a:p>
        </p:txBody>
      </p:sp>
      <p:pic>
        <p:nvPicPr>
          <p:cNvPr id="28677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865" y="1797050"/>
            <a:ext cx="11649710" cy="4972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7" dur="5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build="p" bldLvl="0"/>
      <p:bldP spid="28676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 1"/>
          <p:cNvSpPr>
            <a:spLocks noGrp="1"/>
          </p:cNvSpPr>
          <p:nvPr>
            <p:ph type="title"/>
          </p:nvPr>
        </p:nvSpPr>
        <p:spPr>
          <a:xfrm>
            <a:off x="105410" y="124143"/>
            <a:ext cx="8229600" cy="1143000"/>
          </a:xfrm>
        </p:spPr>
        <p:txBody>
          <a:bodyPr anchor="ctr">
            <a:normAutofit/>
          </a:bodyPr>
          <a:lstStyle/>
          <a:p>
            <a:pPr algn="l" defTabSz="914400">
              <a:buNone/>
            </a:pPr>
            <a:r>
              <a:rPr lang="zh-CN" altLang="en-US" sz="3200" b="1" kern="1200" baseline="0">
                <a:solidFill>
                  <a:srgbClr val="FF0000"/>
                </a:solidFill>
                <a:latin typeface="隶书" pitchFamily="1" charset="-122"/>
                <a:ea typeface="隶书" pitchFamily="1" charset="-122"/>
                <a:sym typeface="隶书" pitchFamily="1" charset="-122"/>
              </a:rPr>
              <a:t>即时练习</a:t>
            </a:r>
          </a:p>
        </p:txBody>
      </p:sp>
      <p:sp>
        <p:nvSpPr>
          <p:cNvPr id="30723" name="内容占位符 2"/>
          <p:cNvSpPr>
            <a:spLocks noGrp="1"/>
          </p:cNvSpPr>
          <p:nvPr>
            <p:ph idx="1"/>
          </p:nvPr>
        </p:nvSpPr>
        <p:spPr>
          <a:xfrm>
            <a:off x="104775" y="1600200"/>
            <a:ext cx="7946390" cy="2797175"/>
          </a:xfrm>
        </p:spPr>
        <p:txBody>
          <a:bodyPr>
            <a:noAutofit/>
          </a:bodyPr>
          <a:lstStyle/>
          <a:p>
            <a:pPr algn="l" defTabSz="914400">
              <a:buSzPct val="75000"/>
              <a:buFont typeface="Wingdings" panose="05000000000000000000" pitchFamily="2" charset="2"/>
              <a:buNone/>
            </a:pPr>
            <a:r>
              <a:rPr lang="en-US" altLang="x-none" sz="36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3. </a:t>
            </a:r>
            <a:r>
              <a:rPr lang="zh-CN" altLang="en-US" sz="36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请找两根缝衣针、一个按扣、一只大头针和一块橡皮，做一个指南针。用橡皮和大头针制作指南针的底座。使缝衣针磁化后，穿过按扣的两个孔，放在底座的针尖上，这就是一个小指南针，如图</a:t>
            </a:r>
            <a:r>
              <a:rPr lang="en-US" altLang="x-none" sz="36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20.1-10</a:t>
            </a:r>
            <a:r>
              <a:rPr lang="zh-CN" altLang="en-US" sz="36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。如果图中指南针静止下来后，针尖指北，那么针尖是</a:t>
            </a:r>
            <a:r>
              <a:rPr lang="en-US" altLang="x-none" sz="36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r>
              <a:rPr lang="zh-CN" altLang="en-US" sz="36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极还是</a:t>
            </a:r>
            <a:r>
              <a:rPr lang="en-US" altLang="x-none" sz="36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S</a:t>
            </a:r>
            <a:r>
              <a:rPr lang="zh-CN" altLang="en-US" sz="36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极？</a:t>
            </a:r>
          </a:p>
        </p:txBody>
      </p:sp>
      <p:pic>
        <p:nvPicPr>
          <p:cNvPr id="30725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5840" y="1902143"/>
            <a:ext cx="3617913" cy="2770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6" name="TextBox 4"/>
          <p:cNvSpPr/>
          <p:nvPr/>
        </p:nvSpPr>
        <p:spPr>
          <a:xfrm>
            <a:off x="2540635" y="5729605"/>
            <a:ext cx="37134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针尖是</a:t>
            </a:r>
            <a:r>
              <a:rPr lang="en-US" altLang="x-none" sz="3600" b="1">
                <a:solidFill>
                  <a:srgbClr val="FF0000"/>
                </a:solidFill>
                <a:latin typeface="Calibri" panose="020F0502020204030204" charset="0"/>
                <a:ea typeface="Arial" panose="020B0604020202020204" pitchFamily="34" charset="0"/>
                <a:sym typeface="Calibri" panose="020F0502020204030204" charset="0"/>
              </a:rPr>
              <a:t>N</a:t>
            </a:r>
            <a:r>
              <a:rPr lang="zh-CN" altLang="en-US" sz="36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极</a:t>
            </a:r>
          </a:p>
        </p:txBody>
      </p:sp>
    </p:spTree>
  </p:cSld>
  <p:clrMapOvr>
    <a:masterClrMapping/>
  </p:clrMapOvr>
  <p:transition spd="slow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7" dur="5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2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7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 bldLvl="0"/>
      <p:bldP spid="30726" grpId="0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内容占位符 2"/>
          <p:cNvSpPr>
            <a:spLocks noGrp="1"/>
          </p:cNvSpPr>
          <p:nvPr>
            <p:ph idx="1"/>
          </p:nvPr>
        </p:nvSpPr>
        <p:spPr>
          <a:xfrm>
            <a:off x="792480" y="629920"/>
            <a:ext cx="10724515" cy="2367280"/>
          </a:xfrm>
        </p:spPr>
        <p:txBody>
          <a:bodyPr>
            <a:normAutofit/>
          </a:bodyPr>
          <a:lstStyle/>
          <a:p>
            <a:pPr algn="l" defTabSz="914400">
              <a:buSzPct val="75000"/>
              <a:buFont typeface="Wingdings" panose="05000000000000000000" pitchFamily="2" charset="2"/>
              <a:buNone/>
            </a:pPr>
            <a:r>
              <a:rPr lang="en-US" altLang="x-none" sz="40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4. </a:t>
            </a:r>
            <a:r>
              <a:rPr lang="zh-CN" altLang="en-US" sz="40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做实验并进行观察，地球上指南针静止时</a:t>
            </a:r>
            <a:r>
              <a:rPr lang="en-US" altLang="x-none" sz="40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r>
              <a:rPr lang="zh-CN" altLang="en-US" sz="40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极所指的是地理的北方还是南方？你认为地球的磁北极位于地理北极附近还是地理南极附近？为什么？</a:t>
            </a:r>
          </a:p>
        </p:txBody>
      </p:sp>
      <p:sp>
        <p:nvSpPr>
          <p:cNvPr id="31748" name="矩形 1"/>
          <p:cNvSpPr/>
          <p:nvPr/>
        </p:nvSpPr>
        <p:spPr>
          <a:xfrm>
            <a:off x="1026160" y="3795395"/>
            <a:ext cx="10490835" cy="14382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44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44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指的地理的北方，地球的磁北极位于地理南极附近</a:t>
            </a:r>
          </a:p>
        </p:txBody>
      </p:sp>
    </p:spTree>
  </p:cSld>
  <p:clrMapOvr>
    <a:masterClrMapping/>
  </p:clrMapOvr>
  <p:transition spd="slow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7" dur="500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2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build="p" bldLvl="0"/>
      <p:bldP spid="31748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3068955" y="6350"/>
            <a:ext cx="2724150" cy="1143000"/>
          </a:xfrm>
        </p:spPr>
        <p:txBody>
          <a:bodyPr anchor="ctr">
            <a:noAutofit/>
            <a:scene3d>
              <a:camera prst="orthographicFront"/>
              <a:lightRig rig="threePt" dir="t"/>
            </a:scene3d>
          </a:bodyPr>
          <a:lstStyle/>
          <a:p>
            <a:pPr algn="l" defTabSz="914400">
              <a:buNone/>
            </a:pPr>
            <a:r>
              <a:rPr lang="zh-CN" altLang="en-US" sz="3600" b="1" kern="1200" baseline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隶书" pitchFamily="1" charset="-122"/>
                <a:ea typeface="隶书" pitchFamily="1" charset="-122"/>
                <a:sym typeface="隶书" pitchFamily="1" charset="-122"/>
              </a:rPr>
              <a:t>自学检测</a:t>
            </a:r>
          </a:p>
        </p:txBody>
      </p:sp>
      <p:sp>
        <p:nvSpPr>
          <p:cNvPr id="6147" name="内容占位符 2"/>
          <p:cNvSpPr>
            <a:spLocks noGrp="1"/>
          </p:cNvSpPr>
          <p:nvPr>
            <p:ph idx="1"/>
          </p:nvPr>
        </p:nvSpPr>
        <p:spPr>
          <a:xfrm>
            <a:off x="206375" y="1250315"/>
            <a:ext cx="11896725" cy="5579110"/>
          </a:xfrm>
        </p:spPr>
        <p:txBody>
          <a:bodyPr>
            <a:normAutofit/>
          </a:bodyPr>
          <a:lstStyle/>
          <a:p>
            <a:pPr algn="l" defTabSz="914400">
              <a:buSzPct val="75000"/>
              <a:buFont typeface="Wingdings" panose="05000000000000000000" pitchFamily="2" charset="2"/>
              <a:buNone/>
            </a:pPr>
            <a:r>
              <a:rPr lang="en-US" altLang="x-none" sz="44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44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磁铁能够吸引</a:t>
            </a:r>
            <a:r>
              <a:rPr lang="zh-CN" altLang="en-US" sz="4400" b="1" u="sng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en-US" sz="44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4400" b="1" u="sng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en-US" sz="44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4400" b="1" u="sng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           </a:t>
            </a:r>
            <a:r>
              <a:rPr lang="zh-CN" altLang="en-US" sz="44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等物质。磁铁吸引能力最强的两个部位叫做</a:t>
            </a:r>
            <a:r>
              <a:rPr lang="zh-CN" altLang="en-US" sz="4400" b="1" u="sng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            </a:t>
            </a:r>
            <a:r>
              <a:rPr lang="zh-CN" altLang="en-US" sz="44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  <a:p>
            <a:pPr algn="l" defTabSz="914400">
              <a:buSzPct val="75000"/>
              <a:buFont typeface="Wingdings" panose="05000000000000000000" pitchFamily="2" charset="2"/>
              <a:buNone/>
            </a:pPr>
            <a:r>
              <a:rPr lang="en-US" altLang="x-none" sz="44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44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悬挂静止的磁铁指南的那个磁极叫</a:t>
            </a:r>
            <a:r>
              <a:rPr lang="zh-CN" altLang="en-US" sz="4400" b="1" u="sng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44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极</a:t>
            </a:r>
          </a:p>
          <a:p>
            <a:pPr algn="l" defTabSz="914400">
              <a:buSzPct val="75000"/>
              <a:buFont typeface="Wingdings" panose="05000000000000000000" pitchFamily="2" charset="2"/>
              <a:buNone/>
            </a:pPr>
            <a:r>
              <a:rPr lang="zh-CN" altLang="en-US" sz="44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或</a:t>
            </a:r>
            <a:r>
              <a:rPr lang="zh-CN" altLang="en-US" sz="4400" b="1" u="sng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44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极，指北的那磁极叫</a:t>
            </a:r>
            <a:r>
              <a:rPr lang="zh-CN" altLang="en-US" sz="4400" b="1" u="sng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44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极或</a:t>
            </a:r>
            <a:r>
              <a:rPr lang="zh-CN" altLang="en-US" sz="4400" b="1" u="sng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44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极。</a:t>
            </a:r>
          </a:p>
          <a:p>
            <a:pPr algn="l" defTabSz="914400">
              <a:buSzPct val="75000"/>
              <a:buFont typeface="Wingdings" panose="05000000000000000000" pitchFamily="2" charset="2"/>
              <a:buNone/>
            </a:pPr>
            <a:r>
              <a:rPr lang="en-US" altLang="x-none" sz="44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44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磁极间的相互作用规律是：同名磁极相互</a:t>
            </a:r>
            <a:r>
              <a:rPr lang="zh-CN" altLang="en-US" sz="4400" b="1" u="sng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44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，异名磁极相互</a:t>
            </a:r>
            <a:r>
              <a:rPr lang="zh-CN" altLang="en-US" sz="4400" b="1" u="sng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en-US" sz="44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  <a:p>
            <a:pPr algn="l" defTabSz="914400">
              <a:buSzPct val="75000"/>
              <a:buFont typeface="Wingdings" panose="05000000000000000000" pitchFamily="2" charset="2"/>
              <a:buNone/>
            </a:pPr>
            <a:r>
              <a:rPr lang="en-US" altLang="x-none" sz="44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4.</a:t>
            </a:r>
            <a:r>
              <a:rPr lang="zh-CN" altLang="en-US" sz="44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一些物体在磁体或电流的作用下能够获得磁性，这种现象叫</a:t>
            </a:r>
            <a:r>
              <a:rPr lang="zh-CN" altLang="en-US" sz="4400" b="1" u="sng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en-US" sz="44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  <a:p>
            <a:pPr algn="l" defTabSz="914400">
              <a:buSzPct val="75000"/>
              <a:buFont typeface="Wingdings" panose="05000000000000000000" pitchFamily="2" charset="2"/>
            </a:pPr>
            <a:endParaRPr lang="zh-CN" altLang="en-US" sz="4400" b="1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9" name="TextBox 3"/>
          <p:cNvSpPr/>
          <p:nvPr/>
        </p:nvSpPr>
        <p:spPr>
          <a:xfrm>
            <a:off x="4609148" y="1149350"/>
            <a:ext cx="504825" cy="7435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铁</a:t>
            </a:r>
          </a:p>
        </p:txBody>
      </p:sp>
      <p:sp>
        <p:nvSpPr>
          <p:cNvPr id="6150" name="TextBox 5"/>
          <p:cNvSpPr/>
          <p:nvPr/>
        </p:nvSpPr>
        <p:spPr>
          <a:xfrm>
            <a:off x="3230245" y="5803582"/>
            <a:ext cx="1655445" cy="743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磁化</a:t>
            </a:r>
          </a:p>
        </p:txBody>
      </p:sp>
      <p:sp>
        <p:nvSpPr>
          <p:cNvPr id="6151" name="TextBox 6"/>
          <p:cNvSpPr/>
          <p:nvPr/>
        </p:nvSpPr>
        <p:spPr>
          <a:xfrm>
            <a:off x="876935" y="4623117"/>
            <a:ext cx="1821815" cy="743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排斥</a:t>
            </a:r>
          </a:p>
        </p:txBody>
      </p:sp>
      <p:sp>
        <p:nvSpPr>
          <p:cNvPr id="6152" name="TextBox 7"/>
          <p:cNvSpPr/>
          <p:nvPr/>
        </p:nvSpPr>
        <p:spPr>
          <a:xfrm>
            <a:off x="6518592" y="4592002"/>
            <a:ext cx="1607185" cy="743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吸引</a:t>
            </a:r>
          </a:p>
        </p:txBody>
      </p:sp>
      <p:sp>
        <p:nvSpPr>
          <p:cNvPr id="6153" name="TextBox 8"/>
          <p:cNvSpPr/>
          <p:nvPr/>
        </p:nvSpPr>
        <p:spPr>
          <a:xfrm>
            <a:off x="7322185" y="3081972"/>
            <a:ext cx="678815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北</a:t>
            </a:r>
          </a:p>
        </p:txBody>
      </p:sp>
      <p:sp>
        <p:nvSpPr>
          <p:cNvPr id="6154" name="TextBox 9"/>
          <p:cNvSpPr/>
          <p:nvPr/>
        </p:nvSpPr>
        <p:spPr>
          <a:xfrm>
            <a:off x="9444990" y="2403475"/>
            <a:ext cx="504825" cy="7435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南</a:t>
            </a:r>
          </a:p>
        </p:txBody>
      </p:sp>
      <p:sp>
        <p:nvSpPr>
          <p:cNvPr id="6155" name="TextBox 10"/>
          <p:cNvSpPr/>
          <p:nvPr/>
        </p:nvSpPr>
        <p:spPr>
          <a:xfrm>
            <a:off x="10174923" y="2950845"/>
            <a:ext cx="504825" cy="1005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x-none" sz="6000" b="1">
                <a:solidFill>
                  <a:srgbClr val="FF0000"/>
                </a:solidFill>
                <a:latin typeface="BatangChe" panose="02030609000101010101" charset="-127"/>
                <a:ea typeface="BatangChe" panose="02030609000101010101" charset="-127"/>
                <a:sym typeface="Calibri" panose="020F0502020204030204" charset="0"/>
              </a:rPr>
              <a:t>N</a:t>
            </a:r>
            <a:endParaRPr lang="en-US" altLang="x-none" sz="6000" b="1" dirty="0">
              <a:solidFill>
                <a:srgbClr val="FF0000"/>
              </a:solidFill>
              <a:latin typeface="BatangChe" panose="02030609000101010101" charset="-127"/>
              <a:ea typeface="BatangChe" panose="02030609000101010101" charset="-127"/>
              <a:sym typeface="Calibri" panose="020F0502020204030204" charset="0"/>
            </a:endParaRPr>
          </a:p>
        </p:txBody>
      </p:sp>
      <p:sp>
        <p:nvSpPr>
          <p:cNvPr id="6156" name="TextBox 11"/>
          <p:cNvSpPr/>
          <p:nvPr/>
        </p:nvSpPr>
        <p:spPr>
          <a:xfrm>
            <a:off x="1086485" y="2971483"/>
            <a:ext cx="503238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x-none" sz="5400" b="1">
                <a:solidFill>
                  <a:srgbClr val="FF0000"/>
                </a:solidFill>
                <a:latin typeface="BatangChe" panose="02030609000101010101" charset="-127"/>
                <a:ea typeface="BatangChe" panose="02030609000101010101" charset="-127"/>
                <a:sym typeface="Calibri" panose="020F0502020204030204" charset="0"/>
              </a:rPr>
              <a:t>S</a:t>
            </a:r>
            <a:endParaRPr lang="en-US" altLang="x-none" sz="5400" b="1" dirty="0">
              <a:solidFill>
                <a:srgbClr val="FF0000"/>
              </a:solidFill>
              <a:latin typeface="BatangChe" panose="02030609000101010101" charset="-127"/>
              <a:ea typeface="BatangChe" panose="02030609000101010101" charset="-127"/>
              <a:sym typeface="Calibri" panose="020F0502020204030204" charset="0"/>
            </a:endParaRPr>
          </a:p>
        </p:txBody>
      </p:sp>
      <p:sp>
        <p:nvSpPr>
          <p:cNvPr id="6157" name="TextBox 12"/>
          <p:cNvSpPr/>
          <p:nvPr/>
        </p:nvSpPr>
        <p:spPr>
          <a:xfrm>
            <a:off x="10174923" y="1693228"/>
            <a:ext cx="1745615" cy="743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磁极</a:t>
            </a:r>
          </a:p>
        </p:txBody>
      </p:sp>
      <p:sp>
        <p:nvSpPr>
          <p:cNvPr id="6158" name="TextBox 13"/>
          <p:cNvSpPr/>
          <p:nvPr/>
        </p:nvSpPr>
        <p:spPr>
          <a:xfrm>
            <a:off x="9300210" y="1149033"/>
            <a:ext cx="504825" cy="7435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镍</a:t>
            </a:r>
          </a:p>
        </p:txBody>
      </p:sp>
      <p:sp>
        <p:nvSpPr>
          <p:cNvPr id="6159" name="TextBox 14"/>
          <p:cNvSpPr/>
          <p:nvPr/>
        </p:nvSpPr>
        <p:spPr>
          <a:xfrm>
            <a:off x="6817043" y="1149350"/>
            <a:ext cx="504825" cy="7435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钴</a:t>
            </a:r>
          </a:p>
        </p:txBody>
      </p:sp>
    </p:spTree>
  </p:cSld>
  <p:clrMapOvr>
    <a:masterClrMapping/>
  </p:clrMapOvr>
  <p:transition spd="slow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0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3" dur="5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6" dur="5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9" dur="50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4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47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52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57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62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67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72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77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82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87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9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 bldLvl="0"/>
      <p:bldP spid="6149" grpId="0" bldLvl="0"/>
      <p:bldP spid="6150" grpId="0" bldLvl="0"/>
      <p:bldP spid="6151" grpId="0" bldLvl="0"/>
      <p:bldP spid="6152" grpId="0" bldLvl="0"/>
      <p:bldP spid="6153" grpId="0" bldLvl="0"/>
      <p:bldP spid="6154" grpId="0" bldLvl="0"/>
      <p:bldP spid="6155" grpId="0" bldLvl="0"/>
      <p:bldP spid="6156" grpId="0" bldLvl="0"/>
      <p:bldP spid="6157" grpId="0" bldLvl="0"/>
      <p:bldP spid="6158" grpId="0" bldLvl="0"/>
      <p:bldP spid="6159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内容占位符 2"/>
          <p:cNvSpPr>
            <a:spLocks noGrp="1"/>
          </p:cNvSpPr>
          <p:nvPr>
            <p:ph idx="1"/>
          </p:nvPr>
        </p:nvSpPr>
        <p:spPr>
          <a:xfrm>
            <a:off x="794385" y="156845"/>
            <a:ext cx="9958705" cy="435610"/>
          </a:xfrm>
        </p:spPr>
        <p:txBody>
          <a:bodyPr>
            <a:noAutofit/>
          </a:bodyPr>
          <a:lstStyle/>
          <a:p>
            <a:pPr algn="l" defTabSz="914400">
              <a:buSzPct val="75000"/>
              <a:buFont typeface="Wingdings" panose="05000000000000000000" pitchFamily="2" charset="2"/>
              <a:buNone/>
            </a:pPr>
            <a:r>
              <a:rPr lang="zh-CN" altLang="en-US" sz="40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认识各种磁体</a:t>
            </a:r>
          </a:p>
        </p:txBody>
      </p:sp>
      <p:pic>
        <p:nvPicPr>
          <p:cNvPr id="8196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0780" y="981075"/>
            <a:ext cx="3138170" cy="29540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Picture 4" descr="http://t11.baidu.com/it/u=2203735954,22806084&amp;fm=23&amp;gp=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4200" y="946150"/>
            <a:ext cx="5006975" cy="24314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9685" y="3834448"/>
            <a:ext cx="4171950" cy="285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9" name="TextBox 1"/>
          <p:cNvSpPr/>
          <p:nvPr/>
        </p:nvSpPr>
        <p:spPr>
          <a:xfrm>
            <a:off x="6600825" y="3377565"/>
            <a:ext cx="219456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条形磁铁</a:t>
            </a:r>
          </a:p>
        </p:txBody>
      </p:sp>
      <p:sp>
        <p:nvSpPr>
          <p:cNvPr id="8200" name="TextBox 8"/>
          <p:cNvSpPr/>
          <p:nvPr/>
        </p:nvSpPr>
        <p:spPr>
          <a:xfrm>
            <a:off x="2451735" y="6242050"/>
            <a:ext cx="2336800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蹄形磁铁</a:t>
            </a:r>
          </a:p>
        </p:txBody>
      </p:sp>
      <p:sp>
        <p:nvSpPr>
          <p:cNvPr id="8201" name="TextBox 9"/>
          <p:cNvSpPr/>
          <p:nvPr/>
        </p:nvSpPr>
        <p:spPr>
          <a:xfrm>
            <a:off x="7823200" y="6181090"/>
            <a:ext cx="2281555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环形磁铁</a:t>
            </a:r>
          </a:p>
        </p:txBody>
      </p:sp>
      <p:pic>
        <p:nvPicPr>
          <p:cNvPr id="8202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04050" y="4128135"/>
            <a:ext cx="3605213" cy="1965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2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22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2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3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3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 bldLvl="0"/>
      <p:bldP spid="8200" grpId="0" bldLvl="0"/>
      <p:bldP spid="8201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内容占位符 2"/>
          <p:cNvSpPr>
            <a:spLocks noGrp="1"/>
          </p:cNvSpPr>
          <p:nvPr>
            <p:ph idx="1"/>
          </p:nvPr>
        </p:nvSpPr>
        <p:spPr>
          <a:xfrm>
            <a:off x="80010" y="88265"/>
            <a:ext cx="12087225" cy="1132205"/>
          </a:xfrm>
        </p:spPr>
        <p:txBody>
          <a:bodyPr>
            <a:noAutofit/>
          </a:bodyPr>
          <a:lstStyle/>
          <a:p>
            <a:pPr algn="l" defTabSz="914400">
              <a:buSzPct val="75000"/>
              <a:buFont typeface="Wingdings" panose="05000000000000000000" pitchFamily="2" charset="2"/>
              <a:buNone/>
            </a:pPr>
            <a:r>
              <a:rPr lang="en-US" altLang="x-none" sz="36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36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说一说它们的磁极在何处，动手做一做，看跟你的想法是否一样。</a:t>
            </a:r>
          </a:p>
        </p:txBody>
      </p:sp>
      <p:pic>
        <p:nvPicPr>
          <p:cNvPr id="10244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0055" y="1781810"/>
            <a:ext cx="3382963" cy="2219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93" y="1220470"/>
            <a:ext cx="4170362" cy="2851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42325" y="1906905"/>
            <a:ext cx="3603625" cy="1968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7" name="矩形 1"/>
          <p:cNvSpPr/>
          <p:nvPr/>
        </p:nvSpPr>
        <p:spPr>
          <a:xfrm>
            <a:off x="80010" y="4695190"/>
            <a:ext cx="11965940" cy="215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    条形磁铁</a:t>
            </a:r>
            <a:r>
              <a:rPr lang="en-US" altLang="x-none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,</a:t>
            </a: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蹄形磁铁的磁极在两端；环形磁铁的磁极一般在圆环的内外二个侧面，有的也在上下二个面。</a:t>
            </a:r>
          </a:p>
        </p:txBody>
      </p:sp>
    </p:spTree>
  </p:cSld>
  <p:clrMapOvr>
    <a:masterClrMapping/>
  </p:clrMapOvr>
  <p:transition spd="slow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7" dur="500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2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2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uild="p" bldLvl="0"/>
      <p:bldP spid="10247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内容占位符 2"/>
          <p:cNvSpPr>
            <a:spLocks noGrp="1"/>
          </p:cNvSpPr>
          <p:nvPr>
            <p:ph idx="1"/>
          </p:nvPr>
        </p:nvSpPr>
        <p:spPr>
          <a:xfrm>
            <a:off x="201295" y="88900"/>
            <a:ext cx="11880215" cy="1497330"/>
          </a:xfrm>
        </p:spPr>
        <p:txBody>
          <a:bodyPr>
            <a:normAutofit/>
          </a:bodyPr>
          <a:lstStyle/>
          <a:p>
            <a:pPr algn="l" defTabSz="914400">
              <a:buSzPct val="75000"/>
              <a:buFont typeface="Wingdings" panose="05000000000000000000" pitchFamily="2" charset="2"/>
              <a:buNone/>
            </a:pPr>
            <a:r>
              <a:rPr lang="en-US" altLang="x-none" sz="36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4.</a:t>
            </a:r>
            <a:r>
              <a:rPr lang="zh-CN" altLang="en-US" sz="36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做一做：用条形磁铁的中间去接近小铁屑，看能否吸引起小铁屑。这说明什么？</a:t>
            </a:r>
          </a:p>
        </p:txBody>
      </p:sp>
      <p:sp>
        <p:nvSpPr>
          <p:cNvPr id="11268" name="矩形 1"/>
          <p:cNvSpPr/>
          <p:nvPr/>
        </p:nvSpPr>
        <p:spPr>
          <a:xfrm>
            <a:off x="325755" y="1289685"/>
            <a:ext cx="11756390" cy="678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几乎不能吸引小铁屑，这说明磁铁中间的磁性几乎为零。</a:t>
            </a:r>
          </a:p>
        </p:txBody>
      </p:sp>
      <p:sp>
        <p:nvSpPr>
          <p:cNvPr id="11269" name="矩形 4"/>
          <p:cNvSpPr/>
          <p:nvPr/>
        </p:nvSpPr>
        <p:spPr>
          <a:xfrm>
            <a:off x="326390" y="2282825"/>
            <a:ext cx="11754485" cy="177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x-none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5.</a:t>
            </a: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如图：让它们标有</a:t>
            </a:r>
            <a:r>
              <a:rPr lang="en-US" altLang="x-none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S</a:t>
            </a: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的二个磁极相互靠近，看看两车怎么运动，如果让标有</a:t>
            </a:r>
            <a:r>
              <a:rPr lang="en-US" altLang="x-none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S</a:t>
            </a: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和</a:t>
            </a:r>
            <a:r>
              <a:rPr lang="en-US" altLang="x-none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N</a:t>
            </a: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的二个磁极相互靠近会出现什么情况，这说明了什么？</a:t>
            </a:r>
          </a:p>
        </p:txBody>
      </p:sp>
      <p:pic>
        <p:nvPicPr>
          <p:cNvPr id="11270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3940" y="4198620"/>
            <a:ext cx="3417570" cy="22593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1" name="矩形 5"/>
          <p:cNvSpPr/>
          <p:nvPr/>
        </p:nvSpPr>
        <p:spPr>
          <a:xfrm>
            <a:off x="201295" y="3919220"/>
            <a:ext cx="7927340" cy="2873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       标有</a:t>
            </a:r>
            <a:r>
              <a:rPr lang="en-US" altLang="x-none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S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的二个磁极相互靠近，两车向相反的方向运动；标有</a:t>
            </a:r>
            <a:r>
              <a:rPr lang="en-US" altLang="x-none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S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和</a:t>
            </a:r>
            <a:r>
              <a:rPr lang="en-US" altLang="x-none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N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的二个磁极靠近，小车都会向中间运动。这说明同名磁极相互排斥，异名磁极相互吸引。</a:t>
            </a:r>
          </a:p>
        </p:txBody>
      </p:sp>
    </p:spTree>
  </p:cSld>
  <p:clrMapOvr>
    <a:masterClrMapping/>
  </p:clrMapOvr>
  <p:transition spd="slow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7" dur="5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2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2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uild="p" bldLvl="0"/>
      <p:bldP spid="11268" grpId="0" bldLvl="0"/>
      <p:bldP spid="11269" grpId="0" bldLvl="0"/>
      <p:bldP spid="11271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内容占位符 2"/>
          <p:cNvSpPr>
            <a:spLocks noGrp="1"/>
          </p:cNvSpPr>
          <p:nvPr>
            <p:ph idx="1"/>
          </p:nvPr>
        </p:nvSpPr>
        <p:spPr>
          <a:xfrm>
            <a:off x="108585" y="1504315"/>
            <a:ext cx="11946890" cy="1325880"/>
          </a:xfrm>
        </p:spPr>
        <p:txBody>
          <a:bodyPr>
            <a:noAutofit/>
          </a:bodyPr>
          <a:lstStyle/>
          <a:p>
            <a:pPr algn="l" defTabSz="914400">
              <a:buSzPct val="75000"/>
              <a:buFont typeface="Wingdings" panose="05000000000000000000" pitchFamily="2" charset="2"/>
              <a:buNone/>
            </a:pPr>
            <a:r>
              <a:rPr lang="en-US" altLang="x-none" sz="3600" b="1" kern="1200" baseline="0">
                <a:latin typeface="微软雅黑" panose="020B0503020204020204" charset="-122"/>
                <a:ea typeface="微软雅黑" panose="020B0503020204020204" charset="-122"/>
              </a:rPr>
              <a:t> 7. </a:t>
            </a:r>
            <a:r>
              <a:rPr lang="zh-CN" altLang="en-US" sz="3600" b="1" kern="1200" baseline="0" dirty="0">
                <a:latin typeface="微软雅黑" panose="020B0503020204020204" charset="-122"/>
                <a:ea typeface="微软雅黑" panose="020B0503020204020204" charset="-122"/>
              </a:rPr>
              <a:t>给你一根钢针，怎样让它也能像磁铁一样吸引小铁屑呢</a:t>
            </a:r>
            <a:r>
              <a:rPr lang="en-US" altLang="x-none" sz="3600" b="1" kern="1200" baseline="0">
                <a:latin typeface="微软雅黑" panose="020B0503020204020204" charset="-122"/>
                <a:ea typeface="微软雅黑" panose="020B0503020204020204" charset="-122"/>
              </a:rPr>
              <a:t>?</a:t>
            </a:r>
            <a:r>
              <a:rPr lang="zh-CN" altLang="en-US" sz="3600" b="1" kern="1200" baseline="0" dirty="0">
                <a:latin typeface="微软雅黑" panose="020B0503020204020204" charset="-122"/>
                <a:ea typeface="微软雅黑" panose="020B0503020204020204" charset="-122"/>
              </a:rPr>
              <a:t>结合你的生活体验，说一说你的做法，并利用老师提供的器材现场做一做，比一比，谁的磁化效果更好。</a:t>
            </a:r>
          </a:p>
        </p:txBody>
      </p:sp>
      <p:sp>
        <p:nvSpPr>
          <p:cNvPr id="13316" name="矩形 4"/>
          <p:cNvSpPr/>
          <p:nvPr/>
        </p:nvSpPr>
        <p:spPr>
          <a:xfrm>
            <a:off x="108585" y="3016250"/>
            <a:ext cx="11445240" cy="12274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      让钢针的一端始终沿着条形磁铁的</a:t>
            </a:r>
            <a:r>
              <a:rPr lang="en-US" altLang="x-none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N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极向</a:t>
            </a:r>
            <a:r>
              <a:rPr lang="en-US" altLang="x-none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S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极的方向摩擦，磁化的效果比较好。</a:t>
            </a:r>
          </a:p>
        </p:txBody>
      </p:sp>
      <p:sp>
        <p:nvSpPr>
          <p:cNvPr id="13317" name="矩形 5"/>
          <p:cNvSpPr/>
          <p:nvPr/>
        </p:nvSpPr>
        <p:spPr>
          <a:xfrm>
            <a:off x="108268" y="60325"/>
            <a:ext cx="807243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x-none" sz="3600" b="1">
                <a:solidFill>
                  <a:srgbClr val="000000"/>
                </a:solidFill>
                <a:latin typeface="Calibri" panose="020F0502020204030204" charset="0"/>
                <a:ea typeface="Arial" panose="020B0604020202020204" pitchFamily="34" charset="0"/>
                <a:sym typeface="Calibri" panose="020F0502020204030204" charset="0"/>
              </a:rPr>
              <a:t>6</a:t>
            </a:r>
            <a:r>
              <a:rPr lang="zh-CN" altLang="en-US" sz="3600" b="1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铁钉为什么也能吸引小铁屑？</a:t>
            </a:r>
            <a:endParaRPr lang="zh-CN" altLang="en-US" sz="3600" b="1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3318" name="TextBox 6"/>
          <p:cNvSpPr/>
          <p:nvPr/>
        </p:nvSpPr>
        <p:spPr>
          <a:xfrm>
            <a:off x="465138" y="825500"/>
            <a:ext cx="4176712" cy="6788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小铁钉被磁化了</a:t>
            </a:r>
          </a:p>
        </p:txBody>
      </p:sp>
      <p:sp>
        <p:nvSpPr>
          <p:cNvPr id="13319" name="矩形 7"/>
          <p:cNvSpPr/>
          <p:nvPr/>
        </p:nvSpPr>
        <p:spPr>
          <a:xfrm>
            <a:off x="209550" y="4584700"/>
            <a:ext cx="5236210" cy="678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x-none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8.</a:t>
            </a: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讨论磁化的利与害。</a:t>
            </a:r>
          </a:p>
        </p:txBody>
      </p:sp>
      <p:sp>
        <p:nvSpPr>
          <p:cNvPr id="13320" name="矩形 8"/>
          <p:cNvSpPr/>
          <p:nvPr/>
        </p:nvSpPr>
        <p:spPr>
          <a:xfrm>
            <a:off x="108585" y="5385435"/>
            <a:ext cx="12080240" cy="1193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利</a:t>
            </a:r>
            <a:r>
              <a:rPr lang="en-US" altLang="x-none" sz="3600" b="1">
                <a:solidFill>
                  <a:srgbClr val="FF0000"/>
                </a:solidFill>
                <a:latin typeface="Calibri" panose="020F0502020204030204" charset="0"/>
                <a:ea typeface="Arial" panose="020B0604020202020204" pitchFamily="34" charset="0"/>
                <a:sym typeface="Calibri" panose="020F0502020204030204" charset="0"/>
              </a:rPr>
              <a:t>――</a:t>
            </a:r>
            <a:r>
              <a:rPr lang="zh-CN" altLang="en-US" sz="36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可以制作磁铁、指南针等</a:t>
            </a:r>
          </a:p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害</a:t>
            </a:r>
            <a:r>
              <a:rPr lang="en-US" altLang="x-none" sz="3600" b="1">
                <a:solidFill>
                  <a:srgbClr val="FF0000"/>
                </a:solidFill>
                <a:latin typeface="Calibri" panose="020F0502020204030204" charset="0"/>
                <a:ea typeface="Arial" panose="020B0604020202020204" pitchFamily="34" charset="0"/>
                <a:sym typeface="Calibri" panose="020F0502020204030204" charset="0"/>
              </a:rPr>
              <a:t>――</a:t>
            </a:r>
            <a:r>
              <a:rPr lang="zh-CN" altLang="en-US" sz="36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机械手表被磁化走时不准；显像管被磁化色彩失真等。</a:t>
            </a:r>
          </a:p>
        </p:txBody>
      </p:sp>
    </p:spTree>
  </p:cSld>
  <p:clrMapOvr>
    <a:masterClrMapping/>
  </p:clrMapOvr>
  <p:transition spd="slow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2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7" dur="50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2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27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32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uild="p" bldLvl="0"/>
      <p:bldP spid="13316" grpId="0" bldLvl="0"/>
      <p:bldP spid="13317" grpId="0" bldLvl="0"/>
      <p:bldP spid="13318" grpId="0" bldLvl="0"/>
      <p:bldP spid="13319" grpId="0" bldLvl="0"/>
      <p:bldP spid="13320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1143000"/>
          </a:xfrm>
        </p:spPr>
        <p:txBody>
          <a:bodyPr anchor="ctr">
            <a:normAutofit/>
          </a:bodyPr>
          <a:lstStyle/>
          <a:p>
            <a:pPr algn="l" defTabSz="914400">
              <a:buNone/>
            </a:pPr>
            <a:r>
              <a:rPr lang="zh-CN" altLang="en-US" sz="2800" b="1" kern="1200" baseline="0">
                <a:solidFill>
                  <a:srgbClr val="02058C"/>
                </a:solidFill>
                <a:latin typeface="隶书" pitchFamily="1" charset="-122"/>
                <a:ea typeface="隶书" pitchFamily="1" charset="-122"/>
                <a:sym typeface="隶书" pitchFamily="1" charset="-122"/>
              </a:rPr>
              <a:t>精讲点拨</a:t>
            </a:r>
          </a:p>
        </p:txBody>
      </p:sp>
      <p:sp>
        <p:nvSpPr>
          <p:cNvPr id="14339" name="内容占位符 2"/>
          <p:cNvSpPr>
            <a:spLocks noGrp="1"/>
          </p:cNvSpPr>
          <p:nvPr>
            <p:ph idx="1"/>
          </p:nvPr>
        </p:nvSpPr>
        <p:spPr>
          <a:xfrm>
            <a:off x="369570" y="1417955"/>
            <a:ext cx="10989310" cy="4708525"/>
          </a:xfrm>
        </p:spPr>
        <p:txBody>
          <a:bodyPr>
            <a:noAutofit/>
          </a:bodyPr>
          <a:lstStyle/>
          <a:p>
            <a:pPr algn="l" defTabSz="914400">
              <a:buSzPct val="75000"/>
              <a:buFont typeface="Wingdings" panose="05000000000000000000" pitchFamily="2" charset="2"/>
              <a:buNone/>
            </a:pPr>
            <a:r>
              <a:rPr lang="en-US" altLang="x-none" sz="54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54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只有能被磁铁吸引的物质才能被磁化，这类物质被称为磁体。</a:t>
            </a:r>
          </a:p>
          <a:p>
            <a:pPr algn="l" defTabSz="914400">
              <a:buSzPct val="75000"/>
              <a:buFont typeface="Wingdings" panose="05000000000000000000" pitchFamily="2" charset="2"/>
              <a:buNone/>
            </a:pPr>
            <a:r>
              <a:rPr lang="en-US" altLang="x-none" sz="54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54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我们可以利用磁铁两端的磁性最强，中间的磁性几乎为零来判断磁铁的磁极。</a:t>
            </a:r>
          </a:p>
          <a:p>
            <a:pPr algn="l" defTabSz="914400">
              <a:buSzPct val="75000"/>
              <a:buFont typeface="Wingdings" panose="05000000000000000000" pitchFamily="2" charset="2"/>
            </a:pPr>
            <a:r>
              <a:rPr lang="en-US" altLang="x-none" sz="54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x-none" sz="5400" b="1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0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3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/>
          </p:cNvSpPr>
          <p:nvPr>
            <p:ph type="title"/>
          </p:nvPr>
        </p:nvSpPr>
        <p:spPr>
          <a:xfrm>
            <a:off x="239395" y="41275"/>
            <a:ext cx="9971405" cy="791210"/>
          </a:xfrm>
        </p:spPr>
        <p:txBody>
          <a:bodyPr anchor="ctr">
            <a:normAutofit/>
          </a:bodyPr>
          <a:lstStyle/>
          <a:p>
            <a:pPr algn="l" defTabSz="914400">
              <a:buNone/>
            </a:pPr>
            <a:r>
              <a:rPr lang="zh-CN" altLang="en-US" sz="3200" b="1" kern="1200" baseline="0">
                <a:solidFill>
                  <a:srgbClr val="FF0000"/>
                </a:solidFill>
                <a:latin typeface="隶书" pitchFamily="1" charset="-122"/>
                <a:ea typeface="隶书" pitchFamily="1" charset="-122"/>
                <a:sym typeface="隶书" pitchFamily="1" charset="-122"/>
              </a:rPr>
              <a:t>即时练习</a:t>
            </a:r>
          </a:p>
        </p:txBody>
      </p:sp>
      <p:sp>
        <p:nvSpPr>
          <p:cNvPr id="15363" name="内容占位符 2"/>
          <p:cNvSpPr>
            <a:spLocks noGrp="1"/>
          </p:cNvSpPr>
          <p:nvPr>
            <p:ph idx="1"/>
          </p:nvPr>
        </p:nvSpPr>
        <p:spPr>
          <a:xfrm>
            <a:off x="394970" y="717550"/>
            <a:ext cx="11796395" cy="5422900"/>
          </a:xfrm>
        </p:spPr>
        <p:txBody>
          <a:bodyPr>
            <a:noAutofit/>
          </a:bodyPr>
          <a:lstStyle/>
          <a:p>
            <a:pPr algn="l" defTabSz="914400">
              <a:buSzPct val="75000"/>
              <a:buFont typeface="Wingdings" panose="05000000000000000000" pitchFamily="2" charset="2"/>
              <a:buNone/>
            </a:pPr>
            <a:r>
              <a:rPr lang="en-US" altLang="x-none" sz="44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44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．一根钢条接近小磁铁，小磁铁的</a:t>
            </a:r>
            <a:r>
              <a:rPr lang="en-US" altLang="x-none" sz="44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r>
              <a:rPr lang="zh-CN" altLang="en-US" sz="44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极被吸向钢条，这一现象说明钢条原来（ </a:t>
            </a:r>
            <a:r>
              <a:rPr lang="en-US" altLang="x-none" sz="44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44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</a:p>
          <a:p>
            <a:pPr algn="l" defTabSz="914400">
              <a:buSzPct val="75000"/>
              <a:buFont typeface="Wingdings" panose="05000000000000000000" pitchFamily="2" charset="2"/>
              <a:buNone/>
            </a:pPr>
            <a:r>
              <a:rPr lang="en-US" altLang="x-none" sz="44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44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．一定有磁性，接近磁极的一端是</a:t>
            </a:r>
            <a:r>
              <a:rPr lang="en-US" altLang="x-none" sz="44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S</a:t>
            </a:r>
            <a:r>
              <a:rPr lang="zh-CN" altLang="en-US" sz="48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极    </a:t>
            </a:r>
          </a:p>
          <a:p>
            <a:pPr algn="l" defTabSz="914400">
              <a:buSzPct val="75000"/>
              <a:buFont typeface="Wingdings" panose="05000000000000000000" pitchFamily="2" charset="2"/>
              <a:buNone/>
            </a:pPr>
            <a:r>
              <a:rPr lang="zh-CN" altLang="en-US" sz="44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x-none" sz="44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44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．一定有磁性，但不能确定它的极性</a:t>
            </a:r>
          </a:p>
          <a:p>
            <a:pPr algn="l" defTabSz="914400">
              <a:buSzPct val="75000"/>
              <a:buFont typeface="Wingdings" panose="05000000000000000000" pitchFamily="2" charset="2"/>
              <a:buNone/>
            </a:pPr>
            <a:r>
              <a:rPr lang="en-US" altLang="x-none" sz="44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48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．一定没有磁性                         </a:t>
            </a:r>
          </a:p>
          <a:p>
            <a:pPr algn="l" defTabSz="914400">
              <a:buSzPct val="75000"/>
              <a:buFont typeface="Wingdings" panose="05000000000000000000" pitchFamily="2" charset="2"/>
              <a:buNone/>
            </a:pPr>
            <a:r>
              <a:rPr lang="en-US" altLang="x-none" sz="44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r>
              <a:rPr lang="zh-CN" altLang="en-US" sz="44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．不一定有磁性</a:t>
            </a:r>
          </a:p>
          <a:p>
            <a:pPr algn="l" defTabSz="914400">
              <a:buSzPct val="75000"/>
              <a:buFont typeface="Wingdings" panose="05000000000000000000" pitchFamily="2" charset="2"/>
              <a:buNone/>
            </a:pPr>
            <a:endParaRPr lang="zh-CN" altLang="en-US" sz="4400" b="1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TextBox 4"/>
          <p:cNvSpPr/>
          <p:nvPr/>
        </p:nvSpPr>
        <p:spPr>
          <a:xfrm flipH="1">
            <a:off x="8373110" y="1334135"/>
            <a:ext cx="4876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x-none" sz="4000" b="1">
                <a:solidFill>
                  <a:srgbClr val="FF0000"/>
                </a:solidFill>
                <a:latin typeface="Calibri" panose="020F0502020204030204" charset="0"/>
                <a:ea typeface="Arial" panose="020B0604020202020204" pitchFamily="34" charset="0"/>
                <a:sym typeface="Calibri" panose="020F0502020204030204" charset="0"/>
              </a:rPr>
              <a:t>D</a:t>
            </a:r>
            <a:endParaRPr lang="en-US" altLang="x-none" sz="4000" b="1" dirty="0">
              <a:solidFill>
                <a:srgbClr val="FF0000"/>
              </a:solidFill>
              <a:latin typeface="Calibri" panose="020F0502020204030204" charset="0"/>
              <a:ea typeface="Arial" panose="020B0604020202020204" pitchFamily="34" charset="0"/>
              <a:sym typeface="Calibri" panose="020F0502020204030204" charset="0"/>
            </a:endParaRPr>
          </a:p>
        </p:txBody>
      </p:sp>
    </p:spTree>
  </p:cSld>
  <p:clrMapOvr>
    <a:masterClrMapping/>
  </p:clrMapOvr>
  <p:transition spd="slow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2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7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22" dur="5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27" dur="5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3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 bldLvl="0"/>
      <p:bldP spid="15365" grpId="0" bldLvl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1182</Words>
  <Application>Microsoft Office PowerPoint</Application>
  <PresentationFormat>自定义</PresentationFormat>
  <Paragraphs>94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PowerPoint 演示文稿</vt:lpstr>
      <vt:lpstr>PowerPoint 演示文稿</vt:lpstr>
      <vt:lpstr>自学检测</vt:lpstr>
      <vt:lpstr>PowerPoint 演示文稿</vt:lpstr>
      <vt:lpstr>PowerPoint 演示文稿</vt:lpstr>
      <vt:lpstr>PowerPoint 演示文稿</vt:lpstr>
      <vt:lpstr>PowerPoint 演示文稿</vt:lpstr>
      <vt:lpstr>精讲点拨</vt:lpstr>
      <vt:lpstr>即时练习</vt:lpstr>
      <vt:lpstr>合作探究</vt:lpstr>
      <vt:lpstr>磁场</vt:lpstr>
      <vt:lpstr>PowerPoint 演示文稿</vt:lpstr>
      <vt:lpstr>精讲点拨</vt:lpstr>
      <vt:lpstr>即时练习</vt:lpstr>
      <vt:lpstr>PowerPoint 演示文稿</vt:lpstr>
      <vt:lpstr>PowerPoint 演示文稿</vt:lpstr>
      <vt:lpstr>合作探究</vt:lpstr>
      <vt:lpstr>PowerPoint 演示文稿</vt:lpstr>
      <vt:lpstr>精讲点拨</vt:lpstr>
      <vt:lpstr>PowerPoint 演示文稿</vt:lpstr>
      <vt:lpstr>即时练习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4</cp:revision>
  <dcterms:created xsi:type="dcterms:W3CDTF">2016-12-13T00:19:00Z</dcterms:created>
  <dcterms:modified xsi:type="dcterms:W3CDTF">2016-12-14T03:20:13Z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