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embeddings/oleObject1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9" r:id="rId2"/>
    <p:sldId id="270" r:id="rId3"/>
    <p:sldId id="271" r:id="rId4"/>
    <p:sldId id="272" r:id="rId5"/>
    <p:sldId id="273" r:id="rId6"/>
    <p:sldId id="267" r:id="rId7"/>
    <p:sldId id="264" r:id="rId8"/>
    <p:sldId id="268" r:id="rId9"/>
    <p:sldId id="276" r:id="rId10"/>
    <p:sldId id="280" r:id="rId11"/>
    <p:sldId id="279" r:id="rId12"/>
    <p:sldId id="277" r:id="rId13"/>
    <p:sldId id="262" r:id="rId14"/>
    <p:sldId id="278" r:id="rId15"/>
    <p:sldId id="258" r:id="rId16"/>
    <p:sldId id="281" r:id="rId17"/>
    <p:sldId id="282" r:id="rId18"/>
    <p:sldId id="260" r:id="rId19"/>
    <p:sldId id="261" r:id="rId20"/>
    <p:sldId id="284" r:id="rId21"/>
    <p:sldId id="257" r:id="rId22"/>
    <p:sldId id="275" r:id="rId23"/>
    <p:sldId id="285" r:id="rId24"/>
    <p:sldId id="286" r:id="rId25"/>
    <p:sldId id="287" r:id="rId26"/>
    <p:sldId id="293" r:id="rId27"/>
    <p:sldId id="288" r:id="rId28"/>
    <p:sldId id="289" r:id="rId29"/>
    <p:sldId id="290" r:id="rId30"/>
    <p:sldId id="291" r:id="rId31"/>
    <p:sldId id="294" r:id="rId32"/>
    <p:sldId id="263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4" y="-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31C8E6-D32C-476F-9E45-BA73CD9EE41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12665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E912D3-FCB3-43B7-B544-4623A966268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53376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43EC05-5362-4E41-ACE6-C12D71A6310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3143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BD3D97-A71D-4770-8C64-B4F5D4D8F96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88164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D76ADA-2F79-4347-AD12-A542A23A15C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5987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EDA0AB-CF84-48BC-8562-3542619C4C4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9937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5532FE-2D04-4D0F-BE03-2BA99E79069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62728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CC640D-663C-4DD6-969A-B1DF2403CE2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1215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D0AAA-1DDA-4F3F-BF62-1772C93D0BE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38058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62877-3FF5-4393-BC27-71A3A3C19D0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9323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31F2A-5749-4349-9168-EBF77E8C91F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10067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36C536-2E0A-43FD-89D3-CDDF2F628AD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9822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2.mp4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2.mp4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d600e0ff86f60c237d1226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12192000" cy="584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2495600" y="2204864"/>
            <a:ext cx="7560840" cy="136815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  <a:scene3d>
              <a:camera prst="orthographicFron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>
              <a:defRPr/>
            </a:pPr>
            <a:r>
              <a:rPr lang="en-US" altLang="zh-CN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§3-3  </a:t>
            </a:r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汽化和</a:t>
            </a:r>
            <a:r>
              <a:rPr lang="zh-CN" altLang="en-US" sz="3600" b="1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液化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695400" y="1268760"/>
            <a:ext cx="4895850" cy="3797300"/>
            <a:chOff x="0" y="0"/>
            <a:chExt cx="3084" cy="2392"/>
          </a:xfrm>
        </p:grpSpPr>
        <p:sp>
          <p:nvSpPr>
            <p:cNvPr id="5" name="Line 42"/>
            <p:cNvSpPr>
              <a:spLocks noChangeShapeType="1"/>
            </p:cNvSpPr>
            <p:nvPr/>
          </p:nvSpPr>
          <p:spPr bwMode="auto">
            <a:xfrm>
              <a:off x="333" y="734"/>
              <a:ext cx="16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49"/>
            <p:cNvSpPr>
              <a:spLocks noChangeShapeType="1"/>
            </p:cNvSpPr>
            <p:nvPr/>
          </p:nvSpPr>
          <p:spPr bwMode="auto">
            <a:xfrm flipV="1">
              <a:off x="417" y="2071"/>
              <a:ext cx="2667" cy="1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50"/>
            <p:cNvSpPr>
              <a:spLocks noChangeShapeType="1"/>
            </p:cNvSpPr>
            <p:nvPr/>
          </p:nvSpPr>
          <p:spPr bwMode="auto">
            <a:xfrm flipV="1">
              <a:off x="417" y="0"/>
              <a:ext cx="0" cy="208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Text Box 51"/>
            <p:cNvSpPr txBox="1">
              <a:spLocks noChangeArrowheads="1"/>
            </p:cNvSpPr>
            <p:nvPr/>
          </p:nvSpPr>
          <p:spPr bwMode="auto">
            <a:xfrm>
              <a:off x="0" y="590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99</a:t>
              </a:r>
            </a:p>
          </p:txBody>
        </p:sp>
        <p:sp>
          <p:nvSpPr>
            <p:cNvPr id="9" name="Text Box 52"/>
            <p:cNvSpPr txBox="1">
              <a:spLocks noChangeArrowheads="1"/>
            </p:cNvSpPr>
            <p:nvPr/>
          </p:nvSpPr>
          <p:spPr bwMode="auto">
            <a:xfrm>
              <a:off x="30" y="1951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93</a:t>
              </a:r>
            </a:p>
          </p:txBody>
        </p:sp>
        <p:sp>
          <p:nvSpPr>
            <p:cNvPr id="10" name="Text Box 58"/>
            <p:cNvSpPr txBox="1">
              <a:spLocks noChangeArrowheads="1"/>
            </p:cNvSpPr>
            <p:nvPr/>
          </p:nvSpPr>
          <p:spPr bwMode="auto">
            <a:xfrm>
              <a:off x="363" y="2104"/>
              <a:ext cx="2586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0  1  2  3  4  5  6  7  8  9</a:t>
              </a:r>
            </a:p>
          </p:txBody>
        </p:sp>
        <p:sp>
          <p:nvSpPr>
            <p:cNvPr id="11" name="Text Box 75"/>
            <p:cNvSpPr txBox="1">
              <a:spLocks noChangeArrowheads="1"/>
            </p:cNvSpPr>
            <p:nvPr/>
          </p:nvSpPr>
          <p:spPr bwMode="auto">
            <a:xfrm>
              <a:off x="30" y="1741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94</a:t>
              </a:r>
            </a:p>
          </p:txBody>
        </p:sp>
        <p:sp>
          <p:nvSpPr>
            <p:cNvPr id="12" name="Text Box 76"/>
            <p:cNvSpPr txBox="1">
              <a:spLocks noChangeArrowheads="1"/>
            </p:cNvSpPr>
            <p:nvPr/>
          </p:nvSpPr>
          <p:spPr bwMode="auto">
            <a:xfrm>
              <a:off x="46" y="1530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95</a:t>
              </a:r>
            </a:p>
          </p:txBody>
        </p:sp>
        <p:sp>
          <p:nvSpPr>
            <p:cNvPr id="13" name="Text Box 77"/>
            <p:cNvSpPr txBox="1">
              <a:spLocks noChangeArrowheads="1"/>
            </p:cNvSpPr>
            <p:nvPr/>
          </p:nvSpPr>
          <p:spPr bwMode="auto">
            <a:xfrm>
              <a:off x="30" y="1287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96</a:t>
              </a:r>
            </a:p>
          </p:txBody>
        </p:sp>
        <p:sp>
          <p:nvSpPr>
            <p:cNvPr id="14" name="Text Box 78"/>
            <p:cNvSpPr txBox="1">
              <a:spLocks noChangeArrowheads="1"/>
            </p:cNvSpPr>
            <p:nvPr/>
          </p:nvSpPr>
          <p:spPr bwMode="auto">
            <a:xfrm>
              <a:off x="30" y="1076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97</a:t>
              </a:r>
            </a:p>
          </p:txBody>
        </p:sp>
        <p:sp>
          <p:nvSpPr>
            <p:cNvPr id="15" name="Text Box 79"/>
            <p:cNvSpPr txBox="1">
              <a:spLocks noChangeArrowheads="1"/>
            </p:cNvSpPr>
            <p:nvPr/>
          </p:nvSpPr>
          <p:spPr bwMode="auto">
            <a:xfrm>
              <a:off x="30" y="834"/>
              <a:ext cx="3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>
                  <a:ea typeface="宋体" panose="02010600030101010101" pitchFamily="2" charset="-122"/>
                </a:rPr>
                <a:t>98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1388357" y="2448273"/>
            <a:ext cx="3529012" cy="2108200"/>
            <a:chOff x="0" y="0"/>
            <a:chExt cx="2223" cy="1328"/>
          </a:xfrm>
        </p:grpSpPr>
        <p:sp>
          <p:nvSpPr>
            <p:cNvPr id="17" name="Line 53"/>
            <p:cNvSpPr>
              <a:spLocks noChangeShapeType="1"/>
            </p:cNvSpPr>
            <p:nvPr/>
          </p:nvSpPr>
          <p:spPr bwMode="auto">
            <a:xfrm flipV="1">
              <a:off x="0" y="0"/>
              <a:ext cx="1270" cy="1328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54"/>
            <p:cNvSpPr>
              <a:spLocks noChangeShapeType="1"/>
            </p:cNvSpPr>
            <p:nvPr/>
          </p:nvSpPr>
          <p:spPr bwMode="auto">
            <a:xfrm flipV="1">
              <a:off x="1270" y="0"/>
              <a:ext cx="953" cy="13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297062" y="2448273"/>
            <a:ext cx="2880320" cy="0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线形标注 1 20"/>
          <p:cNvSpPr>
            <a:spLocks/>
          </p:cNvSpPr>
          <p:nvPr/>
        </p:nvSpPr>
        <p:spPr bwMode="auto">
          <a:xfrm>
            <a:off x="2063552" y="980628"/>
            <a:ext cx="912812" cy="576263"/>
          </a:xfrm>
          <a:prstGeom prst="borderCallout1">
            <a:avLst>
              <a:gd name="adj1" fmla="val 98510"/>
              <a:gd name="adj2" fmla="val 1432"/>
              <a:gd name="adj3" fmla="val 254688"/>
              <a:gd name="adj4" fmla="val -78074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</a:rPr>
              <a:t>沸点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161049" y="967048"/>
            <a:ext cx="23487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800" b="1" dirty="0" smtClean="0">
                <a:latin typeface="宋体" panose="02010600030101010101" pitchFamily="2" charset="-122"/>
              </a:rPr>
              <a:t>水沸腾特点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378661" y="3886461"/>
            <a:ext cx="41052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800" b="1" dirty="0">
                <a:solidFill>
                  <a:srgbClr val="FF0000"/>
                </a:solidFill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达到沸点，</a:t>
            </a: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继续吸热 。</a:t>
            </a:r>
          </a:p>
        </p:txBody>
      </p:sp>
      <p:sp>
        <p:nvSpPr>
          <p:cNvPr id="24" name="Text Box 49"/>
          <p:cNvSpPr txBox="1">
            <a:spLocks noChangeArrowheads="1"/>
          </p:cNvSpPr>
          <p:nvPr/>
        </p:nvSpPr>
        <p:spPr bwMode="auto">
          <a:xfrm>
            <a:off x="6158305" y="2976910"/>
            <a:ext cx="23487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800" b="1" dirty="0" smtClean="0">
                <a:latin typeface="宋体" panose="02010600030101010101" pitchFamily="2" charset="-122"/>
              </a:rPr>
              <a:t>水沸腾条件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25" name="Text Box 50"/>
          <p:cNvSpPr txBox="1">
            <a:spLocks noChangeArrowheads="1"/>
          </p:cNvSpPr>
          <p:nvPr/>
        </p:nvSpPr>
        <p:spPr bwMode="auto">
          <a:xfrm>
            <a:off x="7378661" y="1849698"/>
            <a:ext cx="4105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吸收热量，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温度不变</a:t>
            </a: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xmlns="" val="14240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utoUpdateAnimBg="0"/>
      <p:bldP spid="23" grpId="0" autoUpdateAnimBg="0"/>
      <p:bldP spid="24" grpId="0" autoUpdateAnimBg="0"/>
      <p:bldP spid="2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bright="-42000" contrast="6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65"/>
          <a:stretch/>
        </p:blipFill>
        <p:spPr bwMode="auto">
          <a:xfrm>
            <a:off x="479376" y="548680"/>
            <a:ext cx="1116589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42911" y="5085184"/>
            <a:ext cx="1143882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沸点与气压的关系：</a:t>
            </a:r>
            <a:endParaRPr kumimoji="1" lang="en-US" altLang="zh-CN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/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气压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减小时沸点降低，气压增大时沸点升高。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40213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71664" y="476672"/>
            <a:ext cx="583264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940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379481" y="1406016"/>
            <a:ext cx="3102459" cy="4058734"/>
            <a:chOff x="768" y="1440"/>
            <a:chExt cx="1632" cy="2208"/>
          </a:xfrm>
        </p:grpSpPr>
        <p:sp>
          <p:nvSpPr>
            <p:cNvPr id="6164" name="Rectangle 3" descr="横虚线"/>
            <p:cNvSpPr>
              <a:spLocks noChangeArrowheads="1"/>
            </p:cNvSpPr>
            <p:nvPr/>
          </p:nvSpPr>
          <p:spPr bwMode="auto">
            <a:xfrm>
              <a:off x="768" y="1440"/>
              <a:ext cx="1536" cy="1872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6165" name="Group 4"/>
            <p:cNvGrpSpPr>
              <a:grpSpLocks/>
            </p:cNvGrpSpPr>
            <p:nvPr/>
          </p:nvGrpSpPr>
          <p:grpSpPr bwMode="auto">
            <a:xfrm>
              <a:off x="1008" y="1536"/>
              <a:ext cx="1008" cy="1773"/>
              <a:chOff x="3504" y="1536"/>
              <a:chExt cx="1008" cy="1773"/>
            </a:xfrm>
          </p:grpSpPr>
          <p:grpSp>
            <p:nvGrpSpPr>
              <p:cNvPr id="6167" name="Group 5"/>
              <p:cNvGrpSpPr>
                <a:grpSpLocks/>
              </p:cNvGrpSpPr>
              <p:nvPr/>
            </p:nvGrpSpPr>
            <p:grpSpPr bwMode="auto">
              <a:xfrm>
                <a:off x="3504" y="1536"/>
                <a:ext cx="1008" cy="1488"/>
                <a:chOff x="3504" y="1536"/>
                <a:chExt cx="1008" cy="1488"/>
              </a:xfrm>
            </p:grpSpPr>
            <p:sp>
              <p:nvSpPr>
                <p:cNvPr id="6169" name="Oval 6"/>
                <p:cNvSpPr>
                  <a:spLocks noChangeArrowheads="1"/>
                </p:cNvSpPr>
                <p:nvPr/>
              </p:nvSpPr>
              <p:spPr bwMode="auto">
                <a:xfrm rot="-10392956">
                  <a:off x="4224" y="2736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6170" name="Oval 7"/>
                <p:cNvSpPr>
                  <a:spLocks noChangeArrowheads="1"/>
                </p:cNvSpPr>
                <p:nvPr/>
              </p:nvSpPr>
              <p:spPr bwMode="auto">
                <a:xfrm rot="-10392956">
                  <a:off x="3596" y="2496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6171" name="Oval 8"/>
                <p:cNvSpPr>
                  <a:spLocks noChangeArrowheads="1"/>
                </p:cNvSpPr>
                <p:nvPr/>
              </p:nvSpPr>
              <p:spPr bwMode="auto">
                <a:xfrm rot="-10392956">
                  <a:off x="4032" y="2326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6172" name="Oval 9"/>
                <p:cNvSpPr>
                  <a:spLocks noChangeArrowheads="1"/>
                </p:cNvSpPr>
                <p:nvPr/>
              </p:nvSpPr>
              <p:spPr bwMode="auto">
                <a:xfrm rot="-10392956">
                  <a:off x="3504" y="1968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6173" name="Oval 10"/>
                <p:cNvSpPr>
                  <a:spLocks noChangeArrowheads="1"/>
                </p:cNvSpPr>
                <p:nvPr/>
              </p:nvSpPr>
              <p:spPr bwMode="auto">
                <a:xfrm rot="-10392956">
                  <a:off x="3936" y="1936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6174" name="Oval 11"/>
                <p:cNvSpPr>
                  <a:spLocks noChangeArrowheads="1"/>
                </p:cNvSpPr>
                <p:nvPr/>
              </p:nvSpPr>
              <p:spPr bwMode="auto">
                <a:xfrm rot="-10392956">
                  <a:off x="3504" y="1536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  <p:sp>
              <p:nvSpPr>
                <p:cNvPr id="6175" name="Oval 12"/>
                <p:cNvSpPr>
                  <a:spLocks noChangeArrowheads="1"/>
                </p:cNvSpPr>
                <p:nvPr/>
              </p:nvSpPr>
              <p:spPr bwMode="auto">
                <a:xfrm rot="-10392956">
                  <a:off x="3936" y="1636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/>
                </a:p>
              </p:txBody>
            </p:sp>
          </p:grpSp>
          <p:sp>
            <p:nvSpPr>
              <p:cNvPr id="6168" name="Oval 13"/>
              <p:cNvSpPr>
                <a:spLocks noChangeArrowheads="1"/>
              </p:cNvSpPr>
              <p:nvPr/>
            </p:nvSpPr>
            <p:spPr bwMode="auto">
              <a:xfrm rot="-10392956">
                <a:off x="3696" y="2976"/>
                <a:ext cx="383" cy="333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sp>
          <p:nvSpPr>
            <p:cNvPr id="6166" name="Text Box 14"/>
            <p:cNvSpPr txBox="1">
              <a:spLocks noChangeArrowheads="1"/>
            </p:cNvSpPr>
            <p:nvPr/>
          </p:nvSpPr>
          <p:spPr bwMode="auto">
            <a:xfrm>
              <a:off x="1152" y="3360"/>
              <a:ext cx="12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6147" name="Text Box 15"/>
          <p:cNvSpPr txBox="1">
            <a:spLocks noChangeArrowheads="1"/>
          </p:cNvSpPr>
          <p:nvPr/>
        </p:nvSpPr>
        <p:spPr bwMode="auto">
          <a:xfrm>
            <a:off x="3958118" y="581770"/>
            <a:ext cx="255234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prstTxWarp prst="textPlain">
              <a:avLst/>
            </a:prstTxWarp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沸 腾 现象</a:t>
            </a:r>
            <a:endParaRPr kumimoji="1" lang="en-US" altLang="zh-CN" sz="3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grpSp>
        <p:nvGrpSpPr>
          <p:cNvPr id="6148" name="Group 17"/>
          <p:cNvGrpSpPr>
            <a:grpSpLocks/>
          </p:cNvGrpSpPr>
          <p:nvPr/>
        </p:nvGrpSpPr>
        <p:grpSpPr bwMode="auto">
          <a:xfrm>
            <a:off x="4606641" y="1456924"/>
            <a:ext cx="3599953" cy="4152999"/>
            <a:chOff x="3456" y="1440"/>
            <a:chExt cx="1920" cy="2208"/>
          </a:xfrm>
        </p:grpSpPr>
        <p:sp>
          <p:nvSpPr>
            <p:cNvPr id="6151" name="Rectangle 18" descr="横虚线"/>
            <p:cNvSpPr>
              <a:spLocks noChangeArrowheads="1"/>
            </p:cNvSpPr>
            <p:nvPr/>
          </p:nvSpPr>
          <p:spPr bwMode="auto">
            <a:xfrm>
              <a:off x="3456" y="1440"/>
              <a:ext cx="1536" cy="1872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grpSp>
          <p:nvGrpSpPr>
            <p:cNvPr id="6152" name="Group 19"/>
            <p:cNvGrpSpPr>
              <a:grpSpLocks/>
            </p:cNvGrpSpPr>
            <p:nvPr/>
          </p:nvGrpSpPr>
          <p:grpSpPr bwMode="auto">
            <a:xfrm>
              <a:off x="3600" y="1536"/>
              <a:ext cx="1008" cy="1680"/>
              <a:chOff x="1440" y="1536"/>
              <a:chExt cx="1008" cy="1680"/>
            </a:xfrm>
          </p:grpSpPr>
          <p:sp>
            <p:nvSpPr>
              <p:cNvPr id="6155" name="Oval 20"/>
              <p:cNvSpPr>
                <a:spLocks noChangeArrowheads="1"/>
              </p:cNvSpPr>
              <p:nvPr/>
            </p:nvSpPr>
            <p:spPr bwMode="auto">
              <a:xfrm>
                <a:off x="1440" y="1536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56" name="Oval 21"/>
              <p:cNvSpPr>
                <a:spLocks noChangeArrowheads="1"/>
              </p:cNvSpPr>
              <p:nvPr/>
            </p:nvSpPr>
            <p:spPr bwMode="auto">
              <a:xfrm>
                <a:off x="2064" y="168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57" name="Oval 22"/>
              <p:cNvSpPr>
                <a:spLocks noChangeArrowheads="1"/>
              </p:cNvSpPr>
              <p:nvPr/>
            </p:nvSpPr>
            <p:spPr bwMode="auto">
              <a:xfrm>
                <a:off x="1632" y="2160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58" name="Oval 23"/>
              <p:cNvSpPr>
                <a:spLocks noChangeArrowheads="1"/>
              </p:cNvSpPr>
              <p:nvPr/>
            </p:nvSpPr>
            <p:spPr bwMode="auto">
              <a:xfrm>
                <a:off x="2160" y="2208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59" name="Oval 24"/>
              <p:cNvSpPr>
                <a:spLocks noChangeArrowheads="1"/>
              </p:cNvSpPr>
              <p:nvPr/>
            </p:nvSpPr>
            <p:spPr bwMode="auto">
              <a:xfrm>
                <a:off x="1728" y="2592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60" name="Oval 25"/>
              <p:cNvSpPr>
                <a:spLocks noChangeArrowheads="1"/>
              </p:cNvSpPr>
              <p:nvPr/>
            </p:nvSpPr>
            <p:spPr bwMode="auto">
              <a:xfrm>
                <a:off x="2304" y="2640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61" name="Oval 26"/>
              <p:cNvSpPr>
                <a:spLocks noChangeArrowheads="1"/>
              </p:cNvSpPr>
              <p:nvPr/>
            </p:nvSpPr>
            <p:spPr bwMode="auto">
              <a:xfrm>
                <a:off x="2400" y="30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62" name="Oval 27"/>
              <p:cNvSpPr>
                <a:spLocks noChangeArrowheads="1"/>
              </p:cNvSpPr>
              <p:nvPr/>
            </p:nvSpPr>
            <p:spPr bwMode="auto">
              <a:xfrm>
                <a:off x="1872" y="2928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6163" name="Oval 28"/>
              <p:cNvSpPr>
                <a:spLocks noChangeArrowheads="1"/>
              </p:cNvSpPr>
              <p:nvPr/>
            </p:nvSpPr>
            <p:spPr bwMode="auto">
              <a:xfrm>
                <a:off x="2016" y="31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sp>
          <p:nvSpPr>
            <p:cNvPr id="6153" name="Oval 29"/>
            <p:cNvSpPr>
              <a:spLocks noChangeArrowheads="1"/>
            </p:cNvSpPr>
            <p:nvPr/>
          </p:nvSpPr>
          <p:spPr bwMode="auto">
            <a:xfrm>
              <a:off x="4656" y="3216"/>
              <a:ext cx="48" cy="4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154" name="Text Box 30"/>
            <p:cNvSpPr txBox="1">
              <a:spLocks noChangeArrowheads="1"/>
            </p:cNvSpPr>
            <p:nvPr/>
          </p:nvSpPr>
          <p:spPr bwMode="auto">
            <a:xfrm>
              <a:off x="3888" y="3360"/>
              <a:ext cx="14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673737" y="4868772"/>
            <a:ext cx="18009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沸腾前</a:t>
            </a:r>
          </a:p>
        </p:txBody>
      </p:sp>
      <p:sp>
        <p:nvSpPr>
          <p:cNvPr id="10287" name="Text Box 47"/>
          <p:cNvSpPr txBox="1">
            <a:spLocks noChangeArrowheads="1"/>
          </p:cNvSpPr>
          <p:nvPr/>
        </p:nvSpPr>
        <p:spPr bwMode="auto">
          <a:xfrm>
            <a:off x="5554103" y="4978887"/>
            <a:ext cx="18009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沸腾时</a:t>
            </a: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733090" y="1854535"/>
            <a:ext cx="4244057" cy="279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prstTxWarp prst="textPlain">
              <a:avLst>
                <a:gd name="adj" fmla="val 50372"/>
              </a:avLst>
            </a:prstTxWarp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开水不响，</a:t>
            </a:r>
            <a:endParaRPr kumimoji="1" lang="en-US" altLang="zh-CN" sz="36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响水不开</a:t>
            </a:r>
            <a:endParaRPr kumimoji="1" lang="en-US" altLang="zh-CN" sz="3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6" grpId="0"/>
      <p:bldP spid="10287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223792" y="908720"/>
            <a:ext cx="19442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沸腾</a:t>
            </a:r>
          </a:p>
        </p:txBody>
      </p:sp>
      <p:sp>
        <p:nvSpPr>
          <p:cNvPr id="3" name="矩形 2"/>
          <p:cNvSpPr/>
          <p:nvPr/>
        </p:nvSpPr>
        <p:spPr>
          <a:xfrm>
            <a:off x="1307468" y="1924383"/>
            <a:ext cx="9721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一定温度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下，在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液体内部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表面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同时发生的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剧烈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的汽化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现象。</a:t>
            </a:r>
            <a:r>
              <a:rPr kumimoji="1"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1"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81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187788" y="576707"/>
            <a:ext cx="2808312" cy="787301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反馈</a:t>
            </a:r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练习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19048" y="1175134"/>
            <a:ext cx="11665296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/>
              <a:t>在“观察水的沸腾”的实验中，根据准确的实验数据绘出的图象如图所示，根据图象得出该实验中</a:t>
            </a:r>
            <a:r>
              <a:rPr lang="en-US" altLang="zh-CN" sz="2800" b="1" dirty="0"/>
              <a:t>______</a:t>
            </a:r>
            <a:r>
              <a:rPr lang="zh-CN" altLang="en-US" sz="2800" b="1" dirty="0"/>
              <a:t>段表示水的沸腾过程，水的沸点是</a:t>
            </a:r>
            <a:r>
              <a:rPr lang="en-US" altLang="zh-CN" sz="2800" b="1" dirty="0" smtClean="0"/>
              <a:t>_____</a:t>
            </a:r>
            <a:r>
              <a:rPr lang="zh-CN" altLang="en-US" sz="2800" b="1" dirty="0" smtClean="0"/>
              <a:t>。</a:t>
            </a:r>
            <a:r>
              <a:rPr lang="zh-CN" altLang="en-US" sz="2800" b="1" dirty="0"/>
              <a:t>此时气压</a:t>
            </a:r>
            <a:r>
              <a:rPr lang="en-US" altLang="zh-CN" sz="2800" b="1" dirty="0"/>
              <a:t>_______</a:t>
            </a:r>
            <a:r>
              <a:rPr lang="zh-CN" altLang="en-US" sz="2800" b="1" dirty="0"/>
              <a:t>标准大气压</a:t>
            </a:r>
            <a:r>
              <a:rPr lang="zh-CN" altLang="en-US" sz="2800" b="1" dirty="0" smtClean="0"/>
              <a:t>。实验中观察到气泡</a:t>
            </a:r>
            <a:r>
              <a:rPr lang="zh-CN" altLang="en-US" sz="2800" b="1" dirty="0"/>
              <a:t>是从</a:t>
            </a:r>
            <a:r>
              <a:rPr lang="en-US" altLang="zh-CN" sz="2800" b="1" dirty="0"/>
              <a:t>______</a:t>
            </a:r>
            <a:r>
              <a:rPr lang="zh-CN" altLang="en-US" sz="2800" b="1" dirty="0"/>
              <a:t>（填“水底”或“水中”）产生</a:t>
            </a:r>
            <a:r>
              <a:rPr lang="zh-CN" altLang="en-US" sz="2800" b="1" dirty="0" smtClean="0"/>
              <a:t>，沸腾</a:t>
            </a:r>
            <a:r>
              <a:rPr lang="zh-CN" altLang="en-US" sz="2800" b="1" dirty="0"/>
              <a:t>前</a:t>
            </a:r>
            <a:r>
              <a:rPr lang="zh-CN" altLang="en-US" sz="2800" b="1" dirty="0" smtClean="0"/>
              <a:t>气泡</a:t>
            </a:r>
            <a:endParaRPr lang="en-US" altLang="zh-CN" sz="2800" b="1" dirty="0" smtClean="0"/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/>
              <a:t>在</a:t>
            </a:r>
            <a:r>
              <a:rPr lang="zh-CN" altLang="en-US" sz="2800" b="1" dirty="0"/>
              <a:t>上升过程中逐渐变</a:t>
            </a:r>
            <a:r>
              <a:rPr lang="en-US" altLang="zh-CN" sz="2800" b="1" dirty="0"/>
              <a:t>_____</a:t>
            </a:r>
            <a:r>
              <a:rPr lang="zh-CN" altLang="en-US" sz="2800" b="1" dirty="0" smtClean="0"/>
              <a:t>，沸腾</a:t>
            </a:r>
            <a:r>
              <a:rPr lang="zh-CN" altLang="en-US" sz="2800" b="1" dirty="0"/>
              <a:t>后</a:t>
            </a:r>
            <a:r>
              <a:rPr lang="zh-CN" altLang="en-US" sz="2800" b="1" dirty="0" smtClean="0"/>
              <a:t>气</a:t>
            </a:r>
            <a:endParaRPr lang="en-US" altLang="zh-CN" sz="2800" b="1" dirty="0" smtClean="0"/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/>
              <a:t>泡</a:t>
            </a:r>
            <a:r>
              <a:rPr lang="zh-CN" altLang="en-US" sz="2800" b="1" dirty="0"/>
              <a:t>在上升过程中逐渐变</a:t>
            </a:r>
            <a:r>
              <a:rPr lang="en-US" altLang="zh-CN" sz="2800" b="1" dirty="0"/>
              <a:t>____</a:t>
            </a:r>
            <a:r>
              <a:rPr lang="zh-CN" altLang="en-US" sz="2800" b="1" dirty="0" smtClean="0"/>
              <a:t>，最后在</a:t>
            </a:r>
            <a:endParaRPr lang="en-US" altLang="zh-CN" sz="2800" b="1" dirty="0" smtClean="0"/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/>
              <a:t>水面</a:t>
            </a:r>
            <a:r>
              <a:rPr lang="zh-CN" altLang="en-US" sz="2800" b="1" dirty="0"/>
              <a:t>破裂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95800" y="1820464"/>
            <a:ext cx="10080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BC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0489356" y="1840273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100℃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063552" y="2482536"/>
            <a:ext cx="11509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等于</a:t>
            </a:r>
            <a:endParaRPr lang="zh-CN" altLang="en-US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928"/>
          <a:stretch>
            <a:fillRect/>
          </a:stretch>
        </p:blipFill>
        <p:spPr bwMode="auto">
          <a:xfrm>
            <a:off x="6758451" y="3212976"/>
            <a:ext cx="522589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9002901" y="2548884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水底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791744" y="3807651"/>
            <a:ext cx="792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131087" y="4494064"/>
            <a:ext cx="64807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大</a:t>
            </a:r>
            <a:endParaRPr lang="en-US" altLang="zh-CN" sz="2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ssc-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392" y="486247"/>
            <a:ext cx="11017224" cy="5895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063552" y="4077072"/>
            <a:ext cx="7591276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为什么地面上的水很快干掉？</a:t>
            </a:r>
          </a:p>
        </p:txBody>
      </p:sp>
    </p:spTree>
    <p:extLst>
      <p:ext uri="{BB962C8B-B14F-4D97-AF65-F5344CB8AC3E}">
        <p14:creationId xmlns:p14="http://schemas.microsoft.com/office/powerpoint/2010/main" xmlns="" val="10081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343472" y="980728"/>
            <a:ext cx="9289032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类比沸腾，你能说出什么是蒸发吗？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055440" y="4005064"/>
            <a:ext cx="1008112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蒸发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是在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任何温度</a:t>
            </a:r>
            <a:r>
              <a:rPr kumimoji="1"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下，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只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在液体表面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发生的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缓慢</a:t>
            </a:r>
            <a:r>
              <a:rPr kumimoji="1"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汽化现象。</a:t>
            </a:r>
          </a:p>
        </p:txBody>
      </p:sp>
      <p:sp>
        <p:nvSpPr>
          <p:cNvPr id="4" name="矩形 3"/>
          <p:cNvSpPr/>
          <p:nvPr/>
        </p:nvSpPr>
        <p:spPr>
          <a:xfrm>
            <a:off x="1235460" y="2202873"/>
            <a:ext cx="9721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沸腾是在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一定温度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下，在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液体内部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表面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同时发生的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剧烈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的汽化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现象。</a:t>
            </a:r>
            <a:r>
              <a:rPr kumimoji="1"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1"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32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2004101318335424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336" y="506940"/>
            <a:ext cx="4104456" cy="566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047825" y="3219006"/>
            <a:ext cx="72723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）液体</a:t>
            </a:r>
            <a:r>
              <a:rPr lang="zh-CN" altLang="en-US" b="1" dirty="0" smtClean="0">
                <a:solidFill>
                  <a:srgbClr val="FF0000"/>
                </a:solidFill>
              </a:rPr>
              <a:t>表面积</a:t>
            </a:r>
            <a:r>
              <a:rPr lang="zh-CN" altLang="en-US" b="1" dirty="0">
                <a:solidFill>
                  <a:srgbClr val="FF0000"/>
                </a:solidFill>
              </a:rPr>
              <a:t>越大</a:t>
            </a:r>
            <a:r>
              <a:rPr lang="zh-CN" altLang="en-US" b="1" dirty="0"/>
              <a:t>，蒸发越快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047825" y="1862973"/>
            <a:ext cx="68405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）液体</a:t>
            </a:r>
            <a:r>
              <a:rPr lang="zh-CN" altLang="en-US" b="1" dirty="0" smtClean="0">
                <a:solidFill>
                  <a:srgbClr val="FF0000"/>
                </a:solidFill>
              </a:rPr>
              <a:t>温度</a:t>
            </a:r>
            <a:r>
              <a:rPr lang="zh-CN" altLang="en-US" b="1" dirty="0">
                <a:solidFill>
                  <a:srgbClr val="FF0000"/>
                </a:solidFill>
              </a:rPr>
              <a:t>越高</a:t>
            </a:r>
            <a:r>
              <a:rPr lang="zh-CN" altLang="en-US" b="1" dirty="0"/>
              <a:t>，蒸发越快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047825" y="4465402"/>
            <a:ext cx="7739404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r>
              <a:rPr lang="zh-CN" altLang="en-US" b="1" dirty="0" smtClean="0"/>
              <a:t>液体</a:t>
            </a:r>
            <a:r>
              <a:rPr lang="zh-CN" altLang="en-US" b="1" dirty="0" smtClean="0">
                <a:solidFill>
                  <a:srgbClr val="FF0000"/>
                </a:solidFill>
              </a:rPr>
              <a:t>表面空气</a:t>
            </a:r>
            <a:r>
              <a:rPr lang="zh-CN" altLang="en-US" b="1" dirty="0">
                <a:solidFill>
                  <a:srgbClr val="FF0000"/>
                </a:solidFill>
              </a:rPr>
              <a:t>流动越快</a:t>
            </a:r>
            <a:r>
              <a:rPr lang="zh-CN" altLang="en-US" b="1" dirty="0"/>
              <a:t>，蒸发越快</a:t>
            </a:r>
          </a:p>
        </p:txBody>
      </p:sp>
      <p:pic>
        <p:nvPicPr>
          <p:cNvPr id="10242" name="Picture 2" descr="2004101318335241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336" y="506939"/>
            <a:ext cx="4162425" cy="566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11652194"/>
              </p:ext>
            </p:extLst>
          </p:nvPr>
        </p:nvGraphicFramePr>
        <p:xfrm>
          <a:off x="119336" y="506938"/>
          <a:ext cx="4162425" cy="5664244"/>
        </p:xfrm>
        <a:graphic>
          <a:graphicData uri="http://schemas.openxmlformats.org/presentationml/2006/ole">
            <p:oleObj spid="_x0000_s10263" name="位图图像" r:id="rId5" imgW="3476190" imgH="3419952" progId="PBrush">
              <p:embed/>
            </p:oleObj>
          </a:graphicData>
        </a:graphic>
      </p:graphicFrame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351024" y="701656"/>
            <a:ext cx="53917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影响蒸发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快慢的因素</a:t>
            </a:r>
            <a:endParaRPr lang="zh-CN" altLang="en-US" sz="4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F4FF"/>
              </a:clrFrom>
              <a:clrTo>
                <a:srgbClr val="EEF4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400" y="476251"/>
            <a:ext cx="10729192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07368" y="1124744"/>
            <a:ext cx="35283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蒸发吸热</a:t>
            </a: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88488" y="340986"/>
            <a:ext cx="8640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纸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为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什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么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不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会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燃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烧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呢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？</a:t>
            </a:r>
          </a:p>
        </p:txBody>
      </p:sp>
    </p:spTree>
    <p:controls>
      <p:control spid="11276" name="ShockwaveFlash1" r:id="rId2" imgW="7849696" imgH="5831657"/>
    </p:controls>
    <p:extLst>
      <p:ext uri="{BB962C8B-B14F-4D97-AF65-F5344CB8AC3E}">
        <p14:creationId xmlns:p14="http://schemas.microsoft.com/office/powerpoint/2010/main" xmlns="" val="260813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7157" y="3645024"/>
            <a:ext cx="1114960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热了，张扬在家写作业，汗流不止，于是她打开电风扇，立刻感到凉快多了，这时她看了看寒暑表，发现示数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选填“升高”、“不变”或“降低”），她感到凉快的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原因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287875" y="1264185"/>
            <a:ext cx="115326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下列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措施能使蒸发变慢的是（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．把教室地面的积水用扫帚扫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开  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．把湿衣服晒在阳光通风的地方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．把新鲜的蔬菜放入冰箱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冷藏室  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．把热水放在转动的电风扇下面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187788" y="576707"/>
            <a:ext cx="2808312" cy="7873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反馈练习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824192" y="4291353"/>
            <a:ext cx="13681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不变</a:t>
            </a:r>
            <a:endParaRPr lang="en-US" altLang="zh-CN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303912" y="1360262"/>
            <a:ext cx="10080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endParaRPr lang="en-US" altLang="zh-CN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400256" y="4983851"/>
            <a:ext cx="24143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蒸发吸热</a:t>
            </a:r>
            <a:endParaRPr lang="en-US" altLang="zh-CN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17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8024256"/>
              </p:ext>
            </p:extLst>
          </p:nvPr>
        </p:nvGraphicFramePr>
        <p:xfrm>
          <a:off x="947429" y="1772816"/>
          <a:ext cx="10585174" cy="3537245"/>
        </p:xfrm>
        <a:graphic>
          <a:graphicData uri="http://schemas.openxmlformats.org/drawingml/2006/table">
            <a:tbl>
              <a:tblPr/>
              <a:tblGrid>
                <a:gridCol w="835187">
                  <a:extLst>
                    <a:ext uri="{9D8B030D-6E8A-4147-A177-3AD203B41FA5}">
                      <a16:colId xmlns:a16="http://schemas.microsoft.com/office/drawing/2014/main" xmlns="" val="3722864326"/>
                    </a:ext>
                  </a:extLst>
                </a:gridCol>
                <a:gridCol w="2042932">
                  <a:extLst>
                    <a:ext uri="{9D8B030D-6E8A-4147-A177-3AD203B41FA5}">
                      <a16:colId xmlns:a16="http://schemas.microsoft.com/office/drawing/2014/main" xmlns="" val="190726413"/>
                    </a:ext>
                  </a:extLst>
                </a:gridCol>
                <a:gridCol w="3342794">
                  <a:extLst>
                    <a:ext uri="{9D8B030D-6E8A-4147-A177-3AD203B41FA5}">
                      <a16:colId xmlns:a16="http://schemas.microsoft.com/office/drawing/2014/main" xmlns="" val="3368337040"/>
                    </a:ext>
                  </a:extLst>
                </a:gridCol>
                <a:gridCol w="4364261">
                  <a:extLst>
                    <a:ext uri="{9D8B030D-6E8A-4147-A177-3AD203B41FA5}">
                      <a16:colId xmlns:a16="http://schemas.microsoft.com/office/drawing/2014/main" xmlns="" val="3408641481"/>
                    </a:ext>
                  </a:extLst>
                </a:gridCol>
              </a:tblGrid>
              <a:tr h="707449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蒸发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沸腾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71277888"/>
                  </a:ext>
                </a:extLst>
              </a:tr>
              <a:tr h="707449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相同点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83734219"/>
                  </a:ext>
                </a:extLst>
              </a:tr>
              <a:tr h="707449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不同点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发生处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31276855"/>
                  </a:ext>
                </a:extLst>
              </a:tr>
              <a:tr h="7074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温度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63537576"/>
                  </a:ext>
                </a:extLst>
              </a:tr>
              <a:tr h="7074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剧烈度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11026989"/>
                  </a:ext>
                </a:extLst>
              </a:tr>
            </a:tbl>
          </a:graphicData>
        </a:graphic>
      </p:graphicFrame>
      <p:sp>
        <p:nvSpPr>
          <p:cNvPr id="12319" name="Text Box 34"/>
          <p:cNvSpPr txBox="1">
            <a:spLocks noChangeArrowheads="1"/>
          </p:cNvSpPr>
          <p:nvPr/>
        </p:nvSpPr>
        <p:spPr bwMode="auto">
          <a:xfrm>
            <a:off x="4044330" y="836712"/>
            <a:ext cx="43913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蒸发和</a:t>
            </a:r>
            <a:r>
              <a:rPr lang="zh-CN" altLang="en-US" b="1" dirty="0" smtClean="0">
                <a:solidFill>
                  <a:srgbClr val="FF0000"/>
                </a:solidFill>
              </a:rPr>
              <a:t>沸腾的异同点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03912" y="2564904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都属于汽化，需要吸热</a:t>
            </a:r>
          </a:p>
        </p:txBody>
      </p:sp>
      <p:sp>
        <p:nvSpPr>
          <p:cNvPr id="3" name="矩形 2"/>
          <p:cNvSpPr/>
          <p:nvPr/>
        </p:nvSpPr>
        <p:spPr>
          <a:xfrm>
            <a:off x="4511824" y="3295437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液体表面</a:t>
            </a:r>
          </a:p>
        </p:txBody>
      </p:sp>
      <p:sp>
        <p:nvSpPr>
          <p:cNvPr id="4" name="矩形 3"/>
          <p:cNvSpPr/>
          <p:nvPr/>
        </p:nvSpPr>
        <p:spPr>
          <a:xfrm>
            <a:off x="7740637" y="327982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液体内部和表面</a:t>
            </a:r>
          </a:p>
        </p:txBody>
      </p:sp>
      <p:sp>
        <p:nvSpPr>
          <p:cNvPr id="5" name="矩形 4"/>
          <p:cNvSpPr/>
          <p:nvPr/>
        </p:nvSpPr>
        <p:spPr>
          <a:xfrm>
            <a:off x="4511824" y="4010361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任何温度</a:t>
            </a:r>
          </a:p>
        </p:txBody>
      </p:sp>
      <p:sp>
        <p:nvSpPr>
          <p:cNvPr id="6" name="矩形 5"/>
          <p:cNvSpPr/>
          <p:nvPr/>
        </p:nvSpPr>
        <p:spPr>
          <a:xfrm>
            <a:off x="7561100" y="3956854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到达沸点且吸热</a:t>
            </a:r>
          </a:p>
        </p:txBody>
      </p:sp>
      <p:sp>
        <p:nvSpPr>
          <p:cNvPr id="7" name="矩形 6"/>
          <p:cNvSpPr/>
          <p:nvPr/>
        </p:nvSpPr>
        <p:spPr>
          <a:xfrm>
            <a:off x="4655840" y="47514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缓慢</a:t>
            </a:r>
          </a:p>
        </p:txBody>
      </p:sp>
      <p:sp>
        <p:nvSpPr>
          <p:cNvPr id="8" name="矩形 7"/>
          <p:cNvSpPr/>
          <p:nvPr/>
        </p:nvSpPr>
        <p:spPr>
          <a:xfrm>
            <a:off x="8256240" y="475142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剧烈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水壶烧水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51384" y="548680"/>
            <a:ext cx="6984776" cy="5714816"/>
          </a:xfrm>
          <a:prstGeom prst="rect">
            <a:avLst/>
          </a:prstGeom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7824192" y="980728"/>
            <a:ext cx="4176464" cy="4178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为什么壶嘴处是透明的，远一点却有白雾出现？玻璃板上的水珠是怎么来的呢？</a:t>
            </a:r>
            <a:endParaRPr lang="zh-CN" altLang="en-US" sz="36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1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875" y="1264185"/>
            <a:ext cx="115326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请同学们自主学习课本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61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页液化部分，回答下列问题：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、生活中常见的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露珠、白雾、白气都是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由于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（热或冷）的水蒸气遇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（热或冷）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液化形成的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水珠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、使气体液化的方法有：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、液化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热。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、水蒸气烫伤比开水烫伤严重的原因：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187788" y="576707"/>
            <a:ext cx="2808312" cy="78730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自主学习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7392144" y="2132856"/>
            <a:ext cx="648072" cy="432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79376" y="2708920"/>
            <a:ext cx="648072" cy="43204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冷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799856" y="3356992"/>
            <a:ext cx="1728192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降低温度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608168" y="3345366"/>
            <a:ext cx="1728192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压缩体积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75520" y="4005064"/>
            <a:ext cx="864096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放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325679" y="5453430"/>
            <a:ext cx="3714537" cy="64974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水蒸气液化放热</a:t>
            </a:r>
          </a:p>
        </p:txBody>
      </p:sp>
    </p:spTree>
    <p:extLst>
      <p:ext uri="{BB962C8B-B14F-4D97-AF65-F5344CB8AC3E}">
        <p14:creationId xmlns:p14="http://schemas.microsoft.com/office/powerpoint/2010/main" xmlns="" val="218876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4101318335156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52" y="524078"/>
            <a:ext cx="4399590" cy="254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004101318335143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2064" y="3356992"/>
            <a:ext cx="5204689" cy="2709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51384" y="206084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降低温度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400256" y="5517232"/>
            <a:ext cx="2078176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压缩体积</a:t>
            </a:r>
          </a:p>
        </p:txBody>
      </p:sp>
      <p:pic>
        <p:nvPicPr>
          <p:cNvPr id="6" name="Picture 9" descr="河面上的雾气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8128" y="521105"/>
            <a:ext cx="4176464" cy="25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露水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60" y="3550528"/>
            <a:ext cx="4327582" cy="251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552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48128" y="1052736"/>
            <a:ext cx="48245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1.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玻璃板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上的水珠是怎么来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的？玻璃板的温度会有何变化？</a:t>
            </a:r>
            <a:endParaRPr lang="zh-CN" altLang="en-US" sz="32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水壶烧水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3536" y="476672"/>
            <a:ext cx="6998568" cy="58326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30763" y="3573016"/>
            <a:ext cx="469788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为什么壶嘴处是透明的，远一点却有白雾出现？</a:t>
            </a:r>
          </a:p>
        </p:txBody>
      </p:sp>
    </p:spTree>
    <p:extLst>
      <p:ext uri="{BB962C8B-B14F-4D97-AF65-F5344CB8AC3E}">
        <p14:creationId xmlns:p14="http://schemas.microsoft.com/office/powerpoint/2010/main" xmlns="" val="403854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368" y="476672"/>
            <a:ext cx="114492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生活中我们会看到这样的现象：现象一，剥开棒冰纸时，棒冰周围冒“白气”，现象二，在寒冷的冬天户外的人不断呼出“白气”，以上两种现象下列说法中正确的是（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．棒冰冒“白气”是棒冰熔化形成的，人呼出“白气”是呼出的水蒸气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．棒冰冒“白气”是棒冰熔化形成的，人呼出“白气”是呼出的水蒸气液化形成的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．棒冰冒“白气”是周围空气中的水蒸气液化形成的，人呼出“白气”是由呼出的水蒸气液化形成的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．棒冰周围冒“白气”和人呼出“白气”都是由空气中的水蒸气液化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159896" y="1844824"/>
            <a:ext cx="648072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endParaRPr lang="zh-CN" altLang="en-US" sz="36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703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3575720" y="2636912"/>
            <a:ext cx="42484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盘点收获</a:t>
            </a:r>
            <a:endParaRPr lang="zh-CN" altLang="en-US" sz="72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02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3863752" y="2780928"/>
            <a:ext cx="40324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达标测试</a:t>
            </a:r>
            <a:endParaRPr lang="zh-CN" altLang="en-US" sz="7200" b="1" dirty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94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384" y="3356992"/>
            <a:ext cx="113772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下列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措施中，能使蒸发减慢的是（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．给湿头发吹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热风                       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．把粮食拿到向阳的地方晒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．把盛有酒精的瓶子瓶口盖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严    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．用扫帚把地面的积水向周围扫开</a:t>
            </a:r>
          </a:p>
        </p:txBody>
      </p:sp>
      <p:sp>
        <p:nvSpPr>
          <p:cNvPr id="3" name="矩形 2"/>
          <p:cNvSpPr/>
          <p:nvPr/>
        </p:nvSpPr>
        <p:spPr>
          <a:xfrm>
            <a:off x="623392" y="679336"/>
            <a:ext cx="106571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夏天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，小明从有空调的室内走到外边，他的眼镜片上出现了一层薄雾，一会儿薄雾又消失了。上述对应现象的物态变化是（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．先凝固，后升华	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．先液化，后汽化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．先凝固，后蒸发	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．先凝华，后升华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056440" y="1484784"/>
            <a:ext cx="648072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endParaRPr lang="zh-CN" altLang="en-US" sz="36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240016" y="3429000"/>
            <a:ext cx="648072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endParaRPr lang="zh-CN" altLang="en-US" sz="36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241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2300" name="ShockwaveFlash1" r:id="rId2" imgW="9864057" imgH="5904762"/>
    </p:controls>
    <p:extLst>
      <p:ext uri="{BB962C8B-B14F-4D97-AF65-F5344CB8AC3E}">
        <p14:creationId xmlns:p14="http://schemas.microsoft.com/office/powerpoint/2010/main" xmlns="" val="275483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548680"/>
            <a:ext cx="11449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皮肤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涂上酒精后觉得凉快是因为酒精 时（填物态变化名称）从人体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热量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（选填“吸收”或“放出”）；夏天，人站在电扇下感到凉爽，这是因为电风扇加快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了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缘故；若将一干燥的温度计放在电扇下吹，则温度计的示数将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填“增大”“不变”或“减小”）</a:t>
            </a:r>
          </a:p>
        </p:txBody>
      </p:sp>
      <p:sp>
        <p:nvSpPr>
          <p:cNvPr id="3" name="矩形 2"/>
          <p:cNvSpPr/>
          <p:nvPr/>
        </p:nvSpPr>
        <p:spPr>
          <a:xfrm>
            <a:off x="335360" y="3243063"/>
            <a:ext cx="110892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冬天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，小明的父亲将车启动行驶在路上，不一会儿汽车挡风玻璃的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内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外）侧出现了一层“白雾”，这是由于水蒸气遇冷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填物态变化的名称）而成的，为了尽快消除“白雾”，你认为应该开启空调的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冷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热）风。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35360" y="1268760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吸收</a:t>
            </a:r>
            <a:endParaRPr lang="zh-CN" altLang="en-US" sz="36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873689" y="1887508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蒸发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928496" y="2586628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不变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95400" y="3954138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00" y="4611916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液化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632352" y="5264284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</a:t>
            </a:r>
          </a:p>
        </p:txBody>
      </p:sp>
    </p:spTree>
    <p:extLst>
      <p:ext uri="{BB962C8B-B14F-4D97-AF65-F5344CB8AC3E}">
        <p14:creationId xmlns:p14="http://schemas.microsoft.com/office/powerpoint/2010/main" xmlns="" val="394070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9336" y="548680"/>
            <a:ext cx="118093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明用图甲的装置，探究水沸腾时温度变化的特点，实验数据记录如下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）除了如图中甲所示的器材，还需要的测量工具是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）分折实验数据可知水在沸腾时温度的特点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）上表是本实验过程中不同时刻的温度记录，小明检查了实验数据，他认为表格中的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℃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是错误的数据，他判断的理论依据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）分析实验数据可知水的沸点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℃，低于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l00℃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．产生这一现象的原因可能是当地大气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压强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（填“高于”、“低于”或“等于”）一个标准大气压。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）图 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______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填“乙”或“丙”）内能反映水沸腾前产生气泡的情形。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1416528"/>
              </p:ext>
            </p:extLst>
          </p:nvPr>
        </p:nvGraphicFramePr>
        <p:xfrm>
          <a:off x="758226" y="1196752"/>
          <a:ext cx="6489901" cy="1013460"/>
        </p:xfrm>
        <a:graphic>
          <a:graphicData uri="http://schemas.openxmlformats.org/drawingml/2006/table">
            <a:tbl>
              <a:tblPr/>
              <a:tblGrid>
                <a:gridCol w="932060">
                  <a:extLst>
                    <a:ext uri="{9D8B030D-6E8A-4147-A177-3AD203B41FA5}">
                      <a16:colId xmlns:a16="http://schemas.microsoft.com/office/drawing/2014/main" xmlns="" val="10046569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617315992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4119297563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343725386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1723140355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3116302119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2460536310"/>
                    </a:ext>
                  </a:extLst>
                </a:gridCol>
                <a:gridCol w="552332">
                  <a:extLst>
                    <a:ext uri="{9D8B030D-6E8A-4147-A177-3AD203B41FA5}">
                      <a16:colId xmlns:a16="http://schemas.microsoft.com/office/drawing/2014/main" xmlns="" val="1681274780"/>
                    </a:ext>
                  </a:extLst>
                </a:gridCol>
                <a:gridCol w="563839">
                  <a:extLst>
                    <a:ext uri="{9D8B030D-6E8A-4147-A177-3AD203B41FA5}">
                      <a16:colId xmlns:a16="http://schemas.microsoft.com/office/drawing/2014/main" xmlns="" val="2750455594"/>
                    </a:ext>
                  </a:extLst>
                </a:gridCol>
                <a:gridCol w="563839">
                  <a:extLst>
                    <a:ext uri="{9D8B030D-6E8A-4147-A177-3AD203B41FA5}">
                      <a16:colId xmlns:a16="http://schemas.microsoft.com/office/drawing/2014/main" xmlns="" val="1168360289"/>
                    </a:ext>
                  </a:extLst>
                </a:gridCol>
                <a:gridCol w="563839">
                  <a:extLst>
                    <a:ext uri="{9D8B030D-6E8A-4147-A177-3AD203B41FA5}">
                      <a16:colId xmlns:a16="http://schemas.microsoft.com/office/drawing/2014/main" xmlns="" val="337270152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ctr" latinLnBrk="1"/>
                      <a:r>
                        <a:rPr lang="zh-CN" altLang="en-US">
                          <a:solidFill>
                            <a:srgbClr val="333333"/>
                          </a:solidFill>
                          <a:effectLst/>
                        </a:rPr>
                        <a:t>时间</a:t>
                      </a:r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/</a:t>
                      </a:r>
                      <a:r>
                        <a:rPr lang="en-US">
                          <a:solidFill>
                            <a:srgbClr val="333333"/>
                          </a:solidFill>
                          <a:effectLst/>
                        </a:rPr>
                        <a:t>min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0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0.5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1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1.5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2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2.5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3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3.5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4.0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4.5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1051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ctr" latinLnBrk="1"/>
                      <a:r>
                        <a:rPr lang="zh-CN" altLang="en-US">
                          <a:solidFill>
                            <a:srgbClr val="333333"/>
                          </a:solidFill>
                          <a:effectLst/>
                        </a:rPr>
                        <a:t>温度</a:t>
                      </a:r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/℃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90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92.4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 dirty="0">
                          <a:solidFill>
                            <a:srgbClr val="333333"/>
                          </a:solidFill>
                          <a:effectLst/>
                        </a:rPr>
                        <a:t>94.4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95.6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96.8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96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>
                          <a:solidFill>
                            <a:srgbClr val="333333"/>
                          </a:solidFill>
                          <a:effectLst/>
                        </a:rPr>
                        <a:t>98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 latinLnBrk="1"/>
                      <a:r>
                        <a:rPr lang="en-US" altLang="zh-CN" dirty="0">
                          <a:solidFill>
                            <a:srgbClr val="333333"/>
                          </a:solidFill>
                          <a:effectLst/>
                        </a:rPr>
                        <a:t>98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6169749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256" y="1030692"/>
            <a:ext cx="2936966" cy="139518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005563" y="2189707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秒表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8024854" y="2665372"/>
            <a:ext cx="3600400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吸热，温度不变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567608" y="3499443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96</a:t>
            </a:r>
            <a:endParaRPr lang="zh-CN" altLang="en-US" sz="32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228819" y="3558842"/>
            <a:ext cx="2419029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沸腾时温度不变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5898213" y="3931491"/>
            <a:ext cx="845859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98</a:t>
            </a:r>
            <a:endParaRPr lang="zh-CN" altLang="en-US" sz="32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727848" y="4439527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低于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703512" y="5220722"/>
            <a:ext cx="1296144" cy="4320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乙</a:t>
            </a:r>
          </a:p>
        </p:txBody>
      </p:sp>
    </p:spTree>
    <p:extLst>
      <p:ext uri="{BB962C8B-B14F-4D97-AF65-F5344CB8AC3E}">
        <p14:creationId xmlns:p14="http://schemas.microsoft.com/office/powerpoint/2010/main" xmlns="" val="28413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835252" y="636760"/>
            <a:ext cx="2052836" cy="615603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想想议议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07368" y="1052736"/>
            <a:ext cx="11449271" cy="1512168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烧杯中盛有水，试管中也盛有水，试管放入烧杯中，然后给烧杯加热，烧杯中的水沸腾后，试管中的水能否沸腾？为什么？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0363" y="2420888"/>
            <a:ext cx="1634889" cy="3567023"/>
          </a:xfrm>
          <a:prstGeom prst="rect">
            <a:avLst/>
          </a:prstGeom>
        </p:spPr>
      </p:pic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5087888" y="2575678"/>
            <a:ext cx="4328864" cy="1909192"/>
          </a:xfrm>
          <a:prstGeom prst="wedgeRoundRectCallout">
            <a:avLst>
              <a:gd name="adj1" fmla="val -72859"/>
              <a:gd name="adj2" fmla="val -1702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</a:rPr>
              <a:t>试管里的水能沸腾吗？为</a:t>
            </a:r>
            <a:r>
              <a:rPr lang="zh-CN" altLang="en-US" b="1" dirty="0" smtClean="0">
                <a:solidFill>
                  <a:srgbClr val="FF0000"/>
                </a:solidFill>
                <a:latin typeface="Tahoma" panose="020B0604030504040204" pitchFamily="34" charset="0"/>
              </a:rPr>
              <a:t>什吗？</a:t>
            </a:r>
            <a:endParaRPr lang="zh-CN" altLang="en-US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127448" y="845898"/>
            <a:ext cx="67674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汽化：物质由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液态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变成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气态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的过程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135495" y="2132856"/>
            <a:ext cx="67674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液化：物质由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气态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变成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液态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的过程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271464" y="3573016"/>
            <a:ext cx="950505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生活中，你发现有哪些汽化现象，试着说一说？</a:t>
            </a:r>
          </a:p>
        </p:txBody>
      </p:sp>
    </p:spTree>
    <p:extLst>
      <p:ext uri="{BB962C8B-B14F-4D97-AF65-F5344CB8AC3E}">
        <p14:creationId xmlns:p14="http://schemas.microsoft.com/office/powerpoint/2010/main" xmlns="" val="409186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199456" y="3897930"/>
            <a:ext cx="2740310" cy="79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湿衣服会变干</a:t>
            </a:r>
            <a:endParaRPr lang="en-US" altLang="zh-CN" sz="2800" dirty="0">
              <a:solidFill>
                <a:srgbClr val="0000FF"/>
              </a:solidFill>
            </a:endParaRPr>
          </a:p>
        </p:txBody>
      </p:sp>
      <p:pic>
        <p:nvPicPr>
          <p:cNvPr id="4" name="Picture 4" descr="20101319494333827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4832" y="494411"/>
            <a:ext cx="3888432" cy="332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168008" y="4059932"/>
            <a:ext cx="57606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烧水开后继续加热，壶中的水逐渐减少，直至烧干。</a:t>
            </a:r>
          </a:p>
        </p:txBody>
      </p:sp>
      <p:pic>
        <p:nvPicPr>
          <p:cNvPr id="6" name="Picture 6" descr="2008321154210388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606" y="511189"/>
            <a:ext cx="4104456" cy="333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199456" y="4752429"/>
            <a:ext cx="19442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蒸发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408582" y="5343938"/>
            <a:ext cx="19442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Arial" panose="020B0604020202020204" pitchFamily="34" charset="0"/>
              </a:rPr>
              <a:t>沸腾</a:t>
            </a:r>
          </a:p>
        </p:txBody>
      </p:sp>
    </p:spTree>
    <p:extLst>
      <p:ext uri="{BB962C8B-B14F-4D97-AF65-F5344CB8AC3E}">
        <p14:creationId xmlns:p14="http://schemas.microsoft.com/office/powerpoint/2010/main" xmlns="" val="212824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351584" y="1484784"/>
            <a:ext cx="7992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水在沸腾时有什么特征？水的温度会不会变化？</a:t>
            </a:r>
          </a:p>
        </p:txBody>
      </p:sp>
      <p:sp>
        <p:nvSpPr>
          <p:cNvPr id="2" name="矩形 1"/>
          <p:cNvSpPr/>
          <p:nvPr/>
        </p:nvSpPr>
        <p:spPr>
          <a:xfrm>
            <a:off x="4241502" y="569341"/>
            <a:ext cx="3272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buFontTx/>
              <a:buNone/>
            </a:pP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提出问题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lum bright="-24000" contrast="54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8368" y="1988348"/>
            <a:ext cx="2508434" cy="431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41695" y="199057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实验器材：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351584" y="1990574"/>
            <a:ext cx="626469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铁架台、烧杯、温度计、酒精灯、水、硬纸板、石棉网、计时器、火柴</a:t>
            </a:r>
          </a:p>
        </p:txBody>
      </p:sp>
      <p:sp>
        <p:nvSpPr>
          <p:cNvPr id="5" name="矩形 4"/>
          <p:cNvSpPr/>
          <p:nvPr/>
        </p:nvSpPr>
        <p:spPr>
          <a:xfrm>
            <a:off x="341695" y="3653535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实验中要观察记录的数据或现象有哪些？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91641" y="4429384"/>
            <a:ext cx="58997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记录</a:t>
            </a:r>
            <a:r>
              <a:rPr lang="zh-CN" altLang="en-US" sz="2800" b="1" dirty="0">
                <a:solidFill>
                  <a:srgbClr val="FF3300"/>
                </a:solidFill>
              </a:rPr>
              <a:t>水的温度随时间的变化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703512" y="5254941"/>
            <a:ext cx="329392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沸腾时的现象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0405257"/>
              </p:ext>
            </p:extLst>
          </p:nvPr>
        </p:nvGraphicFramePr>
        <p:xfrm>
          <a:off x="2659995" y="1271541"/>
          <a:ext cx="8228998" cy="1371600"/>
        </p:xfrm>
        <a:graphic>
          <a:graphicData uri="http://schemas.openxmlformats.org/drawingml/2006/table">
            <a:tbl>
              <a:tblPr/>
              <a:tblGrid>
                <a:gridCol w="1559583">
                  <a:extLst>
                    <a:ext uri="{9D8B030D-6E8A-4147-A177-3AD203B41FA5}">
                      <a16:colId xmlns:a16="http://schemas.microsoft.com/office/drawing/2014/main" xmlns="" val="2020335702"/>
                    </a:ext>
                  </a:extLst>
                </a:gridCol>
                <a:gridCol w="602528">
                  <a:extLst>
                    <a:ext uri="{9D8B030D-6E8A-4147-A177-3AD203B41FA5}">
                      <a16:colId xmlns:a16="http://schemas.microsoft.com/office/drawing/2014/main" xmlns="" val="3443589714"/>
                    </a:ext>
                  </a:extLst>
                </a:gridCol>
                <a:gridCol w="607521">
                  <a:extLst>
                    <a:ext uri="{9D8B030D-6E8A-4147-A177-3AD203B41FA5}">
                      <a16:colId xmlns:a16="http://schemas.microsoft.com/office/drawing/2014/main" xmlns="" val="2489433046"/>
                    </a:ext>
                  </a:extLst>
                </a:gridCol>
                <a:gridCol w="605856">
                  <a:extLst>
                    <a:ext uri="{9D8B030D-6E8A-4147-A177-3AD203B41FA5}">
                      <a16:colId xmlns:a16="http://schemas.microsoft.com/office/drawing/2014/main" xmlns="" val="1635942693"/>
                    </a:ext>
                  </a:extLst>
                </a:gridCol>
                <a:gridCol w="607522">
                  <a:extLst>
                    <a:ext uri="{9D8B030D-6E8A-4147-A177-3AD203B41FA5}">
                      <a16:colId xmlns:a16="http://schemas.microsoft.com/office/drawing/2014/main" xmlns="" val="976567447"/>
                    </a:ext>
                  </a:extLst>
                </a:gridCol>
                <a:gridCol w="605856">
                  <a:extLst>
                    <a:ext uri="{9D8B030D-6E8A-4147-A177-3AD203B41FA5}">
                      <a16:colId xmlns:a16="http://schemas.microsoft.com/office/drawing/2014/main" xmlns="" val="3507629617"/>
                    </a:ext>
                  </a:extLst>
                </a:gridCol>
                <a:gridCol w="607521">
                  <a:extLst>
                    <a:ext uri="{9D8B030D-6E8A-4147-A177-3AD203B41FA5}">
                      <a16:colId xmlns:a16="http://schemas.microsoft.com/office/drawing/2014/main" xmlns="" val="4172327384"/>
                    </a:ext>
                  </a:extLst>
                </a:gridCol>
                <a:gridCol w="605856">
                  <a:extLst>
                    <a:ext uri="{9D8B030D-6E8A-4147-A177-3AD203B41FA5}">
                      <a16:colId xmlns:a16="http://schemas.microsoft.com/office/drawing/2014/main" xmlns="" val="589601948"/>
                    </a:ext>
                  </a:extLst>
                </a:gridCol>
                <a:gridCol w="607522">
                  <a:extLst>
                    <a:ext uri="{9D8B030D-6E8A-4147-A177-3AD203B41FA5}">
                      <a16:colId xmlns:a16="http://schemas.microsoft.com/office/drawing/2014/main" xmlns="" val="3781191132"/>
                    </a:ext>
                  </a:extLst>
                </a:gridCol>
                <a:gridCol w="605856">
                  <a:extLst>
                    <a:ext uri="{9D8B030D-6E8A-4147-A177-3AD203B41FA5}">
                      <a16:colId xmlns:a16="http://schemas.microsoft.com/office/drawing/2014/main" xmlns="" val="1254737450"/>
                    </a:ext>
                  </a:extLst>
                </a:gridCol>
                <a:gridCol w="607521">
                  <a:extLst>
                    <a:ext uri="{9D8B030D-6E8A-4147-A177-3AD203B41FA5}">
                      <a16:colId xmlns:a16="http://schemas.microsoft.com/office/drawing/2014/main" xmlns="" val="3730478684"/>
                    </a:ext>
                  </a:extLst>
                </a:gridCol>
                <a:gridCol w="605856">
                  <a:extLst>
                    <a:ext uri="{9D8B030D-6E8A-4147-A177-3AD203B41FA5}">
                      <a16:colId xmlns:a16="http://schemas.microsoft.com/office/drawing/2014/main" xmlns="" val="2902528177"/>
                    </a:ext>
                  </a:extLst>
                </a:gridCol>
              </a:tblGrid>
              <a:tr h="4528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/min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46355773"/>
                  </a:ext>
                </a:extLst>
              </a:tr>
              <a:tr h="45282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/℃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33073865"/>
                  </a:ext>
                </a:extLst>
              </a:tr>
              <a:tr h="4528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是否沸腾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77562926"/>
                  </a:ext>
                </a:extLst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35360" y="548680"/>
            <a:ext cx="4762872" cy="652934"/>
          </a:xfrm>
        </p:spPr>
        <p:txBody>
          <a:bodyPr/>
          <a:lstStyle/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</a:rPr>
              <a:t>实验数据记录表格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289068" y="2713068"/>
            <a:ext cx="6831268" cy="3587552"/>
            <a:chOff x="-804051" y="873633"/>
            <a:chExt cx="8055115" cy="5225181"/>
          </a:xfrm>
        </p:grpSpPr>
        <p:sp>
          <p:nvSpPr>
            <p:cNvPr id="6" name="Text Box 26"/>
            <p:cNvSpPr txBox="1">
              <a:spLocks noChangeArrowheads="1"/>
            </p:cNvSpPr>
            <p:nvPr/>
          </p:nvSpPr>
          <p:spPr bwMode="auto">
            <a:xfrm>
              <a:off x="4986964" y="5366085"/>
              <a:ext cx="2264100" cy="732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时间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/min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-804051" y="873633"/>
              <a:ext cx="5807851" cy="5195380"/>
              <a:chOff x="-804051" y="873633"/>
              <a:chExt cx="5807851" cy="5195380"/>
            </a:xfrm>
          </p:grpSpPr>
          <p:sp>
            <p:nvSpPr>
              <p:cNvPr id="8" name="Line 2"/>
              <p:cNvSpPr>
                <a:spLocks noChangeShapeType="1"/>
              </p:cNvSpPr>
              <p:nvPr/>
            </p:nvSpPr>
            <p:spPr bwMode="auto">
              <a:xfrm flipV="1">
                <a:off x="1019175" y="1268413"/>
                <a:ext cx="0" cy="443388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9" name="Text Box 3"/>
              <p:cNvSpPr txBox="1">
                <a:spLocks noChangeArrowheads="1"/>
              </p:cNvSpPr>
              <p:nvPr/>
            </p:nvSpPr>
            <p:spPr bwMode="auto">
              <a:xfrm>
                <a:off x="-804051" y="873633"/>
                <a:ext cx="1695450" cy="457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温度</a:t>
                </a:r>
                <a:r>
                  <a:rPr lang="en-US" altLang="zh-CN" b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/ </a:t>
                </a:r>
                <a:r>
                  <a:rPr lang="en-US" altLang="zh-CN" b="1" dirty="0">
                    <a:solidFill>
                      <a:srgbClr val="0000FF"/>
                    </a:solidFill>
                  </a:rPr>
                  <a:t>℃</a:t>
                </a:r>
              </a:p>
            </p:txBody>
          </p:sp>
          <p:sp>
            <p:nvSpPr>
              <p:cNvPr id="10" name="Line 4"/>
              <p:cNvSpPr>
                <a:spLocks noChangeShapeType="1"/>
              </p:cNvSpPr>
              <p:nvPr/>
            </p:nvSpPr>
            <p:spPr bwMode="auto">
              <a:xfrm>
                <a:off x="1014413" y="5711825"/>
                <a:ext cx="3989387" cy="0"/>
              </a:xfrm>
              <a:prstGeom prst="line">
                <a:avLst/>
              </a:prstGeom>
              <a:noFill/>
              <a:ln w="28575">
                <a:solidFill>
                  <a:srgbClr val="070605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1" name="Line 5"/>
              <p:cNvSpPr>
                <a:spLocks noChangeShapeType="1"/>
              </p:cNvSpPr>
              <p:nvPr/>
            </p:nvSpPr>
            <p:spPr bwMode="auto">
              <a:xfrm flipV="1">
                <a:off x="1273175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2" name="Line 6"/>
              <p:cNvSpPr>
                <a:spLocks noChangeShapeType="1"/>
              </p:cNvSpPr>
              <p:nvPr/>
            </p:nvSpPr>
            <p:spPr bwMode="auto">
              <a:xfrm flipV="1">
                <a:off x="1838325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3" name="Line 7"/>
              <p:cNvSpPr>
                <a:spLocks noChangeShapeType="1"/>
              </p:cNvSpPr>
              <p:nvPr/>
            </p:nvSpPr>
            <p:spPr bwMode="auto">
              <a:xfrm flipV="1">
                <a:off x="1566863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4" name="Line 8"/>
              <p:cNvSpPr>
                <a:spLocks noChangeShapeType="1"/>
              </p:cNvSpPr>
              <p:nvPr/>
            </p:nvSpPr>
            <p:spPr bwMode="auto">
              <a:xfrm flipV="1">
                <a:off x="2133600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5" name="Line 9"/>
              <p:cNvSpPr>
                <a:spLocks noChangeShapeType="1"/>
              </p:cNvSpPr>
              <p:nvPr/>
            </p:nvSpPr>
            <p:spPr bwMode="auto">
              <a:xfrm flipV="1">
                <a:off x="2686050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6" name="Line 10"/>
              <p:cNvSpPr>
                <a:spLocks noChangeShapeType="1"/>
              </p:cNvSpPr>
              <p:nvPr/>
            </p:nvSpPr>
            <p:spPr bwMode="auto">
              <a:xfrm flipV="1">
                <a:off x="2414588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 flipV="1">
                <a:off x="2943225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 flipV="1">
                <a:off x="3490913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19" name="Line 13"/>
              <p:cNvSpPr>
                <a:spLocks noChangeShapeType="1"/>
              </p:cNvSpPr>
              <p:nvPr/>
            </p:nvSpPr>
            <p:spPr bwMode="auto">
              <a:xfrm flipV="1">
                <a:off x="3203575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0" name="Line 14"/>
              <p:cNvSpPr>
                <a:spLocks noChangeShapeType="1"/>
              </p:cNvSpPr>
              <p:nvPr/>
            </p:nvSpPr>
            <p:spPr bwMode="auto">
              <a:xfrm flipV="1">
                <a:off x="3749675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 flipV="1">
                <a:off x="4325938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2" name="Line 16"/>
              <p:cNvSpPr>
                <a:spLocks noChangeShapeType="1"/>
              </p:cNvSpPr>
              <p:nvPr/>
            </p:nvSpPr>
            <p:spPr bwMode="auto">
              <a:xfrm flipV="1">
                <a:off x="4052888" y="3197225"/>
                <a:ext cx="0" cy="251460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3" name="Line 17"/>
              <p:cNvSpPr>
                <a:spLocks noChangeShapeType="1"/>
              </p:cNvSpPr>
              <p:nvPr/>
            </p:nvSpPr>
            <p:spPr bwMode="auto">
              <a:xfrm>
                <a:off x="998538" y="5443538"/>
                <a:ext cx="3357562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4" name="Line 18"/>
              <p:cNvSpPr>
                <a:spLocks noChangeShapeType="1"/>
              </p:cNvSpPr>
              <p:nvPr/>
            </p:nvSpPr>
            <p:spPr bwMode="auto">
              <a:xfrm>
                <a:off x="1004888" y="5199063"/>
                <a:ext cx="3351212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5" name="Line 19"/>
              <p:cNvSpPr>
                <a:spLocks noChangeShapeType="1"/>
              </p:cNvSpPr>
              <p:nvPr/>
            </p:nvSpPr>
            <p:spPr bwMode="auto">
              <a:xfrm>
                <a:off x="1006475" y="4940300"/>
                <a:ext cx="3349625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6" name="Line 20"/>
              <p:cNvSpPr>
                <a:spLocks noChangeShapeType="1"/>
              </p:cNvSpPr>
              <p:nvPr/>
            </p:nvSpPr>
            <p:spPr bwMode="auto">
              <a:xfrm>
                <a:off x="1006475" y="4651375"/>
                <a:ext cx="3349625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7" name="Line 21"/>
              <p:cNvSpPr>
                <a:spLocks noChangeShapeType="1"/>
              </p:cNvSpPr>
              <p:nvPr/>
            </p:nvSpPr>
            <p:spPr bwMode="auto">
              <a:xfrm>
                <a:off x="1006476" y="4095750"/>
                <a:ext cx="3349626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8" name="Line 22"/>
              <p:cNvSpPr>
                <a:spLocks noChangeShapeType="1"/>
              </p:cNvSpPr>
              <p:nvPr/>
            </p:nvSpPr>
            <p:spPr bwMode="auto">
              <a:xfrm>
                <a:off x="1017588" y="4364038"/>
                <a:ext cx="3338512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9" name="Line 23"/>
              <p:cNvSpPr>
                <a:spLocks noChangeShapeType="1"/>
              </p:cNvSpPr>
              <p:nvPr/>
            </p:nvSpPr>
            <p:spPr bwMode="auto">
              <a:xfrm>
                <a:off x="1017588" y="3806825"/>
                <a:ext cx="3338512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30" name="Line 24"/>
              <p:cNvSpPr>
                <a:spLocks noChangeShapeType="1"/>
              </p:cNvSpPr>
              <p:nvPr/>
            </p:nvSpPr>
            <p:spPr bwMode="auto">
              <a:xfrm>
                <a:off x="1004888" y="3532188"/>
                <a:ext cx="3351212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1004888" y="3257550"/>
                <a:ext cx="3351212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32" name="Text Box 27"/>
              <p:cNvSpPr txBox="1">
                <a:spLocks noChangeArrowheads="1"/>
              </p:cNvSpPr>
              <p:nvPr/>
            </p:nvSpPr>
            <p:spPr bwMode="auto">
              <a:xfrm>
                <a:off x="386124" y="5534024"/>
                <a:ext cx="609600" cy="336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0000FF"/>
                    </a:solidFill>
                  </a:rPr>
                  <a:t>90</a:t>
                </a:r>
              </a:p>
            </p:txBody>
          </p:sp>
          <p:sp>
            <p:nvSpPr>
              <p:cNvPr id="33" name="Text Box 28"/>
              <p:cNvSpPr txBox="1">
                <a:spLocks noChangeArrowheads="1"/>
              </p:cNvSpPr>
              <p:nvPr/>
            </p:nvSpPr>
            <p:spPr bwMode="auto">
              <a:xfrm>
                <a:off x="327467" y="4202111"/>
                <a:ext cx="723900" cy="336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0000FF"/>
                    </a:solidFill>
                  </a:rPr>
                  <a:t>95</a:t>
                </a:r>
              </a:p>
            </p:txBody>
          </p:sp>
          <p:sp>
            <p:nvSpPr>
              <p:cNvPr id="34" name="Text Box 29"/>
              <p:cNvSpPr txBox="1">
                <a:spLocks noChangeArrowheads="1"/>
              </p:cNvSpPr>
              <p:nvPr/>
            </p:nvSpPr>
            <p:spPr bwMode="auto">
              <a:xfrm>
                <a:off x="304801" y="2804318"/>
                <a:ext cx="787400" cy="336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0000FF"/>
                    </a:solidFill>
                  </a:rPr>
                  <a:t>100</a:t>
                </a:r>
              </a:p>
            </p:txBody>
          </p:sp>
          <p:sp>
            <p:nvSpPr>
              <p:cNvPr id="35" name="Text Box 30"/>
              <p:cNvSpPr txBox="1">
                <a:spLocks noChangeArrowheads="1"/>
              </p:cNvSpPr>
              <p:nvPr/>
            </p:nvSpPr>
            <p:spPr bwMode="auto">
              <a:xfrm>
                <a:off x="289032" y="1522413"/>
                <a:ext cx="863600" cy="336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0000FF"/>
                    </a:solidFill>
                  </a:rPr>
                  <a:t>105</a:t>
                </a:r>
              </a:p>
            </p:txBody>
          </p:sp>
          <p:sp>
            <p:nvSpPr>
              <p:cNvPr id="36" name="Line 32"/>
              <p:cNvSpPr>
                <a:spLocks noChangeShapeType="1"/>
              </p:cNvSpPr>
              <p:nvPr/>
            </p:nvSpPr>
            <p:spPr bwMode="auto">
              <a:xfrm flipV="1">
                <a:off x="1274763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37" name="Line 33"/>
              <p:cNvSpPr>
                <a:spLocks noChangeShapeType="1"/>
              </p:cNvSpPr>
              <p:nvPr/>
            </p:nvSpPr>
            <p:spPr bwMode="auto">
              <a:xfrm flipV="1">
                <a:off x="1839913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38" name="Line 34"/>
              <p:cNvSpPr>
                <a:spLocks noChangeShapeType="1"/>
              </p:cNvSpPr>
              <p:nvPr/>
            </p:nvSpPr>
            <p:spPr bwMode="auto">
              <a:xfrm flipV="1">
                <a:off x="1568450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39" name="Line 35"/>
              <p:cNvSpPr>
                <a:spLocks noChangeShapeType="1"/>
              </p:cNvSpPr>
              <p:nvPr/>
            </p:nvSpPr>
            <p:spPr bwMode="auto">
              <a:xfrm flipV="1">
                <a:off x="2135188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0" name="Line 36"/>
              <p:cNvSpPr>
                <a:spLocks noChangeShapeType="1"/>
              </p:cNvSpPr>
              <p:nvPr/>
            </p:nvSpPr>
            <p:spPr bwMode="auto">
              <a:xfrm flipV="1">
                <a:off x="2687638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1" name="Line 37"/>
              <p:cNvSpPr>
                <a:spLocks noChangeShapeType="1"/>
              </p:cNvSpPr>
              <p:nvPr/>
            </p:nvSpPr>
            <p:spPr bwMode="auto">
              <a:xfrm flipV="1">
                <a:off x="2416175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2" name="Line 38"/>
              <p:cNvSpPr>
                <a:spLocks noChangeShapeType="1"/>
              </p:cNvSpPr>
              <p:nvPr/>
            </p:nvSpPr>
            <p:spPr bwMode="auto">
              <a:xfrm flipV="1">
                <a:off x="2944813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3" name="Line 39"/>
              <p:cNvSpPr>
                <a:spLocks noChangeShapeType="1"/>
              </p:cNvSpPr>
              <p:nvPr/>
            </p:nvSpPr>
            <p:spPr bwMode="auto">
              <a:xfrm flipV="1">
                <a:off x="3492500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4" name="Line 40"/>
              <p:cNvSpPr>
                <a:spLocks noChangeShapeType="1"/>
              </p:cNvSpPr>
              <p:nvPr/>
            </p:nvSpPr>
            <p:spPr bwMode="auto">
              <a:xfrm flipV="1">
                <a:off x="3205163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5" name="Line 41"/>
              <p:cNvSpPr>
                <a:spLocks noChangeShapeType="1"/>
              </p:cNvSpPr>
              <p:nvPr/>
            </p:nvSpPr>
            <p:spPr bwMode="auto">
              <a:xfrm flipV="1">
                <a:off x="3751263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6" name="Line 42"/>
              <p:cNvSpPr>
                <a:spLocks noChangeShapeType="1"/>
              </p:cNvSpPr>
              <p:nvPr/>
            </p:nvSpPr>
            <p:spPr bwMode="auto">
              <a:xfrm flipV="1">
                <a:off x="4327525" y="1627188"/>
                <a:ext cx="0" cy="1795462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7" name="Line 43"/>
              <p:cNvSpPr>
                <a:spLocks noChangeShapeType="1"/>
              </p:cNvSpPr>
              <p:nvPr/>
            </p:nvSpPr>
            <p:spPr bwMode="auto">
              <a:xfrm flipV="1">
                <a:off x="4054475" y="1627188"/>
                <a:ext cx="0" cy="1620837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8" name="Line 44"/>
              <p:cNvSpPr>
                <a:spLocks noChangeShapeType="1"/>
              </p:cNvSpPr>
              <p:nvPr/>
            </p:nvSpPr>
            <p:spPr bwMode="auto">
              <a:xfrm>
                <a:off x="1000125" y="2979738"/>
                <a:ext cx="3357563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49" name="Line 45"/>
              <p:cNvSpPr>
                <a:spLocks noChangeShapeType="1"/>
              </p:cNvSpPr>
              <p:nvPr/>
            </p:nvSpPr>
            <p:spPr bwMode="auto">
              <a:xfrm>
                <a:off x="1006475" y="2735263"/>
                <a:ext cx="3351213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50" name="Line 46"/>
              <p:cNvSpPr>
                <a:spLocks noChangeShapeType="1"/>
              </p:cNvSpPr>
              <p:nvPr/>
            </p:nvSpPr>
            <p:spPr bwMode="auto">
              <a:xfrm>
                <a:off x="1008063" y="2476500"/>
                <a:ext cx="3349625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51" name="Line 47"/>
              <p:cNvSpPr>
                <a:spLocks noChangeShapeType="1"/>
              </p:cNvSpPr>
              <p:nvPr/>
            </p:nvSpPr>
            <p:spPr bwMode="auto">
              <a:xfrm>
                <a:off x="1008063" y="2187575"/>
                <a:ext cx="3349625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52" name="Line 48"/>
              <p:cNvSpPr>
                <a:spLocks noChangeShapeType="1"/>
              </p:cNvSpPr>
              <p:nvPr/>
            </p:nvSpPr>
            <p:spPr bwMode="auto">
              <a:xfrm>
                <a:off x="1008063" y="1631950"/>
                <a:ext cx="3349625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53" name="Line 49"/>
              <p:cNvSpPr>
                <a:spLocks noChangeShapeType="1"/>
              </p:cNvSpPr>
              <p:nvPr/>
            </p:nvSpPr>
            <p:spPr bwMode="auto">
              <a:xfrm>
                <a:off x="1019175" y="1900238"/>
                <a:ext cx="3338513" cy="0"/>
              </a:xfrm>
              <a:prstGeom prst="line">
                <a:avLst/>
              </a:prstGeom>
              <a:noFill/>
              <a:ln w="9525">
                <a:solidFill>
                  <a:srgbClr val="07060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54" name="Text Box 50"/>
              <p:cNvSpPr txBox="1">
                <a:spLocks noChangeArrowheads="1"/>
              </p:cNvSpPr>
              <p:nvPr/>
            </p:nvSpPr>
            <p:spPr bwMode="auto">
              <a:xfrm>
                <a:off x="827088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0</a:t>
                </a:r>
              </a:p>
            </p:txBody>
          </p:sp>
          <p:sp>
            <p:nvSpPr>
              <p:cNvPr id="55" name="Text Box 51"/>
              <p:cNvSpPr txBox="1">
                <a:spLocks noChangeArrowheads="1"/>
              </p:cNvSpPr>
              <p:nvPr/>
            </p:nvSpPr>
            <p:spPr bwMode="auto">
              <a:xfrm>
                <a:off x="1427163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1</a:t>
                </a:r>
              </a:p>
            </p:txBody>
          </p:sp>
          <p:sp>
            <p:nvSpPr>
              <p:cNvPr id="56" name="Text Box 52"/>
              <p:cNvSpPr txBox="1">
                <a:spLocks noChangeArrowheads="1"/>
              </p:cNvSpPr>
              <p:nvPr/>
            </p:nvSpPr>
            <p:spPr bwMode="auto">
              <a:xfrm>
                <a:off x="1979613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2</a:t>
                </a:r>
              </a:p>
            </p:txBody>
          </p:sp>
          <p:sp>
            <p:nvSpPr>
              <p:cNvPr id="57" name="Text Box 53"/>
              <p:cNvSpPr txBox="1">
                <a:spLocks noChangeArrowheads="1"/>
              </p:cNvSpPr>
              <p:nvPr/>
            </p:nvSpPr>
            <p:spPr bwMode="auto">
              <a:xfrm>
                <a:off x="2535238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3</a:t>
                </a:r>
              </a:p>
            </p:txBody>
          </p:sp>
          <p:sp>
            <p:nvSpPr>
              <p:cNvPr id="58" name="Text Box 54"/>
              <p:cNvSpPr txBox="1">
                <a:spLocks noChangeArrowheads="1"/>
              </p:cNvSpPr>
              <p:nvPr/>
            </p:nvSpPr>
            <p:spPr bwMode="auto">
              <a:xfrm>
                <a:off x="3025775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4</a:t>
                </a:r>
              </a:p>
            </p:txBody>
          </p:sp>
          <p:sp>
            <p:nvSpPr>
              <p:cNvPr id="59" name="Text Box 55"/>
              <p:cNvSpPr txBox="1">
                <a:spLocks noChangeArrowheads="1"/>
              </p:cNvSpPr>
              <p:nvPr/>
            </p:nvSpPr>
            <p:spPr bwMode="auto">
              <a:xfrm>
                <a:off x="3563938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5</a:t>
                </a:r>
              </a:p>
            </p:txBody>
          </p:sp>
          <p:sp>
            <p:nvSpPr>
              <p:cNvPr id="60" name="Text Box 56"/>
              <p:cNvSpPr txBox="1">
                <a:spLocks noChangeArrowheads="1"/>
              </p:cNvSpPr>
              <p:nvPr/>
            </p:nvSpPr>
            <p:spPr bwMode="auto">
              <a:xfrm>
                <a:off x="4178300" y="5732463"/>
                <a:ext cx="609600" cy="33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solidFill>
                      <a:srgbClr val="0000FF"/>
                    </a:solidFill>
                  </a:rPr>
                  <a:t>6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实验：水沸腾的特点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19537" y="494673"/>
            <a:ext cx="7728860" cy="58866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4346" name="ShockwaveFlash1" r:id="rId2" imgW="10657143" imgH="5758858"/>
    </p:controls>
    <p:extLst>
      <p:ext uri="{BB962C8B-B14F-4D97-AF65-F5344CB8AC3E}">
        <p14:creationId xmlns:p14="http://schemas.microsoft.com/office/powerpoint/2010/main" xmlns="" val="29362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580</TotalTime>
  <Words>1244</Words>
  <Application>Microsoft Office PowerPoint</Application>
  <PresentationFormat>自定义</PresentationFormat>
  <Paragraphs>201</Paragraphs>
  <Slides>32</Slides>
  <Notes>0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默认设计模板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实验数据记录表格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反馈练习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想想议议</vt:lpstr>
    </vt:vector>
  </TitlesOfParts>
  <Company>China19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heyong</dc:creator>
  <cp:lastModifiedBy>China</cp:lastModifiedBy>
  <cp:revision>41</cp:revision>
  <dcterms:created xsi:type="dcterms:W3CDTF">2010-12-02T03:00:38Z</dcterms:created>
  <dcterms:modified xsi:type="dcterms:W3CDTF">2018-10-26T07:36:41Z</dcterms:modified>
</cp:coreProperties>
</file>