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529" r:id="rId4"/>
    <p:sldId id="317" r:id="rId6"/>
    <p:sldId id="319" r:id="rId7"/>
    <p:sldId id="481" r:id="rId8"/>
    <p:sldId id="482" r:id="rId9"/>
    <p:sldId id="484" r:id="rId10"/>
    <p:sldId id="485" r:id="rId11"/>
    <p:sldId id="486" r:id="rId12"/>
    <p:sldId id="487" r:id="rId13"/>
    <p:sldId id="488" r:id="rId14"/>
    <p:sldId id="489" r:id="rId15"/>
    <p:sldId id="490" r:id="rId16"/>
    <p:sldId id="505" r:id="rId17"/>
    <p:sldId id="506" r:id="rId18"/>
    <p:sldId id="491" r:id="rId19"/>
    <p:sldId id="504" r:id="rId20"/>
    <p:sldId id="492" r:id="rId21"/>
    <p:sldId id="493" r:id="rId22"/>
    <p:sldId id="494" r:id="rId23"/>
    <p:sldId id="495" r:id="rId24"/>
    <p:sldId id="496" r:id="rId25"/>
    <p:sldId id="497" r:id="rId26"/>
    <p:sldId id="498" r:id="rId27"/>
    <p:sldId id="499" r:id="rId28"/>
    <p:sldId id="500" r:id="rId29"/>
    <p:sldId id="502" r:id="rId30"/>
    <p:sldId id="503" r:id="rId31"/>
    <p:sldId id="507" r:id="rId32"/>
    <p:sldId id="320" r:id="rId33"/>
    <p:sldId id="478" r:id="rId34"/>
    <p:sldId id="454" r:id="rId35"/>
    <p:sldId id="321" r:id="rId36"/>
    <p:sldId id="378" r:id="rId37"/>
    <p:sldId id="376" r:id="rId38"/>
    <p:sldId id="508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79592" autoAdjust="0"/>
  </p:normalViewPr>
  <p:slideViewPr>
    <p:cSldViewPr snapToGrid="0" showGuides="1">
      <p:cViewPr varScale="1">
        <p:scale>
          <a:sx n="61" d="100"/>
          <a:sy n="61" d="100"/>
        </p:scale>
        <p:origin x="78" y="366"/>
      </p:cViewPr>
      <p:guideLst>
        <p:guide orient="horz" pos="2256"/>
        <p:guide pos="3854"/>
      </p:guideLst>
    </p:cSldViewPr>
  </p:slideViewPr>
  <p:outlineViewPr>
    <p:cViewPr>
      <p:scale>
        <a:sx n="33" d="100"/>
        <a:sy n="33" d="100"/>
      </p:scale>
      <p:origin x="252" y="42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1B206-B585-4420-9F92-9FE831CE2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9F11-BD17-4800-BB60-9A756C941E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教师节0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7875" cy="6857365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937000" y="2265045"/>
            <a:ext cx="6513830" cy="108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D8A5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</a:pPr>
            <a:r>
              <a:rPr lang="zh-CN" altLang="en-US" sz="7200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  <a:cs typeface="Noto Sans S Chinese Black" panose="020B0A00000000000000" charset="-122"/>
                <a:sym typeface="+mn-ea"/>
              </a:rPr>
              <a:t>物理这是标题</a:t>
            </a:r>
            <a:endParaRPr lang="zh-CN" altLang="en-US" sz="7200" dirty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Noto Sans S Chinese Black" panose="020B0A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387340" y="3683635"/>
            <a:ext cx="3269615" cy="42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D8A5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  <a:sym typeface="+mn-ea"/>
              </a:rPr>
              <a:t>人教版             初中物理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思源黑体 CN Heavy" panose="020B0A00000000000000" charset="-122"/>
              <a:sym typeface="+mn-ea"/>
            </a:endParaRPr>
          </a:p>
        </p:txBody>
      </p:sp>
      <p:pic>
        <p:nvPicPr>
          <p:cNvPr id="10" name="图片 9" descr="宇航 - 副本 (6)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683635"/>
            <a:ext cx="3117215" cy="3064510"/>
          </a:xfrm>
          <a:prstGeom prst="rect">
            <a:avLst/>
          </a:prstGeom>
        </p:spPr>
      </p:pic>
      <p:pic>
        <p:nvPicPr>
          <p:cNvPr id="11" name="图片 10" descr="宇航 - 副本 (4)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H="1">
            <a:off x="10069195" y="4648835"/>
            <a:ext cx="2031365" cy="1859915"/>
          </a:xfrm>
          <a:prstGeom prst="rect">
            <a:avLst/>
          </a:prstGeom>
        </p:spPr>
      </p:pic>
      <p:pic>
        <p:nvPicPr>
          <p:cNvPr id="12" name="图片 11" descr="宇航 - 副本 (5)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-174625" y="-289560"/>
            <a:ext cx="2943225" cy="2783840"/>
          </a:xfrm>
          <a:prstGeom prst="rect">
            <a:avLst/>
          </a:prstGeom>
        </p:spPr>
      </p:pic>
      <p:pic>
        <p:nvPicPr>
          <p:cNvPr id="13" name="图片 12" descr="21世纪教育logo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9617702" y="0"/>
            <a:ext cx="234823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 bldLvl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教师节0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7875" cy="6857365"/>
          </a:xfrm>
          <a:prstGeom prst="rect">
            <a:avLst/>
          </a:prstGeom>
        </p:spPr>
      </p:pic>
      <p:pic>
        <p:nvPicPr>
          <p:cNvPr id="8" name="图片 7" descr="6"/>
          <p:cNvPicPr>
            <a:picLocks noChangeAspect="1"/>
          </p:cNvPicPr>
          <p:nvPr userDrawn="1"/>
        </p:nvPicPr>
        <p:blipFill>
          <a:blip r:embed="rId3" cstate="print"/>
          <a:srcRect l="6149" t="6218" r="9072"/>
          <a:stretch>
            <a:fillRect/>
          </a:stretch>
        </p:blipFill>
        <p:spPr>
          <a:xfrm flipH="1">
            <a:off x="8729980" y="4693920"/>
            <a:ext cx="3477895" cy="2164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5CE71D-1115-4BF9-8900-D31C12E1DD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C77C91-A5E2-4BFD-A98D-383E4117A5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FD1F41-BCF7-497B-8B5A-7442A5DAAB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F1839-33F8-47C8-9A2F-9E20D46D01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宇航 - 副本 (4)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10922974" y="5733097"/>
            <a:ext cx="873104" cy="799783"/>
          </a:xfrm>
          <a:prstGeom prst="rect">
            <a:avLst/>
          </a:prstGeom>
        </p:spPr>
      </p:pic>
      <p:pic>
        <p:nvPicPr>
          <p:cNvPr id="12" name="图片 11" descr="图层 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26073" y="291782"/>
            <a:ext cx="887095" cy="7105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107756" y="317"/>
            <a:ext cx="7990476" cy="3997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5400000">
            <a:off x="-3129362" y="3310880"/>
            <a:ext cx="6621892" cy="295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5400000">
            <a:off x="8789837" y="3216489"/>
            <a:ext cx="6220217" cy="295238"/>
          </a:xfrm>
          <a:prstGeom prst="rect">
            <a:avLst/>
          </a:prstGeom>
        </p:spPr>
      </p:pic>
      <p:pic>
        <p:nvPicPr>
          <p:cNvPr id="23" name="图片 22" descr="宇航 - 副本 (5)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07425" y="470646"/>
            <a:ext cx="1531493" cy="144875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教师节0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207875" cy="6857365"/>
          </a:xfrm>
          <a:prstGeom prst="rect">
            <a:avLst/>
          </a:prstGeom>
        </p:spPr>
      </p:pic>
      <p:pic>
        <p:nvPicPr>
          <p:cNvPr id="10" name="图片 9" descr="宇航 - 副本 (6)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3683635"/>
            <a:ext cx="3117215" cy="3064510"/>
          </a:xfrm>
          <a:prstGeom prst="rect">
            <a:avLst/>
          </a:prstGeom>
        </p:spPr>
      </p:pic>
      <p:pic>
        <p:nvPicPr>
          <p:cNvPr id="11" name="图片 10" descr="宇航 - 副本 (4)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10069195" y="4648835"/>
            <a:ext cx="2031365" cy="1859915"/>
          </a:xfrm>
          <a:prstGeom prst="rect">
            <a:avLst/>
          </a:prstGeom>
        </p:spPr>
      </p:pic>
      <p:pic>
        <p:nvPicPr>
          <p:cNvPr id="12" name="图片 11" descr="宇航 - 副本 (5)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174625" y="-289560"/>
            <a:ext cx="2943225" cy="27838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39482" y="1549403"/>
            <a:ext cx="10363597" cy="208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D8A5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</a:pPr>
            <a:r>
              <a:rPr lang="zh-CN" altLang="en-US" sz="7200" dirty="0" smtClean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  <a:cs typeface="Noto Sans S Chinese Black" panose="020B0A00000000000000" charset="-122"/>
                <a:sym typeface="+mn-ea"/>
              </a:rPr>
              <a:t>估测题专题练习</a:t>
            </a:r>
            <a:endParaRPr lang="en-US" altLang="zh-CN" sz="7200" dirty="0" smtClean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Noto Sans S Chinese Black" panose="020B0A00000000000000" charset="-122"/>
              <a:sym typeface="+mn-ea"/>
            </a:endParaRPr>
          </a:p>
          <a:p>
            <a:pPr algn="dist">
              <a:lnSpc>
                <a:spcPct val="90000"/>
              </a:lnSpc>
            </a:pPr>
            <a:endParaRPr lang="en-US" altLang="zh-CN" sz="7200" dirty="0" smtClean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Noto Sans S Chinese Black" panose="020B0A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3688" y="4495258"/>
            <a:ext cx="4314800" cy="42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D8A5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  <a:sym typeface="+mn-ea"/>
              </a:rPr>
              <a:t>人教版            复习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charset="-122"/>
              <a:ea typeface="思源黑体 CN Heavy" panose="020B0A00000000000000" charset="-122"/>
              <a:cs typeface="思源黑体 CN Heavy" panose="020B0A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025" y="1276350"/>
            <a:ext cx="8067675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电压：一节新干电池的电压是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1.5V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对人体安全的电压不高于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36V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我国家庭电路的电压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220V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电功率：教室一盏日光灯的功率约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40W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电饭锅的功率约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800W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空调的功率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1KW---3KW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476250" y="1219200"/>
            <a:ext cx="8343900" cy="3886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滨州中考）下列对生活中一些物理量的估测合理的是（　　）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．教室门的高度约为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1500mm           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．中学生正常步行的速度约为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10m/s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．一个苹果的质量约为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150g           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．滨州市区冬季平均气温约为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﹣20℃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66975" y="1952625"/>
            <a:ext cx="523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zh-CN" altLang="en-US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249" y="1171575"/>
            <a:ext cx="87153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考查的知识点：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速度：人步行的速度约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1.1m/s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自行车的速度约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5m/s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职业运动员百米赛跑的速度约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10m/s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光在真空中传播的速度是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3 m/s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声音在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15oC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的空气中传播的速度是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340 m/s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6725" y="1133475"/>
            <a:ext cx="10668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练习：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 （泰安中考）以下对物理现象的估测符合实际的是（　　）</a:t>
            </a:r>
            <a:endParaRPr lang="zh-CN" alt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A</a:t>
            </a:r>
            <a:r>
              <a:rPr lang="zh-CN" altLang="en-US" sz="2800" b="1" dirty="0" smtClean="0"/>
              <a:t>．一册物理课本的重力约为</a:t>
            </a:r>
            <a:r>
              <a:rPr lang="en-US" sz="2800" b="1" dirty="0" smtClean="0"/>
              <a:t>10N        </a:t>
            </a:r>
            <a:endParaRPr 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B</a:t>
            </a:r>
            <a:r>
              <a:rPr lang="zh-CN" altLang="en-US" sz="2800" b="1" dirty="0" smtClean="0"/>
              <a:t>．课桌的高度约为</a:t>
            </a:r>
            <a:r>
              <a:rPr lang="en-US" sz="2800" b="1" dirty="0" smtClean="0"/>
              <a:t>75cm</a:t>
            </a:r>
            <a:endParaRPr lang="zh-CN" alt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C</a:t>
            </a:r>
            <a:r>
              <a:rPr lang="zh-CN" altLang="en-US" sz="2800" b="1" dirty="0" smtClean="0"/>
              <a:t>．泰安夏天最高气温约为</a:t>
            </a:r>
            <a:r>
              <a:rPr lang="en-US" sz="2800" b="1" dirty="0" smtClean="0"/>
              <a:t>60℃         </a:t>
            </a:r>
            <a:endParaRPr 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D</a:t>
            </a:r>
            <a:r>
              <a:rPr lang="zh-CN" altLang="en-US" sz="2800" b="1" dirty="0" smtClean="0"/>
              <a:t>．中学生</a:t>
            </a:r>
            <a:r>
              <a:rPr lang="en-US" sz="2800" b="1" dirty="0" smtClean="0"/>
              <a:t>100m</a:t>
            </a:r>
            <a:r>
              <a:rPr lang="zh-CN" altLang="en-US" sz="2800" b="1" dirty="0" smtClean="0"/>
              <a:t>短跑成绩约为</a:t>
            </a:r>
            <a:r>
              <a:rPr lang="en-US" sz="2800" b="1" dirty="0" smtClean="0"/>
              <a:t>7s</a:t>
            </a:r>
            <a:endParaRPr lang="zh-CN" alt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 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458325" y="1895475"/>
            <a:ext cx="36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/>
          <p:cNvSpPr>
            <a:spLocks noChangeArrowheads="1"/>
          </p:cNvSpPr>
          <p:nvPr/>
        </p:nvSpPr>
        <p:spPr bwMode="auto">
          <a:xfrm>
            <a:off x="466725" y="1171575"/>
            <a:ext cx="866455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六盘水中考）下列数据最接近实际的是（    ）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．物理课本中一张纸的厚度约为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1mm    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．飞机正常飞行的速度约为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60km/h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枚一元硬币的质量约为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200g        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．托起两个鸡蛋所用的力约为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1N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8150" y="1428750"/>
            <a:ext cx="476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D</a:t>
            </a:r>
            <a:endParaRPr lang="zh-CN" altLang="en-US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569" y="1098635"/>
            <a:ext cx="2170787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、看图估测</a:t>
            </a:r>
            <a:endParaRPr lang="en-US" altLang="zh-CN" sz="28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628649" y="1742986"/>
            <a:ext cx="7934325" cy="305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例：中华人民共和国的国旗为长方形五星红旗，图是天安门广场升旗仪式的场景，根据图片提供的信息估测该国旗的宽度，下列数据最接近实际情况的是（</a:t>
            </a:r>
            <a:r>
              <a:rPr lang="en-US" altLang="en-US" sz="2800" b="1" dirty="0" smtClean="0"/>
              <a:t>     </a:t>
            </a:r>
            <a:r>
              <a:rPr lang="zh-CN" altLang="en-US" sz="2800" b="1" dirty="0" smtClean="0"/>
              <a:t>）</a:t>
            </a:r>
            <a:br>
              <a:rPr lang="en-US" b="1" dirty="0" smtClean="0"/>
            </a:br>
            <a:endParaRPr lang="zh-CN" altLang="en-US" b="1" dirty="0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8684532" y="1188573"/>
            <a:ext cx="3107417" cy="2459501"/>
          </a:xfrm>
          <a:prstGeom prst="rect">
            <a:avLst/>
          </a:prstGeom>
        </p:spPr>
      </p:pic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9050" cy="38100"/>
          </a:xfrm>
          <a:prstGeom prst="rect">
            <a:avLst/>
          </a:prstGeom>
          <a:noFill/>
        </p:spPr>
      </p:pic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5300"/>
            <a:ext cx="19050" cy="38100"/>
          </a:xfrm>
          <a:prstGeom prst="rect">
            <a:avLst/>
          </a:prstGeom>
          <a:noFill/>
        </p:spPr>
      </p:pic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19050" cy="38100"/>
          </a:xfrm>
          <a:prstGeom prst="rect">
            <a:avLst/>
          </a:prstGeom>
          <a:noFill/>
        </p:spPr>
      </p:pic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904875" y="4724400"/>
            <a:ext cx="2333625" cy="6771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A. 1.8m        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Calibri" panose="020F0502020204030204" charset="0"/>
              </a:rPr>
              <a:t>                           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2952750" y="4650106"/>
            <a:ext cx="1876425" cy="6771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B. 3.3m    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Calibri" panose="020F0502020204030204" charset="0"/>
              </a:rPr>
              <a:t>                               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 rot="10800000" flipV="1">
            <a:off x="5457824" y="4608582"/>
            <a:ext cx="176212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C. 4.8m        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Calibri" panose="020F0502020204030204" charset="0"/>
              </a:rPr>
              <a:t>                           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8010526" y="4631056"/>
            <a:ext cx="24003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D. 5.5m</a:t>
            </a:r>
            <a:endParaRPr lang="en-US" altLang="zh-CN" sz="28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533650" y="3790950"/>
            <a:ext cx="542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52624" y="1781175"/>
            <a:ext cx="85344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解题方法：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、用刻度尺量出图片上人的高度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、用刻度尺量出图片上国旗的宽度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、估计人的身高是多少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、按比例进行估算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4826" y="1390650"/>
            <a:ext cx="103346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练习：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、如图所示，为某旅游景区中游人从路灯下走过的场景，根据图片提供的信息估测该路灯的高度约（        ）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66775" y="3790950"/>
            <a:ext cx="5686425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2m               B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3m  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5m                D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8m</a:t>
            </a:r>
            <a:endParaRPr lang="zh-CN" altLang="en-US" sz="2800" b="1" dirty="0"/>
          </a:p>
        </p:txBody>
      </p:sp>
      <p:pic>
        <p:nvPicPr>
          <p:cNvPr id="12" name="Picture 2" descr="C:\Users\ASUS\Desktop\webwxgetmsgimg.jpg"/>
          <p:cNvPicPr>
            <a:picLocks noChangeAspect="1" noChangeArrowheads="1"/>
          </p:cNvPicPr>
          <p:nvPr/>
        </p:nvPicPr>
        <p:blipFill>
          <a:blip r:embed="rId1" cstate="print"/>
          <a:srcRect l="36054" t="40446" r="32653" b="29299"/>
          <a:stretch>
            <a:fillRect/>
          </a:stretch>
        </p:blipFill>
        <p:spPr bwMode="auto">
          <a:xfrm>
            <a:off x="-180975" y="-13373100"/>
            <a:ext cx="876300" cy="904875"/>
          </a:xfrm>
          <a:prstGeom prst="rect">
            <a:avLst/>
          </a:prstGeom>
          <a:noFill/>
        </p:spPr>
      </p:pic>
      <p:pic>
        <p:nvPicPr>
          <p:cNvPr id="15" name="Picture 2" descr="C:\Users\ASUS\Desktop\webwxgetmsgimg.jpg"/>
          <p:cNvPicPr>
            <a:picLocks noChangeAspect="1" noChangeArrowheads="1"/>
          </p:cNvPicPr>
          <p:nvPr/>
        </p:nvPicPr>
        <p:blipFill>
          <a:blip r:embed="rId1" cstate="print"/>
          <a:srcRect l="36054" t="40446" r="32653" b="29299"/>
          <a:stretch>
            <a:fillRect/>
          </a:stretch>
        </p:blipFill>
        <p:spPr bwMode="auto">
          <a:xfrm>
            <a:off x="2533650" y="-13582650"/>
            <a:ext cx="876300" cy="904875"/>
          </a:xfrm>
          <a:prstGeom prst="rect">
            <a:avLst/>
          </a:prstGeom>
          <a:noFill/>
        </p:spPr>
      </p:pic>
      <p:pic>
        <p:nvPicPr>
          <p:cNvPr id="17" name="Picture 2" descr="C:\Users\ASUS\Desktop\webwxgetmsgimg.jpg"/>
          <p:cNvPicPr>
            <a:picLocks noChangeAspect="1" noChangeArrowheads="1"/>
          </p:cNvPicPr>
          <p:nvPr/>
        </p:nvPicPr>
        <p:blipFill>
          <a:blip r:embed="rId1" cstate="print"/>
          <a:srcRect l="36054" t="40446" r="32653" b="29299"/>
          <a:stretch>
            <a:fillRect/>
          </a:stretch>
        </p:blipFill>
        <p:spPr bwMode="auto">
          <a:xfrm>
            <a:off x="8128500" y="3508875"/>
            <a:ext cx="2588444" cy="2672850"/>
          </a:xfrm>
          <a:prstGeom prst="rect">
            <a:avLst/>
          </a:prstGeom>
          <a:noFill/>
        </p:spPr>
      </p:pic>
      <p:pic>
        <p:nvPicPr>
          <p:cNvPr id="18" name="Picture 2" descr="C:\Users\ASUS\Desktop\webwxgetmsgimg.jpg"/>
          <p:cNvPicPr>
            <a:picLocks noChangeAspect="1" noChangeArrowheads="1"/>
          </p:cNvPicPr>
          <p:nvPr/>
        </p:nvPicPr>
        <p:blipFill>
          <a:blip r:embed="rId1" cstate="print"/>
          <a:srcRect l="36054" t="40446" r="32653" b="29299"/>
          <a:stretch>
            <a:fillRect/>
          </a:stretch>
        </p:blipFill>
        <p:spPr bwMode="auto">
          <a:xfrm>
            <a:off x="0" y="-14258925"/>
            <a:ext cx="876300" cy="9048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10375" y="2819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350" y="1276350"/>
            <a:ext cx="10915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、如图所示是我国空军某团训练空中加油的场景，飞在前面的大飞机是加油机，后面的两架小飞机是歼</a:t>
            </a:r>
            <a:r>
              <a:rPr lang="en-US" altLang="zh-CN" sz="2800" b="1" dirty="0" smtClean="0"/>
              <a:t>-10</a:t>
            </a:r>
            <a:r>
              <a:rPr lang="zh-CN" altLang="en-US" sz="2800" b="1" dirty="0" smtClean="0"/>
              <a:t>战斗机，网上资料显示小飞机（歼</a:t>
            </a:r>
            <a:r>
              <a:rPr lang="en-US" altLang="zh-CN" sz="2800" b="1" dirty="0" smtClean="0"/>
              <a:t>-10</a:t>
            </a:r>
            <a:r>
              <a:rPr lang="zh-CN" altLang="en-US" sz="2800" b="1" dirty="0" smtClean="0"/>
              <a:t>）的翼展</a:t>
            </a:r>
            <a:r>
              <a:rPr lang="en-US" altLang="zh-CN" sz="2800" b="1" dirty="0" smtClean="0"/>
              <a:t>AB</a:t>
            </a:r>
            <a:r>
              <a:rPr lang="zh-CN" altLang="en-US" sz="2800" b="1" dirty="0" smtClean="0"/>
              <a:t>宽</a:t>
            </a:r>
            <a:r>
              <a:rPr lang="en-US" altLang="zh-CN" sz="2800" b="1" dirty="0" smtClean="0"/>
              <a:t>10m</a:t>
            </a:r>
            <a:r>
              <a:rPr lang="zh-CN" altLang="en-US" sz="2800" b="1" dirty="0" smtClean="0"/>
              <a:t>，请估测两架小飞机</a:t>
            </a:r>
            <a:r>
              <a:rPr lang="en-US" altLang="zh-CN" sz="2800" b="1" dirty="0" smtClean="0"/>
              <a:t>BB/</a:t>
            </a:r>
            <a:r>
              <a:rPr lang="zh-CN" altLang="en-US" sz="2800" b="1" dirty="0" smtClean="0"/>
              <a:t>之间的距离约是（      ）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38175" y="4152900"/>
            <a:ext cx="6581775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200m          B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20m    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2m               D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0.2m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762750" y="2038350"/>
            <a:ext cx="73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pic>
        <p:nvPicPr>
          <p:cNvPr id="168962" name="Picture 2" descr="C:\Users\ASUS\Desktop\webwxgetmsgimg (1).jpg"/>
          <p:cNvPicPr>
            <a:picLocks noChangeAspect="1" noChangeArrowheads="1"/>
          </p:cNvPicPr>
          <p:nvPr/>
        </p:nvPicPr>
        <p:blipFill>
          <a:blip r:embed="rId1" cstate="print"/>
          <a:srcRect l="13296" t="37216" r="44370" b="36670"/>
          <a:stretch>
            <a:fillRect/>
          </a:stretch>
        </p:blipFill>
        <p:spPr bwMode="auto">
          <a:xfrm>
            <a:off x="7086599" y="3143250"/>
            <a:ext cx="4124326" cy="33922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550" y="3409950"/>
            <a:ext cx="48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1266825"/>
            <a:ext cx="8372475" cy="2603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、如图所示是某蹦床运动员从床面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点起跳后腾空瞬间的照片，下列数据最接近此时运动员的脚尖到床面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点的距离的是（        ）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 m          B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1.8m           C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3m           D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5m</a:t>
            </a:r>
            <a:endParaRPr lang="zh-CN" altLang="en-US" sz="2800" b="1" dirty="0"/>
          </a:p>
        </p:txBody>
      </p:sp>
      <p:pic>
        <p:nvPicPr>
          <p:cNvPr id="3" name="Picture 2" descr="C:\Users\ASUS\Desktop\webwxgetmsgimg (1).jpg"/>
          <p:cNvPicPr>
            <a:picLocks noChangeAspect="1" noChangeArrowheads="1"/>
          </p:cNvPicPr>
          <p:nvPr/>
        </p:nvPicPr>
        <p:blipFill>
          <a:blip r:embed="rId1" cstate="print"/>
          <a:srcRect l="57982" t="36431" r="17324" b="36670"/>
          <a:stretch>
            <a:fillRect/>
          </a:stretch>
        </p:blipFill>
        <p:spPr bwMode="auto">
          <a:xfrm>
            <a:off x="8963024" y="866774"/>
            <a:ext cx="2486026" cy="36106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10025" y="2609850"/>
            <a:ext cx="48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iSlíďè"/>
          <p:cNvSpPr txBox="1"/>
          <p:nvPr/>
        </p:nvSpPr>
        <p:spPr bwMode="auto">
          <a:xfrm>
            <a:off x="1221105" y="421640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新课导</a:t>
            </a: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入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4061" y="1702191"/>
            <a:ext cx="105226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估测、估算题是每年中考必考题型，有对物理量直接估测的</a:t>
            </a:r>
            <a:r>
              <a:rPr lang="en-US" altLang="zh-CN" sz="2800" b="1" dirty="0" smtClean="0"/>
              <a:t>,</a:t>
            </a:r>
            <a:r>
              <a:rPr lang="zh-CN" altLang="en-US" sz="2800" b="1" dirty="0" smtClean="0"/>
              <a:t>也有对物理量进行估算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，共分为如下三个类型。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、物理量直接估测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、看图估测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、对物理量进行估算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250" y="1143000"/>
            <a:ext cx="10944225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、如图所示是世界上最小的军用无人机，能在手掌中起飞，此无人机的长度约为（          ）</a:t>
            </a:r>
            <a:endParaRPr lang="zh-CN" altLang="en-US" sz="28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85800" y="2790825"/>
            <a:ext cx="2095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10m</a:t>
            </a:r>
            <a:r>
              <a:rPr lang="zh-CN" altLang="en-US" sz="2800" b="1" dirty="0" smtClean="0"/>
              <a:t>   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10dm       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10 cm    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D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10mm</a:t>
            </a:r>
            <a:endParaRPr lang="zh-CN" altLang="en-US" sz="28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48025" y="1857375"/>
            <a:ext cx="504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2049" name="Picture 1" descr="C:\Users\ASUS\Desktop\webwxgetmsgimg (2).jpg"/>
          <p:cNvPicPr>
            <a:picLocks noChangeAspect="1" noChangeArrowheads="1"/>
          </p:cNvPicPr>
          <p:nvPr/>
        </p:nvPicPr>
        <p:blipFill>
          <a:blip r:embed="rId1" cstate="print"/>
          <a:srcRect l="30432" t="38878" r="22170" b="36467"/>
          <a:stretch>
            <a:fillRect/>
          </a:stretch>
        </p:blipFill>
        <p:spPr bwMode="auto">
          <a:xfrm>
            <a:off x="5029199" y="2514600"/>
            <a:ext cx="4257453" cy="295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8648" y="1203410"/>
            <a:ext cx="361188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、对物理量进行估算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28650" y="1866900"/>
            <a:ext cx="11126764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齐齐哈尔中考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以下数据，最接近日常生活中实际值的是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中学生课桌的标准高度大约是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人双脚站立时对水平地面的压强约为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800" b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一名普通中学生正常步行速度是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m/s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我国生活用电的电压为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V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58500" y="2114550"/>
            <a:ext cx="27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5450" y="1581835"/>
            <a:ext cx="8858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分析：人双脚站立时与水平地面的接触面积约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0.06 m</a:t>
            </a:r>
            <a:r>
              <a:rPr lang="en-US" altLang="zh-CN" sz="2800" b="1" baseline="30000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，人的体重约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60 kg</a:t>
            </a: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en-US" dirty="0" smtClean="0"/>
          </a:p>
          <a:p>
            <a:endParaRPr lang="zh-CN" altLang="en-US" dirty="0"/>
          </a:p>
        </p:txBody>
      </p:sp>
      <p:sp>
        <p:nvSpPr>
          <p:cNvPr id="3" name="文本框 253965"/>
          <p:cNvSpPr txBox="1"/>
          <p:nvPr/>
        </p:nvSpPr>
        <p:spPr>
          <a:xfrm>
            <a:off x="2502218" y="3052763"/>
            <a:ext cx="4684296" cy="95410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rPr>
              <a:t>F=G=mg=60Kg</a:t>
            </a:r>
            <a:r>
              <a:rPr lang="zh-CN" altLang="en-US" sz="2800" b="1" dirty="0" smtClean="0">
                <a:solidFill>
                  <a:srgbClr val="C00000"/>
                </a:solidFill>
                <a:sym typeface="+mn-ea"/>
              </a:rPr>
              <a:t> ×10N/kg</a:t>
            </a:r>
            <a:r>
              <a:rPr lang="en-US" altLang="zh-CN" sz="2800" b="1" dirty="0" smtClean="0">
                <a:solidFill>
                  <a:srgbClr val="C00000"/>
                </a:solidFill>
                <a:sym typeface="+mn-ea"/>
              </a:rPr>
              <a:t>=600N</a:t>
            </a:r>
            <a:endParaRPr lang="en-US" altLang="zh-CN" sz="2800" b="1" dirty="0" smtClean="0">
              <a:solidFill>
                <a:srgbClr val="C00000"/>
              </a:solidFill>
              <a:sym typeface="+mn-ea"/>
            </a:endParaRPr>
          </a:p>
          <a:p>
            <a:endParaRPr lang="en-US" altLang="zh-CN" sz="28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24280" y="-934830"/>
            <a:ext cx="7189079" cy="5971014"/>
            <a:chOff x="1224280" y="-934830"/>
            <a:chExt cx="7189079" cy="5971014"/>
          </a:xfrm>
        </p:grpSpPr>
        <p:grpSp>
          <p:nvGrpSpPr>
            <p:cNvPr id="5" name="Group 38"/>
            <p:cNvGrpSpPr/>
            <p:nvPr/>
          </p:nvGrpSpPr>
          <p:grpSpPr>
            <a:xfrm>
              <a:off x="1224280" y="4009071"/>
              <a:ext cx="1908175" cy="1027113"/>
              <a:chOff x="1156" y="3067"/>
              <a:chExt cx="1202" cy="647"/>
            </a:xfrm>
          </p:grpSpPr>
          <p:sp>
            <p:nvSpPr>
              <p:cNvPr id="13" name="Text Box 11"/>
              <p:cNvSpPr txBox="1"/>
              <p:nvPr/>
            </p:nvSpPr>
            <p:spPr>
              <a:xfrm>
                <a:off x="1156" y="3203"/>
                <a:ext cx="68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P =</a:t>
                </a:r>
                <a:endPara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4" name="Line 12"/>
              <p:cNvSpPr/>
              <p:nvPr/>
            </p:nvSpPr>
            <p:spPr>
              <a:xfrm flipV="1">
                <a:off x="1723" y="3385"/>
                <a:ext cx="635" cy="0"/>
              </a:xfrm>
              <a:prstGeom prst="line">
                <a:avLst/>
              </a:prstGeom>
              <a:ln w="25400" cap="flat" cmpd="sng">
                <a:solidFill>
                  <a:srgbClr val="AA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Text Box 13"/>
              <p:cNvSpPr txBox="1"/>
              <p:nvPr/>
            </p:nvSpPr>
            <p:spPr>
              <a:xfrm>
                <a:off x="1927" y="3067"/>
                <a:ext cx="363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F</a:t>
                </a:r>
                <a:endPara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6" name="Text Box 14"/>
              <p:cNvSpPr txBox="1"/>
              <p:nvPr/>
            </p:nvSpPr>
            <p:spPr>
              <a:xfrm>
                <a:off x="1882" y="3385"/>
                <a:ext cx="317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S</a:t>
                </a:r>
                <a:endPara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6" name="Text Box 26"/>
            <p:cNvSpPr txBox="1"/>
            <p:nvPr/>
          </p:nvSpPr>
          <p:spPr>
            <a:xfrm>
              <a:off x="3296920" y="4264343"/>
              <a:ext cx="44450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=</a:t>
              </a:r>
              <a:endParaRPr lang="en-US" altLang="zh-CN" sz="3600" b="1">
                <a:solidFill>
                  <a:schemeClr val="hlin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39"/>
            <p:cNvGrpSpPr/>
            <p:nvPr/>
          </p:nvGrpSpPr>
          <p:grpSpPr>
            <a:xfrm>
              <a:off x="3871913" y="-934830"/>
              <a:ext cx="2738437" cy="737"/>
              <a:chOff x="2653" y="3067"/>
              <a:chExt cx="1725" cy="737"/>
            </a:xfrm>
          </p:grpSpPr>
          <p:sp>
            <p:nvSpPr>
              <p:cNvPr id="9" name="Line 32"/>
              <p:cNvSpPr/>
              <p:nvPr/>
            </p:nvSpPr>
            <p:spPr>
              <a:xfrm>
                <a:off x="2653" y="3475"/>
                <a:ext cx="1451" cy="0"/>
              </a:xfrm>
              <a:prstGeom prst="line">
                <a:avLst/>
              </a:prstGeom>
              <a:ln w="25400" cap="flat" cmpd="sng">
                <a:solidFill>
                  <a:srgbClr val="AA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" name="Text Box 33"/>
              <p:cNvSpPr txBox="1"/>
              <p:nvPr/>
            </p:nvSpPr>
            <p:spPr>
              <a:xfrm>
                <a:off x="2971" y="3067"/>
                <a:ext cx="907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400N</a:t>
                </a:r>
                <a:endPara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" name="Text Box 34"/>
              <p:cNvSpPr txBox="1"/>
              <p:nvPr/>
            </p:nvSpPr>
            <p:spPr>
              <a:xfrm>
                <a:off x="2925" y="3475"/>
                <a:ext cx="92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0.2m</a:t>
                </a:r>
                <a:r>
                  <a:rPr lang="en-US" altLang="zh-CN" sz="2800" b="1" baseline="3000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2" name="Text Box 35"/>
              <p:cNvSpPr txBox="1"/>
              <p:nvPr/>
            </p:nvSpPr>
            <p:spPr>
              <a:xfrm>
                <a:off x="4150" y="3249"/>
                <a:ext cx="22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=</a:t>
                </a:r>
                <a:endParaRPr lang="en-US" altLang="zh-CN" sz="2800" b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8" name="Text Box 36"/>
            <p:cNvSpPr txBox="1"/>
            <p:nvPr/>
          </p:nvSpPr>
          <p:spPr>
            <a:xfrm>
              <a:off x="6779578" y="4219893"/>
              <a:ext cx="163378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1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0000 </a:t>
              </a:r>
              <a:r>
                <a: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Pa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" name="Line 32"/>
          <p:cNvSpPr/>
          <p:nvPr/>
        </p:nvSpPr>
        <p:spPr>
          <a:xfrm>
            <a:off x="3871913" y="4578668"/>
            <a:ext cx="2303462" cy="0"/>
          </a:xfrm>
          <a:prstGeom prst="line">
            <a:avLst/>
          </a:prstGeom>
          <a:ln w="25400" cap="flat" cmpd="sng">
            <a:solidFill>
              <a:srgbClr val="AA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Text Box 33"/>
          <p:cNvSpPr txBox="1"/>
          <p:nvPr/>
        </p:nvSpPr>
        <p:spPr>
          <a:xfrm>
            <a:off x="4376738" y="3930968"/>
            <a:ext cx="14398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rPr>
              <a:t>00N</a:t>
            </a:r>
            <a:endParaRPr lang="en-US" altLang="zh-CN" sz="28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Text Box 34"/>
          <p:cNvSpPr txBox="1"/>
          <p:nvPr/>
        </p:nvSpPr>
        <p:spPr>
          <a:xfrm>
            <a:off x="4303713" y="4578668"/>
            <a:ext cx="14605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rPr>
              <a:t>0.06m</a:t>
            </a:r>
            <a:r>
              <a:rPr lang="en-US" altLang="zh-CN" sz="2800" b="1" baseline="30000" dirty="0" smtClean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1"/>
          <p:cNvSpPr>
            <a:spLocks noChangeArrowheads="1"/>
          </p:cNvSpPr>
          <p:nvPr/>
        </p:nvSpPr>
        <p:spPr bwMode="auto">
          <a:xfrm>
            <a:off x="457200" y="1162050"/>
            <a:ext cx="11077575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邵阳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今年我市的中考体育测试，小明同学对有关数据的估测，最接近实际情况的是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baseline="30000" dirty="0" smtClean="0">
              <a:solidFill>
                <a:srgbClr val="C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1 000 m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跑的成绩是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s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跳绳的功率是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W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立定跳远成绩是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跑完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 m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后心跳是每秒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2025" y="2009775"/>
            <a:ext cx="32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099" y="1243310"/>
            <a:ext cx="111728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分析：在跳绳时，</a:t>
            </a:r>
            <a:r>
              <a:rPr lang="en-US" sz="2800" b="1" dirty="0" smtClean="0">
                <a:solidFill>
                  <a:srgbClr val="C00000"/>
                </a:solidFill>
              </a:rPr>
              <a:t>1 min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内大约能跳</a:t>
            </a:r>
            <a:r>
              <a:rPr lang="en-US" sz="2800" b="1" dirty="0" smtClean="0">
                <a:solidFill>
                  <a:srgbClr val="C00000"/>
                </a:solidFill>
              </a:rPr>
              <a:t>160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次，每次跳离地面的高度约为</a:t>
            </a:r>
            <a:r>
              <a:rPr lang="en-US" sz="2800" b="1" dirty="0" smtClean="0">
                <a:solidFill>
                  <a:srgbClr val="C00000"/>
                </a:solidFill>
              </a:rPr>
              <a:t>6 cm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，体重约为</a:t>
            </a:r>
            <a:r>
              <a:rPr lang="en-US" sz="2800" b="1" dirty="0" smtClean="0">
                <a:solidFill>
                  <a:srgbClr val="C00000"/>
                </a:solidFill>
              </a:rPr>
              <a:t>500 N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，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则所做的功约为</a:t>
            </a:r>
            <a:r>
              <a:rPr lang="en-US" sz="2800" b="1" dirty="0" smtClean="0">
                <a:solidFill>
                  <a:srgbClr val="C00000"/>
                </a:solidFill>
              </a:rPr>
              <a:t>W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＝</a:t>
            </a:r>
            <a:r>
              <a:rPr lang="en-US" sz="2800" b="1" dirty="0" err="1" smtClean="0">
                <a:solidFill>
                  <a:srgbClr val="C00000"/>
                </a:solidFill>
              </a:rPr>
              <a:t>Gh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＝</a:t>
            </a:r>
            <a:r>
              <a:rPr lang="en-US" sz="2800" b="1" dirty="0" smtClean="0">
                <a:solidFill>
                  <a:srgbClr val="C00000"/>
                </a:solidFill>
              </a:rPr>
              <a:t>500 N×0.06 m×160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＝</a:t>
            </a:r>
            <a:r>
              <a:rPr lang="en-US" sz="2800" b="1" dirty="0" smtClean="0">
                <a:solidFill>
                  <a:srgbClr val="C00000"/>
                </a:solidFill>
              </a:rPr>
              <a:t>4 800 J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456" y="383488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功率约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738810" y="3627395"/>
            <a:ext cx="5160645" cy="1118235"/>
            <a:chOff x="3319" y="5572"/>
            <a:chExt cx="8127" cy="1761"/>
          </a:xfrm>
        </p:grpSpPr>
        <p:sp>
          <p:nvSpPr>
            <p:cNvPr id="36" name="文本框 253964"/>
            <p:cNvSpPr txBox="1"/>
            <p:nvPr/>
          </p:nvSpPr>
          <p:spPr>
            <a:xfrm>
              <a:off x="3319" y="5965"/>
              <a:ext cx="861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P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=</a:t>
              </a:r>
              <a:endPara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7" name="组合 253955"/>
            <p:cNvGrpSpPr/>
            <p:nvPr/>
          </p:nvGrpSpPr>
          <p:grpSpPr>
            <a:xfrm>
              <a:off x="4296" y="5689"/>
              <a:ext cx="580" cy="1528"/>
              <a:chOff x="4692" y="2754"/>
              <a:chExt cx="232" cy="611"/>
            </a:xfrm>
          </p:grpSpPr>
          <p:sp>
            <p:nvSpPr>
              <p:cNvPr id="41" name="文本框 253956"/>
              <p:cNvSpPr txBox="1"/>
              <p:nvPr/>
            </p:nvSpPr>
            <p:spPr>
              <a:xfrm>
                <a:off x="4692" y="2754"/>
                <a:ext cx="23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黑体" panose="02010609060101010101" charset="-122"/>
                    <a:ea typeface="黑体" panose="02010609060101010101" charset="-122"/>
                  </a:rPr>
                  <a:t>W</a:t>
                </a:r>
                <a:endPara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42" name="文本框 253957"/>
              <p:cNvSpPr txBox="1"/>
              <p:nvPr/>
            </p:nvSpPr>
            <p:spPr>
              <a:xfrm>
                <a:off x="4694" y="3036"/>
                <a:ext cx="23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黑体" panose="02010609060101010101" charset="-122"/>
                    <a:ea typeface="黑体" panose="02010609060101010101" charset="-122"/>
                  </a:rPr>
                  <a:t>t</a:t>
                </a:r>
                <a:endPara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43" name="直接连接符 42"/>
              <p:cNvSpPr/>
              <p:nvPr/>
            </p:nvSpPr>
            <p:spPr>
              <a:xfrm>
                <a:off x="4694" y="3067"/>
                <a:ext cx="222" cy="2"/>
              </a:xfrm>
              <a:prstGeom prst="line">
                <a:avLst/>
              </a:prstGeom>
              <a:ln w="38100" cap="flat" cmpd="sng">
                <a:solidFill>
                  <a:srgbClr val="C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" name="文本框 253960"/>
            <p:cNvSpPr txBox="1"/>
            <p:nvPr/>
          </p:nvSpPr>
          <p:spPr>
            <a:xfrm>
              <a:off x="4871" y="5964"/>
              <a:ext cx="65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C00000"/>
                  </a:solidFill>
                  <a:uFillTx/>
                  <a:latin typeface="Times New Roman" panose="02020603050405020304" pitchFamily="18" charset="0"/>
                </a:rPr>
                <a:t>= ——————</a:t>
              </a:r>
              <a:r>
                <a:rPr lang="en-US" altLang="zh-CN" sz="28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= 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80 W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文本框 253961"/>
            <p:cNvSpPr txBox="1"/>
            <p:nvPr/>
          </p:nvSpPr>
          <p:spPr>
            <a:xfrm>
              <a:off x="6490" y="5572"/>
              <a:ext cx="171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4800J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0" name="文本框 253962"/>
            <p:cNvSpPr txBox="1"/>
            <p:nvPr/>
          </p:nvSpPr>
          <p:spPr>
            <a:xfrm>
              <a:off x="6400" y="6509"/>
              <a:ext cx="171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120s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>
            <a:spLocks noChangeArrowheads="1"/>
          </p:cNvSpPr>
          <p:nvPr/>
        </p:nvSpPr>
        <p:spPr bwMode="auto">
          <a:xfrm>
            <a:off x="523875" y="1209675"/>
            <a:ext cx="7787709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成都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下列数据最符合实际的是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手机充电器的工作电流约为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A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USB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接口的输出电压约为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V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家用微波炉的额定功率约为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W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家用空调工作一晚消耗约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9025" y="1428750"/>
            <a:ext cx="476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803" y="4815959"/>
            <a:ext cx="6699013" cy="1311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分析：空调的电功率约</a:t>
            </a:r>
            <a:r>
              <a:rPr lang="en-US" sz="2800" b="1" dirty="0" smtClean="0">
                <a:solidFill>
                  <a:srgbClr val="C00000"/>
                </a:solidFill>
              </a:rPr>
              <a:t>1 000 W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=1KW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，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工作一晚消耗电能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W=Pt=1Kw</a:t>
            </a:r>
            <a:r>
              <a:rPr lang="en-US" sz="2800" b="1" dirty="0" smtClean="0">
                <a:solidFill>
                  <a:srgbClr val="C00000"/>
                </a:solidFill>
              </a:rPr>
              <a:t>×12h=12KWh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>
            <a:spLocks noChangeArrowheads="1"/>
          </p:cNvSpPr>
          <p:nvPr/>
        </p:nvSpPr>
        <p:spPr bwMode="auto">
          <a:xfrm>
            <a:off x="476250" y="1247775"/>
            <a:ext cx="9708107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对下列物理量的估计，较合理的是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中考体育使用的单人跳绳，长度约为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dm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将一本掉在地上的物理书捡起放到课桌上所做的功约为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J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电视机正常工作的电流约为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A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某同学家到学校的距离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1000m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从家到学校大约需要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1h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58025" y="1409700"/>
            <a:ext cx="48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2024" y="1123950"/>
            <a:ext cx="84201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分析：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、物理课本的质量约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250=0.25Kg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              物理课本的重力约            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G=mg=0.25Kg</a:t>
            </a:r>
            <a:r>
              <a:rPr lang="en-US" sz="2800" b="1" dirty="0" smtClean="0">
                <a:solidFill>
                  <a:srgbClr val="C00000"/>
                </a:solidFill>
              </a:rPr>
              <a:t>×10N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/Kg=2.5N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课桌的高度约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80cm=0.8m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W=Fs=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Gh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=2.5N</a:t>
            </a:r>
            <a:r>
              <a:rPr lang="en-US" sz="2800" b="1" dirty="0" smtClean="0">
                <a:solidFill>
                  <a:srgbClr val="C00000"/>
                </a:solidFill>
              </a:rPr>
              <a:t>×0.8m=2J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</a:rPr>
              <a:t>            D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、人正常步行的速度约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1.1m/s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</a:rPr>
              <a:t>            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/>
              <a:t>      </a:t>
            </a:r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081710" y="5532395"/>
            <a:ext cx="5160645" cy="1118235"/>
            <a:chOff x="3319" y="5572"/>
            <a:chExt cx="8127" cy="1761"/>
          </a:xfrm>
        </p:grpSpPr>
        <p:sp>
          <p:nvSpPr>
            <p:cNvPr id="4" name="文本框 253964"/>
            <p:cNvSpPr txBox="1"/>
            <p:nvPr/>
          </p:nvSpPr>
          <p:spPr>
            <a:xfrm>
              <a:off x="3319" y="5965"/>
              <a:ext cx="861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t=</a:t>
              </a:r>
              <a:endPara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" name="组合 253955"/>
            <p:cNvGrpSpPr/>
            <p:nvPr/>
          </p:nvGrpSpPr>
          <p:grpSpPr>
            <a:xfrm>
              <a:off x="4296" y="5689"/>
              <a:ext cx="580" cy="1528"/>
              <a:chOff x="4692" y="2754"/>
              <a:chExt cx="232" cy="611"/>
            </a:xfrm>
          </p:grpSpPr>
          <p:sp>
            <p:nvSpPr>
              <p:cNvPr id="9" name="文本框 253956"/>
              <p:cNvSpPr txBox="1"/>
              <p:nvPr/>
            </p:nvSpPr>
            <p:spPr>
              <a:xfrm>
                <a:off x="4692" y="2754"/>
                <a:ext cx="23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S</a:t>
                </a:r>
                <a:endPara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0" name="文本框 253957"/>
              <p:cNvSpPr txBox="1"/>
              <p:nvPr/>
            </p:nvSpPr>
            <p:spPr>
              <a:xfrm>
                <a:off x="4694" y="3036"/>
                <a:ext cx="23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C0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uFillTx/>
                    <a:latin typeface="黑体" panose="02010609060101010101" charset="-122"/>
                    <a:ea typeface="黑体" panose="02010609060101010101" charset="-122"/>
                  </a:rPr>
                  <a:t>v</a:t>
                </a:r>
                <a:endPara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" name="直接连接符 10"/>
              <p:cNvSpPr/>
              <p:nvPr/>
            </p:nvSpPr>
            <p:spPr>
              <a:xfrm>
                <a:off x="4694" y="3067"/>
                <a:ext cx="222" cy="2"/>
              </a:xfrm>
              <a:prstGeom prst="line">
                <a:avLst/>
              </a:prstGeom>
              <a:ln w="38100" cap="flat" cmpd="sng">
                <a:solidFill>
                  <a:srgbClr val="C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" name="文本框 253960"/>
            <p:cNvSpPr txBox="1"/>
            <p:nvPr/>
          </p:nvSpPr>
          <p:spPr>
            <a:xfrm>
              <a:off x="4871" y="5964"/>
              <a:ext cx="65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C00000"/>
                  </a:solidFill>
                  <a:uFillTx/>
                  <a:latin typeface="Times New Roman" panose="02020603050405020304" pitchFamily="18" charset="0"/>
                </a:rPr>
                <a:t>= ——————</a:t>
              </a:r>
              <a:r>
                <a:rPr lang="en-US" altLang="zh-CN" sz="28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= 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909s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文本框 253961"/>
            <p:cNvSpPr txBox="1"/>
            <p:nvPr/>
          </p:nvSpPr>
          <p:spPr>
            <a:xfrm>
              <a:off x="6490" y="5572"/>
              <a:ext cx="171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1000m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文本框 253962"/>
            <p:cNvSpPr txBox="1"/>
            <p:nvPr/>
          </p:nvSpPr>
          <p:spPr>
            <a:xfrm>
              <a:off x="6400" y="6509"/>
              <a:ext cx="2288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1.1m/s</a:t>
              </a:r>
              <a:r>
                <a:rPr lang="en-US" altLang="zh-CN" sz="2800" b="1" dirty="0" smtClean="0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FillTx/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en-US" altLang="zh-CN" sz="2800" b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1371600"/>
            <a:ext cx="9143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练习：中考体育跳绳项目测试中，小明同学在</a:t>
            </a:r>
            <a:r>
              <a:rPr lang="en-US" sz="2800" b="1" dirty="0" err="1" smtClean="0"/>
              <a:t>lmin</a:t>
            </a:r>
            <a:r>
              <a:rPr lang="zh-CN" altLang="en-US" sz="2800" b="1" dirty="0" smtClean="0"/>
              <a:t>内跳了</a:t>
            </a:r>
            <a:r>
              <a:rPr lang="en-US" sz="2800" b="1" dirty="0" smtClean="0"/>
              <a:t>120</a:t>
            </a:r>
            <a:r>
              <a:rPr lang="zh-CN" altLang="en-US" sz="2800" b="1" dirty="0" smtClean="0"/>
              <a:t>次，则他跳绳时的功率大约是（　　）</a:t>
            </a:r>
            <a:endParaRPr lang="zh-CN" alt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A</a:t>
            </a:r>
            <a:r>
              <a:rPr lang="zh-CN" altLang="en-US" sz="2800" b="1" dirty="0" smtClean="0"/>
              <a:t>．</a:t>
            </a:r>
            <a:r>
              <a:rPr lang="en-US" sz="2800" b="1" dirty="0" smtClean="0"/>
              <a:t>0.5W</a:t>
            </a:r>
            <a:r>
              <a:rPr lang="zh-CN" altLang="en-US" sz="2800" b="1" dirty="0" smtClean="0"/>
              <a:t>                     </a:t>
            </a:r>
            <a:r>
              <a:rPr lang="en-US" sz="2800" b="1" dirty="0" smtClean="0"/>
              <a:t>B</a:t>
            </a:r>
            <a:r>
              <a:rPr lang="zh-CN" altLang="en-US" sz="2800" b="1" dirty="0" smtClean="0"/>
              <a:t>．</a:t>
            </a:r>
            <a:r>
              <a:rPr lang="en-US" sz="2800" b="1" dirty="0" smtClean="0"/>
              <a:t>5W</a:t>
            </a:r>
            <a:endParaRPr lang="zh-CN" altLang="en-US" sz="2800" b="1" dirty="0" smtClean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C</a:t>
            </a:r>
            <a:r>
              <a:rPr lang="zh-CN" altLang="en-US" sz="2800" b="1" dirty="0" smtClean="0"/>
              <a:t>．</a:t>
            </a:r>
            <a:r>
              <a:rPr lang="en-US" sz="2800" b="1" dirty="0" smtClean="0"/>
              <a:t>50W</a:t>
            </a:r>
            <a:r>
              <a:rPr lang="zh-CN" altLang="en-US" sz="2800" b="1" dirty="0" smtClean="0"/>
              <a:t>                     </a:t>
            </a:r>
            <a:r>
              <a:rPr lang="en-US" sz="2800" b="1" dirty="0" smtClean="0"/>
              <a:t>D</a:t>
            </a:r>
            <a:r>
              <a:rPr lang="zh-CN" altLang="en-US" sz="2800" b="1" dirty="0" smtClean="0"/>
              <a:t>．</a:t>
            </a:r>
            <a:r>
              <a:rPr lang="en-US" sz="2800" b="1" dirty="0" smtClean="0"/>
              <a:t>500W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81725" y="2133600"/>
            <a:ext cx="590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iSlíďè"/>
          <p:cNvSpPr txBox="1"/>
          <p:nvPr/>
        </p:nvSpPr>
        <p:spPr bwMode="auto">
          <a:xfrm>
            <a:off x="1180009" y="390818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课堂练习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6725" y="1143000"/>
            <a:ext cx="841929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河池中考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下列估测中，比较符合实际的是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正常人的心脏一分钟跳动约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某位中学生的身高约为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家用空调正常工作电流约为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毫安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一节干电池的电压为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96250" y="1323975"/>
            <a:ext cx="35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iSlíďè"/>
          <p:cNvSpPr txBox="1"/>
          <p:nvPr/>
        </p:nvSpPr>
        <p:spPr bwMode="auto">
          <a:xfrm>
            <a:off x="1221105" y="421640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知识讲解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pic>
        <p:nvPicPr>
          <p:cNvPr id="14386" name="图片 18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pic>
        <p:nvPicPr>
          <p:cNvPr id="14337" name="图片 19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73075"/>
            <a:ext cx="15875" cy="15875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525" cy="38100"/>
          </a:xfrm>
          <a:prstGeom prst="rect">
            <a:avLst/>
          </a:prstGeom>
          <a:noFill/>
        </p:spPr>
      </p:pic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5300"/>
            <a:ext cx="9525" cy="3810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781039" y="1402556"/>
            <a:ext cx="3252814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、物理量直接估测</a:t>
            </a:r>
            <a:endParaRPr lang="en-US" altLang="zh-CN" sz="2800" b="1" dirty="0" smtClean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45587" y="2278965"/>
            <a:ext cx="1098686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/>
              <a:t>例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：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梧州中考</a:t>
            </a:r>
            <a:r>
              <a:rPr lang="en-US" altLang="zh-CN" sz="2800" b="1" dirty="0" smtClean="0"/>
              <a:t>)</a:t>
            </a:r>
            <a:r>
              <a:rPr lang="zh-CN" altLang="en-US" sz="2800" b="1" dirty="0" smtClean="0"/>
              <a:t>根据你对生活中物理量的认识，下列估测中最接近生活实际的是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　　</a:t>
            </a:r>
            <a:r>
              <a:rPr lang="en-US" altLang="zh-CN" sz="2800" b="1" dirty="0" smtClean="0"/>
              <a:t>)</a:t>
            </a:r>
            <a:endParaRPr lang="en-US" altLang="zh-CN" sz="2800" b="1" dirty="0" smtClean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A. </a:t>
            </a:r>
            <a:r>
              <a:rPr lang="zh-CN" altLang="en-US" sz="2800" b="1" dirty="0" smtClean="0"/>
              <a:t>人体的正常体温为</a:t>
            </a:r>
            <a:r>
              <a:rPr lang="en-US" altLang="zh-CN" sz="2800" b="1" dirty="0" smtClean="0"/>
              <a:t>40 ℃</a:t>
            </a:r>
            <a:endParaRPr lang="en-US" altLang="zh-CN" sz="2800" b="1" dirty="0" smtClean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B. </a:t>
            </a:r>
            <a:r>
              <a:rPr lang="zh-CN" altLang="en-US" sz="2800" b="1" dirty="0" smtClean="0"/>
              <a:t>人体的密度约为</a:t>
            </a:r>
            <a:r>
              <a:rPr lang="en-US" altLang="zh-CN" sz="2800" b="1" dirty="0" smtClean="0"/>
              <a:t>1 kg/m</a:t>
            </a:r>
            <a:r>
              <a:rPr lang="en-US" altLang="zh-CN" sz="2800" b="1" baseline="30000" dirty="0" smtClean="0"/>
              <a:t>3</a:t>
            </a:r>
            <a:endParaRPr lang="en-US" altLang="zh-CN" sz="2800" b="1" baseline="30000" dirty="0" smtClean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C. </a:t>
            </a:r>
            <a:r>
              <a:rPr lang="zh-CN" altLang="en-US" sz="2800" b="1" dirty="0" smtClean="0"/>
              <a:t>中学生的课桌高约为</a:t>
            </a:r>
            <a:r>
              <a:rPr lang="en-US" altLang="zh-CN" sz="2800" b="1" dirty="0" smtClean="0"/>
              <a:t>1.5 m</a:t>
            </a:r>
            <a:endParaRPr lang="en-US" altLang="zh-CN" sz="2800" b="1" dirty="0" smtClean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/>
              <a:t>D. </a:t>
            </a:r>
            <a:r>
              <a:rPr lang="zh-CN" altLang="en-US" sz="2800" b="1" dirty="0" smtClean="0"/>
              <a:t>一个中学生的质量约为</a:t>
            </a:r>
            <a:r>
              <a:rPr lang="en-US" altLang="zh-CN" sz="2800" b="1" dirty="0" smtClean="0"/>
              <a:t>50 kg</a:t>
            </a:r>
            <a:endParaRPr lang="en-US" altLang="zh-CN" sz="28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886075" y="3114675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38150" y="990600"/>
            <a:ext cx="8629285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下列对一辆自行车的有关数据估测合理的是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自行车车轮的直径约为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 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中学生骑自行车的平均速度约为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m/s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自行车的质量约为</a:t>
            </a: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kg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en-US" sz="2800" b="1" dirty="0" smtClean="0"/>
              <a:t>一张中考物理试卷的面积约为</a:t>
            </a:r>
            <a:r>
              <a:rPr lang="en-US" sz="2800" b="1" dirty="0" smtClean="0"/>
              <a:t>1.5 m</a:t>
            </a:r>
            <a:r>
              <a:rPr lang="en-US" sz="2800" b="1" baseline="30000" dirty="0" smtClean="0"/>
              <a:t>2</a:t>
            </a:r>
            <a:endParaRPr kumimoji="0" lang="en-US" altLang="zh-CN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43875" y="1152525"/>
            <a:ext cx="32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iSlíďè"/>
          <p:cNvSpPr txBox="1"/>
          <p:nvPr/>
        </p:nvSpPr>
        <p:spPr bwMode="auto">
          <a:xfrm>
            <a:off x="1221105" y="421640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巩固提高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57200"/>
            <a:ext cx="9525" cy="38100"/>
          </a:xfrm>
          <a:prstGeom prst="rect">
            <a:avLst/>
          </a:prstGeom>
          <a:noFill/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95300"/>
            <a:ext cx="9525" cy="381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62000" y="1190625"/>
            <a:ext cx="7608173" cy="3242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河北中考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下列数值最接近实际情况的是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洗澡水的温度约为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一部手机的质量约为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kg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普通居民楼每层高约为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声音在空气中的传播速度约为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340  m/s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6650" y="1333500"/>
            <a:ext cx="561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iSlíďè"/>
          <p:cNvSpPr txBox="1"/>
          <p:nvPr/>
        </p:nvSpPr>
        <p:spPr bwMode="auto">
          <a:xfrm>
            <a:off x="1221105" y="421640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课堂总结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3713" y="1181100"/>
            <a:ext cx="8659812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一些需要估测的物理量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功：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功率：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电功率：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压强：</a:t>
            </a:r>
            <a:endParaRPr lang="zh-CN" altLang="en-US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líďè"/>
          <p:cNvSpPr txBox="1"/>
          <p:nvPr/>
        </p:nvSpPr>
        <p:spPr bwMode="auto">
          <a:xfrm>
            <a:off x="1241654" y="339447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板书设计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5163" y="1085850"/>
            <a:ext cx="8659812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一些需要估测的物理量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功：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功率：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电功率：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压强：</a:t>
            </a:r>
            <a:endParaRPr lang="zh-CN" altLang="en-US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líďè"/>
          <p:cNvSpPr txBox="1"/>
          <p:nvPr/>
        </p:nvSpPr>
        <p:spPr bwMode="auto">
          <a:xfrm>
            <a:off x="1339858" y="397889"/>
            <a:ext cx="21380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Medium" panose="020B0600000000000000" charset="-122"/>
                <a:ea typeface="思源黑体 CN Medium" panose="020B0600000000000000" charset="-122"/>
                <a:cs typeface="+mn-ea"/>
                <a:sym typeface="zihun58hao-chuangzhonghei" panose="00000500000000000000" pitchFamily="2" charset="-122"/>
              </a:rPr>
              <a:t>作业布置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Medium" panose="020B0600000000000000" charset="-122"/>
              <a:ea typeface="思源黑体 CN Medium" panose="020B0600000000000000" charset="-122"/>
              <a:cs typeface="+mn-ea"/>
              <a:sym typeface="zihun58hao-chuangzhonghei" panose="00000500000000000000" pitchFamily="2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61975" y="1285875"/>
            <a:ext cx="850906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常德中考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以下估测值中，最符合实际的是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一个苹果的质量约为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 g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蜗牛爬行的速度约为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m/s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多数人脉搏跳动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次用时约为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min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家用空调的电功率约为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W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0075" y="1495425"/>
            <a:ext cx="49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2924" y="1225074"/>
            <a:ext cx="8467725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下列估测中，最接近实际的是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马路上红绿灯的间隔时间约为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min</a:t>
            </a:r>
            <a:endParaRPr lang="en-US" altLang="zh-CN" sz="28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攀枝花市夏天平均气温约为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lang="en-US" altLang="zh-CN" sz="28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矿泉水的质量为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kg</a:t>
            </a:r>
            <a:endParaRPr lang="en-US" altLang="zh-CN" sz="28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复兴号高铁列车运行速度可达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 km/h</a:t>
            </a:r>
            <a:endParaRPr lang="en-US" altLang="zh-CN" sz="28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76950" y="1371600"/>
            <a:ext cx="428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249" y="1364566"/>
            <a:ext cx="665401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考查的知识点：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长度：中学生身高约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1.6m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一只新铅笔长约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19cm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      课桌高约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80cm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手指指甲宽度约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1cm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中学生步长约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50cm----70cm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2600" y="587886"/>
            <a:ext cx="821055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温度：使人感到舒适的环境温度约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25</a:t>
            </a:r>
            <a:r>
              <a:rPr lang="en-US" altLang="zh-CN" sz="2800" b="1" baseline="30000" dirty="0" smtClean="0">
                <a:solidFill>
                  <a:srgbClr val="C00000"/>
                </a:solidFill>
              </a:rPr>
              <a:t>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洗热水澡时的水温约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40</a:t>
            </a:r>
            <a:r>
              <a:rPr lang="en-US" altLang="zh-CN" sz="2800" b="1" baseline="30000" dirty="0" smtClean="0">
                <a:solidFill>
                  <a:srgbClr val="C00000"/>
                </a:solidFill>
              </a:rPr>
              <a:t>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人的正常体温约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36</a:t>
            </a:r>
            <a:r>
              <a:rPr lang="en-US" altLang="zh-CN" sz="2800" b="1" baseline="30000" dirty="0" smtClean="0">
                <a:solidFill>
                  <a:srgbClr val="C00000"/>
                </a:solidFill>
              </a:rPr>
              <a:t>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C---37</a:t>
            </a:r>
            <a:r>
              <a:rPr lang="en-US" altLang="zh-CN" sz="2800" b="1" baseline="30000" dirty="0" smtClean="0">
                <a:solidFill>
                  <a:srgbClr val="C00000"/>
                </a:solidFill>
              </a:rPr>
              <a:t>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C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密度：人的密度和水的密度差不多，约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1g/cm</a:t>
            </a:r>
            <a:r>
              <a:rPr lang="en-US" altLang="zh-CN" sz="2800" b="1" baseline="30000" dirty="0" smtClean="0">
                <a:solidFill>
                  <a:srgbClr val="C00000"/>
                </a:solidFill>
              </a:rPr>
              <a:t>3</a:t>
            </a:r>
            <a:endParaRPr lang="en-US" altLang="zh-CN" sz="2800" b="1" baseline="30000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C00000"/>
                </a:solidFill>
              </a:rPr>
              <a:t>质量：中学生的质量约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50Kg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一个鸡蛋的质量约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50g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物理课本的质量约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200g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</a:t>
            </a:r>
            <a:endParaRPr lang="en-US" altLang="zh-CN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500" y="1581150"/>
            <a:ext cx="7486345" cy="3242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atin typeface="Arial Black" panose="020B0A040201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latin typeface="Arial Black" panose="020B0A040201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Arial Black" panose="020B0A040201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郴州中考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下列估测符合实际的是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一本九年级物理教科书的长度约为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 cm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一个鸡蛋的质量约为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g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人体感觉舒适的温度约为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一名中学生跑完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米的时间约为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s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2800" y="1733550"/>
            <a:ext cx="476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1975" y="1295400"/>
            <a:ext cx="9010650" cy="3250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考查的知识点：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时间：我国国歌演奏一遍的时间约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50s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普通中学生百米赛跑成绩约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15s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做一遍眼保健操的时间约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4min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正常人呼吸一次的时间约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3s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457200" y="1123950"/>
            <a:ext cx="881202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河池中考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下列估测中，比较符合实际的是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正常人的心脏一分钟跳动约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某位中学生的身高约为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家用空调正常工作电流约为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毫安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一节干电池的电压为</a:t>
            </a:r>
            <a:r>
              <a:rPr kumimoji="0" lang="en-US" altLang="zh-CN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endParaRPr kumimoji="0" lang="zh-CN" altLang="en-US" sz="2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48675" y="1295400"/>
            <a:ext cx="447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675" y="1209675"/>
            <a:ext cx="7600950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考查的知识点：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电流：家用电冰箱正常工作的电流约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1A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台灯正常工作的电流约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0.05A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教室日光灯正常工作的电流约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0.2A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电饭锅正常工作的电流约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2A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家用空调正常工作的电流约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5A</a:t>
            </a:r>
            <a:endParaRPr lang="en-US" altLang="zh-CN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9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4147</Words>
  <Application>WPS 演示</Application>
  <PresentationFormat>宽屏</PresentationFormat>
  <Paragraphs>335</Paragraphs>
  <Slides>35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6" baseType="lpstr">
      <vt:lpstr>Arial</vt:lpstr>
      <vt:lpstr>宋体</vt:lpstr>
      <vt:lpstr>Wingdings</vt:lpstr>
      <vt:lpstr>思源黑体 CN Heavy</vt:lpstr>
      <vt:lpstr>黑体</vt:lpstr>
      <vt:lpstr>Noto Sans S Chinese Black</vt:lpstr>
      <vt:lpstr>杨任东竹石体-Bold</vt:lpstr>
      <vt:lpstr>字魂5号-无外润黑体</vt:lpstr>
      <vt:lpstr>思源黑体 CN Medium</vt:lpstr>
      <vt:lpstr>zihun58hao-chuangzhonghei</vt:lpstr>
      <vt:lpstr>Arial Black</vt:lpstr>
      <vt:lpstr>Times New Roman</vt:lpstr>
      <vt:lpstr>微软雅黑</vt:lpstr>
      <vt:lpstr>Arial Unicode MS</vt:lpstr>
      <vt:lpstr>等线</vt:lpstr>
      <vt:lpstr>等线 Light</vt:lpstr>
      <vt:lpstr>Calibri</vt:lpstr>
      <vt:lpstr>Calibri Light</vt:lpstr>
      <vt:lpstr>Arial</vt:lpstr>
      <vt:lpstr>9_自定义设计方案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2019-06-18T11:41:00Z</dcterms:created>
  <dcterms:modified xsi:type="dcterms:W3CDTF">2020-04-24T07:32:23Z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