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96" r:id="rId6"/>
    <p:sldId id="297" r:id="rId7"/>
    <p:sldId id="298" r:id="rId8"/>
    <p:sldId id="260" r:id="rId9"/>
    <p:sldId id="283" r:id="rId10"/>
    <p:sldId id="299" r:id="rId11"/>
    <p:sldId id="282" r:id="rId12"/>
    <p:sldId id="289" r:id="rId13"/>
    <p:sldId id="261" r:id="rId14"/>
    <p:sldId id="270" r:id="rId15"/>
    <p:sldId id="290" r:id="rId16"/>
    <p:sldId id="291" r:id="rId17"/>
    <p:sldId id="292" r:id="rId18"/>
    <p:sldId id="293" r:id="rId19"/>
    <p:sldId id="300" r:id="rId20"/>
    <p:sldId id="301" r:id="rId21"/>
    <p:sldId id="262" r:id="rId22"/>
    <p:sldId id="302" r:id="rId23"/>
    <p:sldId id="303" r:id="rId24"/>
    <p:sldId id="304" r:id="rId25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1AF00"/>
    <a:srgbClr val="00A6AD"/>
    <a:srgbClr val="C7161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75" d="100"/>
          <a:sy n="75" d="100"/>
        </p:scale>
        <p:origin x="-108" y="-26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2018/3/2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file:///J:\&#20154;&#25945;&#29289;&#29702;&#20061;&#19978;&#20316;&#19994;&#26412;PPT&#21644;word\&#27491;&#25991;PPT\&#31532;&#21313;&#19971;&#31456;&#12288;&#27431;&#22982;&#23450;&#24459;\18RB129.EPS" TargetMode="External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file:///J:\&#20154;&#25945;&#29289;&#29702;&#20061;&#19978;&#20316;&#19994;&#26412;PPT&#21644;word\&#27491;&#25991;PPT\&#31532;&#21313;&#19971;&#31456;&#12288;&#27431;&#22982;&#23450;&#24459;\3SEM237.EPS" TargetMode="External"/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file:///J:\&#20154;&#25945;&#29289;&#29702;&#20061;&#19978;&#20316;&#19994;&#26412;PPT&#21644;word\&#27491;&#25991;PPT\&#31532;&#21313;&#19971;&#31456;&#12288;&#27431;&#22982;&#23450;&#24459;\5RJZ49.EPS" TargetMode="External"/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file:///J:\&#20154;&#25945;&#29289;&#29702;&#20061;&#19978;&#20316;&#19994;&#26412;PPT&#21644;word\&#27491;&#25991;PPT\&#31532;&#21313;&#19971;&#31456;&#12288;&#27431;&#22982;&#23450;&#24459;\5RJZ50.EPS" TargetMode="External"/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file:///J:\&#20154;&#25945;&#29289;&#29702;&#20061;&#19978;&#20316;&#19994;&#26412;PPT&#21644;word\&#27491;&#25991;PPT\&#31532;&#21313;&#19971;&#31456;&#12288;&#27431;&#22982;&#23450;&#24459;\4SEM111.EPS" TargetMode="External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file:///J:\&#20154;&#25945;&#29289;&#29702;&#20061;&#19978;&#20316;&#19994;&#26412;PPT&#21644;word\&#27491;&#25991;PPT\&#31532;&#21313;&#19971;&#31456;&#12288;&#27431;&#22982;&#23450;&#24459;\18RB130.EPS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18RB131.EPS" TargetMode="External"/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file:///J:\&#20154;&#25945;&#29289;&#29702;&#20061;&#19978;&#20316;&#19994;&#26412;PPT&#21644;word\&#27491;&#25991;PPT\&#31532;&#21313;&#19971;&#31456;&#12288;&#27431;&#22982;&#23450;&#24459;\18RB130A.EPS" TargetMode="External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2.xml"/><Relationship Id="rId5" Type="http://schemas.openxmlformats.org/officeDocument/2006/relationships/image" Target="18RB132.EPS" TargetMode="External"/><Relationship Id="rId4" Type="http://schemas.openxmlformats.org/officeDocument/2006/relationships/image" Target="../media/image19.w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1.xml"/><Relationship Id="rId5" Type="http://schemas.openxmlformats.org/officeDocument/2006/relationships/image" Target="../media/image5.jpeg"/><Relationship Id="rId4" Type="http://schemas.openxmlformats.org/officeDocument/2006/relationships/slide" Target="slide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file:///J:\&#20154;&#25945;&#29289;&#29702;&#20061;&#19978;&#20316;&#19994;&#26412;PPT&#21644;word\&#27491;&#25991;PPT\&#31532;&#21313;&#19971;&#31456;&#12288;&#27431;&#22982;&#23450;&#24459;\3SEM232.EPS" TargetMode="External"/><Relationship Id="rId4" Type="http://schemas.openxmlformats.org/officeDocument/2006/relationships/image" Target="../media/image7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file:///J:\&#20154;&#25945;&#29289;&#29702;&#20061;&#19978;&#20316;&#19994;&#26412;PPT&#21644;word\&#27491;&#25991;PPT\&#31532;&#21313;&#19971;&#31456;&#12288;&#27431;&#22982;&#23450;&#24459;\5RJZ46.EPS" TargetMode="External"/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HM116.eps" TargetMode="External"/><Relationship Id="rId5" Type="http://schemas.openxmlformats.org/officeDocument/2006/relationships/image" Target="../media/image10.wmf"/><Relationship Id="rId4" Type="http://schemas.openxmlformats.org/officeDocument/2006/relationships/image" Target="HM115.eps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5656263" y="1889443"/>
            <a:ext cx="4537075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defTabSz="91440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zh-CN" altLang="en-US" sz="6000" b="1" kern="1200" cap="none" spc="600" normalizeH="0" baseline="0" noProof="0" dirty="0" smtClean="0">
                <a:latin typeface="微软雅黑" panose="020B0503020204020204" charset="-122"/>
                <a:ea typeface="微软雅黑" panose="020B0503020204020204" charset="-122"/>
                <a:cs typeface="+mn-cs"/>
              </a:rPr>
              <a:t>全品作业本</a:t>
            </a:r>
            <a:endParaRPr kumimoji="0" lang="en-US" altLang="zh-CN" sz="6000" b="1" kern="1200" cap="none" spc="600" normalizeH="0" baseline="0" noProof="0" dirty="0" smtClean="0"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3" name="Text Box 9"/>
          <p:cNvSpPr txBox="1"/>
          <p:nvPr/>
        </p:nvSpPr>
        <p:spPr>
          <a:xfrm>
            <a:off x="7456469" y="3689668"/>
            <a:ext cx="3086025" cy="49244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2600" dirty="0" smtClean="0">
                <a:latin typeface="微软雅黑" panose="020B0503020204020204" charset="-122"/>
                <a:ea typeface="微软雅黑" panose="020B0503020204020204" charset="-122"/>
              </a:rPr>
              <a:t>九年级 全一册（上）</a:t>
            </a:r>
            <a:endParaRPr lang="zh-CN" altLang="en-US" sz="2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7725410" y="4084955"/>
            <a:ext cx="252095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zh-CN" altLang="en-US" sz="1800" kern="1200" cap="none" spc="600" normalizeH="0" baseline="0" noProof="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新课标（</a:t>
            </a:r>
            <a:r>
              <a:rPr kumimoji="0" lang="en-US" altLang="zh-CN" sz="1800" kern="1200" cap="none" spc="600" normalizeH="0" baseline="0" noProof="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RJ</a:t>
            </a:r>
            <a:r>
              <a:rPr kumimoji="0" lang="zh-CN" altLang="en-US" sz="1800" kern="1200" cap="none" spc="600" normalizeH="0" baseline="0" noProof="0" dirty="0">
                <a:latin typeface="微软雅黑" panose="020B0503020204020204" charset="-122"/>
                <a:ea typeface="微软雅黑" panose="020B0503020204020204" charset="-122"/>
                <a:cs typeface="+mn-cs"/>
              </a:rPr>
              <a:t>）</a:t>
            </a:r>
          </a:p>
        </p:txBody>
      </p:sp>
      <p:sp>
        <p:nvSpPr>
          <p:cNvPr id="5" name="TextBox 8"/>
          <p:cNvSpPr txBox="1"/>
          <p:nvPr/>
        </p:nvSpPr>
        <p:spPr>
          <a:xfrm>
            <a:off x="7725410" y="4588193"/>
            <a:ext cx="1873250" cy="4778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>
              <a:lnSpc>
                <a:spcPts val="1500"/>
              </a:lnSpc>
              <a:buClrTx/>
              <a:buSzTx/>
              <a:buFontTx/>
              <a:buNone/>
              <a:defRPr/>
            </a:pPr>
            <a:r>
              <a:rPr kumimoji="0" lang="zh-CN" altLang="en-US" sz="1000" b="1" kern="1200" cap="none" spc="0" normalizeH="0" baseline="0" noProof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本课件仅供交流学习使用，</a:t>
            </a:r>
          </a:p>
          <a:p>
            <a:pPr marR="0" defTabSz="914400">
              <a:lnSpc>
                <a:spcPts val="1500"/>
              </a:lnSpc>
              <a:buClrTx/>
              <a:buSzTx/>
              <a:buFontTx/>
              <a:buNone/>
              <a:defRPr/>
            </a:pPr>
            <a:r>
              <a:rPr kumimoji="0" lang="zh-CN" altLang="en-US" sz="1000" b="1" kern="1200" cap="none" spc="0" normalizeH="0" baseline="0" noProof="0" dirty="0" smtClean="0">
                <a:solidFill>
                  <a:schemeClr val="tx2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严禁用于任何商业用途。</a:t>
            </a: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5656263" y="3689668"/>
            <a:ext cx="1728788" cy="7835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R="0" defTabSz="91440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kumimoji="0" lang="zh-CN" altLang="en-US" sz="4500" b="1" kern="1200" cap="none" spc="300" normalizeH="0" baseline="0" noProof="0" dirty="0" smtClean="0">
                <a:solidFill>
                  <a:srgbClr val="F1AF00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物 理</a:t>
            </a:r>
            <a:r>
              <a:rPr kumimoji="0" lang="zh-CN" altLang="en-US" sz="4500" b="1" kern="1200" cap="none" spc="300" normalizeH="0" baseline="0" noProof="0" dirty="0" smtClean="0">
                <a:solidFill>
                  <a:srgbClr val="2286A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618310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　电流与电压和电阻的关系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596900" y="1155700"/>
            <a:ext cx="1094740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同学们继续进行实验，一位同学在读取完电流表示数后，直接拆下阻值为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 Ω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的电阻，改换成阻值为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 Ω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的电阻。他认为这样操作简捷高效，请你指出他在操作中的错误：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 marR="0" lvl="0"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分析表中实验数据，请你总结出电流与电阻的关系：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 </a:t>
            </a:r>
          </a:p>
        </p:txBody>
      </p: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863600" y="3225800"/>
            <a:ext cx="4540025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6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在更换电阻之前没有断开开关</a:t>
            </a:r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812800" y="4686300"/>
            <a:ext cx="5546711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6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当电压不变时，电流与电阻成反比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/>
      <p:bldP spid="2867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618310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　电流与电压和电阻的关系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04800" y="1143000"/>
            <a:ext cx="11468204" cy="5562114"/>
            <a:chOff x="304800" y="1143000"/>
            <a:chExt cx="11468204" cy="5562114"/>
          </a:xfrm>
        </p:grpSpPr>
        <p:sp>
          <p:nvSpPr>
            <p:cNvPr id="17410" name="Rectangle 2"/>
            <p:cNvSpPr>
              <a:spLocks noChangeArrowheads="1"/>
            </p:cNvSpPr>
            <p:nvPr/>
          </p:nvSpPr>
          <p:spPr bwMode="auto">
            <a:xfrm>
              <a:off x="304800" y="1143000"/>
              <a:ext cx="11468204" cy="676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R="0" lvl="0" indent="2667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．如图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17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所示为探究“电流与电阻关系”的实验电路图。</a:t>
              </a:r>
            </a:p>
          </p:txBody>
        </p:sp>
        <p:pic>
          <p:nvPicPr>
            <p:cNvPr id="17409" name="Picture 1" descr="J:\人教物理九上作业本PPT和word\正文PPT\第十七章　欧姆定律\18RB129.EPS"/>
            <p:cNvPicPr>
              <a:picLocks noChangeAspect="1" noChangeArrowheads="1"/>
            </p:cNvPicPr>
            <p:nvPr/>
          </p:nvPicPr>
          <p:blipFill>
            <a:blip r:embed="rId2" r:link="rId3"/>
            <a:srcRect/>
            <a:stretch>
              <a:fillRect/>
            </a:stretch>
          </p:blipFill>
          <p:spPr bwMode="auto">
            <a:xfrm>
              <a:off x="8369300" y="2209800"/>
              <a:ext cx="2358059" cy="1854200"/>
            </a:xfrm>
            <a:prstGeom prst="rect">
              <a:avLst/>
            </a:prstGeom>
            <a:noFill/>
          </p:spPr>
        </p:pic>
        <p:sp>
          <p:nvSpPr>
            <p:cNvPr id="17411" name="Rectangle 3"/>
            <p:cNvSpPr>
              <a:spLocks noChangeArrowheads="1"/>
            </p:cNvSpPr>
            <p:nvPr/>
          </p:nvSpPr>
          <p:spPr bwMode="auto">
            <a:xfrm>
              <a:off x="8483600" y="4051300"/>
              <a:ext cx="2313454" cy="676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R="0" lvl="0" indent="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17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4 </a:t>
              </a:r>
            </a:p>
          </p:txBody>
        </p:sp>
        <p:sp>
          <p:nvSpPr>
            <p:cNvPr id="17412" name="Rectangle 4"/>
            <p:cNvSpPr>
              <a:spLocks noChangeArrowheads="1"/>
            </p:cNvSpPr>
            <p:nvPr/>
          </p:nvSpPr>
          <p:spPr bwMode="auto">
            <a:xfrm>
              <a:off x="393700" y="1765300"/>
              <a:ext cx="7886700" cy="4939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3000" b="1" dirty="0" smtClean="0">
                  <a:latin typeface="宋体" pitchFamily="2" charset="-122"/>
                  <a:ea typeface="宋体" pitchFamily="2" charset="-122"/>
                </a:rPr>
                <a:t>(1)</a:t>
              </a:r>
              <a:r>
                <a:rPr lang="zh-CN" altLang="en-US" sz="3000" b="1" dirty="0" smtClean="0">
                  <a:latin typeface="宋体" pitchFamily="2" charset="-122"/>
                  <a:ea typeface="宋体" pitchFamily="2" charset="-122"/>
                </a:rPr>
                <a:t>为了达到探究的目的，实验过程中必须保持</a:t>
              </a:r>
              <a:r>
                <a:rPr lang="en-US" sz="3000" b="1" dirty="0" smtClean="0">
                  <a:latin typeface="宋体" pitchFamily="2" charset="-122"/>
                  <a:ea typeface="宋体" pitchFamily="2" charset="-122"/>
                </a:rPr>
                <a:t>______________</a:t>
              </a:r>
              <a:r>
                <a:rPr lang="zh-CN" altLang="en-US" sz="3000" b="1" dirty="0" smtClean="0">
                  <a:latin typeface="宋体" pitchFamily="2" charset="-122"/>
                  <a:ea typeface="宋体" pitchFamily="2" charset="-122"/>
                </a:rPr>
                <a:t>不变。</a:t>
              </a:r>
            </a:p>
            <a:p>
              <a:pPr>
                <a:lnSpc>
                  <a:spcPct val="150000"/>
                </a:lnSpc>
              </a:pPr>
              <a:r>
                <a:rPr lang="en-US" sz="3000" b="1" dirty="0" smtClean="0">
                  <a:latin typeface="宋体" pitchFamily="2" charset="-122"/>
                  <a:ea typeface="宋体" pitchFamily="2" charset="-122"/>
                </a:rPr>
                <a:t>(2)</a:t>
              </a:r>
              <a:r>
                <a:rPr lang="zh-CN" altLang="en-US" sz="3000" b="1" dirty="0" smtClean="0">
                  <a:latin typeface="宋体" pitchFamily="2" charset="-122"/>
                  <a:ea typeface="宋体" pitchFamily="2" charset="-122"/>
                </a:rPr>
                <a:t>当开关</a:t>
              </a:r>
              <a:r>
                <a:rPr lang="en-US" sz="3000" b="1" dirty="0" smtClean="0">
                  <a:latin typeface="宋体" pitchFamily="2" charset="-122"/>
                  <a:ea typeface="宋体" pitchFamily="2" charset="-122"/>
                </a:rPr>
                <a:t>S</a:t>
              </a:r>
              <a:r>
                <a:rPr lang="zh-CN" altLang="en-US" sz="3000" b="1" dirty="0" smtClean="0">
                  <a:latin typeface="宋体" pitchFamily="2" charset="-122"/>
                  <a:ea typeface="宋体" pitchFamily="2" charset="-122"/>
                </a:rPr>
                <a:t>闭合后，电压表的示数是</a:t>
              </a:r>
              <a:r>
                <a:rPr lang="en-US" sz="3000" b="1" dirty="0" smtClean="0">
                  <a:latin typeface="宋体" pitchFamily="2" charset="-122"/>
                  <a:ea typeface="宋体" pitchFamily="2" charset="-122"/>
                </a:rPr>
                <a:t>2 V</a:t>
              </a:r>
              <a:r>
                <a:rPr lang="zh-CN" altLang="en-US" sz="3000" b="1" dirty="0" smtClean="0">
                  <a:latin typeface="宋体" pitchFamily="2" charset="-122"/>
                  <a:ea typeface="宋体" pitchFamily="2" charset="-122"/>
                </a:rPr>
                <a:t>，电流表的示数是</a:t>
              </a:r>
              <a:r>
                <a:rPr lang="en-US" sz="3000" b="1" dirty="0" smtClean="0">
                  <a:latin typeface="宋体" pitchFamily="2" charset="-122"/>
                  <a:ea typeface="宋体" pitchFamily="2" charset="-122"/>
                </a:rPr>
                <a:t>0.3 A</a:t>
              </a:r>
              <a:r>
                <a:rPr lang="zh-CN" altLang="en-US" sz="3000" b="1" dirty="0" smtClean="0">
                  <a:latin typeface="宋体" pitchFamily="2" charset="-122"/>
                  <a:ea typeface="宋体" pitchFamily="2" charset="-122"/>
                </a:rPr>
                <a:t>，现将阻值为</a:t>
              </a:r>
              <a:r>
                <a:rPr lang="en-US" sz="3000" b="1" dirty="0" smtClean="0">
                  <a:latin typeface="宋体" pitchFamily="2" charset="-122"/>
                  <a:ea typeface="宋体" pitchFamily="2" charset="-122"/>
                </a:rPr>
                <a:t>10 </a:t>
              </a:r>
              <a:r>
                <a:rPr lang="en-US" altLang="zh-CN" sz="3000" b="1" dirty="0" smtClean="0">
                  <a:latin typeface="宋体" pitchFamily="2" charset="-122"/>
                  <a:ea typeface="宋体" pitchFamily="2" charset="-122"/>
                </a:rPr>
                <a:t>Ω</a:t>
              </a:r>
              <a:r>
                <a:rPr lang="zh-CN" altLang="en-US" sz="3000" b="1" dirty="0" smtClean="0">
                  <a:latin typeface="宋体" pitchFamily="2" charset="-122"/>
                  <a:ea typeface="宋体" pitchFamily="2" charset="-122"/>
                </a:rPr>
                <a:t>的</a:t>
              </a:r>
              <a:r>
                <a:rPr lang="en-US" sz="3000" b="1" i="1" dirty="0" smtClean="0">
                  <a:latin typeface="宋体" pitchFamily="2" charset="-122"/>
                  <a:ea typeface="宋体" pitchFamily="2" charset="-122"/>
                </a:rPr>
                <a:t>R</a:t>
              </a:r>
              <a:r>
                <a:rPr lang="en-US" sz="3000" b="1" baseline="-25000" dirty="0" smtClean="0">
                  <a:latin typeface="宋体" pitchFamily="2" charset="-122"/>
                  <a:ea typeface="宋体" pitchFamily="2" charset="-122"/>
                </a:rPr>
                <a:t>1</a:t>
              </a:r>
              <a:r>
                <a:rPr lang="zh-CN" altLang="en-US" sz="3000" b="1" dirty="0" smtClean="0">
                  <a:latin typeface="宋体" pitchFamily="2" charset="-122"/>
                  <a:ea typeface="宋体" pitchFamily="2" charset="-122"/>
                </a:rPr>
                <a:t>换成阻值为</a:t>
              </a:r>
              <a:r>
                <a:rPr lang="en-US" sz="3000" b="1" dirty="0" smtClean="0">
                  <a:latin typeface="宋体" pitchFamily="2" charset="-122"/>
                  <a:ea typeface="宋体" pitchFamily="2" charset="-122"/>
                </a:rPr>
                <a:t>15 </a:t>
              </a:r>
              <a:r>
                <a:rPr lang="en-US" altLang="zh-CN" sz="3000" b="1" dirty="0" smtClean="0">
                  <a:latin typeface="宋体" pitchFamily="2" charset="-122"/>
                  <a:ea typeface="宋体" pitchFamily="2" charset="-122"/>
                </a:rPr>
                <a:t>Ω</a:t>
              </a:r>
              <a:r>
                <a:rPr lang="zh-CN" altLang="en-US" sz="3000" b="1" dirty="0" smtClean="0">
                  <a:latin typeface="宋体" pitchFamily="2" charset="-122"/>
                  <a:ea typeface="宋体" pitchFamily="2" charset="-122"/>
                </a:rPr>
                <a:t>的</a:t>
              </a:r>
              <a:r>
                <a:rPr lang="en-US" sz="3000" b="1" i="1" dirty="0" smtClean="0">
                  <a:latin typeface="宋体" pitchFamily="2" charset="-122"/>
                  <a:ea typeface="宋体" pitchFamily="2" charset="-122"/>
                </a:rPr>
                <a:t>R</a:t>
              </a:r>
              <a:r>
                <a:rPr lang="en-US" sz="3000" b="1" baseline="-25000" dirty="0" smtClean="0">
                  <a:latin typeface="宋体" pitchFamily="2" charset="-122"/>
                  <a:ea typeface="宋体" pitchFamily="2" charset="-122"/>
                </a:rPr>
                <a:t>2</a:t>
              </a:r>
              <a:r>
                <a:rPr lang="zh-CN" altLang="en-US" sz="3000" b="1" dirty="0" smtClean="0">
                  <a:latin typeface="宋体" pitchFamily="2" charset="-122"/>
                  <a:ea typeface="宋体" pitchFamily="2" charset="-122"/>
                </a:rPr>
                <a:t>接入电路进行探究，则下一步进行的操作是：将滑片向</a:t>
              </a:r>
              <a:r>
                <a:rPr lang="en-US" sz="3000" b="1" dirty="0" smtClean="0">
                  <a:latin typeface="宋体" pitchFamily="2" charset="-122"/>
                  <a:ea typeface="宋体" pitchFamily="2" charset="-122"/>
                </a:rPr>
                <a:t>____</a:t>
              </a:r>
              <a:r>
                <a:rPr lang="zh-CN" altLang="en-US" sz="3000" b="1" dirty="0" smtClean="0">
                  <a:latin typeface="宋体" pitchFamily="2" charset="-122"/>
                  <a:ea typeface="宋体" pitchFamily="2" charset="-122"/>
                </a:rPr>
                <a:t>移动。直到</a:t>
              </a:r>
              <a:r>
                <a:rPr lang="en-US" sz="3000" b="1" dirty="0" smtClean="0">
                  <a:latin typeface="宋体" pitchFamily="2" charset="-122"/>
                  <a:ea typeface="宋体" pitchFamily="2" charset="-122"/>
                </a:rPr>
                <a:t>_______________</a:t>
              </a:r>
              <a:r>
                <a:rPr lang="zh-CN" altLang="en-US" sz="3000" b="1" dirty="0" smtClean="0">
                  <a:latin typeface="宋体" pitchFamily="2" charset="-122"/>
                  <a:ea typeface="宋体" pitchFamily="2" charset="-122"/>
                </a:rPr>
                <a:t>，</a:t>
              </a:r>
              <a:r>
                <a:rPr lang="zh-CN" altLang="en-US" sz="3000" b="1" dirty="0" smtClean="0">
                  <a:latin typeface="宋体" pitchFamily="2" charset="-122"/>
                  <a:ea typeface="宋体" pitchFamily="2" charset="-122"/>
                </a:rPr>
                <a:t>再读出电流表的示数。</a:t>
              </a:r>
              <a:endParaRPr lang="zh-CN" altLang="en-US" sz="3000" b="1" dirty="0" smtClean="0">
                <a:latin typeface="宋体" pitchFamily="2" charset="-122"/>
                <a:ea typeface="宋体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1196370" y="2520434"/>
            <a:ext cx="219483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电阻两端电压</a:t>
            </a:r>
          </a:p>
        </p:txBody>
      </p:sp>
      <p:sp>
        <p:nvSpPr>
          <p:cNvPr id="12" name="矩形 11"/>
          <p:cNvSpPr/>
          <p:nvPr/>
        </p:nvSpPr>
        <p:spPr>
          <a:xfrm>
            <a:off x="5545351" y="5314434"/>
            <a:ext cx="51969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右</a:t>
            </a:r>
          </a:p>
        </p:txBody>
      </p:sp>
      <p:sp>
        <p:nvSpPr>
          <p:cNvPr id="13" name="矩形 12"/>
          <p:cNvSpPr/>
          <p:nvPr/>
        </p:nvSpPr>
        <p:spPr>
          <a:xfrm>
            <a:off x="639287" y="5962134"/>
            <a:ext cx="269977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电压表示数为</a:t>
            </a:r>
            <a:r>
              <a:rPr lang="en-US" altLang="en-US" sz="26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2 V</a:t>
            </a:r>
            <a:endParaRPr lang="zh-CN" altLang="en-US" sz="2600" b="1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618310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　电流与电压和电阻的关系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50900" y="2243435"/>
            <a:ext cx="10248900" cy="2061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．某电路两端电压一定，电路中接入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 Ω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的电阻时，通过这个电阻的电流是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0.4 A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，若改接为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 Ω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的电阻时，则电路中的电流是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________A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4" name="矩形 3"/>
          <p:cNvSpPr/>
          <p:nvPr/>
        </p:nvSpPr>
        <p:spPr>
          <a:xfrm>
            <a:off x="3305094" y="3701534"/>
            <a:ext cx="68961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26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0.2</a:t>
            </a:r>
            <a:endParaRPr lang="zh-CN" altLang="en-US" sz="2600" b="1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3480" y="110491"/>
            <a:ext cx="618310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　电流与电压和电阻的关系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0485" y="948055"/>
            <a:ext cx="4707890" cy="704850"/>
            <a:chOff x="423" y="1415"/>
            <a:chExt cx="7414" cy="1110"/>
          </a:xfrm>
        </p:grpSpPr>
        <p:pic>
          <p:nvPicPr>
            <p:cNvPr id="6" name="图片 5" descr="图标-0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3" y="1415"/>
              <a:ext cx="7414" cy="1110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1176" y="1625"/>
              <a:ext cx="4537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l"/>
              <a:r>
                <a:rPr lang="en-US" altLang="zh-CN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B规律方法综合练</a:t>
              </a:r>
            </a:p>
          </p:txBody>
        </p:sp>
      </p:grpSp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533401" y="1937871"/>
            <a:ext cx="10858500" cy="424731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．下列关于电流跟电压、电阻的关系叙述中，正确的是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3000" b="1" dirty="0" smtClean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．导体中电流越大，说明导体电阻越小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．导体中电流越小，说明导体两端的电压越小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．当导体两端电压一定时，导体电阻减小，通过导体的电流就会增大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．对于同一导体而言，电压与电流成正比</a:t>
            </a:r>
          </a:p>
        </p:txBody>
      </p:sp>
      <p:sp>
        <p:nvSpPr>
          <p:cNvPr id="8" name="Rectangle 60"/>
          <p:cNvSpPr>
            <a:spLocks noChangeArrowheads="1"/>
          </p:cNvSpPr>
          <p:nvPr/>
        </p:nvSpPr>
        <p:spPr bwMode="auto">
          <a:xfrm>
            <a:off x="10379162" y="2097936"/>
            <a:ext cx="340158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C</a:t>
            </a:r>
            <a:endParaRPr lang="en-US" altLang="zh-CN" sz="24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618310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　电流与电压和电阻的关系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46100" y="1104900"/>
            <a:ext cx="10807700" cy="4939814"/>
            <a:chOff x="546100" y="1104900"/>
            <a:chExt cx="10807700" cy="4939814"/>
          </a:xfrm>
        </p:grpSpPr>
        <p:sp>
          <p:nvSpPr>
            <p:cNvPr id="11266" name="Rectangle 2"/>
            <p:cNvSpPr>
              <a:spLocks noChangeArrowheads="1"/>
            </p:cNvSpPr>
            <p:nvPr/>
          </p:nvSpPr>
          <p:spPr bwMode="auto">
            <a:xfrm>
              <a:off x="546100" y="1104900"/>
              <a:ext cx="10807700" cy="49398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R="0" lvl="0" indent="2667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7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．某同学在探究“电流跟电压、电阻的关系”时，根据收集到的数据画出了如图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17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5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所示的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I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图象。下列结论与图象相符的是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</a:p>
            <a:p>
              <a:pPr marR="0" lvl="0" indent="2667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A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．电阻一定时，电流随着电压的增大而增大</a:t>
              </a:r>
            </a:p>
            <a:p>
              <a:pPr marR="0" lvl="0" indent="2667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B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．电阻一定时，电压随着电流的增大而增大</a:t>
              </a:r>
            </a:p>
            <a:p>
              <a:pPr marR="0" lvl="0" indent="2667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C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．电压一定时，电流随着电阻的增大而减小</a:t>
              </a:r>
            </a:p>
            <a:p>
              <a:pPr marR="0" lvl="0" indent="2667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D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．电压一定时，电阻随着电流的增大而减小</a:t>
              </a:r>
            </a:p>
          </p:txBody>
        </p:sp>
        <p:pic>
          <p:nvPicPr>
            <p:cNvPr id="11265" name="Picture 1" descr="J:\人教物理九上作业本PPT和word\正文PPT\第十七章　欧姆定律\3SEM237.EPS"/>
            <p:cNvPicPr>
              <a:picLocks noChangeAspect="1" noChangeArrowheads="1"/>
            </p:cNvPicPr>
            <p:nvPr/>
          </p:nvPicPr>
          <p:blipFill>
            <a:blip r:embed="rId2" r:link="rId3"/>
            <a:srcRect/>
            <a:stretch>
              <a:fillRect/>
            </a:stretch>
          </p:blipFill>
          <p:spPr bwMode="auto">
            <a:xfrm>
              <a:off x="9067800" y="3086100"/>
              <a:ext cx="1556797" cy="1460500"/>
            </a:xfrm>
            <a:prstGeom prst="rect">
              <a:avLst/>
            </a:prstGeom>
            <a:noFill/>
          </p:spPr>
        </p:pic>
        <p:sp>
          <p:nvSpPr>
            <p:cNvPr id="11267" name="Rectangle 3"/>
            <p:cNvSpPr>
              <a:spLocks noChangeArrowheads="1"/>
            </p:cNvSpPr>
            <p:nvPr/>
          </p:nvSpPr>
          <p:spPr bwMode="auto">
            <a:xfrm>
              <a:off x="8572500" y="4575175"/>
              <a:ext cx="2313454" cy="676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R="0" lvl="0" indent="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17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5 </a:t>
              </a:r>
            </a:p>
          </p:txBody>
        </p:sp>
      </p:grpSp>
      <p:sp>
        <p:nvSpPr>
          <p:cNvPr id="7" name="Rectangle 60"/>
          <p:cNvSpPr>
            <a:spLocks noChangeArrowheads="1"/>
          </p:cNvSpPr>
          <p:nvPr/>
        </p:nvSpPr>
        <p:spPr bwMode="auto">
          <a:xfrm>
            <a:off x="2924262" y="2631336"/>
            <a:ext cx="340158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C</a:t>
            </a:r>
            <a:endParaRPr lang="en-US" altLang="zh-CN" sz="24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618310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　电流与电压和电阻的关系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84200" y="1079500"/>
            <a:ext cx="10262842" cy="5632311"/>
            <a:chOff x="584200" y="1079500"/>
            <a:chExt cx="10262842" cy="5632311"/>
          </a:xfrm>
        </p:grpSpPr>
        <p:sp>
          <p:nvSpPr>
            <p:cNvPr id="10242" name="Rectangle 2"/>
            <p:cNvSpPr>
              <a:spLocks noChangeArrowheads="1"/>
            </p:cNvSpPr>
            <p:nvPr/>
          </p:nvSpPr>
          <p:spPr bwMode="auto">
            <a:xfrm>
              <a:off x="584200" y="1079500"/>
              <a:ext cx="10160000" cy="5632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R="0" lvl="0" indent="2667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8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．如图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17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所示电路中，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表示电阻箱，那么该电路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</a:p>
            <a:p>
              <a:pPr marR="0" lvl="0" indent="2667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A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．只能探究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段电路中电流与电压的关系</a:t>
              </a:r>
            </a:p>
            <a:p>
              <a:pPr marR="0" lvl="0" indent="2667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B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．只能探究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段电路中电流与电阻的关系</a:t>
              </a:r>
            </a:p>
            <a:p>
              <a:pPr marR="0" lvl="0" indent="2667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C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．既能探究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段电路中电流与电阻的关系，</a:t>
              </a:r>
              <a:endPara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marR="0" lvl="0" indent="2667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又能探究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段电路中电流与电压的关系</a:t>
              </a:r>
            </a:p>
            <a:p>
              <a:pPr marR="0" lvl="0" indent="2667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D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．既不能探究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段电路中电流与电阻的关系，</a:t>
              </a:r>
              <a:endPara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marR="0" lvl="0" indent="2667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也不能探究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段电路中电流与电压的关系</a:t>
              </a:r>
            </a:p>
          </p:txBody>
        </p:sp>
        <p:pic>
          <p:nvPicPr>
            <p:cNvPr id="10241" name="Picture 1" descr="J:\人教物理九上作业本PPT和word\正文PPT\第十七章　欧姆定律\5RJZ49.EPS"/>
            <p:cNvPicPr>
              <a:picLocks noChangeAspect="1" noChangeArrowheads="1"/>
            </p:cNvPicPr>
            <p:nvPr/>
          </p:nvPicPr>
          <p:blipFill>
            <a:blip r:embed="rId2" r:link="rId3"/>
            <a:srcRect/>
            <a:stretch>
              <a:fillRect/>
            </a:stretch>
          </p:blipFill>
          <p:spPr bwMode="auto">
            <a:xfrm>
              <a:off x="8585200" y="2603500"/>
              <a:ext cx="2261842" cy="1841500"/>
            </a:xfrm>
            <a:prstGeom prst="rect">
              <a:avLst/>
            </a:prstGeom>
            <a:noFill/>
          </p:spPr>
        </p:pic>
        <p:sp>
          <p:nvSpPr>
            <p:cNvPr id="10243" name="Rectangle 3"/>
            <p:cNvSpPr>
              <a:spLocks noChangeArrowheads="1"/>
            </p:cNvSpPr>
            <p:nvPr/>
          </p:nvSpPr>
          <p:spPr bwMode="auto">
            <a:xfrm>
              <a:off x="8483600" y="4394200"/>
              <a:ext cx="2313454" cy="676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R="0" lvl="0" indent="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17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6 </a:t>
              </a:r>
            </a:p>
          </p:txBody>
        </p:sp>
      </p:grpSp>
      <p:sp>
        <p:nvSpPr>
          <p:cNvPr id="7" name="Rectangle 60"/>
          <p:cNvSpPr>
            <a:spLocks noChangeArrowheads="1"/>
          </p:cNvSpPr>
          <p:nvPr/>
        </p:nvSpPr>
        <p:spPr bwMode="auto">
          <a:xfrm>
            <a:off x="1070062" y="1970936"/>
            <a:ext cx="340158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C</a:t>
            </a:r>
            <a:endParaRPr lang="en-US" altLang="zh-CN" sz="2400" b="1" dirty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618310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　电流与电压和电阻的关系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49300" y="1028700"/>
            <a:ext cx="10642600" cy="5185160"/>
            <a:chOff x="749300" y="1028700"/>
            <a:chExt cx="10642600" cy="5185160"/>
          </a:xfrm>
        </p:grpSpPr>
        <p:sp>
          <p:nvSpPr>
            <p:cNvPr id="9218" name="Rectangle 2"/>
            <p:cNvSpPr>
              <a:spLocks noChangeArrowheads="1"/>
            </p:cNvSpPr>
            <p:nvPr/>
          </p:nvSpPr>
          <p:spPr bwMode="auto">
            <a:xfrm>
              <a:off x="749300" y="1028700"/>
              <a:ext cx="10642600" cy="4247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R="0" lvl="0" indent="2667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9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．某同学利用如图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17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7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所示的电路探究“电流与电压、电阻的关系”。实验开始时，滑动变阻器的作用是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__________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；在探究“通过导体的电流与导体两端电压的关系”时，滑动变阻器的作用是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________________________________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；</a:t>
              </a:r>
              <a:endPara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marR="0" lvl="0" indent="2667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在探究“通过导体的电流与导体电阻的关系”</a:t>
              </a:r>
              <a:endPara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marR="0" lvl="0" indent="2667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时，滑动变阻器的作用是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_________________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。</a:t>
              </a:r>
              <a:endPara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pic>
          <p:nvPicPr>
            <p:cNvPr id="9217" name="Picture 1" descr="J:\人教物理九上作业本PPT和word\正文PPT\第十七章　欧姆定律\5RJZ50.EPS"/>
            <p:cNvPicPr>
              <a:picLocks noChangeAspect="1" noChangeArrowheads="1"/>
            </p:cNvPicPr>
            <p:nvPr/>
          </p:nvPicPr>
          <p:blipFill>
            <a:blip r:embed="rId2" r:link="rId3"/>
            <a:srcRect/>
            <a:stretch>
              <a:fillRect/>
            </a:stretch>
          </p:blipFill>
          <p:spPr bwMode="auto">
            <a:xfrm>
              <a:off x="8953500" y="4051300"/>
              <a:ext cx="2016263" cy="1701800"/>
            </a:xfrm>
            <a:prstGeom prst="rect">
              <a:avLst/>
            </a:prstGeom>
            <a:noFill/>
          </p:spPr>
        </p:pic>
        <p:sp>
          <p:nvSpPr>
            <p:cNvPr id="9219" name="Rectangle 3"/>
            <p:cNvSpPr>
              <a:spLocks noChangeArrowheads="1"/>
            </p:cNvSpPr>
            <p:nvPr/>
          </p:nvSpPr>
          <p:spPr bwMode="auto">
            <a:xfrm>
              <a:off x="8699500" y="5537200"/>
              <a:ext cx="2388795" cy="676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R="0" lvl="0" indent="2667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17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7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9374196" y="1809234"/>
            <a:ext cx="152477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保护电路</a:t>
            </a:r>
            <a:endParaRPr lang="zh-CN" altLang="en-US" sz="2600" b="1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51348" y="3142734"/>
            <a:ext cx="621516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改变电路中电流和定值电阻两端电压大小</a:t>
            </a:r>
          </a:p>
        </p:txBody>
      </p:sp>
      <p:sp>
        <p:nvSpPr>
          <p:cNvPr id="10" name="矩形 9"/>
          <p:cNvSpPr/>
          <p:nvPr/>
        </p:nvSpPr>
        <p:spPr>
          <a:xfrm>
            <a:off x="5273290" y="4565134"/>
            <a:ext cx="353494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调节电阻两端电压相等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618310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　电流与电压和电阻的关系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33400" y="889000"/>
            <a:ext cx="11049000" cy="5740785"/>
            <a:chOff x="558800" y="990600"/>
            <a:chExt cx="11049000" cy="5740785"/>
          </a:xfrm>
        </p:grpSpPr>
        <p:sp>
          <p:nvSpPr>
            <p:cNvPr id="8194" name="Rectangle 2"/>
            <p:cNvSpPr>
              <a:spLocks noChangeArrowheads="1"/>
            </p:cNvSpPr>
            <p:nvPr/>
          </p:nvSpPr>
          <p:spPr bwMode="auto">
            <a:xfrm>
              <a:off x="558800" y="990600"/>
              <a:ext cx="11049000" cy="56323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R="0" lvl="0" indent="2667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10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．在探究“电流与电阻的关系”的过程中：</a:t>
              </a:r>
            </a:p>
            <a:p>
              <a:pPr marR="0" lvl="0" indent="279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(1)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连接电路时，开关应处于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________(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选填“断开”或“闭合”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状态。</a:t>
              </a:r>
            </a:p>
            <a:p>
              <a:pPr marR="0" lvl="0" indent="279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(2)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小明按图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17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8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甲所示连好电路后，闭合开关，移动滑动变阻器滑片，发现电流表无示数，电压表有示数，其原因可能是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______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。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只填序号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</a:p>
            <a:p>
              <a:pPr marR="0" lvl="0" indent="279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A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．电流表断路　　</a:t>
              </a:r>
              <a:endPara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marR="0" lvl="0" indent="2794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B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断路　　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C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短路</a:t>
              </a:r>
            </a:p>
          </p:txBody>
        </p:sp>
        <p:pic>
          <p:nvPicPr>
            <p:cNvPr id="8193" name="Picture 1" descr="J:\人教物理九上作业本PPT和word\正文PPT\第十七章　欧姆定律\4SEM111.EPS"/>
            <p:cNvPicPr>
              <a:picLocks noChangeAspect="1" noChangeArrowheads="1"/>
            </p:cNvPicPr>
            <p:nvPr/>
          </p:nvPicPr>
          <p:blipFill>
            <a:blip r:embed="rId2" r:link="rId3"/>
            <a:srcRect/>
            <a:stretch>
              <a:fillRect/>
            </a:stretch>
          </p:blipFill>
          <p:spPr bwMode="auto">
            <a:xfrm>
              <a:off x="6223000" y="4419600"/>
              <a:ext cx="3898779" cy="1803400"/>
            </a:xfrm>
            <a:prstGeom prst="rect">
              <a:avLst/>
            </a:prstGeom>
          </p:spPr>
        </p:pic>
        <p:sp>
          <p:nvSpPr>
            <p:cNvPr id="8195" name="Rectangle 3"/>
            <p:cNvSpPr>
              <a:spLocks noChangeArrowheads="1"/>
            </p:cNvSpPr>
            <p:nvPr/>
          </p:nvSpPr>
          <p:spPr bwMode="auto">
            <a:xfrm>
              <a:off x="6832600" y="6054725"/>
              <a:ext cx="2313454" cy="676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R="0" lvl="0" indent="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17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8 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5999831" y="1771134"/>
            <a:ext cx="854721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断开</a:t>
            </a:r>
          </a:p>
        </p:txBody>
      </p:sp>
      <p:sp>
        <p:nvSpPr>
          <p:cNvPr id="9" name="矩形 8"/>
          <p:cNvSpPr/>
          <p:nvPr/>
        </p:nvSpPr>
        <p:spPr>
          <a:xfrm>
            <a:off x="1055657" y="4501634"/>
            <a:ext cx="35298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6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B</a:t>
            </a:r>
            <a:endParaRPr lang="zh-CN" altLang="en-US" sz="2600" b="1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618310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　电流与电压和电阻的关系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749300" y="1397000"/>
            <a:ext cx="10261600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(3)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排除故障后，小明将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5 Ω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的电阻接入电路，调节滑动变阻器，使电压表示数为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1.5 V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，此时电流表示数如图乙所示，为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________A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  <a:p>
            <a:pPr marR="0" lvl="0" indent="2667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小明再分别换接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10 Ω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15 Ω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的电阻，重复实验，得到表一中的另两组数据。分析表一数据，可得出结论：保持电压不变时，导体中的电流跟导体的电阻成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比。 </a:t>
            </a:r>
          </a:p>
        </p:txBody>
      </p:sp>
      <p:sp>
        <p:nvSpPr>
          <p:cNvPr id="5" name="矩形 4"/>
          <p:cNvSpPr/>
          <p:nvPr/>
        </p:nvSpPr>
        <p:spPr>
          <a:xfrm>
            <a:off x="2475338" y="2888734"/>
            <a:ext cx="689612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6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0.3</a:t>
            </a:r>
            <a:endParaRPr lang="zh-CN" altLang="en-US" sz="2600" b="1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414749" y="4958834"/>
            <a:ext cx="51969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7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618310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　电流与电压和电阻的关系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67534" y="1517134"/>
            <a:ext cx="957313" cy="676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表一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3738244" y="1579879"/>
          <a:ext cx="4351656" cy="1180148"/>
        </p:xfrm>
        <a:graphic>
          <a:graphicData uri="http://schemas.openxmlformats.org/drawingml/2006/table">
            <a:tbl>
              <a:tblPr/>
              <a:tblGrid>
                <a:gridCol w="1680903"/>
                <a:gridCol w="659461"/>
                <a:gridCol w="1005646"/>
                <a:gridCol w="1005646"/>
              </a:tblGrid>
              <a:tr h="0"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电阻</a:t>
                      </a: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R/</a:t>
                      </a:r>
                      <a:r>
                        <a:rPr lang="zh-CN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电流</a:t>
                      </a: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I/A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0.15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0.10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1594534" y="3371334"/>
            <a:ext cx="957313" cy="676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表二</a:t>
            </a: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797617" y="3688079"/>
          <a:ext cx="4546283" cy="1280160"/>
        </p:xfrm>
        <a:graphic>
          <a:graphicData uri="http://schemas.openxmlformats.org/drawingml/2006/table">
            <a:tbl>
              <a:tblPr/>
              <a:tblGrid>
                <a:gridCol w="1728373"/>
                <a:gridCol w="891932"/>
                <a:gridCol w="891932"/>
                <a:gridCol w="1034046"/>
              </a:tblGrid>
              <a:tr h="0"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电阻</a:t>
                      </a: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R/</a:t>
                      </a:r>
                      <a:r>
                        <a:rPr lang="zh-CN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电流</a:t>
                      </a: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I/A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0.3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0.2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0.15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7168" y="2336483"/>
            <a:ext cx="379412" cy="1127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5"/>
          <p:cNvSpPr txBox="1"/>
          <p:nvPr/>
        </p:nvSpPr>
        <p:spPr>
          <a:xfrm>
            <a:off x="2376056" y="2325725"/>
            <a:ext cx="89087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zh-CN" altLang="en-US" sz="6600" b="1" dirty="0" smtClean="0">
                <a:latin typeface="微软雅黑" panose="020B0503020204020204" charset="-122"/>
                <a:ea typeface="微软雅黑" panose="020B0503020204020204" charset="-122"/>
              </a:rPr>
              <a:t>第十七章　欧姆定律</a:t>
            </a:r>
            <a:endParaRPr lang="zh-CN" altLang="en-US" sz="6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618310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　电流与电压和电阻的关系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8500" y="1383437"/>
            <a:ext cx="1068070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小丽在做此实验时，每次只更换电阻，测得相应的电流值，如表二所示，根据表中数据，她无法得到与小明相同的结论，其原因是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5" name="矩形 4"/>
          <p:cNvSpPr/>
          <p:nvPr/>
        </p:nvSpPr>
        <p:spPr>
          <a:xfrm>
            <a:off x="2476570" y="2837934"/>
            <a:ext cx="387157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没有保持</a:t>
            </a:r>
            <a:r>
              <a:rPr lang="en-US" altLang="zh-CN" sz="26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R</a:t>
            </a:r>
            <a:r>
              <a:rPr lang="zh-CN" altLang="en-US" sz="26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两端电压一定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618310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　电流与电压和电阻的关系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8895" y="970280"/>
            <a:ext cx="4615815" cy="676910"/>
            <a:chOff x="77" y="1632"/>
            <a:chExt cx="7269" cy="1066"/>
          </a:xfrm>
        </p:grpSpPr>
        <p:pic>
          <p:nvPicPr>
            <p:cNvPr id="2" name="图片 1" descr="图标-0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" y="1632"/>
              <a:ext cx="7269" cy="1066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772" y="1754"/>
              <a:ext cx="4576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C高频考题实战练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46100" y="1651000"/>
            <a:ext cx="10795000" cy="4845435"/>
            <a:chOff x="457200" y="1651000"/>
            <a:chExt cx="10795000" cy="4845435"/>
          </a:xfrm>
        </p:grpSpPr>
        <p:sp>
          <p:nvSpPr>
            <p:cNvPr id="6146" name="Rectangle 2"/>
            <p:cNvSpPr>
              <a:spLocks noChangeArrowheads="1"/>
            </p:cNvSpPr>
            <p:nvPr/>
          </p:nvSpPr>
          <p:spPr bwMode="auto">
            <a:xfrm>
              <a:off x="457200" y="1651000"/>
              <a:ext cx="10795000" cy="27699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R="0" lvl="0" indent="2667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11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[2017·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宜昌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]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小明同学在“探究电流与电压的关系”时选取了如下材料：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3.6 V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锂电池一枚，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10 Ω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定值电阻一个，电压表一只，电流表一只，最大阻值为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20 Ω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的滑动变阻器一个，开关一个，导线若干。</a:t>
              </a:r>
            </a:p>
          </p:txBody>
        </p:sp>
        <p:pic>
          <p:nvPicPr>
            <p:cNvPr id="6145" name="Picture 1" descr="J:\人教物理九上作业本PPT和word\正文PPT\第十七章　欧姆定律\18RB130.EPS"/>
            <p:cNvPicPr>
              <a:picLocks noChangeAspect="1" noChangeArrowheads="1"/>
            </p:cNvPicPr>
            <p:nvPr/>
          </p:nvPicPr>
          <p:blipFill>
            <a:blip r:embed="rId3" r:link="rId4"/>
            <a:srcRect/>
            <a:stretch>
              <a:fillRect/>
            </a:stretch>
          </p:blipFill>
          <p:spPr bwMode="auto">
            <a:xfrm>
              <a:off x="3873500" y="3733800"/>
              <a:ext cx="5943600" cy="2282836"/>
            </a:xfrm>
            <a:prstGeom prst="rect">
              <a:avLst/>
            </a:prstGeom>
            <a:noFill/>
          </p:spPr>
        </p:pic>
        <p:sp>
          <p:nvSpPr>
            <p:cNvPr id="6147" name="Rectangle 3"/>
            <p:cNvSpPr>
              <a:spLocks noChangeArrowheads="1"/>
            </p:cNvSpPr>
            <p:nvPr/>
          </p:nvSpPr>
          <p:spPr bwMode="auto">
            <a:xfrm>
              <a:off x="5092700" y="5819775"/>
              <a:ext cx="2313454" cy="676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R="0" lvl="0" indent="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17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9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618310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　电流与电压和电阻的关系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50900" y="1150035"/>
            <a:ext cx="97155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请根据如图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9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甲所示的电路，用笔画线代替导线在图乙中将电路元件连接完整，注意导线不要交叉。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1623998" y="2616180"/>
            <a:ext cx="6754538" cy="2501920"/>
            <a:chOff x="1623998" y="2616180"/>
            <a:chExt cx="6754538" cy="2501920"/>
          </a:xfrm>
        </p:grpSpPr>
        <p:sp>
          <p:nvSpPr>
            <p:cNvPr id="10" name="Rectangle 5"/>
            <p:cNvSpPr>
              <a:spLocks noChangeArrowheads="1"/>
            </p:cNvSpPr>
            <p:nvPr/>
          </p:nvSpPr>
          <p:spPr bwMode="auto">
            <a:xfrm>
              <a:off x="1623998" y="2616180"/>
              <a:ext cx="2531462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R="0"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6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  <a:cs typeface="Times New Roman" panose="02020603050405020304" pitchFamily="18" charset="0"/>
                </a:rPr>
                <a:t>[</a:t>
              </a:r>
              <a:r>
                <a:rPr lang="zh-CN" altLang="en-US" sz="26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  <a:cs typeface="Times New Roman" panose="02020603050405020304" pitchFamily="18" charset="0"/>
                </a:rPr>
                <a:t>答案</a:t>
              </a:r>
              <a:r>
                <a:rPr lang="en-US" altLang="zh-CN" sz="26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  <a:cs typeface="Times New Roman" panose="02020603050405020304" pitchFamily="18" charset="0"/>
                </a:rPr>
                <a:t>]</a:t>
              </a:r>
              <a:r>
                <a:rPr lang="zh-CN" altLang="en-US" sz="2600" b="1" dirty="0" smtClean="0">
                  <a:latin typeface="仿宋" pitchFamily="49" charset="-122"/>
                  <a:ea typeface="仿宋" pitchFamily="49" charset="-122"/>
                  <a:cs typeface="Times New Roman" panose="02020603050405020304" pitchFamily="18" charset="0"/>
                </a:rPr>
                <a:t>如图所示</a:t>
              </a:r>
            </a:p>
          </p:txBody>
        </p:sp>
        <p:pic>
          <p:nvPicPr>
            <p:cNvPr id="29703" name="Picture 7" descr="18RB131.EPS"/>
            <p:cNvPicPr>
              <a:picLocks noChangeAspect="1" noChangeArrowheads="1"/>
            </p:cNvPicPr>
            <p:nvPr/>
          </p:nvPicPr>
          <p:blipFill>
            <a:blip r:embed="rId2" r:link="rId3"/>
            <a:srcRect/>
            <a:stretch>
              <a:fillRect/>
            </a:stretch>
          </p:blipFill>
          <p:spPr bwMode="auto">
            <a:xfrm>
              <a:off x="4495800" y="3187700"/>
              <a:ext cx="3882736" cy="1930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618310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　电流与电压和电阻的关系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84200" y="1028700"/>
            <a:ext cx="11010900" cy="5375660"/>
            <a:chOff x="584200" y="1028700"/>
            <a:chExt cx="11010900" cy="5375660"/>
          </a:xfrm>
        </p:grpSpPr>
        <p:sp>
          <p:nvSpPr>
            <p:cNvPr id="33794" name="Rectangle 2"/>
            <p:cNvSpPr>
              <a:spLocks noChangeArrowheads="1"/>
            </p:cNvSpPr>
            <p:nvPr/>
          </p:nvSpPr>
          <p:spPr bwMode="auto">
            <a:xfrm>
              <a:off x="584200" y="1028700"/>
              <a:ext cx="11010900" cy="28623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R="0" lvl="0" indent="2667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(2)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下面表格中是小明同学通过实验得到并整理的数据，请你在如图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17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10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所示坐标系中画出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I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U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的关系图象；通过分析图象，你得出的实验结论是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_______________________________________________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。</a:t>
              </a:r>
            </a:p>
          </p:txBody>
        </p:sp>
        <p:pic>
          <p:nvPicPr>
            <p:cNvPr id="33793" name="Picture 1" descr="J:\人教物理九上作业本PPT和word\正文PPT\第十七章　欧姆定律\18RB130A.EPS"/>
            <p:cNvPicPr>
              <a:picLocks noChangeAspect="1" noChangeArrowheads="1"/>
            </p:cNvPicPr>
            <p:nvPr/>
          </p:nvPicPr>
          <p:blipFill>
            <a:blip r:embed="rId2" r:link="rId3"/>
            <a:srcRect/>
            <a:stretch>
              <a:fillRect/>
            </a:stretch>
          </p:blipFill>
          <p:spPr bwMode="auto">
            <a:xfrm>
              <a:off x="1625599" y="3835400"/>
              <a:ext cx="2278743" cy="1993900"/>
            </a:xfrm>
            <a:prstGeom prst="rect">
              <a:avLst/>
            </a:prstGeom>
            <a:noFill/>
          </p:spPr>
        </p:pic>
        <p:sp>
          <p:nvSpPr>
            <p:cNvPr id="33795" name="Rectangle 3"/>
            <p:cNvSpPr>
              <a:spLocks noChangeArrowheads="1"/>
            </p:cNvSpPr>
            <p:nvPr/>
          </p:nvSpPr>
          <p:spPr bwMode="auto">
            <a:xfrm>
              <a:off x="1562100" y="5727700"/>
              <a:ext cx="2507418" cy="676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R="0" lvl="0" indent="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17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10 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129198" y="3949680"/>
            <a:ext cx="4718631" cy="2298720"/>
            <a:chOff x="4671998" y="3225780"/>
            <a:chExt cx="4718631" cy="2298720"/>
          </a:xfrm>
        </p:grpSpPr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4671998" y="3225780"/>
              <a:ext cx="2531462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R="0"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6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  <a:cs typeface="Times New Roman" panose="02020603050405020304" pitchFamily="18" charset="0"/>
                </a:rPr>
                <a:t>[</a:t>
              </a:r>
              <a:r>
                <a:rPr lang="zh-CN" altLang="en-US" sz="26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  <a:cs typeface="Times New Roman" panose="02020603050405020304" pitchFamily="18" charset="0"/>
                </a:rPr>
                <a:t>答案</a:t>
              </a:r>
              <a:r>
                <a:rPr lang="en-US" altLang="zh-CN" sz="26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  <a:cs typeface="Times New Roman" panose="02020603050405020304" pitchFamily="18" charset="0"/>
                </a:rPr>
                <a:t>]</a:t>
              </a:r>
              <a:r>
                <a:rPr lang="zh-CN" altLang="en-US" sz="2600" b="1" dirty="0" smtClean="0">
                  <a:latin typeface="仿宋" pitchFamily="49" charset="-122"/>
                  <a:ea typeface="仿宋" pitchFamily="49" charset="-122"/>
                  <a:cs typeface="Times New Roman" panose="02020603050405020304" pitchFamily="18" charset="0"/>
                </a:rPr>
                <a:t>如图所示</a:t>
              </a:r>
            </a:p>
          </p:txBody>
        </p:sp>
        <p:pic>
          <p:nvPicPr>
            <p:cNvPr id="33796" name="Picture 4" descr="18RB132.EPS"/>
            <p:cNvPicPr>
              <a:picLocks noChangeAspect="1" noChangeArrowheads="1"/>
            </p:cNvPicPr>
            <p:nvPr/>
          </p:nvPicPr>
          <p:blipFill>
            <a:blip r:embed="rId4" r:link="rId5"/>
            <a:srcRect/>
            <a:stretch>
              <a:fillRect/>
            </a:stretch>
          </p:blipFill>
          <p:spPr bwMode="auto">
            <a:xfrm>
              <a:off x="7302500" y="3683000"/>
              <a:ext cx="2088129" cy="1841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" name="矩形 9"/>
          <p:cNvSpPr/>
          <p:nvPr/>
        </p:nvSpPr>
        <p:spPr>
          <a:xfrm>
            <a:off x="832262" y="3193534"/>
            <a:ext cx="856035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在电阻一定时，通过导体的电流跟导体两端的电压成正比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618310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　电流与电压和电阻的关系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282699" y="1296669"/>
          <a:ext cx="8877300" cy="1620204"/>
        </p:xfrm>
        <a:graphic>
          <a:graphicData uri="http://schemas.openxmlformats.org/drawingml/2006/table">
            <a:tbl>
              <a:tblPr/>
              <a:tblGrid>
                <a:gridCol w="1723585"/>
                <a:gridCol w="1430743"/>
                <a:gridCol w="1430743"/>
                <a:gridCol w="1430743"/>
                <a:gridCol w="1430743"/>
                <a:gridCol w="1430743"/>
              </a:tblGrid>
              <a:tr h="0"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实验次数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</a:t>
                      </a: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次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</a:t>
                      </a: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次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</a:t>
                      </a: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CN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次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</a:t>
                      </a: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zh-CN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次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第</a:t>
                      </a: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zh-CN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次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电压</a:t>
                      </a: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/V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1.5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2.5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电流</a:t>
                      </a: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/A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0.1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0.15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0.2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0.25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0.3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889000" y="3162638"/>
            <a:ext cx="10160000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王老师查看了小明的实验数据后说：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小明，你的实验数据看上去很不错，不过，你有没有编造数据呀？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小明不好意思地说：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对不起，王老师，确实有一组数据是编造的。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请你指出小明的哪组数据是编造的，并说出你的理由：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5" name="矩形 4"/>
          <p:cNvSpPr/>
          <p:nvPr/>
        </p:nvSpPr>
        <p:spPr>
          <a:xfrm>
            <a:off x="1233203" y="6012934"/>
            <a:ext cx="739657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6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第一组；电路的最小电流为</a:t>
            </a:r>
            <a:r>
              <a:rPr lang="en-US" altLang="en-US" sz="26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0.12 A</a:t>
            </a:r>
            <a:r>
              <a:rPr lang="zh-CN" altLang="en-US" sz="26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，达不到</a:t>
            </a:r>
            <a:r>
              <a:rPr lang="en-US" altLang="en-US" sz="26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0.1 A</a:t>
            </a:r>
            <a:endParaRPr lang="zh-CN" altLang="en-US" sz="2600" b="1" dirty="0" smtClean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86543" y="1078256"/>
            <a:ext cx="9494907" cy="2123658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sz="6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sz="6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sz="6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　</a:t>
            </a:r>
            <a:endParaRPr lang="en-US" altLang="zh-CN" sz="66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marL="0" lvl="0" indent="0" algn="ctr">
              <a:spcBef>
                <a:spcPct val="0"/>
              </a:spcBef>
              <a:buNone/>
            </a:pPr>
            <a:r>
              <a:rPr lang="zh-CN" altLang="en-US" sz="6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电流与电压和电阻的关系</a:t>
            </a:r>
            <a:endParaRPr lang="zh-CN" altLang="en-US" sz="6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077210" y="3219382"/>
            <a:ext cx="6494780" cy="986790"/>
            <a:chOff x="4846" y="4748"/>
            <a:chExt cx="10228" cy="1554"/>
          </a:xfrm>
        </p:grpSpPr>
        <p:pic>
          <p:nvPicPr>
            <p:cNvPr id="11" name="图片 10" descr="图标-0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46" y="4748"/>
              <a:ext cx="10229" cy="1554"/>
            </a:xfrm>
            <a:prstGeom prst="rect">
              <a:avLst/>
            </a:prstGeom>
          </p:spPr>
        </p:pic>
        <p:sp>
          <p:nvSpPr>
            <p:cNvPr id="4" name="文本框 3">
              <a:hlinkClick r:id="rId3" action="ppaction://hlinksldjump"/>
            </p:cNvPr>
            <p:cNvSpPr txBox="1"/>
            <p:nvPr/>
          </p:nvSpPr>
          <p:spPr>
            <a:xfrm>
              <a:off x="5447" y="4998"/>
              <a:ext cx="7034" cy="1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A</a:t>
              </a: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知识要点分类练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527935" y="4146482"/>
            <a:ext cx="6572250" cy="1038860"/>
            <a:chOff x="4781" y="6794"/>
            <a:chExt cx="10350" cy="1636"/>
          </a:xfrm>
        </p:grpSpPr>
        <p:pic>
          <p:nvPicPr>
            <p:cNvPr id="7" name="图片 6" descr="图标-04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781" y="6794"/>
              <a:ext cx="10350" cy="1636"/>
            </a:xfrm>
            <a:prstGeom prst="rect">
              <a:avLst/>
            </a:prstGeom>
          </p:spPr>
        </p:pic>
        <p:sp>
          <p:nvSpPr>
            <p:cNvPr id="5" name="文本框 4">
              <a:hlinkClick r:id="rId4" action="ppaction://hlinksldjump"/>
            </p:cNvPr>
            <p:cNvSpPr txBox="1"/>
            <p:nvPr/>
          </p:nvSpPr>
          <p:spPr>
            <a:xfrm>
              <a:off x="5458" y="7106"/>
              <a:ext cx="7338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/>
              <a:r>
                <a:rPr lang="en-US" altLang="zh-CN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B</a:t>
              </a: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规律方法综合练</a:t>
              </a:r>
            </a:p>
          </p:txBody>
        </p:sp>
      </p:grpSp>
      <p:sp>
        <p:nvSpPr>
          <p:cNvPr id="2" name="Rectangle 5"/>
          <p:cNvSpPr/>
          <p:nvPr/>
        </p:nvSpPr>
        <p:spPr>
          <a:xfrm>
            <a:off x="1081088" y="110491"/>
            <a:ext cx="3877985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latin typeface="微软雅黑" panose="020B0503020204020204" charset="-122"/>
                <a:ea typeface="微软雅黑" panose="020B0503020204020204" charset="-122"/>
              </a:rPr>
              <a:t>第十七章　欧姆定律</a:t>
            </a:r>
            <a:endParaRPr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080895" y="5205662"/>
            <a:ext cx="6495415" cy="986790"/>
            <a:chOff x="4846" y="4748"/>
            <a:chExt cx="10229" cy="1554"/>
          </a:xfrm>
        </p:grpSpPr>
        <p:pic>
          <p:nvPicPr>
            <p:cNvPr id="10" name="图片 9" descr="图标-0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46" y="4748"/>
              <a:ext cx="10229" cy="1554"/>
            </a:xfrm>
            <a:prstGeom prst="rect">
              <a:avLst/>
            </a:prstGeom>
          </p:spPr>
        </p:pic>
        <p:sp>
          <p:nvSpPr>
            <p:cNvPr id="12" name="文本框 11">
              <a:hlinkClick r:id="rId6" action="ppaction://hlinksldjump"/>
            </p:cNvPr>
            <p:cNvSpPr txBox="1"/>
            <p:nvPr/>
          </p:nvSpPr>
          <p:spPr>
            <a:xfrm>
              <a:off x="5447" y="4998"/>
              <a:ext cx="7026" cy="12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C</a:t>
              </a:r>
              <a:r>
                <a:rPr lang="zh-CN" altLang="en-US" sz="44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高频考题实战练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8895" y="970280"/>
            <a:ext cx="4615180" cy="676910"/>
            <a:chOff x="77" y="1632"/>
            <a:chExt cx="7268" cy="1066"/>
          </a:xfrm>
        </p:grpSpPr>
        <p:pic>
          <p:nvPicPr>
            <p:cNvPr id="2" name="图片 1" descr="图标-0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" y="1632"/>
              <a:ext cx="7269" cy="1066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772" y="1754"/>
              <a:ext cx="4581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zh-CN" alt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A知识要点分类练</a:t>
              </a:r>
            </a:p>
          </p:txBody>
        </p:sp>
      </p:grpSp>
      <p:sp>
        <p:nvSpPr>
          <p:cNvPr id="23557" name="Rectangle 5"/>
          <p:cNvSpPr/>
          <p:nvPr/>
        </p:nvSpPr>
        <p:spPr>
          <a:xfrm>
            <a:off x="1173480" y="110491"/>
            <a:ext cx="618310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　电流与电压和电阻的关系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61" name="Rectangle 10"/>
          <p:cNvSpPr/>
          <p:nvPr/>
        </p:nvSpPr>
        <p:spPr>
          <a:xfrm>
            <a:off x="633730" y="1777133"/>
            <a:ext cx="4809330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00A6AD"/>
                </a:solidFill>
                <a:latin typeface="+mn-ea"/>
              </a:rPr>
              <a:t>知识点 </a:t>
            </a:r>
            <a:r>
              <a:rPr lang="en-US" altLang="en-US" sz="2400" b="1" dirty="0" smtClean="0">
                <a:solidFill>
                  <a:srgbClr val="00A6AD"/>
                </a:solidFill>
                <a:latin typeface="+mn-ea"/>
              </a:rPr>
              <a:t>1</a:t>
            </a:r>
            <a:r>
              <a:rPr lang="zh-CN" altLang="en-US" sz="2400" b="1" dirty="0" smtClean="0">
                <a:solidFill>
                  <a:srgbClr val="00A6AD"/>
                </a:solidFill>
                <a:latin typeface="+mn-ea"/>
              </a:rPr>
              <a:t>　探究电流与电压的关系</a:t>
            </a:r>
            <a:endParaRPr lang="zh-CN" altLang="en-US" sz="2400" b="1" dirty="0">
              <a:solidFill>
                <a:srgbClr val="00A6AD"/>
              </a:solidFill>
              <a:latin typeface="+mn-ea"/>
            </a:endParaRPr>
          </a:p>
        </p:txBody>
      </p:sp>
      <p:pic>
        <p:nvPicPr>
          <p:cNvPr id="7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3075" y="1777133"/>
            <a:ext cx="84455" cy="41402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" name="组合 17"/>
          <p:cNvGrpSpPr/>
          <p:nvPr/>
        </p:nvGrpSpPr>
        <p:grpSpPr>
          <a:xfrm>
            <a:off x="570156" y="2355925"/>
            <a:ext cx="10639313" cy="3836083"/>
            <a:chOff x="570156" y="2355925"/>
            <a:chExt cx="10639313" cy="3836083"/>
          </a:xfrm>
        </p:grpSpPr>
        <p:sp>
          <p:nvSpPr>
            <p:cNvPr id="18434" name="Rectangle 2"/>
            <p:cNvSpPr>
              <a:spLocks noChangeArrowheads="1"/>
            </p:cNvSpPr>
            <p:nvPr/>
          </p:nvSpPr>
          <p:spPr bwMode="auto">
            <a:xfrm>
              <a:off x="570156" y="2355925"/>
              <a:ext cx="10639313" cy="13849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R="0" lvl="0" indent="2667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．为了探究电流与电压的关系，小明设计了如图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17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甲所示的实验电路图。</a:t>
              </a:r>
            </a:p>
          </p:txBody>
        </p:sp>
        <p:pic>
          <p:nvPicPr>
            <p:cNvPr id="18433" name="Picture 1" descr="J:\人教物理九上作业本PPT和word\正文PPT\第十七章　欧姆定律\3SEM232.EPS"/>
            <p:cNvPicPr>
              <a:picLocks noChangeAspect="1" noChangeArrowheads="1"/>
            </p:cNvPicPr>
            <p:nvPr/>
          </p:nvPicPr>
          <p:blipFill>
            <a:blip r:embed="rId4" r:link="rId5"/>
            <a:srcRect/>
            <a:stretch>
              <a:fillRect/>
            </a:stretch>
          </p:blipFill>
          <p:spPr bwMode="auto">
            <a:xfrm>
              <a:off x="3280185" y="3599928"/>
              <a:ext cx="4791658" cy="1974028"/>
            </a:xfrm>
            <a:prstGeom prst="rect">
              <a:avLst/>
            </a:prstGeom>
            <a:noFill/>
          </p:spPr>
        </p:pic>
        <p:sp>
          <p:nvSpPr>
            <p:cNvPr id="18435" name="Rectangle 3"/>
            <p:cNvSpPr>
              <a:spLocks noChangeArrowheads="1"/>
            </p:cNvSpPr>
            <p:nvPr/>
          </p:nvSpPr>
          <p:spPr bwMode="auto">
            <a:xfrm>
              <a:off x="4420497" y="5515348"/>
              <a:ext cx="2313454" cy="676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R="0" lvl="0" indent="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17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618310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　电流与电压和电阻的关系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98500" y="1329035"/>
            <a:ext cx="107315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请根据电路图用笔画线代替导线，将图乙中的元件连接起来。要求：滑动变阻器的滑片向左移动时，电流表的示数变大。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052498" y="3721080"/>
            <a:ext cx="1861407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[</a:t>
            </a:r>
            <a:r>
              <a:rPr lang="zh-CN" altLang="en-US" sz="2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6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]</a:t>
            </a:r>
            <a:r>
              <a:rPr lang="zh-CN" altLang="en-US" sz="2600" b="1" dirty="0" smtClean="0">
                <a:latin typeface="仿宋" pitchFamily="49" charset="-122"/>
                <a:ea typeface="仿宋" pitchFamily="49" charset="-122"/>
                <a:cs typeface="Times New Roman" panose="02020603050405020304" pitchFamily="18" charset="0"/>
              </a:rPr>
              <a:t>图略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618310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　电流与电压和电阻的关系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4200" y="1011535"/>
            <a:ext cx="10972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实验时移动滑动变阻器滑片，得到了如下表所示的实验数据。此实验中滑动变阻器的作用是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、保护电路。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2006598" y="2693669"/>
          <a:ext cx="7505704" cy="1620204"/>
        </p:xfrm>
        <a:graphic>
          <a:graphicData uri="http://schemas.openxmlformats.org/drawingml/2006/table">
            <a:tbl>
              <a:tblPr/>
              <a:tblGrid>
                <a:gridCol w="1834859"/>
                <a:gridCol w="1134169"/>
                <a:gridCol w="1134169"/>
                <a:gridCol w="1134169"/>
                <a:gridCol w="1134169"/>
                <a:gridCol w="1134169"/>
              </a:tblGrid>
              <a:tr h="0"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实验次数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电压</a:t>
                      </a: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U/V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1.0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1.5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2.0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2.5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3.0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电流</a:t>
                      </a: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I/A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0.10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0.15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0.20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0.25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0.30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927100" y="4540935"/>
            <a:ext cx="10287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通过对表中数据的分析，可得到的初步结论是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6" name="矩形 5"/>
          <p:cNvSpPr/>
          <p:nvPr/>
        </p:nvSpPr>
        <p:spPr>
          <a:xfrm>
            <a:off x="5726921" y="1796534"/>
            <a:ext cx="3185487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改变电阻两端的电压</a:t>
            </a:r>
            <a:endParaRPr lang="zh-CN" altLang="en-US" sz="2600" b="1" dirty="0">
              <a:solidFill>
                <a:srgbClr val="FF0000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43040" y="5301734"/>
            <a:ext cx="487505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电阻一定时，电流与电压成正比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618310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　电流与电压和电阻的关系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09600" y="1231900"/>
            <a:ext cx="10795000" cy="4064385"/>
            <a:chOff x="609600" y="1231900"/>
            <a:chExt cx="10795000" cy="4064385"/>
          </a:xfrm>
        </p:grpSpPr>
        <p:sp>
          <p:nvSpPr>
            <p:cNvPr id="25602" name="Rectangle 2"/>
            <p:cNvSpPr>
              <a:spLocks noChangeArrowheads="1"/>
            </p:cNvSpPr>
            <p:nvPr/>
          </p:nvSpPr>
          <p:spPr bwMode="auto">
            <a:xfrm>
              <a:off x="609600" y="1231900"/>
              <a:ext cx="10795000" cy="1369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R="0" lvl="0" indent="2667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．下列图象中，能正确表示通过定值电阻的电流与其两端电压关系的是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　　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</a:p>
          </p:txBody>
        </p:sp>
        <p:pic>
          <p:nvPicPr>
            <p:cNvPr id="25601" name="Picture 1" descr="J:\人教物理九上作业本PPT和word\正文PPT\第十七章　欧姆定律\5RJZ46.EPS"/>
            <p:cNvPicPr>
              <a:picLocks noChangeAspect="1" noChangeArrowheads="1"/>
            </p:cNvPicPr>
            <p:nvPr/>
          </p:nvPicPr>
          <p:blipFill>
            <a:blip r:embed="rId2" r:link="rId3"/>
            <a:srcRect/>
            <a:stretch>
              <a:fillRect/>
            </a:stretch>
          </p:blipFill>
          <p:spPr bwMode="auto">
            <a:xfrm>
              <a:off x="2514600" y="2870200"/>
              <a:ext cx="6339652" cy="1752600"/>
            </a:xfrm>
            <a:prstGeom prst="rect">
              <a:avLst/>
            </a:prstGeom>
            <a:noFill/>
          </p:spPr>
        </p:pic>
        <p:sp>
          <p:nvSpPr>
            <p:cNvPr id="25603" name="Rectangle 3"/>
            <p:cNvSpPr>
              <a:spLocks noChangeArrowheads="1"/>
            </p:cNvSpPr>
            <p:nvPr/>
          </p:nvSpPr>
          <p:spPr bwMode="auto">
            <a:xfrm>
              <a:off x="4610100" y="4619625"/>
              <a:ext cx="2313454" cy="676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R="0" lvl="0" indent="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17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2 </a:t>
              </a:r>
            </a:p>
          </p:txBody>
        </p:sp>
      </p:grpSp>
      <p:sp>
        <p:nvSpPr>
          <p:cNvPr id="7" name="Rectangle 51"/>
          <p:cNvSpPr>
            <a:spLocks noChangeArrowheads="1"/>
          </p:cNvSpPr>
          <p:nvPr/>
        </p:nvSpPr>
        <p:spPr bwMode="auto">
          <a:xfrm>
            <a:off x="3030538" y="1968500"/>
            <a:ext cx="340158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618310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　电流与电压和电阻的关系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161" name="Rectangle 10"/>
          <p:cNvSpPr/>
          <p:nvPr/>
        </p:nvSpPr>
        <p:spPr>
          <a:xfrm>
            <a:off x="708660" y="1141730"/>
            <a:ext cx="4809330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indent="0">
              <a:spcBef>
                <a:spcPct val="0"/>
              </a:spcBef>
              <a:buNone/>
            </a:pPr>
            <a:r>
              <a:rPr lang="zh-CN" altLang="en-US" sz="2400" b="1" dirty="0" smtClean="0">
                <a:solidFill>
                  <a:srgbClr val="00A6AD"/>
                </a:solidFill>
                <a:latin typeface="+mn-ea"/>
              </a:rPr>
              <a:t>知识点 </a:t>
            </a:r>
            <a:r>
              <a:rPr lang="en-US" altLang="en-US" sz="2400" b="1" dirty="0" smtClean="0">
                <a:solidFill>
                  <a:srgbClr val="00A6AD"/>
                </a:solidFill>
                <a:latin typeface="+mn-ea"/>
              </a:rPr>
              <a:t>2</a:t>
            </a:r>
            <a:r>
              <a:rPr lang="zh-CN" altLang="en-US" sz="2400" b="1" dirty="0" smtClean="0">
                <a:solidFill>
                  <a:srgbClr val="00A6AD"/>
                </a:solidFill>
                <a:latin typeface="+mn-ea"/>
              </a:rPr>
              <a:t>　探究电流与电阻的关系</a:t>
            </a:r>
            <a:endParaRPr lang="zh-CN" altLang="en-US" sz="2400" b="1" dirty="0">
              <a:solidFill>
                <a:srgbClr val="00A6AD"/>
              </a:solidFill>
              <a:latin typeface="+mn-ea"/>
            </a:endParaRPr>
          </a:p>
        </p:txBody>
      </p:sp>
      <p:pic>
        <p:nvPicPr>
          <p:cNvPr id="7" name="Picture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8005" y="1141730"/>
            <a:ext cx="84455" cy="41402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" name="组合 8"/>
          <p:cNvGrpSpPr/>
          <p:nvPr/>
        </p:nvGrpSpPr>
        <p:grpSpPr>
          <a:xfrm>
            <a:off x="482600" y="1663700"/>
            <a:ext cx="10668000" cy="4581394"/>
            <a:chOff x="482600" y="1663700"/>
            <a:chExt cx="10668000" cy="4581394"/>
          </a:xfrm>
        </p:grpSpPr>
        <p:sp>
          <p:nvSpPr>
            <p:cNvPr id="14337" name="Rectangle 1"/>
            <p:cNvSpPr>
              <a:spLocks noChangeArrowheads="1"/>
            </p:cNvSpPr>
            <p:nvPr/>
          </p:nvSpPr>
          <p:spPr bwMode="auto">
            <a:xfrm>
              <a:off x="482600" y="1663700"/>
              <a:ext cx="10668000" cy="28623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R="0" lvl="0" indent="2667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．同学们想要探究电压一定时，电流与电阻有什么关系，请你和他们一起解决下列问题。</a:t>
              </a:r>
            </a:p>
            <a:p>
              <a:pPr marR="0" lvl="0" indent="266700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(1)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用笔画线代替导线，将如图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17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所示实物电路图连接完整。 </a:t>
              </a:r>
            </a:p>
          </p:txBody>
        </p:sp>
        <p:pic>
          <p:nvPicPr>
            <p:cNvPr id="14338" name="Picture 2" descr="HM115.eps"/>
            <p:cNvPicPr>
              <a:picLocks noChangeAspect="1" noChangeArrowheads="1"/>
            </p:cNvPicPr>
            <p:nvPr/>
          </p:nvPicPr>
          <p:blipFill>
            <a:blip r:embed="rId3" r:link="rId4"/>
            <a:srcRect/>
            <a:stretch>
              <a:fillRect/>
            </a:stretch>
          </p:blipFill>
          <p:spPr bwMode="auto">
            <a:xfrm>
              <a:off x="1333500" y="3924300"/>
              <a:ext cx="2884152" cy="1765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矩形 7"/>
            <p:cNvSpPr/>
            <p:nvPr/>
          </p:nvSpPr>
          <p:spPr>
            <a:xfrm>
              <a:off x="1689580" y="5568434"/>
              <a:ext cx="2119491" cy="676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图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17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altLang="en-US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3000" b="1" dirty="0" smtClean="0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endPara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103798" y="3936980"/>
            <a:ext cx="4235704" cy="2133620"/>
            <a:chOff x="4849798" y="3797280"/>
            <a:chExt cx="4235704" cy="2133620"/>
          </a:xfrm>
        </p:grpSpPr>
        <p:sp>
          <p:nvSpPr>
            <p:cNvPr id="10" name="Rectangle 5"/>
            <p:cNvSpPr>
              <a:spLocks noChangeArrowheads="1"/>
            </p:cNvSpPr>
            <p:nvPr/>
          </p:nvSpPr>
          <p:spPr bwMode="auto">
            <a:xfrm>
              <a:off x="4849798" y="3797280"/>
              <a:ext cx="2531462" cy="4924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R="0" lv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zh-CN" sz="26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  <a:cs typeface="Times New Roman" panose="02020603050405020304" pitchFamily="18" charset="0"/>
                </a:rPr>
                <a:t>[</a:t>
              </a:r>
              <a:r>
                <a:rPr lang="zh-CN" altLang="en-US" sz="26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  <a:cs typeface="Times New Roman" panose="02020603050405020304" pitchFamily="18" charset="0"/>
                </a:rPr>
                <a:t>答案</a:t>
              </a:r>
              <a:r>
                <a:rPr lang="en-US" altLang="zh-CN" sz="2600" b="1" dirty="0" smtClean="0">
                  <a:solidFill>
                    <a:srgbClr val="FF0000"/>
                  </a:solidFill>
                  <a:latin typeface="黑体" pitchFamily="49" charset="-122"/>
                  <a:ea typeface="黑体" pitchFamily="49" charset="-122"/>
                  <a:cs typeface="Times New Roman" panose="02020603050405020304" pitchFamily="18" charset="0"/>
                </a:rPr>
                <a:t>]</a:t>
              </a:r>
              <a:r>
                <a:rPr lang="zh-CN" altLang="en-US" sz="2600" b="1" dirty="0" smtClean="0">
                  <a:latin typeface="仿宋" pitchFamily="49" charset="-122"/>
                  <a:ea typeface="仿宋" pitchFamily="49" charset="-122"/>
                  <a:cs typeface="Times New Roman" panose="02020603050405020304" pitchFamily="18" charset="0"/>
                </a:rPr>
                <a:t>如图所示</a:t>
              </a:r>
            </a:p>
          </p:txBody>
        </p:sp>
        <p:pic>
          <p:nvPicPr>
            <p:cNvPr id="14339" name="Picture 3" descr="HM116.eps"/>
            <p:cNvPicPr>
              <a:picLocks noChangeAspect="1" noChangeArrowheads="1"/>
            </p:cNvPicPr>
            <p:nvPr/>
          </p:nvPicPr>
          <p:blipFill>
            <a:blip r:embed="rId5" r:link="rId6"/>
            <a:srcRect/>
            <a:stretch>
              <a:fillRect/>
            </a:stretch>
          </p:blipFill>
          <p:spPr bwMode="auto">
            <a:xfrm>
              <a:off x="6603999" y="4356100"/>
              <a:ext cx="2481503" cy="1574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/>
          <p:nvPr/>
        </p:nvSpPr>
        <p:spPr>
          <a:xfrm>
            <a:off x="1174115" y="110491"/>
            <a:ext cx="618310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>
              <a:spcBef>
                <a:spcPct val="0"/>
              </a:spcBef>
              <a:buNone/>
            </a:pP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</a:t>
            </a:r>
            <a:r>
              <a:rPr lang="en-US" altLang="zh-CN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r>
              <a:rPr lang="zh-CN" altLang="en-US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节　电流与电压和电阻的关系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3187700" y="1610359"/>
          <a:ext cx="5079999" cy="2160272"/>
        </p:xfrm>
        <a:graphic>
          <a:graphicData uri="http://schemas.openxmlformats.org/drawingml/2006/table">
            <a:tbl>
              <a:tblPr/>
              <a:tblGrid>
                <a:gridCol w="2238132"/>
                <a:gridCol w="947289"/>
                <a:gridCol w="947289"/>
                <a:gridCol w="947289"/>
              </a:tblGrid>
              <a:tr h="0">
                <a:tc gridSpan="4"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电压</a:t>
                      </a: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zh-CN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 V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26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26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en-US" altLang="zh-CN" sz="26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实验次数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电阻</a:t>
                      </a: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R/</a:t>
                      </a:r>
                      <a:r>
                        <a:rPr lang="zh-CN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zh-CN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电流</a:t>
                      </a: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I/A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0.4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0.2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2800" b="1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0.1</a:t>
                      </a:r>
                      <a:endParaRPr lang="zh-CN" altLang="zh-CN" sz="2800" b="1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800100" y="4083735"/>
            <a:ext cx="102997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在导线连接完成后，闭合开关前还应</a:t>
            </a:r>
            <a:r>
              <a:rPr lang="en-US" altLang="zh-CN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</a:t>
            </a:r>
            <a:r>
              <a:rPr lang="zh-CN" altLang="en-US" sz="3000" b="1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5" name="矩形 4"/>
          <p:cNvSpPr/>
          <p:nvPr/>
        </p:nvSpPr>
        <p:spPr>
          <a:xfrm>
            <a:off x="1373475" y="4844534"/>
            <a:ext cx="621516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6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将滑动变阻器的滑片移到阻值最大的一端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1512</Words>
  <Application>WPS 演示</Application>
  <PresentationFormat>自定义</PresentationFormat>
  <Paragraphs>188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Microsoft</cp:lastModifiedBy>
  <cp:revision>45</cp:revision>
  <dcterms:created xsi:type="dcterms:W3CDTF">2018-02-07T04:03:00Z</dcterms:created>
  <dcterms:modified xsi:type="dcterms:W3CDTF">2018-03-02T13:08:40Z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