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2" r:id="rId2"/>
    <p:sldId id="264" r:id="rId3"/>
    <p:sldId id="308" r:id="rId4"/>
    <p:sldId id="309" r:id="rId5"/>
    <p:sldId id="310" r:id="rId6"/>
    <p:sldId id="306" r:id="rId7"/>
    <p:sldId id="318" r:id="rId8"/>
    <p:sldId id="319" r:id="rId9"/>
    <p:sldId id="320" r:id="rId10"/>
    <p:sldId id="325" r:id="rId11"/>
    <p:sldId id="326" r:id="rId12"/>
    <p:sldId id="327" r:id="rId13"/>
    <p:sldId id="307" r:id="rId14"/>
    <p:sldId id="33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-144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第十一章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="" xmlns:a16="http://schemas.microsoft.com/office/drawing/2014/main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节　功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__3.docx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节　功</a:t>
            </a:r>
          </a:p>
        </p:txBody>
      </p:sp>
    </p:spTree>
    <p:extLst>
      <p:ext uri="{BB962C8B-B14F-4D97-AF65-F5344CB8AC3E}">
        <p14:creationId xmlns:p14="http://schemas.microsoft.com/office/powerpoint/2010/main" val="268150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1430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的作用下向左运动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在运动的过程中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间有相互作用的摩擦力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间摩擦力做功的情况是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都克服摩擦力做功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不做功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克服摩擦力做功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克服摩擦力做功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都不做功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J888.EPS" descr="id:214749485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470514" y="2957646"/>
            <a:ext cx="2334471" cy="15113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8348" y="2741435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85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沿不同的方向用大小相等的拉力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使物体在粗糙程度相同的表面上运动相同的路程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则下列关于拉力做功的判断中正确的是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甲图中的拉力做功最少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乙图中的拉力做功最少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丙图中的拉力做功最多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甲、乙、丙三种情况下拉力做功一样多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0448802"/>
              </p:ext>
            </p:extLst>
          </p:nvPr>
        </p:nvGraphicFramePr>
        <p:xfrm>
          <a:off x="381000" y="2173826"/>
          <a:ext cx="11430000" cy="183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3" imgW="4918254" imgH="790476" progId="Word.Document.12">
                  <p:embed/>
                </p:oleObj>
              </mc:Choice>
              <mc:Fallback>
                <p:oleObj name="文档" r:id="rId3" imgW="4918254" imgH="7904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173826"/>
                        <a:ext cx="11430000" cy="183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549818" y="1658751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小华和妈妈去超市购物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的物品放在小推车中推行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小推车在某段时间内速度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的变化关系图像如图所示。已知小推车重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所受阻力是总重的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0~10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水平推力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大于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阻力大小为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)10~20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内水平推力做了多少功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:10~20 s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内小车匀速运动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=45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小车的速度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=0.8 m/s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小车运动的距离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=0.8 m/s×10 s=8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水平推力做的功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W=F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=45 N×8 m=360 J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9ZKXWJ519.EPS" descr="id:214749486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030205" y="2577397"/>
            <a:ext cx="3095634" cy="25870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22950" y="2694834"/>
            <a:ext cx="777650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4287" y="3131252"/>
            <a:ext cx="590613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95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玉林中考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 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的汽车在平直的公路上匀速行驶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在其前方有一固定的测速仪向汽车发出两次短促的超声波信号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第一次发出信号到接收到信号用时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 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第二次发出信号到接收到信号用时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 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测出汽车的速度为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。已知汽车在公路上匀速行驶时受到的阻力是车重的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超声波的速度为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 m/s(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汽车匀速行驶时受到的牵引力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汽车匀速行驶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内牵引力做的功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测速仪发出两次信号的时间间隔。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356527"/>
              </p:ext>
            </p:extLst>
          </p:nvPr>
        </p:nvGraphicFramePr>
        <p:xfrm>
          <a:off x="380999" y="3689438"/>
          <a:ext cx="11311984" cy="466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文档" r:id="rId3" imgW="4918254" imgH="203018" progId="Word.Document.12">
                  <p:embed/>
                </p:oleObj>
              </mc:Choice>
              <mc:Fallback>
                <p:oleObj name="文档" r:id="rId3" imgW="4918254" imgH="2030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3689438"/>
                        <a:ext cx="11311984" cy="4669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汽车的重力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kg×10 N/kg=2.5×10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汽车受到的阻力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=0.02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=0.02×2.5×10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N=500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汽车匀速行驶时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汽车受到的阻力和牵引力是平衡力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F=f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=500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s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内行驶的距离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s=v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=34 m/s×10 s=340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牵引力做功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=500 N×340 m=1.7×10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722413"/>
              </p:ext>
            </p:extLst>
          </p:nvPr>
        </p:nvGraphicFramePr>
        <p:xfrm>
          <a:off x="463550" y="3179763"/>
          <a:ext cx="11423650" cy="353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文档" r:id="rId3" imgW="4918254" imgH="1522278" progId="Word.Document.12">
                  <p:embed/>
                </p:oleObj>
              </mc:Choice>
              <mc:Fallback>
                <p:oleObj name="文档" r:id="rId3" imgW="4918254" imgH="15222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3550" y="3179763"/>
                        <a:ext cx="11423650" cy="353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576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0929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力学中的功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某举重运动员在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内由支撑到起立将杠铃快速地举过头顶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运动员在这个过程中对杠铃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有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运动员在起立状态保持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内运动员对杠铃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没有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船在水面上匀速行驶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受到重力、浮力、牵引力和阻力的作用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重力和浮力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对船不做功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牵引力和阻力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对船做了功。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735401"/>
              </p:ext>
            </p:extLst>
          </p:nvPr>
        </p:nvGraphicFramePr>
        <p:xfrm>
          <a:off x="381000" y="2788006"/>
          <a:ext cx="11430000" cy="2901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3" imgW="4918254" imgH="1248347" progId="Word.Document.12">
                  <p:embed/>
                </p:oleObj>
              </mc:Choice>
              <mc:Fallback>
                <p:oleObj name="文档" r:id="rId3" imgW="4918254" imgH="12483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788006"/>
                        <a:ext cx="11430000" cy="2901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185636" y="1887351"/>
            <a:ext cx="49274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254" y="1887351"/>
            <a:ext cx="49274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000" y="2327288"/>
            <a:ext cx="49274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65653" y="5833345"/>
            <a:ext cx="1937083" cy="30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17094" y="6261111"/>
            <a:ext cx="2105524" cy="311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303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用手从地面竖直提起水桶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手竖直向上的拉力对水桶做了功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提着水桶在路面上水平向前移动一段路程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手竖直向上的拉力对水桶做了功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关闭发动机的火车进站后仍然向前运动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发动机对火车做了功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用力推一辆汽车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汽车静止不动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推力在这个过程中对汽车做了功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11664" y="2562760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58232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功的计算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塔吊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是建筑工地上普遍使用的起重设备。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塔吊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的钢材先竖直匀速向上吊起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在此上升过程中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塔吊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对钢材所做的功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6.4×10</a:t>
            </a:r>
            <a:r>
              <a:rPr lang="en-US" altLang="zh-CN" sz="2400" u="sng" baseline="300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然后又沿水平方向移动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在水平移动的过程中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塔吊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对钢材做的功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的拉力沿水平方向拉着重为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的小车前进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撤掉拉力后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物体仍向前滑行了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整个过程中拉力做功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重力做功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小聪同学将掉在地上的物理课本捡回桌面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所做的功最接近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A.0.02 J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B.0.2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C.2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	D.20 J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29036" y="2729014"/>
            <a:ext cx="140714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4342" y="3155041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8832" y="4038268"/>
            <a:ext cx="646985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6788" y="4038268"/>
            <a:ext cx="553468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90534" y="4546757"/>
            <a:ext cx="356040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22975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海南中考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用大小相同的力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作用在质量不同的物体上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使它们分别在同一水平面上沿力的方向移动相同的距离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所做的功分别为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W</a:t>
            </a:r>
            <a:r>
              <a:rPr lang="en-US" altLang="zh-CN" sz="24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769625"/>
              </p:ext>
            </p:extLst>
          </p:nvPr>
        </p:nvGraphicFramePr>
        <p:xfrm>
          <a:off x="380999" y="2794926"/>
          <a:ext cx="11311984" cy="14438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3" imgW="4918254" imgH="627773" progId="Word.Document.12">
                  <p:embed/>
                </p:oleObj>
              </mc:Choice>
              <mc:Fallback>
                <p:oleObj name="文档" r:id="rId3" imgW="4918254" imgH="6277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2794926"/>
                        <a:ext cx="11311984" cy="14438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81017"/>
              </p:ext>
            </p:extLst>
          </p:nvPr>
        </p:nvGraphicFramePr>
        <p:xfrm>
          <a:off x="1190988" y="4320848"/>
          <a:ext cx="623788" cy="517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5" imgW="368218" imgH="300928" progId="Word.Document.12">
                  <p:embed/>
                </p:oleObj>
              </mc:Choice>
              <mc:Fallback>
                <p:oleObj name="文档" r:id="rId5" imgW="368218" imgH="3009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0988" y="4320848"/>
                        <a:ext cx="623788" cy="517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0241063" y="2292597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09384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探测器降落时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先悬停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选定安全地点后再着陆。如图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反推发动机提供的推力对探测器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不做功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水平移动过程中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该推力对探测器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不做功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不做功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某步枪的枪膛长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火药对子弹的平均推力是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用此步枪击中前方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则推力对子弹做的功为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513962"/>
              </p:ext>
            </p:extLst>
          </p:nvPr>
        </p:nvGraphicFramePr>
        <p:xfrm>
          <a:off x="381000" y="2638335"/>
          <a:ext cx="11430000" cy="2195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3" imgW="4918254" imgH="944899" progId="Word.Document.12">
                  <p:embed/>
                </p:oleObj>
              </mc:Choice>
              <mc:Fallback>
                <p:oleObj name="文档" r:id="rId3" imgW="4918254" imgH="9448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638335"/>
                        <a:ext cx="11430000" cy="21959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466191" y="1636624"/>
            <a:ext cx="107463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9791" y="1636624"/>
            <a:ext cx="107463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1273" y="5587660"/>
            <a:ext cx="84603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09757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小芳同学在中考体育考试中用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的力投出的实心球在空中画了一条优美的弧线。若实心球重为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小芳投出了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球最高点距地面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2.6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则球在空中飞行的过程中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小芳对球所做的功为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如图甲所示的铁块重力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被吸附在竖直放置且足够长的磁性平板上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当它在竖直方向上拉力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的作用下向上运动时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铁块受到的摩擦力为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铁块此时速度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的关系图像如图乙所示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4.8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056953"/>
              </p:ext>
            </p:extLst>
          </p:nvPr>
        </p:nvGraphicFramePr>
        <p:xfrm>
          <a:off x="381000" y="3997601"/>
          <a:ext cx="11430000" cy="2182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3" imgW="4918254" imgH="939140" progId="Word.Document.12">
                  <p:embed/>
                </p:oleObj>
              </mc:Choice>
              <mc:Fallback>
                <p:oleObj name="文档" r:id="rId3" imgW="4918254" imgH="9391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997601"/>
                        <a:ext cx="11430000" cy="21825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411763" y="217829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8681" y="3051133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3953" y="3488459"/>
            <a:ext cx="73173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5362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如图是台球比赛的情景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选手推动球杆撞击白球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白球运动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然后再撞击黑球。下列说法正确的是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在水平桌面滚动的球受到了重力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重力对它做了功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手推动球杆前进时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手对球杆做了功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桌面对球的支持力做了功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白球撞击黑球后没有静止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是因为人的手还在对白球做功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9785067"/>
              </p:ext>
            </p:extLst>
          </p:nvPr>
        </p:nvGraphicFramePr>
        <p:xfrm>
          <a:off x="381000" y="2216562"/>
          <a:ext cx="11430000" cy="18546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3" imgW="4918254" imgH="798035" progId="Word.Document.12">
                  <p:embed/>
                </p:oleObj>
              </mc:Choice>
              <mc:Fallback>
                <p:oleObj name="文档" r:id="rId3" imgW="4918254" imgH="7980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216562"/>
                        <a:ext cx="11430000" cy="18546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468662" y="1710705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0239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如图所示为某九年级同学跳远比赛时经历助跑、起跳、最高点、落地点四个位置的示意图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则该同学从最高点下落至地面的过程中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重力所做的功最接近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B.100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	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C.300 J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D.1000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962875"/>
              </p:ext>
            </p:extLst>
          </p:nvPr>
        </p:nvGraphicFramePr>
        <p:xfrm>
          <a:off x="380999" y="3205519"/>
          <a:ext cx="11311984" cy="680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3" imgW="4918254" imgH="295888" progId="Word.Document.12">
                  <p:embed/>
                </p:oleObj>
              </mc:Choice>
              <mc:Fallback>
                <p:oleObj name="文档" r:id="rId3" imgW="4918254" imgH="2958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3205519"/>
                        <a:ext cx="11311984" cy="6805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950118" y="2739405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8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29</TotalTime>
  <Words>871</Words>
  <Application>Microsoft Office PowerPoint</Application>
  <PresentationFormat>自定义</PresentationFormat>
  <Paragraphs>87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数学模板</vt:lpstr>
      <vt:lpstr>文档</vt:lpstr>
      <vt:lpstr>第1节　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User</cp:lastModifiedBy>
  <cp:revision>15</cp:revision>
  <dcterms:created xsi:type="dcterms:W3CDTF">2019-12-12T01:39:48Z</dcterms:created>
  <dcterms:modified xsi:type="dcterms:W3CDTF">2019-12-18T06:27:18Z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