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80" r:id="rId2"/>
    <p:sldId id="292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268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8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3" cy="72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5085914-9648-4EA6-B69C-5B610ACD25FD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23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5E1CF27-8CA0-4610-8342-994DE86A9E7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51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CDC1F42C-CDD5-4166-B3A7-9C5BA54AE8D0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 eaLnBrk="1" hangingPunct="1"/>
            <a:fld id="{A4E529D7-6852-41D2-9F3D-5F994E5396BA}" type="slidenum">
              <a:rPr lang="zh-CN" altLang="en-US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2"/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/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/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574675" y="6103938"/>
            <a:ext cx="6840538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本课编写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：辽宁省实验学校沈北合作学校  杨凤燕老师</a:t>
            </a:r>
            <a:endParaRPr lang="en-US" altLang="zh-CN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7171" name="组合 8"/>
          <p:cNvGrpSpPr/>
          <p:nvPr/>
        </p:nvGrpSpPr>
        <p:grpSpPr bwMode="auto">
          <a:xfrm>
            <a:off x="956628" y="1953895"/>
            <a:ext cx="6457950" cy="1383030"/>
            <a:chOff x="-92237" y="2072009"/>
            <a:chExt cx="6457950" cy="138359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29198" y="2072009"/>
              <a:ext cx="4662170" cy="55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第二十二章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能源和可持续发展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92237" y="2625321"/>
              <a:ext cx="6457950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能源和可持续发展</a:t>
              </a: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024813" y="280988"/>
            <a:ext cx="3302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九年级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全一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5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7050" y="971550"/>
            <a:ext cx="402907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文本框 30722"/>
          <p:cNvSpPr txBox="1"/>
          <p:nvPr/>
        </p:nvSpPr>
        <p:spPr>
          <a:xfrm>
            <a:off x="1159510" y="3451225"/>
            <a:ext cx="369633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在下表中，用“√”表示大量耗用该类能源对环境会有明显破坏，用“</a:t>
            </a:r>
            <a:r>
              <a:rPr lang="en-US" altLang="zh-CN" sz="2800" b="1">
                <a:latin typeface="Arial" panose="020B0604020202020204" pitchFamily="34" charset="0"/>
              </a:rPr>
              <a:t>×”</a:t>
            </a:r>
            <a:r>
              <a:rPr lang="zh-CN" altLang="en-US" sz="2800" b="1" dirty="0">
                <a:latin typeface="Arial" panose="020B0604020202020204" pitchFamily="34" charset="0"/>
              </a:rPr>
              <a:t>表示对环境不会造成明显破坏。</a:t>
            </a:r>
          </a:p>
        </p:txBody>
      </p:sp>
      <p:sp>
        <p:nvSpPr>
          <p:cNvPr id="30724" name="矩形 30723"/>
          <p:cNvSpPr/>
          <p:nvPr/>
        </p:nvSpPr>
        <p:spPr>
          <a:xfrm>
            <a:off x="1297305" y="1558925"/>
            <a:ext cx="34156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3399FF"/>
                </a:solidFill>
                <a:latin typeface="Arial" panose="020B0604020202020204" pitchFamily="34" charset="0"/>
              </a:rPr>
              <a:t>　　在耗用各种能源时，对环境是否会造成破坏呢？</a:t>
            </a:r>
          </a:p>
        </p:txBody>
      </p:sp>
      <p:pic>
        <p:nvPicPr>
          <p:cNvPr id="30725" name="图片 307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330" y="1558925"/>
            <a:ext cx="6910070" cy="45104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27" name="组合 30726"/>
          <p:cNvGrpSpPr/>
          <p:nvPr/>
        </p:nvGrpSpPr>
        <p:grpSpPr>
          <a:xfrm>
            <a:off x="1787525" y="454660"/>
            <a:ext cx="2789555" cy="920750"/>
            <a:chOff x="0" y="0"/>
            <a:chExt cx="2231" cy="580"/>
          </a:xfrm>
        </p:grpSpPr>
        <p:pic>
          <p:nvPicPr>
            <p:cNvPr id="30728" name="圆角矩形 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9" name="文本框 30728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4" descr="C:\Users\John\Desktop\0025116bbe5b1138ec1d1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288" y="2429510"/>
            <a:ext cx="5795645" cy="414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矩形 29698"/>
          <p:cNvSpPr/>
          <p:nvPr/>
        </p:nvSpPr>
        <p:spPr>
          <a:xfrm>
            <a:off x="1775460" y="1483360"/>
            <a:ext cx="84613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．提高能源的利用率，减少在能源使用中对环境的破坏。 </a:t>
            </a:r>
          </a:p>
        </p:txBody>
      </p:sp>
      <p:sp>
        <p:nvSpPr>
          <p:cNvPr id="29700" name="TextBox 4"/>
          <p:cNvSpPr/>
          <p:nvPr/>
        </p:nvSpPr>
        <p:spPr>
          <a:xfrm>
            <a:off x="7644765" y="2731135"/>
            <a:ext cx="2232025" cy="2870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2D2D8A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自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2012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</a:rPr>
              <a:t>日起，北京的机动车燃油进行了最新一轮的升级，升级后的燃油更加环保，可以改善大气质量。</a:t>
            </a:r>
          </a:p>
        </p:txBody>
      </p:sp>
      <p:sp>
        <p:nvSpPr>
          <p:cNvPr id="29703" name="矩形 4"/>
          <p:cNvSpPr/>
          <p:nvPr/>
        </p:nvSpPr>
        <p:spPr>
          <a:xfrm>
            <a:off x="1775460" y="626110"/>
            <a:ext cx="4273550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三、能源与可持续发展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"/>
          <p:cNvSpPr/>
          <p:nvPr/>
        </p:nvSpPr>
        <p:spPr>
          <a:xfrm>
            <a:off x="1962150" y="3898900"/>
            <a:ext cx="4032250" cy="2143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可再生能源：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　　</a:t>
            </a:r>
            <a:r>
              <a:rPr lang="zh-CN" altLang="en-US" sz="2800" b="1" dirty="0">
                <a:latin typeface="Arial" panose="020B0604020202020204" pitchFamily="34" charset="0"/>
              </a:rPr>
              <a:t>太阳能、风能、水能等可以在自然界里源源不断地得到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</a:p>
        </p:txBody>
      </p:sp>
      <p:pic>
        <p:nvPicPr>
          <p:cNvPr id="28675" name="Picture 4" descr="C:\Users\John\AppData\Roaming\Tencent\Users\76476908\QQ\WinTemp\RichOle\QCBBH~WFXXE)UOJ_O3G545Y.jpg"/>
          <p:cNvPicPr/>
          <p:nvPr/>
        </p:nvPicPr>
        <p:blipFill>
          <a:blip r:embed="rId2"/>
          <a:srcRect t="13187"/>
          <a:stretch>
            <a:fillRect/>
          </a:stretch>
        </p:blipFill>
        <p:spPr>
          <a:xfrm>
            <a:off x="8425180" y="4566920"/>
            <a:ext cx="3706495" cy="2160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3" descr="C:\Users\John\AppData\Roaming\Tencent\Users\76476908\QQ\WinTemp\RichOle\G0F0ZQ1ATW3TH1UTRHT18ZC.jpg"/>
          <p:cNvPicPr/>
          <p:nvPr/>
        </p:nvPicPr>
        <p:blipFill>
          <a:blip r:embed="rId3"/>
          <a:srcRect l="16852" t="13515" r="9422"/>
          <a:stretch>
            <a:fillRect/>
          </a:stretch>
        </p:blipFill>
        <p:spPr>
          <a:xfrm>
            <a:off x="5994400" y="2684780"/>
            <a:ext cx="3706495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5" descr="C:\Users\John\AppData\Roaming\Tencent\Users\76476908\QQ\WinTemp\RichOle\OK06IITAT)T`K8W_[W~2YEG.jpg"/>
          <p:cNvPicPr/>
          <p:nvPr/>
        </p:nvPicPr>
        <p:blipFill>
          <a:blip r:embed="rId4"/>
          <a:srcRect t="2702" b="5385"/>
          <a:stretch>
            <a:fillRect/>
          </a:stretch>
        </p:blipFill>
        <p:spPr>
          <a:xfrm>
            <a:off x="8088630" y="802640"/>
            <a:ext cx="3700145" cy="2195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矩形 28677"/>
          <p:cNvSpPr/>
          <p:nvPr/>
        </p:nvSpPr>
        <p:spPr>
          <a:xfrm>
            <a:off x="1962150" y="1147445"/>
            <a:ext cx="3576955" cy="5194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．发展新的理想能源</a:t>
            </a:r>
          </a:p>
        </p:txBody>
      </p:sp>
      <p:sp>
        <p:nvSpPr>
          <p:cNvPr id="28679" name="矩形 28678"/>
          <p:cNvSpPr/>
          <p:nvPr/>
        </p:nvSpPr>
        <p:spPr>
          <a:xfrm>
            <a:off x="1962150" y="1666875"/>
            <a:ext cx="3889375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</a:rPr>
              <a:t>不可再生能源：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　　</a:t>
            </a:r>
            <a:r>
              <a:rPr lang="zh-CN" altLang="en-US" sz="2800" b="1" dirty="0">
                <a:latin typeface="Arial" panose="020B0604020202020204" pitchFamily="34" charset="0"/>
              </a:rPr>
              <a:t>化石能源、核能等能源会越用越少。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27650"/>
          <p:cNvSpPr/>
          <p:nvPr/>
        </p:nvSpPr>
        <p:spPr>
          <a:xfrm>
            <a:off x="6782435" y="2579370"/>
            <a:ext cx="448373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你认为风能、太阳能、核能以及你所想到的可能的能源，哪些有可能成为未来的理想能源，为什么？</a:t>
            </a:r>
          </a:p>
        </p:txBody>
      </p:sp>
      <p:sp>
        <p:nvSpPr>
          <p:cNvPr id="27652" name="矩形 27651"/>
          <p:cNvSpPr/>
          <p:nvPr/>
        </p:nvSpPr>
        <p:spPr>
          <a:xfrm>
            <a:off x="1238250" y="2462530"/>
            <a:ext cx="463169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Arial" panose="020B0604020202020204" pitchFamily="34" charset="0"/>
              </a:rPr>
              <a:t>　　能源家族中，有木柴、煤炭、石油、天然气、水能、风能、太阳能、核能等，哪 些属于不可再生能源？哪些属于可再生能源？ </a:t>
            </a:r>
          </a:p>
        </p:txBody>
      </p:sp>
      <p:grpSp>
        <p:nvGrpSpPr>
          <p:cNvPr id="27654" name="组合 27653"/>
          <p:cNvGrpSpPr/>
          <p:nvPr/>
        </p:nvGrpSpPr>
        <p:grpSpPr>
          <a:xfrm>
            <a:off x="1455420" y="807085"/>
            <a:ext cx="2789555" cy="920750"/>
            <a:chOff x="0" y="0"/>
            <a:chExt cx="2231" cy="580"/>
          </a:xfrm>
        </p:grpSpPr>
        <p:pic>
          <p:nvPicPr>
            <p:cNvPr id="27655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文本框 27655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想想议议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37" name="组合 26636"/>
          <p:cNvGrpSpPr/>
          <p:nvPr/>
        </p:nvGrpSpPr>
        <p:grpSpPr>
          <a:xfrm>
            <a:off x="1844675" y="776605"/>
            <a:ext cx="2789555" cy="920750"/>
            <a:chOff x="0" y="0"/>
            <a:chExt cx="2231" cy="580"/>
          </a:xfrm>
        </p:grpSpPr>
        <p:pic>
          <p:nvPicPr>
            <p:cNvPr id="26638" name="圆角矩形 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31" cy="5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9" name="文本框 26638"/>
            <p:cNvSpPr txBox="1"/>
            <p:nvPr/>
          </p:nvSpPr>
          <p:spPr>
            <a:xfrm>
              <a:off x="59" y="105"/>
              <a:ext cx="211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3600" b="1" dirty="0">
                  <a:solidFill>
                    <a:srgbClr val="FFFFFF"/>
                  </a:solidFill>
                  <a:latin typeface="宋体" panose="02010600030101010101" pitchFamily="2" charset="-122"/>
                </a:rPr>
                <a:t>课堂小结</a:t>
              </a:r>
            </a:p>
          </p:txBody>
        </p:sp>
      </p:grpSp>
      <p:grpSp>
        <p:nvGrpSpPr>
          <p:cNvPr id="26640" name="组合 26639"/>
          <p:cNvGrpSpPr/>
          <p:nvPr/>
        </p:nvGrpSpPr>
        <p:grpSpPr>
          <a:xfrm>
            <a:off x="1844675" y="3164205"/>
            <a:ext cx="2657475" cy="2468245"/>
            <a:chOff x="0" y="0"/>
            <a:chExt cx="1674" cy="1555"/>
          </a:xfrm>
        </p:grpSpPr>
        <p:pic>
          <p:nvPicPr>
            <p:cNvPr id="26641" name="单圆角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2" name="文本框 26641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能量转移和能量转化的方向性</a:t>
              </a:r>
            </a:p>
          </p:txBody>
        </p:sp>
      </p:grpSp>
      <p:grpSp>
        <p:nvGrpSpPr>
          <p:cNvPr id="26643" name="组合 26642"/>
          <p:cNvGrpSpPr/>
          <p:nvPr/>
        </p:nvGrpSpPr>
        <p:grpSpPr>
          <a:xfrm>
            <a:off x="4796155" y="3092450"/>
            <a:ext cx="2000250" cy="2468880"/>
            <a:chOff x="0" y="0"/>
            <a:chExt cx="1152" cy="1555"/>
          </a:xfrm>
        </p:grpSpPr>
        <p:pic>
          <p:nvPicPr>
            <p:cNvPr id="26644" name="单圆角矩形 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5" name="文本框 26644"/>
            <p:cNvSpPr txBox="1"/>
            <p:nvPr/>
          </p:nvSpPr>
          <p:spPr>
            <a:xfrm>
              <a:off x="92" y="7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能源消耗对环境的影响</a:t>
              </a:r>
              <a:endParaRPr lang="en-US" altLang="zh-CN" sz="2800" b="1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26646" name="组合 26645"/>
          <p:cNvGrpSpPr/>
          <p:nvPr/>
        </p:nvGrpSpPr>
        <p:grpSpPr>
          <a:xfrm>
            <a:off x="4003675" y="3740150"/>
            <a:ext cx="615950" cy="1322705"/>
            <a:chOff x="0" y="0"/>
            <a:chExt cx="388" cy="833"/>
          </a:xfrm>
        </p:grpSpPr>
        <p:pic>
          <p:nvPicPr>
            <p:cNvPr id="26647" name="燕尾形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48" name="文本框 26647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6649" name="组合 26648"/>
          <p:cNvGrpSpPr/>
          <p:nvPr/>
        </p:nvGrpSpPr>
        <p:grpSpPr>
          <a:xfrm>
            <a:off x="7029450" y="3116580"/>
            <a:ext cx="3168650" cy="2470150"/>
            <a:chOff x="3538" y="1693"/>
            <a:chExt cx="1996" cy="1556"/>
          </a:xfrm>
        </p:grpSpPr>
        <p:grpSp>
          <p:nvGrpSpPr>
            <p:cNvPr id="26650" name="组合 26649"/>
            <p:cNvGrpSpPr/>
            <p:nvPr/>
          </p:nvGrpSpPr>
          <p:grpSpPr>
            <a:xfrm>
              <a:off x="3538" y="1693"/>
              <a:ext cx="1996" cy="1556"/>
              <a:chOff x="0" y="0"/>
              <a:chExt cx="1682" cy="1556"/>
            </a:xfrm>
          </p:grpSpPr>
          <p:pic>
            <p:nvPicPr>
              <p:cNvPr id="26651" name="单圆角矩形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1682" cy="1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52" name="文本框 26651"/>
              <p:cNvSpPr txBox="1"/>
              <p:nvPr/>
            </p:nvSpPr>
            <p:spPr>
              <a:xfrm>
                <a:off x="597" y="65"/>
                <a:ext cx="937" cy="14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2800" b="1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能源与可持续发展</a:t>
                </a:r>
              </a:p>
            </p:txBody>
          </p:sp>
        </p:grpSp>
        <p:grpSp>
          <p:nvGrpSpPr>
            <p:cNvPr id="26653" name="组合 26652"/>
            <p:cNvGrpSpPr/>
            <p:nvPr/>
          </p:nvGrpSpPr>
          <p:grpSpPr>
            <a:xfrm>
              <a:off x="3582" y="2092"/>
              <a:ext cx="387" cy="837"/>
              <a:chOff x="0" y="0"/>
              <a:chExt cx="387" cy="837"/>
            </a:xfrm>
          </p:grpSpPr>
          <p:pic>
            <p:nvPicPr>
              <p:cNvPr id="26654" name="燕尾形 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387" cy="8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55" name="文本框 26654"/>
              <p:cNvSpPr txBox="1"/>
              <p:nvPr/>
            </p:nvSpPr>
            <p:spPr>
              <a:xfrm>
                <a:off x="36" y="24"/>
                <a:ext cx="315" cy="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2800" dirty="0"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4" descr="C:\Users\John\Desktop\stock-photo-model-of-earth-21955486.jpg"/>
          <p:cNvPicPr>
            <a:picLocks noChangeAspect="1"/>
          </p:cNvPicPr>
          <p:nvPr/>
        </p:nvPicPr>
        <p:blipFill>
          <a:blip r:embed="rId2"/>
          <a:srcRect r="50468" b="55280"/>
          <a:stretch>
            <a:fillRect/>
          </a:stretch>
        </p:blipFill>
        <p:spPr>
          <a:xfrm>
            <a:off x="7377430" y="1953895"/>
            <a:ext cx="4716780" cy="4830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9" name="TextBox 8"/>
          <p:cNvSpPr txBox="1"/>
          <p:nvPr/>
        </p:nvSpPr>
        <p:spPr>
          <a:xfrm>
            <a:off x="1922780" y="2788285"/>
            <a:ext cx="525208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　　既然能量是守恒的，那地球上的能量就不会减少了，为什么还需要节约能源？</a:t>
            </a:r>
            <a:r>
              <a:rPr lang="en-US" altLang="zh-CN" sz="2800" b="1">
                <a:solidFill>
                  <a:srgbClr val="0066CC"/>
                </a:solidFill>
                <a:latin typeface="宋体" panose="02010600030101010101" pitchFamily="2" charset="-122"/>
              </a:rPr>
              <a:t>	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4112" name="矩形 4111"/>
          <p:cNvSpPr/>
          <p:nvPr/>
        </p:nvSpPr>
        <p:spPr>
          <a:xfrm>
            <a:off x="1126490" y="1572895"/>
            <a:ext cx="3276600" cy="518795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</a:rPr>
              <a:t>想想议议</a:t>
            </a:r>
          </a:p>
        </p:txBody>
      </p:sp>
      <p:sp>
        <p:nvSpPr>
          <p:cNvPr id="4113" name="矩形 4"/>
          <p:cNvSpPr/>
          <p:nvPr/>
        </p:nvSpPr>
        <p:spPr>
          <a:xfrm>
            <a:off x="2473325" y="741045"/>
            <a:ext cx="680402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一、能量转移和能量转化的方向性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2"/>
          <p:cNvSpPr/>
          <p:nvPr/>
        </p:nvSpPr>
        <p:spPr>
          <a:xfrm>
            <a:off x="1812290" y="1268730"/>
            <a:ext cx="828230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我们从石油中提炼出汽油，内燃机把能源中储备的化学能转化为汽车的机械能、内能。</a:t>
            </a:r>
          </a:p>
        </p:txBody>
      </p:sp>
      <p:pic>
        <p:nvPicPr>
          <p:cNvPr id="37891" name="Picture 2" descr="E:\电子课件编制\1339460427586.jpg"/>
          <p:cNvPicPr>
            <a:picLocks noChangeAspect="1"/>
          </p:cNvPicPr>
          <p:nvPr/>
        </p:nvPicPr>
        <p:blipFill>
          <a:blip r:embed="rId2"/>
          <a:srcRect l="1456" t="1936" r="3908" b="14799"/>
          <a:stretch>
            <a:fillRect/>
          </a:stretch>
        </p:blipFill>
        <p:spPr>
          <a:xfrm>
            <a:off x="2280920" y="2384425"/>
            <a:ext cx="2736850" cy="18116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892" name="组合 37891"/>
          <p:cNvGrpSpPr/>
          <p:nvPr/>
        </p:nvGrpSpPr>
        <p:grpSpPr>
          <a:xfrm>
            <a:off x="5233670" y="2554605"/>
            <a:ext cx="4464050" cy="1816100"/>
            <a:chOff x="0" y="0"/>
            <a:chExt cx="4464050" cy="1816100"/>
          </a:xfrm>
        </p:grpSpPr>
        <p:pic>
          <p:nvPicPr>
            <p:cNvPr id="37893" name="Picture 3" descr="C:\Users\John\Desktop\20101208082812960646.jpg"/>
            <p:cNvPicPr>
              <a:picLocks noChangeAspect="1"/>
            </p:cNvPicPr>
            <p:nvPr/>
          </p:nvPicPr>
          <p:blipFill>
            <a:blip r:embed="rId3"/>
            <a:srcRect l="7938" t="21169" r="7013" b="12305"/>
            <a:stretch>
              <a:fillRect/>
            </a:stretch>
          </p:blipFill>
          <p:spPr>
            <a:xfrm>
              <a:off x="1368425" y="0"/>
              <a:ext cx="3095625" cy="18161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894" name="右箭头 6"/>
            <p:cNvSpPr/>
            <p:nvPr/>
          </p:nvSpPr>
          <p:spPr>
            <a:xfrm>
              <a:off x="0" y="720725"/>
              <a:ext cx="1152525" cy="431800"/>
            </a:xfrm>
            <a:prstGeom prst="rightArrow">
              <a:avLst>
                <a:gd name="adj1" fmla="val 50000"/>
                <a:gd name="adj2" fmla="val 49996"/>
              </a:avLst>
            </a:prstGeom>
            <a:solidFill>
              <a:schemeClr val="accent1"/>
            </a:solidFill>
            <a:ln w="25400" cap="flat" cmpd="sng">
              <a:solidFill>
                <a:srgbClr val="385D8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37895" name="矩形 12"/>
          <p:cNvSpPr/>
          <p:nvPr/>
        </p:nvSpPr>
        <p:spPr>
          <a:xfrm>
            <a:off x="1812290" y="5984875"/>
            <a:ext cx="856805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这些机械能、内能无法再转化回可以被利用的能源。</a:t>
            </a:r>
          </a:p>
        </p:txBody>
      </p:sp>
      <p:sp>
        <p:nvSpPr>
          <p:cNvPr id="37896" name="矩形 37895"/>
          <p:cNvSpPr/>
          <p:nvPr/>
        </p:nvSpPr>
        <p:spPr>
          <a:xfrm>
            <a:off x="1812290" y="749300"/>
            <a:ext cx="935355" cy="5194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</a:p>
        </p:txBody>
      </p:sp>
      <p:grpSp>
        <p:nvGrpSpPr>
          <p:cNvPr id="37897" name="组合 37896"/>
          <p:cNvGrpSpPr/>
          <p:nvPr/>
        </p:nvGrpSpPr>
        <p:grpSpPr>
          <a:xfrm>
            <a:off x="2444115" y="4354830"/>
            <a:ext cx="7110730" cy="1518920"/>
            <a:chOff x="0" y="0"/>
            <a:chExt cx="4479" cy="957"/>
          </a:xfrm>
        </p:grpSpPr>
        <p:cxnSp>
          <p:nvCxnSpPr>
            <p:cNvPr id="37898" name="直接箭头连接符 8"/>
            <p:cNvCxnSpPr/>
            <p:nvPr/>
          </p:nvCxnSpPr>
          <p:spPr>
            <a:xfrm>
              <a:off x="1077" y="272"/>
              <a:ext cx="749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7899" name="组合 37898"/>
            <p:cNvGrpSpPr/>
            <p:nvPr/>
          </p:nvGrpSpPr>
          <p:grpSpPr>
            <a:xfrm>
              <a:off x="0" y="6"/>
              <a:ext cx="1100" cy="481"/>
              <a:chOff x="0" y="0"/>
              <a:chExt cx="1526" cy="481"/>
            </a:xfrm>
          </p:grpSpPr>
          <p:pic>
            <p:nvPicPr>
              <p:cNvPr id="37900" name="矩形 9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1526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901" name="文本框 37900"/>
              <p:cNvSpPr txBox="1"/>
              <p:nvPr/>
            </p:nvSpPr>
            <p:spPr>
              <a:xfrm>
                <a:off x="34" y="85"/>
                <a:ext cx="1462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化学能</a:t>
                </a:r>
              </a:p>
            </p:txBody>
          </p:sp>
        </p:grpSp>
        <p:grpSp>
          <p:nvGrpSpPr>
            <p:cNvPr id="37902" name="组合 37901"/>
            <p:cNvGrpSpPr/>
            <p:nvPr/>
          </p:nvGrpSpPr>
          <p:grpSpPr>
            <a:xfrm>
              <a:off x="1825" y="476"/>
              <a:ext cx="998" cy="481"/>
              <a:chOff x="0" y="0"/>
              <a:chExt cx="1525" cy="481"/>
            </a:xfrm>
          </p:grpSpPr>
          <p:pic>
            <p:nvPicPr>
              <p:cNvPr id="37903" name="矩形 1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904" name="文本框 37903"/>
              <p:cNvSpPr txBox="1"/>
              <p:nvPr/>
            </p:nvSpPr>
            <p:spPr>
              <a:xfrm>
                <a:off x="33" y="85"/>
                <a:ext cx="1462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内能</a:t>
                </a:r>
              </a:p>
            </p:txBody>
          </p:sp>
        </p:grpSp>
        <p:grpSp>
          <p:nvGrpSpPr>
            <p:cNvPr id="37905" name="组合 37904"/>
            <p:cNvGrpSpPr/>
            <p:nvPr/>
          </p:nvGrpSpPr>
          <p:grpSpPr>
            <a:xfrm>
              <a:off x="3481" y="0"/>
              <a:ext cx="998" cy="481"/>
              <a:chOff x="0" y="0"/>
              <a:chExt cx="1525" cy="481"/>
            </a:xfrm>
          </p:grpSpPr>
          <p:pic>
            <p:nvPicPr>
              <p:cNvPr id="37906" name="矩形 1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907" name="文本框 37906"/>
              <p:cNvSpPr txBox="1"/>
              <p:nvPr/>
            </p:nvSpPr>
            <p:spPr>
              <a:xfrm>
                <a:off x="33" y="85"/>
                <a:ext cx="1462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内能</a:t>
                </a:r>
              </a:p>
            </p:txBody>
          </p:sp>
        </p:grpSp>
        <p:cxnSp>
          <p:nvCxnSpPr>
            <p:cNvPr id="37908" name="直接箭头连接符 8"/>
            <p:cNvCxnSpPr/>
            <p:nvPr/>
          </p:nvCxnSpPr>
          <p:spPr>
            <a:xfrm>
              <a:off x="1077" y="363"/>
              <a:ext cx="749" cy="341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7909" name="直接箭头连接符 8"/>
            <p:cNvCxnSpPr/>
            <p:nvPr/>
          </p:nvCxnSpPr>
          <p:spPr>
            <a:xfrm>
              <a:off x="2982" y="250"/>
              <a:ext cx="499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7910" name="组合 37909"/>
            <p:cNvGrpSpPr/>
            <p:nvPr/>
          </p:nvGrpSpPr>
          <p:grpSpPr>
            <a:xfrm>
              <a:off x="1848" y="46"/>
              <a:ext cx="1111" cy="414"/>
              <a:chOff x="0" y="0"/>
              <a:chExt cx="2726" cy="595"/>
            </a:xfrm>
          </p:grpSpPr>
          <p:pic>
            <p:nvPicPr>
              <p:cNvPr id="37911" name="矩形 1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2726" cy="5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912" name="文本框 37911"/>
              <p:cNvSpPr txBox="1"/>
              <p:nvPr/>
            </p:nvSpPr>
            <p:spPr>
              <a:xfrm>
                <a:off x="38" y="23"/>
                <a:ext cx="2653" cy="5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机械能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12"/>
          <p:cNvSpPr/>
          <p:nvPr/>
        </p:nvSpPr>
        <p:spPr>
          <a:xfrm>
            <a:off x="1468120" y="806450"/>
            <a:ext cx="8209280" cy="1372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</a:p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</a:rPr>
              <a:t>火力发电厂把煤中贮存的化学能转化为电能，供生产和生活用。</a:t>
            </a:r>
          </a:p>
        </p:txBody>
      </p:sp>
      <p:sp>
        <p:nvSpPr>
          <p:cNvPr id="36867" name="矩形 12"/>
          <p:cNvSpPr/>
          <p:nvPr/>
        </p:nvSpPr>
        <p:spPr>
          <a:xfrm>
            <a:off x="1468120" y="5779770"/>
            <a:ext cx="8280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用电器将电能转化为内能、光能、机械能多种形式的能后，这些能量无法再变回能源。</a:t>
            </a:r>
          </a:p>
        </p:txBody>
      </p:sp>
      <p:pic>
        <p:nvPicPr>
          <p:cNvPr id="36868" name="Picture 2" descr="E:\电子课件编制\8023729_133354474000_2.jpg"/>
          <p:cNvPicPr>
            <a:picLocks noChangeAspect="1"/>
          </p:cNvPicPr>
          <p:nvPr/>
        </p:nvPicPr>
        <p:blipFill>
          <a:blip r:embed="rId2"/>
          <a:srcRect l="15302" r="21947" b="14476"/>
          <a:stretch>
            <a:fillRect/>
          </a:stretch>
        </p:blipFill>
        <p:spPr>
          <a:xfrm>
            <a:off x="1791970" y="2468245"/>
            <a:ext cx="2268855" cy="2057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6869" name="组合 36868"/>
          <p:cNvGrpSpPr/>
          <p:nvPr/>
        </p:nvGrpSpPr>
        <p:grpSpPr>
          <a:xfrm>
            <a:off x="4095750" y="2143125"/>
            <a:ext cx="5041900" cy="2376170"/>
            <a:chOff x="0" y="0"/>
            <a:chExt cx="5838825" cy="2879725"/>
          </a:xfrm>
        </p:grpSpPr>
        <p:sp>
          <p:nvSpPr>
            <p:cNvPr id="36870" name="右箭头 6"/>
            <p:cNvSpPr/>
            <p:nvPr/>
          </p:nvSpPr>
          <p:spPr>
            <a:xfrm>
              <a:off x="0" y="1152525"/>
              <a:ext cx="1152525" cy="431800"/>
            </a:xfrm>
            <a:prstGeom prst="rightArrow">
              <a:avLst>
                <a:gd name="adj1" fmla="val 50000"/>
                <a:gd name="adj2" fmla="val 49996"/>
              </a:avLst>
            </a:prstGeom>
            <a:solidFill>
              <a:schemeClr val="accent1"/>
            </a:solidFill>
            <a:ln w="25400" cap="flat" cmpd="sng">
              <a:solidFill>
                <a:srgbClr val="385D8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8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36871" name="组合 36870"/>
            <p:cNvGrpSpPr>
              <a:grpSpLocks noChangeAspect="1"/>
            </p:cNvGrpSpPr>
            <p:nvPr/>
          </p:nvGrpSpPr>
          <p:grpSpPr>
            <a:xfrm>
              <a:off x="1368425" y="0"/>
              <a:ext cx="4470400" cy="2879725"/>
              <a:chOff x="0" y="0"/>
              <a:chExt cx="5406202" cy="3528392"/>
            </a:xfrm>
          </p:grpSpPr>
          <p:pic>
            <p:nvPicPr>
              <p:cNvPr id="36872" name="Picture 4" descr="C:\Users\John\Desktop\12OCA36340-13O1.jpg"/>
              <p:cNvPicPr>
                <a:picLocks noChangeAspect="1"/>
              </p:cNvPicPr>
              <p:nvPr/>
            </p:nvPicPr>
            <p:blipFill>
              <a:blip r:embed="rId3"/>
              <a:srcRect l="35236" t="29530" r="36711" b="27158"/>
              <a:stretch>
                <a:fillRect/>
              </a:stretch>
            </p:blipFill>
            <p:spPr>
              <a:xfrm>
                <a:off x="1517770" y="1944216"/>
                <a:ext cx="1368152" cy="15841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6873" name="Picture 7" descr="C:\Users\John\Desktop\225992200818162166.jpg"/>
              <p:cNvPicPr>
                <a:picLocks noChangeAspect="1"/>
              </p:cNvPicPr>
              <p:nvPr/>
            </p:nvPicPr>
            <p:blipFill>
              <a:blip r:embed="rId4"/>
              <a:srcRect l="64545" t="33089" b="16412"/>
              <a:stretch>
                <a:fillRect/>
              </a:stretch>
            </p:blipFill>
            <p:spPr>
              <a:xfrm>
                <a:off x="6248" y="2016224"/>
                <a:ext cx="1525735" cy="15121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6874" name="Picture 6" descr="C:\Users\John\Desktop\2f3e75f5eaaa2728eda931f86f_560.jpg"/>
              <p:cNvPicPr>
                <a:picLocks noChangeAspect="1"/>
              </p:cNvPicPr>
              <p:nvPr/>
            </p:nvPicPr>
            <p:blipFill>
              <a:blip r:embed="rId5"/>
              <a:srcRect l="15575" r="8488" b="22868"/>
              <a:stretch>
                <a:fillRect/>
              </a:stretch>
            </p:blipFill>
            <p:spPr>
              <a:xfrm>
                <a:off x="0" y="0"/>
                <a:ext cx="2907283" cy="20882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6875" name="Picture 5" descr="C:\Users\John\Desktop\2450617_102727521783_2.jpg"/>
              <p:cNvPicPr>
                <a:picLocks noChangeAspect="1"/>
              </p:cNvPicPr>
              <p:nvPr/>
            </p:nvPicPr>
            <p:blipFill>
              <a:blip r:embed="rId6"/>
              <a:srcRect b="2934"/>
              <a:stretch>
                <a:fillRect/>
              </a:stretch>
            </p:blipFill>
            <p:spPr>
              <a:xfrm>
                <a:off x="2813914" y="0"/>
                <a:ext cx="2592288" cy="352839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6876" name="组合 36875"/>
          <p:cNvGrpSpPr/>
          <p:nvPr/>
        </p:nvGrpSpPr>
        <p:grpSpPr>
          <a:xfrm>
            <a:off x="2223770" y="4484370"/>
            <a:ext cx="7021830" cy="1367155"/>
            <a:chOff x="0" y="0"/>
            <a:chExt cx="5018" cy="974"/>
          </a:xfrm>
        </p:grpSpPr>
        <p:cxnSp>
          <p:nvCxnSpPr>
            <p:cNvPr id="36877" name="直接箭头连接符 8"/>
            <p:cNvCxnSpPr/>
            <p:nvPr/>
          </p:nvCxnSpPr>
          <p:spPr>
            <a:xfrm>
              <a:off x="1222" y="266"/>
              <a:ext cx="742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</p:spPr>
        </p:cxnSp>
        <p:grpSp>
          <p:nvGrpSpPr>
            <p:cNvPr id="36878" name="组合 36877"/>
            <p:cNvGrpSpPr/>
            <p:nvPr/>
          </p:nvGrpSpPr>
          <p:grpSpPr>
            <a:xfrm>
              <a:off x="0" y="0"/>
              <a:ext cx="1246" cy="481"/>
              <a:chOff x="0" y="0"/>
              <a:chExt cx="2779776" cy="1048512"/>
            </a:xfrm>
          </p:grpSpPr>
          <p:pic>
            <p:nvPicPr>
              <p:cNvPr id="36879" name="矩形 9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2779776" cy="104851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6880" name="文本框 36879"/>
              <p:cNvSpPr txBox="1"/>
              <p:nvPr/>
            </p:nvSpPr>
            <p:spPr>
              <a:xfrm>
                <a:off x="61405" y="182480"/>
                <a:ext cx="2664381" cy="7921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化学能</a:t>
                </a:r>
              </a:p>
            </p:txBody>
          </p:sp>
        </p:grpSp>
        <p:grpSp>
          <p:nvGrpSpPr>
            <p:cNvPr id="36881" name="组合 36880"/>
            <p:cNvGrpSpPr/>
            <p:nvPr/>
          </p:nvGrpSpPr>
          <p:grpSpPr>
            <a:xfrm>
              <a:off x="2001" y="493"/>
              <a:ext cx="998" cy="481"/>
              <a:chOff x="0" y="0"/>
              <a:chExt cx="1525" cy="481"/>
            </a:xfrm>
          </p:grpSpPr>
          <p:pic>
            <p:nvPicPr>
              <p:cNvPr id="36882" name="矩形 1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6883" name="文本框 36882"/>
              <p:cNvSpPr txBox="1"/>
              <p:nvPr/>
            </p:nvSpPr>
            <p:spPr>
              <a:xfrm>
                <a:off x="33" y="85"/>
                <a:ext cx="1462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内能</a:t>
                </a:r>
              </a:p>
            </p:txBody>
          </p:sp>
        </p:grpSp>
        <p:grpSp>
          <p:nvGrpSpPr>
            <p:cNvPr id="36884" name="组合 36883"/>
            <p:cNvGrpSpPr/>
            <p:nvPr/>
          </p:nvGrpSpPr>
          <p:grpSpPr>
            <a:xfrm>
              <a:off x="4020" y="16"/>
              <a:ext cx="998" cy="481"/>
              <a:chOff x="0" y="0"/>
              <a:chExt cx="1525" cy="481"/>
            </a:xfrm>
          </p:grpSpPr>
          <p:pic>
            <p:nvPicPr>
              <p:cNvPr id="36885" name="矩形 10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1525" cy="4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6886" name="文本框 36885"/>
              <p:cNvSpPr txBox="1"/>
              <p:nvPr/>
            </p:nvSpPr>
            <p:spPr>
              <a:xfrm>
                <a:off x="33" y="85"/>
                <a:ext cx="1462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内能</a:t>
                </a:r>
              </a:p>
            </p:txBody>
          </p:sp>
        </p:grpSp>
        <p:cxnSp>
          <p:nvCxnSpPr>
            <p:cNvPr id="36887" name="直接箭头连接符 8"/>
            <p:cNvCxnSpPr/>
            <p:nvPr/>
          </p:nvCxnSpPr>
          <p:spPr>
            <a:xfrm>
              <a:off x="1230" y="311"/>
              <a:ext cx="749" cy="341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6888" name="直接箭头连接符 8"/>
            <p:cNvCxnSpPr/>
            <p:nvPr/>
          </p:nvCxnSpPr>
          <p:spPr>
            <a:xfrm>
              <a:off x="2908" y="266"/>
              <a:ext cx="273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grpSp>
          <p:nvGrpSpPr>
            <p:cNvPr id="36889" name="组合 36888"/>
            <p:cNvGrpSpPr/>
            <p:nvPr/>
          </p:nvGrpSpPr>
          <p:grpSpPr>
            <a:xfrm>
              <a:off x="1956" y="16"/>
              <a:ext cx="975" cy="476"/>
              <a:chOff x="0" y="0"/>
              <a:chExt cx="1179" cy="431"/>
            </a:xfrm>
          </p:grpSpPr>
          <p:pic>
            <p:nvPicPr>
              <p:cNvPr id="36890" name="圆角矩形 1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0"/>
                <a:ext cx="1179" cy="43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6891" name="文本框 36890"/>
              <p:cNvSpPr txBox="1"/>
              <p:nvPr/>
            </p:nvSpPr>
            <p:spPr>
              <a:xfrm>
                <a:off x="45" y="45"/>
                <a:ext cx="1109" cy="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r>
                  <a:rPr lang="zh-CN" altLang="en-US" sz="3200" dirty="0">
                    <a:solidFill>
                      <a:srgbClr val="FFFFFF"/>
                    </a:solidFill>
                    <a:effectLst>
                      <a:outerShdw blurRad="38100" dist="38100" dir="2700000">
                        <a:srgbClr val="000000"/>
                      </a:outerShdw>
                    </a:effectLst>
                    <a:latin typeface="Calibri" panose="020F0502020204030204" pitchFamily="34" charset="0"/>
                  </a:rPr>
                  <a:t>电能</a:t>
                </a:r>
              </a:p>
            </p:txBody>
          </p:sp>
        </p:grpSp>
        <p:cxnSp>
          <p:nvCxnSpPr>
            <p:cNvPr id="36892" name="直接箭头连接符 8"/>
            <p:cNvCxnSpPr/>
            <p:nvPr/>
          </p:nvCxnSpPr>
          <p:spPr>
            <a:xfrm>
              <a:off x="3294" y="266"/>
              <a:ext cx="273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36893" name="直接箭头连接符 8"/>
            <p:cNvCxnSpPr/>
            <p:nvPr/>
          </p:nvCxnSpPr>
          <p:spPr>
            <a:xfrm>
              <a:off x="3725" y="266"/>
              <a:ext cx="273" cy="0"/>
            </a:xfrm>
            <a:prstGeom prst="straightConnector1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2"/>
          <p:cNvSpPr/>
          <p:nvPr/>
        </p:nvSpPr>
        <p:spPr>
          <a:xfrm>
            <a:off x="1962785" y="753745"/>
            <a:ext cx="90055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： </a:t>
            </a:r>
            <a:r>
              <a:rPr lang="zh-CN" altLang="en-US" sz="2800" b="1" dirty="0">
                <a:latin typeface="宋体" panose="02010600030101010101" pitchFamily="2" charset="-122"/>
              </a:rPr>
              <a:t>在热传递的过程中，热量只能自发地从高温物体转移到低温物体，不能相反。如果要使热量从低温物体转移到高温物体，就需要消耗其他形式的能量。 </a:t>
            </a:r>
          </a:p>
          <a:p>
            <a:r>
              <a:rPr lang="zh-CN" altLang="en-US" sz="2800" b="1" dirty="0">
                <a:latin typeface="宋体" panose="02010600030101010101" pitchFamily="2" charset="-122"/>
              </a:rPr>
              <a:t>　　例如电冰箱就需要消耗电能。</a:t>
            </a:r>
          </a:p>
        </p:txBody>
      </p:sp>
      <p:grpSp>
        <p:nvGrpSpPr>
          <p:cNvPr id="35843" name="组合 35842"/>
          <p:cNvGrpSpPr/>
          <p:nvPr/>
        </p:nvGrpSpPr>
        <p:grpSpPr>
          <a:xfrm>
            <a:off x="2358390" y="2721610"/>
            <a:ext cx="6697345" cy="3432175"/>
            <a:chOff x="0" y="0"/>
            <a:chExt cx="4649" cy="2382"/>
          </a:xfrm>
        </p:grpSpPr>
        <p:pic>
          <p:nvPicPr>
            <p:cNvPr id="35844" name="Picture 2" descr="C:\Users\John\Desktop\6608733_124735095000_2.jpg"/>
            <p:cNvPicPr>
              <a:picLocks noChangeAspect="1"/>
            </p:cNvPicPr>
            <p:nvPr/>
          </p:nvPicPr>
          <p:blipFill>
            <a:blip r:embed="rId2">
              <a:lum bright="10001"/>
            </a:blip>
            <a:srcRect l="10872" t="20084" r="3490" b="22385"/>
            <a:stretch>
              <a:fillRect/>
            </a:stretch>
          </p:blipFill>
          <p:spPr>
            <a:xfrm>
              <a:off x="0" y="68"/>
              <a:ext cx="4649" cy="22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5" name="矩形 35844"/>
            <p:cNvSpPr/>
            <p:nvPr/>
          </p:nvSpPr>
          <p:spPr>
            <a:xfrm>
              <a:off x="86" y="0"/>
              <a:ext cx="2440" cy="238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5846" name="图片 35845" descr="电冰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4" y="0"/>
              <a:ext cx="1157" cy="233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2"/>
          <p:cNvSpPr/>
          <p:nvPr/>
        </p:nvSpPr>
        <p:spPr>
          <a:xfrm>
            <a:off x="1849755" y="836930"/>
            <a:ext cx="828230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例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</a:rPr>
              <a:t>　</a:t>
            </a:r>
            <a:r>
              <a:rPr lang="zh-CN" altLang="en-US" sz="2800" b="1" dirty="0">
                <a:latin typeface="Arial" panose="020B0604020202020204" pitchFamily="34" charset="0"/>
              </a:rPr>
              <a:t>汽车制动时，由于摩擦，动能转化成轮胎、地面和空气的内能，这些消耗的能量不能再自动地被用来驱动汽车。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34819" name="Picture 2" descr="C:\Users\John\Desktop\d_201304162233245404149.jpg"/>
          <p:cNvPicPr>
            <a:picLocks noChangeAspect="1"/>
          </p:cNvPicPr>
          <p:nvPr/>
        </p:nvPicPr>
        <p:blipFill>
          <a:blip r:embed="rId2"/>
          <a:srcRect t="7574" b="22359"/>
          <a:stretch>
            <a:fillRect/>
          </a:stretch>
        </p:blipFill>
        <p:spPr>
          <a:xfrm>
            <a:off x="2210435" y="2324100"/>
            <a:ext cx="7524750" cy="233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矩形 5"/>
          <p:cNvSpPr/>
          <p:nvPr/>
        </p:nvSpPr>
        <p:spPr>
          <a:xfrm>
            <a:off x="1849755" y="4837430"/>
            <a:ext cx="82454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能量的转化和转移具有方向性，有些能量可以利用，有些则不能。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　　我们所能利用的能源是有限的，所以需要节约能源。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12"/>
          <p:cNvSpPr/>
          <p:nvPr/>
        </p:nvSpPr>
        <p:spPr>
          <a:xfrm>
            <a:off x="1723390" y="1559560"/>
            <a:ext cx="820928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化石能源通过燃烧转化为内能，相当一部分内能没有被有效利用。</a:t>
            </a:r>
          </a:p>
        </p:txBody>
      </p:sp>
      <p:pic>
        <p:nvPicPr>
          <p:cNvPr id="33796" name="图片 33795" descr="02尾气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690" y="2640330"/>
            <a:ext cx="4392930" cy="3359150"/>
          </a:xfrm>
          <a:prstGeom prst="rect">
            <a:avLst/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3797" name="图片 33796" descr="10炼油厂冒出的浓烟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45" y="3191510"/>
            <a:ext cx="4546600" cy="3387725"/>
          </a:xfrm>
          <a:prstGeom prst="rect">
            <a:avLst/>
          </a:prstGeom>
          <a:noFill/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3799" name="矩形 4"/>
          <p:cNvSpPr/>
          <p:nvPr/>
        </p:nvSpPr>
        <p:spPr>
          <a:xfrm>
            <a:off x="1723390" y="855980"/>
            <a:ext cx="5869305" cy="58864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二、能源消耗对环境的影响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Box 4"/>
          <p:cNvSpPr txBox="1"/>
          <p:nvPr/>
        </p:nvSpPr>
        <p:spPr>
          <a:xfrm>
            <a:off x="1356995" y="1835150"/>
            <a:ext cx="3311525" cy="13728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汽车尾气造成空气污染和城市热岛效应。</a:t>
            </a:r>
            <a:r>
              <a:rPr lang="en-US" altLang="zh-CN" sz="2800" b="1">
                <a:latin typeface="Arial" panose="020B0604020202020204" pitchFamily="34" charset="0"/>
              </a:rPr>
              <a:t>	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32772" name="Picture 14" descr="C:\Users\John\Desktop\121266579_1211n.jpg"/>
          <p:cNvPicPr>
            <a:picLocks noChangeAspect="1"/>
          </p:cNvPicPr>
          <p:nvPr/>
        </p:nvPicPr>
        <p:blipFill>
          <a:blip r:embed="rId2"/>
          <a:srcRect b="6068"/>
          <a:stretch>
            <a:fillRect/>
          </a:stretch>
        </p:blipFill>
        <p:spPr>
          <a:xfrm>
            <a:off x="6395085" y="870585"/>
            <a:ext cx="4983480" cy="5868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TextBox 4"/>
          <p:cNvSpPr txBox="1"/>
          <p:nvPr/>
        </p:nvSpPr>
        <p:spPr>
          <a:xfrm>
            <a:off x="1356995" y="3708400"/>
            <a:ext cx="31686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　　燃料燃烧产生的大量二氧化碳，加剧了地球的温室效应。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4"/>
          <p:cNvSpPr/>
          <p:nvPr/>
        </p:nvSpPr>
        <p:spPr>
          <a:xfrm>
            <a:off x="1916430" y="933450"/>
            <a:ext cx="813625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</a:rPr>
              <a:t>　　燃料燃烧还生成二氧化硫、氮氧化物、粉尘和一氧化碳等有害物质。</a:t>
            </a:r>
          </a:p>
        </p:txBody>
      </p:sp>
      <p:pic>
        <p:nvPicPr>
          <p:cNvPr id="31747" name="Picture 9" descr="C:\Users\John\Desktop\20120110084901141.jpg"/>
          <p:cNvPicPr>
            <a:picLocks noChangeAspect="1"/>
          </p:cNvPicPr>
          <p:nvPr/>
        </p:nvPicPr>
        <p:blipFill>
          <a:blip r:embed="rId2"/>
          <a:srcRect l="12698"/>
          <a:stretch>
            <a:fillRect/>
          </a:stretch>
        </p:blipFill>
        <p:spPr>
          <a:xfrm>
            <a:off x="6931660" y="2260600"/>
            <a:ext cx="4032250" cy="307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矩形 9"/>
          <p:cNvSpPr/>
          <p:nvPr/>
        </p:nvSpPr>
        <p:spPr>
          <a:xfrm>
            <a:off x="6392545" y="5340350"/>
            <a:ext cx="511048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</a:rPr>
              <a:t>酸性气体形成酸雨造成危害</a:t>
            </a:r>
          </a:p>
        </p:txBody>
      </p:sp>
      <p:grpSp>
        <p:nvGrpSpPr>
          <p:cNvPr id="31749" name="组合 31748"/>
          <p:cNvGrpSpPr/>
          <p:nvPr/>
        </p:nvGrpSpPr>
        <p:grpSpPr>
          <a:xfrm>
            <a:off x="1184513" y="2054225"/>
            <a:ext cx="4674045" cy="4851400"/>
            <a:chOff x="-529" y="0"/>
            <a:chExt cx="2944" cy="3056"/>
          </a:xfrm>
        </p:grpSpPr>
        <p:pic>
          <p:nvPicPr>
            <p:cNvPr id="31750" name="Picture 10"/>
            <p:cNvPicPr>
              <a:picLocks noChangeAspect="1"/>
            </p:cNvPicPr>
            <p:nvPr/>
          </p:nvPicPr>
          <p:blipFill>
            <a:blip r:embed="rId3"/>
            <a:srcRect l="34843" t="50400" r="50587" b="14601"/>
            <a:stretch>
              <a:fillRect/>
            </a:stretch>
          </p:blipFill>
          <p:spPr>
            <a:xfrm>
              <a:off x="113" y="0"/>
              <a:ext cx="1988" cy="26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1" name="矩形 31750"/>
            <p:cNvSpPr/>
            <p:nvPr/>
          </p:nvSpPr>
          <p:spPr>
            <a:xfrm>
              <a:off x="-529" y="2626"/>
              <a:ext cx="2944" cy="4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2"/>
                  </a:solidFill>
                  <a:latin typeface="宋体" panose="02010600030101010101" pitchFamily="2" charset="-122"/>
                </a:rPr>
                <a:t>酸雨侵蚀后的汉白玉石柱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Microsoft Office PowerPoint</Application>
  <PresentationFormat>自定义</PresentationFormat>
  <Paragraphs>53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1</cp:revision>
  <dcterms:created xsi:type="dcterms:W3CDTF">2013-07-01T03:05:00Z</dcterms:created>
  <dcterms:modified xsi:type="dcterms:W3CDTF">2020-03-03T04:34:38Z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