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custDataLst>
    <p:tags r:id="rId2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67" y="1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file:///D:\qq&#25991;&#20214;\712321467\Image\C2C\Image2\%7b75232B38-A165-1FB7-499C-2E1C792CACB5%7d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073743875" descr="学科网 zxxk.com"/>
          <p:cNvPicPr>
            <a:picLocks noChangeAspect="1"/>
          </p:cNvPicPr>
          <p:nvPr/>
        </p:nvPicPr>
        <p:blipFill>
          <a:blip r:embed="rId26" r:link="rId27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1333735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1.gif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5" Type="http://schemas.openxmlformats.org/officeDocument/2006/relationships/image" Target="../media/image33.gif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3.mp4"/><Relationship Id="rId7" Type="http://schemas.openxmlformats.org/officeDocument/2006/relationships/image" Target="../media/image9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4.xml"/><Relationship Id="rId4" Type="http://schemas.openxmlformats.org/officeDocument/2006/relationships/video" Target="../media/media3.mp4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1"/>
          <p:cNvGrpSpPr/>
          <p:nvPr/>
        </p:nvGrpSpPr>
        <p:grpSpPr>
          <a:xfrm>
            <a:off x="8439" y="267"/>
            <a:ext cx="12184101" cy="6904910"/>
            <a:chOff x="0" y="0"/>
            <a:chExt cx="12184101" cy="6904910"/>
          </a:xfrm>
        </p:grpSpPr>
        <p:sp>
          <p:nvSpPr>
            <p:cNvPr id="3" name="形状1"/>
            <p:cNvSpPr txBox="1"/>
            <p:nvPr/>
          </p:nvSpPr>
          <p:spPr>
            <a:xfrm>
              <a:off x="11151" y="0"/>
              <a:ext cx="12172950" cy="287083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" name="文本1"/>
            <p:cNvSpPr txBox="1"/>
            <p:nvPr/>
          </p:nvSpPr>
          <p:spPr>
            <a:xfrm>
              <a:off x="4741371" y="360616"/>
              <a:ext cx="5788028" cy="75057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4000"/>
                </a:lnSpc>
              </a:pPr>
              <a:r>
                <a:rPr lang="zh-CN" altLang="en-US" sz="3399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第九章——压强</a:t>
              </a:r>
            </a:p>
          </p:txBody>
        </p:sp>
        <p:sp>
          <p:nvSpPr>
            <p:cNvPr id="5" name="形状2"/>
            <p:cNvSpPr txBox="1"/>
            <p:nvPr/>
          </p:nvSpPr>
          <p:spPr>
            <a:xfrm>
              <a:off x="5337588" y="2139267"/>
              <a:ext cx="4619625" cy="1905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6" name="文本2"/>
            <p:cNvSpPr txBox="1"/>
            <p:nvPr/>
          </p:nvSpPr>
          <p:spPr>
            <a:xfrm>
              <a:off x="4067020" y="1044740"/>
              <a:ext cx="7292975" cy="89458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5500"/>
                </a:lnSpc>
              </a:pPr>
              <a:r>
                <a:rPr lang="zh-CN" altLang="en-US" sz="4599" b="1" i="0" dirty="0">
                  <a:solidFill>
                    <a:srgbClr val="3B00FF">
                      <a:alpha val="100000"/>
                    </a:srgbClr>
                  </a:solidFill>
                  <a:latin typeface="微软雅黑"/>
                  <a:ea typeface="微软雅黑"/>
                </a:rPr>
                <a:t>第2节  液体的压强</a:t>
              </a:r>
            </a:p>
          </p:txBody>
        </p:sp>
        <p:sp>
          <p:nvSpPr>
            <p:cNvPr id="7" name="文本3"/>
            <p:cNvSpPr txBox="1"/>
            <p:nvPr/>
          </p:nvSpPr>
          <p:spPr>
            <a:xfrm>
              <a:off x="5128838" y="2204466"/>
              <a:ext cx="5401313" cy="55783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2800"/>
                </a:lnSpc>
              </a:pPr>
              <a:r>
                <a:rPr lang="zh-CN" altLang="en-US" sz="2400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八年级物理下册 •人教版（2024新版）</a:t>
              </a:r>
            </a:p>
          </p:txBody>
        </p:sp>
        <p:pic>
          <p:nvPicPr>
            <p:cNvPr id="8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r="31932"/>
            <a:stretch>
              <a:fillRect/>
            </a:stretch>
          </p:blipFill>
          <p:spPr>
            <a:xfrm>
              <a:off x="0" y="23688"/>
              <a:ext cx="4606878" cy="6881222"/>
            </a:xfrm>
            <a:prstGeom prst="rect">
              <a:avLst/>
            </a:prstGeom>
          </p:spPr>
        </p:pic>
      </p:grpSp>
      <p:pic>
        <p:nvPicPr>
          <p:cNvPr id="9" name="图片1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9186" y="3114465"/>
            <a:ext cx="6008741" cy="3378270"/>
          </a:xfrm>
          <a:prstGeom prst="ellipse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形状1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grpSp>
        <p:nvGrpSpPr>
          <p:cNvPr id="3" name="组合1"/>
          <p:cNvGrpSpPr/>
          <p:nvPr/>
        </p:nvGrpSpPr>
        <p:grpSpPr>
          <a:xfrm>
            <a:off x="-4666" y="-438"/>
            <a:ext cx="12192724" cy="957891"/>
            <a:chOff x="0" y="0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2" y="180861"/>
              <a:ext cx="4096236" cy="660949"/>
            </a:xfrm>
            <a:custGeom>
              <a:avLst/>
              <a:gdLst>
                <a:gd name="connsiteX0" fmla="*/ 110158 w 4096236"/>
                <a:gd name="connsiteY0" fmla="*/ 0 h 660949"/>
                <a:gd name="connsiteX1" fmla="*/ 3986078 w 4096236"/>
                <a:gd name="connsiteY1" fmla="*/ 0 h 660949"/>
                <a:gd name="connsiteX2" fmla="*/ 4046916 w 4096236"/>
                <a:gd name="connsiteY2" fmla="*/ 0 h 660949"/>
                <a:gd name="connsiteX3" fmla="*/ 4096236 w 4096236"/>
                <a:gd name="connsiteY3" fmla="*/ 550791 h 660949"/>
                <a:gd name="connsiteX4" fmla="*/ 4096236 w 4096236"/>
                <a:gd name="connsiteY4" fmla="*/ 611630 h 660949"/>
                <a:gd name="connsiteX5" fmla="*/ 110158 w 4096236"/>
                <a:gd name="connsiteY5" fmla="*/ 660949 h 660949"/>
                <a:gd name="connsiteX6" fmla="*/ 49320 w 4096236"/>
                <a:gd name="connsiteY6" fmla="*/ 660949 h 660949"/>
                <a:gd name="connsiteX7" fmla="*/ 0 w 4096236"/>
                <a:gd name="connsiteY7" fmla="*/ 110158 h 660949"/>
                <a:gd name="connsiteX8" fmla="*/ 0 w 4096236"/>
                <a:gd name="connsiteY8" fmla="*/ 49320 h 660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96236" h="660949">
                  <a:moveTo>
                    <a:pt x="110158" y="0"/>
                  </a:moveTo>
                  <a:lnTo>
                    <a:pt x="3986078" y="0"/>
                  </a:lnTo>
                  <a:cubicBezTo>
                    <a:pt x="4046916" y="0"/>
                    <a:pt x="4096236" y="49320"/>
                    <a:pt x="4096236" y="110158"/>
                  </a:cubicBezTo>
                  <a:lnTo>
                    <a:pt x="4096236" y="550791"/>
                  </a:lnTo>
                  <a:cubicBezTo>
                    <a:pt x="4096236" y="611630"/>
                    <a:pt x="4046916" y="660949"/>
                    <a:pt x="3986078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液体压强的特点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avLst/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一</a:t>
              </a:r>
            </a:p>
          </p:txBody>
        </p:sp>
      </p:grpSp>
      <p:pic>
        <p:nvPicPr>
          <p:cNvPr id="8" name="图片1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4774" y="1162974"/>
            <a:ext cx="2900553" cy="4105275"/>
          </a:xfrm>
          <a:prstGeom prst="rect">
            <a:avLst/>
          </a:prstGeom>
        </p:spPr>
      </p:pic>
      <p:pic>
        <p:nvPicPr>
          <p:cNvPr id="9" name="图片2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2156" y="1162898"/>
            <a:ext cx="3528822" cy="4105351"/>
          </a:xfrm>
          <a:prstGeom prst="rect">
            <a:avLst/>
          </a:prstGeom>
        </p:spPr>
      </p:pic>
      <p:sp>
        <p:nvSpPr>
          <p:cNvPr id="10" name="文本1"/>
          <p:cNvSpPr txBox="1"/>
          <p:nvPr/>
        </p:nvSpPr>
        <p:spPr>
          <a:xfrm>
            <a:off x="4618653" y="5340010"/>
            <a:ext cx="3494621" cy="6521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2800"/>
              </a:lnSpc>
            </a:pPr>
            <a:r>
              <a:rPr lang="zh-CN" altLang="en-US" sz="2400" b="0" i="0">
                <a:solidFill>
                  <a:srgbClr val="002060">
                    <a:alpha val="100000"/>
                  </a:srgbClr>
                </a:solidFill>
                <a:latin typeface="微软雅黑"/>
                <a:ea typeface="微软雅黑"/>
              </a:rPr>
              <a:t>②水坝上窄下宽</a:t>
            </a:r>
          </a:p>
        </p:txBody>
      </p:sp>
      <p:sp>
        <p:nvSpPr>
          <p:cNvPr id="11" name="文本2"/>
          <p:cNvSpPr txBox="1"/>
          <p:nvPr/>
        </p:nvSpPr>
        <p:spPr>
          <a:xfrm>
            <a:off x="8434340" y="5267554"/>
            <a:ext cx="2681630" cy="990714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2800"/>
              </a:lnSpc>
            </a:pPr>
            <a:r>
              <a:rPr lang="zh-CN" altLang="en-US" sz="2400" b="0" i="0">
                <a:solidFill>
                  <a:srgbClr val="002060">
                    <a:alpha val="100000"/>
                  </a:srgbClr>
                </a:solidFill>
                <a:latin typeface="微软雅黑"/>
                <a:ea typeface="微软雅黑"/>
              </a:rPr>
              <a:t>③</a:t>
            </a:r>
            <a:r>
              <a:rPr lang="zh-CN" altLang="en-US" sz="2300" b="0" i="0">
                <a:solidFill>
                  <a:srgbClr val="002060">
                    <a:alpha val="100000"/>
                  </a:srgbClr>
                </a:solidFill>
                <a:latin typeface="微软雅黑"/>
                <a:ea typeface="微软雅黑"/>
              </a:rPr>
              <a:t>抗压潜水服工作</a:t>
            </a:r>
          </a:p>
          <a:p>
            <a:pPr marL="0" algn="l">
              <a:lnSpc>
                <a:spcPts val="2700"/>
              </a:lnSpc>
            </a:pPr>
            <a:r>
              <a:rPr lang="zh-CN" altLang="en-US" sz="2300" b="0" i="0">
                <a:solidFill>
                  <a:srgbClr val="002060">
                    <a:alpha val="100000"/>
                  </a:srgbClr>
                </a:solidFill>
                <a:latin typeface="微软雅黑"/>
                <a:ea typeface="微软雅黑"/>
              </a:rPr>
              <a:t>深度可达660m</a:t>
            </a:r>
          </a:p>
        </p:txBody>
      </p:sp>
      <p:sp>
        <p:nvSpPr>
          <p:cNvPr id="12" name="文本3"/>
          <p:cNvSpPr txBox="1"/>
          <p:nvPr/>
        </p:nvSpPr>
        <p:spPr>
          <a:xfrm>
            <a:off x="1210942" y="5340182"/>
            <a:ext cx="2930230" cy="1021497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2800"/>
              </a:lnSpc>
            </a:pPr>
            <a:r>
              <a:rPr lang="zh-CN" altLang="en-US" sz="2400" b="0" i="0">
                <a:solidFill>
                  <a:srgbClr val="002060">
                    <a:alpha val="100000"/>
                  </a:srgbClr>
                </a:solidFill>
                <a:latin typeface="微软雅黑"/>
                <a:ea typeface="微软雅黑"/>
              </a:rPr>
              <a:t>①输液时，要把药液提高一定高度</a:t>
            </a:r>
          </a:p>
        </p:txBody>
      </p:sp>
      <p:pic>
        <p:nvPicPr>
          <p:cNvPr id="13" name="图片3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5829" y="1163193"/>
            <a:ext cx="2900744" cy="4104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形状1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grpSp>
        <p:nvGrpSpPr>
          <p:cNvPr id="3" name="组合1"/>
          <p:cNvGrpSpPr/>
          <p:nvPr/>
        </p:nvGrpSpPr>
        <p:grpSpPr>
          <a:xfrm>
            <a:off x="-4666" y="-438"/>
            <a:ext cx="12192724" cy="957891"/>
            <a:chOff x="0" y="0"/>
            <a:chExt cx="12192724" cy="957891"/>
          </a:xfrm>
        </p:grpSpPr>
        <p:sp>
          <p:nvSpPr>
            <p:cNvPr id="4" name="形状5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5" name="形状6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6" name="形状7"/>
            <p:cNvSpPr txBox="1"/>
            <p:nvPr/>
          </p:nvSpPr>
          <p:spPr>
            <a:xfrm>
              <a:off x="818112" y="180861"/>
              <a:ext cx="4096236" cy="660949"/>
            </a:xfrm>
            <a:custGeom>
              <a:avLst/>
              <a:gdLst>
                <a:gd name="connsiteX0" fmla="*/ 110158 w 4096236"/>
                <a:gd name="connsiteY0" fmla="*/ 0 h 660949"/>
                <a:gd name="connsiteX1" fmla="*/ 3986078 w 4096236"/>
                <a:gd name="connsiteY1" fmla="*/ 0 h 660949"/>
                <a:gd name="connsiteX2" fmla="*/ 4046916 w 4096236"/>
                <a:gd name="connsiteY2" fmla="*/ 0 h 660949"/>
                <a:gd name="connsiteX3" fmla="*/ 4096236 w 4096236"/>
                <a:gd name="connsiteY3" fmla="*/ 550791 h 660949"/>
                <a:gd name="connsiteX4" fmla="*/ 4096236 w 4096236"/>
                <a:gd name="connsiteY4" fmla="*/ 611630 h 660949"/>
                <a:gd name="connsiteX5" fmla="*/ 110158 w 4096236"/>
                <a:gd name="connsiteY5" fmla="*/ 660949 h 660949"/>
                <a:gd name="connsiteX6" fmla="*/ 49320 w 4096236"/>
                <a:gd name="connsiteY6" fmla="*/ 660949 h 660949"/>
                <a:gd name="connsiteX7" fmla="*/ 0 w 4096236"/>
                <a:gd name="connsiteY7" fmla="*/ 110158 h 660949"/>
                <a:gd name="connsiteX8" fmla="*/ 0 w 4096236"/>
                <a:gd name="connsiteY8" fmla="*/ 49320 h 660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96236" h="660949">
                  <a:moveTo>
                    <a:pt x="110158" y="0"/>
                  </a:moveTo>
                  <a:lnTo>
                    <a:pt x="3986078" y="0"/>
                  </a:lnTo>
                  <a:cubicBezTo>
                    <a:pt x="4046916" y="0"/>
                    <a:pt x="4096236" y="49320"/>
                    <a:pt x="4096236" y="110158"/>
                  </a:cubicBezTo>
                  <a:lnTo>
                    <a:pt x="4096236" y="550791"/>
                  </a:lnTo>
                  <a:cubicBezTo>
                    <a:pt x="4096236" y="611630"/>
                    <a:pt x="4046916" y="660949"/>
                    <a:pt x="3986078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液体压强的大小</a:t>
              </a:r>
            </a:p>
          </p:txBody>
        </p:sp>
        <p:sp>
          <p:nvSpPr>
            <p:cNvPr id="7" name="形状8"/>
            <p:cNvSpPr txBox="1"/>
            <p:nvPr/>
          </p:nvSpPr>
          <p:spPr>
            <a:xfrm>
              <a:off x="218569" y="66883"/>
              <a:ext cx="828359" cy="838004"/>
            </a:xfrm>
            <a:custGeom>
              <a:avLst/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二</a:t>
              </a:r>
            </a:p>
          </p:txBody>
        </p:sp>
      </p:grpSp>
      <p:sp>
        <p:nvSpPr>
          <p:cNvPr id="8" name="文本1"/>
          <p:cNvSpPr txBox="1"/>
          <p:nvPr/>
        </p:nvSpPr>
        <p:spPr>
          <a:xfrm>
            <a:off x="461058" y="1146781"/>
            <a:ext cx="4152900" cy="62630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5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液体内部的压强如何计算？</a:t>
            </a:r>
          </a:p>
        </p:txBody>
      </p:sp>
      <p:sp>
        <p:nvSpPr>
          <p:cNvPr id="9" name="文本2"/>
          <p:cNvSpPr txBox="1"/>
          <p:nvPr/>
        </p:nvSpPr>
        <p:spPr>
          <a:xfrm>
            <a:off x="5373233" y="1294067"/>
            <a:ext cx="4680871" cy="62630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799" b="1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S</a:t>
            </a:r>
            <a:r>
              <a:rPr lang="zh-CN" altLang="en-US" sz="25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平面上方的液柱对平面的压力</a:t>
            </a:r>
          </a:p>
        </p:txBody>
      </p:sp>
      <p:pic>
        <p:nvPicPr>
          <p:cNvPr id="10" name="图片1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9064" y="2220411"/>
            <a:ext cx="4770438" cy="560387"/>
          </a:xfrm>
          <a:prstGeom prst="rect">
            <a:avLst/>
          </a:prstGeom>
        </p:spPr>
      </p:pic>
      <p:pic>
        <p:nvPicPr>
          <p:cNvPr id="11" name="图片2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3962" y="3658629"/>
            <a:ext cx="2433638" cy="1143000"/>
          </a:xfrm>
          <a:prstGeom prst="rect">
            <a:avLst/>
          </a:prstGeom>
        </p:spPr>
      </p:pic>
      <p:grpSp>
        <p:nvGrpSpPr>
          <p:cNvPr id="12" name="组合2"/>
          <p:cNvGrpSpPr/>
          <p:nvPr/>
        </p:nvGrpSpPr>
        <p:grpSpPr>
          <a:xfrm>
            <a:off x="1759039" y="5177425"/>
            <a:ext cx="7916866" cy="807707"/>
            <a:chOff x="0" y="0"/>
            <a:chExt cx="7916866" cy="807707"/>
          </a:xfrm>
        </p:grpSpPr>
        <p:sp>
          <p:nvSpPr>
            <p:cNvPr id="13" name="形状9"/>
            <p:cNvSpPr txBox="1"/>
            <p:nvPr/>
          </p:nvSpPr>
          <p:spPr>
            <a:xfrm>
              <a:off x="3810" y="49530"/>
              <a:ext cx="6097587" cy="519112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4" name="文本4"/>
            <p:cNvSpPr txBox="1"/>
            <p:nvPr/>
          </p:nvSpPr>
          <p:spPr>
            <a:xfrm>
              <a:off x="0" y="0"/>
              <a:ext cx="7916866" cy="807707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4800"/>
                </a:lnSpc>
              </a:pPr>
              <a:r>
                <a:rPr lang="zh-CN" altLang="en-US" sz="2699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因此，液面下深度为</a:t>
              </a:r>
              <a:r>
                <a:rPr lang="zh-CN" altLang="en-US" sz="2699" b="1" i="1">
                  <a:solidFill>
                    <a:srgbClr val="000000">
                      <a:alpha val="100000"/>
                    </a:srgbClr>
                  </a:solidFill>
                  <a:latin typeface="Times New Roman"/>
                  <a:ea typeface="Times New Roman"/>
                </a:rPr>
                <a:t>h</a:t>
              </a:r>
              <a:r>
                <a:rPr lang="zh-CN" altLang="en-US" sz="2699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处液体的压强为</a:t>
              </a:r>
              <a:r>
                <a:rPr lang="zh-CN" altLang="en-US" sz="2699" b="0" i="0">
                  <a:solidFill>
                    <a:srgbClr val="FD8E31">
                      <a:alpha val="100000"/>
                    </a:srgbClr>
                  </a:solidFill>
                  <a:latin typeface="微软雅黑"/>
                  <a:ea typeface="微软雅黑"/>
                </a:rPr>
                <a:t> </a:t>
              </a:r>
              <a:r>
                <a:rPr lang="zh-CN" altLang="en-US" sz="3999" b="1" i="1">
                  <a:solidFill>
                    <a:srgbClr val="FF0000">
                      <a:alpha val="100000"/>
                    </a:srgbClr>
                  </a:solidFill>
                  <a:latin typeface="Times New Roman"/>
                  <a:ea typeface="Times New Roman"/>
                </a:rPr>
                <a:t>p</a:t>
              </a:r>
              <a:r>
                <a:rPr lang="zh-CN" altLang="en-US" sz="2699" b="0" i="1">
                  <a:solidFill>
                    <a:srgbClr val="FF0000">
                      <a:alpha val="100000"/>
                    </a:srgbClr>
                  </a:solidFill>
                  <a:latin typeface="微软雅黑"/>
                  <a:ea typeface="微软雅黑"/>
                </a:rPr>
                <a:t>=</a:t>
              </a:r>
              <a:r>
                <a:rPr lang="zh-CN" altLang="en-US" sz="3999" b="1" i="1">
                  <a:solidFill>
                    <a:srgbClr val="FF0000">
                      <a:alpha val="100000"/>
                    </a:srgbClr>
                  </a:solidFill>
                  <a:latin typeface="Times New Roman"/>
                  <a:ea typeface="Times New Roman"/>
                </a:rPr>
                <a:t>ρgh</a:t>
              </a:r>
            </a:p>
          </p:txBody>
        </p:sp>
      </p:grpSp>
      <p:sp>
        <p:nvSpPr>
          <p:cNvPr id="15" name="形状2"/>
          <p:cNvSpPr txBox="1"/>
          <p:nvPr/>
        </p:nvSpPr>
        <p:spPr>
          <a:xfrm>
            <a:off x="5543150" y="4026322"/>
            <a:ext cx="2684462" cy="519112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16" name="文本3"/>
          <p:cNvSpPr txBox="1"/>
          <p:nvPr/>
        </p:nvSpPr>
        <p:spPr>
          <a:xfrm>
            <a:off x="5539073" y="2958408"/>
            <a:ext cx="2501900" cy="650973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600"/>
              </a:lnSpc>
            </a:pPr>
            <a:r>
              <a:rPr lang="zh-CN" altLang="en-US" sz="25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平面受到的压强</a:t>
            </a:r>
          </a:p>
        </p:txBody>
      </p:sp>
      <p:sp>
        <p:nvSpPr>
          <p:cNvPr id="17" name="形状3"/>
          <p:cNvSpPr txBox="1"/>
          <p:nvPr/>
        </p:nvSpPr>
        <p:spPr>
          <a:xfrm>
            <a:off x="1768460" y="1929811"/>
            <a:ext cx="1316507" cy="3138381"/>
          </a:xfrm>
          <a:prstGeom prst="can">
            <a:avLst>
              <a:gd name="adj" fmla="val 25000"/>
            </a:avLst>
          </a:prstGeom>
          <a:solidFill>
            <a:srgbClr val="FFFFFF">
              <a:alpha val="100000"/>
            </a:srgbClr>
          </a:solidFill>
          <a:ln w="19050">
            <a:solidFill>
              <a:srgbClr val="000000">
                <a:alpha val="100000"/>
              </a:srgbClr>
            </a:solid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18" name="形状4"/>
          <p:cNvSpPr txBox="1"/>
          <p:nvPr/>
        </p:nvSpPr>
        <p:spPr>
          <a:xfrm>
            <a:off x="1768460" y="2689096"/>
            <a:ext cx="1316507" cy="2379096"/>
          </a:xfrm>
          <a:prstGeom prst="can">
            <a:avLst>
              <a:gd name="adj" fmla="val 25000"/>
            </a:avLst>
          </a:prstGeom>
          <a:solidFill>
            <a:srgbClr val="B9CDE5">
              <a:alpha val="100000"/>
            </a:srgbClr>
          </a:solidFill>
          <a:ln w="9525">
            <a:solidFill>
              <a:srgbClr val="000000">
                <a:alpha val="100000"/>
              </a:srgbClr>
            </a:solid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algn="ctr"/>
            <a:endParaRPr/>
          </a:p>
        </p:txBody>
      </p:sp>
      <p:grpSp>
        <p:nvGrpSpPr>
          <p:cNvPr id="19" name="组合3"/>
          <p:cNvGrpSpPr/>
          <p:nvPr/>
        </p:nvGrpSpPr>
        <p:grpSpPr>
          <a:xfrm>
            <a:off x="3084967" y="2891573"/>
            <a:ext cx="691155" cy="1477477"/>
            <a:chOff x="0" y="0"/>
            <a:chExt cx="691155" cy="1477477"/>
          </a:xfrm>
        </p:grpSpPr>
        <p:sp>
          <p:nvSpPr>
            <p:cNvPr id="20" name="形状10"/>
            <p:cNvSpPr txBox="1"/>
            <p:nvPr/>
          </p:nvSpPr>
          <p:spPr>
            <a:xfrm>
              <a:off x="0" y="0"/>
              <a:ext cx="423163" cy="9525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00000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21" name="形状11"/>
            <p:cNvSpPr txBox="1"/>
            <p:nvPr/>
          </p:nvSpPr>
          <p:spPr>
            <a:xfrm>
              <a:off x="0" y="1467952"/>
              <a:ext cx="470181" cy="9525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00000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22" name="形状12"/>
            <p:cNvSpPr txBox="1"/>
            <p:nvPr/>
          </p:nvSpPr>
          <p:spPr>
            <a:xfrm flipH="1">
              <a:off x="235090" y="0"/>
              <a:ext cx="9525" cy="404952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000000">
                  <a:alpha val="100000"/>
                </a:srgbClr>
              </a:solidFill>
              <a:prstDash val="solid"/>
              <a:headEnd type="triangl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23" name="形状13"/>
            <p:cNvSpPr txBox="1"/>
            <p:nvPr/>
          </p:nvSpPr>
          <p:spPr>
            <a:xfrm flipH="1">
              <a:off x="235090" y="961762"/>
              <a:ext cx="9525" cy="50619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000000">
                  <a:alpha val="100000"/>
                </a:srgbClr>
              </a:solidFill>
              <a:prstDash val="solid"/>
              <a:headEnd type="none" w="med" len="med"/>
              <a:tailEnd type="triangl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24" name="文本5"/>
            <p:cNvSpPr txBox="1"/>
            <p:nvPr/>
          </p:nvSpPr>
          <p:spPr>
            <a:xfrm>
              <a:off x="47126" y="368077"/>
              <a:ext cx="644029" cy="775783"/>
            </a:xfrm>
            <a:prstGeom prst="rect">
              <a:avLst/>
            </a:prstGeom>
            <a:noFill/>
          </p:spPr>
          <p:txBody>
            <a:bodyPr anchor="ctr"/>
            <a:lstStyle/>
            <a:p>
              <a:pPr marL="0" algn="ctr">
                <a:lnSpc>
                  <a:spcPts val="3800"/>
                </a:lnSpc>
              </a:pPr>
              <a:r>
                <a:rPr lang="zh-CN" altLang="en-US" sz="3200" b="1" i="1">
                  <a:solidFill>
                    <a:srgbClr val="FF0000">
                      <a:alpha val="100000"/>
                    </a:srgbClr>
                  </a:solidFill>
                  <a:latin typeface="Times New Roman"/>
                  <a:ea typeface="Times New Roman"/>
                </a:rPr>
                <a:t>h</a:t>
              </a:r>
            </a:p>
          </p:txBody>
        </p:sp>
      </p:grpSp>
      <p:grpSp>
        <p:nvGrpSpPr>
          <p:cNvPr id="25" name="组合4"/>
          <p:cNvGrpSpPr/>
          <p:nvPr/>
        </p:nvGrpSpPr>
        <p:grpSpPr>
          <a:xfrm>
            <a:off x="1773317" y="2872521"/>
            <a:ext cx="1666683" cy="1901287"/>
            <a:chOff x="0" y="0"/>
            <a:chExt cx="1666683" cy="1901287"/>
          </a:xfrm>
        </p:grpSpPr>
        <p:sp>
          <p:nvSpPr>
            <p:cNvPr id="26" name="文本6"/>
            <p:cNvSpPr txBox="1"/>
            <p:nvPr/>
          </p:nvSpPr>
          <p:spPr>
            <a:xfrm>
              <a:off x="0" y="1208020"/>
              <a:ext cx="613663" cy="693267"/>
            </a:xfrm>
            <a:prstGeom prst="rect">
              <a:avLst/>
            </a:prstGeom>
            <a:noFill/>
          </p:spPr>
          <p:txBody>
            <a:bodyPr anchor="ctr"/>
            <a:lstStyle/>
            <a:p>
              <a:pPr marL="0" algn="ctr">
                <a:lnSpc>
                  <a:spcPts val="3200"/>
                </a:lnSpc>
              </a:pPr>
              <a:r>
                <a:rPr lang="zh-CN" altLang="en-US" sz="2665" b="1" i="1">
                  <a:solidFill>
                    <a:srgbClr val="002060">
                      <a:alpha val="100000"/>
                    </a:srgbClr>
                  </a:solidFill>
                  <a:latin typeface="Times New Roman"/>
                  <a:ea typeface="Times New Roman"/>
                </a:rPr>
                <a:t>S</a:t>
              </a:r>
            </a:p>
          </p:txBody>
        </p:sp>
        <p:sp>
          <p:nvSpPr>
            <p:cNvPr id="27" name="形状14"/>
            <p:cNvSpPr txBox="1"/>
            <p:nvPr/>
          </p:nvSpPr>
          <p:spPr>
            <a:xfrm>
              <a:off x="471405" y="1500410"/>
              <a:ext cx="423163" cy="126025"/>
            </a:xfrm>
            <a:prstGeom prst="parallelogram">
              <a:avLst>
                <a:gd name="adj" fmla="val 25000"/>
              </a:avLst>
            </a:prstGeom>
            <a:solidFill>
              <a:srgbClr val="FF0000">
                <a:alpha val="100000"/>
              </a:srgbClr>
            </a:solidFill>
            <a:ln w="9525">
              <a:solidFill>
                <a:srgbClr val="00000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28" name="形状15"/>
            <p:cNvSpPr txBox="1"/>
            <p:nvPr/>
          </p:nvSpPr>
          <p:spPr>
            <a:xfrm>
              <a:off x="471382" y="0"/>
              <a:ext cx="418935" cy="1640517"/>
            </a:xfrm>
            <a:prstGeom prst="cube">
              <a:avLst>
                <a:gd name="adj" fmla="val 25000"/>
              </a:avLst>
            </a:prstGeom>
            <a:solidFill>
              <a:srgbClr val="C00000">
                <a:alpha val="50196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29" name="形状16"/>
            <p:cNvSpPr txBox="1"/>
            <p:nvPr/>
          </p:nvSpPr>
          <p:spPr>
            <a:xfrm>
              <a:off x="975527" y="27339"/>
              <a:ext cx="423163" cy="9525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00000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30" name="形状17"/>
            <p:cNvSpPr txBox="1"/>
            <p:nvPr/>
          </p:nvSpPr>
          <p:spPr>
            <a:xfrm>
              <a:off x="975527" y="1495290"/>
              <a:ext cx="470181" cy="9525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00000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31" name="形状18"/>
            <p:cNvSpPr txBox="1"/>
            <p:nvPr/>
          </p:nvSpPr>
          <p:spPr>
            <a:xfrm flipH="1">
              <a:off x="1210618" y="27339"/>
              <a:ext cx="9525" cy="404952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000000">
                  <a:alpha val="100000"/>
                </a:srgbClr>
              </a:solidFill>
              <a:prstDash val="solid"/>
              <a:headEnd type="triangl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32" name="形状19"/>
            <p:cNvSpPr txBox="1"/>
            <p:nvPr/>
          </p:nvSpPr>
          <p:spPr>
            <a:xfrm flipH="1">
              <a:off x="1210618" y="989100"/>
              <a:ext cx="9525" cy="50619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000000">
                  <a:alpha val="100000"/>
                </a:srgbClr>
              </a:solidFill>
              <a:prstDash val="solid"/>
              <a:headEnd type="none" w="med" len="med"/>
              <a:tailEnd type="triangl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33" name="文本7"/>
            <p:cNvSpPr txBox="1"/>
            <p:nvPr/>
          </p:nvSpPr>
          <p:spPr>
            <a:xfrm>
              <a:off x="1022654" y="395416"/>
              <a:ext cx="644029" cy="775782"/>
            </a:xfrm>
            <a:prstGeom prst="rect">
              <a:avLst/>
            </a:prstGeom>
            <a:noFill/>
          </p:spPr>
          <p:txBody>
            <a:bodyPr anchor="ctr"/>
            <a:lstStyle/>
            <a:p>
              <a:pPr marL="0" algn="ctr">
                <a:lnSpc>
                  <a:spcPts val="3800"/>
                </a:lnSpc>
              </a:pPr>
              <a:r>
                <a:rPr lang="zh-CN" altLang="en-US" sz="3200" b="1" i="1">
                  <a:solidFill>
                    <a:srgbClr val="FF0000">
                      <a:alpha val="100000"/>
                    </a:srgbClr>
                  </a:solidFill>
                  <a:latin typeface="Times New Roman"/>
                  <a:ea typeface="Times New Roman"/>
                </a:rPr>
                <a:t>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fill="hold" grpId="1" nodeType="click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875E-06 0.001619306 L 0.1317765 0.001619306 E" pathEditMode="relative" ptsTypes="">
                                      <p:cBhvr>
                                        <p:cTn id="2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fill="hold" grpId="2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6" grpId="0" animBg="1"/>
      <p:bldP spid="17" grpId="0" animBg="1"/>
      <p:bldP spid="18" grpId="0" animBg="1"/>
      <p:bldP spid="19" grpId="0" animBg="1"/>
      <p:bldP spid="25" grpId="0" animBg="1"/>
      <p:bldP spid="25" grpId="1" animBg="1"/>
      <p:bldP spid="25" grpId="2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形状1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grpSp>
        <p:nvGrpSpPr>
          <p:cNvPr id="3" name="组合1"/>
          <p:cNvGrpSpPr/>
          <p:nvPr/>
        </p:nvGrpSpPr>
        <p:grpSpPr>
          <a:xfrm>
            <a:off x="-4666" y="-438"/>
            <a:ext cx="12192724" cy="957891"/>
            <a:chOff x="0" y="0"/>
            <a:chExt cx="12192724" cy="957891"/>
          </a:xfrm>
        </p:grpSpPr>
        <p:sp>
          <p:nvSpPr>
            <p:cNvPr id="4" name="形状4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5" name="形状5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6" name="形状6"/>
            <p:cNvSpPr txBox="1"/>
            <p:nvPr/>
          </p:nvSpPr>
          <p:spPr>
            <a:xfrm>
              <a:off x="818112" y="180861"/>
              <a:ext cx="4096236" cy="660949"/>
            </a:xfrm>
            <a:custGeom>
              <a:avLst/>
              <a:gdLst>
                <a:gd name="connsiteX0" fmla="*/ 110158 w 4096236"/>
                <a:gd name="connsiteY0" fmla="*/ 0 h 660949"/>
                <a:gd name="connsiteX1" fmla="*/ 3986078 w 4096236"/>
                <a:gd name="connsiteY1" fmla="*/ 0 h 660949"/>
                <a:gd name="connsiteX2" fmla="*/ 4046916 w 4096236"/>
                <a:gd name="connsiteY2" fmla="*/ 0 h 660949"/>
                <a:gd name="connsiteX3" fmla="*/ 4096236 w 4096236"/>
                <a:gd name="connsiteY3" fmla="*/ 550791 h 660949"/>
                <a:gd name="connsiteX4" fmla="*/ 4096236 w 4096236"/>
                <a:gd name="connsiteY4" fmla="*/ 611630 h 660949"/>
                <a:gd name="connsiteX5" fmla="*/ 110158 w 4096236"/>
                <a:gd name="connsiteY5" fmla="*/ 660949 h 660949"/>
                <a:gd name="connsiteX6" fmla="*/ 49320 w 4096236"/>
                <a:gd name="connsiteY6" fmla="*/ 660949 h 660949"/>
                <a:gd name="connsiteX7" fmla="*/ 0 w 4096236"/>
                <a:gd name="connsiteY7" fmla="*/ 110158 h 660949"/>
                <a:gd name="connsiteX8" fmla="*/ 0 w 4096236"/>
                <a:gd name="connsiteY8" fmla="*/ 49320 h 660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96236" h="660949">
                  <a:moveTo>
                    <a:pt x="110158" y="0"/>
                  </a:moveTo>
                  <a:lnTo>
                    <a:pt x="3986078" y="0"/>
                  </a:lnTo>
                  <a:cubicBezTo>
                    <a:pt x="4046916" y="0"/>
                    <a:pt x="4096236" y="49320"/>
                    <a:pt x="4096236" y="110158"/>
                  </a:cubicBezTo>
                  <a:lnTo>
                    <a:pt x="4096236" y="550791"/>
                  </a:lnTo>
                  <a:cubicBezTo>
                    <a:pt x="4096236" y="611630"/>
                    <a:pt x="4046916" y="660949"/>
                    <a:pt x="3986078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液体压强的大小</a:t>
              </a:r>
            </a:p>
          </p:txBody>
        </p:sp>
        <p:sp>
          <p:nvSpPr>
            <p:cNvPr id="7" name="形状7"/>
            <p:cNvSpPr txBox="1"/>
            <p:nvPr/>
          </p:nvSpPr>
          <p:spPr>
            <a:xfrm>
              <a:off x="218569" y="66883"/>
              <a:ext cx="828359" cy="838004"/>
            </a:xfrm>
            <a:custGeom>
              <a:avLst/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二</a:t>
              </a:r>
            </a:p>
          </p:txBody>
        </p:sp>
      </p:grpSp>
      <p:sp>
        <p:nvSpPr>
          <p:cNvPr id="8" name="形状2"/>
          <p:cNvSpPr txBox="1"/>
          <p:nvPr/>
        </p:nvSpPr>
        <p:spPr>
          <a:xfrm>
            <a:off x="6172657" y="2547556"/>
            <a:ext cx="1465859" cy="636594"/>
          </a:xfrm>
          <a:custGeom>
            <a:avLst/>
            <a:gdLst>
              <a:gd name="connsiteX0" fmla="*/ 1063252 w 1465859"/>
              <a:gd name="connsiteY0" fmla="*/ 0 h 636594"/>
              <a:gd name="connsiteX1" fmla="*/ 1465859 w 1465859"/>
              <a:gd name="connsiteY1" fmla="*/ 318297 h 636594"/>
              <a:gd name="connsiteX2" fmla="*/ 1063252 w 1465859"/>
              <a:gd name="connsiteY2" fmla="*/ 636594 h 636594"/>
              <a:gd name="connsiteX3" fmla="*/ 1063252 w 1465859"/>
              <a:gd name="connsiteY3" fmla="*/ 477445 h 636594"/>
              <a:gd name="connsiteX4" fmla="*/ 0 w 1465859"/>
              <a:gd name="connsiteY4" fmla="*/ 477445 h 636594"/>
              <a:gd name="connsiteX5" fmla="*/ 0 w 1465859"/>
              <a:gd name="connsiteY5" fmla="*/ 159148 h 636594"/>
              <a:gd name="connsiteX6" fmla="*/ 1063252 w 1465859"/>
              <a:gd name="connsiteY6" fmla="*/ 159148 h 636594"/>
              <a:gd name="connsiteX7" fmla="*/ 1063252 w 1465859"/>
              <a:gd name="connsiteY7" fmla="*/ 0 h 636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5859" h="636594">
                <a:moveTo>
                  <a:pt x="1063252" y="0"/>
                </a:moveTo>
                <a:lnTo>
                  <a:pt x="1465859" y="318297"/>
                </a:lnTo>
                <a:lnTo>
                  <a:pt x="1063252" y="636594"/>
                </a:lnTo>
                <a:lnTo>
                  <a:pt x="1063252" y="477445"/>
                </a:lnTo>
                <a:lnTo>
                  <a:pt x="0" y="477445"/>
                </a:lnTo>
                <a:lnTo>
                  <a:pt x="0" y="159148"/>
                </a:lnTo>
                <a:lnTo>
                  <a:pt x="1063252" y="159148"/>
                </a:lnTo>
                <a:lnTo>
                  <a:pt x="1063252" y="0"/>
                </a:lnTo>
                <a:close/>
              </a:path>
            </a:pathLst>
          </a:custGeom>
          <a:solidFill>
            <a:srgbClr val="FFFF00">
              <a:alpha val="100000"/>
            </a:srgbClr>
          </a:solidFill>
          <a:ln w="9525">
            <a:solidFill>
              <a:srgbClr val="FF00FF">
                <a:alpha val="10000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pic>
        <p:nvPicPr>
          <p:cNvPr id="9" name="公式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6962" y="2273084"/>
            <a:ext cx="7037708" cy="792128"/>
          </a:xfrm>
          <a:prstGeom prst="rect">
            <a:avLst/>
          </a:prstGeom>
        </p:spPr>
      </p:pic>
      <p:grpSp>
        <p:nvGrpSpPr>
          <p:cNvPr id="10" name="组合2"/>
          <p:cNvGrpSpPr/>
          <p:nvPr/>
        </p:nvGrpSpPr>
        <p:grpSpPr>
          <a:xfrm>
            <a:off x="1081583" y="3072422"/>
            <a:ext cx="4615643" cy="1381522"/>
            <a:chOff x="0" y="0"/>
            <a:chExt cx="4615643" cy="1381522"/>
          </a:xfrm>
        </p:grpSpPr>
        <p:sp>
          <p:nvSpPr>
            <p:cNvPr id="11" name="形状8"/>
            <p:cNvSpPr txBox="1"/>
            <p:nvPr/>
          </p:nvSpPr>
          <p:spPr>
            <a:xfrm flipH="1">
              <a:off x="404226" y="78237"/>
              <a:ext cx="847572" cy="638939"/>
            </a:xfrm>
            <a:prstGeom prst="line">
              <a:avLst/>
            </a:prstGeom>
            <a:solidFill>
              <a:srgbClr val="FFFFFF">
                <a:alpha val="100000"/>
              </a:srgbClr>
            </a:solidFill>
            <a:ln w="19050">
              <a:solidFill>
                <a:srgbClr val="FF0000">
                  <a:alpha val="100000"/>
                </a:srgbClr>
              </a:solidFill>
              <a:prstDash val="solid"/>
              <a:tailEnd type="arrow" w="sm" len="sm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2" name="文本6"/>
            <p:cNvSpPr txBox="1"/>
            <p:nvPr/>
          </p:nvSpPr>
          <p:spPr>
            <a:xfrm>
              <a:off x="0" y="729795"/>
              <a:ext cx="571500" cy="62509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0" i="0">
                  <a:solidFill>
                    <a:srgbClr val="000000">
                      <a:alpha val="100000"/>
                    </a:srgbClr>
                  </a:solidFill>
                  <a:latin typeface="楷体"/>
                  <a:ea typeface="楷体"/>
                </a:rPr>
                <a:t>Pa</a:t>
              </a:r>
            </a:p>
          </p:txBody>
        </p:sp>
        <p:sp>
          <p:nvSpPr>
            <p:cNvPr id="13" name="形状9"/>
            <p:cNvSpPr txBox="1"/>
            <p:nvPr/>
          </p:nvSpPr>
          <p:spPr>
            <a:xfrm flipH="1">
              <a:off x="1826456" y="65198"/>
              <a:ext cx="390270" cy="675968"/>
            </a:xfrm>
            <a:prstGeom prst="line">
              <a:avLst/>
            </a:prstGeom>
            <a:solidFill>
              <a:srgbClr val="FFFFFF">
                <a:alpha val="100000"/>
              </a:srgbClr>
            </a:solidFill>
            <a:ln w="19050">
              <a:solidFill>
                <a:srgbClr val="FF0000">
                  <a:alpha val="100000"/>
                </a:srgbClr>
              </a:solidFill>
              <a:prstDash val="solid"/>
              <a:tailEnd type="arrow" w="sm" len="sm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4" name="文本7"/>
            <p:cNvSpPr txBox="1"/>
            <p:nvPr/>
          </p:nvSpPr>
          <p:spPr>
            <a:xfrm>
              <a:off x="1338539" y="730158"/>
              <a:ext cx="1047750" cy="62509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0" i="0">
                  <a:solidFill>
                    <a:srgbClr val="000000">
                      <a:alpha val="100000"/>
                    </a:srgbClr>
                  </a:solidFill>
                  <a:latin typeface="楷体"/>
                  <a:ea typeface="楷体"/>
                </a:rPr>
                <a:t>kg/m</a:t>
              </a:r>
              <a:r>
                <a:rPr lang="zh-CN" altLang="en-US" sz="3000" b="0" i="0" baseline="30000">
                  <a:solidFill>
                    <a:srgbClr val="000000">
                      <a:alpha val="100000"/>
                    </a:srgbClr>
                  </a:solidFill>
                  <a:latin typeface="楷体"/>
                  <a:ea typeface="楷体"/>
                </a:rPr>
                <a:t>3</a:t>
              </a:r>
            </a:p>
          </p:txBody>
        </p:sp>
        <p:sp>
          <p:nvSpPr>
            <p:cNvPr id="15" name="形状10"/>
            <p:cNvSpPr txBox="1"/>
            <p:nvPr/>
          </p:nvSpPr>
          <p:spPr>
            <a:xfrm>
              <a:off x="2620953" y="26079"/>
              <a:ext cx="382777" cy="733471"/>
            </a:xfrm>
            <a:prstGeom prst="line">
              <a:avLst/>
            </a:prstGeom>
            <a:solidFill>
              <a:srgbClr val="FFFFFF">
                <a:alpha val="100000"/>
              </a:srgbClr>
            </a:solidFill>
            <a:ln w="19050">
              <a:solidFill>
                <a:srgbClr val="FF0000">
                  <a:alpha val="100000"/>
                </a:srgbClr>
              </a:solidFill>
              <a:prstDash val="solid"/>
              <a:tailEnd type="arrow" w="sm" len="sm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6" name="文本8"/>
            <p:cNvSpPr txBox="1"/>
            <p:nvPr/>
          </p:nvSpPr>
          <p:spPr>
            <a:xfrm>
              <a:off x="2564768" y="756428"/>
              <a:ext cx="1333500" cy="62509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0" i="0">
                  <a:solidFill>
                    <a:srgbClr val="000000">
                      <a:alpha val="100000"/>
                    </a:srgbClr>
                  </a:solidFill>
                  <a:latin typeface="楷体"/>
                  <a:ea typeface="楷体"/>
                </a:rPr>
                <a:t>10N/kg</a:t>
              </a:r>
            </a:p>
          </p:txBody>
        </p:sp>
        <p:sp>
          <p:nvSpPr>
            <p:cNvPr id="17" name="形状11"/>
            <p:cNvSpPr txBox="1"/>
            <p:nvPr/>
          </p:nvSpPr>
          <p:spPr>
            <a:xfrm>
              <a:off x="3077338" y="0"/>
              <a:ext cx="1108364" cy="782374"/>
            </a:xfrm>
            <a:prstGeom prst="line">
              <a:avLst/>
            </a:prstGeom>
            <a:solidFill>
              <a:srgbClr val="FFFFFF">
                <a:alpha val="100000"/>
              </a:srgbClr>
            </a:solidFill>
            <a:ln w="19050">
              <a:solidFill>
                <a:srgbClr val="FF0000">
                  <a:alpha val="100000"/>
                </a:srgbClr>
              </a:solidFill>
              <a:prstDash val="solid"/>
              <a:tailEnd type="arrow" w="sm" len="sm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8" name="文本9"/>
            <p:cNvSpPr txBox="1"/>
            <p:nvPr/>
          </p:nvSpPr>
          <p:spPr>
            <a:xfrm>
              <a:off x="4234643" y="729948"/>
              <a:ext cx="381000" cy="62509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0" i="0">
                  <a:solidFill>
                    <a:srgbClr val="000000">
                      <a:alpha val="100000"/>
                    </a:srgbClr>
                  </a:solidFill>
                  <a:latin typeface="楷体"/>
                  <a:ea typeface="楷体"/>
                </a:rPr>
                <a:t>m</a:t>
              </a:r>
            </a:p>
          </p:txBody>
        </p:sp>
      </p:grpSp>
      <p:pic>
        <p:nvPicPr>
          <p:cNvPr id="19" name="公式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6336" y="1523829"/>
            <a:ext cx="1715738" cy="1389212"/>
          </a:xfrm>
          <a:prstGeom prst="rect">
            <a:avLst/>
          </a:prstGeom>
        </p:spPr>
      </p:pic>
      <p:pic>
        <p:nvPicPr>
          <p:cNvPr id="20" name="公式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3709" y="3064878"/>
            <a:ext cx="1628223" cy="1318346"/>
          </a:xfrm>
          <a:prstGeom prst="rect">
            <a:avLst/>
          </a:prstGeom>
        </p:spPr>
      </p:pic>
      <p:sp>
        <p:nvSpPr>
          <p:cNvPr id="21" name="文本1"/>
          <p:cNvSpPr txBox="1"/>
          <p:nvPr/>
        </p:nvSpPr>
        <p:spPr>
          <a:xfrm>
            <a:off x="6167685" y="2624595"/>
            <a:ext cx="1206500" cy="482568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1999" b="0" i="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变形公式</a:t>
            </a:r>
          </a:p>
        </p:txBody>
      </p:sp>
      <p:sp>
        <p:nvSpPr>
          <p:cNvPr id="22" name="文本2"/>
          <p:cNvSpPr txBox="1"/>
          <p:nvPr/>
        </p:nvSpPr>
        <p:spPr>
          <a:xfrm>
            <a:off x="18040" y="916572"/>
            <a:ext cx="7696200" cy="787403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700"/>
              </a:lnSpc>
              <a:buFont typeface="Arial"/>
              <a:buChar char=" "/>
            </a:pPr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（</a:t>
            </a:r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</a:t>
            </a:r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）压强公式中的物理量及其单位</a:t>
            </a:r>
          </a:p>
        </p:txBody>
      </p:sp>
      <p:pic>
        <p:nvPicPr>
          <p:cNvPr id="23" name="公式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65999" y="1703632"/>
            <a:ext cx="5594794" cy="678732"/>
          </a:xfrm>
          <a:prstGeom prst="rect">
            <a:avLst/>
          </a:prstGeom>
        </p:spPr>
      </p:pic>
      <p:grpSp>
        <p:nvGrpSpPr>
          <p:cNvPr id="24" name="组合3"/>
          <p:cNvGrpSpPr/>
          <p:nvPr/>
        </p:nvGrpSpPr>
        <p:grpSpPr>
          <a:xfrm>
            <a:off x="1077744" y="4753773"/>
            <a:ext cx="3336236" cy="1540859"/>
            <a:chOff x="0" y="0"/>
            <a:chExt cx="3336236" cy="1540859"/>
          </a:xfrm>
        </p:grpSpPr>
        <p:sp>
          <p:nvSpPr>
            <p:cNvPr id="25" name="文本10"/>
            <p:cNvSpPr txBox="1"/>
            <p:nvPr/>
          </p:nvSpPr>
          <p:spPr>
            <a:xfrm>
              <a:off x="2287176" y="872520"/>
              <a:ext cx="1049060" cy="63893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300"/>
                </a:lnSpc>
              </a:pPr>
              <a:r>
                <a:rPr lang="zh-CN" altLang="en-US" sz="2800" b="0" i="0">
                  <a:solidFill>
                    <a:srgbClr val="000000">
                      <a:alpha val="100000"/>
                    </a:srgbClr>
                  </a:solidFill>
                  <a:latin typeface="Times New Roman"/>
                  <a:ea typeface="Times New Roman"/>
                </a:rPr>
                <a:t>20cm</a:t>
              </a:r>
            </a:p>
          </p:txBody>
        </p:sp>
        <p:sp>
          <p:nvSpPr>
            <p:cNvPr id="26" name="形状12"/>
            <p:cNvSpPr txBox="1"/>
            <p:nvPr/>
          </p:nvSpPr>
          <p:spPr>
            <a:xfrm>
              <a:off x="882058" y="0"/>
              <a:ext cx="1626460" cy="1540859"/>
            </a:xfrm>
            <a:prstGeom prst="flowChartManualOperation">
              <a:avLst/>
            </a:prstGeom>
            <a:solidFill>
              <a:srgbClr val="DCE6F2">
                <a:alpha val="100000"/>
              </a:srgbClr>
            </a:solidFill>
            <a:ln w="12700">
              <a:solidFill>
                <a:srgbClr val="00000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27" name="形状13"/>
            <p:cNvSpPr txBox="1"/>
            <p:nvPr/>
          </p:nvSpPr>
          <p:spPr>
            <a:xfrm>
              <a:off x="1973497" y="845331"/>
              <a:ext cx="171206" cy="149805"/>
            </a:xfrm>
            <a:prstGeom prst="ellipse">
              <a:avLst/>
            </a:prstGeom>
            <a:solidFill>
              <a:srgbClr val="DCE6F2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28" name="形状14"/>
            <p:cNvSpPr txBox="1"/>
            <p:nvPr/>
          </p:nvSpPr>
          <p:spPr>
            <a:xfrm>
              <a:off x="2294509" y="951334"/>
              <a:ext cx="428017" cy="1905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29" name="形状15"/>
            <p:cNvSpPr txBox="1"/>
            <p:nvPr/>
          </p:nvSpPr>
          <p:spPr>
            <a:xfrm>
              <a:off x="2158877" y="1484321"/>
              <a:ext cx="577823" cy="1905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30" name="形状16"/>
            <p:cNvSpPr txBox="1"/>
            <p:nvPr/>
          </p:nvSpPr>
          <p:spPr>
            <a:xfrm>
              <a:off x="454041" y="7508"/>
              <a:ext cx="428017" cy="1905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31" name="形状17"/>
            <p:cNvSpPr txBox="1"/>
            <p:nvPr/>
          </p:nvSpPr>
          <p:spPr>
            <a:xfrm rot="10800000" flipH="1">
              <a:off x="268029" y="1475672"/>
              <a:ext cx="1001733" cy="1905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32" name="形状18"/>
            <p:cNvSpPr txBox="1"/>
            <p:nvPr/>
          </p:nvSpPr>
          <p:spPr>
            <a:xfrm flipH="1">
              <a:off x="567905" y="8506"/>
              <a:ext cx="19050" cy="462312"/>
            </a:xfrm>
            <a:prstGeom prst="straightConnector1">
              <a:avLst/>
            </a:prstGeom>
            <a:solidFill>
              <a:srgbClr val="FFFFFF">
                <a:alpha val="0"/>
              </a:srgbClr>
            </a:solidFill>
            <a:ln w="12700">
              <a:solidFill>
                <a:srgbClr val="000000">
                  <a:alpha val="100000"/>
                </a:srgbClr>
              </a:solidFill>
              <a:prstDash val="solid"/>
              <a:tailEnd type="triangl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33" name="形状19"/>
            <p:cNvSpPr txBox="1"/>
            <p:nvPr/>
          </p:nvSpPr>
          <p:spPr>
            <a:xfrm rot="10800000" flipH="1">
              <a:off x="555843" y="1086809"/>
              <a:ext cx="19050" cy="410537"/>
            </a:xfrm>
            <a:prstGeom prst="straightConnector1">
              <a:avLst/>
            </a:prstGeom>
            <a:solidFill>
              <a:srgbClr val="FFFFFF">
                <a:alpha val="0"/>
              </a:srgbClr>
            </a:solidFill>
            <a:ln w="12700">
              <a:solidFill>
                <a:srgbClr val="000000">
                  <a:alpha val="100000"/>
                </a:srgbClr>
              </a:solidFill>
              <a:prstDash val="solid"/>
              <a:tailEnd type="triangl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34" name="文本11"/>
            <p:cNvSpPr txBox="1"/>
            <p:nvPr/>
          </p:nvSpPr>
          <p:spPr>
            <a:xfrm>
              <a:off x="0" y="471917"/>
              <a:ext cx="1049060" cy="63893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300"/>
                </a:lnSpc>
              </a:pPr>
              <a:r>
                <a:rPr lang="zh-CN" altLang="en-US" sz="2800" b="0" i="0">
                  <a:solidFill>
                    <a:srgbClr val="000000">
                      <a:alpha val="100000"/>
                    </a:srgbClr>
                  </a:solidFill>
                  <a:latin typeface="Times New Roman"/>
                  <a:ea typeface="Times New Roman"/>
                </a:rPr>
                <a:t>50cm</a:t>
              </a:r>
            </a:p>
          </p:txBody>
        </p:sp>
        <p:sp>
          <p:nvSpPr>
            <p:cNvPr id="35" name="形状20"/>
            <p:cNvSpPr txBox="1"/>
            <p:nvPr/>
          </p:nvSpPr>
          <p:spPr>
            <a:xfrm>
              <a:off x="1474883" y="591056"/>
              <a:ext cx="389179" cy="523497"/>
            </a:xfrm>
            <a:prstGeom prst="rect">
              <a:avLst/>
            </a:prstGeom>
            <a:solidFill>
              <a:srgbClr val="DCE6F2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36" name="文本12"/>
            <p:cNvSpPr txBox="1"/>
            <p:nvPr/>
          </p:nvSpPr>
          <p:spPr>
            <a:xfrm>
              <a:off x="1471472" y="546716"/>
              <a:ext cx="438753" cy="680301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800"/>
                </a:lnSpc>
              </a:pPr>
              <a:r>
                <a:rPr lang="zh-CN" altLang="en-US" sz="3200" b="0" i="1">
                  <a:solidFill>
                    <a:srgbClr val="000000">
                      <a:alpha val="100000"/>
                    </a:srgbClr>
                  </a:solidFill>
                  <a:latin typeface="Times New Roman"/>
                  <a:ea typeface="Times New Roman"/>
                </a:rPr>
                <a:t>A</a:t>
              </a:r>
            </a:p>
          </p:txBody>
        </p:sp>
      </p:grpSp>
      <p:sp>
        <p:nvSpPr>
          <p:cNvPr id="37" name="文本3"/>
          <p:cNvSpPr txBox="1"/>
          <p:nvPr/>
        </p:nvSpPr>
        <p:spPr>
          <a:xfrm>
            <a:off x="5185086" y="4891973"/>
            <a:ext cx="3845668" cy="72910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400"/>
              </a:lnSpc>
            </a:pPr>
            <a:r>
              <a:rPr lang="zh-CN" altLang="en-US" sz="2899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A</a:t>
            </a: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点的深度为</a:t>
            </a:r>
            <a:r>
              <a:rPr lang="zh-CN" altLang="en-US" sz="2899" b="1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_____</a:t>
            </a: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cm</a:t>
            </a:r>
          </a:p>
        </p:txBody>
      </p:sp>
      <p:sp>
        <p:nvSpPr>
          <p:cNvPr id="38" name="文本4"/>
          <p:cNvSpPr txBox="1"/>
          <p:nvPr/>
        </p:nvSpPr>
        <p:spPr>
          <a:xfrm>
            <a:off x="7514731" y="4891593"/>
            <a:ext cx="747063" cy="72910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400"/>
              </a:lnSpc>
            </a:pPr>
            <a:r>
              <a:rPr lang="zh-CN" altLang="en-US" sz="2899" b="0" i="0">
                <a:solidFill>
                  <a:srgbClr val="FF0000">
                    <a:alpha val="100000"/>
                  </a:srgbClr>
                </a:solidFill>
                <a:latin typeface="Times New Roman"/>
                <a:ea typeface="Times New Roman"/>
              </a:rPr>
              <a:t>30</a:t>
            </a:r>
          </a:p>
        </p:txBody>
      </p:sp>
      <p:sp>
        <p:nvSpPr>
          <p:cNvPr id="39" name="形状3"/>
          <p:cNvSpPr txBox="1"/>
          <p:nvPr/>
        </p:nvSpPr>
        <p:spPr>
          <a:xfrm>
            <a:off x="2942203" y="5637403"/>
            <a:ext cx="134687" cy="154296"/>
          </a:xfrm>
          <a:prstGeom prst="flowChartConnector">
            <a:avLst/>
          </a:prstGeom>
          <a:solidFill>
            <a:srgbClr val="002060">
              <a:alpha val="10000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algn="ctr"/>
            <a:endParaRPr/>
          </a:p>
        </p:txBody>
      </p:sp>
      <p:grpSp>
        <p:nvGrpSpPr>
          <p:cNvPr id="40" name="组合4"/>
          <p:cNvGrpSpPr/>
          <p:nvPr/>
        </p:nvGrpSpPr>
        <p:grpSpPr>
          <a:xfrm>
            <a:off x="3083090" y="4761554"/>
            <a:ext cx="1276446" cy="964126"/>
            <a:chOff x="0" y="0"/>
            <a:chExt cx="1276446" cy="964126"/>
          </a:xfrm>
        </p:grpSpPr>
        <p:sp>
          <p:nvSpPr>
            <p:cNvPr id="41" name="形状25"/>
            <p:cNvSpPr txBox="1"/>
            <p:nvPr/>
          </p:nvSpPr>
          <p:spPr>
            <a:xfrm>
              <a:off x="201731" y="277102"/>
              <a:ext cx="1074715" cy="429810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2" name="文本13"/>
            <p:cNvSpPr txBox="1"/>
            <p:nvPr/>
          </p:nvSpPr>
          <p:spPr>
            <a:xfrm>
              <a:off x="198441" y="234334"/>
              <a:ext cx="1074715" cy="631097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400"/>
                </a:lnSpc>
              </a:pPr>
              <a:r>
                <a:rPr lang="zh-CN" altLang="en-US" sz="2400" b="0" i="0">
                  <a:solidFill>
                    <a:srgbClr val="02375B">
                      <a:alpha val="100000"/>
                    </a:srgbClr>
                  </a:solidFill>
                  <a:latin typeface="微软雅黑"/>
                  <a:ea typeface="微软雅黑"/>
                </a:rPr>
                <a:t>深度</a:t>
              </a:r>
              <a:r>
                <a:rPr lang="zh-CN" altLang="en-US" sz="2400" b="0" i="1">
                  <a:solidFill>
                    <a:srgbClr val="002060">
                      <a:alpha val="100000"/>
                    </a:srgbClr>
                  </a:solidFill>
                  <a:latin typeface="Times New Roman"/>
                  <a:ea typeface="Times New Roman"/>
                </a:rPr>
                <a:t>h</a:t>
              </a:r>
            </a:p>
          </p:txBody>
        </p:sp>
        <p:sp>
          <p:nvSpPr>
            <p:cNvPr id="43" name="形状21"/>
            <p:cNvSpPr txBox="1"/>
            <p:nvPr/>
          </p:nvSpPr>
          <p:spPr>
            <a:xfrm>
              <a:off x="0" y="942737"/>
              <a:ext cx="1062980" cy="1905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2700">
              <a:solidFill>
                <a:srgbClr val="FF0000">
                  <a:alpha val="100000"/>
                </a:srgbClr>
              </a:solidFill>
              <a:prstDash val="sysDash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4" name="形状22"/>
            <p:cNvSpPr txBox="1"/>
            <p:nvPr/>
          </p:nvSpPr>
          <p:spPr>
            <a:xfrm>
              <a:off x="36855" y="19058"/>
              <a:ext cx="1078772" cy="1905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2700">
              <a:solidFill>
                <a:srgbClr val="FF0000">
                  <a:alpha val="100000"/>
                </a:srgbClr>
              </a:solidFill>
              <a:prstDash val="sysDash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5" name="形状23"/>
            <p:cNvSpPr txBox="1"/>
            <p:nvPr/>
          </p:nvSpPr>
          <p:spPr>
            <a:xfrm flipH="1">
              <a:off x="544283" y="652685"/>
              <a:ext cx="19050" cy="311441"/>
            </a:xfrm>
            <a:prstGeom prst="straightConnector1">
              <a:avLst/>
            </a:prstGeom>
            <a:solidFill>
              <a:srgbClr val="FFFFFF">
                <a:alpha val="0"/>
              </a:srgbClr>
            </a:solidFill>
            <a:ln w="12700">
              <a:solidFill>
                <a:srgbClr val="FF0000">
                  <a:alpha val="100000"/>
                </a:srgbClr>
              </a:solidFill>
              <a:prstDash val="solid"/>
              <a:tailEnd type="triangl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6" name="形状24"/>
            <p:cNvSpPr txBox="1"/>
            <p:nvPr/>
          </p:nvSpPr>
          <p:spPr>
            <a:xfrm rot="10800000">
              <a:off x="523813" y="0"/>
              <a:ext cx="19050" cy="354878"/>
            </a:xfrm>
            <a:prstGeom prst="straightConnector1">
              <a:avLst/>
            </a:prstGeom>
            <a:solidFill>
              <a:srgbClr val="FFFFFF">
                <a:alpha val="0"/>
              </a:srgbClr>
            </a:solidFill>
            <a:ln w="12700">
              <a:solidFill>
                <a:srgbClr val="FF0000">
                  <a:alpha val="100000"/>
                </a:srgbClr>
              </a:solidFill>
              <a:prstDash val="solid"/>
              <a:tailEnd type="triangl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</p:grpSp>
      <p:sp>
        <p:nvSpPr>
          <p:cNvPr id="47" name="文本5"/>
          <p:cNvSpPr txBox="1"/>
          <p:nvPr/>
        </p:nvSpPr>
        <p:spPr>
          <a:xfrm>
            <a:off x="5069596" y="5516070"/>
            <a:ext cx="6400800" cy="74929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400"/>
              </a:lnSpc>
            </a:pPr>
            <a:r>
              <a:rPr lang="zh-CN" altLang="en-US" sz="25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h指液面到某点的竖直距离，而不是高度。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9" grpId="0" animBg="1"/>
      <p:bldP spid="20" grpId="0" animBg="1"/>
      <p:bldP spid="21" grpId="0" animBg="1"/>
      <p:bldP spid="24" grpId="0" animBg="1"/>
      <p:bldP spid="37" grpId="0" animBg="1"/>
      <p:bldP spid="38" grpId="0" animBg="1"/>
      <p:bldP spid="39" grpId="0" animBg="1"/>
      <p:bldP spid="40" grpId="0" animBg="1"/>
      <p:bldP spid="4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形状1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grpSp>
        <p:nvGrpSpPr>
          <p:cNvPr id="3" name="组合1"/>
          <p:cNvGrpSpPr/>
          <p:nvPr/>
        </p:nvGrpSpPr>
        <p:grpSpPr>
          <a:xfrm>
            <a:off x="-4666" y="-438"/>
            <a:ext cx="12192724" cy="957891"/>
            <a:chOff x="0" y="0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2" y="180861"/>
              <a:ext cx="4096236" cy="660949"/>
            </a:xfrm>
            <a:custGeom>
              <a:avLst/>
              <a:gdLst>
                <a:gd name="connsiteX0" fmla="*/ 110158 w 4096236"/>
                <a:gd name="connsiteY0" fmla="*/ 0 h 660949"/>
                <a:gd name="connsiteX1" fmla="*/ 3986078 w 4096236"/>
                <a:gd name="connsiteY1" fmla="*/ 0 h 660949"/>
                <a:gd name="connsiteX2" fmla="*/ 4046916 w 4096236"/>
                <a:gd name="connsiteY2" fmla="*/ 0 h 660949"/>
                <a:gd name="connsiteX3" fmla="*/ 4096236 w 4096236"/>
                <a:gd name="connsiteY3" fmla="*/ 550791 h 660949"/>
                <a:gd name="connsiteX4" fmla="*/ 4096236 w 4096236"/>
                <a:gd name="connsiteY4" fmla="*/ 611630 h 660949"/>
                <a:gd name="connsiteX5" fmla="*/ 110158 w 4096236"/>
                <a:gd name="connsiteY5" fmla="*/ 660949 h 660949"/>
                <a:gd name="connsiteX6" fmla="*/ 49320 w 4096236"/>
                <a:gd name="connsiteY6" fmla="*/ 660949 h 660949"/>
                <a:gd name="connsiteX7" fmla="*/ 0 w 4096236"/>
                <a:gd name="connsiteY7" fmla="*/ 110158 h 660949"/>
                <a:gd name="connsiteX8" fmla="*/ 0 w 4096236"/>
                <a:gd name="connsiteY8" fmla="*/ 49320 h 660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96236" h="660949">
                  <a:moveTo>
                    <a:pt x="110158" y="0"/>
                  </a:moveTo>
                  <a:lnTo>
                    <a:pt x="3986078" y="0"/>
                  </a:lnTo>
                  <a:cubicBezTo>
                    <a:pt x="4046916" y="0"/>
                    <a:pt x="4096236" y="49320"/>
                    <a:pt x="4096236" y="110158"/>
                  </a:cubicBezTo>
                  <a:lnTo>
                    <a:pt x="4096236" y="550791"/>
                  </a:lnTo>
                  <a:cubicBezTo>
                    <a:pt x="4096236" y="611630"/>
                    <a:pt x="4046916" y="660949"/>
                    <a:pt x="3986078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液体压强的大小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avLst/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二</a:t>
              </a:r>
            </a:p>
          </p:txBody>
        </p:sp>
      </p:grpSp>
      <p:sp>
        <p:nvSpPr>
          <p:cNvPr id="8" name="文本1"/>
          <p:cNvSpPr txBox="1"/>
          <p:nvPr/>
        </p:nvSpPr>
        <p:spPr>
          <a:xfrm>
            <a:off x="679904" y="787289"/>
            <a:ext cx="10824848" cy="227628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400"/>
              </a:lnSpc>
            </a:pPr>
            <a:r>
              <a:rPr lang="zh-CN" altLang="en-US" sz="2799" b="1" i="0">
                <a:solidFill>
                  <a:srgbClr val="000000">
                    <a:alpha val="100000"/>
                  </a:srgbClr>
                </a:solidFill>
                <a:latin typeface="思源黑体 CN Bold"/>
                <a:ea typeface="思源黑体 CN Bold"/>
              </a:rPr>
              <a:t>【例题</a:t>
            </a:r>
            <a:r>
              <a:rPr lang="zh-CN" altLang="en-US" sz="2799" b="1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</a:t>
            </a:r>
            <a:r>
              <a:rPr lang="zh-CN" altLang="en-US" sz="2799" b="1" i="0">
                <a:solidFill>
                  <a:srgbClr val="000000">
                    <a:alpha val="100000"/>
                  </a:srgbClr>
                </a:solidFill>
                <a:latin typeface="思源黑体 CN Bold"/>
                <a:ea typeface="思源黑体 CN Bold"/>
              </a:rPr>
              <a:t>】</a:t>
            </a: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思源黑体 CN Bold"/>
                <a:ea typeface="思源黑体 CN Bold"/>
              </a:rPr>
              <a:t>有人说，</a:t>
            </a: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“</a:t>
            </a: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思源黑体 CN Bold"/>
                <a:ea typeface="思源黑体 CN Bold"/>
              </a:rPr>
              <a:t>设想你在</a:t>
            </a: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10000m</a:t>
            </a: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思源黑体 CN Bold"/>
                <a:ea typeface="思源黑体 CN Bold"/>
              </a:rPr>
              <a:t>深的奋斗号潜水器中把一只脚伸到外面的水里，海水对你脚背压力的大小相当于</a:t>
            </a: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2000</a:t>
            </a: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思源黑体 CN Bold"/>
                <a:ea typeface="思源黑体 CN Bold"/>
              </a:rPr>
              <a:t>个人所受的重力！</a:t>
            </a: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”</a:t>
            </a: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思源黑体 CN Bold"/>
                <a:ea typeface="思源黑体 CN Bold"/>
              </a:rPr>
              <a:t>海水压力真有这么大吗？请通过估算加以说明。</a:t>
            </a:r>
          </a:p>
        </p:txBody>
      </p:sp>
      <p:pic>
        <p:nvPicPr>
          <p:cNvPr id="9" name="图片1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7422" y="3062945"/>
            <a:ext cx="3091272" cy="2190750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0" name="文本2"/>
          <p:cNvSpPr txBox="1"/>
          <p:nvPr/>
        </p:nvSpPr>
        <p:spPr>
          <a:xfrm>
            <a:off x="513112" y="3063373"/>
            <a:ext cx="8552250" cy="3281266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因为是估算，海水密度取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1.0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×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10</a:t>
            </a:r>
            <a:r>
              <a:rPr lang="zh-CN" altLang="en-US" sz="3591" b="0" i="0" baseline="30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3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kg/m</a:t>
            </a:r>
            <a:r>
              <a:rPr lang="zh-CN" altLang="en-US" sz="3591" b="0" i="0" baseline="30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3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，</a:t>
            </a:r>
            <a:r>
              <a:rPr lang="zh-CN" altLang="en-US" sz="2700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g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取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10 N/kg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，</a:t>
            </a:r>
          </a:p>
          <a:p>
            <a:pPr marL="0" algn="l">
              <a:lnSpc>
                <a:spcPts val="3800"/>
              </a:lnSpc>
              <a:buFont typeface="Arial"/>
              <a:buChar char=" "/>
            </a:pP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则10000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m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深处海水的压强为：</a:t>
            </a:r>
          </a:p>
          <a:p>
            <a:pPr marL="0" algn="l">
              <a:lnSpc>
                <a:spcPts val="3800"/>
              </a:lnSpc>
            </a:pPr>
            <a:r>
              <a:rPr lang="zh-CN" altLang="en-US" sz="2700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p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＝</a:t>
            </a:r>
            <a:r>
              <a:rPr lang="zh-CN" altLang="en-US" sz="2700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ρgh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＝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1.0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×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10</a:t>
            </a:r>
            <a:r>
              <a:rPr lang="zh-CN" altLang="en-US" sz="3591" b="0" i="0" baseline="30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3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kg/m</a:t>
            </a:r>
            <a:r>
              <a:rPr lang="zh-CN" altLang="en-US" sz="3591" b="0" i="0" baseline="30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3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×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10 N/kg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×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×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10</a:t>
            </a:r>
            <a:r>
              <a:rPr lang="zh-CN" altLang="en-US" sz="3591" b="0" i="0" baseline="30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4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m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＝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10</a:t>
            </a:r>
            <a:r>
              <a:rPr lang="zh-CN" altLang="en-US" sz="3591" b="0" i="0" baseline="30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8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Pa</a:t>
            </a:r>
          </a:p>
          <a:p>
            <a:pPr marL="0" algn="l">
              <a:lnSpc>
                <a:spcPts val="3800"/>
              </a:lnSpc>
            </a:pPr>
            <a:endParaRPr lang="zh-CN" altLang="en-US" sz="2700" b="0" i="0">
              <a:solidFill>
                <a:srgbClr val="000000">
                  <a:alpha val="100000"/>
                </a:srgbClr>
              </a:solidFill>
              <a:latin typeface="Times New Roman"/>
              <a:ea typeface="Times New Roman"/>
            </a:endParaRPr>
          </a:p>
          <a:p>
            <a:pPr marL="0" algn="l">
              <a:lnSpc>
                <a:spcPts val="3800"/>
              </a:lnSpc>
            </a:pP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脚背的面积近似取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</a:t>
            </a:r>
            <a:r>
              <a:rPr lang="zh-CN" altLang="en-US" sz="2700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S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= 10cm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×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13cm= 120cm</a:t>
            </a:r>
            <a:r>
              <a:rPr lang="zh-CN" altLang="en-US" sz="3591" b="0" i="0" baseline="30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2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= 1.2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×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10</a:t>
            </a:r>
            <a:r>
              <a:rPr lang="zh-CN" altLang="en-US" sz="3591" b="0" i="0" baseline="30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-2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m</a:t>
            </a:r>
            <a:r>
              <a:rPr lang="zh-CN" altLang="en-US" sz="3591" b="0" i="0" baseline="30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2</a:t>
            </a:r>
          </a:p>
          <a:p>
            <a:pPr marL="0" algn="l">
              <a:lnSpc>
                <a:spcPts val="3800"/>
              </a:lnSpc>
            </a:pPr>
            <a:endParaRPr lang="zh-CN" altLang="en-US" sz="3591" b="0" i="0" baseline="30000">
              <a:solidFill>
                <a:srgbClr val="000000">
                  <a:alpha val="100000"/>
                </a:srgbClr>
              </a:solidFill>
              <a:latin typeface="Times New Roman"/>
              <a:ea typeface="Times New Roman"/>
            </a:endParaRPr>
          </a:p>
          <a:p>
            <a:pPr marL="0" algn="l">
              <a:lnSpc>
                <a:spcPts val="3800"/>
              </a:lnSpc>
            </a:pP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脚背受的压力</a:t>
            </a:r>
            <a:r>
              <a:rPr lang="zh-CN" altLang="en-US" sz="2700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F=ps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=10</a:t>
            </a:r>
            <a:r>
              <a:rPr lang="zh-CN" altLang="en-US" sz="3591" b="0" i="0" baseline="30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8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Pa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×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1.2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×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10</a:t>
            </a:r>
            <a:r>
              <a:rPr lang="zh-CN" altLang="en-US" sz="3591" b="0" i="0" baseline="30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-2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m</a:t>
            </a:r>
            <a:r>
              <a:rPr lang="zh-CN" altLang="en-US" sz="3591" b="0" i="0" baseline="30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2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=1.2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×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10</a:t>
            </a:r>
            <a:r>
              <a:rPr lang="zh-CN" altLang="en-US" sz="3591" b="0" i="0" baseline="30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6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N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形状1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grpSp>
        <p:nvGrpSpPr>
          <p:cNvPr id="3" name="组合1"/>
          <p:cNvGrpSpPr/>
          <p:nvPr/>
        </p:nvGrpSpPr>
        <p:grpSpPr>
          <a:xfrm>
            <a:off x="-4666" y="-438"/>
            <a:ext cx="12192724" cy="957891"/>
            <a:chOff x="0" y="0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2" y="180861"/>
              <a:ext cx="4096236" cy="660949"/>
            </a:xfrm>
            <a:custGeom>
              <a:avLst/>
              <a:gdLst>
                <a:gd name="connsiteX0" fmla="*/ 110158 w 4096236"/>
                <a:gd name="connsiteY0" fmla="*/ 0 h 660949"/>
                <a:gd name="connsiteX1" fmla="*/ 3986078 w 4096236"/>
                <a:gd name="connsiteY1" fmla="*/ 0 h 660949"/>
                <a:gd name="connsiteX2" fmla="*/ 4046916 w 4096236"/>
                <a:gd name="connsiteY2" fmla="*/ 0 h 660949"/>
                <a:gd name="connsiteX3" fmla="*/ 4096236 w 4096236"/>
                <a:gd name="connsiteY3" fmla="*/ 550791 h 660949"/>
                <a:gd name="connsiteX4" fmla="*/ 4096236 w 4096236"/>
                <a:gd name="connsiteY4" fmla="*/ 611630 h 660949"/>
                <a:gd name="connsiteX5" fmla="*/ 110158 w 4096236"/>
                <a:gd name="connsiteY5" fmla="*/ 660949 h 660949"/>
                <a:gd name="connsiteX6" fmla="*/ 49320 w 4096236"/>
                <a:gd name="connsiteY6" fmla="*/ 660949 h 660949"/>
                <a:gd name="connsiteX7" fmla="*/ 0 w 4096236"/>
                <a:gd name="connsiteY7" fmla="*/ 110158 h 660949"/>
                <a:gd name="connsiteX8" fmla="*/ 0 w 4096236"/>
                <a:gd name="connsiteY8" fmla="*/ 49320 h 660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96236" h="660949">
                  <a:moveTo>
                    <a:pt x="110158" y="0"/>
                  </a:moveTo>
                  <a:lnTo>
                    <a:pt x="3986078" y="0"/>
                  </a:lnTo>
                  <a:cubicBezTo>
                    <a:pt x="4046916" y="0"/>
                    <a:pt x="4096236" y="49320"/>
                    <a:pt x="4096236" y="110158"/>
                  </a:cubicBezTo>
                  <a:lnTo>
                    <a:pt x="4096236" y="550791"/>
                  </a:lnTo>
                  <a:cubicBezTo>
                    <a:pt x="4096236" y="611630"/>
                    <a:pt x="4046916" y="660949"/>
                    <a:pt x="3986078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液体压强的大小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avLst/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二</a:t>
              </a:r>
            </a:p>
          </p:txBody>
        </p:sp>
      </p:grpSp>
      <p:sp>
        <p:nvSpPr>
          <p:cNvPr id="8" name="文本1"/>
          <p:cNvSpPr txBox="1"/>
          <p:nvPr/>
        </p:nvSpPr>
        <p:spPr>
          <a:xfrm>
            <a:off x="1049903" y="1180957"/>
            <a:ext cx="9848850" cy="3072494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  <a:buFont typeface="Arial"/>
              <a:buChar char=" "/>
            </a:pP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一个成年人的质量约为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60 kg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，所受重力</a:t>
            </a:r>
          </a:p>
          <a:p>
            <a:pPr marL="0" algn="l">
              <a:lnSpc>
                <a:spcPts val="3800"/>
              </a:lnSpc>
              <a:buFont typeface="Arial"/>
              <a:buChar char=" "/>
            </a:pP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  </a:t>
            </a:r>
            <a:r>
              <a:rPr lang="zh-CN" altLang="en-US" sz="2700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G=mg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=60 kg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×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10 N/kg=600N</a:t>
            </a:r>
          </a:p>
          <a:p>
            <a:pPr marL="0" algn="l">
              <a:lnSpc>
                <a:spcPts val="3800"/>
              </a:lnSpc>
              <a:buFont typeface="Arial"/>
              <a:buChar char=" "/>
            </a:pP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假设脚背所受压力的大小相当于</a:t>
            </a:r>
            <a:r>
              <a:rPr lang="zh-CN" altLang="en-US" sz="2700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n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个成年人所受重力</a:t>
            </a:r>
          </a:p>
          <a:p>
            <a:pPr marL="0" algn="l">
              <a:lnSpc>
                <a:spcPts val="3800"/>
              </a:lnSpc>
              <a:buFont typeface="Arial"/>
              <a:buChar char=" "/>
            </a:pP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   </a:t>
            </a:r>
            <a:r>
              <a:rPr lang="zh-CN" altLang="en-US" sz="2700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n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= 1.2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×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10</a:t>
            </a:r>
            <a:r>
              <a:rPr lang="zh-CN" altLang="en-US" sz="3591" b="0" i="0" baseline="30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6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N/600N =2000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个</a:t>
            </a:r>
          </a:p>
          <a:p>
            <a:pPr marL="0" algn="l">
              <a:lnSpc>
                <a:spcPts val="3800"/>
              </a:lnSpc>
              <a:buFont typeface="Arial"/>
              <a:buChar char=" "/>
            </a:pP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估算结果表明，在深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7 km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的海底，水对脚背的压力确实相当于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2000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个人的重力。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形状1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grpSp>
        <p:nvGrpSpPr>
          <p:cNvPr id="3" name="组合1"/>
          <p:cNvGrpSpPr/>
          <p:nvPr/>
        </p:nvGrpSpPr>
        <p:grpSpPr>
          <a:xfrm>
            <a:off x="-4666" y="-438"/>
            <a:ext cx="12192724" cy="957891"/>
            <a:chOff x="0" y="0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2" y="180861"/>
              <a:ext cx="2715111" cy="660949"/>
            </a:xfrm>
            <a:custGeom>
              <a:avLst/>
              <a:gdLst>
                <a:gd name="connsiteX0" fmla="*/ 110158 w 2715111"/>
                <a:gd name="connsiteY0" fmla="*/ 0 h 660949"/>
                <a:gd name="connsiteX1" fmla="*/ 2604953 w 2715111"/>
                <a:gd name="connsiteY1" fmla="*/ 0 h 660949"/>
                <a:gd name="connsiteX2" fmla="*/ 2665791 w 2715111"/>
                <a:gd name="connsiteY2" fmla="*/ 0 h 660949"/>
                <a:gd name="connsiteX3" fmla="*/ 2715111 w 2715111"/>
                <a:gd name="connsiteY3" fmla="*/ 550791 h 660949"/>
                <a:gd name="connsiteX4" fmla="*/ 2715111 w 2715111"/>
                <a:gd name="connsiteY4" fmla="*/ 611630 h 660949"/>
                <a:gd name="connsiteX5" fmla="*/ 110158 w 2715111"/>
                <a:gd name="connsiteY5" fmla="*/ 660949 h 660949"/>
                <a:gd name="connsiteX6" fmla="*/ 49320 w 2715111"/>
                <a:gd name="connsiteY6" fmla="*/ 660949 h 660949"/>
                <a:gd name="connsiteX7" fmla="*/ 0 w 2715111"/>
                <a:gd name="connsiteY7" fmla="*/ 110158 h 660949"/>
                <a:gd name="connsiteX8" fmla="*/ 0 w 2715111"/>
                <a:gd name="connsiteY8" fmla="*/ 49320 h 660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15111" h="660949">
                  <a:moveTo>
                    <a:pt x="110158" y="0"/>
                  </a:moveTo>
                  <a:lnTo>
                    <a:pt x="2604953" y="0"/>
                  </a:lnTo>
                  <a:cubicBezTo>
                    <a:pt x="2665791" y="0"/>
                    <a:pt x="2715111" y="49320"/>
                    <a:pt x="2715111" y="110158"/>
                  </a:cubicBezTo>
                  <a:lnTo>
                    <a:pt x="2715111" y="550791"/>
                  </a:lnTo>
                  <a:cubicBezTo>
                    <a:pt x="2715111" y="611630"/>
                    <a:pt x="2665791" y="660949"/>
                    <a:pt x="260495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连通器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avLst/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三</a:t>
              </a:r>
            </a:p>
          </p:txBody>
        </p:sp>
      </p:grpSp>
      <p:pic>
        <p:nvPicPr>
          <p:cNvPr id="8" name="视频1">
            <a:hlinkClick r:id="" action="ppaction://media"/>
            <a:extLst>
              <a:ext uri="{FF2B5EF4-FFF2-40B4-BE49-F238E27FC236}">
                <a16:creationId xmlns:a16="http://schemas.microsoft.com/office/drawing/2014/main" id="{1F03D79B-8B87-F52B-D47B-B6FAC4D8C48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00786" y="2838279"/>
            <a:ext cx="5715000" cy="3214688"/>
          </a:xfrm>
          <a:prstGeom prst="rect">
            <a:avLst/>
          </a:prstGeom>
        </p:spPr>
      </p:pic>
      <p:sp>
        <p:nvSpPr>
          <p:cNvPr id="9" name="文本1"/>
          <p:cNvSpPr txBox="1"/>
          <p:nvPr/>
        </p:nvSpPr>
        <p:spPr>
          <a:xfrm>
            <a:off x="812082" y="1035968"/>
            <a:ext cx="9356788" cy="62506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物理学中，把上端开口，下端连通的容器叫做</a:t>
            </a:r>
            <a:r>
              <a:rPr lang="zh-CN" altLang="en-US" sz="2999" b="1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连通器</a:t>
            </a:r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。</a:t>
            </a:r>
          </a:p>
        </p:txBody>
      </p:sp>
      <p:sp>
        <p:nvSpPr>
          <p:cNvPr id="10" name="文本2"/>
          <p:cNvSpPr txBox="1"/>
          <p:nvPr/>
        </p:nvSpPr>
        <p:spPr>
          <a:xfrm>
            <a:off x="812187" y="1778413"/>
            <a:ext cx="9496425" cy="1059688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连通器的特点：连通器里装同种液体，当液体不流动时，各容器中的</a:t>
            </a:r>
            <a:r>
              <a:rPr lang="zh-CN" altLang="en-US" sz="3000" b="0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液面总是相平的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。</a:t>
            </a:r>
          </a:p>
        </p:txBody>
      </p:sp>
      <p:pic>
        <p:nvPicPr>
          <p:cNvPr id="11" name="图片1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4410" y="2895762"/>
            <a:ext cx="2971048" cy="3099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 mute="1">
                <p:cTn id="8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1"/>
          <p:cNvGrpSpPr/>
          <p:nvPr/>
        </p:nvGrpSpPr>
        <p:grpSpPr>
          <a:xfrm>
            <a:off x="396440" y="2381288"/>
            <a:ext cx="4347477" cy="3202709"/>
            <a:chOff x="0" y="0"/>
            <a:chExt cx="4347477" cy="3202709"/>
          </a:xfrm>
        </p:grpSpPr>
        <p:sp>
          <p:nvSpPr>
            <p:cNvPr id="3" name="形状5"/>
            <p:cNvSpPr txBox="1"/>
            <p:nvPr/>
          </p:nvSpPr>
          <p:spPr>
            <a:xfrm>
              <a:off x="0" y="3197371"/>
              <a:ext cx="1368425" cy="1191"/>
            </a:xfrm>
            <a:prstGeom prst="line">
              <a:avLst/>
            </a:prstGeom>
            <a:ln w="9525">
              <a:solidFill>
                <a:srgbClr val="000000">
                  <a:alpha val="10000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" name="形状6"/>
            <p:cNvSpPr txBox="1"/>
            <p:nvPr/>
          </p:nvSpPr>
          <p:spPr>
            <a:xfrm>
              <a:off x="3052077" y="3197476"/>
              <a:ext cx="1295400" cy="1191"/>
            </a:xfrm>
            <a:prstGeom prst="line">
              <a:avLst/>
            </a:prstGeom>
            <a:ln w="9525">
              <a:solidFill>
                <a:srgbClr val="000000">
                  <a:alpha val="10000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5" name="形状7"/>
            <p:cNvSpPr txBox="1"/>
            <p:nvPr/>
          </p:nvSpPr>
          <p:spPr>
            <a:xfrm>
              <a:off x="203930" y="760485"/>
              <a:ext cx="755650" cy="1191"/>
            </a:xfrm>
            <a:prstGeom prst="line">
              <a:avLst/>
            </a:prstGeom>
            <a:ln w="9525">
              <a:solidFill>
                <a:srgbClr val="000000">
                  <a:alpha val="10000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6" name="形状8"/>
            <p:cNvSpPr txBox="1"/>
            <p:nvPr/>
          </p:nvSpPr>
          <p:spPr>
            <a:xfrm>
              <a:off x="3446612" y="770510"/>
              <a:ext cx="792162" cy="1191"/>
            </a:xfrm>
            <a:prstGeom prst="line">
              <a:avLst/>
            </a:prstGeom>
            <a:ln w="9525">
              <a:solidFill>
                <a:srgbClr val="000000">
                  <a:alpha val="10000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7" name="形状9"/>
            <p:cNvSpPr txBox="1"/>
            <p:nvPr/>
          </p:nvSpPr>
          <p:spPr>
            <a:xfrm>
              <a:off x="411023" y="1958635"/>
              <a:ext cx="1191" cy="1200150"/>
            </a:xfrm>
            <a:prstGeom prst="line">
              <a:avLst/>
            </a:prstGeom>
            <a:ln w="9525">
              <a:solidFill>
                <a:srgbClr val="000000">
                  <a:alpha val="100000"/>
                </a:srgbClr>
              </a:solidFill>
              <a:tailEnd type="arrow" w="sm" len="sm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8" name="形状10"/>
            <p:cNvSpPr txBox="1"/>
            <p:nvPr/>
          </p:nvSpPr>
          <p:spPr>
            <a:xfrm flipV="1">
              <a:off x="421843" y="750940"/>
              <a:ext cx="1191" cy="561227"/>
            </a:xfrm>
            <a:prstGeom prst="line">
              <a:avLst/>
            </a:prstGeom>
            <a:ln w="9525">
              <a:solidFill>
                <a:srgbClr val="000000">
                  <a:alpha val="100000"/>
                </a:srgbClr>
              </a:solidFill>
              <a:tailEnd type="arrow" w="sm" len="sm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9" name="形状11"/>
            <p:cNvSpPr txBox="1"/>
            <p:nvPr/>
          </p:nvSpPr>
          <p:spPr>
            <a:xfrm flipV="1">
              <a:off x="3842275" y="764002"/>
              <a:ext cx="1191" cy="665081"/>
            </a:xfrm>
            <a:prstGeom prst="line">
              <a:avLst/>
            </a:prstGeom>
            <a:ln w="9525">
              <a:solidFill>
                <a:srgbClr val="000000">
                  <a:alpha val="100000"/>
                </a:srgbClr>
              </a:solidFill>
              <a:tailEnd type="arrow" w="sm" len="sm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0" name="形状12"/>
            <p:cNvSpPr txBox="1"/>
            <p:nvPr/>
          </p:nvSpPr>
          <p:spPr>
            <a:xfrm>
              <a:off x="3842242" y="1958359"/>
              <a:ext cx="1191" cy="1200150"/>
            </a:xfrm>
            <a:prstGeom prst="line">
              <a:avLst/>
            </a:prstGeom>
            <a:ln w="9525">
              <a:solidFill>
                <a:srgbClr val="000000">
                  <a:alpha val="100000"/>
                </a:srgbClr>
              </a:solidFill>
              <a:tailEnd type="arrow" w="sm" len="sm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1" name="形状13"/>
            <p:cNvSpPr txBox="1"/>
            <p:nvPr/>
          </p:nvSpPr>
          <p:spPr>
            <a:xfrm>
              <a:off x="203854" y="1498406"/>
              <a:ext cx="434975" cy="460375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t"/>
            <a:lstStyle/>
            <a:p>
              <a:pPr marL="0" algn="l"/>
              <a:r>
                <a:rPr lang="zh-CN" altLang="en-US" sz="2400" b="0" i="1">
                  <a:solidFill>
                    <a:srgbClr val="000000">
                      <a:alpha val="100000"/>
                    </a:srgbClr>
                  </a:solidFill>
                  <a:latin typeface="Times New Roman"/>
                  <a:ea typeface="Times New Roman"/>
                </a:rPr>
                <a:t>h</a:t>
              </a:r>
              <a:r>
                <a:rPr lang="zh-CN" altLang="en-US" sz="2400" b="0" i="1" baseline="-25000">
                  <a:solidFill>
                    <a:srgbClr val="000000">
                      <a:alpha val="100000"/>
                    </a:srgbClr>
                  </a:solidFill>
                  <a:latin typeface="Times New Roman"/>
                  <a:ea typeface="Times New Roman"/>
                </a:rPr>
                <a:t>1</a:t>
              </a:r>
            </a:p>
          </p:txBody>
        </p:sp>
        <p:sp>
          <p:nvSpPr>
            <p:cNvPr id="12" name="形状14"/>
            <p:cNvSpPr txBox="1"/>
            <p:nvPr/>
          </p:nvSpPr>
          <p:spPr>
            <a:xfrm>
              <a:off x="3742620" y="1498406"/>
              <a:ext cx="434975" cy="460375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t"/>
            <a:lstStyle/>
            <a:p>
              <a:pPr marL="0" algn="l"/>
              <a:r>
                <a:rPr lang="zh-CN" altLang="en-US" sz="2400" b="0" i="1">
                  <a:solidFill>
                    <a:srgbClr val="000000">
                      <a:alpha val="100000"/>
                    </a:srgbClr>
                  </a:solidFill>
                  <a:latin typeface="Times New Roman"/>
                  <a:ea typeface="Times New Roman"/>
                </a:rPr>
                <a:t>h</a:t>
              </a:r>
              <a:r>
                <a:rPr lang="zh-CN" altLang="en-US" sz="2400" b="0" i="1" baseline="-25000">
                  <a:solidFill>
                    <a:srgbClr val="000000">
                      <a:alpha val="100000"/>
                    </a:srgbClr>
                  </a:solidFill>
                  <a:latin typeface="Times New Roman"/>
                  <a:ea typeface="Times New Roman"/>
                </a:rPr>
                <a:t>2</a:t>
              </a:r>
            </a:p>
          </p:txBody>
        </p:sp>
        <p:pic>
          <p:nvPicPr>
            <p:cNvPr id="13" name="图片1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9994" y="0"/>
              <a:ext cx="2576799" cy="3202709"/>
            </a:xfrm>
            <a:prstGeom prst="rect">
              <a:avLst/>
            </a:prstGeom>
          </p:spPr>
        </p:pic>
      </p:grpSp>
      <p:sp>
        <p:nvSpPr>
          <p:cNvPr id="14" name="形状1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grpSp>
        <p:nvGrpSpPr>
          <p:cNvPr id="15" name="组合2"/>
          <p:cNvGrpSpPr/>
          <p:nvPr/>
        </p:nvGrpSpPr>
        <p:grpSpPr>
          <a:xfrm>
            <a:off x="-4666" y="-438"/>
            <a:ext cx="12192724" cy="957891"/>
            <a:chOff x="0" y="0"/>
            <a:chExt cx="12192724" cy="957891"/>
          </a:xfrm>
        </p:grpSpPr>
        <p:sp>
          <p:nvSpPr>
            <p:cNvPr id="16" name="形状15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7" name="形状16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8" name="形状17"/>
            <p:cNvSpPr txBox="1"/>
            <p:nvPr/>
          </p:nvSpPr>
          <p:spPr>
            <a:xfrm>
              <a:off x="818112" y="180861"/>
              <a:ext cx="2715111" cy="660949"/>
            </a:xfrm>
            <a:custGeom>
              <a:avLst/>
              <a:gdLst>
                <a:gd name="connsiteX0" fmla="*/ 110158 w 2715111"/>
                <a:gd name="connsiteY0" fmla="*/ 0 h 660949"/>
                <a:gd name="connsiteX1" fmla="*/ 2604953 w 2715111"/>
                <a:gd name="connsiteY1" fmla="*/ 0 h 660949"/>
                <a:gd name="connsiteX2" fmla="*/ 2665791 w 2715111"/>
                <a:gd name="connsiteY2" fmla="*/ 0 h 660949"/>
                <a:gd name="connsiteX3" fmla="*/ 2715111 w 2715111"/>
                <a:gd name="connsiteY3" fmla="*/ 550791 h 660949"/>
                <a:gd name="connsiteX4" fmla="*/ 2715111 w 2715111"/>
                <a:gd name="connsiteY4" fmla="*/ 611630 h 660949"/>
                <a:gd name="connsiteX5" fmla="*/ 110158 w 2715111"/>
                <a:gd name="connsiteY5" fmla="*/ 660949 h 660949"/>
                <a:gd name="connsiteX6" fmla="*/ 49320 w 2715111"/>
                <a:gd name="connsiteY6" fmla="*/ 660949 h 660949"/>
                <a:gd name="connsiteX7" fmla="*/ 0 w 2715111"/>
                <a:gd name="connsiteY7" fmla="*/ 110158 h 660949"/>
                <a:gd name="connsiteX8" fmla="*/ 0 w 2715111"/>
                <a:gd name="connsiteY8" fmla="*/ 49320 h 660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15111" h="660949">
                  <a:moveTo>
                    <a:pt x="110158" y="0"/>
                  </a:moveTo>
                  <a:lnTo>
                    <a:pt x="2604953" y="0"/>
                  </a:lnTo>
                  <a:cubicBezTo>
                    <a:pt x="2665791" y="0"/>
                    <a:pt x="2715111" y="49320"/>
                    <a:pt x="2715111" y="110158"/>
                  </a:cubicBezTo>
                  <a:lnTo>
                    <a:pt x="2715111" y="550791"/>
                  </a:lnTo>
                  <a:cubicBezTo>
                    <a:pt x="2715111" y="611630"/>
                    <a:pt x="2665791" y="660949"/>
                    <a:pt x="260495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连通器</a:t>
              </a:r>
            </a:p>
          </p:txBody>
        </p:sp>
        <p:sp>
          <p:nvSpPr>
            <p:cNvPr id="19" name="形状18"/>
            <p:cNvSpPr txBox="1"/>
            <p:nvPr/>
          </p:nvSpPr>
          <p:spPr>
            <a:xfrm>
              <a:off x="218569" y="66883"/>
              <a:ext cx="828359" cy="838004"/>
            </a:xfrm>
            <a:custGeom>
              <a:avLst/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三</a:t>
              </a:r>
            </a:p>
          </p:txBody>
        </p:sp>
      </p:grpSp>
      <p:sp>
        <p:nvSpPr>
          <p:cNvPr id="20" name="形状2"/>
          <p:cNvSpPr txBox="1"/>
          <p:nvPr/>
        </p:nvSpPr>
        <p:spPr>
          <a:xfrm>
            <a:off x="970874" y="1155021"/>
            <a:ext cx="3199028" cy="627374"/>
          </a:xfrm>
          <a:custGeom>
            <a:avLst/>
            <a:gdLst>
              <a:gd name="connsiteX0" fmla="*/ 104562 w 3199028"/>
              <a:gd name="connsiteY0" fmla="*/ 0 h 627374"/>
              <a:gd name="connsiteX1" fmla="*/ 3094466 w 3199028"/>
              <a:gd name="connsiteY1" fmla="*/ 0 h 627374"/>
              <a:gd name="connsiteX2" fmla="*/ 3152214 w 3199028"/>
              <a:gd name="connsiteY2" fmla="*/ 0 h 627374"/>
              <a:gd name="connsiteX3" fmla="*/ 3199028 w 3199028"/>
              <a:gd name="connsiteY3" fmla="*/ 522811 h 627374"/>
              <a:gd name="connsiteX4" fmla="*/ 3199028 w 3199028"/>
              <a:gd name="connsiteY4" fmla="*/ 580560 h 627374"/>
              <a:gd name="connsiteX5" fmla="*/ 104562 w 3199028"/>
              <a:gd name="connsiteY5" fmla="*/ 627374 h 627374"/>
              <a:gd name="connsiteX6" fmla="*/ 46814 w 3199028"/>
              <a:gd name="connsiteY6" fmla="*/ 627374 h 627374"/>
              <a:gd name="connsiteX7" fmla="*/ 0 w 3199028"/>
              <a:gd name="connsiteY7" fmla="*/ 104562 h 627374"/>
              <a:gd name="connsiteX8" fmla="*/ 0 w 3199028"/>
              <a:gd name="connsiteY8" fmla="*/ 46814 h 62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99028" h="627374">
                <a:moveTo>
                  <a:pt x="104562" y="0"/>
                </a:moveTo>
                <a:lnTo>
                  <a:pt x="3094466" y="0"/>
                </a:lnTo>
                <a:cubicBezTo>
                  <a:pt x="3152214" y="0"/>
                  <a:pt x="3199028" y="46814"/>
                  <a:pt x="3199028" y="104562"/>
                </a:cubicBezTo>
                <a:lnTo>
                  <a:pt x="3199028" y="522811"/>
                </a:lnTo>
                <a:cubicBezTo>
                  <a:pt x="3199028" y="580560"/>
                  <a:pt x="3152214" y="627374"/>
                  <a:pt x="3094466" y="627374"/>
                </a:cubicBezTo>
                <a:lnTo>
                  <a:pt x="104562" y="627374"/>
                </a:lnTo>
                <a:cubicBezTo>
                  <a:pt x="46814" y="627374"/>
                  <a:pt x="0" y="580560"/>
                  <a:pt x="0" y="522811"/>
                </a:cubicBezTo>
                <a:lnTo>
                  <a:pt x="0" y="104562"/>
                </a:lnTo>
                <a:cubicBezTo>
                  <a:pt x="0" y="46814"/>
                  <a:pt x="46814" y="0"/>
                  <a:pt x="104562" y="0"/>
                </a:cubicBezTo>
                <a:close/>
              </a:path>
            </a:pathLst>
          </a:custGeom>
          <a:solidFill>
            <a:srgbClr val="5C81CC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2999" b="1" i="0">
                <a:solidFill>
                  <a:srgbClr val="FFFFFF">
                    <a:alpha val="100000"/>
                  </a:srgbClr>
                </a:solidFill>
                <a:latin typeface="楷体"/>
                <a:ea typeface="楷体"/>
              </a:rPr>
              <a:t>连通器原理分析</a:t>
            </a:r>
          </a:p>
        </p:txBody>
      </p:sp>
      <p:grpSp>
        <p:nvGrpSpPr>
          <p:cNvPr id="21" name="组合3"/>
          <p:cNvGrpSpPr/>
          <p:nvPr/>
        </p:nvGrpSpPr>
        <p:grpSpPr>
          <a:xfrm>
            <a:off x="901084" y="5146624"/>
            <a:ext cx="3337674" cy="625151"/>
            <a:chOff x="0" y="0"/>
            <a:chExt cx="3337674" cy="625151"/>
          </a:xfrm>
        </p:grpSpPr>
        <p:sp>
          <p:nvSpPr>
            <p:cNvPr id="22" name="形状19"/>
            <p:cNvSpPr txBox="1"/>
            <p:nvPr/>
          </p:nvSpPr>
          <p:spPr>
            <a:xfrm>
              <a:off x="507944" y="378208"/>
              <a:ext cx="1082363" cy="19050"/>
            </a:xfrm>
            <a:prstGeom prst="line">
              <a:avLst/>
            </a:prstGeom>
            <a:solidFill>
              <a:srgbClr val="5C81CC">
                <a:alpha val="100000"/>
              </a:srgbClr>
            </a:solidFill>
            <a:ln w="28575">
              <a:solidFill>
                <a:srgbClr val="FF0000">
                  <a:alpha val="100000"/>
                </a:srgbClr>
              </a:solidFill>
              <a:prstDash val="solid"/>
              <a:tailEnd type="arrow" w="sm" len="sm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23" name="形状20"/>
            <p:cNvSpPr txBox="1"/>
            <p:nvPr/>
          </p:nvSpPr>
          <p:spPr>
            <a:xfrm rot="10800000">
              <a:off x="1653702" y="359274"/>
              <a:ext cx="1082363" cy="19050"/>
            </a:xfrm>
            <a:prstGeom prst="line">
              <a:avLst/>
            </a:prstGeom>
            <a:solidFill>
              <a:srgbClr val="5C81CC">
                <a:alpha val="100000"/>
              </a:srgbClr>
            </a:solidFill>
            <a:ln w="28575">
              <a:solidFill>
                <a:srgbClr val="FF0000">
                  <a:alpha val="100000"/>
                </a:srgbClr>
              </a:solidFill>
              <a:prstDash val="solid"/>
              <a:tailEnd type="arrow" w="sm" len="sm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24" name="文本1"/>
            <p:cNvSpPr txBox="1"/>
            <p:nvPr/>
          </p:nvSpPr>
          <p:spPr>
            <a:xfrm>
              <a:off x="0" y="57"/>
              <a:ext cx="571500" cy="62509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0" i="0">
                  <a:solidFill>
                    <a:srgbClr val="000000">
                      <a:alpha val="100000"/>
                    </a:srgbClr>
                  </a:solidFill>
                  <a:latin typeface="楷体"/>
                  <a:ea typeface="楷体"/>
                </a:rPr>
                <a:t>F</a:t>
              </a:r>
              <a:r>
                <a:rPr lang="zh-CN" altLang="en-US" sz="3000" b="0" i="0" baseline="-25000">
                  <a:solidFill>
                    <a:srgbClr val="000000">
                      <a:alpha val="100000"/>
                    </a:srgbClr>
                  </a:solidFill>
                  <a:latin typeface="楷体"/>
                  <a:ea typeface="楷体"/>
                </a:rPr>
                <a:t>左</a:t>
              </a:r>
            </a:p>
          </p:txBody>
        </p:sp>
        <p:sp>
          <p:nvSpPr>
            <p:cNvPr id="25" name="文本2"/>
            <p:cNvSpPr txBox="1"/>
            <p:nvPr/>
          </p:nvSpPr>
          <p:spPr>
            <a:xfrm>
              <a:off x="2766174" y="0"/>
              <a:ext cx="571500" cy="62509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0" i="0">
                  <a:solidFill>
                    <a:srgbClr val="000000">
                      <a:alpha val="100000"/>
                    </a:srgbClr>
                  </a:solidFill>
                  <a:latin typeface="楷体"/>
                  <a:ea typeface="楷体"/>
                </a:rPr>
                <a:t>F</a:t>
              </a:r>
              <a:r>
                <a:rPr lang="zh-CN" altLang="en-US" sz="3000" b="0" i="0" baseline="-25000">
                  <a:solidFill>
                    <a:srgbClr val="000000">
                      <a:alpha val="100000"/>
                    </a:srgbClr>
                  </a:solidFill>
                  <a:latin typeface="楷体"/>
                  <a:ea typeface="楷体"/>
                </a:rPr>
                <a:t>右</a:t>
              </a:r>
            </a:p>
          </p:txBody>
        </p:sp>
      </p:grpSp>
      <p:sp>
        <p:nvSpPr>
          <p:cNvPr id="26" name="形状3"/>
          <p:cNvSpPr txBox="1"/>
          <p:nvPr/>
        </p:nvSpPr>
        <p:spPr>
          <a:xfrm>
            <a:off x="4367432" y="1228106"/>
            <a:ext cx="7559288" cy="625221"/>
          </a:xfrm>
          <a:custGeom>
            <a:avLst/>
            <a:gdLst>
              <a:gd name="connsiteX0" fmla="*/ 104203 w 7559288"/>
              <a:gd name="connsiteY0" fmla="*/ 0 h 625221"/>
              <a:gd name="connsiteX1" fmla="*/ 7455084 w 7559288"/>
              <a:gd name="connsiteY1" fmla="*/ 0 h 625221"/>
              <a:gd name="connsiteX2" fmla="*/ 7482721 w 7559288"/>
              <a:gd name="connsiteY2" fmla="*/ 0 h 625221"/>
              <a:gd name="connsiteX3" fmla="*/ 7548310 w 7559288"/>
              <a:gd name="connsiteY3" fmla="*/ 50062 h 625221"/>
              <a:gd name="connsiteX4" fmla="*/ 7559287 w 7559288"/>
              <a:gd name="connsiteY4" fmla="*/ 521018 h 625221"/>
              <a:gd name="connsiteX5" fmla="*/ 7559288 w 7559288"/>
              <a:gd name="connsiteY5" fmla="*/ 548654 h 625221"/>
              <a:gd name="connsiteX6" fmla="*/ 7509225 w 7559288"/>
              <a:gd name="connsiteY6" fmla="*/ 614242 h 625221"/>
              <a:gd name="connsiteX7" fmla="*/ 104203 w 7559288"/>
              <a:gd name="connsiteY7" fmla="*/ 625221 h 625221"/>
              <a:gd name="connsiteX8" fmla="*/ 46653 w 7559288"/>
              <a:gd name="connsiteY8" fmla="*/ 625221 h 625221"/>
              <a:gd name="connsiteX9" fmla="*/ 0 w 7559288"/>
              <a:gd name="connsiteY9" fmla="*/ 104203 h 625221"/>
              <a:gd name="connsiteX10" fmla="*/ 0 w 7559288"/>
              <a:gd name="connsiteY10" fmla="*/ 46653 h 625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559287" h="625221">
                <a:moveTo>
                  <a:pt x="104203" y="0"/>
                </a:moveTo>
                <a:lnTo>
                  <a:pt x="7455084" y="0"/>
                </a:lnTo>
                <a:cubicBezTo>
                  <a:pt x="7482721" y="0"/>
                  <a:pt x="7509225" y="10979"/>
                  <a:pt x="7528767" y="30521"/>
                </a:cubicBezTo>
                <a:cubicBezTo>
                  <a:pt x="7548310" y="50062"/>
                  <a:pt x="7559288" y="76567"/>
                  <a:pt x="7559287" y="104203"/>
                </a:cubicBezTo>
                <a:lnTo>
                  <a:pt x="7559287" y="521018"/>
                </a:lnTo>
                <a:cubicBezTo>
                  <a:pt x="7559288" y="548654"/>
                  <a:pt x="7548310" y="575159"/>
                  <a:pt x="7528767" y="594700"/>
                </a:cubicBezTo>
                <a:cubicBezTo>
                  <a:pt x="7509225" y="614242"/>
                  <a:pt x="7482721" y="625221"/>
                  <a:pt x="7455084" y="625221"/>
                </a:cubicBezTo>
                <a:lnTo>
                  <a:pt x="104203" y="625221"/>
                </a:lnTo>
                <a:cubicBezTo>
                  <a:pt x="46653" y="625221"/>
                  <a:pt x="0" y="578567"/>
                  <a:pt x="0" y="521018"/>
                </a:cubicBezTo>
                <a:lnTo>
                  <a:pt x="0" y="104203"/>
                </a:lnTo>
                <a:cubicBezTo>
                  <a:pt x="0" y="46653"/>
                  <a:pt x="46653" y="0"/>
                  <a:pt x="104203" y="0"/>
                </a:cubicBezTo>
                <a:close/>
              </a:path>
            </a:pathLst>
          </a:custGeom>
          <a:solidFill>
            <a:srgbClr val="FFD1D1">
              <a:alpha val="100000"/>
            </a:srgbClr>
          </a:solidFill>
          <a:ln w="9525">
            <a:solidFill>
              <a:srgbClr val="000000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液体不流动时，左右两边的压力是相等</a:t>
            </a:r>
          </a:p>
        </p:txBody>
      </p:sp>
      <p:sp>
        <p:nvSpPr>
          <p:cNvPr id="27" name="形状4"/>
          <p:cNvSpPr txBox="1"/>
          <p:nvPr/>
        </p:nvSpPr>
        <p:spPr>
          <a:xfrm>
            <a:off x="5462530" y="2467689"/>
            <a:ext cx="5091541" cy="2589828"/>
          </a:xfrm>
          <a:custGeom>
            <a:avLst/>
            <a:gdLst>
              <a:gd name="connsiteX0" fmla="*/ 431638 w 5091541"/>
              <a:gd name="connsiteY0" fmla="*/ 0 h 2589828"/>
              <a:gd name="connsiteX1" fmla="*/ 4659903 w 5091541"/>
              <a:gd name="connsiteY1" fmla="*/ 0 h 2589828"/>
              <a:gd name="connsiteX2" fmla="*/ 4898291 w 5091541"/>
              <a:gd name="connsiteY2" fmla="*/ 0 h 2589828"/>
              <a:gd name="connsiteX3" fmla="*/ 5091541 w 5091541"/>
              <a:gd name="connsiteY3" fmla="*/ 2158190 h 2589828"/>
              <a:gd name="connsiteX4" fmla="*/ 5091542 w 5091541"/>
              <a:gd name="connsiteY4" fmla="*/ 2396578 h 2589828"/>
              <a:gd name="connsiteX5" fmla="*/ 431638 w 5091541"/>
              <a:gd name="connsiteY5" fmla="*/ 2589829 h 2589828"/>
              <a:gd name="connsiteX6" fmla="*/ 317161 w 5091541"/>
              <a:gd name="connsiteY6" fmla="*/ 2589829 h 2589828"/>
              <a:gd name="connsiteX7" fmla="*/ 45476 w 5091541"/>
              <a:gd name="connsiteY7" fmla="*/ 2382457 h 2589828"/>
              <a:gd name="connsiteX8" fmla="*/ 0 w 5091541"/>
              <a:gd name="connsiteY8" fmla="*/ 431638 h 2589828"/>
              <a:gd name="connsiteX9" fmla="*/ 0 w 5091541"/>
              <a:gd name="connsiteY9" fmla="*/ 193251 h 2589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091541" h="2589829">
                <a:moveTo>
                  <a:pt x="431638" y="0"/>
                </a:moveTo>
                <a:lnTo>
                  <a:pt x="4659903" y="0"/>
                </a:lnTo>
                <a:cubicBezTo>
                  <a:pt x="4898291" y="0"/>
                  <a:pt x="5091541" y="193251"/>
                  <a:pt x="5091541" y="431638"/>
                </a:cubicBezTo>
                <a:lnTo>
                  <a:pt x="5091541" y="2158190"/>
                </a:lnTo>
                <a:cubicBezTo>
                  <a:pt x="5091542" y="2396578"/>
                  <a:pt x="4898291" y="2589829"/>
                  <a:pt x="4659903" y="2589829"/>
                </a:cubicBezTo>
                <a:lnTo>
                  <a:pt x="431638" y="2589829"/>
                </a:lnTo>
                <a:cubicBezTo>
                  <a:pt x="317161" y="2589829"/>
                  <a:pt x="207372" y="2544353"/>
                  <a:pt x="126424" y="2463405"/>
                </a:cubicBezTo>
                <a:cubicBezTo>
                  <a:pt x="45476" y="2382457"/>
                  <a:pt x="0" y="2272668"/>
                  <a:pt x="0" y="2158190"/>
                </a:cubicBezTo>
                <a:lnTo>
                  <a:pt x="0" y="431638"/>
                </a:lnTo>
                <a:cubicBezTo>
                  <a:pt x="0" y="193251"/>
                  <a:pt x="193251" y="0"/>
                  <a:pt x="431638" y="0"/>
                </a:cubicBezTo>
                <a:close/>
              </a:path>
            </a:pathLst>
          </a:custGeom>
          <a:solidFill>
            <a:srgbClr val="EECCFF">
              <a:alpha val="100000"/>
            </a:srgbClr>
          </a:solidFill>
          <a:ln w="9525">
            <a:solidFill>
              <a:srgbClr val="000000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l"/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华文仿宋"/>
                <a:ea typeface="华文仿宋"/>
              </a:rPr>
              <a:t>∵F</a:t>
            </a:r>
            <a:r>
              <a:rPr lang="zh-CN" altLang="en-US" sz="2999" b="0" i="0" baseline="-25000">
                <a:solidFill>
                  <a:srgbClr val="000000">
                    <a:alpha val="100000"/>
                  </a:srgbClr>
                </a:solidFill>
                <a:latin typeface="华文仿宋"/>
                <a:ea typeface="华文仿宋"/>
              </a:rPr>
              <a:t>左</a:t>
            </a:r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华文仿宋"/>
                <a:ea typeface="华文仿宋"/>
              </a:rPr>
              <a:t>=F</a:t>
            </a:r>
            <a:r>
              <a:rPr lang="zh-CN" altLang="en-US" sz="2999" b="0" i="0" baseline="-25000">
                <a:solidFill>
                  <a:srgbClr val="000000">
                    <a:alpha val="100000"/>
                  </a:srgbClr>
                </a:solidFill>
                <a:latin typeface="华文仿宋"/>
                <a:ea typeface="华文仿宋"/>
              </a:rPr>
              <a:t>右</a:t>
            </a:r>
          </a:p>
          <a:p>
            <a:pPr marL="0" algn="l"/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华文仿宋"/>
                <a:ea typeface="华文仿宋"/>
              </a:rPr>
              <a:t>F=pS</a:t>
            </a:r>
          </a:p>
          <a:p>
            <a:pPr marL="0" algn="l"/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华文仿宋"/>
                <a:ea typeface="华文仿宋"/>
              </a:rPr>
              <a:t>p=ρgh</a:t>
            </a:r>
          </a:p>
          <a:p>
            <a:pPr marL="0" algn="l"/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又</a:t>
            </a:r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华文仿宋"/>
                <a:ea typeface="华文仿宋"/>
              </a:rPr>
              <a:t>∵</a:t>
            </a:r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同种液体</a:t>
            </a:r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华文仿宋"/>
                <a:ea typeface="华文仿宋"/>
              </a:rPr>
              <a:t>ρ相同</a:t>
            </a:r>
          </a:p>
          <a:p>
            <a:pPr marL="0" algn="l"/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华文仿宋"/>
                <a:ea typeface="华文仿宋"/>
              </a:rPr>
              <a:t>∴h</a:t>
            </a:r>
            <a:r>
              <a:rPr lang="zh-CN" altLang="en-US" sz="2999" b="0" i="0" baseline="-25000">
                <a:solidFill>
                  <a:srgbClr val="000000">
                    <a:alpha val="100000"/>
                  </a:srgbClr>
                </a:solidFill>
                <a:latin typeface="华文仿宋"/>
                <a:ea typeface="华文仿宋"/>
              </a:rPr>
              <a:t>左</a:t>
            </a:r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华文仿宋"/>
                <a:ea typeface="华文仿宋"/>
              </a:rPr>
              <a:t>=h</a:t>
            </a:r>
            <a:r>
              <a:rPr lang="zh-CN" altLang="en-US" sz="2999" b="0" i="0" baseline="-25000">
                <a:solidFill>
                  <a:srgbClr val="000000">
                    <a:alpha val="100000"/>
                  </a:srgbClr>
                </a:solidFill>
                <a:latin typeface="华文仿宋"/>
                <a:ea typeface="华文仿宋"/>
              </a:rPr>
              <a:t>右</a:t>
            </a:r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华文仿宋"/>
                <a:ea typeface="华文仿宋"/>
              </a:rPr>
              <a:t>（各液面相平）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6" grpId="0" animBg="1"/>
      <p:bldP spid="2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形状1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grpSp>
        <p:nvGrpSpPr>
          <p:cNvPr id="3" name="组合1"/>
          <p:cNvGrpSpPr/>
          <p:nvPr/>
        </p:nvGrpSpPr>
        <p:grpSpPr>
          <a:xfrm>
            <a:off x="-4666" y="-438"/>
            <a:ext cx="12192724" cy="957891"/>
            <a:chOff x="0" y="0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2" y="180861"/>
              <a:ext cx="2715111" cy="660949"/>
            </a:xfrm>
            <a:custGeom>
              <a:avLst/>
              <a:gdLst>
                <a:gd name="connsiteX0" fmla="*/ 110158 w 2715111"/>
                <a:gd name="connsiteY0" fmla="*/ 0 h 660949"/>
                <a:gd name="connsiteX1" fmla="*/ 2604953 w 2715111"/>
                <a:gd name="connsiteY1" fmla="*/ 0 h 660949"/>
                <a:gd name="connsiteX2" fmla="*/ 2665791 w 2715111"/>
                <a:gd name="connsiteY2" fmla="*/ 0 h 660949"/>
                <a:gd name="connsiteX3" fmla="*/ 2715111 w 2715111"/>
                <a:gd name="connsiteY3" fmla="*/ 550791 h 660949"/>
                <a:gd name="connsiteX4" fmla="*/ 2715111 w 2715111"/>
                <a:gd name="connsiteY4" fmla="*/ 611630 h 660949"/>
                <a:gd name="connsiteX5" fmla="*/ 110158 w 2715111"/>
                <a:gd name="connsiteY5" fmla="*/ 660949 h 660949"/>
                <a:gd name="connsiteX6" fmla="*/ 49320 w 2715111"/>
                <a:gd name="connsiteY6" fmla="*/ 660949 h 660949"/>
                <a:gd name="connsiteX7" fmla="*/ 0 w 2715111"/>
                <a:gd name="connsiteY7" fmla="*/ 110158 h 660949"/>
                <a:gd name="connsiteX8" fmla="*/ 0 w 2715111"/>
                <a:gd name="connsiteY8" fmla="*/ 49320 h 660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15111" h="660949">
                  <a:moveTo>
                    <a:pt x="110158" y="0"/>
                  </a:moveTo>
                  <a:lnTo>
                    <a:pt x="2604953" y="0"/>
                  </a:lnTo>
                  <a:cubicBezTo>
                    <a:pt x="2665791" y="0"/>
                    <a:pt x="2715111" y="49320"/>
                    <a:pt x="2715111" y="110158"/>
                  </a:cubicBezTo>
                  <a:lnTo>
                    <a:pt x="2715111" y="550791"/>
                  </a:lnTo>
                  <a:cubicBezTo>
                    <a:pt x="2715111" y="611630"/>
                    <a:pt x="2665791" y="660949"/>
                    <a:pt x="260495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连通器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avLst/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三</a:t>
              </a:r>
            </a:p>
          </p:txBody>
        </p:sp>
      </p:grpSp>
      <p:pic>
        <p:nvPicPr>
          <p:cNvPr id="8" name="图片1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0506" y="1280560"/>
            <a:ext cx="4343400" cy="2895600"/>
          </a:xfrm>
          <a:prstGeom prst="rect">
            <a:avLst/>
          </a:prstGeom>
        </p:spPr>
      </p:pic>
      <p:pic>
        <p:nvPicPr>
          <p:cNvPr id="9" name="图片2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4574" y="183251"/>
            <a:ext cx="3260007" cy="3298155"/>
          </a:xfrm>
          <a:prstGeom prst="rect">
            <a:avLst/>
          </a:prstGeom>
        </p:spPr>
      </p:pic>
      <p:grpSp>
        <p:nvGrpSpPr>
          <p:cNvPr id="10" name="组合2"/>
          <p:cNvGrpSpPr/>
          <p:nvPr/>
        </p:nvGrpSpPr>
        <p:grpSpPr>
          <a:xfrm>
            <a:off x="3857301" y="1751905"/>
            <a:ext cx="2741019" cy="2392203"/>
            <a:chOff x="0" y="0"/>
            <a:chExt cx="2741019" cy="2392203"/>
          </a:xfrm>
        </p:grpSpPr>
        <p:pic>
          <p:nvPicPr>
            <p:cNvPr id="11" name="图片5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0096" y="0"/>
              <a:ext cx="2218535" cy="1955441"/>
            </a:xfrm>
            <a:prstGeom prst="rect">
              <a:avLst/>
            </a:prstGeom>
          </p:spPr>
        </p:pic>
        <p:sp>
          <p:nvSpPr>
            <p:cNvPr id="12" name="形状6"/>
            <p:cNvSpPr txBox="1"/>
            <p:nvPr/>
          </p:nvSpPr>
          <p:spPr>
            <a:xfrm>
              <a:off x="1311095" y="1162448"/>
              <a:ext cx="709439" cy="912801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C00000">
                  <a:alpha val="100000"/>
                </a:srgbClr>
              </a:solidFill>
              <a:prstDash val="sysDash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3" name="文本2"/>
            <p:cNvSpPr txBox="1"/>
            <p:nvPr/>
          </p:nvSpPr>
          <p:spPr>
            <a:xfrm>
              <a:off x="0" y="1839563"/>
              <a:ext cx="2741019" cy="55264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499" b="0" i="0">
                  <a:solidFill>
                    <a:srgbClr val="000000">
                      <a:alpha val="100000"/>
                    </a:srgbClr>
                  </a:solidFill>
                  <a:latin typeface="楷体"/>
                  <a:ea typeface="楷体"/>
                </a:rPr>
                <a:t>U型排水管防臭气</a:t>
              </a:r>
            </a:p>
          </p:txBody>
        </p:sp>
      </p:grpSp>
      <p:pic>
        <p:nvPicPr>
          <p:cNvPr id="14" name="图片3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74612" y="3836946"/>
            <a:ext cx="1958845" cy="2445877"/>
          </a:xfrm>
          <a:prstGeom prst="rect">
            <a:avLst/>
          </a:prstGeom>
        </p:spPr>
      </p:pic>
      <p:sp>
        <p:nvSpPr>
          <p:cNvPr id="15" name="文本1"/>
          <p:cNvSpPr txBox="1"/>
          <p:nvPr/>
        </p:nvSpPr>
        <p:spPr>
          <a:xfrm>
            <a:off x="453009" y="958205"/>
            <a:ext cx="7971758" cy="1059624"/>
          </a:xfrm>
          <a:prstGeom prst="rect">
            <a:avLst/>
          </a:prstGeom>
          <a:noFill/>
        </p:spPr>
        <p:txBody>
          <a:bodyPr anchor="t"/>
          <a:lstStyle/>
          <a:p>
            <a:pPr marL="0" algn="ctr"/>
            <a:r>
              <a:rPr lang="zh-CN" altLang="en-US" sz="2999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连通器的应用：茶壶、U型排水管、水位计、自动供水槽、水塔、船闸</a:t>
            </a:r>
          </a:p>
        </p:txBody>
      </p:sp>
      <p:pic>
        <p:nvPicPr>
          <p:cNvPr id="16" name="图片4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9235" y="4176446"/>
            <a:ext cx="3889677" cy="2225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4" grpId="0" animBg="1"/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形状1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grpSp>
        <p:nvGrpSpPr>
          <p:cNvPr id="3" name="组合1"/>
          <p:cNvGrpSpPr/>
          <p:nvPr/>
        </p:nvGrpSpPr>
        <p:grpSpPr>
          <a:xfrm>
            <a:off x="-4666" y="-438"/>
            <a:ext cx="12192724" cy="957891"/>
            <a:chOff x="0" y="0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2" y="180861"/>
              <a:ext cx="2715111" cy="660949"/>
            </a:xfrm>
            <a:custGeom>
              <a:avLst/>
              <a:gdLst>
                <a:gd name="connsiteX0" fmla="*/ 110158 w 2715111"/>
                <a:gd name="connsiteY0" fmla="*/ 0 h 660949"/>
                <a:gd name="connsiteX1" fmla="*/ 2604953 w 2715111"/>
                <a:gd name="connsiteY1" fmla="*/ 0 h 660949"/>
                <a:gd name="connsiteX2" fmla="*/ 2665791 w 2715111"/>
                <a:gd name="connsiteY2" fmla="*/ 0 h 660949"/>
                <a:gd name="connsiteX3" fmla="*/ 2715111 w 2715111"/>
                <a:gd name="connsiteY3" fmla="*/ 550791 h 660949"/>
                <a:gd name="connsiteX4" fmla="*/ 2715111 w 2715111"/>
                <a:gd name="connsiteY4" fmla="*/ 611630 h 660949"/>
                <a:gd name="connsiteX5" fmla="*/ 110158 w 2715111"/>
                <a:gd name="connsiteY5" fmla="*/ 660949 h 660949"/>
                <a:gd name="connsiteX6" fmla="*/ 49320 w 2715111"/>
                <a:gd name="connsiteY6" fmla="*/ 660949 h 660949"/>
                <a:gd name="connsiteX7" fmla="*/ 0 w 2715111"/>
                <a:gd name="connsiteY7" fmla="*/ 110158 h 660949"/>
                <a:gd name="connsiteX8" fmla="*/ 0 w 2715111"/>
                <a:gd name="connsiteY8" fmla="*/ 49320 h 660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15111" h="660949">
                  <a:moveTo>
                    <a:pt x="110158" y="0"/>
                  </a:moveTo>
                  <a:lnTo>
                    <a:pt x="2604953" y="0"/>
                  </a:lnTo>
                  <a:cubicBezTo>
                    <a:pt x="2665791" y="0"/>
                    <a:pt x="2715111" y="49320"/>
                    <a:pt x="2715111" y="110158"/>
                  </a:cubicBezTo>
                  <a:lnTo>
                    <a:pt x="2715111" y="550791"/>
                  </a:lnTo>
                  <a:cubicBezTo>
                    <a:pt x="2715111" y="611630"/>
                    <a:pt x="2665791" y="660949"/>
                    <a:pt x="260495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连通器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avLst/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三</a:t>
              </a:r>
            </a:p>
          </p:txBody>
        </p:sp>
      </p:grpSp>
      <p:sp>
        <p:nvSpPr>
          <p:cNvPr id="8" name="文本1"/>
          <p:cNvSpPr txBox="1"/>
          <p:nvPr/>
        </p:nvSpPr>
        <p:spPr>
          <a:xfrm>
            <a:off x="429806" y="1127103"/>
            <a:ext cx="6667500" cy="62509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三峡船闸——世界上最大的人造连通器</a:t>
            </a:r>
          </a:p>
        </p:txBody>
      </p:sp>
      <p:pic>
        <p:nvPicPr>
          <p:cNvPr id="9" name="视频1">
            <a:hlinkClick r:id="" action="ppaction://media"/>
            <a:extLst>
              <a:ext uri="{FF2B5EF4-FFF2-40B4-BE49-F238E27FC236}">
                <a16:creationId xmlns:a16="http://schemas.microsoft.com/office/drawing/2014/main" id="{1F03D79B-8B87-F52B-D47B-B6FAC4D8C48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77486" y="676485"/>
            <a:ext cx="3465095" cy="5715000"/>
          </a:xfrm>
          <a:prstGeom prst="rect">
            <a:avLst/>
          </a:prstGeom>
        </p:spPr>
      </p:pic>
      <p:pic>
        <p:nvPicPr>
          <p:cNvPr id="10" name="图片1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5865" y="2956370"/>
            <a:ext cx="6230093" cy="336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video>
              <p:cMediaNode vol="0" mute="1">
                <p:cTn id="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形状1"/>
          <p:cNvSpPr txBox="1"/>
          <p:nvPr/>
        </p:nvSpPr>
        <p:spPr>
          <a:xfrm>
            <a:off x="18415" y="6650144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3" name="形状2"/>
          <p:cNvSpPr txBox="1"/>
          <p:nvPr/>
        </p:nvSpPr>
        <p:spPr>
          <a:xfrm>
            <a:off x="-5920" y="-9732"/>
            <a:ext cx="12172950" cy="885901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4" name="形状3"/>
          <p:cNvSpPr txBox="1"/>
          <p:nvPr/>
        </p:nvSpPr>
        <p:spPr>
          <a:xfrm>
            <a:off x="514093" y="206730"/>
            <a:ext cx="2347331" cy="695554"/>
          </a:xfrm>
          <a:custGeom>
            <a:avLst/>
            <a:gdLst>
              <a:gd name="connsiteX0" fmla="*/ 115926 w 2347331"/>
              <a:gd name="connsiteY0" fmla="*/ 0 h 695554"/>
              <a:gd name="connsiteX1" fmla="*/ 2231406 w 2347331"/>
              <a:gd name="connsiteY1" fmla="*/ 0 h 695554"/>
              <a:gd name="connsiteX2" fmla="*/ 2262151 w 2347331"/>
              <a:gd name="connsiteY2" fmla="*/ 0 h 695554"/>
              <a:gd name="connsiteX3" fmla="*/ 2335118 w 2347331"/>
              <a:gd name="connsiteY3" fmla="*/ 55694 h 695554"/>
              <a:gd name="connsiteX4" fmla="*/ 2347331 w 2347331"/>
              <a:gd name="connsiteY4" fmla="*/ 579628 h 695554"/>
              <a:gd name="connsiteX5" fmla="*/ 2347332 w 2347331"/>
              <a:gd name="connsiteY5" fmla="*/ 610373 h 695554"/>
              <a:gd name="connsiteX6" fmla="*/ 2291637 w 2347331"/>
              <a:gd name="connsiteY6" fmla="*/ 683340 h 695554"/>
              <a:gd name="connsiteX7" fmla="*/ 115926 w 2347331"/>
              <a:gd name="connsiteY7" fmla="*/ 695554 h 695554"/>
              <a:gd name="connsiteX8" fmla="*/ 85180 w 2347331"/>
              <a:gd name="connsiteY8" fmla="*/ 695554 h 695554"/>
              <a:gd name="connsiteX9" fmla="*/ 12214 w 2347331"/>
              <a:gd name="connsiteY9" fmla="*/ 639860 h 695554"/>
              <a:gd name="connsiteX10" fmla="*/ 0 w 2347331"/>
              <a:gd name="connsiteY10" fmla="*/ 115926 h 695554"/>
              <a:gd name="connsiteX11" fmla="*/ 0 w 2347331"/>
              <a:gd name="connsiteY11" fmla="*/ 51902 h 695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47331" h="695554">
                <a:moveTo>
                  <a:pt x="115926" y="0"/>
                </a:moveTo>
                <a:lnTo>
                  <a:pt x="2231406" y="0"/>
                </a:lnTo>
                <a:cubicBezTo>
                  <a:pt x="2262151" y="0"/>
                  <a:pt x="2291637" y="12214"/>
                  <a:pt x="2313378" y="33954"/>
                </a:cubicBezTo>
                <a:cubicBezTo>
                  <a:pt x="2335118" y="55694"/>
                  <a:pt x="2347332" y="85180"/>
                  <a:pt x="2347331" y="115926"/>
                </a:cubicBezTo>
                <a:lnTo>
                  <a:pt x="2347331" y="579628"/>
                </a:lnTo>
                <a:cubicBezTo>
                  <a:pt x="2347332" y="610373"/>
                  <a:pt x="2335118" y="639859"/>
                  <a:pt x="2313378" y="661600"/>
                </a:cubicBezTo>
                <a:cubicBezTo>
                  <a:pt x="2291637" y="683340"/>
                  <a:pt x="2262151" y="695554"/>
                  <a:pt x="2231406" y="695554"/>
                </a:cubicBezTo>
                <a:lnTo>
                  <a:pt x="115926" y="695554"/>
                </a:lnTo>
                <a:cubicBezTo>
                  <a:pt x="85180" y="695554"/>
                  <a:pt x="55694" y="683340"/>
                  <a:pt x="33954" y="661600"/>
                </a:cubicBezTo>
                <a:cubicBezTo>
                  <a:pt x="12214" y="639860"/>
                  <a:pt x="0" y="610373"/>
                  <a:pt x="0" y="579628"/>
                </a:cubicBezTo>
                <a:lnTo>
                  <a:pt x="0" y="115926"/>
                </a:lnTo>
                <a:cubicBezTo>
                  <a:pt x="0" y="51902"/>
                  <a:pt x="51902" y="0"/>
                  <a:pt x="115926" y="0"/>
                </a:cubicBezTo>
                <a:close/>
              </a:path>
            </a:pathLst>
          </a:custGeom>
          <a:solidFill>
            <a:srgbClr val="73DAE6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3999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课堂小结</a:t>
            </a:r>
          </a:p>
        </p:txBody>
      </p:sp>
      <p:sp>
        <p:nvSpPr>
          <p:cNvPr id="5" name="形状4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pic>
        <p:nvPicPr>
          <p:cNvPr id="6" name="思维导图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567" y="1082297"/>
            <a:ext cx="9201150" cy="443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形状1"/>
          <p:cNvSpPr txBox="1"/>
          <p:nvPr/>
        </p:nvSpPr>
        <p:spPr>
          <a:xfrm>
            <a:off x="5296" y="-22860"/>
            <a:ext cx="12172950" cy="981151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3" name="形状2"/>
          <p:cNvSpPr txBox="1"/>
          <p:nvPr/>
        </p:nvSpPr>
        <p:spPr>
          <a:xfrm>
            <a:off x="18415" y="6650144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4" name="形状3"/>
          <p:cNvSpPr txBox="1"/>
          <p:nvPr/>
        </p:nvSpPr>
        <p:spPr>
          <a:xfrm>
            <a:off x="481822" y="120148"/>
            <a:ext cx="2360428" cy="743179"/>
          </a:xfrm>
          <a:custGeom>
            <a:avLst/>
            <a:gdLst>
              <a:gd name="connsiteX0" fmla="*/ 123863 w 2360428"/>
              <a:gd name="connsiteY0" fmla="*/ 0 h 743179"/>
              <a:gd name="connsiteX1" fmla="*/ 2236565 w 2360428"/>
              <a:gd name="connsiteY1" fmla="*/ 0 h 743179"/>
              <a:gd name="connsiteX2" fmla="*/ 2304973 w 2360428"/>
              <a:gd name="connsiteY2" fmla="*/ 0 h 743179"/>
              <a:gd name="connsiteX3" fmla="*/ 2360428 w 2360428"/>
              <a:gd name="connsiteY3" fmla="*/ 619315 h 743179"/>
              <a:gd name="connsiteX4" fmla="*/ 2360428 w 2360428"/>
              <a:gd name="connsiteY4" fmla="*/ 652166 h 743179"/>
              <a:gd name="connsiteX5" fmla="*/ 2300921 w 2360428"/>
              <a:gd name="connsiteY5" fmla="*/ 730129 h 743179"/>
              <a:gd name="connsiteX6" fmla="*/ 123863 w 2360428"/>
              <a:gd name="connsiteY6" fmla="*/ 743179 h 743179"/>
              <a:gd name="connsiteX7" fmla="*/ 91013 w 2360428"/>
              <a:gd name="connsiteY7" fmla="*/ 743179 h 743179"/>
              <a:gd name="connsiteX8" fmla="*/ 13050 w 2360428"/>
              <a:gd name="connsiteY8" fmla="*/ 683671 h 743179"/>
              <a:gd name="connsiteX9" fmla="*/ 0 w 2360428"/>
              <a:gd name="connsiteY9" fmla="*/ 123863 h 743179"/>
              <a:gd name="connsiteX10" fmla="*/ 0 w 2360428"/>
              <a:gd name="connsiteY10" fmla="*/ 55455 h 743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60428" h="743179">
                <a:moveTo>
                  <a:pt x="123863" y="0"/>
                </a:moveTo>
                <a:lnTo>
                  <a:pt x="2236565" y="0"/>
                </a:lnTo>
                <a:cubicBezTo>
                  <a:pt x="2304973" y="0"/>
                  <a:pt x="2360428" y="55455"/>
                  <a:pt x="2360428" y="123863"/>
                </a:cubicBezTo>
                <a:lnTo>
                  <a:pt x="2360428" y="619315"/>
                </a:lnTo>
                <a:cubicBezTo>
                  <a:pt x="2360428" y="652166"/>
                  <a:pt x="2347379" y="683671"/>
                  <a:pt x="2324150" y="706900"/>
                </a:cubicBezTo>
                <a:cubicBezTo>
                  <a:pt x="2300921" y="730129"/>
                  <a:pt x="2269416" y="743179"/>
                  <a:pt x="2236565" y="743179"/>
                </a:cubicBezTo>
                <a:lnTo>
                  <a:pt x="123863" y="743179"/>
                </a:lnTo>
                <a:cubicBezTo>
                  <a:pt x="91013" y="743179"/>
                  <a:pt x="59507" y="730129"/>
                  <a:pt x="36279" y="706900"/>
                </a:cubicBezTo>
                <a:cubicBezTo>
                  <a:pt x="13050" y="683671"/>
                  <a:pt x="0" y="652166"/>
                  <a:pt x="0" y="619315"/>
                </a:cubicBezTo>
                <a:lnTo>
                  <a:pt x="0" y="123863"/>
                </a:lnTo>
                <a:cubicBezTo>
                  <a:pt x="0" y="55455"/>
                  <a:pt x="55455" y="0"/>
                  <a:pt x="123863" y="0"/>
                </a:cubicBezTo>
                <a:close/>
              </a:path>
            </a:pathLst>
          </a:custGeom>
          <a:solidFill>
            <a:srgbClr val="73DAE6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3999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学习目标</a:t>
            </a:r>
          </a:p>
        </p:txBody>
      </p:sp>
      <p:sp>
        <p:nvSpPr>
          <p:cNvPr id="5" name="形状4"/>
          <p:cNvSpPr txBox="1"/>
          <p:nvPr/>
        </p:nvSpPr>
        <p:spPr>
          <a:xfrm rot="10800000">
            <a:off x="1114" y="862879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6" name="形状5"/>
          <p:cNvSpPr txBox="1"/>
          <p:nvPr/>
        </p:nvSpPr>
        <p:spPr>
          <a:xfrm>
            <a:off x="8620554" y="1976733"/>
            <a:ext cx="954005" cy="954005"/>
          </a:xfrm>
          <a:custGeom>
            <a:avLst/>
            <a:gdLst>
              <a:gd name="connsiteX0" fmla="*/ 477002 w 954005"/>
              <a:gd name="connsiteY0" fmla="*/ 0 h 954005"/>
              <a:gd name="connsiteX1" fmla="*/ 740444 w 954005"/>
              <a:gd name="connsiteY1" fmla="*/ 0 h 954005"/>
              <a:gd name="connsiteX2" fmla="*/ 954005 w 954005"/>
              <a:gd name="connsiteY2" fmla="*/ 740444 h 954005"/>
              <a:gd name="connsiteX3" fmla="*/ 213561 w 954005"/>
              <a:gd name="connsiteY3" fmla="*/ 954005 h 954005"/>
              <a:gd name="connsiteX4" fmla="*/ 0 w 954005"/>
              <a:gd name="connsiteY4" fmla="*/ 213561 h 954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005" h="954005">
                <a:moveTo>
                  <a:pt x="477002" y="0"/>
                </a:moveTo>
                <a:cubicBezTo>
                  <a:pt x="740444" y="0"/>
                  <a:pt x="954005" y="213561"/>
                  <a:pt x="954005" y="477002"/>
                </a:cubicBezTo>
                <a:cubicBezTo>
                  <a:pt x="954005" y="740444"/>
                  <a:pt x="740444" y="954005"/>
                  <a:pt x="477002" y="954005"/>
                </a:cubicBezTo>
                <a:cubicBezTo>
                  <a:pt x="213561" y="954005"/>
                  <a:pt x="0" y="740444"/>
                  <a:pt x="0" y="477002"/>
                </a:cubicBezTo>
                <a:cubicBezTo>
                  <a:pt x="0" y="213561"/>
                  <a:pt x="213561" y="0"/>
                  <a:pt x="477002" y="0"/>
                </a:cubicBezTo>
                <a:close/>
              </a:path>
            </a:pathLst>
          </a:custGeom>
          <a:solidFill>
            <a:srgbClr val="C72727">
              <a:alpha val="100000"/>
            </a:srgbClr>
          </a:solidFill>
          <a:ln w="9525">
            <a:solidFill>
              <a:srgbClr val="1A5CB3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7" name="形状6"/>
          <p:cNvSpPr txBox="1"/>
          <p:nvPr/>
        </p:nvSpPr>
        <p:spPr>
          <a:xfrm>
            <a:off x="5313359" y="1910982"/>
            <a:ext cx="954005" cy="954005"/>
          </a:xfrm>
          <a:custGeom>
            <a:avLst/>
            <a:gdLst>
              <a:gd name="connsiteX0" fmla="*/ 477002 w 954005"/>
              <a:gd name="connsiteY0" fmla="*/ 0 h 954005"/>
              <a:gd name="connsiteX1" fmla="*/ 740444 w 954005"/>
              <a:gd name="connsiteY1" fmla="*/ 0 h 954005"/>
              <a:gd name="connsiteX2" fmla="*/ 954005 w 954005"/>
              <a:gd name="connsiteY2" fmla="*/ 740444 h 954005"/>
              <a:gd name="connsiteX3" fmla="*/ 213561 w 954005"/>
              <a:gd name="connsiteY3" fmla="*/ 954005 h 954005"/>
              <a:gd name="connsiteX4" fmla="*/ 0 w 954005"/>
              <a:gd name="connsiteY4" fmla="*/ 213561 h 954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005" h="954005">
                <a:moveTo>
                  <a:pt x="477002" y="0"/>
                </a:moveTo>
                <a:cubicBezTo>
                  <a:pt x="740444" y="0"/>
                  <a:pt x="954005" y="213561"/>
                  <a:pt x="954005" y="477002"/>
                </a:cubicBezTo>
                <a:cubicBezTo>
                  <a:pt x="954005" y="740444"/>
                  <a:pt x="740444" y="954005"/>
                  <a:pt x="477002" y="954005"/>
                </a:cubicBezTo>
                <a:cubicBezTo>
                  <a:pt x="213561" y="954005"/>
                  <a:pt x="0" y="740444"/>
                  <a:pt x="0" y="477002"/>
                </a:cubicBezTo>
                <a:cubicBezTo>
                  <a:pt x="0" y="213561"/>
                  <a:pt x="213561" y="0"/>
                  <a:pt x="477002" y="0"/>
                </a:cubicBezTo>
                <a:close/>
              </a:path>
            </a:pathLst>
          </a:custGeom>
          <a:solidFill>
            <a:srgbClr val="1A5CB3">
              <a:alpha val="100000"/>
            </a:srgbClr>
          </a:solidFill>
          <a:ln w="9525">
            <a:solidFill>
              <a:srgbClr val="1A5CB3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8" name="形状7"/>
          <p:cNvSpPr txBox="1"/>
          <p:nvPr/>
        </p:nvSpPr>
        <p:spPr>
          <a:xfrm>
            <a:off x="2103977" y="1976647"/>
            <a:ext cx="954005" cy="954005"/>
          </a:xfrm>
          <a:custGeom>
            <a:avLst/>
            <a:gdLst>
              <a:gd name="connsiteX0" fmla="*/ 477002 w 954005"/>
              <a:gd name="connsiteY0" fmla="*/ 0 h 954005"/>
              <a:gd name="connsiteX1" fmla="*/ 740444 w 954005"/>
              <a:gd name="connsiteY1" fmla="*/ 0 h 954005"/>
              <a:gd name="connsiteX2" fmla="*/ 954005 w 954005"/>
              <a:gd name="connsiteY2" fmla="*/ 740444 h 954005"/>
              <a:gd name="connsiteX3" fmla="*/ 213561 w 954005"/>
              <a:gd name="connsiteY3" fmla="*/ 954005 h 954005"/>
              <a:gd name="connsiteX4" fmla="*/ 0 w 954005"/>
              <a:gd name="connsiteY4" fmla="*/ 213561 h 954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005" h="954005">
                <a:moveTo>
                  <a:pt x="477002" y="0"/>
                </a:moveTo>
                <a:cubicBezTo>
                  <a:pt x="740444" y="0"/>
                  <a:pt x="954005" y="213561"/>
                  <a:pt x="954005" y="477002"/>
                </a:cubicBezTo>
                <a:cubicBezTo>
                  <a:pt x="954005" y="740444"/>
                  <a:pt x="740444" y="954005"/>
                  <a:pt x="477002" y="954005"/>
                </a:cubicBezTo>
                <a:cubicBezTo>
                  <a:pt x="213561" y="954005"/>
                  <a:pt x="0" y="740444"/>
                  <a:pt x="0" y="477002"/>
                </a:cubicBezTo>
                <a:cubicBezTo>
                  <a:pt x="0" y="213561"/>
                  <a:pt x="213561" y="0"/>
                  <a:pt x="477002" y="0"/>
                </a:cubicBezTo>
                <a:close/>
              </a:path>
            </a:pathLst>
          </a:custGeom>
          <a:solidFill>
            <a:srgbClr val="2A8C51">
              <a:alpha val="100000"/>
            </a:srgbClr>
          </a:solidFill>
          <a:ln w="9525">
            <a:solidFill>
              <a:srgbClr val="1A5CB3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endParaRPr/>
          </a:p>
        </p:txBody>
      </p:sp>
      <p:grpSp>
        <p:nvGrpSpPr>
          <p:cNvPr id="9" name="组合1"/>
          <p:cNvGrpSpPr/>
          <p:nvPr/>
        </p:nvGrpSpPr>
        <p:grpSpPr>
          <a:xfrm>
            <a:off x="1322680" y="2051399"/>
            <a:ext cx="2478701" cy="3379652"/>
            <a:chOff x="0" y="0"/>
            <a:chExt cx="2478701" cy="3379652"/>
          </a:xfrm>
        </p:grpSpPr>
        <p:sp>
          <p:nvSpPr>
            <p:cNvPr id="10" name="形状8"/>
            <p:cNvSpPr txBox="1"/>
            <p:nvPr/>
          </p:nvSpPr>
          <p:spPr>
            <a:xfrm rot="10800000">
              <a:off x="0" y="256699"/>
              <a:ext cx="2478701" cy="3122953"/>
            </a:xfrm>
            <a:prstGeom prst="flowChartPunchedCard">
              <a:avLst/>
            </a:prstGeom>
            <a:solidFill>
              <a:srgbClr val="2A8C51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1" name="文本4"/>
            <p:cNvSpPr txBox="1"/>
            <p:nvPr/>
          </p:nvSpPr>
          <p:spPr>
            <a:xfrm>
              <a:off x="502481" y="0"/>
              <a:ext cx="1329938" cy="85934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4800"/>
                </a:lnSpc>
              </a:pPr>
              <a:r>
                <a:rPr lang="zh-CN" altLang="en-US" sz="4000" b="1" i="1">
                  <a:solidFill>
                    <a:srgbClr val="FFFFFF">
                      <a:alpha val="100000"/>
                    </a:srgbClr>
                  </a:solidFill>
                  <a:latin typeface="微软雅黑"/>
                  <a:ea typeface="微软雅黑"/>
                </a:rPr>
                <a:t>01</a:t>
              </a:r>
            </a:p>
          </p:txBody>
        </p:sp>
      </p:grpSp>
      <p:grpSp>
        <p:nvGrpSpPr>
          <p:cNvPr id="12" name="组合2"/>
          <p:cNvGrpSpPr/>
          <p:nvPr/>
        </p:nvGrpSpPr>
        <p:grpSpPr>
          <a:xfrm>
            <a:off x="4534862" y="2037702"/>
            <a:ext cx="2478703" cy="3366537"/>
            <a:chOff x="0" y="0"/>
            <a:chExt cx="2478703" cy="3366537"/>
          </a:xfrm>
        </p:grpSpPr>
        <p:sp>
          <p:nvSpPr>
            <p:cNvPr id="13" name="形状9"/>
            <p:cNvSpPr txBox="1"/>
            <p:nvPr/>
          </p:nvSpPr>
          <p:spPr>
            <a:xfrm rot="10800000">
              <a:off x="0" y="243584"/>
              <a:ext cx="2478703" cy="3122953"/>
            </a:xfrm>
            <a:prstGeom prst="flowChartPunchedCard">
              <a:avLst/>
            </a:prstGeom>
            <a:solidFill>
              <a:srgbClr val="1A5CB3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4" name="文本5"/>
            <p:cNvSpPr txBox="1"/>
            <p:nvPr/>
          </p:nvSpPr>
          <p:spPr>
            <a:xfrm>
              <a:off x="646833" y="0"/>
              <a:ext cx="1139439" cy="80273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4800"/>
                </a:lnSpc>
              </a:pPr>
              <a:r>
                <a:rPr lang="zh-CN" altLang="en-US" sz="4000" b="1" i="1">
                  <a:solidFill>
                    <a:srgbClr val="FFFFFF">
                      <a:alpha val="100000"/>
                    </a:srgbClr>
                  </a:solidFill>
                  <a:latin typeface="微软雅黑"/>
                  <a:ea typeface="微软雅黑"/>
                </a:rPr>
                <a:t>02</a:t>
              </a:r>
            </a:p>
          </p:txBody>
        </p:sp>
      </p:grpSp>
      <p:grpSp>
        <p:nvGrpSpPr>
          <p:cNvPr id="15" name="组合3"/>
          <p:cNvGrpSpPr/>
          <p:nvPr/>
        </p:nvGrpSpPr>
        <p:grpSpPr>
          <a:xfrm>
            <a:off x="7822645" y="2050856"/>
            <a:ext cx="2478701" cy="3327160"/>
            <a:chOff x="0" y="0"/>
            <a:chExt cx="2478701" cy="3327160"/>
          </a:xfrm>
        </p:grpSpPr>
        <p:sp>
          <p:nvSpPr>
            <p:cNvPr id="16" name="形状10"/>
            <p:cNvSpPr txBox="1"/>
            <p:nvPr/>
          </p:nvSpPr>
          <p:spPr>
            <a:xfrm rot="10800000">
              <a:off x="0" y="204207"/>
              <a:ext cx="2478701" cy="3122953"/>
            </a:xfrm>
            <a:prstGeom prst="flowChartPunchedCard">
              <a:avLst/>
            </a:prstGeom>
            <a:solidFill>
              <a:srgbClr val="C72727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7" name="文本6"/>
            <p:cNvSpPr txBox="1"/>
            <p:nvPr/>
          </p:nvSpPr>
          <p:spPr>
            <a:xfrm>
              <a:off x="502481" y="0"/>
              <a:ext cx="1329938" cy="85934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4800"/>
                </a:lnSpc>
              </a:pPr>
              <a:r>
                <a:rPr lang="zh-CN" altLang="en-US" sz="4000" b="1" i="1">
                  <a:solidFill>
                    <a:srgbClr val="FFFFFF">
                      <a:alpha val="100000"/>
                    </a:srgbClr>
                  </a:solidFill>
                  <a:latin typeface="微软雅黑"/>
                  <a:ea typeface="微软雅黑"/>
                </a:rPr>
                <a:t>03</a:t>
              </a:r>
            </a:p>
          </p:txBody>
        </p:sp>
      </p:grpSp>
      <p:sp>
        <p:nvSpPr>
          <p:cNvPr id="18" name="文本1"/>
          <p:cNvSpPr txBox="1"/>
          <p:nvPr/>
        </p:nvSpPr>
        <p:spPr>
          <a:xfrm>
            <a:off x="1400651" y="2742324"/>
            <a:ext cx="2441572" cy="2679617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2800"/>
              </a:lnSpc>
            </a:pPr>
            <a:r>
              <a:rPr lang="zh-CN" altLang="en-US" sz="2150" b="0" i="0">
                <a:solidFill>
                  <a:srgbClr val="FFFFFF">
                    <a:alpha val="100000"/>
                  </a:srgbClr>
                </a:solidFill>
                <a:latin typeface="思源黑体"/>
                <a:ea typeface="思源黑体"/>
              </a:rPr>
              <a:t>知道液体对容器底</a:t>
            </a:r>
          </a:p>
          <a:p>
            <a:pPr marL="0" algn="l">
              <a:lnSpc>
                <a:spcPts val="2800"/>
              </a:lnSpc>
            </a:pPr>
            <a:r>
              <a:rPr lang="zh-CN" altLang="en-US" sz="2150" b="0" i="0">
                <a:solidFill>
                  <a:srgbClr val="FFFFFF">
                    <a:alpha val="100000"/>
                  </a:srgbClr>
                </a:solidFill>
                <a:latin typeface="思源黑体"/>
                <a:ea typeface="思源黑体"/>
              </a:rPr>
              <a:t>和侧壁的压强，知</a:t>
            </a:r>
          </a:p>
          <a:p>
            <a:pPr marL="0" algn="l">
              <a:lnSpc>
                <a:spcPts val="2800"/>
              </a:lnSpc>
            </a:pPr>
            <a:r>
              <a:rPr lang="zh-CN" altLang="en-US" sz="2150" b="0" i="0">
                <a:solidFill>
                  <a:srgbClr val="FFFFFF">
                    <a:alpha val="100000"/>
                  </a:srgbClr>
                </a:solidFill>
                <a:latin typeface="思源黑体"/>
                <a:ea typeface="思源黑体"/>
              </a:rPr>
              <a:t>道液体压强的存;</a:t>
            </a:r>
          </a:p>
          <a:p>
            <a:pPr marL="0" algn="l">
              <a:lnSpc>
                <a:spcPts val="2800"/>
              </a:lnSpc>
            </a:pPr>
            <a:r>
              <a:rPr lang="zh-CN" altLang="en-US" sz="2150" b="0" i="0">
                <a:solidFill>
                  <a:srgbClr val="FFFFFF">
                    <a:alpha val="100000"/>
                  </a:srgbClr>
                </a:solidFill>
                <a:latin typeface="思源黑体"/>
                <a:ea typeface="思源黑体"/>
              </a:rPr>
              <a:t>知道液体压强的特</a:t>
            </a:r>
          </a:p>
          <a:p>
            <a:pPr marL="0" algn="l">
              <a:lnSpc>
                <a:spcPts val="2800"/>
              </a:lnSpc>
            </a:pPr>
            <a:r>
              <a:rPr lang="zh-CN" altLang="en-US" sz="2150" b="0" i="0">
                <a:solidFill>
                  <a:srgbClr val="FFFFFF">
                    <a:alpha val="100000"/>
                  </a:srgbClr>
                </a:solidFill>
                <a:latin typeface="思源黑体"/>
                <a:ea typeface="思源黑体"/>
              </a:rPr>
              <a:t>点;理解液体压强</a:t>
            </a:r>
          </a:p>
          <a:p>
            <a:pPr marL="0" algn="l">
              <a:lnSpc>
                <a:spcPts val="2800"/>
              </a:lnSpc>
            </a:pPr>
            <a:r>
              <a:rPr lang="zh-CN" altLang="en-US" sz="2150" b="0" i="0">
                <a:solidFill>
                  <a:srgbClr val="FFFFFF">
                    <a:alpha val="100000"/>
                  </a:srgbClr>
                </a:solidFill>
                <a:latin typeface="思源黑体"/>
                <a:ea typeface="思源黑体"/>
              </a:rPr>
              <a:t>的公式;液体压强</a:t>
            </a:r>
          </a:p>
          <a:p>
            <a:pPr marL="0" algn="l">
              <a:lnSpc>
                <a:spcPts val="2800"/>
              </a:lnSpc>
            </a:pPr>
            <a:r>
              <a:rPr lang="zh-CN" altLang="en-US" sz="2150" b="0" i="0">
                <a:solidFill>
                  <a:srgbClr val="FFFFFF">
                    <a:alpha val="100000"/>
                  </a:srgbClr>
                </a:solidFill>
                <a:latin typeface="思源黑体"/>
                <a:ea typeface="思源黑体"/>
              </a:rPr>
              <a:t>的应用一连通器。</a:t>
            </a:r>
          </a:p>
        </p:txBody>
      </p:sp>
      <p:sp>
        <p:nvSpPr>
          <p:cNvPr id="19" name="文本2"/>
          <p:cNvSpPr txBox="1"/>
          <p:nvPr/>
        </p:nvSpPr>
        <p:spPr>
          <a:xfrm>
            <a:off x="7941212" y="2632681"/>
            <a:ext cx="2360409" cy="277171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199" b="0" i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</a:rPr>
              <a:t>通过实验探究，总结液体压强的规律，使学生经历探究过程、学习科学方法，培</a:t>
            </a:r>
          </a:p>
          <a:p>
            <a:pPr marL="0" algn="l"/>
            <a:r>
              <a:rPr lang="zh-CN" altLang="en-US" sz="2199" b="0" i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</a:rPr>
              <a:t>养发现问题和解决问题的能力。</a:t>
            </a:r>
          </a:p>
        </p:txBody>
      </p:sp>
      <p:sp>
        <p:nvSpPr>
          <p:cNvPr id="20" name="文本3"/>
          <p:cNvSpPr txBox="1"/>
          <p:nvPr/>
        </p:nvSpPr>
        <p:spPr>
          <a:xfrm>
            <a:off x="4676527" y="2742143"/>
            <a:ext cx="2313575" cy="2034223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199" b="0" i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</a:rPr>
              <a:t>能运用液体压强公式进行推导;能利用液体的压强特点来解释简单现象。</a:t>
            </a:r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506200" y="10287000"/>
            <a:ext cx="0" cy="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1"/>
          <p:cNvGrpSpPr/>
          <p:nvPr/>
        </p:nvGrpSpPr>
        <p:grpSpPr>
          <a:xfrm>
            <a:off x="19088" y="-43024"/>
            <a:ext cx="12172950" cy="1156076"/>
            <a:chOff x="0" y="0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avLst/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课堂习题</a:t>
              </a:r>
            </a:p>
          </p:txBody>
        </p:sp>
        <p:pic>
          <p:nvPicPr>
            <p:cNvPr id="5" name="图片3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7" name="文本1"/>
          <p:cNvSpPr txBox="1"/>
          <p:nvPr/>
        </p:nvSpPr>
        <p:spPr>
          <a:xfrm>
            <a:off x="636832" y="1112987"/>
            <a:ext cx="6453401" cy="2613452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400"/>
              </a:lnSpc>
              <a:buFont typeface="Arial"/>
              <a:buChar char=" "/>
            </a:pP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1.  </a:t>
            </a: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如图所示，平静的湖中，下列哪处水的压强最大（</a:t>
            </a: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    </a:t>
            </a: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）</a:t>
            </a:r>
          </a:p>
          <a:p>
            <a:pPr marL="0" algn="l">
              <a:lnSpc>
                <a:spcPts val="4400"/>
              </a:lnSpc>
              <a:buFont typeface="Arial"/>
              <a:buChar char=" "/>
            </a:pP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A. </a:t>
            </a:r>
            <a:r>
              <a:rPr lang="zh-CN" altLang="en-US" sz="2899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a</a:t>
            </a: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　　　</a:t>
            </a: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   B. b</a:t>
            </a:r>
          </a:p>
          <a:p>
            <a:pPr marL="0" algn="l">
              <a:lnSpc>
                <a:spcPts val="4400"/>
              </a:lnSpc>
              <a:buFont typeface="Arial"/>
              <a:buChar char=" "/>
            </a:pP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C. </a:t>
            </a:r>
            <a:r>
              <a:rPr lang="zh-CN" altLang="en-US" sz="2899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c</a:t>
            </a: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　　　</a:t>
            </a: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  D.  </a:t>
            </a:r>
            <a:r>
              <a:rPr lang="zh-CN" altLang="en-US" sz="2899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d</a:t>
            </a:r>
          </a:p>
        </p:txBody>
      </p:sp>
      <p:sp>
        <p:nvSpPr>
          <p:cNvPr id="8" name="文本2"/>
          <p:cNvSpPr txBox="1"/>
          <p:nvPr/>
        </p:nvSpPr>
        <p:spPr>
          <a:xfrm>
            <a:off x="4169207" y="1811560"/>
            <a:ext cx="1308100" cy="72910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400"/>
              </a:lnSpc>
            </a:pPr>
            <a:r>
              <a:rPr lang="zh-CN" altLang="en-US" sz="2899" b="0" i="0">
                <a:solidFill>
                  <a:srgbClr val="C00000">
                    <a:alpha val="100000"/>
                  </a:srgbClr>
                </a:solidFill>
                <a:latin typeface="Times New Roman"/>
                <a:ea typeface="Times New Roman"/>
              </a:rPr>
              <a:t>D</a:t>
            </a:r>
          </a:p>
        </p:txBody>
      </p:sp>
      <p:pic>
        <p:nvPicPr>
          <p:cNvPr id="9" name="图片1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0274" y="1114723"/>
            <a:ext cx="3951326" cy="2402454"/>
          </a:xfrm>
          <a:prstGeom prst="rect">
            <a:avLst/>
          </a:prstGeom>
        </p:spPr>
      </p:pic>
      <p:sp>
        <p:nvSpPr>
          <p:cNvPr id="10" name="文本3"/>
          <p:cNvSpPr txBox="1"/>
          <p:nvPr/>
        </p:nvSpPr>
        <p:spPr>
          <a:xfrm>
            <a:off x="636937" y="3759232"/>
            <a:ext cx="7985166" cy="2648144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600"/>
              </a:lnSpc>
              <a:buFont typeface="Arial"/>
              <a:buChar char=" "/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2.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同种液体内部的压强随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________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的增加而增大。如图所示，容器中盛有水，则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A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处的深度是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_____cm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，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B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处水产生的压强是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______Pa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（</a:t>
            </a:r>
            <a:r>
              <a:rPr lang="zh-CN" altLang="en-US" sz="2800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g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取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10N/kg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）。</a:t>
            </a:r>
          </a:p>
        </p:txBody>
      </p:sp>
      <p:sp>
        <p:nvSpPr>
          <p:cNvPr id="11" name="文本4"/>
          <p:cNvSpPr txBox="1"/>
          <p:nvPr/>
        </p:nvSpPr>
        <p:spPr>
          <a:xfrm>
            <a:off x="5379760" y="3824205"/>
            <a:ext cx="2051050" cy="71372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0" i="0">
                <a:solidFill>
                  <a:srgbClr val="C00000">
                    <a:alpha val="100000"/>
                  </a:srgbClr>
                </a:solidFill>
                <a:latin typeface="微软雅黑"/>
                <a:ea typeface="微软雅黑"/>
              </a:rPr>
              <a:t>深度</a:t>
            </a:r>
          </a:p>
        </p:txBody>
      </p:sp>
      <p:sp>
        <p:nvSpPr>
          <p:cNvPr id="12" name="文本5"/>
          <p:cNvSpPr txBox="1"/>
          <p:nvPr/>
        </p:nvSpPr>
        <p:spPr>
          <a:xfrm>
            <a:off x="1286038" y="5049917"/>
            <a:ext cx="1387929" cy="71372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0" i="0">
                <a:solidFill>
                  <a:srgbClr val="C00000">
                    <a:alpha val="100000"/>
                  </a:srgbClr>
                </a:solidFill>
                <a:latin typeface="Times New Roman"/>
                <a:ea typeface="Times New Roman"/>
              </a:rPr>
              <a:t>0</a:t>
            </a:r>
          </a:p>
        </p:txBody>
      </p:sp>
      <p:sp>
        <p:nvSpPr>
          <p:cNvPr id="13" name="文本6"/>
          <p:cNvSpPr txBox="1"/>
          <p:nvPr/>
        </p:nvSpPr>
        <p:spPr>
          <a:xfrm>
            <a:off x="5834453" y="4986565"/>
            <a:ext cx="1624347" cy="71372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0" i="0">
                <a:solidFill>
                  <a:srgbClr val="C00000">
                    <a:alpha val="100000"/>
                  </a:srgbClr>
                </a:solidFill>
                <a:latin typeface="Times New Roman"/>
                <a:ea typeface="Times New Roman"/>
              </a:rPr>
              <a:t>2500</a:t>
            </a:r>
          </a:p>
        </p:txBody>
      </p:sp>
      <p:pic>
        <p:nvPicPr>
          <p:cNvPr id="14" name="图片2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54054" y="3808762"/>
            <a:ext cx="3021694" cy="219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2" grpId="0" animBg="1"/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1"/>
          <p:cNvGrpSpPr/>
          <p:nvPr/>
        </p:nvGrpSpPr>
        <p:grpSpPr>
          <a:xfrm>
            <a:off x="19088" y="-43024"/>
            <a:ext cx="12172950" cy="1156076"/>
            <a:chOff x="0" y="0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avLst/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课堂习题</a:t>
              </a:r>
            </a:p>
          </p:txBody>
        </p:sp>
        <p:pic>
          <p:nvPicPr>
            <p:cNvPr id="5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pic>
        <p:nvPicPr>
          <p:cNvPr id="7" name="图片1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4053" y="2399534"/>
            <a:ext cx="2777167" cy="2211448"/>
          </a:xfrm>
          <a:prstGeom prst="rect">
            <a:avLst/>
          </a:prstGeom>
        </p:spPr>
      </p:pic>
      <p:sp>
        <p:nvSpPr>
          <p:cNvPr id="8" name="文本1"/>
          <p:cNvSpPr txBox="1"/>
          <p:nvPr/>
        </p:nvSpPr>
        <p:spPr>
          <a:xfrm>
            <a:off x="603961" y="1112730"/>
            <a:ext cx="9509166" cy="4324222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900"/>
              </a:lnSpc>
              <a:buFont typeface="Arial"/>
              <a:buChar char=" "/>
            </a:pP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3. 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用图所示的装置探究液体内部压强的特点，下列做法能使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U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形管两边液面高度差变小的是（　　）</a:t>
            </a:r>
          </a:p>
          <a:p>
            <a:pPr marL="0" algn="l">
              <a:lnSpc>
                <a:spcPts val="4900"/>
              </a:lnSpc>
              <a:buFont typeface="Arial"/>
              <a:buChar char=" "/>
            </a:pP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A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．将金属盒在水中的位置上移</a:t>
            </a:r>
          </a:p>
          <a:p>
            <a:pPr marL="0" algn="l">
              <a:lnSpc>
                <a:spcPts val="4900"/>
              </a:lnSpc>
              <a:buFont typeface="Arial"/>
              <a:buChar char=" "/>
            </a:pP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B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．将金属盒在原位置转动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180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°</a:t>
            </a:r>
          </a:p>
          <a:p>
            <a:pPr marL="0" algn="l">
              <a:lnSpc>
                <a:spcPts val="4900"/>
              </a:lnSpc>
              <a:buFont typeface="Arial"/>
              <a:buChar char=" "/>
            </a:pP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C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．将金属盒的位置向左移动</a:t>
            </a:r>
          </a:p>
          <a:p>
            <a:pPr marL="0" algn="l">
              <a:lnSpc>
                <a:spcPts val="4900"/>
              </a:lnSpc>
              <a:buFont typeface="Arial"/>
              <a:buChar char=" "/>
            </a:pP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D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．保持金属盒的位置不动，向杯中加入适量水</a:t>
            </a:r>
          </a:p>
        </p:txBody>
      </p:sp>
      <p:sp>
        <p:nvSpPr>
          <p:cNvPr id="9" name="文本2"/>
          <p:cNvSpPr txBox="1"/>
          <p:nvPr/>
        </p:nvSpPr>
        <p:spPr>
          <a:xfrm>
            <a:off x="7992095" y="1796006"/>
            <a:ext cx="1162050" cy="74449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600"/>
              </a:lnSpc>
            </a:pPr>
            <a:r>
              <a:rPr lang="zh-CN" altLang="en-US" sz="3000" b="0" i="0">
                <a:solidFill>
                  <a:srgbClr val="FF0000">
                    <a:alpha val="100000"/>
                  </a:srgbClr>
                </a:solidFill>
                <a:latin typeface="Times New Roman"/>
                <a:ea typeface="Times New Roman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1"/>
          <p:cNvGrpSpPr/>
          <p:nvPr/>
        </p:nvGrpSpPr>
        <p:grpSpPr>
          <a:xfrm>
            <a:off x="19088" y="-43024"/>
            <a:ext cx="12172950" cy="1156076"/>
            <a:chOff x="0" y="0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avLst/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课堂习题</a:t>
              </a:r>
            </a:p>
          </p:txBody>
        </p:sp>
        <p:pic>
          <p:nvPicPr>
            <p:cNvPr id="5" name="图片3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pic>
        <p:nvPicPr>
          <p:cNvPr id="7" name="图片1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9307" y="3978395"/>
            <a:ext cx="4074940" cy="2331538"/>
          </a:xfrm>
          <a:prstGeom prst="rect">
            <a:avLst/>
          </a:prstGeom>
        </p:spPr>
      </p:pic>
      <p:sp>
        <p:nvSpPr>
          <p:cNvPr id="8" name="文本1"/>
          <p:cNvSpPr txBox="1"/>
          <p:nvPr/>
        </p:nvSpPr>
        <p:spPr>
          <a:xfrm>
            <a:off x="849163" y="3868960"/>
            <a:ext cx="7160713" cy="2484013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400"/>
              </a:lnSpc>
              <a:buFont typeface="Arial"/>
              <a:buChar char=" "/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5.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如图所示，容器中装有一定量的水，容器底面积为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200cm</a:t>
            </a:r>
            <a:r>
              <a:rPr lang="zh-CN" altLang="en-US" sz="3724" b="0" i="0" baseline="30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2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，则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A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点所受的水的压强为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_______Pa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，水对容器底的压力为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________N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。（取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g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＝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10N/kg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）</a:t>
            </a:r>
          </a:p>
        </p:txBody>
      </p:sp>
      <p:sp>
        <p:nvSpPr>
          <p:cNvPr id="9" name="文本2"/>
          <p:cNvSpPr txBox="1"/>
          <p:nvPr/>
        </p:nvSpPr>
        <p:spPr>
          <a:xfrm>
            <a:off x="1600743" y="5596261"/>
            <a:ext cx="1466844" cy="71372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0" i="0">
                <a:solidFill>
                  <a:srgbClr val="C00000">
                    <a:alpha val="100000"/>
                  </a:srgbClr>
                </a:solidFill>
                <a:latin typeface="Times New Roman"/>
                <a:ea typeface="Times New Roman"/>
              </a:rPr>
              <a:t> 60</a:t>
            </a:r>
          </a:p>
        </p:txBody>
      </p:sp>
      <p:sp>
        <p:nvSpPr>
          <p:cNvPr id="10" name="文本3"/>
          <p:cNvSpPr txBox="1"/>
          <p:nvPr/>
        </p:nvSpPr>
        <p:spPr>
          <a:xfrm>
            <a:off x="1713709" y="5015894"/>
            <a:ext cx="1663687" cy="71372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400"/>
              </a:lnSpc>
            </a:pPr>
            <a:r>
              <a:rPr lang="zh-CN" altLang="en-US" sz="2800" b="0" i="0">
                <a:solidFill>
                  <a:srgbClr val="C00000">
                    <a:alpha val="100000"/>
                  </a:srgbClr>
                </a:solidFill>
                <a:latin typeface="Times New Roman"/>
                <a:ea typeface="Times New Roman"/>
              </a:rPr>
              <a:t>3</a:t>
            </a:r>
            <a:r>
              <a:rPr lang="zh-CN" altLang="en-US" sz="2800" b="0" i="0">
                <a:solidFill>
                  <a:srgbClr val="C00000">
                    <a:alpha val="100000"/>
                  </a:srgbClr>
                </a:solidFill>
                <a:latin typeface="微软雅黑"/>
                <a:ea typeface="微软雅黑"/>
              </a:rPr>
              <a:t>×</a:t>
            </a:r>
            <a:r>
              <a:rPr lang="zh-CN" altLang="en-US" sz="2800" b="0" i="0">
                <a:solidFill>
                  <a:srgbClr val="C00000">
                    <a:alpha val="100000"/>
                  </a:srgbClr>
                </a:solidFill>
                <a:latin typeface="Times New Roman"/>
                <a:ea typeface="Times New Roman"/>
              </a:rPr>
              <a:t>10</a:t>
            </a:r>
            <a:r>
              <a:rPr lang="zh-CN" altLang="en-US" sz="3724" b="0" i="0" baseline="30000">
                <a:solidFill>
                  <a:srgbClr val="C00000">
                    <a:alpha val="100000"/>
                  </a:srgbClr>
                </a:solidFill>
                <a:latin typeface="Times New Roman"/>
                <a:ea typeface="Times New Roman"/>
              </a:rPr>
              <a:t>3</a:t>
            </a:r>
          </a:p>
        </p:txBody>
      </p:sp>
      <p:sp>
        <p:nvSpPr>
          <p:cNvPr id="11" name="文本4"/>
          <p:cNvSpPr txBox="1"/>
          <p:nvPr/>
        </p:nvSpPr>
        <p:spPr>
          <a:xfrm>
            <a:off x="426510" y="920382"/>
            <a:ext cx="7700648" cy="2906382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900"/>
              </a:lnSpc>
              <a:buFont typeface="Arial"/>
              <a:buChar char=" "/>
            </a:pPr>
            <a:r>
              <a:rPr lang="zh-CN" altLang="en-US" sz="25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4.  </a:t>
            </a:r>
            <a:r>
              <a:rPr lang="zh-CN" altLang="en-US" sz="25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如图所示，当船从上游往下游行驶时：先打开阀门</a:t>
            </a:r>
            <a:r>
              <a:rPr lang="zh-CN" altLang="en-US" sz="25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______</a:t>
            </a:r>
            <a:r>
              <a:rPr lang="zh-CN" altLang="en-US" sz="25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，使上游和闸室形成一个</a:t>
            </a:r>
            <a:r>
              <a:rPr lang="zh-CN" altLang="en-US" sz="25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________</a:t>
            </a:r>
            <a:r>
              <a:rPr lang="zh-CN" altLang="en-US" sz="25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，闸室水位升高，与上游水面高度相等，再打开闸门</a:t>
            </a:r>
            <a:r>
              <a:rPr lang="zh-CN" altLang="en-US" sz="25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_____</a:t>
            </a:r>
            <a:r>
              <a:rPr lang="zh-CN" altLang="en-US" sz="25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使得船能够进入闸室。</a:t>
            </a:r>
          </a:p>
        </p:txBody>
      </p:sp>
      <p:sp>
        <p:nvSpPr>
          <p:cNvPr id="12" name="文本5"/>
          <p:cNvSpPr txBox="1"/>
          <p:nvPr/>
        </p:nvSpPr>
        <p:spPr>
          <a:xfrm>
            <a:off x="1040968" y="2877369"/>
            <a:ext cx="1286275" cy="74449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600"/>
              </a:lnSpc>
            </a:pPr>
            <a:r>
              <a:rPr lang="zh-CN" altLang="en-US" sz="3000" b="0" i="0">
                <a:solidFill>
                  <a:srgbClr val="FF0000">
                    <a:alpha val="100000"/>
                  </a:srgbClr>
                </a:solidFill>
                <a:latin typeface="Times New Roman"/>
                <a:ea typeface="Times New Roman"/>
              </a:rPr>
              <a:t> C</a:t>
            </a:r>
          </a:p>
        </p:txBody>
      </p:sp>
      <p:pic>
        <p:nvPicPr>
          <p:cNvPr id="13" name="图片2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6674" y="1208370"/>
            <a:ext cx="3666839" cy="2331720"/>
          </a:xfrm>
          <a:prstGeom prst="rect">
            <a:avLst/>
          </a:prstGeom>
        </p:spPr>
      </p:pic>
      <p:sp>
        <p:nvSpPr>
          <p:cNvPr id="14" name="文本6"/>
          <p:cNvSpPr txBox="1"/>
          <p:nvPr/>
        </p:nvSpPr>
        <p:spPr>
          <a:xfrm>
            <a:off x="1784071" y="1655797"/>
            <a:ext cx="1781729" cy="74449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600"/>
              </a:lnSpc>
            </a:pPr>
            <a:r>
              <a:rPr lang="zh-CN" altLang="en-US" sz="3000" b="0" i="0">
                <a:solidFill>
                  <a:srgbClr val="FF0000">
                    <a:alpha val="100000"/>
                  </a:srgbClr>
                </a:solidFill>
                <a:latin typeface="Times New Roman"/>
                <a:ea typeface="Times New Roman"/>
              </a:rPr>
              <a:t>B</a:t>
            </a:r>
          </a:p>
        </p:txBody>
      </p:sp>
      <p:sp>
        <p:nvSpPr>
          <p:cNvPr id="15" name="文本7"/>
          <p:cNvSpPr txBox="1"/>
          <p:nvPr/>
        </p:nvSpPr>
        <p:spPr>
          <a:xfrm>
            <a:off x="6233322" y="1655607"/>
            <a:ext cx="2570342" cy="74449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600"/>
              </a:lnSpc>
            </a:pPr>
            <a:r>
              <a:rPr lang="zh-CN" altLang="en-US" sz="30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连通器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  <p:bldP spid="14" grpId="0" animBg="1"/>
      <p:bldP spid="1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1"/>
          <p:cNvGrpSpPr/>
          <p:nvPr/>
        </p:nvGrpSpPr>
        <p:grpSpPr>
          <a:xfrm>
            <a:off x="19088" y="-43024"/>
            <a:ext cx="12172950" cy="1156076"/>
            <a:chOff x="0" y="0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avLst/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课堂习题</a:t>
              </a:r>
            </a:p>
          </p:txBody>
        </p:sp>
        <p:pic>
          <p:nvPicPr>
            <p:cNvPr id="5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7" name="文本1"/>
          <p:cNvSpPr txBox="1"/>
          <p:nvPr/>
        </p:nvSpPr>
        <p:spPr>
          <a:xfrm>
            <a:off x="541725" y="889273"/>
            <a:ext cx="10923241" cy="4382603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400"/>
              </a:lnSpc>
              <a:buFont typeface="Arial"/>
              <a:buChar char=" "/>
            </a:pPr>
            <a:r>
              <a:rPr lang="zh-CN" altLang="en-US" sz="25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6. </a:t>
            </a:r>
            <a:r>
              <a:rPr lang="zh-CN" altLang="en-US" sz="25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如图所示，</a:t>
            </a:r>
            <a:r>
              <a:rPr lang="zh-CN" altLang="en-US" sz="25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A</a:t>
            </a:r>
            <a:r>
              <a:rPr lang="zh-CN" altLang="en-US" sz="25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、</a:t>
            </a:r>
            <a:r>
              <a:rPr lang="zh-CN" altLang="en-US" sz="25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B</a:t>
            </a:r>
            <a:r>
              <a:rPr lang="zh-CN" altLang="en-US" sz="25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两个内径相同的玻璃管内盛有同种液体，当</a:t>
            </a:r>
            <a:r>
              <a:rPr lang="zh-CN" altLang="en-US" sz="25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A</a:t>
            </a:r>
            <a:r>
              <a:rPr lang="zh-CN" altLang="en-US" sz="25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管竖直，</a:t>
            </a:r>
            <a:r>
              <a:rPr lang="zh-CN" altLang="en-US" sz="25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B</a:t>
            </a:r>
            <a:r>
              <a:rPr lang="zh-CN" altLang="en-US" sz="25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管倾斜放置时，两管液面高度相同，下列说法正确的是（</a:t>
            </a:r>
            <a:r>
              <a:rPr lang="zh-CN" altLang="en-US" sz="25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      </a:t>
            </a:r>
            <a:r>
              <a:rPr lang="zh-CN" altLang="en-US" sz="25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）</a:t>
            </a:r>
          </a:p>
          <a:p>
            <a:pPr marL="0" algn="l">
              <a:lnSpc>
                <a:spcPts val="4400"/>
              </a:lnSpc>
              <a:buFont typeface="Arial"/>
              <a:buChar char=" "/>
            </a:pPr>
            <a:r>
              <a:rPr lang="zh-CN" altLang="en-US" sz="25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A</a:t>
            </a:r>
            <a:r>
              <a:rPr lang="zh-CN" altLang="en-US" sz="25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．</a:t>
            </a:r>
            <a:r>
              <a:rPr lang="zh-CN" altLang="en-US" sz="25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A</a:t>
            </a:r>
            <a:r>
              <a:rPr lang="zh-CN" altLang="en-US" sz="25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管中液体对管底的压强比</a:t>
            </a:r>
            <a:r>
              <a:rPr lang="zh-CN" altLang="en-US" sz="25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B</a:t>
            </a:r>
            <a:r>
              <a:rPr lang="zh-CN" altLang="en-US" sz="25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管中液体对管底的压强小</a:t>
            </a:r>
          </a:p>
          <a:p>
            <a:pPr marL="0" algn="l">
              <a:lnSpc>
                <a:spcPts val="4400"/>
              </a:lnSpc>
              <a:buFont typeface="Arial"/>
              <a:buChar char=" "/>
            </a:pPr>
            <a:r>
              <a:rPr lang="zh-CN" altLang="en-US" sz="25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B</a:t>
            </a:r>
            <a:r>
              <a:rPr lang="zh-CN" altLang="en-US" sz="25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．</a:t>
            </a:r>
            <a:r>
              <a:rPr lang="zh-CN" altLang="en-US" sz="25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A</a:t>
            </a:r>
            <a:r>
              <a:rPr lang="zh-CN" altLang="en-US" sz="25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管中液体对管底的压强比</a:t>
            </a:r>
            <a:r>
              <a:rPr lang="zh-CN" altLang="en-US" sz="25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B</a:t>
            </a:r>
            <a:r>
              <a:rPr lang="zh-CN" altLang="en-US" sz="25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管中液体对管底的压强大</a:t>
            </a:r>
          </a:p>
          <a:p>
            <a:pPr marL="0" algn="l">
              <a:lnSpc>
                <a:spcPts val="4400"/>
              </a:lnSpc>
              <a:buFont typeface="Arial"/>
              <a:buChar char=" "/>
            </a:pPr>
            <a:r>
              <a:rPr lang="zh-CN" altLang="en-US" sz="25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C</a:t>
            </a:r>
            <a:r>
              <a:rPr lang="zh-CN" altLang="en-US" sz="25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．</a:t>
            </a:r>
            <a:r>
              <a:rPr lang="zh-CN" altLang="en-US" sz="25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A</a:t>
            </a:r>
            <a:r>
              <a:rPr lang="zh-CN" altLang="en-US" sz="25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管中液体对管底的压强和</a:t>
            </a:r>
            <a:r>
              <a:rPr lang="zh-CN" altLang="en-US" sz="25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B</a:t>
            </a:r>
            <a:r>
              <a:rPr lang="zh-CN" altLang="en-US" sz="25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管中液体对管底的压强相等</a:t>
            </a:r>
          </a:p>
          <a:p>
            <a:pPr marL="0" algn="l">
              <a:lnSpc>
                <a:spcPts val="4400"/>
              </a:lnSpc>
              <a:buFont typeface="Arial"/>
              <a:buChar char=" "/>
            </a:pPr>
            <a:r>
              <a:rPr lang="zh-CN" altLang="en-US" sz="25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D</a:t>
            </a:r>
            <a:r>
              <a:rPr lang="zh-CN" altLang="en-US" sz="25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．</a:t>
            </a:r>
            <a:r>
              <a:rPr lang="zh-CN" altLang="en-US" sz="25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A</a:t>
            </a:r>
            <a:r>
              <a:rPr lang="zh-CN" altLang="en-US" sz="25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管中液体的质量比</a:t>
            </a:r>
            <a:r>
              <a:rPr lang="zh-CN" altLang="en-US" sz="25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B</a:t>
            </a:r>
            <a:r>
              <a:rPr lang="zh-CN" altLang="en-US" sz="25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中管中液体的</a:t>
            </a:r>
          </a:p>
          <a:p>
            <a:pPr marL="0" algn="l">
              <a:lnSpc>
                <a:spcPts val="4400"/>
              </a:lnSpc>
              <a:buFont typeface="Arial"/>
              <a:buChar char=" "/>
            </a:pPr>
            <a:r>
              <a:rPr lang="zh-CN" altLang="en-US" sz="25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    质量大</a:t>
            </a:r>
          </a:p>
        </p:txBody>
      </p:sp>
      <p:pic>
        <p:nvPicPr>
          <p:cNvPr id="8" name="图片1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3503" y="4099874"/>
            <a:ext cx="2905134" cy="2319771"/>
          </a:xfrm>
          <a:prstGeom prst="rect">
            <a:avLst/>
          </a:prstGeom>
        </p:spPr>
      </p:pic>
      <p:sp>
        <p:nvSpPr>
          <p:cNvPr id="9" name="文本2"/>
          <p:cNvSpPr txBox="1"/>
          <p:nvPr/>
        </p:nvSpPr>
        <p:spPr>
          <a:xfrm>
            <a:off x="9785594" y="1639519"/>
            <a:ext cx="1387929" cy="71372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Times New Roman"/>
                <a:ea typeface="Times New Roman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1"/>
          <p:cNvGrpSpPr/>
          <p:nvPr/>
        </p:nvGrpSpPr>
        <p:grpSpPr>
          <a:xfrm>
            <a:off x="19088" y="-43024"/>
            <a:ext cx="12172950" cy="1156076"/>
            <a:chOff x="0" y="0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avLst/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课堂习题</a:t>
              </a:r>
            </a:p>
          </p:txBody>
        </p:sp>
        <p:pic>
          <p:nvPicPr>
            <p:cNvPr id="5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7" name="文本1"/>
          <p:cNvSpPr txBox="1"/>
          <p:nvPr/>
        </p:nvSpPr>
        <p:spPr>
          <a:xfrm>
            <a:off x="510007" y="889006"/>
            <a:ext cx="10297724" cy="383976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700"/>
              </a:lnSpc>
              <a:buFont typeface="Arial"/>
              <a:buChar char=" "/>
            </a:pPr>
            <a:r>
              <a:rPr lang="zh-CN" altLang="en-US" sz="3000" b="0" i="0">
                <a:solidFill>
                  <a:srgbClr val="002060">
                    <a:alpha val="100000"/>
                  </a:srgbClr>
                </a:solidFill>
                <a:latin typeface="Times New Roman"/>
                <a:ea typeface="Times New Roman"/>
              </a:rPr>
              <a:t>7.  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在底面积相同、形状不同的三个容器甲、乙、丙分别倒入质量相同、密度不同的</a:t>
            </a:r>
            <a:r>
              <a:rPr lang="zh-CN" altLang="en-US" sz="3000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a</a:t>
            </a:r>
            <a:r>
              <a:rPr lang="zh-CN" altLang="en-US" sz="3000" b="0" i="1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、</a:t>
            </a:r>
            <a:r>
              <a:rPr lang="zh-CN" altLang="en-US" sz="3000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b</a:t>
            </a:r>
            <a:r>
              <a:rPr lang="zh-CN" altLang="en-US" sz="3000" b="0" i="1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、</a:t>
            </a:r>
            <a:r>
              <a:rPr lang="zh-CN" altLang="en-US" sz="3000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c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三种液体后，液面高度相同，如图所示，液体密度最大的是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</a:t>
            </a:r>
            <a:r>
              <a:rPr lang="zh-CN" altLang="en-US" sz="3000" b="0" i="0" u="sng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        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；三容器中底部所受液体压强分别为</a:t>
            </a:r>
            <a:r>
              <a:rPr lang="zh-CN" altLang="en-US" sz="3000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p</a:t>
            </a:r>
            <a:r>
              <a:rPr lang="zh-CN" altLang="en-US" sz="3990" b="0" i="0" baseline="-2500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甲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、</a:t>
            </a:r>
            <a:r>
              <a:rPr lang="zh-CN" altLang="en-US" sz="3000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p</a:t>
            </a:r>
            <a:r>
              <a:rPr lang="zh-CN" altLang="en-US" sz="3990" b="0" i="0" baseline="-2500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乙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、</a:t>
            </a:r>
            <a:r>
              <a:rPr lang="zh-CN" altLang="en-US" sz="3000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p</a:t>
            </a:r>
            <a:r>
              <a:rPr lang="zh-CN" altLang="en-US" sz="3990" b="0" i="0" baseline="-2500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丙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，它们的大小关系是</a:t>
            </a:r>
          </a:p>
          <a:p>
            <a:pPr marL="0" algn="l">
              <a:lnSpc>
                <a:spcPts val="4700"/>
              </a:lnSpc>
            </a:pPr>
            <a:r>
              <a:rPr lang="zh-CN" altLang="en-US" sz="3000" b="0" i="0" u="sng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                    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；三容器中底部所受液体压力分别为</a:t>
            </a:r>
            <a:r>
              <a:rPr lang="zh-CN" altLang="en-US" sz="3000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F</a:t>
            </a:r>
            <a:r>
              <a:rPr lang="zh-CN" altLang="en-US" sz="3990" b="0" i="0" baseline="-2500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甲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、</a:t>
            </a:r>
            <a:r>
              <a:rPr lang="zh-CN" altLang="en-US" sz="3000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F</a:t>
            </a:r>
            <a:r>
              <a:rPr lang="zh-CN" altLang="en-US" sz="3990" b="0" i="0" baseline="-2500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乙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、</a:t>
            </a:r>
            <a:r>
              <a:rPr lang="zh-CN" altLang="en-US" sz="3000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F</a:t>
            </a:r>
            <a:r>
              <a:rPr lang="zh-CN" altLang="en-US" sz="3990" b="0" i="0" baseline="-2500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丙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，它们的大小关系是</a:t>
            </a:r>
            <a:r>
              <a:rPr lang="zh-CN" altLang="en-US" sz="3000" b="0" i="0" u="sng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                         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。</a:t>
            </a:r>
          </a:p>
        </p:txBody>
      </p:sp>
      <p:pic>
        <p:nvPicPr>
          <p:cNvPr id="8" name="图片1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2752" y="4601518"/>
            <a:ext cx="5231931" cy="1831176"/>
          </a:xfrm>
          <a:prstGeom prst="rect">
            <a:avLst/>
          </a:prstGeom>
        </p:spPr>
      </p:pic>
      <p:sp>
        <p:nvSpPr>
          <p:cNvPr id="9" name="文本2"/>
          <p:cNvSpPr txBox="1"/>
          <p:nvPr/>
        </p:nvSpPr>
        <p:spPr>
          <a:xfrm>
            <a:off x="6887912" y="2159642"/>
            <a:ext cx="1320053" cy="74449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600"/>
              </a:lnSpc>
            </a:pPr>
            <a:r>
              <a:rPr lang="zh-CN" altLang="en-US" sz="3000" b="0" i="0">
                <a:solidFill>
                  <a:srgbClr val="C00000">
                    <a:alpha val="100000"/>
                  </a:srgbClr>
                </a:solidFill>
                <a:latin typeface="微软雅黑"/>
                <a:ea typeface="微软雅黑"/>
              </a:rPr>
              <a:t>丙</a:t>
            </a:r>
          </a:p>
        </p:txBody>
      </p:sp>
      <p:sp>
        <p:nvSpPr>
          <p:cNvPr id="10" name="文本3"/>
          <p:cNvSpPr txBox="1"/>
          <p:nvPr/>
        </p:nvSpPr>
        <p:spPr>
          <a:xfrm>
            <a:off x="346500" y="3120866"/>
            <a:ext cx="3011557" cy="74449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800"/>
              </a:lnSpc>
            </a:pPr>
            <a:r>
              <a:rPr lang="zh-CN" altLang="en-US" sz="3000" b="0" i="1">
                <a:solidFill>
                  <a:srgbClr val="C00000">
                    <a:alpha val="100000"/>
                  </a:srgbClr>
                </a:solidFill>
                <a:latin typeface="Times New Roman"/>
                <a:ea typeface="Times New Roman"/>
              </a:rPr>
              <a:t>p</a:t>
            </a:r>
            <a:r>
              <a:rPr lang="zh-CN" altLang="en-US" sz="3990" b="0" i="0" baseline="-25000">
                <a:solidFill>
                  <a:srgbClr val="C00000">
                    <a:alpha val="100000"/>
                  </a:srgbClr>
                </a:solidFill>
                <a:latin typeface="微软雅黑"/>
                <a:ea typeface="微软雅黑"/>
              </a:rPr>
              <a:t>甲</a:t>
            </a:r>
            <a:r>
              <a:rPr lang="zh-CN" altLang="en-US" sz="3000" b="0" i="0">
                <a:solidFill>
                  <a:srgbClr val="C00000">
                    <a:alpha val="100000"/>
                  </a:srgbClr>
                </a:solidFill>
                <a:latin typeface="微软雅黑"/>
                <a:ea typeface="微软雅黑"/>
              </a:rPr>
              <a:t>＜</a:t>
            </a:r>
            <a:r>
              <a:rPr lang="zh-CN" altLang="en-US" sz="3000" b="0" i="1">
                <a:solidFill>
                  <a:srgbClr val="C00000">
                    <a:alpha val="100000"/>
                  </a:srgbClr>
                </a:solidFill>
                <a:latin typeface="Times New Roman"/>
                <a:ea typeface="Times New Roman"/>
              </a:rPr>
              <a:t>p</a:t>
            </a:r>
            <a:r>
              <a:rPr lang="zh-CN" altLang="en-US" sz="3990" b="0" i="0" baseline="-25000">
                <a:solidFill>
                  <a:srgbClr val="C00000">
                    <a:alpha val="100000"/>
                  </a:srgbClr>
                </a:solidFill>
                <a:latin typeface="微软雅黑"/>
                <a:ea typeface="微软雅黑"/>
              </a:rPr>
              <a:t>乙</a:t>
            </a:r>
            <a:r>
              <a:rPr lang="zh-CN" altLang="en-US" sz="3000" b="0" i="0">
                <a:solidFill>
                  <a:srgbClr val="C00000">
                    <a:alpha val="100000"/>
                  </a:srgbClr>
                </a:solidFill>
                <a:latin typeface="微软雅黑"/>
                <a:ea typeface="微软雅黑"/>
              </a:rPr>
              <a:t>＜</a:t>
            </a:r>
            <a:r>
              <a:rPr lang="zh-CN" altLang="en-US" sz="3000" b="0" i="1">
                <a:solidFill>
                  <a:srgbClr val="C00000">
                    <a:alpha val="100000"/>
                  </a:srgbClr>
                </a:solidFill>
                <a:latin typeface="Times New Roman"/>
                <a:ea typeface="Times New Roman"/>
              </a:rPr>
              <a:t>p</a:t>
            </a:r>
            <a:r>
              <a:rPr lang="zh-CN" altLang="en-US" sz="3990" b="0" i="0" baseline="-25000">
                <a:solidFill>
                  <a:srgbClr val="C00000">
                    <a:alpha val="100000"/>
                  </a:srgbClr>
                </a:solidFill>
                <a:latin typeface="微软雅黑"/>
                <a:ea typeface="微软雅黑"/>
              </a:rPr>
              <a:t>丙</a:t>
            </a:r>
          </a:p>
        </p:txBody>
      </p:sp>
      <p:sp>
        <p:nvSpPr>
          <p:cNvPr id="11" name="文本4"/>
          <p:cNvSpPr txBox="1"/>
          <p:nvPr/>
        </p:nvSpPr>
        <p:spPr>
          <a:xfrm>
            <a:off x="4330189" y="3639874"/>
            <a:ext cx="3011557" cy="74449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800"/>
              </a:lnSpc>
            </a:pPr>
            <a:r>
              <a:rPr lang="zh-CN" altLang="en-US" sz="3000" b="0" i="1">
                <a:solidFill>
                  <a:srgbClr val="C00000">
                    <a:alpha val="100000"/>
                  </a:srgbClr>
                </a:solidFill>
                <a:latin typeface="Times New Roman"/>
                <a:ea typeface="Times New Roman"/>
              </a:rPr>
              <a:t>F</a:t>
            </a:r>
            <a:r>
              <a:rPr lang="zh-CN" altLang="en-US" sz="3990" b="0" i="0" baseline="-25000">
                <a:solidFill>
                  <a:srgbClr val="C00000">
                    <a:alpha val="100000"/>
                  </a:srgbClr>
                </a:solidFill>
                <a:latin typeface="微软雅黑"/>
                <a:ea typeface="微软雅黑"/>
              </a:rPr>
              <a:t>甲</a:t>
            </a:r>
            <a:r>
              <a:rPr lang="zh-CN" altLang="en-US" sz="3000" b="0" i="0">
                <a:solidFill>
                  <a:srgbClr val="C00000">
                    <a:alpha val="100000"/>
                  </a:srgbClr>
                </a:solidFill>
                <a:latin typeface="微软雅黑"/>
                <a:ea typeface="微软雅黑"/>
              </a:rPr>
              <a:t>＜</a:t>
            </a:r>
            <a:r>
              <a:rPr lang="zh-CN" altLang="en-US" sz="3000" b="0" i="1">
                <a:solidFill>
                  <a:srgbClr val="C00000">
                    <a:alpha val="100000"/>
                  </a:srgbClr>
                </a:solidFill>
                <a:latin typeface="Times New Roman"/>
                <a:ea typeface="Times New Roman"/>
              </a:rPr>
              <a:t>F</a:t>
            </a:r>
            <a:r>
              <a:rPr lang="zh-CN" altLang="en-US" sz="3990" b="0" i="0" baseline="-25000">
                <a:solidFill>
                  <a:srgbClr val="C00000">
                    <a:alpha val="100000"/>
                  </a:srgbClr>
                </a:solidFill>
                <a:latin typeface="微软雅黑"/>
                <a:ea typeface="微软雅黑"/>
              </a:rPr>
              <a:t>乙</a:t>
            </a:r>
            <a:r>
              <a:rPr lang="zh-CN" altLang="en-US" sz="3000" b="0" i="0">
                <a:solidFill>
                  <a:srgbClr val="C00000">
                    <a:alpha val="100000"/>
                  </a:srgbClr>
                </a:solidFill>
                <a:latin typeface="微软雅黑"/>
                <a:ea typeface="微软雅黑"/>
              </a:rPr>
              <a:t>＜</a:t>
            </a:r>
            <a:r>
              <a:rPr lang="zh-CN" altLang="en-US" sz="3000" b="0" i="1">
                <a:solidFill>
                  <a:srgbClr val="C00000">
                    <a:alpha val="100000"/>
                  </a:srgbClr>
                </a:solidFill>
                <a:latin typeface="Times New Roman"/>
                <a:ea typeface="Times New Roman"/>
              </a:rPr>
              <a:t>F</a:t>
            </a:r>
            <a:r>
              <a:rPr lang="zh-CN" altLang="en-US" sz="3990" b="0" i="0" baseline="-25000">
                <a:solidFill>
                  <a:srgbClr val="C00000">
                    <a:alpha val="100000"/>
                  </a:srgbClr>
                </a:solidFill>
                <a:latin typeface="微软雅黑"/>
                <a:ea typeface="微软雅黑"/>
              </a:rPr>
              <a:t>丙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形状1"/>
          <p:cNvSpPr txBox="1"/>
          <p:nvPr/>
        </p:nvSpPr>
        <p:spPr>
          <a:xfrm>
            <a:off x="18415" y="6650144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3" name="形状2"/>
          <p:cNvSpPr txBox="1"/>
          <p:nvPr/>
        </p:nvSpPr>
        <p:spPr>
          <a:xfrm>
            <a:off x="5288" y="-22860"/>
            <a:ext cx="12172950" cy="885901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4" name="形状3"/>
          <p:cNvSpPr txBox="1"/>
          <p:nvPr/>
        </p:nvSpPr>
        <p:spPr>
          <a:xfrm>
            <a:off x="499053" y="167383"/>
            <a:ext cx="2347331" cy="695554"/>
          </a:xfrm>
          <a:custGeom>
            <a:avLst/>
            <a:gdLst>
              <a:gd name="connsiteX0" fmla="*/ 115926 w 2347331"/>
              <a:gd name="connsiteY0" fmla="*/ 0 h 695554"/>
              <a:gd name="connsiteX1" fmla="*/ 2231406 w 2347331"/>
              <a:gd name="connsiteY1" fmla="*/ 0 h 695554"/>
              <a:gd name="connsiteX2" fmla="*/ 2262151 w 2347331"/>
              <a:gd name="connsiteY2" fmla="*/ 0 h 695554"/>
              <a:gd name="connsiteX3" fmla="*/ 2335118 w 2347331"/>
              <a:gd name="connsiteY3" fmla="*/ 55694 h 695554"/>
              <a:gd name="connsiteX4" fmla="*/ 2347331 w 2347331"/>
              <a:gd name="connsiteY4" fmla="*/ 579628 h 695554"/>
              <a:gd name="connsiteX5" fmla="*/ 2347332 w 2347331"/>
              <a:gd name="connsiteY5" fmla="*/ 610373 h 695554"/>
              <a:gd name="connsiteX6" fmla="*/ 2291637 w 2347331"/>
              <a:gd name="connsiteY6" fmla="*/ 683340 h 695554"/>
              <a:gd name="connsiteX7" fmla="*/ 115926 w 2347331"/>
              <a:gd name="connsiteY7" fmla="*/ 695554 h 695554"/>
              <a:gd name="connsiteX8" fmla="*/ 85180 w 2347331"/>
              <a:gd name="connsiteY8" fmla="*/ 695554 h 695554"/>
              <a:gd name="connsiteX9" fmla="*/ 12214 w 2347331"/>
              <a:gd name="connsiteY9" fmla="*/ 639860 h 695554"/>
              <a:gd name="connsiteX10" fmla="*/ 0 w 2347331"/>
              <a:gd name="connsiteY10" fmla="*/ 115926 h 695554"/>
              <a:gd name="connsiteX11" fmla="*/ 0 w 2347331"/>
              <a:gd name="connsiteY11" fmla="*/ 51902 h 695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47331" h="695554">
                <a:moveTo>
                  <a:pt x="115926" y="0"/>
                </a:moveTo>
                <a:lnTo>
                  <a:pt x="2231406" y="0"/>
                </a:lnTo>
                <a:cubicBezTo>
                  <a:pt x="2262151" y="0"/>
                  <a:pt x="2291637" y="12214"/>
                  <a:pt x="2313378" y="33954"/>
                </a:cubicBezTo>
                <a:cubicBezTo>
                  <a:pt x="2335118" y="55694"/>
                  <a:pt x="2347332" y="85180"/>
                  <a:pt x="2347331" y="115926"/>
                </a:cubicBezTo>
                <a:lnTo>
                  <a:pt x="2347331" y="579628"/>
                </a:lnTo>
                <a:cubicBezTo>
                  <a:pt x="2347332" y="610373"/>
                  <a:pt x="2335118" y="639859"/>
                  <a:pt x="2313378" y="661600"/>
                </a:cubicBezTo>
                <a:cubicBezTo>
                  <a:pt x="2291637" y="683340"/>
                  <a:pt x="2262151" y="695554"/>
                  <a:pt x="2231406" y="695554"/>
                </a:cubicBezTo>
                <a:lnTo>
                  <a:pt x="115926" y="695554"/>
                </a:lnTo>
                <a:cubicBezTo>
                  <a:pt x="85180" y="695554"/>
                  <a:pt x="55694" y="683340"/>
                  <a:pt x="33954" y="661600"/>
                </a:cubicBezTo>
                <a:cubicBezTo>
                  <a:pt x="12214" y="639860"/>
                  <a:pt x="0" y="610373"/>
                  <a:pt x="0" y="579628"/>
                </a:cubicBezTo>
                <a:lnTo>
                  <a:pt x="0" y="115926"/>
                </a:lnTo>
                <a:cubicBezTo>
                  <a:pt x="0" y="51902"/>
                  <a:pt x="51902" y="0"/>
                  <a:pt x="115926" y="0"/>
                </a:cubicBezTo>
                <a:close/>
              </a:path>
            </a:pathLst>
          </a:custGeom>
          <a:solidFill>
            <a:srgbClr val="73DAE6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3999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新课引入</a:t>
            </a:r>
          </a:p>
        </p:txBody>
      </p:sp>
      <p:sp>
        <p:nvSpPr>
          <p:cNvPr id="5" name="形状4"/>
          <p:cNvSpPr txBox="1"/>
          <p:nvPr/>
        </p:nvSpPr>
        <p:spPr>
          <a:xfrm rot="10800000">
            <a:off x="1116" y="862879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6" name="文本1"/>
          <p:cNvSpPr txBox="1"/>
          <p:nvPr/>
        </p:nvSpPr>
        <p:spPr>
          <a:xfrm>
            <a:off x="751456" y="1133532"/>
            <a:ext cx="10706100" cy="1196213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</a:rPr>
              <a:t>水平放置的水杯对桌面有压强，那么水对杯子是否也有压强呢？</a:t>
            </a:r>
          </a:p>
        </p:txBody>
      </p:sp>
      <p:pic>
        <p:nvPicPr>
          <p:cNvPr id="7" name="视频1">
            <a:hlinkClick r:id="" action="ppaction://media"/>
            <a:extLst>
              <a:ext uri="{FF2B5EF4-FFF2-40B4-BE49-F238E27FC236}">
                <a16:creationId xmlns:a16="http://schemas.microsoft.com/office/drawing/2014/main" id="{1F03D79B-8B87-F52B-D47B-B6FAC4D8C48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98910" y="2349608"/>
            <a:ext cx="5699760" cy="3562350"/>
          </a:xfrm>
          <a:prstGeom prst="rect">
            <a:avLst/>
          </a:prstGeom>
        </p:spPr>
      </p:pic>
      <p:pic>
        <p:nvPicPr>
          <p:cNvPr id="8" name="图片1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58400"/>
          <a:stretch>
            <a:fillRect/>
          </a:stretch>
        </p:blipFill>
        <p:spPr>
          <a:xfrm>
            <a:off x="6688493" y="1592256"/>
            <a:ext cx="1317599" cy="3674678"/>
          </a:xfrm>
          <a:prstGeom prst="rect">
            <a:avLst/>
          </a:prstGeom>
        </p:spPr>
      </p:pic>
      <p:sp>
        <p:nvSpPr>
          <p:cNvPr id="9" name="文本2"/>
          <p:cNvSpPr txBox="1"/>
          <p:nvPr/>
        </p:nvSpPr>
        <p:spPr>
          <a:xfrm>
            <a:off x="6313856" y="5108600"/>
            <a:ext cx="2619375" cy="105962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999" b="0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液体受重力</a:t>
            </a:r>
          </a:p>
          <a:p>
            <a:pPr marL="0" algn="l"/>
            <a:r>
              <a:rPr lang="zh-CN" altLang="en-US" sz="2999" b="0" i="0">
                <a:solidFill>
                  <a:srgbClr val="3B00FF">
                    <a:alpha val="100000"/>
                  </a:srgbClr>
                </a:solidFill>
                <a:latin typeface="楷体"/>
                <a:ea typeface="楷体"/>
              </a:rPr>
              <a:t>对底部有压强</a:t>
            </a:r>
          </a:p>
        </p:txBody>
      </p:sp>
      <p:pic>
        <p:nvPicPr>
          <p:cNvPr id="10" name="图片2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42600"/>
          <a:stretch>
            <a:fillRect/>
          </a:stretch>
        </p:blipFill>
        <p:spPr>
          <a:xfrm>
            <a:off x="8006248" y="1592370"/>
            <a:ext cx="1816303" cy="3674678"/>
          </a:xfrm>
          <a:prstGeom prst="rect">
            <a:avLst/>
          </a:prstGeom>
        </p:spPr>
      </p:pic>
      <p:sp>
        <p:nvSpPr>
          <p:cNvPr id="11" name="文本3"/>
          <p:cNvSpPr txBox="1"/>
          <p:nvPr/>
        </p:nvSpPr>
        <p:spPr>
          <a:xfrm>
            <a:off x="9066962" y="2593067"/>
            <a:ext cx="3019425" cy="105962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999" b="0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液体具有流动性</a:t>
            </a:r>
          </a:p>
          <a:p>
            <a:pPr marL="0" algn="l"/>
            <a:r>
              <a:rPr lang="zh-CN" altLang="en-US" sz="2999" b="0" i="0">
                <a:solidFill>
                  <a:srgbClr val="3B00FF">
                    <a:alpha val="100000"/>
                  </a:srgbClr>
                </a:solidFill>
                <a:latin typeface="楷体"/>
                <a:ea typeface="楷体"/>
              </a:rPr>
              <a:t>对侧壁有压强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 mute="1">
                <p:cTn id="13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9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形状1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grpSp>
        <p:nvGrpSpPr>
          <p:cNvPr id="3" name="组合1"/>
          <p:cNvGrpSpPr/>
          <p:nvPr/>
        </p:nvGrpSpPr>
        <p:grpSpPr>
          <a:xfrm>
            <a:off x="-4666" y="-438"/>
            <a:ext cx="12192724" cy="957891"/>
            <a:chOff x="0" y="0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2" y="180861"/>
              <a:ext cx="4096236" cy="660949"/>
            </a:xfrm>
            <a:custGeom>
              <a:avLst/>
              <a:gdLst>
                <a:gd name="connsiteX0" fmla="*/ 110158 w 4096236"/>
                <a:gd name="connsiteY0" fmla="*/ 0 h 660949"/>
                <a:gd name="connsiteX1" fmla="*/ 3986078 w 4096236"/>
                <a:gd name="connsiteY1" fmla="*/ 0 h 660949"/>
                <a:gd name="connsiteX2" fmla="*/ 4046916 w 4096236"/>
                <a:gd name="connsiteY2" fmla="*/ 0 h 660949"/>
                <a:gd name="connsiteX3" fmla="*/ 4096236 w 4096236"/>
                <a:gd name="connsiteY3" fmla="*/ 550791 h 660949"/>
                <a:gd name="connsiteX4" fmla="*/ 4096236 w 4096236"/>
                <a:gd name="connsiteY4" fmla="*/ 611630 h 660949"/>
                <a:gd name="connsiteX5" fmla="*/ 110158 w 4096236"/>
                <a:gd name="connsiteY5" fmla="*/ 660949 h 660949"/>
                <a:gd name="connsiteX6" fmla="*/ 49320 w 4096236"/>
                <a:gd name="connsiteY6" fmla="*/ 660949 h 660949"/>
                <a:gd name="connsiteX7" fmla="*/ 0 w 4096236"/>
                <a:gd name="connsiteY7" fmla="*/ 110158 h 660949"/>
                <a:gd name="connsiteX8" fmla="*/ 0 w 4096236"/>
                <a:gd name="connsiteY8" fmla="*/ 49320 h 660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96236" h="660949">
                  <a:moveTo>
                    <a:pt x="110158" y="0"/>
                  </a:moveTo>
                  <a:lnTo>
                    <a:pt x="3986078" y="0"/>
                  </a:lnTo>
                  <a:cubicBezTo>
                    <a:pt x="4046916" y="0"/>
                    <a:pt x="4096236" y="49320"/>
                    <a:pt x="4096236" y="110158"/>
                  </a:cubicBezTo>
                  <a:lnTo>
                    <a:pt x="4096236" y="550791"/>
                  </a:lnTo>
                  <a:cubicBezTo>
                    <a:pt x="4096236" y="611630"/>
                    <a:pt x="4046916" y="660949"/>
                    <a:pt x="3986078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液体压强的特点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avLst/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一</a:t>
              </a:r>
            </a:p>
          </p:txBody>
        </p:sp>
      </p:grpSp>
      <p:sp>
        <p:nvSpPr>
          <p:cNvPr id="8" name="文本1"/>
          <p:cNvSpPr txBox="1"/>
          <p:nvPr/>
        </p:nvSpPr>
        <p:spPr>
          <a:xfrm>
            <a:off x="466782" y="958339"/>
            <a:ext cx="10906125" cy="105962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 液体压强产生原因：</a:t>
            </a:r>
            <a:r>
              <a:rPr lang="zh-CN" altLang="en-US" sz="2999" b="0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液体受重力的作用，并且具有流动性，所以液体内向各个方向都有压强。</a:t>
            </a:r>
          </a:p>
        </p:txBody>
      </p:sp>
      <p:sp>
        <p:nvSpPr>
          <p:cNvPr id="9" name="文本2"/>
          <p:cNvSpPr txBox="1"/>
          <p:nvPr/>
        </p:nvSpPr>
        <p:spPr>
          <a:xfrm>
            <a:off x="467011" y="1829991"/>
            <a:ext cx="7429500" cy="1494282"/>
          </a:xfrm>
          <a:prstGeom prst="rect">
            <a:avLst/>
          </a:prstGeom>
          <a:noFill/>
        </p:spPr>
        <p:txBody>
          <a:bodyPr anchor="ctr"/>
          <a:lstStyle/>
          <a:p>
            <a:pPr marL="0" algn="l"/>
            <a:r>
              <a:rPr lang="zh-CN" altLang="en-US" sz="3000" b="0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    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观察实验现象,孔中流出的水喷射的距离越远，说明此处的液体压强越大，那么，</a:t>
            </a:r>
            <a:r>
              <a:rPr lang="zh-CN" altLang="en-US" sz="3000" b="0" i="0">
                <a:solidFill>
                  <a:srgbClr val="3B00FF">
                    <a:alpha val="100000"/>
                  </a:srgbClr>
                </a:solidFill>
                <a:latin typeface="楷体"/>
                <a:ea typeface="楷体"/>
              </a:rPr>
              <a:t>液体内部压强大小与什么因素有关？</a:t>
            </a:r>
          </a:p>
        </p:txBody>
      </p:sp>
      <p:pic>
        <p:nvPicPr>
          <p:cNvPr id="10" name="视频1">
            <a:hlinkClick r:id="" action="ppaction://media"/>
            <a:extLst>
              <a:ext uri="{FF2B5EF4-FFF2-40B4-BE49-F238E27FC236}">
                <a16:creationId xmlns:a16="http://schemas.microsoft.com/office/drawing/2014/main" id="{1F03D79B-8B87-F52B-D47B-B6FAC4D8C48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96654" y="1702565"/>
            <a:ext cx="3340646" cy="4617949"/>
          </a:xfrm>
          <a:prstGeom prst="rect">
            <a:avLst/>
          </a:prstGeom>
        </p:spPr>
      </p:pic>
      <p:pic>
        <p:nvPicPr>
          <p:cNvPr id="11" name="视频2">
            <a:hlinkClick r:id="" action="ppaction://media"/>
            <a:extLst>
              <a:ext uri="{FF2B5EF4-FFF2-40B4-BE49-F238E27FC236}">
                <a16:creationId xmlns:a16="http://schemas.microsoft.com/office/drawing/2014/main" id="{1F03D79B-8B87-F52B-D47B-B6FAC4D8C48D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71239" y="3224232"/>
            <a:ext cx="5715000" cy="3096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 mute="1">
                <p:cTn id="18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video>
              <p:cMediaNode vol="0" mute="1">
                <p:cTn id="19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形状1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grpSp>
        <p:nvGrpSpPr>
          <p:cNvPr id="3" name="组合1"/>
          <p:cNvGrpSpPr/>
          <p:nvPr/>
        </p:nvGrpSpPr>
        <p:grpSpPr>
          <a:xfrm>
            <a:off x="-4666" y="-438"/>
            <a:ext cx="12192724" cy="957891"/>
            <a:chOff x="0" y="0"/>
            <a:chExt cx="12192724" cy="957891"/>
          </a:xfrm>
        </p:grpSpPr>
        <p:sp>
          <p:nvSpPr>
            <p:cNvPr id="4" name="形状8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5" name="形状9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6" name="形状10"/>
            <p:cNvSpPr txBox="1"/>
            <p:nvPr/>
          </p:nvSpPr>
          <p:spPr>
            <a:xfrm>
              <a:off x="818112" y="180861"/>
              <a:ext cx="4096236" cy="660949"/>
            </a:xfrm>
            <a:custGeom>
              <a:avLst/>
              <a:gdLst>
                <a:gd name="connsiteX0" fmla="*/ 110158 w 4096236"/>
                <a:gd name="connsiteY0" fmla="*/ 0 h 660949"/>
                <a:gd name="connsiteX1" fmla="*/ 3986078 w 4096236"/>
                <a:gd name="connsiteY1" fmla="*/ 0 h 660949"/>
                <a:gd name="connsiteX2" fmla="*/ 4046916 w 4096236"/>
                <a:gd name="connsiteY2" fmla="*/ 0 h 660949"/>
                <a:gd name="connsiteX3" fmla="*/ 4096236 w 4096236"/>
                <a:gd name="connsiteY3" fmla="*/ 550791 h 660949"/>
                <a:gd name="connsiteX4" fmla="*/ 4096236 w 4096236"/>
                <a:gd name="connsiteY4" fmla="*/ 611630 h 660949"/>
                <a:gd name="connsiteX5" fmla="*/ 110158 w 4096236"/>
                <a:gd name="connsiteY5" fmla="*/ 660949 h 660949"/>
                <a:gd name="connsiteX6" fmla="*/ 49320 w 4096236"/>
                <a:gd name="connsiteY6" fmla="*/ 660949 h 660949"/>
                <a:gd name="connsiteX7" fmla="*/ 0 w 4096236"/>
                <a:gd name="connsiteY7" fmla="*/ 110158 h 660949"/>
                <a:gd name="connsiteX8" fmla="*/ 0 w 4096236"/>
                <a:gd name="connsiteY8" fmla="*/ 49320 h 660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96236" h="660949">
                  <a:moveTo>
                    <a:pt x="110158" y="0"/>
                  </a:moveTo>
                  <a:lnTo>
                    <a:pt x="3986078" y="0"/>
                  </a:lnTo>
                  <a:cubicBezTo>
                    <a:pt x="4046916" y="0"/>
                    <a:pt x="4096236" y="49320"/>
                    <a:pt x="4096236" y="110158"/>
                  </a:cubicBezTo>
                  <a:lnTo>
                    <a:pt x="4096236" y="550791"/>
                  </a:lnTo>
                  <a:cubicBezTo>
                    <a:pt x="4096236" y="611630"/>
                    <a:pt x="4046916" y="660949"/>
                    <a:pt x="3986078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液体压强的特点</a:t>
              </a:r>
            </a:p>
          </p:txBody>
        </p:sp>
        <p:sp>
          <p:nvSpPr>
            <p:cNvPr id="7" name="形状11"/>
            <p:cNvSpPr txBox="1"/>
            <p:nvPr/>
          </p:nvSpPr>
          <p:spPr>
            <a:xfrm>
              <a:off x="218569" y="66883"/>
              <a:ext cx="828359" cy="838004"/>
            </a:xfrm>
            <a:custGeom>
              <a:avLst/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一</a:t>
              </a:r>
            </a:p>
          </p:txBody>
        </p:sp>
      </p:grpSp>
      <p:sp>
        <p:nvSpPr>
          <p:cNvPr id="8" name="文本1"/>
          <p:cNvSpPr txBox="1"/>
          <p:nvPr/>
        </p:nvSpPr>
        <p:spPr>
          <a:xfrm>
            <a:off x="602980" y="864699"/>
            <a:ext cx="6696551" cy="9313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800"/>
              </a:lnSpc>
            </a:pPr>
            <a:r>
              <a:rPr lang="zh-CN" altLang="en-US" sz="25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实验目的：探究液体的压强与哪些因素有关</a:t>
            </a:r>
          </a:p>
        </p:txBody>
      </p:sp>
      <p:sp>
        <p:nvSpPr>
          <p:cNvPr id="9" name="文本2"/>
          <p:cNvSpPr txBox="1"/>
          <p:nvPr/>
        </p:nvSpPr>
        <p:spPr>
          <a:xfrm>
            <a:off x="602599" y="1546269"/>
            <a:ext cx="2265759" cy="757042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400"/>
              </a:lnSpc>
            </a:pPr>
            <a:r>
              <a:rPr lang="zh-CN" altLang="en-US" sz="25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猜想与假设：</a:t>
            </a:r>
          </a:p>
        </p:txBody>
      </p:sp>
      <p:sp>
        <p:nvSpPr>
          <p:cNvPr id="10" name="文本3"/>
          <p:cNvSpPr txBox="1"/>
          <p:nvPr/>
        </p:nvSpPr>
        <p:spPr>
          <a:xfrm>
            <a:off x="2675401" y="1665408"/>
            <a:ext cx="5995702" cy="1890127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400"/>
              </a:lnSpc>
            </a:pPr>
            <a:r>
              <a:rPr lang="zh-CN" altLang="en-US" sz="25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液体内部压强可能与</a:t>
            </a:r>
            <a:r>
              <a:rPr lang="zh-CN" altLang="en-US" sz="2599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深度有关</a:t>
            </a:r>
            <a:r>
              <a:rPr lang="zh-CN" altLang="en-US" sz="25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；</a:t>
            </a:r>
          </a:p>
          <a:p>
            <a:pPr marL="0" algn="l">
              <a:lnSpc>
                <a:spcPts val="4400"/>
              </a:lnSpc>
            </a:pPr>
            <a:r>
              <a:rPr lang="zh-CN" altLang="en-US" sz="25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液体内部压强可能与</a:t>
            </a:r>
            <a:r>
              <a:rPr lang="zh-CN" altLang="en-US" sz="2599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液体密度有关</a:t>
            </a:r>
            <a:r>
              <a:rPr lang="zh-CN" altLang="en-US" sz="25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；</a:t>
            </a:r>
          </a:p>
          <a:p>
            <a:pPr marL="0" algn="l">
              <a:lnSpc>
                <a:spcPts val="4400"/>
              </a:lnSpc>
            </a:pPr>
            <a:r>
              <a:rPr lang="zh-CN" altLang="en-US" sz="25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液体内部压强可能与</a:t>
            </a:r>
            <a:r>
              <a:rPr lang="zh-CN" altLang="en-US" sz="2599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方向有关</a:t>
            </a:r>
            <a:r>
              <a:rPr lang="zh-CN" altLang="en-US" sz="25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。</a:t>
            </a:r>
          </a:p>
        </p:txBody>
      </p:sp>
      <p:sp>
        <p:nvSpPr>
          <p:cNvPr id="11" name="文本4"/>
          <p:cNvSpPr txBox="1"/>
          <p:nvPr/>
        </p:nvSpPr>
        <p:spPr>
          <a:xfrm>
            <a:off x="466624" y="4356309"/>
            <a:ext cx="2112188" cy="62630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599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实验方法： </a:t>
            </a:r>
          </a:p>
        </p:txBody>
      </p:sp>
      <p:sp>
        <p:nvSpPr>
          <p:cNvPr id="12" name="文本5"/>
          <p:cNvSpPr txBox="1"/>
          <p:nvPr/>
        </p:nvSpPr>
        <p:spPr>
          <a:xfrm>
            <a:off x="466624" y="3604406"/>
            <a:ext cx="3492500" cy="62630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5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实验器材：微小压强计</a:t>
            </a:r>
          </a:p>
        </p:txBody>
      </p:sp>
      <p:sp>
        <p:nvSpPr>
          <p:cNvPr id="13" name="形状2"/>
          <p:cNvSpPr txBox="1"/>
          <p:nvPr/>
        </p:nvSpPr>
        <p:spPr>
          <a:xfrm>
            <a:off x="2335454" y="4465408"/>
            <a:ext cx="2026339" cy="549421"/>
          </a:xfrm>
          <a:custGeom>
            <a:avLst/>
            <a:gdLst>
              <a:gd name="connsiteX0" fmla="*/ 274711 w 2026339"/>
              <a:gd name="connsiteY0" fmla="*/ 0 h 549421"/>
              <a:gd name="connsiteX1" fmla="*/ 1751628 w 2026339"/>
              <a:gd name="connsiteY1" fmla="*/ 0 h 549421"/>
              <a:gd name="connsiteX2" fmla="*/ 1824486 w 2026339"/>
              <a:gd name="connsiteY2" fmla="*/ 0 h 549421"/>
              <a:gd name="connsiteX3" fmla="*/ 1997396 w 2026339"/>
              <a:gd name="connsiteY3" fmla="*/ 131979 h 549421"/>
              <a:gd name="connsiteX4" fmla="*/ 2026339 w 2026339"/>
              <a:gd name="connsiteY4" fmla="*/ 347568 h 549421"/>
              <a:gd name="connsiteX5" fmla="*/ 1894360 w 2026339"/>
              <a:gd name="connsiteY5" fmla="*/ 520478 h 549421"/>
              <a:gd name="connsiteX6" fmla="*/ 274711 w 2026339"/>
              <a:gd name="connsiteY6" fmla="*/ 549421 h 549421"/>
              <a:gd name="connsiteX7" fmla="*/ 122992 w 2026339"/>
              <a:gd name="connsiteY7" fmla="*/ 549421 h 549421"/>
              <a:gd name="connsiteX8" fmla="*/ 0 w 2026339"/>
              <a:gd name="connsiteY8" fmla="*/ 122992 h 549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26339" h="549421">
                <a:moveTo>
                  <a:pt x="274711" y="0"/>
                </a:moveTo>
                <a:lnTo>
                  <a:pt x="1751628" y="0"/>
                </a:lnTo>
                <a:cubicBezTo>
                  <a:pt x="1824486" y="0"/>
                  <a:pt x="1894360" y="28943"/>
                  <a:pt x="1945878" y="80461"/>
                </a:cubicBezTo>
                <a:cubicBezTo>
                  <a:pt x="1997396" y="131979"/>
                  <a:pt x="2026339" y="201853"/>
                  <a:pt x="2026339" y="274711"/>
                </a:cubicBezTo>
                <a:cubicBezTo>
                  <a:pt x="2026339" y="347568"/>
                  <a:pt x="1997396" y="417442"/>
                  <a:pt x="1945878" y="468960"/>
                </a:cubicBezTo>
                <a:cubicBezTo>
                  <a:pt x="1894360" y="520478"/>
                  <a:pt x="1824486" y="549421"/>
                  <a:pt x="1751628" y="549421"/>
                </a:cubicBezTo>
                <a:lnTo>
                  <a:pt x="274711" y="549421"/>
                </a:lnTo>
                <a:cubicBezTo>
                  <a:pt x="122992" y="549421"/>
                  <a:pt x="0" y="426429"/>
                  <a:pt x="0" y="274711"/>
                </a:cubicBezTo>
                <a:cubicBezTo>
                  <a:pt x="0" y="122992"/>
                  <a:pt x="122992" y="0"/>
                  <a:pt x="274711" y="0"/>
                </a:cubicBezTo>
                <a:close/>
              </a:path>
            </a:pathLst>
          </a:custGeom>
          <a:solidFill>
            <a:srgbClr val="3B00FF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2599" b="0" i="0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</a:rPr>
              <a:t>控制变量法</a:t>
            </a:r>
          </a:p>
        </p:txBody>
      </p:sp>
      <p:sp>
        <p:nvSpPr>
          <p:cNvPr id="14" name="形状3"/>
          <p:cNvSpPr txBox="1"/>
          <p:nvPr/>
        </p:nvSpPr>
        <p:spPr>
          <a:xfrm>
            <a:off x="5359679" y="4437957"/>
            <a:ext cx="5847607" cy="604533"/>
          </a:xfrm>
          <a:custGeom>
            <a:avLst/>
            <a:gdLst>
              <a:gd name="connsiteX0" fmla="*/ 302266 w 5847607"/>
              <a:gd name="connsiteY0" fmla="*/ 0 h 604533"/>
              <a:gd name="connsiteX1" fmla="*/ 5545341 w 5847607"/>
              <a:gd name="connsiteY1" fmla="*/ 0 h 604533"/>
              <a:gd name="connsiteX2" fmla="*/ 5625507 w 5847607"/>
              <a:gd name="connsiteY2" fmla="*/ 0 h 604533"/>
              <a:gd name="connsiteX3" fmla="*/ 5815761 w 5847607"/>
              <a:gd name="connsiteY3" fmla="*/ 145218 h 604533"/>
              <a:gd name="connsiteX4" fmla="*/ 5847607 w 5847607"/>
              <a:gd name="connsiteY4" fmla="*/ 382432 h 604533"/>
              <a:gd name="connsiteX5" fmla="*/ 5702389 w 5847607"/>
              <a:gd name="connsiteY5" fmla="*/ 572687 h 604533"/>
              <a:gd name="connsiteX6" fmla="*/ 302266 w 5847607"/>
              <a:gd name="connsiteY6" fmla="*/ 604533 h 604533"/>
              <a:gd name="connsiteX7" fmla="*/ 135329 w 5847607"/>
              <a:gd name="connsiteY7" fmla="*/ 604533 h 604533"/>
              <a:gd name="connsiteX8" fmla="*/ 0 w 5847607"/>
              <a:gd name="connsiteY8" fmla="*/ 135329 h 604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47607" h="604533">
                <a:moveTo>
                  <a:pt x="302266" y="0"/>
                </a:moveTo>
                <a:lnTo>
                  <a:pt x="5545341" y="0"/>
                </a:lnTo>
                <a:cubicBezTo>
                  <a:pt x="5625507" y="0"/>
                  <a:pt x="5702389" y="31846"/>
                  <a:pt x="5759075" y="88532"/>
                </a:cubicBezTo>
                <a:cubicBezTo>
                  <a:pt x="5815761" y="145218"/>
                  <a:pt x="5847607" y="222100"/>
                  <a:pt x="5847607" y="302266"/>
                </a:cubicBezTo>
                <a:cubicBezTo>
                  <a:pt x="5847607" y="382432"/>
                  <a:pt x="5815761" y="459315"/>
                  <a:pt x="5759075" y="516001"/>
                </a:cubicBezTo>
                <a:cubicBezTo>
                  <a:pt x="5702389" y="572687"/>
                  <a:pt x="5625507" y="604533"/>
                  <a:pt x="5545341" y="604533"/>
                </a:cubicBezTo>
                <a:lnTo>
                  <a:pt x="302266" y="604533"/>
                </a:lnTo>
                <a:cubicBezTo>
                  <a:pt x="135329" y="604533"/>
                  <a:pt x="0" y="469203"/>
                  <a:pt x="0" y="302266"/>
                </a:cubicBezTo>
                <a:cubicBezTo>
                  <a:pt x="0" y="135329"/>
                  <a:pt x="135329" y="0"/>
                  <a:pt x="302266" y="0"/>
                </a:cubicBezTo>
                <a:close/>
              </a:path>
            </a:pathLst>
          </a:custGeom>
          <a:solidFill>
            <a:srgbClr val="FFFFFF">
              <a:alpha val="0"/>
            </a:srgbClr>
          </a:solidFill>
          <a:ln w="9525">
            <a:solidFill>
              <a:srgbClr val="3B00FF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r>
              <a:rPr lang="zh-CN" altLang="en-US" sz="2199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每次只改变一个因素，</a:t>
            </a:r>
            <a:r>
              <a:rPr lang="zh-CN" altLang="en-US" sz="2199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其他因素保持不变</a:t>
            </a:r>
          </a:p>
        </p:txBody>
      </p:sp>
      <p:sp>
        <p:nvSpPr>
          <p:cNvPr id="15" name="形状4"/>
          <p:cNvSpPr txBox="1"/>
          <p:nvPr/>
        </p:nvSpPr>
        <p:spPr>
          <a:xfrm>
            <a:off x="4449220" y="4652403"/>
            <a:ext cx="819074" cy="174831"/>
          </a:xfrm>
          <a:custGeom>
            <a:avLst/>
            <a:gdLst>
              <a:gd name="connsiteX0" fmla="*/ 714175 w 819074"/>
              <a:gd name="connsiteY0" fmla="*/ 0 h 174831"/>
              <a:gd name="connsiteX1" fmla="*/ 819074 w 819074"/>
              <a:gd name="connsiteY1" fmla="*/ 87416 h 174831"/>
              <a:gd name="connsiteX2" fmla="*/ 714175 w 819074"/>
              <a:gd name="connsiteY2" fmla="*/ 174831 h 174831"/>
              <a:gd name="connsiteX3" fmla="*/ 714175 w 819074"/>
              <a:gd name="connsiteY3" fmla="*/ 116554 h 174831"/>
              <a:gd name="connsiteX4" fmla="*/ 0 w 819074"/>
              <a:gd name="connsiteY4" fmla="*/ 116554 h 174831"/>
              <a:gd name="connsiteX5" fmla="*/ 0 w 819074"/>
              <a:gd name="connsiteY5" fmla="*/ 58277 h 174831"/>
              <a:gd name="connsiteX6" fmla="*/ 714175 w 819074"/>
              <a:gd name="connsiteY6" fmla="*/ 58277 h 174831"/>
              <a:gd name="connsiteX7" fmla="*/ 714175 w 819074"/>
              <a:gd name="connsiteY7" fmla="*/ 0 h 174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074" h="174831">
                <a:moveTo>
                  <a:pt x="714175" y="0"/>
                </a:moveTo>
                <a:lnTo>
                  <a:pt x="819074" y="87416"/>
                </a:lnTo>
                <a:lnTo>
                  <a:pt x="714175" y="174831"/>
                </a:lnTo>
                <a:lnTo>
                  <a:pt x="714175" y="116554"/>
                </a:lnTo>
                <a:lnTo>
                  <a:pt x="0" y="116554"/>
                </a:lnTo>
                <a:lnTo>
                  <a:pt x="0" y="58277"/>
                </a:lnTo>
                <a:lnTo>
                  <a:pt x="714175" y="58277"/>
                </a:lnTo>
                <a:lnTo>
                  <a:pt x="714175" y="0"/>
                </a:lnTo>
                <a:close/>
              </a:path>
            </a:pathLst>
          </a:custGeom>
          <a:solidFill>
            <a:srgbClr val="3B00FF">
              <a:alpha val="100000"/>
            </a:srgbClr>
          </a:solidFill>
          <a:ln w="9525">
            <a:solidFill>
              <a:srgbClr val="3B00FF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16" name="形状5"/>
          <p:cNvSpPr txBox="1"/>
          <p:nvPr/>
        </p:nvSpPr>
        <p:spPr>
          <a:xfrm>
            <a:off x="2335397" y="5332219"/>
            <a:ext cx="2026339" cy="549421"/>
          </a:xfrm>
          <a:custGeom>
            <a:avLst/>
            <a:gdLst>
              <a:gd name="connsiteX0" fmla="*/ 274711 w 2026339"/>
              <a:gd name="connsiteY0" fmla="*/ 0 h 549421"/>
              <a:gd name="connsiteX1" fmla="*/ 1751628 w 2026339"/>
              <a:gd name="connsiteY1" fmla="*/ 0 h 549421"/>
              <a:gd name="connsiteX2" fmla="*/ 1824486 w 2026339"/>
              <a:gd name="connsiteY2" fmla="*/ 0 h 549421"/>
              <a:gd name="connsiteX3" fmla="*/ 1997396 w 2026339"/>
              <a:gd name="connsiteY3" fmla="*/ 131979 h 549421"/>
              <a:gd name="connsiteX4" fmla="*/ 2026339 w 2026339"/>
              <a:gd name="connsiteY4" fmla="*/ 347568 h 549421"/>
              <a:gd name="connsiteX5" fmla="*/ 1894360 w 2026339"/>
              <a:gd name="connsiteY5" fmla="*/ 520478 h 549421"/>
              <a:gd name="connsiteX6" fmla="*/ 274711 w 2026339"/>
              <a:gd name="connsiteY6" fmla="*/ 549421 h 549421"/>
              <a:gd name="connsiteX7" fmla="*/ 122992 w 2026339"/>
              <a:gd name="connsiteY7" fmla="*/ 549421 h 549421"/>
              <a:gd name="connsiteX8" fmla="*/ 0 w 2026339"/>
              <a:gd name="connsiteY8" fmla="*/ 122992 h 549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26339" h="549421">
                <a:moveTo>
                  <a:pt x="274711" y="0"/>
                </a:moveTo>
                <a:lnTo>
                  <a:pt x="1751628" y="0"/>
                </a:lnTo>
                <a:cubicBezTo>
                  <a:pt x="1824486" y="0"/>
                  <a:pt x="1894360" y="28943"/>
                  <a:pt x="1945878" y="80461"/>
                </a:cubicBezTo>
                <a:cubicBezTo>
                  <a:pt x="1997396" y="131979"/>
                  <a:pt x="2026339" y="201853"/>
                  <a:pt x="2026339" y="274711"/>
                </a:cubicBezTo>
                <a:cubicBezTo>
                  <a:pt x="2026339" y="347568"/>
                  <a:pt x="1997396" y="417442"/>
                  <a:pt x="1945878" y="468960"/>
                </a:cubicBezTo>
                <a:cubicBezTo>
                  <a:pt x="1894360" y="520478"/>
                  <a:pt x="1824486" y="549421"/>
                  <a:pt x="1751628" y="549421"/>
                </a:cubicBezTo>
                <a:lnTo>
                  <a:pt x="274711" y="549421"/>
                </a:lnTo>
                <a:cubicBezTo>
                  <a:pt x="122992" y="549421"/>
                  <a:pt x="0" y="426429"/>
                  <a:pt x="0" y="274711"/>
                </a:cubicBezTo>
                <a:cubicBezTo>
                  <a:pt x="0" y="122992"/>
                  <a:pt x="122992" y="0"/>
                  <a:pt x="274711" y="0"/>
                </a:cubicBezTo>
                <a:close/>
              </a:path>
            </a:pathLst>
          </a:custGeom>
          <a:solidFill>
            <a:srgbClr val="3B00FF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2599" b="0" i="0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</a:rPr>
              <a:t>转换法</a:t>
            </a:r>
          </a:p>
        </p:txBody>
      </p:sp>
      <p:sp>
        <p:nvSpPr>
          <p:cNvPr id="17" name="形状6"/>
          <p:cNvSpPr txBox="1"/>
          <p:nvPr/>
        </p:nvSpPr>
        <p:spPr>
          <a:xfrm>
            <a:off x="5362213" y="5304977"/>
            <a:ext cx="6376845" cy="604533"/>
          </a:xfrm>
          <a:custGeom>
            <a:avLst/>
            <a:gdLst>
              <a:gd name="connsiteX0" fmla="*/ 302266 w 6376845"/>
              <a:gd name="connsiteY0" fmla="*/ 0 h 604533"/>
              <a:gd name="connsiteX1" fmla="*/ 6074578 w 6376845"/>
              <a:gd name="connsiteY1" fmla="*/ 0 h 604533"/>
              <a:gd name="connsiteX2" fmla="*/ 6154744 w 6376845"/>
              <a:gd name="connsiteY2" fmla="*/ 0 h 604533"/>
              <a:gd name="connsiteX3" fmla="*/ 6344999 w 6376845"/>
              <a:gd name="connsiteY3" fmla="*/ 145218 h 604533"/>
              <a:gd name="connsiteX4" fmla="*/ 6376844 w 6376845"/>
              <a:gd name="connsiteY4" fmla="*/ 382432 h 604533"/>
              <a:gd name="connsiteX5" fmla="*/ 6231627 w 6376845"/>
              <a:gd name="connsiteY5" fmla="*/ 572687 h 604533"/>
              <a:gd name="connsiteX6" fmla="*/ 302266 w 6376845"/>
              <a:gd name="connsiteY6" fmla="*/ 604533 h 604533"/>
              <a:gd name="connsiteX7" fmla="*/ 135329 w 6376845"/>
              <a:gd name="connsiteY7" fmla="*/ 604533 h 604533"/>
              <a:gd name="connsiteX8" fmla="*/ 0 w 6376845"/>
              <a:gd name="connsiteY8" fmla="*/ 135329 h 604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376844" h="604533">
                <a:moveTo>
                  <a:pt x="302266" y="0"/>
                </a:moveTo>
                <a:lnTo>
                  <a:pt x="6074578" y="0"/>
                </a:lnTo>
                <a:cubicBezTo>
                  <a:pt x="6154744" y="0"/>
                  <a:pt x="6231627" y="31846"/>
                  <a:pt x="6288313" y="88532"/>
                </a:cubicBezTo>
                <a:cubicBezTo>
                  <a:pt x="6344999" y="145218"/>
                  <a:pt x="6376844" y="222100"/>
                  <a:pt x="6376844" y="302266"/>
                </a:cubicBezTo>
                <a:cubicBezTo>
                  <a:pt x="6376844" y="382432"/>
                  <a:pt x="6344999" y="459315"/>
                  <a:pt x="6288313" y="516001"/>
                </a:cubicBezTo>
                <a:cubicBezTo>
                  <a:pt x="6231627" y="572687"/>
                  <a:pt x="6154744" y="604533"/>
                  <a:pt x="6074578" y="604533"/>
                </a:cubicBezTo>
                <a:lnTo>
                  <a:pt x="302266" y="604533"/>
                </a:lnTo>
                <a:cubicBezTo>
                  <a:pt x="135329" y="604533"/>
                  <a:pt x="0" y="469203"/>
                  <a:pt x="0" y="302266"/>
                </a:cubicBezTo>
                <a:cubicBezTo>
                  <a:pt x="0" y="135329"/>
                  <a:pt x="135329" y="0"/>
                  <a:pt x="302266" y="0"/>
                </a:cubicBezTo>
                <a:close/>
              </a:path>
            </a:pathLst>
          </a:custGeom>
          <a:solidFill>
            <a:srgbClr val="FFFFFF">
              <a:alpha val="0"/>
            </a:srgbClr>
          </a:solidFill>
          <a:ln w="9525">
            <a:solidFill>
              <a:srgbClr val="3B00FF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l"/>
            <a:r>
              <a:rPr lang="zh-CN" altLang="en-US" sz="21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橡皮膜受到压强，U型管两侧液面就会产生</a:t>
            </a:r>
            <a:r>
              <a:rPr lang="zh-CN" altLang="en-US" sz="2199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高度差</a:t>
            </a:r>
          </a:p>
        </p:txBody>
      </p:sp>
      <p:sp>
        <p:nvSpPr>
          <p:cNvPr id="18" name="形状7"/>
          <p:cNvSpPr txBox="1"/>
          <p:nvPr/>
        </p:nvSpPr>
        <p:spPr>
          <a:xfrm>
            <a:off x="4449163" y="5519214"/>
            <a:ext cx="819074" cy="174831"/>
          </a:xfrm>
          <a:custGeom>
            <a:avLst/>
            <a:gdLst>
              <a:gd name="connsiteX0" fmla="*/ 714175 w 819074"/>
              <a:gd name="connsiteY0" fmla="*/ 0 h 174831"/>
              <a:gd name="connsiteX1" fmla="*/ 819074 w 819074"/>
              <a:gd name="connsiteY1" fmla="*/ 87416 h 174831"/>
              <a:gd name="connsiteX2" fmla="*/ 714175 w 819074"/>
              <a:gd name="connsiteY2" fmla="*/ 174831 h 174831"/>
              <a:gd name="connsiteX3" fmla="*/ 714175 w 819074"/>
              <a:gd name="connsiteY3" fmla="*/ 116554 h 174831"/>
              <a:gd name="connsiteX4" fmla="*/ 0 w 819074"/>
              <a:gd name="connsiteY4" fmla="*/ 116554 h 174831"/>
              <a:gd name="connsiteX5" fmla="*/ 0 w 819074"/>
              <a:gd name="connsiteY5" fmla="*/ 58277 h 174831"/>
              <a:gd name="connsiteX6" fmla="*/ 714175 w 819074"/>
              <a:gd name="connsiteY6" fmla="*/ 58277 h 174831"/>
              <a:gd name="connsiteX7" fmla="*/ 714175 w 819074"/>
              <a:gd name="connsiteY7" fmla="*/ 0 h 174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074" h="174831">
                <a:moveTo>
                  <a:pt x="714175" y="0"/>
                </a:moveTo>
                <a:lnTo>
                  <a:pt x="819074" y="87416"/>
                </a:lnTo>
                <a:lnTo>
                  <a:pt x="714175" y="174831"/>
                </a:lnTo>
                <a:lnTo>
                  <a:pt x="714175" y="116554"/>
                </a:lnTo>
                <a:lnTo>
                  <a:pt x="0" y="116554"/>
                </a:lnTo>
                <a:lnTo>
                  <a:pt x="0" y="58277"/>
                </a:lnTo>
                <a:lnTo>
                  <a:pt x="714175" y="58277"/>
                </a:lnTo>
                <a:lnTo>
                  <a:pt x="714175" y="0"/>
                </a:lnTo>
                <a:close/>
              </a:path>
            </a:pathLst>
          </a:custGeom>
          <a:solidFill>
            <a:srgbClr val="3B00FF">
              <a:alpha val="100000"/>
            </a:srgbClr>
          </a:solidFill>
          <a:ln w="9525">
            <a:solidFill>
              <a:srgbClr val="3B00FF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endParaRPr/>
          </a:p>
        </p:txBody>
      </p:sp>
      <p:pic>
        <p:nvPicPr>
          <p:cNvPr id="19" name="图片1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7741" y="724929"/>
            <a:ext cx="2761545" cy="320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形状1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grpSp>
        <p:nvGrpSpPr>
          <p:cNvPr id="3" name="组合1"/>
          <p:cNvGrpSpPr/>
          <p:nvPr/>
        </p:nvGrpSpPr>
        <p:grpSpPr>
          <a:xfrm>
            <a:off x="-4666" y="-438"/>
            <a:ext cx="12192724" cy="957891"/>
            <a:chOff x="0" y="0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2" y="180861"/>
              <a:ext cx="4096236" cy="660949"/>
            </a:xfrm>
            <a:custGeom>
              <a:avLst/>
              <a:gdLst>
                <a:gd name="connsiteX0" fmla="*/ 110158 w 4096236"/>
                <a:gd name="connsiteY0" fmla="*/ 0 h 660949"/>
                <a:gd name="connsiteX1" fmla="*/ 3986078 w 4096236"/>
                <a:gd name="connsiteY1" fmla="*/ 0 h 660949"/>
                <a:gd name="connsiteX2" fmla="*/ 4046916 w 4096236"/>
                <a:gd name="connsiteY2" fmla="*/ 0 h 660949"/>
                <a:gd name="connsiteX3" fmla="*/ 4096236 w 4096236"/>
                <a:gd name="connsiteY3" fmla="*/ 550791 h 660949"/>
                <a:gd name="connsiteX4" fmla="*/ 4096236 w 4096236"/>
                <a:gd name="connsiteY4" fmla="*/ 611630 h 660949"/>
                <a:gd name="connsiteX5" fmla="*/ 110158 w 4096236"/>
                <a:gd name="connsiteY5" fmla="*/ 660949 h 660949"/>
                <a:gd name="connsiteX6" fmla="*/ 49320 w 4096236"/>
                <a:gd name="connsiteY6" fmla="*/ 660949 h 660949"/>
                <a:gd name="connsiteX7" fmla="*/ 0 w 4096236"/>
                <a:gd name="connsiteY7" fmla="*/ 110158 h 660949"/>
                <a:gd name="connsiteX8" fmla="*/ 0 w 4096236"/>
                <a:gd name="connsiteY8" fmla="*/ 49320 h 660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96236" h="660949">
                  <a:moveTo>
                    <a:pt x="110158" y="0"/>
                  </a:moveTo>
                  <a:lnTo>
                    <a:pt x="3986078" y="0"/>
                  </a:lnTo>
                  <a:cubicBezTo>
                    <a:pt x="4046916" y="0"/>
                    <a:pt x="4096236" y="49320"/>
                    <a:pt x="4096236" y="110158"/>
                  </a:cubicBezTo>
                  <a:lnTo>
                    <a:pt x="4096236" y="550791"/>
                  </a:lnTo>
                  <a:cubicBezTo>
                    <a:pt x="4096236" y="611630"/>
                    <a:pt x="4046916" y="660949"/>
                    <a:pt x="3986078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液体压强的特点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avLst/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一</a:t>
              </a:r>
            </a:p>
          </p:txBody>
        </p:sp>
      </p:grpSp>
      <p:pic>
        <p:nvPicPr>
          <p:cNvPr id="8" name="图片1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911" y="1964979"/>
            <a:ext cx="8239125" cy="4288279"/>
          </a:xfrm>
          <a:prstGeom prst="rect">
            <a:avLst/>
          </a:prstGeom>
        </p:spPr>
      </p:pic>
      <p:sp>
        <p:nvSpPr>
          <p:cNvPr id="9" name="文本1"/>
          <p:cNvSpPr txBox="1"/>
          <p:nvPr/>
        </p:nvSpPr>
        <p:spPr>
          <a:xfrm>
            <a:off x="241668" y="928173"/>
            <a:ext cx="8810625" cy="72389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200"/>
              </a:lnSpc>
              <a:buFont typeface="Arial"/>
              <a:buChar char=" "/>
            </a:pPr>
            <a:r>
              <a:rPr lang="zh-CN" altLang="en-US" sz="2799" b="0" i="0">
                <a:solidFill>
                  <a:srgbClr val="0D0D0D">
                    <a:alpha val="100000"/>
                  </a:srgbClr>
                </a:solidFill>
                <a:latin typeface="微软雅黑"/>
                <a:ea typeface="微软雅黑"/>
              </a:rPr>
              <a:t>探究</a:t>
            </a:r>
            <a:r>
              <a:rPr lang="zh-CN" altLang="en-US" sz="2799" b="0" i="0">
                <a:solidFill>
                  <a:srgbClr val="0D0D0D">
                    <a:alpha val="100000"/>
                  </a:srgbClr>
                </a:solidFill>
                <a:latin typeface="Times New Roman"/>
                <a:ea typeface="Times New Roman"/>
              </a:rPr>
              <a:t>1</a:t>
            </a:r>
            <a:r>
              <a:rPr lang="zh-CN" altLang="en-US" sz="2799" b="0" i="0">
                <a:solidFill>
                  <a:srgbClr val="0D0D0D">
                    <a:alpha val="100000"/>
                  </a:srgbClr>
                </a:solidFill>
                <a:latin typeface="微软雅黑"/>
                <a:ea typeface="微软雅黑"/>
              </a:rPr>
              <a:t>：同一深度各个方向的压强有什么特点？</a:t>
            </a:r>
          </a:p>
        </p:txBody>
      </p:sp>
      <p:sp>
        <p:nvSpPr>
          <p:cNvPr id="10" name="文本2"/>
          <p:cNvSpPr txBox="1"/>
          <p:nvPr/>
        </p:nvSpPr>
        <p:spPr>
          <a:xfrm>
            <a:off x="7336203" y="1651597"/>
            <a:ext cx="4524375" cy="131123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200"/>
              </a:lnSpc>
              <a:buFont typeface="Arial"/>
              <a:buChar char=" "/>
            </a:pPr>
            <a:r>
              <a:rPr lang="zh-CN" altLang="en-US" sz="2499" b="0" i="0">
                <a:solidFill>
                  <a:srgbClr val="0D0D0D">
                    <a:alpha val="100000"/>
                  </a:srgbClr>
                </a:solidFill>
                <a:latin typeface="微软雅黑"/>
                <a:ea typeface="微软雅黑"/>
              </a:rPr>
              <a:t>实验现象：</a:t>
            </a:r>
            <a:endParaRPr lang="zh-CN" altLang="en-US" sz="2499" b="0" i="0">
              <a:solidFill>
                <a:srgbClr val="3B00FF">
                  <a:alpha val="100000"/>
                </a:srgbClr>
              </a:solidFill>
              <a:latin typeface="微软雅黑"/>
              <a:ea typeface="微软雅黑"/>
            </a:endParaRPr>
          </a:p>
          <a:p>
            <a:pPr marL="0" algn="l">
              <a:lnSpc>
                <a:spcPts val="4200"/>
              </a:lnSpc>
              <a:buFont typeface="Arial"/>
              <a:buChar char=" "/>
            </a:pPr>
            <a:r>
              <a:rPr lang="zh-CN" altLang="en-US" sz="2499" b="0" i="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U</a:t>
            </a:r>
            <a:r>
              <a:rPr lang="zh-CN" altLang="en-US" sz="2499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形管液面的高度差相等。</a:t>
            </a:r>
          </a:p>
        </p:txBody>
      </p:sp>
      <p:sp>
        <p:nvSpPr>
          <p:cNvPr id="11" name="文本3"/>
          <p:cNvSpPr txBox="1"/>
          <p:nvPr/>
        </p:nvSpPr>
        <p:spPr>
          <a:xfrm>
            <a:off x="7336203" y="3086919"/>
            <a:ext cx="4752975" cy="125728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200"/>
              </a:lnSpc>
              <a:buFont typeface="Arial"/>
              <a:buChar char=" "/>
            </a:pPr>
            <a:r>
              <a:rPr lang="zh-CN" altLang="en-US" sz="2499" b="0" i="0">
                <a:solidFill>
                  <a:srgbClr val="0D0D0D">
                    <a:alpha val="100000"/>
                  </a:srgbClr>
                </a:solidFill>
                <a:latin typeface="微软雅黑"/>
                <a:ea typeface="微软雅黑"/>
              </a:rPr>
              <a:t>结论：</a:t>
            </a:r>
          </a:p>
          <a:p>
            <a:pPr marL="0" algn="l">
              <a:lnSpc>
                <a:spcPts val="4200"/>
              </a:lnSpc>
              <a:buFont typeface="Arial"/>
              <a:buChar char=" "/>
            </a:pPr>
            <a:r>
              <a:rPr lang="zh-CN" altLang="en-US" sz="2499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同一深度各个方向压强相等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形状1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grpSp>
        <p:nvGrpSpPr>
          <p:cNvPr id="3" name="组合1"/>
          <p:cNvGrpSpPr/>
          <p:nvPr/>
        </p:nvGrpSpPr>
        <p:grpSpPr>
          <a:xfrm>
            <a:off x="-4666" y="-438"/>
            <a:ext cx="12192724" cy="957891"/>
            <a:chOff x="0" y="0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2" y="180861"/>
              <a:ext cx="4096236" cy="660949"/>
            </a:xfrm>
            <a:custGeom>
              <a:avLst/>
              <a:gdLst>
                <a:gd name="connsiteX0" fmla="*/ 110158 w 4096236"/>
                <a:gd name="connsiteY0" fmla="*/ 0 h 660949"/>
                <a:gd name="connsiteX1" fmla="*/ 3986078 w 4096236"/>
                <a:gd name="connsiteY1" fmla="*/ 0 h 660949"/>
                <a:gd name="connsiteX2" fmla="*/ 4046916 w 4096236"/>
                <a:gd name="connsiteY2" fmla="*/ 0 h 660949"/>
                <a:gd name="connsiteX3" fmla="*/ 4096236 w 4096236"/>
                <a:gd name="connsiteY3" fmla="*/ 550791 h 660949"/>
                <a:gd name="connsiteX4" fmla="*/ 4096236 w 4096236"/>
                <a:gd name="connsiteY4" fmla="*/ 611630 h 660949"/>
                <a:gd name="connsiteX5" fmla="*/ 110158 w 4096236"/>
                <a:gd name="connsiteY5" fmla="*/ 660949 h 660949"/>
                <a:gd name="connsiteX6" fmla="*/ 49320 w 4096236"/>
                <a:gd name="connsiteY6" fmla="*/ 660949 h 660949"/>
                <a:gd name="connsiteX7" fmla="*/ 0 w 4096236"/>
                <a:gd name="connsiteY7" fmla="*/ 110158 h 660949"/>
                <a:gd name="connsiteX8" fmla="*/ 0 w 4096236"/>
                <a:gd name="connsiteY8" fmla="*/ 49320 h 660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96236" h="660949">
                  <a:moveTo>
                    <a:pt x="110158" y="0"/>
                  </a:moveTo>
                  <a:lnTo>
                    <a:pt x="3986078" y="0"/>
                  </a:lnTo>
                  <a:cubicBezTo>
                    <a:pt x="4046916" y="0"/>
                    <a:pt x="4096236" y="49320"/>
                    <a:pt x="4096236" y="110158"/>
                  </a:cubicBezTo>
                  <a:lnTo>
                    <a:pt x="4096236" y="550791"/>
                  </a:lnTo>
                  <a:cubicBezTo>
                    <a:pt x="4096236" y="611630"/>
                    <a:pt x="4046916" y="660949"/>
                    <a:pt x="3986078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液体压强的特点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avLst/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一</a:t>
              </a:r>
            </a:p>
          </p:txBody>
        </p:sp>
      </p:grpSp>
      <p:sp>
        <p:nvSpPr>
          <p:cNvPr id="8" name="文本1"/>
          <p:cNvSpPr txBox="1"/>
          <p:nvPr/>
        </p:nvSpPr>
        <p:spPr>
          <a:xfrm>
            <a:off x="241668" y="928173"/>
            <a:ext cx="10725150" cy="72389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200"/>
              </a:lnSpc>
              <a:buFont typeface="Arial"/>
              <a:buChar char=" "/>
            </a:pPr>
            <a:r>
              <a:rPr lang="zh-CN" altLang="en-US" sz="2799" b="0" i="0">
                <a:solidFill>
                  <a:srgbClr val="0D0D0D">
                    <a:alpha val="100000"/>
                  </a:srgbClr>
                </a:solidFill>
                <a:latin typeface="微软雅黑"/>
                <a:ea typeface="微软雅黑"/>
              </a:rPr>
              <a:t>探究2：保持探头的方向不变，液体压强与深度什么关系？</a:t>
            </a:r>
          </a:p>
        </p:txBody>
      </p:sp>
      <p:pic>
        <p:nvPicPr>
          <p:cNvPr id="9" name="视频1">
            <a:hlinkClick r:id="" action="ppaction://media"/>
            <a:extLst>
              <a:ext uri="{FF2B5EF4-FFF2-40B4-BE49-F238E27FC236}">
                <a16:creationId xmlns:a16="http://schemas.microsoft.com/office/drawing/2014/main" id="{1F03D79B-8B87-F52B-D47B-B6FAC4D8C48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26869" y="2018176"/>
            <a:ext cx="6753225" cy="3658629"/>
          </a:xfrm>
          <a:prstGeom prst="rect">
            <a:avLst/>
          </a:prstGeom>
        </p:spPr>
      </p:pic>
      <p:sp>
        <p:nvSpPr>
          <p:cNvPr id="10" name="文本2"/>
          <p:cNvSpPr txBox="1"/>
          <p:nvPr/>
        </p:nvSpPr>
        <p:spPr>
          <a:xfrm>
            <a:off x="7380227" y="1900952"/>
            <a:ext cx="4524375" cy="1790677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200"/>
              </a:lnSpc>
              <a:buFont typeface="Arial"/>
              <a:buChar char=" "/>
            </a:pPr>
            <a:r>
              <a:rPr lang="zh-CN" altLang="en-US" sz="2499" b="0" i="0">
                <a:solidFill>
                  <a:srgbClr val="0D0D0D">
                    <a:alpha val="100000"/>
                  </a:srgbClr>
                </a:solidFill>
                <a:latin typeface="微软雅黑"/>
                <a:ea typeface="微软雅黑"/>
              </a:rPr>
              <a:t>实验现象：</a:t>
            </a:r>
            <a:endParaRPr lang="zh-CN" altLang="en-US" sz="2499" b="0" i="0">
              <a:solidFill>
                <a:srgbClr val="3B00FF">
                  <a:alpha val="100000"/>
                </a:srgbClr>
              </a:solidFill>
              <a:latin typeface="微软雅黑"/>
              <a:ea typeface="微软雅黑"/>
            </a:endParaRPr>
          </a:p>
          <a:p>
            <a:pPr marL="0" algn="l">
              <a:lnSpc>
                <a:spcPts val="4200"/>
              </a:lnSpc>
              <a:buFont typeface="Arial"/>
              <a:buChar char=" "/>
            </a:pPr>
            <a:r>
              <a:rPr lang="zh-CN" altLang="en-US" sz="2499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深度越深，</a:t>
            </a:r>
            <a:r>
              <a:rPr lang="zh-CN" altLang="en-US" sz="2499" b="0" i="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U</a:t>
            </a:r>
            <a:r>
              <a:rPr lang="zh-CN" altLang="en-US" sz="2499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形管液面的高度差变大。</a:t>
            </a:r>
          </a:p>
        </p:txBody>
      </p:sp>
      <p:sp>
        <p:nvSpPr>
          <p:cNvPr id="11" name="文本3"/>
          <p:cNvSpPr txBox="1"/>
          <p:nvPr/>
        </p:nvSpPr>
        <p:spPr>
          <a:xfrm>
            <a:off x="7380227" y="3691128"/>
            <a:ext cx="4752975" cy="125728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200"/>
              </a:lnSpc>
              <a:buFont typeface="Arial"/>
              <a:buChar char=" "/>
            </a:pPr>
            <a:r>
              <a:rPr lang="zh-CN" altLang="en-US" sz="2499" b="0" i="0">
                <a:solidFill>
                  <a:srgbClr val="0D0D0D">
                    <a:alpha val="100000"/>
                  </a:srgbClr>
                </a:solidFill>
                <a:latin typeface="微软雅黑"/>
                <a:ea typeface="微软雅黑"/>
              </a:rPr>
              <a:t>结论：</a:t>
            </a:r>
          </a:p>
          <a:p>
            <a:pPr marL="0" algn="l">
              <a:lnSpc>
                <a:spcPts val="4200"/>
              </a:lnSpc>
              <a:buFont typeface="Arial"/>
              <a:buChar char=" "/>
            </a:pPr>
            <a:r>
              <a:rPr lang="zh-CN" altLang="en-US" sz="2499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深度越深，液体压强越大。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 mute="1">
                <p:cTn id="13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形状1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grpSp>
        <p:nvGrpSpPr>
          <p:cNvPr id="3" name="组合1"/>
          <p:cNvGrpSpPr/>
          <p:nvPr/>
        </p:nvGrpSpPr>
        <p:grpSpPr>
          <a:xfrm>
            <a:off x="-4666" y="-438"/>
            <a:ext cx="12192724" cy="957891"/>
            <a:chOff x="0" y="0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2" y="180861"/>
              <a:ext cx="4096236" cy="660949"/>
            </a:xfrm>
            <a:custGeom>
              <a:avLst/>
              <a:gdLst>
                <a:gd name="connsiteX0" fmla="*/ 110158 w 4096236"/>
                <a:gd name="connsiteY0" fmla="*/ 0 h 660949"/>
                <a:gd name="connsiteX1" fmla="*/ 3986078 w 4096236"/>
                <a:gd name="connsiteY1" fmla="*/ 0 h 660949"/>
                <a:gd name="connsiteX2" fmla="*/ 4046916 w 4096236"/>
                <a:gd name="connsiteY2" fmla="*/ 0 h 660949"/>
                <a:gd name="connsiteX3" fmla="*/ 4096236 w 4096236"/>
                <a:gd name="connsiteY3" fmla="*/ 550791 h 660949"/>
                <a:gd name="connsiteX4" fmla="*/ 4096236 w 4096236"/>
                <a:gd name="connsiteY4" fmla="*/ 611630 h 660949"/>
                <a:gd name="connsiteX5" fmla="*/ 110158 w 4096236"/>
                <a:gd name="connsiteY5" fmla="*/ 660949 h 660949"/>
                <a:gd name="connsiteX6" fmla="*/ 49320 w 4096236"/>
                <a:gd name="connsiteY6" fmla="*/ 660949 h 660949"/>
                <a:gd name="connsiteX7" fmla="*/ 0 w 4096236"/>
                <a:gd name="connsiteY7" fmla="*/ 110158 h 660949"/>
                <a:gd name="connsiteX8" fmla="*/ 0 w 4096236"/>
                <a:gd name="connsiteY8" fmla="*/ 49320 h 660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96236" h="660949">
                  <a:moveTo>
                    <a:pt x="110158" y="0"/>
                  </a:moveTo>
                  <a:lnTo>
                    <a:pt x="3986078" y="0"/>
                  </a:lnTo>
                  <a:cubicBezTo>
                    <a:pt x="4046916" y="0"/>
                    <a:pt x="4096236" y="49320"/>
                    <a:pt x="4096236" y="110158"/>
                  </a:cubicBezTo>
                  <a:lnTo>
                    <a:pt x="4096236" y="550791"/>
                  </a:lnTo>
                  <a:cubicBezTo>
                    <a:pt x="4096236" y="611630"/>
                    <a:pt x="4046916" y="660949"/>
                    <a:pt x="3986078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液体压强的特点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avLst/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一</a:t>
              </a:r>
            </a:p>
          </p:txBody>
        </p:sp>
      </p:grpSp>
      <p:pic>
        <p:nvPicPr>
          <p:cNvPr id="8" name="视频1">
            <a:hlinkClick r:id="" action="ppaction://media"/>
            <a:extLst>
              <a:ext uri="{FF2B5EF4-FFF2-40B4-BE49-F238E27FC236}">
                <a16:creationId xmlns:a16="http://schemas.microsoft.com/office/drawing/2014/main" id="{1F03D79B-8B87-F52B-D47B-B6FAC4D8C48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04927" y="2363143"/>
            <a:ext cx="6534702" cy="3492941"/>
          </a:xfrm>
          <a:prstGeom prst="rect">
            <a:avLst/>
          </a:prstGeom>
        </p:spPr>
      </p:pic>
      <p:sp>
        <p:nvSpPr>
          <p:cNvPr id="9" name="文本1"/>
          <p:cNvSpPr txBox="1"/>
          <p:nvPr/>
        </p:nvSpPr>
        <p:spPr>
          <a:xfrm>
            <a:off x="176051" y="1111910"/>
            <a:ext cx="11801475" cy="72389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200"/>
              </a:lnSpc>
              <a:buFont typeface="Arial"/>
              <a:buChar char=" "/>
            </a:pPr>
            <a:r>
              <a:rPr lang="zh-CN" altLang="en-US" sz="2799" b="0" i="0">
                <a:solidFill>
                  <a:srgbClr val="0D0D0D">
                    <a:alpha val="100000"/>
                  </a:srgbClr>
                </a:solidFill>
                <a:latin typeface="微软雅黑"/>
                <a:ea typeface="微软雅黑"/>
              </a:rPr>
              <a:t>探究3：保持探头的方向深度相同，液体压强与液体密度有什么关系？</a:t>
            </a:r>
          </a:p>
        </p:txBody>
      </p:sp>
      <p:sp>
        <p:nvSpPr>
          <p:cNvPr id="10" name="文本2"/>
          <p:cNvSpPr txBox="1"/>
          <p:nvPr/>
        </p:nvSpPr>
        <p:spPr>
          <a:xfrm>
            <a:off x="6939296" y="2278666"/>
            <a:ext cx="4943475" cy="1790677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200"/>
              </a:lnSpc>
              <a:buFont typeface="Arial"/>
              <a:buChar char=" "/>
            </a:pPr>
            <a:r>
              <a:rPr lang="zh-CN" altLang="en-US" sz="2499" b="0" i="0">
                <a:solidFill>
                  <a:srgbClr val="0D0D0D">
                    <a:alpha val="100000"/>
                  </a:srgbClr>
                </a:solidFill>
                <a:latin typeface="微软雅黑"/>
                <a:ea typeface="微软雅黑"/>
              </a:rPr>
              <a:t>实验现象：</a:t>
            </a:r>
            <a:endParaRPr lang="zh-CN" altLang="en-US" sz="2499" b="0" i="0">
              <a:solidFill>
                <a:srgbClr val="3B00FF">
                  <a:alpha val="100000"/>
                </a:srgbClr>
              </a:solidFill>
              <a:latin typeface="微软雅黑"/>
              <a:ea typeface="微软雅黑"/>
            </a:endParaRPr>
          </a:p>
          <a:p>
            <a:pPr marL="0" algn="l">
              <a:lnSpc>
                <a:spcPts val="4200"/>
              </a:lnSpc>
              <a:buFont typeface="Arial"/>
              <a:buChar char=" "/>
            </a:pPr>
            <a:r>
              <a:rPr lang="zh-CN" altLang="en-US" sz="2499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在盐水中</a:t>
            </a:r>
            <a:r>
              <a:rPr lang="zh-CN" altLang="en-US" sz="2499" b="0" i="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U</a:t>
            </a:r>
            <a:r>
              <a:rPr lang="zh-CN" altLang="en-US" sz="2499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形管液面的高度差较大。</a:t>
            </a:r>
          </a:p>
        </p:txBody>
      </p:sp>
      <p:sp>
        <p:nvSpPr>
          <p:cNvPr id="11" name="文本3"/>
          <p:cNvSpPr txBox="1"/>
          <p:nvPr/>
        </p:nvSpPr>
        <p:spPr>
          <a:xfrm>
            <a:off x="6939544" y="3979364"/>
            <a:ext cx="4457700" cy="125728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200"/>
              </a:lnSpc>
              <a:buFont typeface="Arial"/>
              <a:buChar char=" "/>
            </a:pPr>
            <a:r>
              <a:rPr lang="zh-CN" altLang="en-US" sz="2499" b="0" i="0">
                <a:solidFill>
                  <a:srgbClr val="0D0D0D">
                    <a:alpha val="100000"/>
                  </a:srgbClr>
                </a:solidFill>
                <a:latin typeface="微软雅黑"/>
                <a:ea typeface="微软雅黑"/>
              </a:rPr>
              <a:t>结论：</a:t>
            </a:r>
          </a:p>
          <a:p>
            <a:pPr marL="0" algn="l">
              <a:lnSpc>
                <a:spcPts val="4200"/>
              </a:lnSpc>
              <a:buFont typeface="Arial"/>
              <a:buChar char=" "/>
            </a:pPr>
            <a:r>
              <a:rPr lang="zh-CN" altLang="en-US" sz="2499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液体密度越大，压强越大。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 mute="1">
                <p:cTn id="13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形状1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grpSp>
        <p:nvGrpSpPr>
          <p:cNvPr id="3" name="组合1"/>
          <p:cNvGrpSpPr/>
          <p:nvPr/>
        </p:nvGrpSpPr>
        <p:grpSpPr>
          <a:xfrm>
            <a:off x="-4666" y="-438"/>
            <a:ext cx="12192724" cy="957891"/>
            <a:chOff x="0" y="0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2" y="180861"/>
              <a:ext cx="4096236" cy="660949"/>
            </a:xfrm>
            <a:custGeom>
              <a:avLst/>
              <a:gdLst>
                <a:gd name="connsiteX0" fmla="*/ 110158 w 4096236"/>
                <a:gd name="connsiteY0" fmla="*/ 0 h 660949"/>
                <a:gd name="connsiteX1" fmla="*/ 3986078 w 4096236"/>
                <a:gd name="connsiteY1" fmla="*/ 0 h 660949"/>
                <a:gd name="connsiteX2" fmla="*/ 4046916 w 4096236"/>
                <a:gd name="connsiteY2" fmla="*/ 0 h 660949"/>
                <a:gd name="connsiteX3" fmla="*/ 4096236 w 4096236"/>
                <a:gd name="connsiteY3" fmla="*/ 550791 h 660949"/>
                <a:gd name="connsiteX4" fmla="*/ 4096236 w 4096236"/>
                <a:gd name="connsiteY4" fmla="*/ 611630 h 660949"/>
                <a:gd name="connsiteX5" fmla="*/ 110158 w 4096236"/>
                <a:gd name="connsiteY5" fmla="*/ 660949 h 660949"/>
                <a:gd name="connsiteX6" fmla="*/ 49320 w 4096236"/>
                <a:gd name="connsiteY6" fmla="*/ 660949 h 660949"/>
                <a:gd name="connsiteX7" fmla="*/ 0 w 4096236"/>
                <a:gd name="connsiteY7" fmla="*/ 110158 h 660949"/>
                <a:gd name="connsiteX8" fmla="*/ 0 w 4096236"/>
                <a:gd name="connsiteY8" fmla="*/ 49320 h 660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96236" h="660949">
                  <a:moveTo>
                    <a:pt x="110158" y="0"/>
                  </a:moveTo>
                  <a:lnTo>
                    <a:pt x="3986078" y="0"/>
                  </a:lnTo>
                  <a:cubicBezTo>
                    <a:pt x="4046916" y="0"/>
                    <a:pt x="4096236" y="49320"/>
                    <a:pt x="4096236" y="110158"/>
                  </a:cubicBezTo>
                  <a:lnTo>
                    <a:pt x="4096236" y="550791"/>
                  </a:lnTo>
                  <a:cubicBezTo>
                    <a:pt x="4096236" y="611630"/>
                    <a:pt x="4046916" y="660949"/>
                    <a:pt x="3986078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液体压强的特点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avLst/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一</a:t>
              </a:r>
            </a:p>
          </p:txBody>
        </p:sp>
      </p:grpSp>
      <p:sp>
        <p:nvSpPr>
          <p:cNvPr id="8" name="文本1"/>
          <p:cNvSpPr txBox="1"/>
          <p:nvPr/>
        </p:nvSpPr>
        <p:spPr>
          <a:xfrm>
            <a:off x="985476" y="958396"/>
            <a:ext cx="8334375" cy="62506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999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（2）探究液体内部的压强的特点）：</a:t>
            </a:r>
          </a:p>
        </p:txBody>
      </p:sp>
      <p:sp>
        <p:nvSpPr>
          <p:cNvPr id="9" name="文本2"/>
          <p:cNvSpPr txBox="1"/>
          <p:nvPr/>
        </p:nvSpPr>
        <p:spPr>
          <a:xfrm>
            <a:off x="985561" y="1582741"/>
            <a:ext cx="9860937" cy="188541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  <a:buFont typeface="Arial"/>
              <a:buAutoNum type="arabicPeriod"/>
            </a:pPr>
            <a:r>
              <a:rPr lang="zh-CN" altLang="en-US" sz="3000" b="1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液体内部各个方向都有压强，并且在液体内部同一深度，向各个方向的压强都相等；</a:t>
            </a:r>
          </a:p>
          <a:p>
            <a:pPr marL="0" algn="l">
              <a:lnSpc>
                <a:spcPts val="3300"/>
              </a:lnSpc>
              <a:buFont typeface="Arial"/>
              <a:buAutoNum type="arabicPeriod"/>
            </a:pPr>
            <a:r>
              <a:rPr lang="zh-CN" altLang="en-US" sz="3000" b="1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深度越深，压强越大；</a:t>
            </a:r>
          </a:p>
          <a:p>
            <a:pPr marL="0" algn="l">
              <a:lnSpc>
                <a:spcPts val="3300"/>
              </a:lnSpc>
              <a:buFont typeface="Arial"/>
              <a:buAutoNum type="arabicPeriod"/>
            </a:pPr>
            <a:r>
              <a:rPr lang="zh-CN" altLang="en-US" sz="3000" b="1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在深度相同时，液体的密度越大，压强越大。</a:t>
            </a:r>
          </a:p>
        </p:txBody>
      </p:sp>
      <p:sp>
        <p:nvSpPr>
          <p:cNvPr id="10" name="文本3"/>
          <p:cNvSpPr txBox="1"/>
          <p:nvPr/>
        </p:nvSpPr>
        <p:spPr>
          <a:xfrm>
            <a:off x="854488" y="3742068"/>
            <a:ext cx="9662865" cy="1104902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600"/>
              </a:lnSpc>
            </a:pP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（3）压强计的使用前注意事项</a:t>
            </a:r>
          </a:p>
          <a:p>
            <a:pPr marL="0" algn="l">
              <a:lnSpc>
                <a:spcPts val="3600"/>
              </a:lnSpc>
            </a:pPr>
            <a:r>
              <a:rPr lang="zh-CN" altLang="en-US" sz="2800" b="0" i="0">
                <a:solidFill>
                  <a:srgbClr val="C00000">
                    <a:alpha val="100000"/>
                  </a:srgbClr>
                </a:solidFill>
                <a:latin typeface="微软雅黑"/>
                <a:ea typeface="微软雅黑"/>
              </a:rPr>
              <a:t>①检查是否漏气   ②检查液面是否相平</a:t>
            </a:r>
          </a:p>
        </p:txBody>
      </p:sp>
      <p:sp>
        <p:nvSpPr>
          <p:cNvPr id="11" name="文本4"/>
          <p:cNvSpPr txBox="1"/>
          <p:nvPr/>
        </p:nvSpPr>
        <p:spPr>
          <a:xfrm>
            <a:off x="785593" y="4846672"/>
            <a:ext cx="8943975" cy="130808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400"/>
              </a:lnSpc>
            </a:pPr>
            <a:r>
              <a:rPr lang="zh-CN" altLang="en-US" sz="2399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常用方法是用手轻按橡皮膜，观察压强计</a:t>
            </a:r>
            <a:r>
              <a:rPr lang="zh-CN" altLang="en-US" sz="2399" b="0" i="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U</a:t>
            </a:r>
            <a:r>
              <a:rPr lang="zh-CN" altLang="en-US" sz="2399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形管两侧液面的高度差是否发生变化，如果变化，说明不漏气；如果不变，说明漏气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等线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等线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1620</Words>
  <Application>Microsoft Office PowerPoint</Application>
  <PresentationFormat>宽屏</PresentationFormat>
  <Paragraphs>180</Paragraphs>
  <Slides>24</Slides>
  <Notes>0</Notes>
  <HiddenSlides>0</HiddenSlides>
  <MMClips>7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4" baseType="lpstr">
      <vt:lpstr>华文仿宋</vt:lpstr>
      <vt:lpstr>楷体</vt:lpstr>
      <vt:lpstr>思源黑体</vt:lpstr>
      <vt:lpstr>思源黑体 CN Bold</vt:lpstr>
      <vt:lpstr>宋体</vt:lpstr>
      <vt:lpstr>微软雅黑</vt:lpstr>
      <vt:lpstr>微软雅黑</vt:lpstr>
      <vt:lpstr>Arial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2025-03-23T09:45:31Z</cp:lastPrinted>
  <dcterms:created xsi:type="dcterms:W3CDTF">2025-03-23T09:45:31Z</dcterms:created>
  <dcterms:modified xsi:type="dcterms:W3CDTF">2026-06-07T08:12:30Z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