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tags/tag20.xml" ContentType="application/vnd.openxmlformats-officedocument.presentationml.tags+xml"/>
  <Override PartName="/ppt/notesSlides/notesSlide12.xml" ContentType="application/vnd.openxmlformats-officedocument.presentationml.notesSlide+xml"/>
  <Override PartName="/ppt/tags/tag21.xml" ContentType="application/vnd.openxmlformats-officedocument.presentationml.tags+xml"/>
  <Override PartName="/ppt/notesSlides/notesSlide13.xml" ContentType="application/vnd.openxmlformats-officedocument.presentationml.notesSlide+xml"/>
  <Override PartName="/ppt/tags/tag22.xml" ContentType="application/vnd.openxmlformats-officedocument.presentationml.tags+xml"/>
  <Override PartName="/ppt/notesSlides/notesSlide14.xml" ContentType="application/vnd.openxmlformats-officedocument.presentationml.notesSlide+xml"/>
  <Override PartName="/ppt/tags/tag23.xml" ContentType="application/vnd.openxmlformats-officedocument.presentationml.tags+xml"/>
  <Override PartName="/ppt/notesSlides/notesSlide15.xml" ContentType="application/vnd.openxmlformats-officedocument.presentationml.notesSlide+xml"/>
  <Override PartName="/ppt/tags/tag24.xml" ContentType="application/vnd.openxmlformats-officedocument.presentationml.tags+xml"/>
  <Override PartName="/ppt/notesSlides/notesSlide16.xml" ContentType="application/vnd.openxmlformats-officedocument.presentationml.notesSlide+xml"/>
  <Override PartName="/ppt/tags/tag25.xml" ContentType="application/vnd.openxmlformats-officedocument.presentationml.tags+xml"/>
  <Override PartName="/ppt/notesSlides/notesSlide17.xml" ContentType="application/vnd.openxmlformats-officedocument.presentationml.notesSlide+xml"/>
  <Override PartName="/ppt/tags/tag26.xml" ContentType="application/vnd.openxmlformats-officedocument.presentationml.tags+xml"/>
  <Override PartName="/ppt/notesSlides/notesSlide18.xml" ContentType="application/vnd.openxmlformats-officedocument.presentationml.notesSlide+xml"/>
  <Override PartName="/ppt/tags/tag27.xml" ContentType="application/vnd.openxmlformats-officedocument.presentationml.tags+xml"/>
  <Override PartName="/ppt/notesSlides/notesSlide19.xml" ContentType="application/vnd.openxmlformats-officedocument.presentationml.notesSlide+xml"/>
  <Override PartName="/ppt/tags/tag28.xml" ContentType="application/vnd.openxmlformats-officedocument.presentationml.tags+xml"/>
  <Override PartName="/ppt/notesSlides/notesSlide20.xml" ContentType="application/vnd.openxmlformats-officedocument.presentationml.notesSlide+xml"/>
  <Override PartName="/ppt/tags/tag29.xml" ContentType="application/vnd.openxmlformats-officedocument.presentationml.tags+xml"/>
  <Override PartName="/ppt/notesSlides/notesSlide21.xml" ContentType="application/vnd.openxmlformats-officedocument.presentationml.notesSlide+xml"/>
  <Override PartName="/ppt/tags/tag30.xml" ContentType="application/vnd.openxmlformats-officedocument.presentationml.tags+xml"/>
  <Override PartName="/ppt/notesSlides/notesSlide22.xml" ContentType="application/vnd.openxmlformats-officedocument.presentationml.notesSlide+xml"/>
  <Override PartName="/ppt/tags/tag31.xml" ContentType="application/vnd.openxmlformats-officedocument.presentationml.tags+xml"/>
  <Override PartName="/ppt/notesSlides/notesSlide23.xml" ContentType="application/vnd.openxmlformats-officedocument.presentationml.notesSlide+xml"/>
  <Override PartName="/ppt/tags/tag32.xml" ContentType="application/vnd.openxmlformats-officedocument.presentationml.tags+xml"/>
  <Override PartName="/ppt/notesSlides/notesSlide24.xml" ContentType="application/vnd.openxmlformats-officedocument.presentationml.notesSlide+xml"/>
  <Override PartName="/ppt/tags/tag33.xml" ContentType="application/vnd.openxmlformats-officedocument.presentationml.tags+xml"/>
  <Override PartName="/ppt/notesSlides/notesSlide25.xml" ContentType="application/vnd.openxmlformats-officedocument.presentationml.notesSlide+xml"/>
  <Override PartName="/ppt/tags/tag34.xml" ContentType="application/vnd.openxmlformats-officedocument.presentationml.tags+xml"/>
  <Override PartName="/ppt/notesSlides/notesSlide26.xml" ContentType="application/vnd.openxmlformats-officedocument.presentationml.notesSlide+xml"/>
  <Override PartName="/ppt/tags/tag35.xml" ContentType="application/vnd.openxmlformats-officedocument.presentationml.tags+xml"/>
  <Override PartName="/ppt/notesSlides/notesSlide27.xml" ContentType="application/vnd.openxmlformats-officedocument.presentationml.notesSlide+xml"/>
  <Override PartName="/ppt/tags/tag36.xml" ContentType="application/vnd.openxmlformats-officedocument.presentationml.tags+xml"/>
  <Override PartName="/ppt/notesSlides/notesSlide28.xml" ContentType="application/vnd.openxmlformats-officedocument.presentationml.notesSlide+xml"/>
  <Override PartName="/ppt/tags/tag37.xml" ContentType="application/vnd.openxmlformats-officedocument.presentationml.tags+xml"/>
  <Override PartName="/ppt/notesSlides/notesSlide29.xml" ContentType="application/vnd.openxmlformats-officedocument.presentationml.notesSlide+xml"/>
  <Override PartName="/ppt/tags/tag38.xml" ContentType="application/vnd.openxmlformats-officedocument.presentationml.tags+xml"/>
  <Override PartName="/ppt/notesSlides/notesSlide30.xml" ContentType="application/vnd.openxmlformats-officedocument.presentationml.notesSlide+xml"/>
  <Override PartName="/ppt/tags/tag39.xml" ContentType="application/vnd.openxmlformats-officedocument.presentationml.tags+xml"/>
  <Override PartName="/ppt/notesSlides/notesSlide31.xml" ContentType="application/vnd.openxmlformats-officedocument.presentationml.notesSlide+xml"/>
  <Override PartName="/ppt/tags/tag40.xml" ContentType="application/vnd.openxmlformats-officedocument.presentationml.tags+xml"/>
  <Override PartName="/ppt/notesSlides/notesSlide32.xml" ContentType="application/vnd.openxmlformats-officedocument.presentationml.notesSlide+xml"/>
  <Override PartName="/ppt/tags/tag41.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17807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tags" Target="../tags/tag3.xml"/><Relationship Id="rId7" Type="http://schemas.openxmlformats.org/officeDocument/2006/relationships/slide" Target="slide25.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slide" Target="slide3.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slide" Target="slide2.xml"/><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 Target="slide2.xml"/><Relationship Id="rId5" Type="http://schemas.openxmlformats.org/officeDocument/2006/relationships/image" Target="../media/image2.tiff"/><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6.png"/><Relationship Id="rId4" Type="http://schemas.openxmlformats.org/officeDocument/2006/relationships/image" Target="../media/image4.tif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31.xml"/><Relationship Id="rId5" Type="http://schemas.openxmlformats.org/officeDocument/2006/relationships/image" Target="../media/image2.tiff"/><Relationship Id="rId4" Type="http://schemas.openxmlformats.org/officeDocument/2006/relationships/image" Target="../media/image3.tif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32.xml"/><Relationship Id="rId5" Type="http://schemas.openxmlformats.org/officeDocument/2006/relationships/image" Target="../media/image12.png"/><Relationship Id="rId4" Type="http://schemas.openxmlformats.org/officeDocument/2006/relationships/image" Target="../media/image5.tif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image" Target="../media/image2.tif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35.xml"/><Relationship Id="rId5" Type="http://schemas.openxmlformats.org/officeDocument/2006/relationships/image" Target="../media/image13.png"/><Relationship Id="rId4" Type="http://schemas.openxmlformats.org/officeDocument/2006/relationships/image" Target="../media/image5.tif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4.tiff"/><Relationship Id="rId5" Type="http://schemas.openxmlformats.org/officeDocument/2006/relationships/image" Target="../media/image3.tiff"/><Relationship Id="rId4" Type="http://schemas.openxmlformats.org/officeDocument/2006/relationships/image" Target="../media/image2.tif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image" Target="../media/image14.png"/><Relationship Id="rId5" Type="http://schemas.openxmlformats.org/officeDocument/2006/relationships/image" Target="../media/image5.tiff"/><Relationship Id="rId4" Type="http://schemas.openxmlformats.org/officeDocument/2006/relationships/image" Target="../media/image2.tif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7.xml"/><Relationship Id="rId5" Type="http://schemas.openxmlformats.org/officeDocument/2006/relationships/image" Target="../media/image5.tiff"/><Relationship Id="rId4" Type="http://schemas.openxmlformats.org/officeDocument/2006/relationships/image" Target="../media/image2.tif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38.xml"/><Relationship Id="rId6" Type="http://schemas.openxmlformats.org/officeDocument/2006/relationships/image" Target="../media/image15.png"/><Relationship Id="rId5" Type="http://schemas.openxmlformats.org/officeDocument/2006/relationships/image" Target="../media/image5.tiff"/><Relationship Id="rId4" Type="http://schemas.openxmlformats.org/officeDocument/2006/relationships/image" Target="../media/image2.tif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41.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 Target="slide2.xml"/><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 Target="slide2.xml"/><Relationship Id="rId5" Type="http://schemas.openxmlformats.org/officeDocument/2006/relationships/image" Target="../media/image2.tiff"/><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slide" Target="slide2.xml"/><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2.xml"/><Relationship Id="rId5" Type="http://schemas.openxmlformats.org/officeDocument/2006/relationships/slide" Target="slide2.xml"/><Relationship Id="rId4" Type="http://schemas.openxmlformats.org/officeDocument/2006/relationships/image" Target="../media/image5.tif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3.xml"/><Relationship Id="rId5" Type="http://schemas.openxmlformats.org/officeDocument/2006/relationships/slide" Target="slide2.xml"/><Relationship Id="rId4"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lstStyle/>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p>
        </p:txBody>
      </p:sp>
      <p:grpSp>
        <p:nvGrpSpPr>
          <p:cNvPr id="17412" name="组合 3"/>
          <p:cNvGrpSpPr/>
          <p:nvPr/>
        </p:nvGrpSpPr>
        <p:grpSpPr>
          <a:xfrm>
            <a:off x="3021330" y="3068955"/>
            <a:ext cx="6338887" cy="822325"/>
            <a:chOff x="3671" y="4200"/>
            <a:chExt cx="9982" cy="1296"/>
          </a:xfrm>
        </p:grpSpPr>
        <p:sp>
          <p:nvSpPr>
            <p:cNvPr id="17413" name="文本框 104">
              <a:hlinkClick r:id="rId5" action="ppaction://hlinksldjump"/>
            </p:cNvPr>
            <p:cNvSpPr txBox="1"/>
            <p:nvPr>
              <p:custDataLst>
                <p:tags r:id="rId3"/>
              </p:custDataLst>
            </p:nvPr>
          </p:nvSpPr>
          <p:spPr>
            <a:xfrm>
              <a:off x="6076" y="4218"/>
              <a:ext cx="7577" cy="1278"/>
            </a:xfrm>
            <a:prstGeom prst="rect">
              <a:avLst/>
            </a:prstGeom>
            <a:noFill/>
            <a:ln w="9525">
              <a:noFill/>
            </a:ln>
          </p:spPr>
          <p:txBody>
            <a:bodyPr anchor="t"/>
            <a:lstStyle/>
            <a:p>
              <a:pPr algn="l">
                <a:lnSpc>
                  <a:spcPct val="120000"/>
                </a:lnSpc>
                <a:buSzPct val="100000"/>
              </a:pPr>
              <a:r>
                <a:rPr lang="zh-CN" altLang="en-US" sz="32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p>
            <a:p>
              <a:pPr>
                <a:lnSpc>
                  <a:spcPct val="120000"/>
                </a:lnSpc>
                <a:buSzPct val="100000"/>
              </a:pPr>
              <a:endParaRPr lang="zh-CN" altLang="en-US" sz="32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6"/>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lstStyle/>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p>
            </p:txBody>
          </p:sp>
        </p:grpSp>
      </p:grpSp>
      <p:grpSp>
        <p:nvGrpSpPr>
          <p:cNvPr id="17417" name="组合 11"/>
          <p:cNvGrpSpPr/>
          <p:nvPr/>
        </p:nvGrpSpPr>
        <p:grpSpPr>
          <a:xfrm>
            <a:off x="3021330" y="4820920"/>
            <a:ext cx="6573900" cy="751205"/>
            <a:chOff x="3529" y="5686"/>
            <a:chExt cx="10352" cy="1183"/>
          </a:xfrm>
        </p:grpSpPr>
        <p:sp>
          <p:nvSpPr>
            <p:cNvPr id="17418" name="文本框 108">
              <a:hlinkClick r:id="rId7" action="ppaction://hlinksldjump"/>
            </p:cNvPr>
            <p:cNvSpPr txBox="1"/>
            <p:nvPr>
              <p:custDataLst>
                <p:tags r:id="rId2"/>
              </p:custDataLst>
            </p:nvPr>
          </p:nvSpPr>
          <p:spPr>
            <a:xfrm>
              <a:off x="5902" y="5686"/>
              <a:ext cx="7979" cy="957"/>
            </a:xfrm>
            <a:prstGeom prst="rect">
              <a:avLst/>
            </a:prstGeom>
            <a:noFill/>
            <a:ln w="9525">
              <a:noFill/>
            </a:ln>
          </p:spPr>
          <p:txBody>
            <a:bodyPr anchor="t"/>
            <a:lstStyle/>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6"/>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lstStyle/>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p>
            </p:txBody>
          </p:sp>
        </p:grpSp>
      </p:grpSp>
      <p:sp>
        <p:nvSpPr>
          <p:cNvPr id="10" name="矩形 9">
            <a:hlinkClick r:id="rId8" action="ppaction://hlinksldjump"/>
          </p:cNvPr>
          <p:cNvSpPr/>
          <p:nvPr/>
        </p:nvSpPr>
        <p:spPr>
          <a:xfrm>
            <a:off x="6054725" y="4038600"/>
            <a:ext cx="298513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教材图片分点练</a:t>
            </a:r>
          </a:p>
        </p:txBody>
      </p:sp>
      <p:sp>
        <p:nvSpPr>
          <p:cNvPr id="11" name="矩形 10">
            <a:hlinkClick r:id="rId5" action="ppaction://hlinksldjump"/>
          </p:cNvPr>
          <p:cNvSpPr/>
          <p:nvPr/>
        </p:nvSpPr>
        <p:spPr>
          <a:xfrm>
            <a:off x="3209290" y="4094480"/>
            <a:ext cx="208978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p>
        </p:txBody>
      </p:sp>
      <p:sp>
        <p:nvSpPr>
          <p:cNvPr id="104" name="矩形 103"/>
          <p:cNvSpPr/>
          <p:nvPr/>
        </p:nvSpPr>
        <p:spPr>
          <a:xfrm>
            <a:off x="2648888" y="1148080"/>
            <a:ext cx="664908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1</a:t>
            </a:r>
            <a:r>
              <a:rPr kumimoji="0" lang="zh-CN" altLang="zh-CN" sz="6000" b="1" i="0" u="none" strike="noStrike" kern="1200" cap="none" spc="0" normalizeH="0" baseline="0" noProof="1"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a:t>
            </a:r>
            <a:r>
              <a:rPr kumimoji="0" lang="zh-CN" altLang="en-US" sz="6000" b="1" i="0" u="none" strike="noStrike" kern="1200" cap="none" spc="0" normalizeH="0" baseline="0" noProof="1"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声的世界</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2"/>
            </p:custDataLst>
          </p:nvPr>
        </p:nvGraphicFramePr>
        <p:xfrm>
          <a:off x="619125" y="2018030"/>
          <a:ext cx="10908030" cy="3142615"/>
        </p:xfrm>
        <a:graphic>
          <a:graphicData uri="http://schemas.openxmlformats.org/drawingml/2006/table">
            <a:tbl>
              <a:tblPr firstRow="1" bandRow="1">
                <a:tableStyleId>{5940675A-B579-460E-94D1-54222C63F5DA}</a:tableStyleId>
              </a:tblPr>
              <a:tblGrid>
                <a:gridCol w="2950210"/>
                <a:gridCol w="3736975"/>
                <a:gridCol w="4220845"/>
              </a:tblGrid>
              <a:tr h="578485">
                <a:tc>
                  <a:txBody>
                    <a:bodyPr/>
                    <a:lstStyle/>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途径</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目的</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现象举例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r>
              <a:tr h="733425">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在声源处减弱</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防止噪声________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禁鸣喇叭、摩托车安装消声器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3425">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在</a:t>
                      </a:r>
                      <a:r>
                        <a:rPr lang="en-US" sz="2400">
                          <a:latin typeface="Times New Roman" panose="02020603050405020304" pitchFamily="18" charset="0"/>
                          <a:cs typeface="Times New Roman" panose="02020603050405020304" pitchFamily="18" charset="0"/>
                          <a:sym typeface="+mn-ea"/>
                        </a:rPr>
                        <a:t>____</a:t>
                      </a:r>
                      <a:r>
                        <a:rPr lang="en-US" sz="2400" b="0">
                          <a:latin typeface="Times New Roman" panose="02020603050405020304" pitchFamily="18" charset="0"/>
                          <a:cs typeface="Times New Roman" panose="02020603050405020304" pitchFamily="18" charset="0"/>
                        </a:rPr>
                        <a:t>_____中减弱</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阻断噪声的传播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a:latin typeface="Times New Roman" panose="02020603050405020304" pitchFamily="18" charset="0"/>
                          <a:cs typeface="Times New Roman" panose="02020603050405020304" pitchFamily="18" charset="0"/>
                          <a:sym typeface="+mn-ea"/>
                        </a:rPr>
                        <a:t>道路两旁的隔音墙、使用吸音材料、道路旁植树、关闭门窗</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3425">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在______处减弱</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防止噪声进入人耳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戴防噪声耳罩、捂耳朵</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2" name="文本框 11"/>
          <p:cNvSpPr txBox="1"/>
          <p:nvPr/>
        </p:nvSpPr>
        <p:spPr>
          <a:xfrm>
            <a:off x="5490210" y="2742565"/>
            <a:ext cx="1166495"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产生</a:t>
            </a:r>
            <a:endParaRPr lang="zh-CN" altLang="en-US" sz="2400">
              <a:solidFill>
                <a:srgbClr val="FF0000"/>
              </a:solidFill>
              <a:effectLst/>
              <a:ea typeface="宋体" panose="02010600030101010101" pitchFamily="2" charset="-122"/>
            </a:endParaRPr>
          </a:p>
        </p:txBody>
      </p:sp>
      <p:sp>
        <p:nvSpPr>
          <p:cNvPr id="2" name="文本框 1"/>
          <p:cNvSpPr txBox="1"/>
          <p:nvPr/>
        </p:nvSpPr>
        <p:spPr>
          <a:xfrm>
            <a:off x="1120140" y="3633470"/>
            <a:ext cx="1696720"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传播过程</a:t>
            </a:r>
            <a:endParaRPr lang="zh-CN" altLang="en-US" sz="2400">
              <a:solidFill>
                <a:srgbClr val="FF0000"/>
              </a:solidFill>
              <a:effectLst/>
              <a:ea typeface="宋体" panose="02010600030101010101" pitchFamily="2" charset="-122"/>
            </a:endParaRPr>
          </a:p>
        </p:txBody>
      </p:sp>
      <p:sp>
        <p:nvSpPr>
          <p:cNvPr id="3" name="文本框 2"/>
          <p:cNvSpPr txBox="1"/>
          <p:nvPr/>
        </p:nvSpPr>
        <p:spPr>
          <a:xfrm>
            <a:off x="1353185" y="4586605"/>
            <a:ext cx="836930"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人耳</a:t>
            </a:r>
            <a:endParaRPr lang="zh-CN" altLang="en-US" sz="2400">
              <a:solidFill>
                <a:srgbClr val="FF0000"/>
              </a:solidFill>
              <a:effectLst/>
              <a:ea typeface="宋体" panose="02010600030101010101" pitchFamily="2" charset="-122"/>
            </a:endParaRPr>
          </a:p>
        </p:txBody>
      </p:sp>
      <p:sp>
        <p:nvSpPr>
          <p:cNvPr id="7" name="文本框 6"/>
          <p:cNvSpPr txBox="1"/>
          <p:nvPr/>
        </p:nvSpPr>
        <p:spPr>
          <a:xfrm>
            <a:off x="641350" y="1208405"/>
            <a:ext cx="5080000" cy="460375"/>
          </a:xfrm>
          <a:prstGeom prst="rect">
            <a:avLst/>
          </a:prstGeom>
          <a:noFill/>
          <a:ln w="9525">
            <a:noFill/>
          </a:ln>
        </p:spPr>
        <p:txBody>
          <a:bodyPr>
            <a:spAutoFit/>
          </a:bodyPr>
          <a:lstStyle/>
          <a:p>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减弱噪声的三条途径</a:t>
            </a:r>
            <a:endParaRPr lang="zh-CN" altLang="en-US" sz="2400"/>
          </a:p>
        </p:txBody>
      </p:sp>
      <p:sp>
        <p:nvSpPr>
          <p:cNvPr id="6" name="流程图: 终止 5">
            <a:hlinkClick r:id="rId5" action="ppaction://hlinksldjump"/>
          </p:cNvPr>
          <p:cNvSpPr/>
          <p:nvPr/>
        </p:nvSpPr>
        <p:spPr>
          <a:xfrm>
            <a:off x="9526270" y="55524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39420" y="884555"/>
            <a:ext cx="4114165" cy="521970"/>
            <a:chOff x="894" y="3246"/>
            <a:chExt cx="6479" cy="822"/>
          </a:xfrm>
        </p:grpSpPr>
        <p:sp>
          <p:nvSpPr>
            <p:cNvPr id="20481" name="文本框 4"/>
            <p:cNvSpPr txBox="1"/>
            <p:nvPr/>
          </p:nvSpPr>
          <p:spPr>
            <a:xfrm>
              <a:off x="3894" y="3246"/>
              <a:ext cx="3479" cy="822"/>
            </a:xfrm>
            <a:prstGeom prst="rect">
              <a:avLst/>
            </a:prstGeom>
            <a:noFill/>
            <a:ln w="9525">
              <a:noFill/>
            </a:ln>
          </p:spPr>
          <p:txBody>
            <a:bodyPr wrap="square" anchor="t">
              <a:spAutoFit/>
            </a:bodyPr>
            <a:lstStyle/>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超声与次声　</a:t>
              </a: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5"/>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p>
            </p:txBody>
          </p:sp>
        </p:grpSp>
      </p:grpSp>
      <p:graphicFrame>
        <p:nvGraphicFramePr>
          <p:cNvPr id="4" name="表格 3"/>
          <p:cNvGraphicFramePr/>
          <p:nvPr>
            <p:custDataLst>
              <p:tags r:id="rId2"/>
            </p:custDataLst>
          </p:nvPr>
        </p:nvGraphicFramePr>
        <p:xfrm>
          <a:off x="452120" y="1574800"/>
          <a:ext cx="11374755" cy="4707255"/>
        </p:xfrm>
        <a:graphic>
          <a:graphicData uri="http://schemas.openxmlformats.org/drawingml/2006/table">
            <a:tbl>
              <a:tblPr firstRow="1" bandRow="1">
                <a:tableStyleId>{5940675A-B579-460E-94D1-54222C63F5DA}</a:tableStyleId>
              </a:tblPr>
              <a:tblGrid>
                <a:gridCol w="829945"/>
                <a:gridCol w="1543050"/>
                <a:gridCol w="4664075"/>
                <a:gridCol w="4337685"/>
              </a:tblGrid>
              <a:tr h="550545">
                <a:tc gridSpan="2">
                  <a:txBody>
                    <a:bodyPr/>
                    <a:lstStyle/>
                    <a:p>
                      <a:pPr indent="0" algn="ctr">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超声波</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次声波</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r>
              <a:tr h="738505">
                <a:tc gridSpan="2">
                  <a:txBody>
                    <a:bodyPr/>
                    <a:lstStyle/>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定义</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频率高于________Hz</a:t>
                      </a:r>
                      <a:r>
                        <a:rPr lang="zh-CN" sz="2400" b="0">
                          <a:latin typeface="Times New Roman" panose="02020603050405020304" pitchFamily="18" charset="0"/>
                          <a:ea typeface="宋体" panose="02010600030101010101" pitchFamily="2" charset="-122"/>
                          <a:cs typeface="Times New Roman" panose="02020603050405020304" pitchFamily="18" charset="0"/>
                        </a:rPr>
                        <a:t>的声波</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频率低于____Hz</a:t>
                      </a:r>
                      <a:r>
                        <a:rPr lang="zh-CN" sz="2400" b="0">
                          <a:latin typeface="Times New Roman" panose="02020603050405020304" pitchFamily="18" charset="0"/>
                          <a:ea typeface="宋体" panose="02010600030101010101" pitchFamily="2" charset="-122"/>
                          <a:cs typeface="Times New Roman" panose="02020603050405020304" pitchFamily="18" charset="0"/>
                        </a:rPr>
                        <a:t>的声波</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1000">
                <a:tc rowSpan="2">
                  <a:txBody>
                    <a:bodyPr/>
                    <a:lstStyle/>
                    <a:p>
                      <a:pPr indent="0" algn="ctr">
                        <a:lnSpc>
                          <a:spcPct val="150000"/>
                        </a:lnSpc>
                        <a:buNone/>
                      </a:pPr>
                      <a:r>
                        <a:rPr lang="en-US" sz="2400" b="0">
                          <a:latin typeface="黑体" panose="02010609060101010101" pitchFamily="49" charset="-122"/>
                          <a:ea typeface="黑体" panose="02010609060101010101" pitchFamily="49" charset="-122"/>
                          <a:cs typeface="宋体" panose="02010600030101010101" pitchFamily="2" charset="-122"/>
                        </a:rPr>
                        <a:t>应用</a:t>
                      </a:r>
                      <a:endParaRPr lang="en-US" altLang="en-US" sz="24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传递</a:t>
                      </a:r>
                      <a:r>
                        <a:rPr lang="en-US" sz="2400" b="0">
                          <a:latin typeface="宋体" panose="02010600030101010101" pitchFamily="2" charset="-122"/>
                        </a:rPr>
                        <a:t>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b="0">
                          <a:latin typeface="Times New Roman" panose="02020603050405020304" pitchFamily="18" charset="0"/>
                          <a:cs typeface="Times New Roman" panose="02020603050405020304" pitchFamily="18" charset="0"/>
                        </a:rPr>
                        <a:t>B超、声呐、超声探伤、超声导盲仪、倒车雷达、测速雷达等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b="0">
                          <a:latin typeface="Times New Roman" panose="02020603050405020304" pitchFamily="18" charset="0"/>
                          <a:cs typeface="Times New Roman" panose="02020603050405020304" pitchFamily="18" charset="0"/>
                        </a:rPr>
                        <a:t>监测火山爆发、地震、海啸、龙卷风和核爆炸发生的方位和强度</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2202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传递</a:t>
                      </a:r>
                      <a:r>
                        <a:rPr lang="en-US" sz="2400" b="0">
                          <a:latin typeface="宋体" panose="02010600030101010101" pitchFamily="2" charset="-122"/>
                        </a:rPr>
                        <a:t>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b="0">
                          <a:latin typeface="Times New Roman" panose="02020603050405020304" pitchFamily="18" charset="0"/>
                          <a:cs typeface="Times New Roman" panose="02020603050405020304" pitchFamily="18" charset="0"/>
                        </a:rPr>
                        <a:t>超声波清洗、超声波粉碎结石、超声杀菌消毒</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次声波武器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9925">
                <a:tc gridSpan="2">
                  <a:txBody>
                    <a:bodyPr/>
                    <a:lstStyle/>
                    <a:p>
                      <a:pPr indent="0" algn="ctr">
                        <a:lnSpc>
                          <a:spcPct val="150000"/>
                        </a:lnSpc>
                        <a:buNone/>
                      </a:pPr>
                      <a:r>
                        <a:rPr lang="zh-CN" altLang="en-US" sz="2400" b="0">
                          <a:latin typeface="黑体" panose="02010609060101010101" pitchFamily="49" charset="-122"/>
                          <a:ea typeface="黑体" panose="02010609060101010101" pitchFamily="49" charset="-122"/>
                          <a:cs typeface="宋体" panose="02010600030101010101" pitchFamily="2" charset="-122"/>
                        </a:rPr>
                        <a:t>相同点</a:t>
                      </a: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noFill/>
                  </a:tcPr>
                </a:tc>
                <a:tc h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lgn="ctr">
                        <a:lnSpc>
                          <a:spcPct val="150000"/>
                        </a:lnSpc>
                        <a:buNone/>
                      </a:pPr>
                      <a:r>
                        <a:rPr lang="zh-CN" altLang="en-US" sz="2400" b="0">
                          <a:latin typeface="Times New Roman" panose="02020603050405020304" pitchFamily="18" charset="0"/>
                          <a:ea typeface="宋体" panose="02010600030101010101" pitchFamily="2" charset="-122"/>
                          <a:cs typeface="Times New Roman" panose="02020603050405020304" pitchFamily="18" charset="0"/>
                        </a:rPr>
                        <a:t>都是由物体振动产生的，人耳都无法听到</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2" name="文本框 11"/>
          <p:cNvSpPr txBox="1"/>
          <p:nvPr/>
        </p:nvSpPr>
        <p:spPr>
          <a:xfrm>
            <a:off x="4553585" y="2305685"/>
            <a:ext cx="1282700" cy="460375"/>
          </a:xfrm>
          <a:prstGeom prst="rect">
            <a:avLst/>
          </a:prstGeom>
          <a:noFill/>
          <a:ln w="9525">
            <a:noFill/>
          </a:ln>
        </p:spPr>
        <p:txBody>
          <a:bodyPr wrap="square">
            <a:spAutoFit/>
          </a:bodyPr>
          <a:lstStyle/>
          <a:p>
            <a:r>
              <a:rPr lang="en-US" sz="2400">
                <a:solidFill>
                  <a:srgbClr val="FF0000"/>
                </a:solidFill>
                <a:effectLst/>
                <a:latin typeface="Times New Roman" panose="02020603050405020304" pitchFamily="18" charset="0"/>
                <a:ea typeface="宋体" panose="02010600030101010101" pitchFamily="2" charset="-122"/>
              </a:rPr>
              <a:t>20 000</a:t>
            </a:r>
            <a:endParaRPr lang="zh-CN" altLang="en-US" sz="2400">
              <a:solidFill>
                <a:srgbClr val="FF0000"/>
              </a:solidFill>
              <a:effectLst/>
              <a:ea typeface="宋体" panose="02010600030101010101" pitchFamily="2" charset="-122"/>
            </a:endParaRPr>
          </a:p>
        </p:txBody>
      </p:sp>
      <p:sp>
        <p:nvSpPr>
          <p:cNvPr id="2" name="文本框 1"/>
          <p:cNvSpPr txBox="1"/>
          <p:nvPr/>
        </p:nvSpPr>
        <p:spPr>
          <a:xfrm>
            <a:off x="9435465" y="2305685"/>
            <a:ext cx="527050" cy="460375"/>
          </a:xfrm>
          <a:prstGeom prst="rect">
            <a:avLst/>
          </a:prstGeom>
          <a:noFill/>
          <a:ln w="9525">
            <a:noFill/>
          </a:ln>
        </p:spPr>
        <p:txBody>
          <a:bodyPr wrap="square">
            <a:spAutoFit/>
          </a:bodyPr>
          <a:lstStyle/>
          <a:p>
            <a:r>
              <a:rPr lang="en-US" sz="2400">
                <a:solidFill>
                  <a:srgbClr val="FF0000"/>
                </a:solidFill>
                <a:effectLst/>
                <a:latin typeface="Times New Roman" panose="02020603050405020304" pitchFamily="18" charset="0"/>
                <a:ea typeface="宋体" panose="02010600030101010101" pitchFamily="2" charset="-122"/>
              </a:rPr>
              <a:t>20</a:t>
            </a:r>
            <a:endParaRPr lang="zh-CN" altLang="en-US" sz="2400">
              <a:solidFill>
                <a:srgbClr val="FF0000"/>
              </a:solidFill>
              <a:effectLst/>
              <a:ea typeface="宋体" panose="02010600030101010101" pitchFamily="2" charset="-122"/>
            </a:endParaRPr>
          </a:p>
        </p:txBody>
      </p:sp>
      <p:sp>
        <p:nvSpPr>
          <p:cNvPr id="5" name="文本框 4"/>
          <p:cNvSpPr txBox="1"/>
          <p:nvPr/>
        </p:nvSpPr>
        <p:spPr>
          <a:xfrm>
            <a:off x="1986915" y="3474085"/>
            <a:ext cx="94424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信息</a:t>
            </a:r>
            <a:endParaRPr lang="zh-CN" altLang="en-US" sz="2400">
              <a:solidFill>
                <a:srgbClr val="FF0000"/>
              </a:solidFill>
              <a:effectLst/>
              <a:ea typeface="宋体" panose="02010600030101010101" pitchFamily="2" charset="-122"/>
            </a:endParaRPr>
          </a:p>
        </p:txBody>
      </p:sp>
      <p:sp>
        <p:nvSpPr>
          <p:cNvPr id="7" name="文本框 6"/>
          <p:cNvSpPr txBox="1"/>
          <p:nvPr/>
        </p:nvSpPr>
        <p:spPr>
          <a:xfrm>
            <a:off x="1927860" y="4848225"/>
            <a:ext cx="89535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能量</a:t>
            </a:r>
            <a:endParaRPr lang="zh-CN" altLang="en-US" sz="2400">
              <a:solidFill>
                <a:srgbClr val="FF0000"/>
              </a:solidFill>
              <a:effectLst/>
              <a:ea typeface="宋体" panose="02010600030101010101" pitchFamily="2" charset="-122"/>
            </a:endParaRPr>
          </a:p>
        </p:txBody>
      </p:sp>
      <p:sp>
        <p:nvSpPr>
          <p:cNvPr id="6" name="流程图: 终止 5">
            <a:hlinkClick r:id="rId6" action="ppaction://hlinksldjump"/>
          </p:cNvPr>
          <p:cNvSpPr/>
          <p:nvPr/>
        </p:nvSpPr>
        <p:spPr>
          <a:xfrm>
            <a:off x="9792335" y="8699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753745" y="1674495"/>
            <a:ext cx="3413125" cy="521970"/>
            <a:chOff x="9455" y="4026"/>
            <a:chExt cx="5375" cy="822"/>
          </a:xfrm>
        </p:grpSpPr>
        <p:sp>
          <p:nvSpPr>
            <p:cNvPr id="31" name="文本框 23"/>
            <p:cNvSpPr txBox="1"/>
            <p:nvPr/>
          </p:nvSpPr>
          <p:spPr>
            <a:xfrm>
              <a:off x="10422" y="4026"/>
              <a:ext cx="4408" cy="822"/>
            </a:xfrm>
            <a:prstGeom prst="rect">
              <a:avLst/>
            </a:prstGeom>
            <a:noFill/>
            <a:ln w="9525">
              <a:noFill/>
            </a:ln>
          </p:spPr>
          <p:txBody>
            <a:bodyPr wrap="square" anchor="t">
              <a:spAutoFit/>
            </a:bodyPr>
            <a:lstStyle/>
            <a:p>
              <a:r>
                <a:rPr lang="zh-CN" altLang="en-US" sz="2800" b="1">
                  <a:latin typeface="黑体" panose="02010609060101010101" pitchFamily="49" charset="-122"/>
                  <a:ea typeface="黑体" panose="02010609060101010101" pitchFamily="49" charset="-122"/>
                </a:rPr>
                <a:t>教材图片分点练</a:t>
              </a:r>
            </a:p>
          </p:txBody>
        </p:sp>
        <p:pic>
          <p:nvPicPr>
            <p:cNvPr id="32" name="图片 31" descr="二级标（14磅）"/>
            <p:cNvPicPr>
              <a:picLocks noChangeAspect="1"/>
            </p:cNvPicPr>
            <p:nvPr/>
          </p:nvPicPr>
          <p:blipFill>
            <a:blip r:embed="rId4"/>
            <a:stretch>
              <a:fillRect/>
            </a:stretch>
          </p:blipFill>
          <p:spPr>
            <a:xfrm>
              <a:off x="9455" y="4026"/>
              <a:ext cx="940" cy="773"/>
            </a:xfrm>
            <a:prstGeom prst="rect">
              <a:avLst/>
            </a:prstGeom>
          </p:spPr>
        </p:pic>
      </p:grpSp>
      <p:pic>
        <p:nvPicPr>
          <p:cNvPr id="2" name="图片 -2147482613"/>
          <p:cNvPicPr>
            <a:picLocks noChangeAspect="1"/>
          </p:cNvPicPr>
          <p:nvPr/>
        </p:nvPicPr>
        <p:blipFill>
          <a:blip r:embed="rId5"/>
          <a:stretch>
            <a:fillRect/>
          </a:stretch>
        </p:blipFill>
        <p:spPr>
          <a:xfrm>
            <a:off x="610235" y="2415540"/>
            <a:ext cx="1771650" cy="1718945"/>
          </a:xfrm>
          <a:prstGeom prst="rect">
            <a:avLst/>
          </a:prstGeom>
          <a:noFill/>
          <a:ln w="9525">
            <a:noFill/>
          </a:ln>
        </p:spPr>
      </p:pic>
      <p:sp>
        <p:nvSpPr>
          <p:cNvPr id="8" name="文本框 7"/>
          <p:cNvSpPr txBox="1"/>
          <p:nvPr/>
        </p:nvSpPr>
        <p:spPr>
          <a:xfrm>
            <a:off x="514350" y="4613275"/>
            <a:ext cx="2112645" cy="1337945"/>
          </a:xfrm>
          <a:prstGeom prst="rect">
            <a:avLst/>
          </a:prstGeom>
          <a:noFill/>
        </p:spPr>
        <p:txBody>
          <a:bodyPr wrap="square" rtlCol="0">
            <a:spAutoFit/>
          </a:bodyPr>
          <a:lstStyle/>
          <a:p>
            <a:pPr indent="0" algn="ctr">
              <a:lnSpc>
                <a:spcPct val="150000"/>
              </a:lnSpc>
              <a:buNone/>
            </a:pPr>
            <a:r>
              <a:rPr lang="en-US" sz="1800">
                <a:latin typeface="Times New Roman" panose="02020603050405020304" pitchFamily="18" charset="0"/>
                <a:cs typeface="Times New Roman" panose="02020603050405020304" pitchFamily="18" charset="0"/>
                <a:sym typeface="+mn-ea"/>
              </a:rPr>
              <a:t>(HK八</a:t>
            </a:r>
            <a:r>
              <a:rPr lang="en-US" sz="1800">
                <a:latin typeface="仿宋_GB2312" charset="0"/>
                <a:cs typeface="仿宋_GB2312" charset="0"/>
                <a:sym typeface="+mn-ea"/>
              </a:rPr>
              <a:t>年级</a:t>
            </a:r>
            <a:r>
              <a:rPr lang="en-US" sz="1800">
                <a:latin typeface="Times New Roman" panose="02020603050405020304" pitchFamily="18" charset="0"/>
                <a:cs typeface="Times New Roman" panose="02020603050405020304" pitchFamily="18" charset="0"/>
                <a:sym typeface="+mn-ea"/>
              </a:rPr>
              <a:t>P36图3－7、RJ八上P28图2.1－5)</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文本框 8"/>
          <p:cNvSpPr txBox="1"/>
          <p:nvPr/>
        </p:nvSpPr>
        <p:spPr>
          <a:xfrm>
            <a:off x="3104515" y="2324735"/>
            <a:ext cx="8661400" cy="3415030"/>
          </a:xfrm>
          <a:prstGeom prst="rect">
            <a:avLst/>
          </a:prstGeom>
          <a:noFill/>
        </p:spPr>
        <p:txBody>
          <a:bodyPr wrap="square" rtlCol="0">
            <a:spAutoFit/>
          </a:bodyPr>
          <a:lstStyle/>
          <a:p>
            <a:pPr indent="0" algn="l">
              <a:lnSpc>
                <a:spcPct val="150000"/>
              </a:lnSpc>
              <a:buNone/>
            </a:pPr>
            <a:r>
              <a:rPr lang="en-US" sz="2400">
                <a:latin typeface="Times New Roman" panose="02020603050405020304" pitchFamily="18" charset="0"/>
                <a:cs typeface="Times New Roman" panose="02020603050405020304" pitchFamily="18" charset="0"/>
                <a:sym typeface="+mn-ea"/>
              </a:rPr>
              <a:t>1. 如图所示，将发声的音乐芯片用细线吊起，挂在玻璃罩内，逐渐抽出玻璃罩中的空气．</a:t>
            </a:r>
          </a:p>
          <a:p>
            <a:pPr indent="0" algn="l">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考向：声音的特性</a:t>
            </a:r>
            <a:endParaRPr lang="en-US" sz="2400">
              <a:latin typeface="Times New Roman" panose="02020603050405020304" pitchFamily="18" charset="0"/>
              <a:cs typeface="Times New Roman" panose="02020603050405020304" pitchFamily="18" charset="0"/>
              <a:sym typeface="+mn-ea"/>
            </a:endParaRP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(1)玻璃罩内的空气越少，听到的声音就越________，这里描述的是声音的特性中的________．</a:t>
            </a:r>
          </a:p>
          <a:p>
            <a:pPr indent="0" algn="l">
              <a:lnSpc>
                <a:spcPct val="150000"/>
              </a:lnSpc>
              <a:buNone/>
            </a:pPr>
            <a:endParaRPr lang="en-US" altLang="en-US" sz="240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文本框 11"/>
          <p:cNvSpPr txBox="1"/>
          <p:nvPr/>
        </p:nvSpPr>
        <p:spPr>
          <a:xfrm>
            <a:off x="8951595" y="4005580"/>
            <a:ext cx="73152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小</a:t>
            </a:r>
            <a:endParaRPr lang="zh-CN" altLang="en-US" sz="2400">
              <a:solidFill>
                <a:srgbClr val="FF0000"/>
              </a:solidFill>
              <a:effectLst/>
              <a:ea typeface="宋体" panose="02010600030101010101" pitchFamily="2" charset="-122"/>
            </a:endParaRPr>
          </a:p>
        </p:txBody>
      </p:sp>
      <p:sp>
        <p:nvSpPr>
          <p:cNvPr id="4" name="文本框 3"/>
          <p:cNvSpPr txBox="1"/>
          <p:nvPr/>
        </p:nvSpPr>
        <p:spPr>
          <a:xfrm>
            <a:off x="6074410" y="4613275"/>
            <a:ext cx="89535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响度</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6595" y="1454785"/>
            <a:ext cx="11095355" cy="4523105"/>
          </a:xfrm>
          <a:prstGeom prst="rect">
            <a:avLst/>
          </a:prstGeom>
          <a:noFill/>
        </p:spPr>
        <p:txBody>
          <a:bodyPr wrap="square" rtlCol="0" anchor="t">
            <a:spAutoFit/>
          </a:bodyPr>
          <a:lstStyle/>
          <a:p>
            <a:pPr indent="0" algn="l">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考向：声音的传播</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(2)假如玻璃罩内的空气全部被抽出，声音消失，说明声音_____(选填</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能</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或</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不能</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)在真空中传播．</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(3)若将发声的音乐芯片用塑料袋包好，放入水中，仍能听到铃声，说明__________________． </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p>
            <a:pPr indent="0" algn="l">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考向：电磁波的理解</a:t>
            </a:r>
            <a:endParaRPr lang="en-US" sz="2400">
              <a:latin typeface="Times New Roman" panose="02020603050405020304" pitchFamily="18" charset="0"/>
              <a:cs typeface="Times New Roman" panose="02020603050405020304" pitchFamily="18" charset="0"/>
              <a:sym typeface="+mn-ea"/>
            </a:endParaRP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(4)将音乐芯片换成手机重新实验，将玻璃罩内的空气全部抽出后向手机拨打电话，发现手机屏幕上显示来电信息，这一现象说明</a:t>
            </a:r>
            <a:r>
              <a:rPr lang="en-US" sz="2400">
                <a:latin typeface="宋体" panose="02010600030101010101" pitchFamily="2" charset="-122"/>
                <a:cs typeface="宋体" panose="02010600030101010101" pitchFamily="2" charset="-122"/>
                <a:sym typeface="+mn-ea"/>
              </a:rPr>
              <a:t>________________________</a:t>
            </a:r>
            <a:r>
              <a:rPr lang="en-US" sz="2400">
                <a:latin typeface="Times New Roman" panose="02020603050405020304" pitchFamily="18" charset="0"/>
                <a:cs typeface="Times New Roman" panose="02020603050405020304" pitchFamily="18" charset="0"/>
                <a:sym typeface="+mn-ea"/>
              </a:rPr>
              <a:t>．</a:t>
            </a:r>
            <a:endParaRPr lang="zh-CN" altLang="en-US" sz="2400"/>
          </a:p>
        </p:txBody>
      </p:sp>
      <p:sp>
        <p:nvSpPr>
          <p:cNvPr id="4" name="文本框 3"/>
          <p:cNvSpPr txBox="1"/>
          <p:nvPr/>
        </p:nvSpPr>
        <p:spPr>
          <a:xfrm>
            <a:off x="8412480" y="2080260"/>
            <a:ext cx="99314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不能</a:t>
            </a:r>
            <a:endParaRPr lang="zh-CN" altLang="en-US" sz="2400">
              <a:solidFill>
                <a:srgbClr val="FF0000"/>
              </a:solidFill>
              <a:effectLst/>
              <a:ea typeface="宋体" panose="02010600030101010101" pitchFamily="2" charset="-122"/>
            </a:endParaRPr>
          </a:p>
        </p:txBody>
      </p:sp>
      <p:sp>
        <p:nvSpPr>
          <p:cNvPr id="5" name="文本框 4"/>
          <p:cNvSpPr txBox="1"/>
          <p:nvPr/>
        </p:nvSpPr>
        <p:spPr>
          <a:xfrm>
            <a:off x="696595" y="3726815"/>
            <a:ext cx="332740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声音可以在水中传播</a:t>
            </a:r>
            <a:endParaRPr lang="zh-CN" altLang="en-US" sz="2400">
              <a:solidFill>
                <a:srgbClr val="FF0000"/>
              </a:solidFill>
              <a:effectLst/>
              <a:ea typeface="宋体" panose="02010600030101010101" pitchFamily="2" charset="-122"/>
            </a:endParaRPr>
          </a:p>
        </p:txBody>
      </p:sp>
      <p:sp>
        <p:nvSpPr>
          <p:cNvPr id="6" name="文本框 5"/>
          <p:cNvSpPr txBox="1"/>
          <p:nvPr/>
        </p:nvSpPr>
        <p:spPr>
          <a:xfrm>
            <a:off x="6824345" y="5334000"/>
            <a:ext cx="379158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电磁波可以在真空中传播</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8665" y="1743710"/>
            <a:ext cx="10934065" cy="3969385"/>
          </a:xfrm>
          <a:prstGeom prst="rect">
            <a:avLst/>
          </a:prstGeom>
          <a:noFill/>
        </p:spPr>
        <p:txBody>
          <a:bodyPr wrap="square" rtlCol="0" anchor="t">
            <a:spAutoFit/>
          </a:bodyPr>
          <a:lstStyle/>
          <a:p>
            <a:pPr indent="0" algn="l">
              <a:lnSpc>
                <a:spcPct val="150000"/>
              </a:lnSpc>
              <a:buNone/>
            </a:pPr>
            <a:r>
              <a:rPr lang="en-US" sz="2400" dirty="0" err="1">
                <a:latin typeface="黑体" panose="02010609060101010101" pitchFamily="49" charset="-122"/>
                <a:ea typeface="黑体" panose="02010609060101010101" pitchFamily="49" charset="-122"/>
                <a:cs typeface="Times New Roman" panose="02020603050405020304" pitchFamily="18" charset="0"/>
                <a:sym typeface="+mn-ea"/>
              </a:rPr>
              <a:t>考向：物理研究方法</a:t>
            </a:r>
            <a:endParaRPr lang="en-US" sz="2400" dirty="0">
              <a:latin typeface="Times New Roman" panose="02020603050405020304" pitchFamily="18" charset="0"/>
              <a:cs typeface="Times New Roman" panose="02020603050405020304" pitchFamily="18" charset="0"/>
              <a:sym typeface="+mn-ea"/>
            </a:endParaRPr>
          </a:p>
          <a:p>
            <a:pPr indent="0" algn="l">
              <a:lnSpc>
                <a:spcPct val="150000"/>
              </a:lnSpc>
              <a:buNone/>
            </a:pPr>
            <a:r>
              <a:rPr lang="en-US" sz="2400" dirty="0">
                <a:latin typeface="Times New Roman" panose="02020603050405020304" pitchFamily="18" charset="0"/>
                <a:cs typeface="Times New Roman" panose="02020603050405020304" pitchFamily="18" charset="0"/>
                <a:sym typeface="+mn-ea"/>
              </a:rPr>
              <a:t>(5)</a:t>
            </a:r>
            <a:r>
              <a:rPr lang="en-US" sz="2400" dirty="0" err="1">
                <a:latin typeface="Times New Roman" panose="02020603050405020304" pitchFamily="18" charset="0"/>
                <a:cs typeface="Times New Roman" panose="02020603050405020304" pitchFamily="18" charset="0"/>
                <a:sym typeface="+mn-ea"/>
              </a:rPr>
              <a:t>此实验所采用的研究方法是</a:t>
            </a:r>
            <a:r>
              <a:rPr lang="en-US" sz="2400" dirty="0">
                <a:latin typeface="Times New Roman" panose="02020603050405020304" pitchFamily="18" charset="0"/>
                <a:cs typeface="Times New Roman" panose="02020603050405020304" pitchFamily="18" charset="0"/>
                <a:sym typeface="+mn-ea"/>
              </a:rPr>
              <a:t>____________________(</a:t>
            </a:r>
            <a:r>
              <a:rPr lang="en-US" sz="2400" dirty="0" err="1">
                <a:latin typeface="Times New Roman" panose="02020603050405020304" pitchFamily="18" charset="0"/>
                <a:cs typeface="Times New Roman" panose="02020603050405020304" pitchFamily="18" charset="0"/>
                <a:sym typeface="+mn-ea"/>
              </a:rPr>
              <a:t>选填</a:t>
            </a:r>
            <a:r>
              <a:rPr lang="en-US" sz="2400" dirty="0" err="1">
                <a:latin typeface="宋体" panose="02010600030101010101" pitchFamily="2" charset="-122"/>
                <a:cs typeface="宋体" panose="02010600030101010101" pitchFamily="2" charset="-122"/>
                <a:sym typeface="+mn-ea"/>
              </a:rPr>
              <a:t>“</a:t>
            </a:r>
            <a:r>
              <a:rPr lang="en-US" sz="2400" dirty="0" err="1">
                <a:latin typeface="Times New Roman" panose="02020603050405020304" pitchFamily="18" charset="0"/>
                <a:cs typeface="Times New Roman" panose="02020603050405020304" pitchFamily="18" charset="0"/>
                <a:sym typeface="+mn-ea"/>
              </a:rPr>
              <a:t>科学推理法</a:t>
            </a:r>
            <a:r>
              <a:rPr lang="en-US" sz="2400" dirty="0" err="1">
                <a:latin typeface="宋体" panose="02010600030101010101" pitchFamily="2" charset="-122"/>
                <a:cs typeface="宋体" panose="02010600030101010101" pitchFamily="2" charset="-122"/>
                <a:sym typeface="+mn-ea"/>
              </a:rPr>
              <a:t>”</a:t>
            </a:r>
            <a:r>
              <a:rPr lang="en-US" sz="2400" dirty="0" err="1">
                <a:latin typeface="Times New Roman" panose="02020603050405020304" pitchFamily="18" charset="0"/>
                <a:cs typeface="Times New Roman" panose="02020603050405020304" pitchFamily="18" charset="0"/>
                <a:sym typeface="+mn-ea"/>
              </a:rPr>
              <a:t>或</a:t>
            </a:r>
            <a:r>
              <a:rPr lang="en-US" sz="2400" dirty="0" err="1">
                <a:latin typeface="宋体" panose="02010600030101010101" pitchFamily="2" charset="-122"/>
                <a:cs typeface="宋体" panose="02010600030101010101" pitchFamily="2" charset="-122"/>
                <a:sym typeface="+mn-ea"/>
              </a:rPr>
              <a:t>“</a:t>
            </a:r>
            <a:r>
              <a:rPr lang="en-US" sz="2400" dirty="0" err="1">
                <a:latin typeface="Times New Roman" panose="02020603050405020304" pitchFamily="18" charset="0"/>
                <a:cs typeface="Times New Roman" panose="02020603050405020304" pitchFamily="18" charset="0"/>
                <a:sym typeface="+mn-ea"/>
              </a:rPr>
              <a:t>理想模型法</a:t>
            </a:r>
            <a:r>
              <a:rPr lang="en-US" sz="2400" dirty="0">
                <a:latin typeface="宋体" panose="02010600030101010101" pitchFamily="2" charset="-122"/>
                <a:cs typeface="宋体" panose="02010600030101010101" pitchFamily="2" charset="-122"/>
                <a:sym typeface="+mn-ea"/>
              </a:rPr>
              <a:t>”</a:t>
            </a:r>
            <a:r>
              <a:rPr lang="en-US" sz="2400" dirty="0">
                <a:latin typeface="Times New Roman" panose="02020603050405020304" pitchFamily="18" charset="0"/>
                <a:cs typeface="Times New Roman" panose="02020603050405020304" pitchFamily="18" charset="0"/>
                <a:sym typeface="+mn-ea"/>
              </a:rPr>
              <a:t>)，</a:t>
            </a:r>
            <a:r>
              <a:rPr lang="en-US" sz="2400" dirty="0" err="1">
                <a:latin typeface="Times New Roman" panose="02020603050405020304" pitchFamily="18" charset="0"/>
                <a:cs typeface="Times New Roman" panose="02020603050405020304" pitchFamily="18" charset="0"/>
                <a:sym typeface="+mn-ea"/>
              </a:rPr>
              <a:t>请你举出一个与本实验所用研究方法相同的实验</a:t>
            </a:r>
            <a:r>
              <a:rPr lang="en-US" sz="2400" dirty="0">
                <a:latin typeface="Times New Roman" panose="02020603050405020304" pitchFamily="18" charset="0"/>
                <a:cs typeface="Times New Roman" panose="02020603050405020304" pitchFamily="18" charset="0"/>
                <a:sym typeface="+mn-ea"/>
              </a:rPr>
              <a:t>：_____________________________．</a:t>
            </a:r>
            <a:endParaRPr lang="zh-CN" altLang="en-US" sz="2400" dirty="0"/>
          </a:p>
          <a:p>
            <a:pPr indent="0" algn="l">
              <a:lnSpc>
                <a:spcPct val="150000"/>
              </a:lnSpc>
              <a:buNone/>
            </a:pPr>
            <a:r>
              <a:rPr lang="en-US" sz="2400" dirty="0" err="1">
                <a:latin typeface="黑体" panose="02010609060101010101" pitchFamily="49" charset="-122"/>
                <a:ea typeface="黑体" panose="02010609060101010101" pitchFamily="49" charset="-122"/>
                <a:cs typeface="Times New Roman" panose="02020603050405020304" pitchFamily="18" charset="0"/>
                <a:sym typeface="+mn-ea"/>
              </a:rPr>
              <a:t>考向：光的传播</a:t>
            </a:r>
            <a:endParaRPr lang="en-US" sz="2400" dirty="0">
              <a:latin typeface="Times New Roman" panose="02020603050405020304" pitchFamily="18" charset="0"/>
              <a:cs typeface="Times New Roman" panose="02020603050405020304" pitchFamily="18" charset="0"/>
              <a:sym typeface="+mn-ea"/>
            </a:endParaRPr>
          </a:p>
          <a:p>
            <a:pPr indent="0" algn="l">
              <a:lnSpc>
                <a:spcPct val="150000"/>
              </a:lnSpc>
              <a:buNone/>
            </a:pPr>
            <a:r>
              <a:rPr lang="en-US" sz="2400" dirty="0">
                <a:latin typeface="Times New Roman" panose="02020603050405020304" pitchFamily="18" charset="0"/>
                <a:cs typeface="Times New Roman" panose="02020603050405020304" pitchFamily="18" charset="0"/>
                <a:sym typeface="+mn-ea"/>
              </a:rPr>
              <a:t>(6)</a:t>
            </a:r>
            <a:r>
              <a:rPr lang="en-US" sz="2400" dirty="0" err="1">
                <a:latin typeface="Times New Roman" panose="02020603050405020304" pitchFamily="18" charset="0"/>
                <a:cs typeface="Times New Roman" panose="02020603050405020304" pitchFamily="18" charset="0"/>
                <a:sym typeface="+mn-ea"/>
              </a:rPr>
              <a:t>假设玻璃罩内的空气全部被抽出，人仍能看到音乐芯片，说明光</a:t>
            </a:r>
            <a:r>
              <a:rPr lang="en-US" sz="2400" dirty="0">
                <a:latin typeface="Times New Roman" panose="02020603050405020304" pitchFamily="18" charset="0"/>
                <a:cs typeface="Times New Roman" panose="02020603050405020304" pitchFamily="18" charset="0"/>
                <a:sym typeface="+mn-ea"/>
              </a:rPr>
              <a:t>________(</a:t>
            </a:r>
            <a:r>
              <a:rPr lang="en-US" sz="2400" dirty="0" err="1">
                <a:latin typeface="Times New Roman" panose="02020603050405020304" pitchFamily="18" charset="0"/>
                <a:cs typeface="Times New Roman" panose="02020603050405020304" pitchFamily="18" charset="0"/>
                <a:sym typeface="+mn-ea"/>
              </a:rPr>
              <a:t>选填</a:t>
            </a:r>
            <a:r>
              <a:rPr lang="en-US" sz="2400" dirty="0" err="1">
                <a:latin typeface="宋体" panose="02010600030101010101" pitchFamily="2" charset="-122"/>
                <a:cs typeface="宋体" panose="02010600030101010101" pitchFamily="2" charset="-122"/>
                <a:sym typeface="+mn-ea"/>
              </a:rPr>
              <a:t>“</a:t>
            </a:r>
            <a:r>
              <a:rPr lang="en-US" sz="2400" dirty="0" err="1">
                <a:latin typeface="Times New Roman" panose="02020603050405020304" pitchFamily="18" charset="0"/>
                <a:cs typeface="Times New Roman" panose="02020603050405020304" pitchFamily="18" charset="0"/>
                <a:sym typeface="+mn-ea"/>
              </a:rPr>
              <a:t>可以</a:t>
            </a:r>
            <a:r>
              <a:rPr lang="en-US" sz="2400" dirty="0" err="1">
                <a:latin typeface="宋体" panose="02010600030101010101" pitchFamily="2" charset="-122"/>
                <a:cs typeface="宋体" panose="02010600030101010101" pitchFamily="2" charset="-122"/>
                <a:sym typeface="+mn-ea"/>
              </a:rPr>
              <a:t>”</a:t>
            </a:r>
            <a:r>
              <a:rPr lang="en-US" sz="2400" dirty="0" err="1">
                <a:latin typeface="Times New Roman" panose="02020603050405020304" pitchFamily="18" charset="0"/>
                <a:cs typeface="Times New Roman" panose="02020603050405020304" pitchFamily="18" charset="0"/>
                <a:sym typeface="+mn-ea"/>
              </a:rPr>
              <a:t>或</a:t>
            </a:r>
            <a:r>
              <a:rPr lang="en-US" sz="2400" dirty="0" err="1">
                <a:latin typeface="宋体" panose="02010600030101010101" pitchFamily="2" charset="-122"/>
                <a:cs typeface="宋体" panose="02010600030101010101" pitchFamily="2" charset="-122"/>
                <a:sym typeface="+mn-ea"/>
              </a:rPr>
              <a:t>“</a:t>
            </a:r>
            <a:r>
              <a:rPr lang="en-US" sz="2400" dirty="0" err="1">
                <a:latin typeface="Times New Roman" panose="02020603050405020304" pitchFamily="18" charset="0"/>
                <a:cs typeface="Times New Roman" panose="02020603050405020304" pitchFamily="18" charset="0"/>
                <a:sym typeface="+mn-ea"/>
              </a:rPr>
              <a:t>不可以</a:t>
            </a:r>
            <a:r>
              <a:rPr lang="en-US" sz="2400" dirty="0">
                <a:latin typeface="宋体" panose="02010600030101010101" pitchFamily="2" charset="-122"/>
                <a:cs typeface="宋体" panose="02010600030101010101" pitchFamily="2" charset="-122"/>
                <a:sym typeface="+mn-ea"/>
              </a:rPr>
              <a:t>”</a:t>
            </a:r>
            <a:r>
              <a:rPr lang="en-US" sz="2400" dirty="0">
                <a:latin typeface="Times New Roman" panose="02020603050405020304" pitchFamily="18" charset="0"/>
                <a:cs typeface="Times New Roman" panose="02020603050405020304" pitchFamily="18" charset="0"/>
                <a:sym typeface="+mn-ea"/>
              </a:rPr>
              <a:t>)</a:t>
            </a:r>
            <a:r>
              <a:rPr lang="en-US" sz="2400" dirty="0" err="1">
                <a:latin typeface="Times New Roman" panose="02020603050405020304" pitchFamily="18" charset="0"/>
                <a:cs typeface="Times New Roman" panose="02020603050405020304" pitchFamily="18" charset="0"/>
                <a:sym typeface="+mn-ea"/>
              </a:rPr>
              <a:t>在真空中传播</a:t>
            </a:r>
            <a:r>
              <a:rPr lang="en-US" sz="2400" dirty="0">
                <a:latin typeface="Times New Roman" panose="02020603050405020304" pitchFamily="18" charset="0"/>
                <a:cs typeface="Times New Roman" panose="02020603050405020304" pitchFamily="18" charset="0"/>
                <a:sym typeface="+mn-ea"/>
              </a:rPr>
              <a:t>． </a:t>
            </a:r>
            <a:endParaRPr lang="zh-CN" altLang="en-US" sz="2400" dirty="0"/>
          </a:p>
        </p:txBody>
      </p:sp>
      <p:sp>
        <p:nvSpPr>
          <p:cNvPr id="12" name="文本框 11"/>
          <p:cNvSpPr txBox="1"/>
          <p:nvPr/>
        </p:nvSpPr>
        <p:spPr>
          <a:xfrm>
            <a:off x="5585460" y="2400300"/>
            <a:ext cx="183515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科学推理法</a:t>
            </a:r>
            <a:endParaRPr lang="zh-CN" altLang="en-US" sz="2400">
              <a:solidFill>
                <a:srgbClr val="FF0000"/>
              </a:solidFill>
              <a:effectLst/>
              <a:ea typeface="宋体" panose="02010600030101010101" pitchFamily="2" charset="-122"/>
            </a:endParaRPr>
          </a:p>
        </p:txBody>
      </p:sp>
      <p:sp>
        <p:nvSpPr>
          <p:cNvPr id="2" name="文本框 1"/>
          <p:cNvSpPr txBox="1"/>
          <p:nvPr/>
        </p:nvSpPr>
        <p:spPr>
          <a:xfrm>
            <a:off x="953770" y="3426460"/>
            <a:ext cx="409257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探究阻力对物体运动的影响</a:t>
            </a:r>
            <a:endParaRPr lang="zh-CN" altLang="en-US" sz="2400">
              <a:solidFill>
                <a:srgbClr val="FF0000"/>
              </a:solidFill>
              <a:effectLst/>
              <a:ea typeface="宋体" panose="02010600030101010101" pitchFamily="2" charset="-122"/>
            </a:endParaRPr>
          </a:p>
        </p:txBody>
      </p:sp>
      <p:sp>
        <p:nvSpPr>
          <p:cNvPr id="4" name="文本框 3"/>
          <p:cNvSpPr txBox="1"/>
          <p:nvPr/>
        </p:nvSpPr>
        <p:spPr>
          <a:xfrm>
            <a:off x="9778365" y="4587875"/>
            <a:ext cx="95377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可以</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1688" y="4559300"/>
            <a:ext cx="2392680" cy="506730"/>
          </a:xfrm>
          <a:prstGeom prst="rect">
            <a:avLst/>
          </a:prstGeom>
          <a:noFill/>
        </p:spPr>
        <p:txBody>
          <a:bodyPr wrap="none" rtlCol="0">
            <a:spAutoFit/>
          </a:bodyPr>
          <a:lstStyle/>
          <a:p>
            <a:pPr algn="ctr">
              <a:lnSpc>
                <a:spcPct val="150000"/>
              </a:lnSpc>
              <a:buNone/>
            </a:pPr>
            <a:r>
              <a:rPr lang="en-US" sz="1800">
                <a:latin typeface="Times New Roman" panose="02020603050405020304" pitchFamily="18" charset="0"/>
                <a:cs typeface="Times New Roman" panose="02020603050405020304" pitchFamily="18" charset="0"/>
                <a:sym typeface="+mn-ea"/>
              </a:rPr>
              <a:t>(HK八年级P42图3－7)</a:t>
            </a:r>
            <a:endParaRPr lang="en-US" altLang="en-US" sz="1800">
              <a:latin typeface="Times New Roman" panose="02020603050405020304" pitchFamily="18" charset="0"/>
              <a:ea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3712210" y="2143125"/>
            <a:ext cx="8131810" cy="2861310"/>
          </a:xfrm>
          <a:prstGeom prst="rect">
            <a:avLst/>
          </a:prstGeom>
          <a:noFill/>
        </p:spPr>
        <p:txBody>
          <a:bodyPr wrap="square" rtlCol="0" anchor="t">
            <a:spAutoFit/>
          </a:bodyPr>
          <a:lstStyle/>
          <a:p>
            <a:pPr>
              <a:lnSpc>
                <a:spcPct val="150000"/>
              </a:lnSpc>
            </a:pPr>
            <a:r>
              <a:rPr lang="en-US" sz="2400">
                <a:latin typeface="Times New Roman" panose="02020603050405020304" pitchFamily="18" charset="0"/>
                <a:cs typeface="Times New Roman" panose="02020603050405020304" pitchFamily="18" charset="0"/>
                <a:sym typeface="+mn-ea"/>
              </a:rPr>
              <a:t>2. 如图所示为大家所熟知的一套大型编钟——</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曾侯乙编钟</a:t>
            </a:r>
            <a:r>
              <a:rPr lang="en-US" sz="2400">
                <a:latin typeface="宋体" panose="02010600030101010101" pitchFamily="2" charset="-122"/>
                <a:cs typeface="宋体" panose="02010600030101010101" pitchFamily="2" charset="-122"/>
                <a:sym typeface="+mn-ea"/>
              </a:rPr>
              <a:t>”．</a:t>
            </a:r>
          </a:p>
          <a:p>
            <a:pPr>
              <a:lnSpc>
                <a:spcPct val="150000"/>
              </a:lnSpc>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考向：声音的产生及传播</a:t>
            </a:r>
            <a:endParaRPr lang="en-US" sz="2400">
              <a:latin typeface="Times New Roman" panose="02020603050405020304" pitchFamily="18" charset="0"/>
              <a:cs typeface="Times New Roman" panose="02020603050405020304" pitchFamily="18" charset="0"/>
              <a:sym typeface="+mn-ea"/>
            </a:endParaRPr>
          </a:p>
          <a:p>
            <a:pPr>
              <a:lnSpc>
                <a:spcPct val="150000"/>
              </a:lnSpc>
            </a:pPr>
            <a:r>
              <a:rPr lang="en-US" sz="2400">
                <a:latin typeface="Times New Roman" panose="02020603050405020304" pitchFamily="18" charset="0"/>
                <a:cs typeface="Times New Roman" panose="02020603050405020304" pitchFamily="18" charset="0"/>
                <a:sym typeface="+mn-ea"/>
              </a:rPr>
              <a:t>(1)用钟锤敲击编钟，编钟因________而发声，编钟发出的声音是通过________传到听众的</a:t>
            </a:r>
            <a:r>
              <a:rPr lang="en-US" sz="2400">
                <a:latin typeface="宋体" panose="02010600030101010101" pitchFamily="2" charset="-122"/>
                <a:cs typeface="宋体" panose="02010600030101010101" pitchFamily="2" charset="-122"/>
                <a:sym typeface="+mn-ea"/>
              </a:rPr>
              <a:t>耳朵中的．</a:t>
            </a:r>
            <a:endParaRPr lang="zh-CN" altLang="en-US" sz="2400"/>
          </a:p>
        </p:txBody>
      </p:sp>
      <p:pic>
        <p:nvPicPr>
          <p:cNvPr id="2" name="图片 -2147482612"/>
          <p:cNvPicPr>
            <a:picLocks noChangeAspect="1"/>
          </p:cNvPicPr>
          <p:nvPr/>
        </p:nvPicPr>
        <p:blipFill>
          <a:blip r:embed="rId4"/>
          <a:stretch>
            <a:fillRect/>
          </a:stretch>
        </p:blipFill>
        <p:spPr>
          <a:xfrm>
            <a:off x="700405" y="2610485"/>
            <a:ext cx="2783205" cy="1948815"/>
          </a:xfrm>
          <a:prstGeom prst="rect">
            <a:avLst/>
          </a:prstGeom>
          <a:noFill/>
          <a:ln w="9525">
            <a:noFill/>
          </a:ln>
        </p:spPr>
      </p:pic>
      <p:sp>
        <p:nvSpPr>
          <p:cNvPr id="12" name="文本框 11"/>
          <p:cNvSpPr txBox="1"/>
          <p:nvPr/>
        </p:nvSpPr>
        <p:spPr>
          <a:xfrm>
            <a:off x="7640320" y="3900805"/>
            <a:ext cx="95377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振动</a:t>
            </a:r>
            <a:endParaRPr lang="zh-CN" altLang="en-US" sz="2400">
              <a:solidFill>
                <a:srgbClr val="FF0000"/>
              </a:solidFill>
              <a:effectLst/>
              <a:ea typeface="宋体" panose="02010600030101010101" pitchFamily="2" charset="-122"/>
            </a:endParaRPr>
          </a:p>
        </p:txBody>
      </p:sp>
      <p:sp>
        <p:nvSpPr>
          <p:cNvPr id="4" name="文本框 3"/>
          <p:cNvSpPr txBox="1"/>
          <p:nvPr/>
        </p:nvSpPr>
        <p:spPr>
          <a:xfrm>
            <a:off x="5461000" y="4457700"/>
            <a:ext cx="110871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空气</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205230" y="2448560"/>
            <a:ext cx="10467340" cy="2306955"/>
          </a:xfrm>
          <a:prstGeom prst="rect">
            <a:avLst/>
          </a:prstGeom>
          <a:noFill/>
        </p:spPr>
        <p:txBody>
          <a:bodyPr wrap="square" rtlCol="0" anchor="t">
            <a:spAutoFit/>
          </a:bodyPr>
          <a:lstStyle/>
          <a:p>
            <a:pPr>
              <a:lnSpc>
                <a:spcPct val="150000"/>
              </a:lnSpc>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考向：声音的特性</a:t>
            </a:r>
            <a:endParaRPr lang="en-US" sz="2400">
              <a:latin typeface="Times New Roman" panose="02020603050405020304" pitchFamily="18" charset="0"/>
              <a:cs typeface="Times New Roman" panose="02020603050405020304" pitchFamily="18" charset="0"/>
              <a:sym typeface="+mn-ea"/>
            </a:endParaRPr>
          </a:p>
          <a:p>
            <a:pPr>
              <a:lnSpc>
                <a:spcPct val="150000"/>
              </a:lnSpc>
            </a:pPr>
            <a:r>
              <a:rPr lang="en-US" sz="2400">
                <a:latin typeface="Times New Roman" panose="02020603050405020304" pitchFamily="18" charset="0"/>
                <a:cs typeface="Times New Roman" panose="02020603050405020304" pitchFamily="18" charset="0"/>
                <a:sym typeface="+mn-ea"/>
              </a:rPr>
              <a:t>(2)用不同的力度敲击同一编钟的同一位置，发出声音的________不同．</a:t>
            </a:r>
          </a:p>
          <a:p>
            <a:pPr>
              <a:lnSpc>
                <a:spcPct val="150000"/>
              </a:lnSpc>
            </a:pPr>
            <a:r>
              <a:rPr lang="en-US" sz="2400">
                <a:latin typeface="Times New Roman" panose="02020603050405020304" pitchFamily="18" charset="0"/>
                <a:cs typeface="Times New Roman" panose="02020603050405020304" pitchFamily="18" charset="0"/>
                <a:sym typeface="+mn-ea"/>
              </a:rPr>
              <a:t>(3)用相同力度敲击同一组编钟中大小不同的钟，发出声音的________不同．</a:t>
            </a:r>
          </a:p>
          <a:p>
            <a:pPr>
              <a:lnSpc>
                <a:spcPct val="150000"/>
              </a:lnSpc>
            </a:pPr>
            <a:r>
              <a:rPr lang="en-US" sz="2400">
                <a:latin typeface="Times New Roman" panose="02020603050405020304" pitchFamily="18" charset="0"/>
                <a:cs typeface="Times New Roman" panose="02020603050405020304" pitchFamily="18" charset="0"/>
                <a:sym typeface="+mn-ea"/>
              </a:rPr>
              <a:t>(4)我们可以分辨出钟声和鼓声依据的是声音的______不同．</a:t>
            </a:r>
            <a:endParaRPr lang="zh-CN" altLang="en-US" sz="2400"/>
          </a:p>
        </p:txBody>
      </p:sp>
      <p:sp>
        <p:nvSpPr>
          <p:cNvPr id="12" name="文本框 11"/>
          <p:cNvSpPr txBox="1"/>
          <p:nvPr/>
        </p:nvSpPr>
        <p:spPr>
          <a:xfrm>
            <a:off x="8887460" y="3137535"/>
            <a:ext cx="80772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响度</a:t>
            </a:r>
            <a:endParaRPr lang="zh-CN" altLang="en-US" sz="2400">
              <a:solidFill>
                <a:srgbClr val="FF0000"/>
              </a:solidFill>
              <a:effectLst/>
              <a:ea typeface="宋体" panose="02010600030101010101" pitchFamily="2" charset="-122"/>
            </a:endParaRPr>
          </a:p>
        </p:txBody>
      </p:sp>
      <p:sp>
        <p:nvSpPr>
          <p:cNvPr id="3" name="文本框 2"/>
          <p:cNvSpPr txBox="1"/>
          <p:nvPr/>
        </p:nvSpPr>
        <p:spPr>
          <a:xfrm>
            <a:off x="9389745" y="3648710"/>
            <a:ext cx="105156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音调</a:t>
            </a:r>
            <a:endParaRPr lang="zh-CN" altLang="en-US" sz="2400">
              <a:solidFill>
                <a:srgbClr val="FF0000"/>
              </a:solidFill>
              <a:effectLst/>
              <a:ea typeface="宋体" panose="02010600030101010101" pitchFamily="2" charset="-122"/>
            </a:endParaRPr>
          </a:p>
        </p:txBody>
      </p:sp>
      <p:sp>
        <p:nvSpPr>
          <p:cNvPr id="4" name="文本框 3"/>
          <p:cNvSpPr txBox="1"/>
          <p:nvPr/>
        </p:nvSpPr>
        <p:spPr>
          <a:xfrm>
            <a:off x="7481570" y="4239895"/>
            <a:ext cx="915035"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音色</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4055" y="4560570"/>
            <a:ext cx="2706370" cy="922020"/>
          </a:xfrm>
          <a:prstGeom prst="rect">
            <a:avLst/>
          </a:prstGeom>
          <a:noFill/>
        </p:spPr>
        <p:txBody>
          <a:bodyPr wrap="square" rtlCol="0">
            <a:spAutoFit/>
          </a:bodyPr>
          <a:lstStyle/>
          <a:p>
            <a:pPr algn="ctr">
              <a:lnSpc>
                <a:spcPct val="150000"/>
              </a:lnSpc>
              <a:buNone/>
            </a:pPr>
            <a:r>
              <a:rPr lang="en-US" sz="1800">
                <a:latin typeface="Times New Roman" panose="02020603050405020304" pitchFamily="18" charset="0"/>
                <a:cs typeface="Times New Roman" panose="02020603050405020304" pitchFamily="18" charset="0"/>
                <a:sym typeface="+mn-ea"/>
              </a:rPr>
              <a:t>(HK八年级 P43图 3－18、　RJ八上 P27图 2.1－1) </a:t>
            </a:r>
            <a:endParaRPr lang="en-US" altLang="en-US" sz="1800">
              <a:latin typeface="Times New Roman" panose="02020603050405020304" pitchFamily="18" charset="0"/>
              <a:ea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755390" y="1466215"/>
            <a:ext cx="8062595" cy="4523105"/>
          </a:xfrm>
          <a:prstGeom prst="rect">
            <a:avLst/>
          </a:prstGeom>
          <a:noFill/>
        </p:spPr>
        <p:txBody>
          <a:bodyPr wrap="square" rtlCol="0" anchor="t">
            <a:spAutoFit/>
          </a:bodyPr>
          <a:lstStyle/>
          <a:p>
            <a:pPr>
              <a:lnSpc>
                <a:spcPct val="150000"/>
              </a:lnSpc>
              <a:buNone/>
            </a:pPr>
            <a:r>
              <a:rPr lang="en-US" sz="2400">
                <a:latin typeface="Times New Roman" panose="02020603050405020304" pitchFamily="18" charset="0"/>
                <a:cs typeface="Times New Roman" panose="02020603050405020304" pitchFamily="18" charset="0"/>
                <a:sym typeface="+mn-ea"/>
              </a:rPr>
              <a:t>3. 如图所示，小赵用</a:t>
            </a:r>
            <a:r>
              <a:rPr lang="en-US" sz="2400" i="1">
                <a:latin typeface="Times New Roman" panose="02020603050405020304" pitchFamily="18" charset="0"/>
                <a:cs typeface="Times New Roman" panose="02020603050405020304" pitchFamily="18" charset="0"/>
                <a:sym typeface="+mn-ea"/>
              </a:rPr>
              <a:t>a</a:t>
            </a:r>
            <a:r>
              <a:rPr lang="en-US" sz="2400">
                <a:latin typeface="Times New Roman" panose="02020603050405020304" pitchFamily="18" charset="0"/>
                <a:cs typeface="Times New Roman" panose="02020603050405020304" pitchFamily="18" charset="0"/>
                <a:sym typeface="+mn-ea"/>
              </a:rPr>
              <a:t>、</a:t>
            </a:r>
            <a:r>
              <a:rPr lang="en-US" sz="2400" i="1">
                <a:latin typeface="Times New Roman" panose="02020603050405020304" pitchFamily="18" charset="0"/>
                <a:cs typeface="Times New Roman" panose="02020603050405020304" pitchFamily="18" charset="0"/>
                <a:sym typeface="+mn-ea"/>
              </a:rPr>
              <a:t>b</a:t>
            </a:r>
            <a:r>
              <a:rPr lang="en-US" sz="2400">
                <a:latin typeface="Times New Roman" panose="02020603050405020304" pitchFamily="18" charset="0"/>
                <a:cs typeface="Times New Roman" panose="02020603050405020304" pitchFamily="18" charset="0"/>
                <a:sym typeface="+mn-ea"/>
              </a:rPr>
              <a:t>、</a:t>
            </a:r>
            <a:r>
              <a:rPr lang="en-US" sz="2400" i="1">
                <a:latin typeface="Times New Roman" panose="02020603050405020304" pitchFamily="18" charset="0"/>
                <a:cs typeface="Times New Roman" panose="02020603050405020304" pitchFamily="18" charset="0"/>
                <a:sym typeface="+mn-ea"/>
              </a:rPr>
              <a:t>c</a:t>
            </a:r>
            <a:r>
              <a:rPr lang="en-US" sz="2400">
                <a:latin typeface="Times New Roman" panose="02020603050405020304" pitchFamily="18" charset="0"/>
                <a:cs typeface="Times New Roman" panose="02020603050405020304" pitchFamily="18" charset="0"/>
                <a:sym typeface="+mn-ea"/>
              </a:rPr>
              <a:t>、</a:t>
            </a:r>
            <a:r>
              <a:rPr lang="en-US" sz="2400" i="1">
                <a:latin typeface="Times New Roman" panose="02020603050405020304" pitchFamily="18" charset="0"/>
                <a:cs typeface="Times New Roman" panose="02020603050405020304" pitchFamily="18" charset="0"/>
                <a:sym typeface="+mn-ea"/>
              </a:rPr>
              <a:t>d</a:t>
            </a:r>
            <a:r>
              <a:rPr lang="en-US" sz="2400">
                <a:latin typeface="Times New Roman" panose="02020603050405020304" pitchFamily="18" charset="0"/>
                <a:cs typeface="Times New Roman" panose="02020603050405020304" pitchFamily="18" charset="0"/>
                <a:sym typeface="+mn-ea"/>
              </a:rPr>
              <a:t>四根粗细不同的橡皮筋制成了一个橡皮筋吉他，其中</a:t>
            </a:r>
            <a:r>
              <a:rPr lang="en-US" sz="2400" i="1">
                <a:latin typeface="Times New Roman" panose="02020603050405020304" pitchFamily="18" charset="0"/>
                <a:cs typeface="Times New Roman" panose="02020603050405020304" pitchFamily="18" charset="0"/>
                <a:sym typeface="+mn-ea"/>
              </a:rPr>
              <a:t>a</a:t>
            </a:r>
            <a:r>
              <a:rPr lang="en-US" sz="2400">
                <a:latin typeface="Times New Roman" panose="02020603050405020304" pitchFamily="18" charset="0"/>
                <a:cs typeface="Times New Roman" panose="02020603050405020304" pitchFamily="18" charset="0"/>
                <a:sym typeface="+mn-ea"/>
              </a:rPr>
              <a:t>最粗，</a:t>
            </a:r>
            <a:r>
              <a:rPr lang="en-US" sz="2400" i="1">
                <a:latin typeface="Times New Roman" panose="02020603050405020304" pitchFamily="18" charset="0"/>
                <a:cs typeface="Times New Roman" panose="02020603050405020304" pitchFamily="18" charset="0"/>
                <a:sym typeface="+mn-ea"/>
              </a:rPr>
              <a:t>d</a:t>
            </a:r>
            <a:r>
              <a:rPr lang="en-US" sz="2400">
                <a:latin typeface="Times New Roman" panose="02020603050405020304" pitchFamily="18" charset="0"/>
                <a:cs typeface="Times New Roman" panose="02020603050405020304" pitchFamily="18" charset="0"/>
                <a:sym typeface="+mn-ea"/>
              </a:rPr>
              <a:t>最细．</a:t>
            </a:r>
          </a:p>
          <a:p>
            <a:pPr>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考向：声音的产生</a:t>
            </a:r>
            <a:endParaRPr lang="en-US" sz="2400">
              <a:latin typeface="Times New Roman" panose="02020603050405020304" pitchFamily="18" charset="0"/>
              <a:cs typeface="Times New Roman" panose="02020603050405020304" pitchFamily="18" charset="0"/>
              <a:sym typeface="+mn-ea"/>
            </a:endParaRPr>
          </a:p>
          <a:p>
            <a:pPr>
              <a:lnSpc>
                <a:spcPct val="150000"/>
              </a:lnSpc>
              <a:buNone/>
            </a:pPr>
            <a:r>
              <a:rPr lang="en-US" sz="2400">
                <a:latin typeface="Times New Roman" panose="02020603050405020304" pitchFamily="18" charset="0"/>
                <a:cs typeface="Times New Roman" panose="02020603050405020304" pitchFamily="18" charset="0"/>
                <a:sym typeface="+mn-ea"/>
              </a:rPr>
              <a:t>(1)当他拨动橡皮筋时，橡皮筋会发出跟吉他一样的声音，此声音是由橡皮筋________产生的．</a:t>
            </a:r>
          </a:p>
          <a:p>
            <a:pPr>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考向：声音的特性及影响因素</a:t>
            </a:r>
            <a:endParaRPr lang="en-US" sz="2400">
              <a:latin typeface="Times New Roman" panose="02020603050405020304" pitchFamily="18" charset="0"/>
              <a:cs typeface="Times New Roman" panose="02020603050405020304" pitchFamily="18" charset="0"/>
              <a:sym typeface="+mn-ea"/>
            </a:endParaRPr>
          </a:p>
          <a:p>
            <a:pPr>
              <a:lnSpc>
                <a:spcPct val="150000"/>
              </a:lnSpc>
              <a:buNone/>
            </a:pPr>
            <a:r>
              <a:rPr lang="en-US" sz="2400">
                <a:latin typeface="Times New Roman" panose="02020603050405020304" pitchFamily="18" charset="0"/>
                <a:cs typeface="Times New Roman" panose="02020603050405020304" pitchFamily="18" charset="0"/>
                <a:sym typeface="+mn-ea"/>
              </a:rPr>
              <a:t>(2)当拨动同一根橡皮筋时，用力越大，橡皮筋振动的________越大，发出声音的________越大．</a:t>
            </a:r>
            <a:endParaRPr lang="zh-CN" altLang="en-US" sz="2400"/>
          </a:p>
        </p:txBody>
      </p:sp>
      <p:pic>
        <p:nvPicPr>
          <p:cNvPr id="2" name="图片 -2147482611"/>
          <p:cNvPicPr>
            <a:picLocks noChangeAspect="1"/>
          </p:cNvPicPr>
          <p:nvPr/>
        </p:nvPicPr>
        <p:blipFill>
          <a:blip r:embed="rId4"/>
          <a:stretch>
            <a:fillRect/>
          </a:stretch>
        </p:blipFill>
        <p:spPr>
          <a:xfrm>
            <a:off x="694055" y="2120265"/>
            <a:ext cx="2513965" cy="2229485"/>
          </a:xfrm>
          <a:prstGeom prst="rect">
            <a:avLst/>
          </a:prstGeom>
          <a:noFill/>
          <a:ln w="9525">
            <a:noFill/>
          </a:ln>
        </p:spPr>
      </p:pic>
      <p:sp>
        <p:nvSpPr>
          <p:cNvPr id="12" name="文本框 11"/>
          <p:cNvSpPr txBox="1"/>
          <p:nvPr/>
        </p:nvSpPr>
        <p:spPr>
          <a:xfrm>
            <a:off x="6456045" y="3804285"/>
            <a:ext cx="103187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振动</a:t>
            </a:r>
            <a:endParaRPr lang="zh-CN" altLang="en-US" sz="2400">
              <a:solidFill>
                <a:srgbClr val="FF0000"/>
              </a:solidFill>
              <a:effectLst/>
              <a:ea typeface="宋体" panose="02010600030101010101" pitchFamily="2" charset="-122"/>
            </a:endParaRPr>
          </a:p>
        </p:txBody>
      </p:sp>
      <p:sp>
        <p:nvSpPr>
          <p:cNvPr id="3" name="文本框 2"/>
          <p:cNvSpPr txBox="1"/>
          <p:nvPr/>
        </p:nvSpPr>
        <p:spPr>
          <a:xfrm>
            <a:off x="4029075" y="5441315"/>
            <a:ext cx="96393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幅度</a:t>
            </a:r>
            <a:endParaRPr lang="zh-CN" altLang="en-US" sz="2400">
              <a:solidFill>
                <a:srgbClr val="FF0000"/>
              </a:solidFill>
              <a:effectLst/>
              <a:ea typeface="宋体" panose="02010600030101010101" pitchFamily="2" charset="-122"/>
            </a:endParaRPr>
          </a:p>
        </p:txBody>
      </p:sp>
      <p:sp>
        <p:nvSpPr>
          <p:cNvPr id="5" name="文本框 4"/>
          <p:cNvSpPr txBox="1"/>
          <p:nvPr/>
        </p:nvSpPr>
        <p:spPr>
          <a:xfrm>
            <a:off x="7677150" y="5441315"/>
            <a:ext cx="89535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响度</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6310" y="1721485"/>
            <a:ext cx="10279380" cy="3969385"/>
          </a:xfrm>
          <a:prstGeom prst="rect">
            <a:avLst/>
          </a:prstGeom>
          <a:noFill/>
        </p:spPr>
        <p:txBody>
          <a:bodyPr wrap="square" rtlCol="0" anchor="t">
            <a:spAutoFit/>
          </a:bodyPr>
          <a:lstStyle/>
          <a:p>
            <a:pPr indent="0" algn="l">
              <a:lnSpc>
                <a:spcPct val="150000"/>
              </a:lnSpc>
              <a:buNone/>
            </a:pPr>
            <a:r>
              <a:rPr lang="en-US" sz="2400">
                <a:latin typeface="Times New Roman" panose="02020603050405020304" pitchFamily="18" charset="0"/>
                <a:cs typeface="Times New Roman" panose="02020603050405020304" pitchFamily="18" charset="0"/>
                <a:sym typeface="+mn-ea"/>
              </a:rPr>
              <a:t>(3)当用相同的力拨动粗细不同的橡皮筋时，橡皮筋振动的________不同，发出声音的________不同．用相同的力拨动粗细不同的</a:t>
            </a:r>
            <a:r>
              <a:rPr lang="en-US" sz="2400" i="1">
                <a:latin typeface="Times New Roman" panose="02020603050405020304" pitchFamily="18" charset="0"/>
                <a:cs typeface="Times New Roman" panose="02020603050405020304" pitchFamily="18" charset="0"/>
                <a:sym typeface="+mn-ea"/>
              </a:rPr>
              <a:t>a</a:t>
            </a:r>
            <a:r>
              <a:rPr lang="en-US" sz="2400">
                <a:latin typeface="Times New Roman" panose="02020603050405020304" pitchFamily="18" charset="0"/>
                <a:cs typeface="Times New Roman" panose="02020603050405020304" pitchFamily="18" charset="0"/>
                <a:sym typeface="+mn-ea"/>
              </a:rPr>
              <a:t>、</a:t>
            </a:r>
            <a:r>
              <a:rPr lang="en-US" sz="2400" i="1">
                <a:latin typeface="Times New Roman" panose="02020603050405020304" pitchFamily="18" charset="0"/>
                <a:cs typeface="Times New Roman" panose="02020603050405020304" pitchFamily="18" charset="0"/>
                <a:sym typeface="+mn-ea"/>
              </a:rPr>
              <a:t>b</a:t>
            </a:r>
            <a:r>
              <a:rPr lang="en-US" sz="2400">
                <a:latin typeface="Times New Roman" panose="02020603050405020304" pitchFamily="18" charset="0"/>
                <a:cs typeface="Times New Roman" panose="02020603050405020304" pitchFamily="18" charset="0"/>
                <a:sym typeface="+mn-ea"/>
              </a:rPr>
              <a:t>、</a:t>
            </a:r>
            <a:r>
              <a:rPr lang="en-US" sz="2400" i="1">
                <a:latin typeface="Times New Roman" panose="02020603050405020304" pitchFamily="18" charset="0"/>
                <a:cs typeface="Times New Roman" panose="02020603050405020304" pitchFamily="18" charset="0"/>
                <a:sym typeface="+mn-ea"/>
              </a:rPr>
              <a:t>c</a:t>
            </a:r>
            <a:r>
              <a:rPr lang="en-US" sz="2400">
                <a:latin typeface="Times New Roman" panose="02020603050405020304" pitchFamily="18" charset="0"/>
                <a:cs typeface="Times New Roman" panose="02020603050405020304" pitchFamily="18" charset="0"/>
                <a:sym typeface="+mn-ea"/>
              </a:rPr>
              <a:t>、</a:t>
            </a:r>
            <a:r>
              <a:rPr lang="en-US" sz="2400" i="1">
                <a:latin typeface="Times New Roman" panose="02020603050405020304" pitchFamily="18" charset="0"/>
                <a:cs typeface="Times New Roman" panose="02020603050405020304" pitchFamily="18" charset="0"/>
                <a:sym typeface="+mn-ea"/>
              </a:rPr>
              <a:t>d</a:t>
            </a:r>
            <a:r>
              <a:rPr lang="en-US" sz="2400">
                <a:latin typeface="Times New Roman" panose="02020603050405020304" pitchFamily="18" charset="0"/>
                <a:cs typeface="Times New Roman" panose="02020603050405020304" pitchFamily="18" charset="0"/>
                <a:sym typeface="+mn-ea"/>
              </a:rPr>
              <a:t>四根橡皮筋时(如图所示)，________橡皮筋的音调最高．</a:t>
            </a: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(4)向右移动左侧木条的位置，然后依次用相同的力拨动两个木条之间的各根橡</a:t>
            </a:r>
            <a:r>
              <a:rPr lang="en-US" sz="2400">
                <a:latin typeface="宋体" panose="02010600030101010101" pitchFamily="2" charset="-122"/>
                <a:cs typeface="宋体" panose="02010600030101010101" pitchFamily="2" charset="-122"/>
                <a:sym typeface="+mn-ea"/>
              </a:rPr>
              <a:t>皮筋，用来探究音调与橡皮筋长度的关系，这种做法是否合理：</a:t>
            </a:r>
            <a:r>
              <a:rPr lang="en-US" sz="2400">
                <a:latin typeface="Times New Roman" panose="02020603050405020304" pitchFamily="18" charset="0"/>
                <a:cs typeface="Times New Roman" panose="02020603050405020304" pitchFamily="18" charset="0"/>
                <a:sym typeface="+mn-ea"/>
              </a:rPr>
              <a:t>________，理由是：______________________________________________</a:t>
            </a: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____________________________． </a:t>
            </a:r>
            <a:endParaRPr lang="zh-CN" altLang="en-US" sz="2400"/>
          </a:p>
        </p:txBody>
      </p:sp>
      <p:sp>
        <p:nvSpPr>
          <p:cNvPr id="12" name="文本框 11"/>
          <p:cNvSpPr txBox="1"/>
          <p:nvPr/>
        </p:nvSpPr>
        <p:spPr>
          <a:xfrm>
            <a:off x="8796655" y="1854835"/>
            <a:ext cx="110871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频率</a:t>
            </a:r>
            <a:endParaRPr lang="zh-CN" altLang="en-US" sz="2400">
              <a:solidFill>
                <a:srgbClr val="FF0000"/>
              </a:solidFill>
              <a:effectLst/>
              <a:ea typeface="宋体" panose="02010600030101010101" pitchFamily="2" charset="-122"/>
            </a:endParaRPr>
          </a:p>
        </p:txBody>
      </p:sp>
      <p:sp>
        <p:nvSpPr>
          <p:cNvPr id="2" name="文本框 1"/>
          <p:cNvSpPr txBox="1"/>
          <p:nvPr/>
        </p:nvSpPr>
        <p:spPr>
          <a:xfrm>
            <a:off x="2860675" y="2411730"/>
            <a:ext cx="102235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音调</a:t>
            </a:r>
            <a:endParaRPr lang="zh-CN" altLang="en-US" sz="2400">
              <a:solidFill>
                <a:srgbClr val="FF0000"/>
              </a:solidFill>
              <a:effectLst/>
              <a:ea typeface="宋体" panose="02010600030101010101" pitchFamily="2" charset="-122"/>
            </a:endParaRPr>
          </a:p>
        </p:txBody>
      </p:sp>
      <p:sp>
        <p:nvSpPr>
          <p:cNvPr id="3" name="文本框 2"/>
          <p:cNvSpPr txBox="1"/>
          <p:nvPr/>
        </p:nvSpPr>
        <p:spPr>
          <a:xfrm>
            <a:off x="3739515" y="2896870"/>
            <a:ext cx="624205" cy="460375"/>
          </a:xfrm>
          <a:prstGeom prst="rect">
            <a:avLst/>
          </a:prstGeom>
          <a:noFill/>
          <a:ln w="9525">
            <a:noFill/>
          </a:ln>
        </p:spPr>
        <p:txBody>
          <a:bodyPr wrap="square">
            <a:spAutoFit/>
          </a:bodyPr>
          <a:lstStyle/>
          <a:p>
            <a:r>
              <a:rPr lang="en-US" sz="2400" i="1">
                <a:solidFill>
                  <a:srgbClr val="FF0000"/>
                </a:solidFill>
                <a:effectLst/>
                <a:latin typeface="Times New Roman" panose="02020603050405020304" pitchFamily="18" charset="0"/>
                <a:ea typeface="宋体" panose="02010600030101010101" pitchFamily="2" charset="-122"/>
              </a:rPr>
              <a:t>d</a:t>
            </a:r>
            <a:endParaRPr lang="zh-CN" altLang="en-US" sz="2400">
              <a:solidFill>
                <a:srgbClr val="FF0000"/>
              </a:solidFill>
              <a:effectLst/>
              <a:ea typeface="宋体" panose="02010600030101010101" pitchFamily="2" charset="-122"/>
            </a:endParaRPr>
          </a:p>
        </p:txBody>
      </p:sp>
      <p:sp>
        <p:nvSpPr>
          <p:cNvPr id="4" name="文本框 3"/>
          <p:cNvSpPr txBox="1"/>
          <p:nvPr/>
        </p:nvSpPr>
        <p:spPr>
          <a:xfrm>
            <a:off x="1028065" y="4533900"/>
            <a:ext cx="126365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不合理</a:t>
            </a:r>
            <a:endParaRPr lang="zh-CN" altLang="en-US" sz="2400">
              <a:solidFill>
                <a:srgbClr val="FF0000"/>
              </a:solidFill>
              <a:effectLst/>
              <a:ea typeface="宋体" panose="02010600030101010101" pitchFamily="2" charset="-122"/>
            </a:endParaRPr>
          </a:p>
        </p:txBody>
      </p:sp>
      <p:sp>
        <p:nvSpPr>
          <p:cNvPr id="7" name="文本框 6"/>
          <p:cNvSpPr txBox="1"/>
          <p:nvPr/>
        </p:nvSpPr>
        <p:spPr>
          <a:xfrm>
            <a:off x="956310" y="4390390"/>
            <a:ext cx="10279380" cy="1198880"/>
          </a:xfrm>
          <a:prstGeom prst="rect">
            <a:avLst/>
          </a:prstGeom>
          <a:noFill/>
          <a:ln w="9525">
            <a:noFill/>
          </a:ln>
        </p:spPr>
        <p:txBody>
          <a:bodyPr wrap="square">
            <a:spAutoFit/>
          </a:bodyPr>
          <a:lstStyle/>
          <a:p>
            <a:pPr>
              <a:lnSpc>
                <a:spcPct val="150000"/>
              </a:lnSpc>
            </a:pPr>
            <a:r>
              <a:rPr lang="en-US" altLang="zh-CN" sz="2400">
                <a:solidFill>
                  <a:srgbClr val="FF0000"/>
                </a:solidFill>
                <a:effectLst/>
                <a:ea typeface="宋体" panose="02010600030101010101" pitchFamily="2" charset="-122"/>
              </a:rPr>
              <a:t>                                       </a:t>
            </a:r>
            <a:r>
              <a:rPr lang="zh-CN" sz="2400">
                <a:solidFill>
                  <a:srgbClr val="FF0000"/>
                </a:solidFill>
                <a:effectLst/>
                <a:ea typeface="宋体" panose="02010600030101010101" pitchFamily="2" charset="-122"/>
              </a:rPr>
              <a:t>没有控制四根橡皮筋的粗细相同，也没有控制橡皮筋</a:t>
            </a:r>
          </a:p>
          <a:p>
            <a:pPr>
              <a:lnSpc>
                <a:spcPct val="150000"/>
              </a:lnSpc>
            </a:pPr>
            <a:r>
              <a:rPr lang="zh-CN" sz="2400">
                <a:solidFill>
                  <a:srgbClr val="FF0000"/>
                </a:solidFill>
                <a:effectLst/>
                <a:ea typeface="宋体" panose="02010600030101010101" pitchFamily="2" charset="-122"/>
              </a:rPr>
              <a:t>的长度不同</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3703" y="4912360"/>
            <a:ext cx="2735580" cy="506730"/>
          </a:xfrm>
          <a:prstGeom prst="rect">
            <a:avLst/>
          </a:prstGeom>
          <a:noFill/>
        </p:spPr>
        <p:txBody>
          <a:bodyPr wrap="none" rtlCol="0">
            <a:spAutoFit/>
          </a:bodyPr>
          <a:lstStyle/>
          <a:p>
            <a:pPr algn="ctr">
              <a:lnSpc>
                <a:spcPct val="150000"/>
              </a:lnSpc>
              <a:buNone/>
            </a:pPr>
            <a:r>
              <a:rPr lang="en-US" sz="1800">
                <a:latin typeface="Times New Roman" panose="02020603050405020304" pitchFamily="18" charset="0"/>
                <a:cs typeface="Times New Roman" panose="02020603050405020304" pitchFamily="18" charset="0"/>
                <a:sym typeface="+mn-ea"/>
              </a:rPr>
              <a:t>(HK八年级P48　图3－25)</a:t>
            </a:r>
            <a:endParaRPr lang="en-US" altLang="en-US" sz="1800">
              <a:latin typeface="Times New Roman" panose="02020603050405020304" pitchFamily="18" charset="0"/>
              <a:ea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206750" y="1685925"/>
            <a:ext cx="8562340" cy="3415030"/>
          </a:xfrm>
          <a:prstGeom prst="rect">
            <a:avLst/>
          </a:prstGeom>
          <a:noFill/>
        </p:spPr>
        <p:txBody>
          <a:bodyPr wrap="square" rtlCol="0" anchor="t">
            <a:spAutoFit/>
          </a:bodyPr>
          <a:lstStyle/>
          <a:p>
            <a:pPr>
              <a:lnSpc>
                <a:spcPct val="150000"/>
              </a:lnSpc>
              <a:buNone/>
            </a:pPr>
            <a:r>
              <a:rPr lang="en-US" sz="2400">
                <a:latin typeface="Times New Roman" panose="02020603050405020304" pitchFamily="18" charset="0"/>
                <a:cs typeface="Times New Roman" panose="02020603050405020304" pitchFamily="18" charset="0"/>
                <a:sym typeface="+mn-ea"/>
              </a:rPr>
              <a:t>4. 在飞机失事搜寻过程中，搜救舰船在定位和测量海深时都要用到超</a:t>
            </a:r>
            <a:r>
              <a:rPr lang="en-US" sz="2400">
                <a:latin typeface="宋体" panose="02010600030101010101" pitchFamily="2" charset="-122"/>
                <a:cs typeface="宋体" panose="02010600030101010101" pitchFamily="2" charset="-122"/>
                <a:sym typeface="+mn-ea"/>
              </a:rPr>
              <a:t>声测位仪，如图所示．</a:t>
            </a:r>
          </a:p>
          <a:p>
            <a:pPr>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考向：声音的传播</a:t>
            </a:r>
            <a:endParaRPr lang="en-US" sz="2400">
              <a:latin typeface="Times New Roman" panose="02020603050405020304" pitchFamily="18" charset="0"/>
              <a:cs typeface="Times New Roman" panose="02020603050405020304" pitchFamily="18" charset="0"/>
              <a:sym typeface="+mn-ea"/>
            </a:endParaRPr>
          </a:p>
          <a:p>
            <a:pPr>
              <a:lnSpc>
                <a:spcPct val="150000"/>
              </a:lnSpc>
              <a:buNone/>
            </a:pPr>
            <a:r>
              <a:rPr lang="en-US" sz="2400">
                <a:latin typeface="Times New Roman" panose="02020603050405020304" pitchFamily="18" charset="0"/>
                <a:cs typeface="Times New Roman" panose="02020603050405020304" pitchFamily="18" charset="0"/>
                <a:sym typeface="+mn-ea"/>
              </a:rPr>
              <a:t>(1)超声测位仪进行定位和测量海深时是利用声音可以在______中传播来工作的，此方法________(选填</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能</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或</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不能</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)测出地球到月球的距离．</a:t>
            </a:r>
            <a:endParaRPr lang="zh-CN" altLang="en-US" sz="2400"/>
          </a:p>
        </p:txBody>
      </p:sp>
      <p:pic>
        <p:nvPicPr>
          <p:cNvPr id="2" name="图片 -2147482610"/>
          <p:cNvPicPr>
            <a:picLocks noChangeAspect="1"/>
          </p:cNvPicPr>
          <p:nvPr/>
        </p:nvPicPr>
        <p:blipFill>
          <a:blip r:embed="rId4"/>
          <a:stretch>
            <a:fillRect/>
          </a:stretch>
        </p:blipFill>
        <p:spPr>
          <a:xfrm>
            <a:off x="873760" y="1918970"/>
            <a:ext cx="1816100" cy="2755265"/>
          </a:xfrm>
          <a:prstGeom prst="rect">
            <a:avLst/>
          </a:prstGeom>
          <a:noFill/>
          <a:ln w="9525">
            <a:noFill/>
          </a:ln>
        </p:spPr>
      </p:pic>
      <p:sp>
        <p:nvSpPr>
          <p:cNvPr id="12" name="文本框 11"/>
          <p:cNvSpPr txBox="1"/>
          <p:nvPr/>
        </p:nvSpPr>
        <p:spPr>
          <a:xfrm>
            <a:off x="10611485" y="3403600"/>
            <a:ext cx="104076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液体</a:t>
            </a:r>
            <a:endParaRPr lang="zh-CN" altLang="en-US" sz="2400">
              <a:solidFill>
                <a:srgbClr val="FF0000"/>
              </a:solidFill>
              <a:effectLst/>
              <a:ea typeface="宋体" panose="02010600030101010101" pitchFamily="2" charset="-122"/>
            </a:endParaRPr>
          </a:p>
        </p:txBody>
      </p:sp>
      <p:sp>
        <p:nvSpPr>
          <p:cNvPr id="3" name="文本框 2"/>
          <p:cNvSpPr txBox="1"/>
          <p:nvPr/>
        </p:nvSpPr>
        <p:spPr>
          <a:xfrm>
            <a:off x="6794500" y="3960495"/>
            <a:ext cx="98234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不能</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MainIdea"/>
          <p:cNvSpPr/>
          <p:nvPr/>
        </p:nvSpPr>
        <p:spPr>
          <a:xfrm>
            <a:off x="5386705" y="3078480"/>
            <a:ext cx="1438910" cy="1041400"/>
          </a:xfrm>
          <a:custGeom>
            <a:avLst/>
            <a:gdLst>
              <a:gd name="rtl" fmla="*/ 192128 w 964896"/>
              <a:gd name="rtt" fmla="*/ 132240 h 456000"/>
              <a:gd name="rtr" fmla="*/ 769728 w 964896"/>
              <a:gd name="rtb" fmla="*/ 337440 h 456000"/>
            </a:gdLst>
            <a:ahLst/>
            <a:cxnLst/>
            <a:rect l="rtl" t="rtt" r="rtr" b="rtb"/>
            <a:pathLst>
              <a:path w="964896" h="456000">
                <a:moveTo>
                  <a:pt x="228000" y="0"/>
                </a:moveTo>
                <a:lnTo>
                  <a:pt x="736896" y="0"/>
                </a:lnTo>
                <a:cubicBezTo>
                  <a:pt x="862820" y="0"/>
                  <a:pt x="964896" y="102076"/>
                  <a:pt x="964896" y="228000"/>
                </a:cubicBezTo>
                <a:cubicBezTo>
                  <a:pt x="964896" y="353924"/>
                  <a:pt x="862820" y="456000"/>
                  <a:pt x="736896" y="456000"/>
                </a:cubicBezTo>
                <a:lnTo>
                  <a:pt x="228000" y="456000"/>
                </a:lnTo>
                <a:cubicBezTo>
                  <a:pt x="102076" y="456000"/>
                  <a:pt x="0" y="353924"/>
                  <a:pt x="0" y="228000"/>
                </a:cubicBezTo>
                <a:cubicBezTo>
                  <a:pt x="0" y="102076"/>
                  <a:pt x="102076" y="0"/>
                  <a:pt x="228000" y="0"/>
                </a:cubicBezTo>
                <a:close/>
              </a:path>
            </a:pathLst>
          </a:custGeom>
          <a:noFill/>
          <a:ln w="30400" cap="flat">
            <a:solidFill>
              <a:schemeClr val="accent4"/>
            </a:solidFill>
            <a:round/>
          </a:ln>
          <a:extLst>
            <a:ext uri="{909E8E84-426E-40DD-AFC4-6F175D3DCCD1}">
              <a14:hiddenFill xmlns:a14="http://schemas.microsoft.com/office/drawing/2010/main">
                <a:solidFill>
                  <a:schemeClr val="accent4"/>
                </a:solidFill>
              </a14:hiddenFill>
            </a:ext>
          </a:extLst>
        </p:spPr>
        <p:txBody>
          <a:bodyPr wrap="none" lIns="0" tIns="0" rIns="0" bIns="22500" rtlCol="0" anchor="ctr"/>
          <a:lstStyle/>
          <a:p>
            <a:pPr algn="ctr">
              <a:lnSpc>
                <a:spcPct val="100000"/>
              </a:lnSpc>
            </a:pPr>
            <a:r>
              <a:rPr sz="2400" b="1">
                <a:solidFill>
                  <a:srgbClr val="454545"/>
                </a:solidFill>
                <a:latin typeface="宋体" panose="02010600030101010101" pitchFamily="2" charset="-122"/>
              </a:rPr>
              <a:t>声现象</a:t>
            </a:r>
          </a:p>
        </p:txBody>
      </p:sp>
      <p:grpSp>
        <p:nvGrpSpPr>
          <p:cNvPr id="13" name="组合 12"/>
          <p:cNvGrpSpPr/>
          <p:nvPr/>
        </p:nvGrpSpPr>
        <p:grpSpPr>
          <a:xfrm>
            <a:off x="7061200" y="1188720"/>
            <a:ext cx="3289300" cy="3054985"/>
            <a:chOff x="11095" y="2212"/>
            <a:chExt cx="5180" cy="4811"/>
          </a:xfrm>
          <a:noFill/>
        </p:grpSpPr>
        <p:sp>
          <p:nvSpPr>
            <p:cNvPr id="103" name="MMConnector"/>
            <p:cNvSpPr/>
            <p:nvPr/>
          </p:nvSpPr>
          <p:spPr>
            <a:xfrm>
              <a:off x="11095" y="4377"/>
              <a:ext cx="2056" cy="2647"/>
            </a:xfrm>
            <a:custGeom>
              <a:avLst/>
              <a:gdLst/>
              <a:ahLst/>
              <a:cxnLst/>
              <a:rect l="0" t="0" r="0" b="0"/>
              <a:pathLst>
                <a:path w="875582" h="735900">
                  <a:moveTo>
                    <a:pt x="-253670" y="262981"/>
                  </a:moveTo>
                  <a:cubicBezTo>
                    <a:pt x="-267596" y="276129"/>
                    <a:pt x="-268582" y="293637"/>
                    <a:pt x="-258511" y="304249"/>
                  </a:cubicBezTo>
                  <a:cubicBezTo>
                    <a:pt x="-248440" y="314861"/>
                    <a:pt x="-230458" y="315242"/>
                    <a:pt x="-217047" y="301569"/>
                  </a:cubicBezTo>
                  <a:cubicBezTo>
                    <a:pt x="-204281" y="288554"/>
                    <a:pt x="-191516" y="275539"/>
                    <a:pt x="-179226" y="262174"/>
                  </a:cubicBezTo>
                  <a:cubicBezTo>
                    <a:pt x="-166937" y="248810"/>
                    <a:pt x="-155124" y="235096"/>
                    <a:pt x="-143578" y="221219"/>
                  </a:cubicBezTo>
                  <a:cubicBezTo>
                    <a:pt x="-132031" y="207342"/>
                    <a:pt x="-120752" y="193303"/>
                    <a:pt x="-109714" y="179126"/>
                  </a:cubicBezTo>
                  <a:cubicBezTo>
                    <a:pt x="-98676" y="164949"/>
                    <a:pt x="-87879" y="150635"/>
                    <a:pt x="-77252" y="136238"/>
                  </a:cubicBezTo>
                  <a:cubicBezTo>
                    <a:pt x="-66624" y="121841"/>
                    <a:pt x="-56166" y="107362"/>
                    <a:pt x="-45822" y="92839"/>
                  </a:cubicBezTo>
                  <a:cubicBezTo>
                    <a:pt x="-35477" y="78316"/>
                    <a:pt x="-25246" y="63748"/>
                    <a:pt x="-15071" y="49172"/>
                  </a:cubicBezTo>
                  <a:cubicBezTo>
                    <a:pt x="-4897" y="34597"/>
                    <a:pt x="5221" y="20014"/>
                    <a:pt x="15337" y="5457"/>
                  </a:cubicBezTo>
                  <a:cubicBezTo>
                    <a:pt x="25454" y="-9099"/>
                    <a:pt x="35568" y="-23629"/>
                    <a:pt x="45733" y="-38096"/>
                  </a:cubicBezTo>
                  <a:cubicBezTo>
                    <a:pt x="55899" y="-52564"/>
                    <a:pt x="66116" y="-66970"/>
                    <a:pt x="76439" y="-81276"/>
                  </a:cubicBezTo>
                  <a:cubicBezTo>
                    <a:pt x="86762" y="-95582"/>
                    <a:pt x="97190" y="-109789"/>
                    <a:pt x="107777" y="-123853"/>
                  </a:cubicBezTo>
                  <a:cubicBezTo>
                    <a:pt x="118364" y="-137918"/>
                    <a:pt x="129111" y="-151840"/>
                    <a:pt x="140072" y="-165570"/>
                  </a:cubicBezTo>
                  <a:cubicBezTo>
                    <a:pt x="151033" y="-179300"/>
                    <a:pt x="162208" y="-192838"/>
                    <a:pt x="173651" y="-206126"/>
                  </a:cubicBezTo>
                  <a:cubicBezTo>
                    <a:pt x="185094" y="-219414"/>
                    <a:pt x="196805" y="-232451"/>
                    <a:pt x="208837" y="-245167"/>
                  </a:cubicBezTo>
                  <a:cubicBezTo>
                    <a:pt x="220869" y="-257883"/>
                    <a:pt x="233221" y="-270279"/>
                    <a:pt x="245939" y="-282271"/>
                  </a:cubicBezTo>
                  <a:cubicBezTo>
                    <a:pt x="258657" y="-294263"/>
                    <a:pt x="271741" y="-305852"/>
                    <a:pt x="285227" y="-316945"/>
                  </a:cubicBezTo>
                  <a:cubicBezTo>
                    <a:pt x="298713" y="-328038"/>
                    <a:pt x="312600" y="-338634"/>
                    <a:pt x="326900" y="-348635"/>
                  </a:cubicBezTo>
                  <a:cubicBezTo>
                    <a:pt x="341201" y="-358635"/>
                    <a:pt x="355913" y="-368040"/>
                    <a:pt x="371044" y="-376753"/>
                  </a:cubicBezTo>
                  <a:cubicBezTo>
                    <a:pt x="386175" y="-385466"/>
                    <a:pt x="401723" y="-393488"/>
                    <a:pt x="417589" y="-400740"/>
                  </a:cubicBezTo>
                  <a:cubicBezTo>
                    <a:pt x="433455" y="-407991"/>
                    <a:pt x="449640" y="-414472"/>
                    <a:pt x="466296" y="-420139"/>
                  </a:cubicBezTo>
                  <a:cubicBezTo>
                    <a:pt x="482952" y="-425806"/>
                    <a:pt x="500080" y="-430658"/>
                    <a:pt x="516773" y="-434676"/>
                  </a:cubicBezTo>
                  <a:cubicBezTo>
                    <a:pt x="533467" y="-438694"/>
                    <a:pt x="549725" y="-441878"/>
                    <a:pt x="568539" y="-444299"/>
                  </a:cubicBezTo>
                  <a:cubicBezTo>
                    <a:pt x="587352" y="-446720"/>
                    <a:pt x="608721" y="-448378"/>
                    <a:pt x="621094" y="-449172"/>
                  </a:cubicBezTo>
                  <a:cubicBezTo>
                    <a:pt x="633468" y="-449966"/>
                    <a:pt x="636846" y="-449895"/>
                    <a:pt x="640224" y="-449825"/>
                  </a:cubicBezTo>
                  <a:cubicBezTo>
                    <a:pt x="642959" y="-449768"/>
                    <a:pt x="644784" y="-451535"/>
                    <a:pt x="644784" y="-453625"/>
                  </a:cubicBezTo>
                  <a:cubicBezTo>
                    <a:pt x="644784" y="-455715"/>
                    <a:pt x="642955" y="-457263"/>
                    <a:pt x="640224" y="-457425"/>
                  </a:cubicBezTo>
                  <a:cubicBezTo>
                    <a:pt x="636819" y="-457627"/>
                    <a:pt x="633414" y="-457830"/>
                    <a:pt x="620845" y="-457506"/>
                  </a:cubicBezTo>
                  <a:cubicBezTo>
                    <a:pt x="608276" y="-457183"/>
                    <a:pt x="586543" y="-456333"/>
                    <a:pt x="567320" y="-454604"/>
                  </a:cubicBezTo>
                  <a:cubicBezTo>
                    <a:pt x="548097" y="-452875"/>
                    <a:pt x="531384" y="-450267"/>
                    <a:pt x="514160" y="-446814"/>
                  </a:cubicBezTo>
                  <a:cubicBezTo>
                    <a:pt x="496936" y="-443362"/>
                    <a:pt x="479201" y="-439065"/>
                    <a:pt x="461882" y="-433904"/>
                  </a:cubicBezTo>
                  <a:cubicBezTo>
                    <a:pt x="444564" y="-428743"/>
                    <a:pt x="427661" y="-422718"/>
                    <a:pt x="411035" y="-415877"/>
                  </a:cubicBezTo>
                  <a:cubicBezTo>
                    <a:pt x="394409" y="-409036"/>
                    <a:pt x="378060" y="-401380"/>
                    <a:pt x="362106" y="-392989"/>
                  </a:cubicBezTo>
                  <a:cubicBezTo>
                    <a:pt x="346152" y="-384599"/>
                    <a:pt x="330594" y="-375475"/>
                    <a:pt x="315442" y="-365721"/>
                  </a:cubicBezTo>
                  <a:cubicBezTo>
                    <a:pt x="300289" y="-355968"/>
                    <a:pt x="285544" y="-345585"/>
                    <a:pt x="271204" y="-334685"/>
                  </a:cubicBezTo>
                  <a:cubicBezTo>
                    <a:pt x="256865" y="-323784"/>
                    <a:pt x="242933" y="-312365"/>
                    <a:pt x="229379" y="-300532"/>
                  </a:cubicBezTo>
                  <a:cubicBezTo>
                    <a:pt x="215824" y="-288699"/>
                    <a:pt x="202648" y="-276452"/>
                    <a:pt x="189809" y="-263884"/>
                  </a:cubicBezTo>
                  <a:cubicBezTo>
                    <a:pt x="176969" y="-251316"/>
                    <a:pt x="164466" y="-238426"/>
                    <a:pt x="152248" y="-225292"/>
                  </a:cubicBezTo>
                  <a:cubicBezTo>
                    <a:pt x="140031" y="-212159"/>
                    <a:pt x="128100" y="-198782"/>
                    <a:pt x="116401" y="-185228"/>
                  </a:cubicBezTo>
                  <a:cubicBezTo>
                    <a:pt x="104703" y="-171673"/>
                    <a:pt x="93238" y="-157941"/>
                    <a:pt x="81951" y="-144087"/>
                  </a:cubicBezTo>
                  <a:cubicBezTo>
                    <a:pt x="70665" y="-130233"/>
                    <a:pt x="59558" y="-116257"/>
                    <a:pt x="48578" y="-102207"/>
                  </a:cubicBezTo>
                  <a:cubicBezTo>
                    <a:pt x="37598" y="-88157"/>
                    <a:pt x="26744" y="-74034"/>
                    <a:pt x="15965" y="-59879"/>
                  </a:cubicBezTo>
                  <a:cubicBezTo>
                    <a:pt x="5187" y="-45725"/>
                    <a:pt x="-5517" y="-31540"/>
                    <a:pt x="-16196" y="-17366"/>
                  </a:cubicBezTo>
                  <a:cubicBezTo>
                    <a:pt x="-26874" y="-3191"/>
                    <a:pt x="-37528" y="10973"/>
                    <a:pt x="-48207" y="25086"/>
                  </a:cubicBezTo>
                  <a:cubicBezTo>
                    <a:pt x="-58886" y="39199"/>
                    <a:pt x="-69589" y="53261"/>
                    <a:pt x="-80368" y="67228"/>
                  </a:cubicBezTo>
                  <a:cubicBezTo>
                    <a:pt x="-91146" y="81195"/>
                    <a:pt x="-101999" y="95067"/>
                    <a:pt x="-112974" y="108800"/>
                  </a:cubicBezTo>
                  <a:cubicBezTo>
                    <a:pt x="-123948" y="122533"/>
                    <a:pt x="-135045" y="136126"/>
                    <a:pt x="-146320" y="149516"/>
                  </a:cubicBezTo>
                  <a:cubicBezTo>
                    <a:pt x="-157595" y="162906"/>
                    <a:pt x="-169048" y="176091"/>
                    <a:pt x="-180699" y="189049"/>
                  </a:cubicBezTo>
                  <a:cubicBezTo>
                    <a:pt x="-192350" y="202006"/>
                    <a:pt x="-204200" y="214734"/>
                    <a:pt x="-216394" y="227018"/>
                  </a:cubicBezTo>
                  <a:cubicBezTo>
                    <a:pt x="-228589" y="239302"/>
                    <a:pt x="-241129" y="251142"/>
                    <a:pt x="-253670" y="262981"/>
                  </a:cubicBezTo>
                  <a:close/>
                </a:path>
              </a:pathLst>
            </a:custGeom>
            <a:solidFill>
              <a:schemeClr val="accent4"/>
            </a:solidFill>
            <a:ln w="7600" cap="rnd">
              <a:solidFill>
                <a:schemeClr val="accent4"/>
              </a:solidFill>
              <a:round/>
            </a:ln>
          </p:spPr>
        </p:sp>
        <p:sp>
          <p:nvSpPr>
            <p:cNvPr id="102" name="MainTopic"/>
            <p:cNvSpPr/>
            <p:nvPr/>
          </p:nvSpPr>
          <p:spPr>
            <a:xfrm>
              <a:off x="12595" y="2212"/>
              <a:ext cx="3681" cy="1066"/>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hlinkClick r:id="rId2" action="ppaction://hlinksldjump"/>
                </a:rPr>
                <a:t>超声波和次声波</a:t>
              </a:r>
              <a:endParaRPr sz="2400">
                <a:solidFill>
                  <a:srgbClr val="303030"/>
                </a:solidFill>
                <a:latin typeface="宋体" panose="02010600030101010101" pitchFamily="2" charset="-122"/>
              </a:endParaRPr>
            </a:p>
          </p:txBody>
        </p:sp>
      </p:grpSp>
      <p:grpSp>
        <p:nvGrpSpPr>
          <p:cNvPr id="14" name="组合 13"/>
          <p:cNvGrpSpPr/>
          <p:nvPr/>
        </p:nvGrpSpPr>
        <p:grpSpPr>
          <a:xfrm>
            <a:off x="7061200" y="2364740"/>
            <a:ext cx="2269490" cy="1459230"/>
            <a:chOff x="11095" y="4064"/>
            <a:chExt cx="3574" cy="2298"/>
          </a:xfrm>
          <a:noFill/>
        </p:grpSpPr>
        <p:sp>
          <p:nvSpPr>
            <p:cNvPr id="105" name="MMConnector"/>
            <p:cNvSpPr/>
            <p:nvPr/>
          </p:nvSpPr>
          <p:spPr>
            <a:xfrm>
              <a:off x="11095" y="5302"/>
              <a:ext cx="1925" cy="1061"/>
            </a:xfrm>
            <a:custGeom>
              <a:avLst/>
              <a:gdLst/>
              <a:ahLst/>
              <a:cxnLst/>
              <a:rect l="0" t="0" r="0" b="0"/>
              <a:pathLst>
                <a:path w="819785" h="294963">
                  <a:moveTo>
                    <a:pt x="-189914" y="74285"/>
                  </a:moveTo>
                  <a:cubicBezTo>
                    <a:pt x="-207679" y="81441"/>
                    <a:pt x="-214658" y="97735"/>
                    <a:pt x="-208964" y="111212"/>
                  </a:cubicBezTo>
                  <a:cubicBezTo>
                    <a:pt x="-203270" y="124688"/>
                    <a:pt x="-186578" y="131356"/>
                    <a:pt x="-169208" y="123291"/>
                  </a:cubicBezTo>
                  <a:cubicBezTo>
                    <a:pt x="-152873" y="115706"/>
                    <a:pt x="-136538" y="108121"/>
                    <a:pt x="-120380" y="100268"/>
                  </a:cubicBezTo>
                  <a:cubicBezTo>
                    <a:pt x="-104221" y="92414"/>
                    <a:pt x="-88238" y="84291"/>
                    <a:pt x="-72356" y="76043"/>
                  </a:cubicBezTo>
                  <a:cubicBezTo>
                    <a:pt x="-56473" y="67795"/>
                    <a:pt x="-40691" y="59420"/>
                    <a:pt x="-24994" y="50956"/>
                  </a:cubicBezTo>
                  <a:cubicBezTo>
                    <a:pt x="-9296" y="42491"/>
                    <a:pt x="6317" y="33935"/>
                    <a:pt x="21884" y="25354"/>
                  </a:cubicBezTo>
                  <a:cubicBezTo>
                    <a:pt x="37450" y="16772"/>
                    <a:pt x="52970" y="8165"/>
                    <a:pt x="68479" y="-408"/>
                  </a:cubicBezTo>
                  <a:cubicBezTo>
                    <a:pt x="83988" y="-8982"/>
                    <a:pt x="99486" y="-17523"/>
                    <a:pt x="115010" y="-25969"/>
                  </a:cubicBezTo>
                  <a:cubicBezTo>
                    <a:pt x="130534" y="-34414"/>
                    <a:pt x="146084" y="-42765"/>
                    <a:pt x="161696" y="-50959"/>
                  </a:cubicBezTo>
                  <a:cubicBezTo>
                    <a:pt x="177307" y="-59152"/>
                    <a:pt x="192981" y="-67188"/>
                    <a:pt x="208748" y="-75002"/>
                  </a:cubicBezTo>
                  <a:cubicBezTo>
                    <a:pt x="224516" y="-82817"/>
                    <a:pt x="240376" y="-90410"/>
                    <a:pt x="256358" y="-97717"/>
                  </a:cubicBezTo>
                  <a:cubicBezTo>
                    <a:pt x="272340" y="-105025"/>
                    <a:pt x="288442" y="-112047"/>
                    <a:pt x="304680" y="-118722"/>
                  </a:cubicBezTo>
                  <a:cubicBezTo>
                    <a:pt x="320918" y="-125397"/>
                    <a:pt x="337291" y="-131724"/>
                    <a:pt x="353820" y="-137647"/>
                  </a:cubicBezTo>
                  <a:cubicBezTo>
                    <a:pt x="370348" y="-143569"/>
                    <a:pt x="387031" y="-149087"/>
                    <a:pt x="403824" y="-154149"/>
                  </a:cubicBezTo>
                  <a:cubicBezTo>
                    <a:pt x="420617" y="-159210"/>
                    <a:pt x="437520" y="-163816"/>
                    <a:pt x="454674" y="-167933"/>
                  </a:cubicBezTo>
                  <a:cubicBezTo>
                    <a:pt x="471829" y="-172051"/>
                    <a:pt x="489236" y="-175679"/>
                    <a:pt x="506287" y="-178776"/>
                  </a:cubicBezTo>
                  <a:cubicBezTo>
                    <a:pt x="523339" y="-181872"/>
                    <a:pt x="540035" y="-184436"/>
                    <a:pt x="558527" y="-186534"/>
                  </a:cubicBezTo>
                  <a:cubicBezTo>
                    <a:pt x="577019" y="-188632"/>
                    <a:pt x="597307" y="-190264"/>
                    <a:pt x="611223" y="-191159"/>
                  </a:cubicBezTo>
                  <a:cubicBezTo>
                    <a:pt x="625138" y="-192055"/>
                    <a:pt x="632681" y="-192215"/>
                    <a:pt x="640224" y="-192375"/>
                  </a:cubicBezTo>
                  <a:cubicBezTo>
                    <a:pt x="642959" y="-192433"/>
                    <a:pt x="644784" y="-194085"/>
                    <a:pt x="644784" y="-196175"/>
                  </a:cubicBezTo>
                  <a:cubicBezTo>
                    <a:pt x="644784" y="-198265"/>
                    <a:pt x="642959" y="-199891"/>
                    <a:pt x="640224" y="-199975"/>
                  </a:cubicBezTo>
                  <a:cubicBezTo>
                    <a:pt x="632623" y="-200208"/>
                    <a:pt x="625022" y="-200441"/>
                    <a:pt x="610932" y="-200265"/>
                  </a:cubicBezTo>
                  <a:cubicBezTo>
                    <a:pt x="596843" y="-200089"/>
                    <a:pt x="576266" y="-199503"/>
                    <a:pt x="557445" y="-198350"/>
                  </a:cubicBezTo>
                  <a:cubicBezTo>
                    <a:pt x="538624" y="-197197"/>
                    <a:pt x="521559" y="-195476"/>
                    <a:pt x="504083" y="-193230"/>
                  </a:cubicBezTo>
                  <a:cubicBezTo>
                    <a:pt x="486608" y="-190984"/>
                    <a:pt x="468723" y="-188213"/>
                    <a:pt x="451048" y="-184928"/>
                  </a:cubicBezTo>
                  <a:cubicBezTo>
                    <a:pt x="433374" y="-181643"/>
                    <a:pt x="415911" y="-177844"/>
                    <a:pt x="398526" y="-173571"/>
                  </a:cubicBezTo>
                  <a:cubicBezTo>
                    <a:pt x="381141" y="-169299"/>
                    <a:pt x="363834" y="-164554"/>
                    <a:pt x="346664" y="-159388"/>
                  </a:cubicBezTo>
                  <a:cubicBezTo>
                    <a:pt x="329493" y="-154221"/>
                    <a:pt x="312459" y="-148633"/>
                    <a:pt x="295554" y="-142687"/>
                  </a:cubicBezTo>
                  <a:cubicBezTo>
                    <a:pt x="278650" y="-136742"/>
                    <a:pt x="261875" y="-130438"/>
                    <a:pt x="245227" y="-123844"/>
                  </a:cubicBezTo>
                  <a:cubicBezTo>
                    <a:pt x="228579" y="-117251"/>
                    <a:pt x="212058" y="-110369"/>
                    <a:pt x="195647" y="-103268"/>
                  </a:cubicBezTo>
                  <a:cubicBezTo>
                    <a:pt x="179236" y="-96168"/>
                    <a:pt x="162936" y="-88850"/>
                    <a:pt x="146724" y="-81386"/>
                  </a:cubicBezTo>
                  <a:cubicBezTo>
                    <a:pt x="130513" y="-73921"/>
                    <a:pt x="114390" y="-66310"/>
                    <a:pt x="98330" y="-58621"/>
                  </a:cubicBezTo>
                  <a:cubicBezTo>
                    <a:pt x="82269" y="-50933"/>
                    <a:pt x="66271" y="-43167"/>
                    <a:pt x="50306" y="-35392"/>
                  </a:cubicBezTo>
                  <a:cubicBezTo>
                    <a:pt x="34342" y="-27616"/>
                    <a:pt x="18410" y="-19831"/>
                    <a:pt x="2485" y="-12098"/>
                  </a:cubicBezTo>
                  <a:cubicBezTo>
                    <a:pt x="-13441" y="-4365"/>
                    <a:pt x="-29360" y="3315"/>
                    <a:pt x="-45302" y="10874"/>
                  </a:cubicBezTo>
                  <a:cubicBezTo>
                    <a:pt x="-61245" y="18433"/>
                    <a:pt x="-77209" y="25872"/>
                    <a:pt x="-93212" y="33157"/>
                  </a:cubicBezTo>
                  <a:cubicBezTo>
                    <a:pt x="-109215" y="40442"/>
                    <a:pt x="-125257" y="47573"/>
                    <a:pt x="-141380" y="54403"/>
                  </a:cubicBezTo>
                  <a:cubicBezTo>
                    <a:pt x="-157504" y="61232"/>
                    <a:pt x="-173709" y="67759"/>
                    <a:pt x="-189914" y="74285"/>
                  </a:cubicBezTo>
                  <a:close/>
                </a:path>
              </a:pathLst>
            </a:custGeom>
            <a:solidFill>
              <a:schemeClr val="accent4"/>
            </a:solidFill>
            <a:ln w="7600" cap="rnd">
              <a:solidFill>
                <a:schemeClr val="accent4"/>
              </a:solidFill>
              <a:round/>
            </a:ln>
          </p:spPr>
        </p:sp>
        <p:sp>
          <p:nvSpPr>
            <p:cNvPr id="104" name="MainTopic"/>
            <p:cNvSpPr/>
            <p:nvPr/>
          </p:nvSpPr>
          <p:spPr>
            <a:xfrm>
              <a:off x="12599" y="4064"/>
              <a:ext cx="2071" cy="1066"/>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声的利用</a:t>
              </a:r>
            </a:p>
          </p:txBody>
        </p:sp>
      </p:grpSp>
      <p:grpSp>
        <p:nvGrpSpPr>
          <p:cNvPr id="18" name="组合 17"/>
          <p:cNvGrpSpPr/>
          <p:nvPr/>
        </p:nvGrpSpPr>
        <p:grpSpPr>
          <a:xfrm>
            <a:off x="7061200" y="3907155"/>
            <a:ext cx="2914650" cy="676910"/>
            <a:chOff x="11095" y="6493"/>
            <a:chExt cx="4590" cy="1066"/>
          </a:xfrm>
          <a:noFill/>
        </p:grpSpPr>
        <p:sp>
          <p:nvSpPr>
            <p:cNvPr id="107" name="MMConnector"/>
            <p:cNvSpPr/>
            <p:nvPr/>
          </p:nvSpPr>
          <p:spPr>
            <a:xfrm>
              <a:off x="11095" y="6517"/>
              <a:ext cx="1361" cy="755"/>
            </a:xfrm>
            <a:custGeom>
              <a:avLst/>
              <a:gdLst/>
              <a:ahLst/>
              <a:cxnLst/>
              <a:rect l="0" t="0" r="0" b="0"/>
              <a:pathLst>
                <a:path w="809941" h="210087">
                  <a:moveTo>
                    <a:pt x="-162016" y="-93998"/>
                  </a:moveTo>
                  <a:cubicBezTo>
                    <a:pt x="-180151" y="-100155"/>
                    <a:pt x="-196034" y="-91781"/>
                    <a:pt x="-200270" y="-77777"/>
                  </a:cubicBezTo>
                  <a:cubicBezTo>
                    <a:pt x="-204505" y="-63774"/>
                    <a:pt x="-195859" y="-48242"/>
                    <a:pt x="-177417" y="-43076"/>
                  </a:cubicBezTo>
                  <a:cubicBezTo>
                    <a:pt x="-160523" y="-38343"/>
                    <a:pt x="-143629" y="-33611"/>
                    <a:pt x="-126769" y="-28652"/>
                  </a:cubicBezTo>
                  <a:cubicBezTo>
                    <a:pt x="-109908" y="-23694"/>
                    <a:pt x="-93082" y="-18510"/>
                    <a:pt x="-76269" y="-13213"/>
                  </a:cubicBezTo>
                  <a:cubicBezTo>
                    <a:pt x="-59455" y="-7916"/>
                    <a:pt x="-42655" y="-2505"/>
                    <a:pt x="-25857" y="2992"/>
                  </a:cubicBezTo>
                  <a:cubicBezTo>
                    <a:pt x="-9060" y="8489"/>
                    <a:pt x="7734" y="14073"/>
                    <a:pt x="24541" y="19687"/>
                  </a:cubicBezTo>
                  <a:cubicBezTo>
                    <a:pt x="41347" y="25302"/>
                    <a:pt x="58166" y="30948"/>
                    <a:pt x="75013" y="36574"/>
                  </a:cubicBezTo>
                  <a:cubicBezTo>
                    <a:pt x="91859" y="42199"/>
                    <a:pt x="108733" y="47805"/>
                    <a:pt x="125651" y="53334"/>
                  </a:cubicBezTo>
                  <a:cubicBezTo>
                    <a:pt x="142568" y="58863"/>
                    <a:pt x="159528" y="64315"/>
                    <a:pt x="176545" y="69635"/>
                  </a:cubicBezTo>
                  <a:cubicBezTo>
                    <a:pt x="193561" y="74955"/>
                    <a:pt x="210634" y="80142"/>
                    <a:pt x="227774" y="85138"/>
                  </a:cubicBezTo>
                  <a:cubicBezTo>
                    <a:pt x="244914" y="90135"/>
                    <a:pt x="262120" y="94941"/>
                    <a:pt x="279397" y="99503"/>
                  </a:cubicBezTo>
                  <a:cubicBezTo>
                    <a:pt x="296674" y="104064"/>
                    <a:pt x="314022" y="108380"/>
                    <a:pt x="331445" y="112399"/>
                  </a:cubicBezTo>
                  <a:cubicBezTo>
                    <a:pt x="348867" y="116418"/>
                    <a:pt x="366365" y="120140"/>
                    <a:pt x="383914" y="123520"/>
                  </a:cubicBezTo>
                  <a:cubicBezTo>
                    <a:pt x="401462" y="126899"/>
                    <a:pt x="419062" y="129937"/>
                    <a:pt x="436765" y="132596"/>
                  </a:cubicBezTo>
                  <a:cubicBezTo>
                    <a:pt x="454467" y="135255"/>
                    <a:pt x="472274" y="137536"/>
                    <a:pt x="489923" y="139409"/>
                  </a:cubicBezTo>
                  <a:cubicBezTo>
                    <a:pt x="507572" y="141283"/>
                    <a:pt x="525065" y="142749"/>
                    <a:pt x="543287" y="143803"/>
                  </a:cubicBezTo>
                  <a:cubicBezTo>
                    <a:pt x="561509" y="144857"/>
                    <a:pt x="580460" y="145498"/>
                    <a:pt x="596738" y="145687"/>
                  </a:cubicBezTo>
                  <a:cubicBezTo>
                    <a:pt x="613015" y="145876"/>
                    <a:pt x="626620" y="145613"/>
                    <a:pt x="640224" y="145350"/>
                  </a:cubicBezTo>
                  <a:cubicBezTo>
                    <a:pt x="642959" y="145297"/>
                    <a:pt x="644784" y="143640"/>
                    <a:pt x="644784" y="141550"/>
                  </a:cubicBezTo>
                  <a:cubicBezTo>
                    <a:pt x="644784" y="139460"/>
                    <a:pt x="642958" y="137845"/>
                    <a:pt x="640224" y="137750"/>
                  </a:cubicBezTo>
                  <a:cubicBezTo>
                    <a:pt x="626722" y="137279"/>
                    <a:pt x="613221" y="136808"/>
                    <a:pt x="597121" y="135747"/>
                  </a:cubicBezTo>
                  <a:cubicBezTo>
                    <a:pt x="581020" y="134687"/>
                    <a:pt x="562322" y="133036"/>
                    <a:pt x="544387" y="131019"/>
                  </a:cubicBezTo>
                  <a:cubicBezTo>
                    <a:pt x="526452" y="129003"/>
                    <a:pt x="509281" y="126621"/>
                    <a:pt x="491993" y="123832"/>
                  </a:cubicBezTo>
                  <a:cubicBezTo>
                    <a:pt x="474704" y="121043"/>
                    <a:pt x="457298" y="117847"/>
                    <a:pt x="440025" y="114286"/>
                  </a:cubicBezTo>
                  <a:cubicBezTo>
                    <a:pt x="422751" y="110725"/>
                    <a:pt x="405610" y="106800"/>
                    <a:pt x="388540" y="102542"/>
                  </a:cubicBezTo>
                  <a:cubicBezTo>
                    <a:pt x="371470" y="98284"/>
                    <a:pt x="354471" y="93693"/>
                    <a:pt x="337558" y="88813"/>
                  </a:cubicBezTo>
                  <a:cubicBezTo>
                    <a:pt x="320644" y="83933"/>
                    <a:pt x="303816" y="78764"/>
                    <a:pt x="287058" y="73354"/>
                  </a:cubicBezTo>
                  <a:cubicBezTo>
                    <a:pt x="270300" y="67943"/>
                    <a:pt x="253613" y="62291"/>
                    <a:pt x="236983" y="56448"/>
                  </a:cubicBezTo>
                  <a:cubicBezTo>
                    <a:pt x="220352" y="50605"/>
                    <a:pt x="203779" y="44572"/>
                    <a:pt x="187242" y="38401"/>
                  </a:cubicBezTo>
                  <a:cubicBezTo>
                    <a:pt x="170705" y="32229"/>
                    <a:pt x="154205" y="25920"/>
                    <a:pt x="137720" y="19525"/>
                  </a:cubicBezTo>
                  <a:cubicBezTo>
                    <a:pt x="121235" y="13129"/>
                    <a:pt x="104766" y="6648"/>
                    <a:pt x="88288" y="134"/>
                  </a:cubicBezTo>
                  <a:cubicBezTo>
                    <a:pt x="71810" y="-6380"/>
                    <a:pt x="55324" y="-12928"/>
                    <a:pt x="38809" y="-19459"/>
                  </a:cubicBezTo>
                  <a:cubicBezTo>
                    <a:pt x="22293" y="-25991"/>
                    <a:pt x="5748" y="-32507"/>
                    <a:pt x="-10849" y="-38953"/>
                  </a:cubicBezTo>
                  <a:cubicBezTo>
                    <a:pt x="-27447" y="-45400"/>
                    <a:pt x="-44097" y="-51777"/>
                    <a:pt x="-60808" y="-58056"/>
                  </a:cubicBezTo>
                  <a:cubicBezTo>
                    <a:pt x="-77520" y="-64335"/>
                    <a:pt x="-94293" y="-70516"/>
                    <a:pt x="-111171" y="-76490"/>
                  </a:cubicBezTo>
                  <a:cubicBezTo>
                    <a:pt x="-128049" y="-82464"/>
                    <a:pt x="-145033" y="-88231"/>
                    <a:pt x="-162016" y="-93998"/>
                  </a:cubicBezTo>
                  <a:close/>
                </a:path>
              </a:pathLst>
            </a:custGeom>
            <a:solidFill>
              <a:schemeClr val="accent4"/>
            </a:solidFill>
            <a:ln w="7600" cap="rnd">
              <a:solidFill>
                <a:schemeClr val="accent4"/>
              </a:solidFill>
              <a:round/>
            </a:ln>
          </p:spPr>
        </p:sp>
        <p:sp>
          <p:nvSpPr>
            <p:cNvPr id="106" name="MainTopic"/>
            <p:cNvSpPr/>
            <p:nvPr/>
          </p:nvSpPr>
          <p:spPr>
            <a:xfrm>
              <a:off x="12152" y="6493"/>
              <a:ext cx="3533" cy="1066"/>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hlinkClick r:id="rId3" action="ppaction://hlinksldjump"/>
                </a:rPr>
                <a:t>减弱噪声的途径</a:t>
              </a:r>
              <a:endParaRPr sz="2400">
                <a:solidFill>
                  <a:srgbClr val="303030"/>
                </a:solidFill>
                <a:latin typeface="宋体" panose="02010600030101010101" pitchFamily="2" charset="-122"/>
              </a:endParaRPr>
            </a:p>
          </p:txBody>
        </p:sp>
      </p:grpSp>
      <p:grpSp>
        <p:nvGrpSpPr>
          <p:cNvPr id="22" name="组合 21"/>
          <p:cNvGrpSpPr/>
          <p:nvPr/>
        </p:nvGrpSpPr>
        <p:grpSpPr>
          <a:xfrm>
            <a:off x="7061200" y="4634865"/>
            <a:ext cx="3686810" cy="1680210"/>
            <a:chOff x="11095" y="7639"/>
            <a:chExt cx="5806" cy="2646"/>
          </a:xfrm>
          <a:noFill/>
        </p:grpSpPr>
        <p:sp>
          <p:nvSpPr>
            <p:cNvPr id="109" name="MMConnector"/>
            <p:cNvSpPr/>
            <p:nvPr/>
          </p:nvSpPr>
          <p:spPr>
            <a:xfrm>
              <a:off x="11095" y="7639"/>
              <a:ext cx="2056" cy="2647"/>
            </a:xfrm>
            <a:custGeom>
              <a:avLst/>
              <a:gdLst/>
              <a:ahLst/>
              <a:cxnLst/>
              <a:rect l="0" t="0" r="0" b="0"/>
              <a:pathLst>
                <a:path w="875582" h="735900">
                  <a:moveTo>
                    <a:pt x="-217047" y="-301569"/>
                  </a:moveTo>
                  <a:cubicBezTo>
                    <a:pt x="-230458" y="-315242"/>
                    <a:pt x="-248440" y="-314861"/>
                    <a:pt x="-258511" y="-304249"/>
                  </a:cubicBezTo>
                  <a:cubicBezTo>
                    <a:pt x="-268582" y="-293637"/>
                    <a:pt x="-267596" y="-276129"/>
                    <a:pt x="-253670" y="-262981"/>
                  </a:cubicBezTo>
                  <a:cubicBezTo>
                    <a:pt x="-241129" y="-251142"/>
                    <a:pt x="-228589" y="-239302"/>
                    <a:pt x="-216394" y="-227018"/>
                  </a:cubicBezTo>
                  <a:cubicBezTo>
                    <a:pt x="-204200" y="-214734"/>
                    <a:pt x="-192350" y="-202006"/>
                    <a:pt x="-180699" y="-189049"/>
                  </a:cubicBezTo>
                  <a:cubicBezTo>
                    <a:pt x="-169048" y="-176091"/>
                    <a:pt x="-157595" y="-162906"/>
                    <a:pt x="-146320" y="-149516"/>
                  </a:cubicBezTo>
                  <a:cubicBezTo>
                    <a:pt x="-135045" y="-136126"/>
                    <a:pt x="-123948" y="-122533"/>
                    <a:pt x="-112974" y="-108800"/>
                  </a:cubicBezTo>
                  <a:cubicBezTo>
                    <a:pt x="-101999" y="-95067"/>
                    <a:pt x="-91146" y="-81195"/>
                    <a:pt x="-80368" y="-67228"/>
                  </a:cubicBezTo>
                  <a:cubicBezTo>
                    <a:pt x="-69589" y="-53261"/>
                    <a:pt x="-58886" y="-39199"/>
                    <a:pt x="-48207" y="-25086"/>
                  </a:cubicBezTo>
                  <a:cubicBezTo>
                    <a:pt x="-37528" y="-10973"/>
                    <a:pt x="-26874" y="3191"/>
                    <a:pt x="-16196" y="17366"/>
                  </a:cubicBezTo>
                  <a:cubicBezTo>
                    <a:pt x="-5517" y="31540"/>
                    <a:pt x="5187" y="45725"/>
                    <a:pt x="15965" y="59879"/>
                  </a:cubicBezTo>
                  <a:cubicBezTo>
                    <a:pt x="26744" y="74034"/>
                    <a:pt x="37598" y="88157"/>
                    <a:pt x="48578" y="102207"/>
                  </a:cubicBezTo>
                  <a:cubicBezTo>
                    <a:pt x="59558" y="116257"/>
                    <a:pt x="70665" y="130233"/>
                    <a:pt x="81951" y="144087"/>
                  </a:cubicBezTo>
                  <a:cubicBezTo>
                    <a:pt x="93238" y="157941"/>
                    <a:pt x="104703" y="171673"/>
                    <a:pt x="116401" y="185228"/>
                  </a:cubicBezTo>
                  <a:cubicBezTo>
                    <a:pt x="128100" y="198782"/>
                    <a:pt x="140031" y="212159"/>
                    <a:pt x="152248" y="225292"/>
                  </a:cubicBezTo>
                  <a:cubicBezTo>
                    <a:pt x="164466" y="238426"/>
                    <a:pt x="176969" y="251316"/>
                    <a:pt x="189809" y="263884"/>
                  </a:cubicBezTo>
                  <a:cubicBezTo>
                    <a:pt x="202648" y="276452"/>
                    <a:pt x="215824" y="288699"/>
                    <a:pt x="229379" y="300532"/>
                  </a:cubicBezTo>
                  <a:cubicBezTo>
                    <a:pt x="242933" y="312365"/>
                    <a:pt x="256865" y="323784"/>
                    <a:pt x="271204" y="334685"/>
                  </a:cubicBezTo>
                  <a:cubicBezTo>
                    <a:pt x="285544" y="345585"/>
                    <a:pt x="300289" y="355968"/>
                    <a:pt x="315442" y="365721"/>
                  </a:cubicBezTo>
                  <a:cubicBezTo>
                    <a:pt x="330594" y="375475"/>
                    <a:pt x="346152" y="384599"/>
                    <a:pt x="362106" y="392989"/>
                  </a:cubicBezTo>
                  <a:cubicBezTo>
                    <a:pt x="378060" y="401380"/>
                    <a:pt x="394409" y="409036"/>
                    <a:pt x="411035" y="415877"/>
                  </a:cubicBezTo>
                  <a:cubicBezTo>
                    <a:pt x="427661" y="422718"/>
                    <a:pt x="444564" y="428743"/>
                    <a:pt x="461882" y="433904"/>
                  </a:cubicBezTo>
                  <a:cubicBezTo>
                    <a:pt x="479201" y="439065"/>
                    <a:pt x="496936" y="443362"/>
                    <a:pt x="514160" y="446814"/>
                  </a:cubicBezTo>
                  <a:cubicBezTo>
                    <a:pt x="531384" y="450267"/>
                    <a:pt x="548097" y="452875"/>
                    <a:pt x="567320" y="454604"/>
                  </a:cubicBezTo>
                  <a:cubicBezTo>
                    <a:pt x="586543" y="456333"/>
                    <a:pt x="608276" y="457183"/>
                    <a:pt x="620845" y="457506"/>
                  </a:cubicBezTo>
                  <a:cubicBezTo>
                    <a:pt x="633414" y="457830"/>
                    <a:pt x="636819" y="457627"/>
                    <a:pt x="640224" y="457425"/>
                  </a:cubicBezTo>
                  <a:cubicBezTo>
                    <a:pt x="642955" y="457263"/>
                    <a:pt x="644784" y="455715"/>
                    <a:pt x="644784" y="453625"/>
                  </a:cubicBezTo>
                  <a:cubicBezTo>
                    <a:pt x="644784" y="451535"/>
                    <a:pt x="642959" y="449768"/>
                    <a:pt x="640224" y="449825"/>
                  </a:cubicBezTo>
                  <a:cubicBezTo>
                    <a:pt x="636846" y="449895"/>
                    <a:pt x="633468" y="449966"/>
                    <a:pt x="621094" y="449172"/>
                  </a:cubicBezTo>
                  <a:cubicBezTo>
                    <a:pt x="608721" y="448378"/>
                    <a:pt x="587352" y="446720"/>
                    <a:pt x="568539" y="444299"/>
                  </a:cubicBezTo>
                  <a:cubicBezTo>
                    <a:pt x="549725" y="441878"/>
                    <a:pt x="533467" y="438694"/>
                    <a:pt x="516773" y="434676"/>
                  </a:cubicBezTo>
                  <a:cubicBezTo>
                    <a:pt x="500080" y="430658"/>
                    <a:pt x="482952" y="425806"/>
                    <a:pt x="466296" y="420139"/>
                  </a:cubicBezTo>
                  <a:cubicBezTo>
                    <a:pt x="449640" y="414472"/>
                    <a:pt x="433455" y="407991"/>
                    <a:pt x="417589" y="400740"/>
                  </a:cubicBezTo>
                  <a:cubicBezTo>
                    <a:pt x="401723" y="393488"/>
                    <a:pt x="386175" y="385466"/>
                    <a:pt x="371044" y="376753"/>
                  </a:cubicBezTo>
                  <a:cubicBezTo>
                    <a:pt x="355913" y="368040"/>
                    <a:pt x="341201" y="358635"/>
                    <a:pt x="326900" y="348635"/>
                  </a:cubicBezTo>
                  <a:cubicBezTo>
                    <a:pt x="312600" y="338634"/>
                    <a:pt x="298713" y="328038"/>
                    <a:pt x="285227" y="316945"/>
                  </a:cubicBezTo>
                  <a:cubicBezTo>
                    <a:pt x="271741" y="305852"/>
                    <a:pt x="258657" y="294263"/>
                    <a:pt x="245939" y="282271"/>
                  </a:cubicBezTo>
                  <a:cubicBezTo>
                    <a:pt x="233221" y="270279"/>
                    <a:pt x="220869" y="257883"/>
                    <a:pt x="208837" y="245167"/>
                  </a:cubicBezTo>
                  <a:cubicBezTo>
                    <a:pt x="196805" y="232451"/>
                    <a:pt x="185094" y="219414"/>
                    <a:pt x="173651" y="206126"/>
                  </a:cubicBezTo>
                  <a:cubicBezTo>
                    <a:pt x="162208" y="192838"/>
                    <a:pt x="151033" y="179300"/>
                    <a:pt x="140072" y="165570"/>
                  </a:cubicBezTo>
                  <a:cubicBezTo>
                    <a:pt x="129111" y="151840"/>
                    <a:pt x="118364" y="137918"/>
                    <a:pt x="107777" y="123853"/>
                  </a:cubicBezTo>
                  <a:cubicBezTo>
                    <a:pt x="97190" y="109789"/>
                    <a:pt x="86762" y="95582"/>
                    <a:pt x="76439" y="81276"/>
                  </a:cubicBezTo>
                  <a:cubicBezTo>
                    <a:pt x="66116" y="66970"/>
                    <a:pt x="55899" y="52564"/>
                    <a:pt x="45733" y="38096"/>
                  </a:cubicBezTo>
                  <a:cubicBezTo>
                    <a:pt x="35568" y="23629"/>
                    <a:pt x="25454" y="9099"/>
                    <a:pt x="15337" y="-5457"/>
                  </a:cubicBezTo>
                  <a:cubicBezTo>
                    <a:pt x="5221" y="-20014"/>
                    <a:pt x="-4897" y="-34597"/>
                    <a:pt x="-15071" y="-49172"/>
                  </a:cubicBezTo>
                  <a:cubicBezTo>
                    <a:pt x="-25246" y="-63748"/>
                    <a:pt x="-35477" y="-78316"/>
                    <a:pt x="-45822" y="-92839"/>
                  </a:cubicBezTo>
                  <a:cubicBezTo>
                    <a:pt x="-56166" y="-107362"/>
                    <a:pt x="-66624" y="-121841"/>
                    <a:pt x="-77252" y="-136238"/>
                  </a:cubicBezTo>
                  <a:cubicBezTo>
                    <a:pt x="-87879" y="-150635"/>
                    <a:pt x="-98676" y="-164949"/>
                    <a:pt x="-109714" y="-179126"/>
                  </a:cubicBezTo>
                  <a:cubicBezTo>
                    <a:pt x="-120752" y="-193303"/>
                    <a:pt x="-132031" y="-207342"/>
                    <a:pt x="-143578" y="-221219"/>
                  </a:cubicBezTo>
                  <a:cubicBezTo>
                    <a:pt x="-155124" y="-235096"/>
                    <a:pt x="-166937" y="-248810"/>
                    <a:pt x="-179226" y="-262174"/>
                  </a:cubicBezTo>
                  <a:cubicBezTo>
                    <a:pt x="-191516" y="-275539"/>
                    <a:pt x="-204281" y="-288554"/>
                    <a:pt x="-217047" y="-301569"/>
                  </a:cubicBezTo>
                  <a:close/>
                </a:path>
              </a:pathLst>
            </a:custGeom>
            <a:solidFill>
              <a:schemeClr val="accent4"/>
            </a:solidFill>
            <a:ln w="7600" cap="rnd">
              <a:solidFill>
                <a:schemeClr val="accent4"/>
              </a:solidFill>
              <a:round/>
            </a:ln>
          </p:spPr>
        </p:sp>
        <p:sp>
          <p:nvSpPr>
            <p:cNvPr id="108" name="MainTopic"/>
            <p:cNvSpPr/>
            <p:nvPr/>
          </p:nvSpPr>
          <p:spPr>
            <a:xfrm>
              <a:off x="12599" y="8739"/>
              <a:ext cx="4303" cy="1066"/>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声与电磁波的辨析</a:t>
              </a:r>
            </a:p>
          </p:txBody>
        </p:sp>
      </p:grpSp>
      <p:grpSp>
        <p:nvGrpSpPr>
          <p:cNvPr id="8" name="组合 7"/>
          <p:cNvGrpSpPr/>
          <p:nvPr/>
        </p:nvGrpSpPr>
        <p:grpSpPr>
          <a:xfrm>
            <a:off x="2666365" y="4296410"/>
            <a:ext cx="3742690" cy="1083310"/>
            <a:chOff x="4174" y="7106"/>
            <a:chExt cx="5894" cy="1706"/>
          </a:xfrm>
          <a:noFill/>
        </p:grpSpPr>
        <p:sp>
          <p:nvSpPr>
            <p:cNvPr id="115" name="MMConnector"/>
            <p:cNvSpPr/>
            <p:nvPr/>
          </p:nvSpPr>
          <p:spPr>
            <a:xfrm>
              <a:off x="8088" y="7106"/>
              <a:ext cx="1981" cy="1706"/>
            </a:xfrm>
            <a:custGeom>
              <a:avLst/>
              <a:gdLst/>
              <a:ahLst/>
              <a:cxnLst/>
              <a:rect l="0" t="0" r="0" b="0"/>
              <a:pathLst>
                <a:path w="843441" h="474237">
                  <a:moveTo>
                    <a:pt x="217831" y="-146586"/>
                  </a:moveTo>
                  <a:cubicBezTo>
                    <a:pt x="233937" y="-156949"/>
                    <a:pt x="237926" y="-174125"/>
                    <a:pt x="229888" y="-186349"/>
                  </a:cubicBezTo>
                  <a:cubicBezTo>
                    <a:pt x="221850" y="-198573"/>
                    <a:pt x="204214" y="-202132"/>
                    <a:pt x="188603" y="-191038"/>
                  </a:cubicBezTo>
                  <a:cubicBezTo>
                    <a:pt x="173824" y="-180535"/>
                    <a:pt x="159045" y="-170033"/>
                    <a:pt x="144590" y="-159191"/>
                  </a:cubicBezTo>
                  <a:cubicBezTo>
                    <a:pt x="130134" y="-148350"/>
                    <a:pt x="116003" y="-137169"/>
                    <a:pt x="102052" y="-125831"/>
                  </a:cubicBezTo>
                  <a:cubicBezTo>
                    <a:pt x="88102" y="-114492"/>
                    <a:pt x="74334" y="-102996"/>
                    <a:pt x="60722" y="-91375"/>
                  </a:cubicBezTo>
                  <a:cubicBezTo>
                    <a:pt x="47110" y="-79755"/>
                    <a:pt x="33654" y="-68011"/>
                    <a:pt x="20295" y="-56211"/>
                  </a:cubicBezTo>
                  <a:cubicBezTo>
                    <a:pt x="6935" y="-44411"/>
                    <a:pt x="-6329" y="-32555"/>
                    <a:pt x="-19550" y="-20700"/>
                  </a:cubicBezTo>
                  <a:cubicBezTo>
                    <a:pt x="-32772" y="-8844"/>
                    <a:pt x="-45952" y="3012"/>
                    <a:pt x="-59146" y="14811"/>
                  </a:cubicBezTo>
                  <a:cubicBezTo>
                    <a:pt x="-72340" y="26609"/>
                    <a:pt x="-85547" y="38350"/>
                    <a:pt x="-98825" y="49975"/>
                  </a:cubicBezTo>
                  <a:cubicBezTo>
                    <a:pt x="-112102" y="61600"/>
                    <a:pt x="-125448" y="73109"/>
                    <a:pt x="-138916" y="84439"/>
                  </a:cubicBezTo>
                  <a:cubicBezTo>
                    <a:pt x="-152385" y="95769"/>
                    <a:pt x="-165976" y="106921"/>
                    <a:pt x="-179740" y="117826"/>
                  </a:cubicBezTo>
                  <a:cubicBezTo>
                    <a:pt x="-193504" y="128732"/>
                    <a:pt x="-207440" y="139391"/>
                    <a:pt x="-221593" y="149731"/>
                  </a:cubicBezTo>
                  <a:cubicBezTo>
                    <a:pt x="-235745" y="160072"/>
                    <a:pt x="-250114" y="170092"/>
                    <a:pt x="-264735" y="179716"/>
                  </a:cubicBezTo>
                  <a:cubicBezTo>
                    <a:pt x="-279356" y="189339"/>
                    <a:pt x="-294228" y="198566"/>
                    <a:pt x="-309371" y="207314"/>
                  </a:cubicBezTo>
                  <a:cubicBezTo>
                    <a:pt x="-324513" y="216063"/>
                    <a:pt x="-339926" y="224334"/>
                    <a:pt x="-355622" y="232051"/>
                  </a:cubicBezTo>
                  <a:cubicBezTo>
                    <a:pt x="-371319" y="239769"/>
                    <a:pt x="-387298" y="246932"/>
                    <a:pt x="-403509" y="253475"/>
                  </a:cubicBezTo>
                  <a:cubicBezTo>
                    <a:pt x="-419720" y="260017"/>
                    <a:pt x="-436163" y="265939"/>
                    <a:pt x="-452935" y="271198"/>
                  </a:cubicBezTo>
                  <a:cubicBezTo>
                    <a:pt x="-469708" y="276458"/>
                    <a:pt x="-486812" y="281055"/>
                    <a:pt x="-503694" y="284949"/>
                  </a:cubicBezTo>
                  <a:cubicBezTo>
                    <a:pt x="-520575" y="288842"/>
                    <a:pt x="-537233" y="292032"/>
                    <a:pt x="-555493" y="294597"/>
                  </a:cubicBezTo>
                  <a:cubicBezTo>
                    <a:pt x="-573753" y="297161"/>
                    <a:pt x="-593615" y="299099"/>
                    <a:pt x="-608004" y="300167"/>
                  </a:cubicBezTo>
                  <a:cubicBezTo>
                    <a:pt x="-622393" y="301234"/>
                    <a:pt x="-631308" y="301429"/>
                    <a:pt x="-640224" y="301625"/>
                  </a:cubicBezTo>
                  <a:cubicBezTo>
                    <a:pt x="-642959" y="301685"/>
                    <a:pt x="-644784" y="303335"/>
                    <a:pt x="-644784" y="305425"/>
                  </a:cubicBezTo>
                  <a:cubicBezTo>
                    <a:pt x="-644784" y="307515"/>
                    <a:pt x="-642959" y="309159"/>
                    <a:pt x="-640224" y="309225"/>
                  </a:cubicBezTo>
                  <a:cubicBezTo>
                    <a:pt x="-631218" y="309443"/>
                    <a:pt x="-622212" y="309660"/>
                    <a:pt x="-607599" y="309251"/>
                  </a:cubicBezTo>
                  <a:cubicBezTo>
                    <a:pt x="-592987" y="308842"/>
                    <a:pt x="-572767" y="307807"/>
                    <a:pt x="-554098" y="306056"/>
                  </a:cubicBezTo>
                  <a:cubicBezTo>
                    <a:pt x="-535429" y="304306"/>
                    <a:pt x="-518310" y="301840"/>
                    <a:pt x="-500900" y="298662"/>
                  </a:cubicBezTo>
                  <a:cubicBezTo>
                    <a:pt x="-483490" y="295483"/>
                    <a:pt x="-465789" y="291590"/>
                    <a:pt x="-448368" y="286996"/>
                  </a:cubicBezTo>
                  <a:cubicBezTo>
                    <a:pt x="-430946" y="282403"/>
                    <a:pt x="-413804" y="277108"/>
                    <a:pt x="-396854" y="271159"/>
                  </a:cubicBezTo>
                  <a:cubicBezTo>
                    <a:pt x="-379905" y="265210"/>
                    <a:pt x="-363148" y="258608"/>
                    <a:pt x="-346652" y="251421"/>
                  </a:cubicBezTo>
                  <a:cubicBezTo>
                    <a:pt x="-330156" y="244234"/>
                    <a:pt x="-313922" y="236462"/>
                    <a:pt x="-297951" y="228191"/>
                  </a:cubicBezTo>
                  <a:cubicBezTo>
                    <a:pt x="-281980" y="219920"/>
                    <a:pt x="-266272" y="211150"/>
                    <a:pt x="-250820" y="201970"/>
                  </a:cubicBezTo>
                  <a:cubicBezTo>
                    <a:pt x="-235368" y="192790"/>
                    <a:pt x="-220173" y="183201"/>
                    <a:pt x="-205208" y="173291"/>
                  </a:cubicBezTo>
                  <a:cubicBezTo>
                    <a:pt x="-190243" y="163381"/>
                    <a:pt x="-175510" y="153150"/>
                    <a:pt x="-160970" y="142682"/>
                  </a:cubicBezTo>
                  <a:cubicBezTo>
                    <a:pt x="-146431" y="132214"/>
                    <a:pt x="-132085" y="121509"/>
                    <a:pt x="-117891" y="110644"/>
                  </a:cubicBezTo>
                  <a:cubicBezTo>
                    <a:pt x="-103697" y="99779"/>
                    <a:pt x="-89653" y="88753"/>
                    <a:pt x="-75712" y="77639"/>
                  </a:cubicBezTo>
                  <a:cubicBezTo>
                    <a:pt x="-61772" y="66524"/>
                    <a:pt x="-47935" y="55320"/>
                    <a:pt x="-34152" y="44093"/>
                  </a:cubicBezTo>
                  <a:cubicBezTo>
                    <a:pt x="-20370" y="32866"/>
                    <a:pt x="-6642" y="21616"/>
                    <a:pt x="7079" y="10407"/>
                  </a:cubicBezTo>
                  <a:cubicBezTo>
                    <a:pt x="20800" y="-801"/>
                    <a:pt x="34515" y="-11967"/>
                    <a:pt x="48269" y="-23031"/>
                  </a:cubicBezTo>
                  <a:cubicBezTo>
                    <a:pt x="62024" y="-34095"/>
                    <a:pt x="75817" y="-45057"/>
                    <a:pt x="89697" y="-55842"/>
                  </a:cubicBezTo>
                  <a:cubicBezTo>
                    <a:pt x="103576" y="-66628"/>
                    <a:pt x="117543" y="-77237"/>
                    <a:pt x="131619" y="-87639"/>
                  </a:cubicBezTo>
                  <a:cubicBezTo>
                    <a:pt x="145694" y="-98040"/>
                    <a:pt x="159879" y="-108233"/>
                    <a:pt x="174266" y="-118023"/>
                  </a:cubicBezTo>
                  <a:cubicBezTo>
                    <a:pt x="188653" y="-127813"/>
                    <a:pt x="203242" y="-137200"/>
                    <a:pt x="217831" y="-146586"/>
                  </a:cubicBezTo>
                  <a:close/>
                </a:path>
              </a:pathLst>
            </a:custGeom>
            <a:solidFill>
              <a:schemeClr val="accent4"/>
            </a:solidFill>
            <a:ln w="7600" cap="rnd">
              <a:solidFill>
                <a:schemeClr val="accent4"/>
              </a:solidFill>
              <a:round/>
            </a:ln>
          </p:spPr>
        </p:sp>
        <p:sp>
          <p:nvSpPr>
            <p:cNvPr id="114" name="MainTopic">
              <a:hlinkClick r:id="rId4" action="ppaction://hlinksldjump"/>
            </p:cNvPr>
            <p:cNvSpPr/>
            <p:nvPr/>
          </p:nvSpPr>
          <p:spPr>
            <a:xfrm>
              <a:off x="4174" y="7672"/>
              <a:ext cx="2410" cy="1066"/>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hlinkClick r:id="rId4" action="ppaction://hlinksldjump"/>
                </a:rPr>
                <a:t>声音的特性</a:t>
              </a:r>
              <a:endParaRPr sz="2400">
                <a:solidFill>
                  <a:srgbClr val="303030"/>
                </a:solidFill>
                <a:latin typeface="宋体" panose="02010600030101010101" pitchFamily="2" charset="-122"/>
              </a:endParaRPr>
            </a:p>
          </p:txBody>
        </p:sp>
      </p:grpSp>
      <p:grpSp>
        <p:nvGrpSpPr>
          <p:cNvPr id="2" name="组合 1"/>
          <p:cNvGrpSpPr/>
          <p:nvPr/>
        </p:nvGrpSpPr>
        <p:grpSpPr>
          <a:xfrm>
            <a:off x="2571750" y="1982470"/>
            <a:ext cx="3819525" cy="1918335"/>
            <a:chOff x="4025" y="3462"/>
            <a:chExt cx="6015" cy="3021"/>
          </a:xfrm>
          <a:noFill/>
        </p:grpSpPr>
        <p:sp>
          <p:nvSpPr>
            <p:cNvPr id="117" name="MMConnector"/>
            <p:cNvSpPr/>
            <p:nvPr/>
          </p:nvSpPr>
          <p:spPr>
            <a:xfrm>
              <a:off x="8088" y="5106"/>
              <a:ext cx="1952" cy="1377"/>
            </a:xfrm>
            <a:custGeom>
              <a:avLst/>
              <a:gdLst/>
              <a:ahLst/>
              <a:cxnLst/>
              <a:rect l="0" t="0" r="0" b="0"/>
              <a:pathLst>
                <a:path w="831243" h="382985">
                  <a:moveTo>
                    <a:pt x="178354" y="155577"/>
                  </a:moveTo>
                  <a:cubicBezTo>
                    <a:pt x="194858" y="165292"/>
                    <a:pt x="212123" y="160249"/>
                    <a:pt x="219088" y="147384"/>
                  </a:cubicBezTo>
                  <a:cubicBezTo>
                    <a:pt x="226054" y="134519"/>
                    <a:pt x="220646" y="117689"/>
                    <a:pt x="203684" y="108794"/>
                  </a:cubicBezTo>
                  <a:cubicBezTo>
                    <a:pt x="188271" y="100711"/>
                    <a:pt x="172858" y="92629"/>
                    <a:pt x="157586" y="84184"/>
                  </a:cubicBezTo>
                  <a:cubicBezTo>
                    <a:pt x="142313" y="75739"/>
                    <a:pt x="127181" y="66933"/>
                    <a:pt x="112121" y="57941"/>
                  </a:cubicBezTo>
                  <a:cubicBezTo>
                    <a:pt x="97061" y="48948"/>
                    <a:pt x="82073" y="39770"/>
                    <a:pt x="67137" y="30441"/>
                  </a:cubicBezTo>
                  <a:cubicBezTo>
                    <a:pt x="52200" y="21111"/>
                    <a:pt x="37316" y="11629"/>
                    <a:pt x="22443" y="2070"/>
                  </a:cubicBezTo>
                  <a:cubicBezTo>
                    <a:pt x="7570" y="-7490"/>
                    <a:pt x="-7290" y="-17128"/>
                    <a:pt x="-22177" y="-26779"/>
                  </a:cubicBezTo>
                  <a:cubicBezTo>
                    <a:pt x="-37064" y="-36431"/>
                    <a:pt x="-51978" y="-46096"/>
                    <a:pt x="-66958" y="-55705"/>
                  </a:cubicBezTo>
                  <a:cubicBezTo>
                    <a:pt x="-81939" y="-65315"/>
                    <a:pt x="-96987" y="-74868"/>
                    <a:pt x="-112142" y="-84294"/>
                  </a:cubicBezTo>
                  <a:cubicBezTo>
                    <a:pt x="-127297" y="-93719"/>
                    <a:pt x="-142558" y="-103017"/>
                    <a:pt x="-157963" y="-112111"/>
                  </a:cubicBezTo>
                  <a:cubicBezTo>
                    <a:pt x="-173367" y="-121204"/>
                    <a:pt x="-188915" y="-130094"/>
                    <a:pt x="-204635" y="-138701"/>
                  </a:cubicBezTo>
                  <a:cubicBezTo>
                    <a:pt x="-220355" y="-147307"/>
                    <a:pt x="-236248" y="-155631"/>
                    <a:pt x="-252334" y="-163589"/>
                  </a:cubicBezTo>
                  <a:cubicBezTo>
                    <a:pt x="-268419" y="-171547"/>
                    <a:pt x="-284698" y="-179140"/>
                    <a:pt x="-301173" y="-186288"/>
                  </a:cubicBezTo>
                  <a:cubicBezTo>
                    <a:pt x="-317648" y="-193435"/>
                    <a:pt x="-334319" y="-200138"/>
                    <a:pt x="-351189" y="-206322"/>
                  </a:cubicBezTo>
                  <a:cubicBezTo>
                    <a:pt x="-368059" y="-212505"/>
                    <a:pt x="-385129" y="-218170"/>
                    <a:pt x="-402325" y="-223257"/>
                  </a:cubicBezTo>
                  <a:cubicBezTo>
                    <a:pt x="-419520" y="-228345"/>
                    <a:pt x="-436842" y="-232854"/>
                    <a:pt x="-454430" y="-236743"/>
                  </a:cubicBezTo>
                  <a:cubicBezTo>
                    <a:pt x="-472018" y="-240631"/>
                    <a:pt x="-489872" y="-243898"/>
                    <a:pt x="-507279" y="-246541"/>
                  </a:cubicBezTo>
                  <a:cubicBezTo>
                    <a:pt x="-524685" y="-249184"/>
                    <a:pt x="-541644" y="-251202"/>
                    <a:pt x="-560599" y="-252553"/>
                  </a:cubicBezTo>
                  <a:cubicBezTo>
                    <a:pt x="-579553" y="-253903"/>
                    <a:pt x="-600503" y="-254585"/>
                    <a:pt x="-614107" y="-254815"/>
                  </a:cubicBezTo>
                  <a:cubicBezTo>
                    <a:pt x="-627710" y="-255045"/>
                    <a:pt x="-633967" y="-254823"/>
                    <a:pt x="-640224" y="-254600"/>
                  </a:cubicBezTo>
                  <a:cubicBezTo>
                    <a:pt x="-642958" y="-254503"/>
                    <a:pt x="-644784" y="-252890"/>
                    <a:pt x="-644784" y="-250800"/>
                  </a:cubicBezTo>
                  <a:cubicBezTo>
                    <a:pt x="-644784" y="-248710"/>
                    <a:pt x="-642960" y="-247037"/>
                    <a:pt x="-640224" y="-247000"/>
                  </a:cubicBezTo>
                  <a:cubicBezTo>
                    <a:pt x="-634018" y="-246916"/>
                    <a:pt x="-627812" y="-246832"/>
                    <a:pt x="-614394" y="-245947"/>
                  </a:cubicBezTo>
                  <a:cubicBezTo>
                    <a:pt x="-600976" y="-245061"/>
                    <a:pt x="-580347" y="-243374"/>
                    <a:pt x="-561759" y="-241131"/>
                  </a:cubicBezTo>
                  <a:cubicBezTo>
                    <a:pt x="-543170" y="-238887"/>
                    <a:pt x="-526622" y="-236088"/>
                    <a:pt x="-509691" y="-232661"/>
                  </a:cubicBezTo>
                  <a:cubicBezTo>
                    <a:pt x="-492760" y="-229233"/>
                    <a:pt x="-475445" y="-225179"/>
                    <a:pt x="-458445" y="-220537"/>
                  </a:cubicBezTo>
                  <a:cubicBezTo>
                    <a:pt x="-441446" y="-215895"/>
                    <a:pt x="-424761" y="-210665"/>
                    <a:pt x="-408240" y="-204883"/>
                  </a:cubicBezTo>
                  <a:cubicBezTo>
                    <a:pt x="-391720" y="-199101"/>
                    <a:pt x="-375362" y="-192767"/>
                    <a:pt x="-359228" y="-185939"/>
                  </a:cubicBezTo>
                  <a:cubicBezTo>
                    <a:pt x="-343093" y="-179111"/>
                    <a:pt x="-327180" y="-171788"/>
                    <a:pt x="-311472" y="-164038"/>
                  </a:cubicBezTo>
                  <a:cubicBezTo>
                    <a:pt x="-295764" y="-156287"/>
                    <a:pt x="-280261" y="-148109"/>
                    <a:pt x="-264947" y="-139575"/>
                  </a:cubicBezTo>
                  <a:cubicBezTo>
                    <a:pt x="-249634" y="-131040"/>
                    <a:pt x="-234509" y="-122149"/>
                    <a:pt x="-219542" y="-112975"/>
                  </a:cubicBezTo>
                  <a:cubicBezTo>
                    <a:pt x="-204575" y="-103800"/>
                    <a:pt x="-189766" y="-94341"/>
                    <a:pt x="-175075" y="-84669"/>
                  </a:cubicBezTo>
                  <a:cubicBezTo>
                    <a:pt x="-160385" y="-74996"/>
                    <a:pt x="-145813" y="-65109"/>
                    <a:pt x="-131316" y="-55076"/>
                  </a:cubicBezTo>
                  <a:cubicBezTo>
                    <a:pt x="-116819" y="-45042"/>
                    <a:pt x="-102397" y="-34862"/>
                    <a:pt x="-88001" y="-24599"/>
                  </a:cubicBezTo>
                  <a:cubicBezTo>
                    <a:pt x="-73605" y="-14336"/>
                    <a:pt x="-59236" y="-3990"/>
                    <a:pt x="-44845" y="6375"/>
                  </a:cubicBezTo>
                  <a:cubicBezTo>
                    <a:pt x="-30454" y="16741"/>
                    <a:pt x="-16041" y="27126"/>
                    <a:pt x="-1558" y="37471"/>
                  </a:cubicBezTo>
                  <a:cubicBezTo>
                    <a:pt x="12924" y="47816"/>
                    <a:pt x="27475" y="58121"/>
                    <a:pt x="42146" y="68317"/>
                  </a:cubicBezTo>
                  <a:cubicBezTo>
                    <a:pt x="56817" y="78512"/>
                    <a:pt x="71608" y="88599"/>
                    <a:pt x="86541" y="98539"/>
                  </a:cubicBezTo>
                  <a:cubicBezTo>
                    <a:pt x="101474" y="108480"/>
                    <a:pt x="116548" y="118274"/>
                    <a:pt x="131874" y="127756"/>
                  </a:cubicBezTo>
                  <a:cubicBezTo>
                    <a:pt x="147200" y="137238"/>
                    <a:pt x="162777" y="146407"/>
                    <a:pt x="178354" y="155577"/>
                  </a:cubicBezTo>
                  <a:close/>
                </a:path>
              </a:pathLst>
            </a:custGeom>
            <a:solidFill>
              <a:schemeClr val="accent4"/>
            </a:solidFill>
            <a:ln w="7600" cap="rnd">
              <a:solidFill>
                <a:schemeClr val="accent4"/>
              </a:solidFill>
              <a:round/>
            </a:ln>
          </p:spPr>
        </p:sp>
        <p:sp>
          <p:nvSpPr>
            <p:cNvPr id="116" name="MainTopic">
              <a:hlinkClick r:id="rId5" action="ppaction://hlinksldjump"/>
            </p:cNvPr>
            <p:cNvSpPr/>
            <p:nvPr/>
          </p:nvSpPr>
          <p:spPr>
            <a:xfrm>
              <a:off x="4025" y="3462"/>
              <a:ext cx="2560" cy="1459"/>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hlinkClick r:id="rId5" action="ppaction://hlinksldjump"/>
                </a:rPr>
                <a:t>声音的产</a:t>
              </a:r>
            </a:p>
            <a:p>
              <a:pPr algn="ctr">
                <a:lnSpc>
                  <a:spcPct val="100000"/>
                </a:lnSpc>
              </a:pPr>
              <a:r>
                <a:rPr sz="2400">
                  <a:solidFill>
                    <a:srgbClr val="303030"/>
                  </a:solidFill>
                  <a:latin typeface="宋体" panose="02010600030101010101" pitchFamily="2" charset="-122"/>
                  <a:hlinkClick r:id="rId5" action="ppaction://hlinksldjump"/>
                </a:rPr>
                <a:t>生与传播</a:t>
              </a:r>
              <a:endParaRPr sz="2400">
                <a:solidFill>
                  <a:srgbClr val="303030"/>
                </a:solidFill>
                <a:latin typeface="宋体" panose="02010600030101010101" pitchFamily="2" charset="-122"/>
              </a:endParaRPr>
            </a:p>
          </p:txBody>
        </p:sp>
      </p:grpSp>
      <p:grpSp>
        <p:nvGrpSpPr>
          <p:cNvPr id="17" name="组合 16"/>
          <p:cNvGrpSpPr/>
          <p:nvPr/>
        </p:nvGrpSpPr>
        <p:grpSpPr>
          <a:xfrm>
            <a:off x="9518015" y="2247265"/>
            <a:ext cx="2179320" cy="477520"/>
            <a:chOff x="14964" y="3879"/>
            <a:chExt cx="3432" cy="752"/>
          </a:xfrm>
          <a:noFill/>
        </p:grpSpPr>
        <p:sp>
          <p:nvSpPr>
            <p:cNvPr id="177" name="MMConnector"/>
            <p:cNvSpPr/>
            <p:nvPr/>
          </p:nvSpPr>
          <p:spPr>
            <a:xfrm>
              <a:off x="14964" y="4563"/>
              <a:ext cx="589" cy="68"/>
            </a:xfrm>
            <a:custGeom>
              <a:avLst/>
              <a:gdLst/>
              <a:ahLst/>
              <a:cxnLst/>
              <a:rect l="0" t="0" r="0" b="0"/>
              <a:pathLst>
                <a:path w="250800" h="19000" fill="none">
                  <a:moveTo>
                    <a:pt x="-125400" y="9500"/>
                  </a:moveTo>
                  <a:cubicBezTo>
                    <a:pt x="-25080" y="9500"/>
                    <a:pt x="50160" y="-9500"/>
                    <a:pt x="125400" y="-9500"/>
                  </a:cubicBezTo>
                </a:path>
              </a:pathLst>
            </a:custGeom>
            <a:grpFill/>
            <a:ln w="15200" cap="rnd">
              <a:solidFill>
                <a:schemeClr val="accent4"/>
              </a:solidFill>
              <a:round/>
            </a:ln>
          </p:spPr>
        </p:sp>
        <p:sp>
          <p:nvSpPr>
            <p:cNvPr id="156" name="SubTopic"/>
            <p:cNvSpPr/>
            <p:nvPr/>
          </p:nvSpPr>
          <p:spPr>
            <a:xfrm>
              <a:off x="15258" y="3879"/>
              <a:ext cx="3139" cy="649"/>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声音可以传递信息</a:t>
              </a:r>
            </a:p>
          </p:txBody>
        </p:sp>
      </p:grpSp>
      <p:grpSp>
        <p:nvGrpSpPr>
          <p:cNvPr id="16" name="组合 15"/>
          <p:cNvGrpSpPr/>
          <p:nvPr/>
        </p:nvGrpSpPr>
        <p:grpSpPr>
          <a:xfrm>
            <a:off x="9518015" y="2746375"/>
            <a:ext cx="2179320" cy="640715"/>
            <a:chOff x="14964" y="4665"/>
            <a:chExt cx="3432" cy="1009"/>
          </a:xfrm>
          <a:noFill/>
        </p:grpSpPr>
        <p:sp>
          <p:nvSpPr>
            <p:cNvPr id="178" name="MMConnector"/>
            <p:cNvSpPr/>
            <p:nvPr/>
          </p:nvSpPr>
          <p:spPr>
            <a:xfrm>
              <a:off x="14964" y="4956"/>
              <a:ext cx="589" cy="718"/>
            </a:xfrm>
            <a:custGeom>
              <a:avLst/>
              <a:gdLst/>
              <a:ahLst/>
              <a:cxnLst/>
              <a:rect l="0" t="0" r="0" b="0"/>
              <a:pathLst>
                <a:path w="250800" h="199500" fill="none">
                  <a:moveTo>
                    <a:pt x="-125400" y="-99750"/>
                  </a:moveTo>
                  <a:cubicBezTo>
                    <a:pt x="-1957" y="-99750"/>
                    <a:pt x="-3793" y="99750"/>
                    <a:pt x="125400" y="99750"/>
                  </a:cubicBezTo>
                </a:path>
              </a:pathLst>
            </a:custGeom>
            <a:grpFill/>
            <a:ln w="15200" cap="rnd">
              <a:solidFill>
                <a:schemeClr val="accent4"/>
              </a:solidFill>
              <a:round/>
            </a:ln>
          </p:spPr>
        </p:sp>
        <p:sp>
          <p:nvSpPr>
            <p:cNvPr id="164" name="SubTopic"/>
            <p:cNvSpPr/>
            <p:nvPr/>
          </p:nvSpPr>
          <p:spPr>
            <a:xfrm>
              <a:off x="15258" y="4665"/>
              <a:ext cx="3139" cy="649"/>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声音可以传递能量</a:t>
              </a:r>
            </a:p>
          </p:txBody>
        </p:sp>
      </p:grpSp>
      <p:grpSp>
        <p:nvGrpSpPr>
          <p:cNvPr id="19" name="组合 18"/>
          <p:cNvGrpSpPr/>
          <p:nvPr/>
        </p:nvGrpSpPr>
        <p:grpSpPr>
          <a:xfrm>
            <a:off x="10163810" y="3540760"/>
            <a:ext cx="1490345" cy="850900"/>
            <a:chOff x="15981" y="5916"/>
            <a:chExt cx="2347" cy="1340"/>
          </a:xfrm>
          <a:noFill/>
        </p:grpSpPr>
        <p:sp>
          <p:nvSpPr>
            <p:cNvPr id="201" name="MMConnector"/>
            <p:cNvSpPr/>
            <p:nvPr/>
          </p:nvSpPr>
          <p:spPr>
            <a:xfrm>
              <a:off x="15981" y="6796"/>
              <a:ext cx="589" cy="461"/>
            </a:xfrm>
            <a:custGeom>
              <a:avLst/>
              <a:gdLst/>
              <a:ahLst/>
              <a:cxnLst/>
              <a:rect l="0" t="0" r="0" b="0"/>
              <a:pathLst>
                <a:path w="250800" h="128250" fill="none">
                  <a:moveTo>
                    <a:pt x="-125400" y="64125"/>
                  </a:moveTo>
                  <a:cubicBezTo>
                    <a:pt x="-10072" y="64125"/>
                    <a:pt x="15142" y="-64125"/>
                    <a:pt x="125400" y="-64125"/>
                  </a:cubicBezTo>
                </a:path>
              </a:pathLst>
            </a:custGeom>
            <a:grpFill/>
            <a:ln w="15200" cap="rnd">
              <a:solidFill>
                <a:schemeClr val="accent4"/>
              </a:solidFill>
              <a:round/>
            </a:ln>
          </p:spPr>
        </p:sp>
        <p:sp>
          <p:nvSpPr>
            <p:cNvPr id="180" name="SubTopic"/>
            <p:cNvSpPr/>
            <p:nvPr/>
          </p:nvSpPr>
          <p:spPr>
            <a:xfrm>
              <a:off x="16276" y="5916"/>
              <a:ext cx="2053" cy="649"/>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声源处</a:t>
              </a:r>
            </a:p>
          </p:txBody>
        </p:sp>
      </p:grpSp>
      <p:grpSp>
        <p:nvGrpSpPr>
          <p:cNvPr id="20" name="组合 19"/>
          <p:cNvGrpSpPr/>
          <p:nvPr/>
        </p:nvGrpSpPr>
        <p:grpSpPr>
          <a:xfrm>
            <a:off x="10163810" y="4039870"/>
            <a:ext cx="1533525" cy="514350"/>
            <a:chOff x="15981" y="6702"/>
            <a:chExt cx="2415" cy="810"/>
          </a:xfrm>
          <a:noFill/>
        </p:grpSpPr>
        <p:sp>
          <p:nvSpPr>
            <p:cNvPr id="202" name="MMConnector"/>
            <p:cNvSpPr/>
            <p:nvPr/>
          </p:nvSpPr>
          <p:spPr>
            <a:xfrm>
              <a:off x="15981" y="7188"/>
              <a:ext cx="589" cy="325"/>
            </a:xfrm>
            <a:custGeom>
              <a:avLst/>
              <a:gdLst/>
              <a:ahLst/>
              <a:cxnLst/>
              <a:rect l="0" t="0" r="0" b="0"/>
              <a:pathLst>
                <a:path w="250800" h="90250" fill="none">
                  <a:moveTo>
                    <a:pt x="-125400" y="-45125"/>
                  </a:moveTo>
                  <a:cubicBezTo>
                    <a:pt x="-14483" y="-45125"/>
                    <a:pt x="25434" y="45125"/>
                    <a:pt x="125400" y="45125"/>
                  </a:cubicBezTo>
                </a:path>
              </a:pathLst>
            </a:custGeom>
            <a:grpFill/>
            <a:ln w="15200" cap="rnd">
              <a:solidFill>
                <a:schemeClr val="accent4"/>
              </a:solidFill>
              <a:round/>
            </a:ln>
          </p:spPr>
        </p:sp>
        <p:sp>
          <p:nvSpPr>
            <p:cNvPr id="188" name="SubTopic"/>
            <p:cNvSpPr/>
            <p:nvPr/>
          </p:nvSpPr>
          <p:spPr>
            <a:xfrm>
              <a:off x="16276" y="6702"/>
              <a:ext cx="2120"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传播过程中</a:t>
              </a:r>
            </a:p>
          </p:txBody>
        </p:sp>
      </p:grpSp>
      <p:grpSp>
        <p:nvGrpSpPr>
          <p:cNvPr id="9" name="组合 8"/>
          <p:cNvGrpSpPr/>
          <p:nvPr/>
        </p:nvGrpSpPr>
        <p:grpSpPr>
          <a:xfrm>
            <a:off x="1725930" y="4039870"/>
            <a:ext cx="1127125" cy="1225550"/>
            <a:chOff x="2693" y="6702"/>
            <a:chExt cx="1775" cy="1930"/>
          </a:xfrm>
          <a:noFill/>
        </p:grpSpPr>
        <p:sp>
          <p:nvSpPr>
            <p:cNvPr id="297" name="MMConnector"/>
            <p:cNvSpPr/>
            <p:nvPr/>
          </p:nvSpPr>
          <p:spPr>
            <a:xfrm>
              <a:off x="3880" y="7778"/>
              <a:ext cx="589" cy="854"/>
            </a:xfrm>
            <a:custGeom>
              <a:avLst/>
              <a:gdLst/>
              <a:ahLst/>
              <a:cxnLst/>
              <a:rect l="0" t="0" r="0" b="0"/>
              <a:pathLst>
                <a:path w="250800" h="237500" fill="none">
                  <a:moveTo>
                    <a:pt x="125400" y="118750"/>
                  </a:moveTo>
                  <a:cubicBezTo>
                    <a:pt x="-2259" y="118750"/>
                    <a:pt x="13632" y="-118750"/>
                    <a:pt x="-125400" y="-118750"/>
                  </a:cubicBezTo>
                </a:path>
              </a:pathLst>
            </a:custGeom>
            <a:grpFill/>
            <a:ln w="15200" cap="rnd">
              <a:solidFill>
                <a:schemeClr val="accent4"/>
              </a:solidFill>
              <a:round/>
            </a:ln>
          </p:spPr>
        </p:sp>
        <p:sp>
          <p:nvSpPr>
            <p:cNvPr id="276" name="SubTopic"/>
            <p:cNvSpPr/>
            <p:nvPr/>
          </p:nvSpPr>
          <p:spPr>
            <a:xfrm>
              <a:off x="2693" y="6702"/>
              <a:ext cx="89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音调</a:t>
              </a:r>
            </a:p>
          </p:txBody>
        </p:sp>
      </p:grpSp>
      <p:grpSp>
        <p:nvGrpSpPr>
          <p:cNvPr id="12" name="组合 11"/>
          <p:cNvGrpSpPr/>
          <p:nvPr/>
        </p:nvGrpSpPr>
        <p:grpSpPr>
          <a:xfrm>
            <a:off x="609600" y="5471795"/>
            <a:ext cx="2243455" cy="953770"/>
            <a:chOff x="935" y="8957"/>
            <a:chExt cx="3533" cy="1502"/>
          </a:xfrm>
          <a:noFill/>
        </p:grpSpPr>
        <p:sp>
          <p:nvSpPr>
            <p:cNvPr id="298" name="MMConnector"/>
            <p:cNvSpPr/>
            <p:nvPr/>
          </p:nvSpPr>
          <p:spPr>
            <a:xfrm>
              <a:off x="3880" y="8957"/>
              <a:ext cx="589" cy="1503"/>
            </a:xfrm>
            <a:custGeom>
              <a:avLst/>
              <a:gdLst/>
              <a:ahLst/>
              <a:cxnLst/>
              <a:rect l="0" t="0" r="0" b="0"/>
              <a:pathLst>
                <a:path w="250800" h="418000" fill="none">
                  <a:moveTo>
                    <a:pt x="125400" y="-209000"/>
                  </a:moveTo>
                  <a:cubicBezTo>
                    <a:pt x="-20723" y="-209000"/>
                    <a:pt x="56714" y="209000"/>
                    <a:pt x="-125400" y="209000"/>
                  </a:cubicBezTo>
                </a:path>
              </a:pathLst>
            </a:custGeom>
            <a:grpFill/>
            <a:ln w="15200" cap="rnd">
              <a:solidFill>
                <a:schemeClr val="accent4"/>
              </a:solidFill>
              <a:round/>
            </a:ln>
          </p:spPr>
        </p:sp>
        <p:sp>
          <p:nvSpPr>
            <p:cNvPr id="284" name="SubTopic"/>
            <p:cNvSpPr/>
            <p:nvPr/>
          </p:nvSpPr>
          <p:spPr>
            <a:xfrm>
              <a:off x="935" y="9059"/>
              <a:ext cx="2650" cy="649"/>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乐器发</a:t>
              </a:r>
              <a:r>
                <a:rPr lang="zh-CN" sz="2400">
                  <a:solidFill>
                    <a:srgbClr val="303030"/>
                  </a:solidFill>
                  <a:latin typeface="宋体" panose="02010600030101010101" pitchFamily="2" charset="-122"/>
                </a:rPr>
                <a:t>声</a:t>
              </a:r>
              <a:r>
                <a:rPr sz="2400">
                  <a:solidFill>
                    <a:srgbClr val="303030"/>
                  </a:solidFill>
                  <a:latin typeface="宋体" panose="02010600030101010101" pitchFamily="2" charset="-122"/>
                </a:rPr>
                <a:t>辨析</a:t>
              </a:r>
            </a:p>
          </p:txBody>
        </p:sp>
      </p:grpSp>
      <p:grpSp>
        <p:nvGrpSpPr>
          <p:cNvPr id="3" name="组合 2"/>
          <p:cNvGrpSpPr/>
          <p:nvPr/>
        </p:nvGrpSpPr>
        <p:grpSpPr>
          <a:xfrm>
            <a:off x="427355" y="1249045"/>
            <a:ext cx="2291080" cy="1599565"/>
            <a:chOff x="648" y="2307"/>
            <a:chExt cx="3608" cy="2519"/>
          </a:xfrm>
          <a:noFill/>
        </p:grpSpPr>
        <p:sp>
          <p:nvSpPr>
            <p:cNvPr id="321" name="MMConnector"/>
            <p:cNvSpPr/>
            <p:nvPr/>
          </p:nvSpPr>
          <p:spPr>
            <a:xfrm>
              <a:off x="3668" y="3580"/>
              <a:ext cx="589" cy="1247"/>
            </a:xfrm>
            <a:custGeom>
              <a:avLst/>
              <a:gdLst/>
              <a:ahLst/>
              <a:cxnLst/>
              <a:rect l="0" t="0" r="0" b="0"/>
              <a:pathLst>
                <a:path w="250800" h="346750" fill="none">
                  <a:moveTo>
                    <a:pt x="125400" y="173375"/>
                  </a:moveTo>
                  <a:cubicBezTo>
                    <a:pt x="-13793" y="173375"/>
                    <a:pt x="40543" y="-173375"/>
                    <a:pt x="-125400" y="-173375"/>
                  </a:cubicBezTo>
                </a:path>
              </a:pathLst>
            </a:custGeom>
            <a:grpFill/>
            <a:ln w="15200" cap="rnd">
              <a:solidFill>
                <a:schemeClr val="accent4"/>
              </a:solidFill>
              <a:round/>
            </a:ln>
          </p:spPr>
        </p:sp>
        <p:sp>
          <p:nvSpPr>
            <p:cNvPr id="300" name="SubTopic"/>
            <p:cNvSpPr/>
            <p:nvPr/>
          </p:nvSpPr>
          <p:spPr>
            <a:xfrm>
              <a:off x="648" y="2307"/>
              <a:ext cx="2732"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声音的产生</a:t>
              </a:r>
            </a:p>
          </p:txBody>
        </p:sp>
      </p:grpSp>
      <p:grpSp>
        <p:nvGrpSpPr>
          <p:cNvPr id="4" name="组合 3"/>
          <p:cNvGrpSpPr/>
          <p:nvPr/>
        </p:nvGrpSpPr>
        <p:grpSpPr>
          <a:xfrm>
            <a:off x="427355" y="1748790"/>
            <a:ext cx="2291080" cy="850265"/>
            <a:chOff x="648" y="3094"/>
            <a:chExt cx="3608" cy="1339"/>
          </a:xfrm>
          <a:noFill/>
        </p:grpSpPr>
        <p:sp>
          <p:nvSpPr>
            <p:cNvPr id="322" name="MMConnector"/>
            <p:cNvSpPr/>
            <p:nvPr/>
          </p:nvSpPr>
          <p:spPr>
            <a:xfrm>
              <a:off x="3668" y="3973"/>
              <a:ext cx="589" cy="461"/>
            </a:xfrm>
            <a:custGeom>
              <a:avLst/>
              <a:gdLst/>
              <a:ahLst/>
              <a:cxnLst/>
              <a:rect l="0" t="0" r="0" b="0"/>
              <a:pathLst>
                <a:path w="250800" h="128250" fill="none">
                  <a:moveTo>
                    <a:pt x="125400" y="64125"/>
                  </a:moveTo>
                  <a:cubicBezTo>
                    <a:pt x="10072" y="64125"/>
                    <a:pt x="-15142" y="-64125"/>
                    <a:pt x="-125400" y="-64125"/>
                  </a:cubicBezTo>
                </a:path>
              </a:pathLst>
            </a:custGeom>
            <a:grpFill/>
            <a:ln w="15200" cap="rnd">
              <a:solidFill>
                <a:schemeClr val="accent4"/>
              </a:solidFill>
              <a:round/>
            </a:ln>
          </p:spPr>
        </p:sp>
        <p:sp>
          <p:nvSpPr>
            <p:cNvPr id="308" name="SubTopic"/>
            <p:cNvSpPr/>
            <p:nvPr/>
          </p:nvSpPr>
          <p:spPr>
            <a:xfrm>
              <a:off x="648" y="3094"/>
              <a:ext cx="2770" cy="649"/>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发声体的判断</a:t>
              </a:r>
            </a:p>
          </p:txBody>
        </p:sp>
      </p:grpSp>
      <p:grpSp>
        <p:nvGrpSpPr>
          <p:cNvPr id="5" name="组合 4"/>
          <p:cNvGrpSpPr/>
          <p:nvPr/>
        </p:nvGrpSpPr>
        <p:grpSpPr>
          <a:xfrm>
            <a:off x="427990" y="2247265"/>
            <a:ext cx="2290445" cy="514985"/>
            <a:chOff x="649" y="3879"/>
            <a:chExt cx="3607" cy="811"/>
          </a:xfrm>
          <a:noFill/>
        </p:grpSpPr>
        <p:sp>
          <p:nvSpPr>
            <p:cNvPr id="390" name="MMConnector"/>
            <p:cNvSpPr/>
            <p:nvPr/>
          </p:nvSpPr>
          <p:spPr>
            <a:xfrm>
              <a:off x="3668" y="4366"/>
              <a:ext cx="589" cy="325"/>
            </a:xfrm>
            <a:custGeom>
              <a:avLst/>
              <a:gdLst/>
              <a:ahLst/>
              <a:cxnLst/>
              <a:rect l="0" t="0" r="0" b="0"/>
              <a:pathLst>
                <a:path w="250800" h="90250" fill="none">
                  <a:moveTo>
                    <a:pt x="125400" y="-45125"/>
                  </a:moveTo>
                  <a:cubicBezTo>
                    <a:pt x="14483" y="-45125"/>
                    <a:pt x="-25434" y="45125"/>
                    <a:pt x="-125400" y="45125"/>
                  </a:cubicBezTo>
                </a:path>
              </a:pathLst>
            </a:custGeom>
            <a:grpFill/>
            <a:ln w="15200" cap="rnd">
              <a:solidFill>
                <a:schemeClr val="accent4"/>
              </a:solidFill>
              <a:round/>
            </a:ln>
          </p:spPr>
        </p:sp>
        <p:sp>
          <p:nvSpPr>
            <p:cNvPr id="389" name="SubTopic"/>
            <p:cNvSpPr/>
            <p:nvPr/>
          </p:nvSpPr>
          <p:spPr>
            <a:xfrm>
              <a:off x="649" y="3879"/>
              <a:ext cx="2769"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声音的传播</a:t>
              </a:r>
            </a:p>
          </p:txBody>
        </p:sp>
      </p:grpSp>
      <p:grpSp>
        <p:nvGrpSpPr>
          <p:cNvPr id="10" name="组合 9"/>
          <p:cNvGrpSpPr/>
          <p:nvPr/>
        </p:nvGrpSpPr>
        <p:grpSpPr>
          <a:xfrm>
            <a:off x="1725930" y="4538345"/>
            <a:ext cx="1127125" cy="477520"/>
            <a:chOff x="2693" y="7487"/>
            <a:chExt cx="1775" cy="752"/>
          </a:xfrm>
          <a:noFill/>
        </p:grpSpPr>
        <p:sp>
          <p:nvSpPr>
            <p:cNvPr id="392" name="MMConnector"/>
            <p:cNvSpPr/>
            <p:nvPr/>
          </p:nvSpPr>
          <p:spPr>
            <a:xfrm>
              <a:off x="3880" y="8171"/>
              <a:ext cx="589" cy="68"/>
            </a:xfrm>
            <a:custGeom>
              <a:avLst/>
              <a:gdLst/>
              <a:ahLst/>
              <a:cxnLst/>
              <a:rect l="0" t="0" r="0" b="0"/>
              <a:pathLst>
                <a:path w="250800" h="19000" fill="none">
                  <a:moveTo>
                    <a:pt x="125400" y="9500"/>
                  </a:moveTo>
                  <a:cubicBezTo>
                    <a:pt x="25080" y="9500"/>
                    <a:pt x="-50160" y="-9500"/>
                    <a:pt x="-125400" y="-9500"/>
                  </a:cubicBezTo>
                </a:path>
              </a:pathLst>
            </a:custGeom>
            <a:grpFill/>
            <a:ln w="15200" cap="rnd">
              <a:solidFill>
                <a:schemeClr val="accent4"/>
              </a:solidFill>
              <a:round/>
            </a:ln>
          </p:spPr>
        </p:sp>
        <p:sp>
          <p:nvSpPr>
            <p:cNvPr id="391" name="SubTopic"/>
            <p:cNvSpPr/>
            <p:nvPr/>
          </p:nvSpPr>
          <p:spPr>
            <a:xfrm>
              <a:off x="2693" y="7487"/>
              <a:ext cx="89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响度</a:t>
              </a:r>
            </a:p>
          </p:txBody>
        </p:sp>
      </p:grpSp>
      <p:grpSp>
        <p:nvGrpSpPr>
          <p:cNvPr id="11" name="组合 10"/>
          <p:cNvGrpSpPr/>
          <p:nvPr/>
        </p:nvGrpSpPr>
        <p:grpSpPr>
          <a:xfrm>
            <a:off x="1725930" y="5037455"/>
            <a:ext cx="1127125" cy="640715"/>
            <a:chOff x="2693" y="8273"/>
            <a:chExt cx="1775" cy="1009"/>
          </a:xfrm>
          <a:noFill/>
        </p:grpSpPr>
        <p:sp>
          <p:nvSpPr>
            <p:cNvPr id="394" name="MMConnector"/>
            <p:cNvSpPr/>
            <p:nvPr/>
          </p:nvSpPr>
          <p:spPr>
            <a:xfrm>
              <a:off x="3880" y="8564"/>
              <a:ext cx="589" cy="718"/>
            </a:xfrm>
            <a:custGeom>
              <a:avLst/>
              <a:gdLst/>
              <a:ahLst/>
              <a:cxnLst/>
              <a:rect l="0" t="0" r="0" b="0"/>
              <a:pathLst>
                <a:path w="250800" h="199500" fill="none">
                  <a:moveTo>
                    <a:pt x="125400" y="-99750"/>
                  </a:moveTo>
                  <a:cubicBezTo>
                    <a:pt x="1957" y="-99750"/>
                    <a:pt x="3793" y="99750"/>
                    <a:pt x="-125400" y="99750"/>
                  </a:cubicBezTo>
                </a:path>
              </a:pathLst>
            </a:custGeom>
            <a:grpFill/>
            <a:ln w="15200" cap="rnd">
              <a:solidFill>
                <a:schemeClr val="accent4"/>
              </a:solidFill>
              <a:round/>
            </a:ln>
          </p:spPr>
        </p:sp>
        <p:sp>
          <p:nvSpPr>
            <p:cNvPr id="393" name="SubTopic"/>
            <p:cNvSpPr/>
            <p:nvPr/>
          </p:nvSpPr>
          <p:spPr>
            <a:xfrm>
              <a:off x="2693" y="8273"/>
              <a:ext cx="89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音色</a:t>
              </a:r>
            </a:p>
          </p:txBody>
        </p:sp>
      </p:grpSp>
      <p:grpSp>
        <p:nvGrpSpPr>
          <p:cNvPr id="6" name="组合 5"/>
          <p:cNvGrpSpPr/>
          <p:nvPr/>
        </p:nvGrpSpPr>
        <p:grpSpPr>
          <a:xfrm>
            <a:off x="427990" y="2738755"/>
            <a:ext cx="2290445" cy="772160"/>
            <a:chOff x="649" y="4653"/>
            <a:chExt cx="3607" cy="1216"/>
          </a:xfrm>
          <a:noFill/>
        </p:grpSpPr>
        <p:sp>
          <p:nvSpPr>
            <p:cNvPr id="396" name="MMConnector"/>
            <p:cNvSpPr/>
            <p:nvPr/>
          </p:nvSpPr>
          <p:spPr>
            <a:xfrm>
              <a:off x="3668" y="4759"/>
              <a:ext cx="589" cy="1110"/>
            </a:xfrm>
            <a:custGeom>
              <a:avLst/>
              <a:gdLst/>
              <a:ahLst/>
              <a:cxnLst/>
              <a:rect l="0" t="0" r="0" b="0"/>
              <a:pathLst>
                <a:path w="250800" h="308750" fill="none">
                  <a:moveTo>
                    <a:pt x="125400" y="-154375"/>
                  </a:moveTo>
                  <a:cubicBezTo>
                    <a:pt x="-9893" y="-154375"/>
                    <a:pt x="31445" y="154375"/>
                    <a:pt x="-125400" y="154375"/>
                  </a:cubicBezTo>
                </a:path>
              </a:pathLst>
            </a:custGeom>
            <a:grpFill/>
            <a:ln w="15200" cap="rnd">
              <a:solidFill>
                <a:schemeClr val="accent4"/>
              </a:solidFill>
              <a:round/>
            </a:ln>
          </p:spPr>
        </p:sp>
        <p:sp>
          <p:nvSpPr>
            <p:cNvPr id="395" name="SubTopic"/>
            <p:cNvSpPr/>
            <p:nvPr/>
          </p:nvSpPr>
          <p:spPr>
            <a:xfrm>
              <a:off x="649" y="4653"/>
              <a:ext cx="273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声速</a:t>
              </a:r>
            </a:p>
          </p:txBody>
        </p:sp>
      </p:grpSp>
      <p:grpSp>
        <p:nvGrpSpPr>
          <p:cNvPr id="7" name="组合 6"/>
          <p:cNvGrpSpPr/>
          <p:nvPr/>
        </p:nvGrpSpPr>
        <p:grpSpPr>
          <a:xfrm>
            <a:off x="427355" y="3078480"/>
            <a:ext cx="2312035" cy="1203960"/>
            <a:chOff x="648" y="5188"/>
            <a:chExt cx="3641" cy="1896"/>
          </a:xfrm>
          <a:noFill/>
        </p:grpSpPr>
        <p:sp>
          <p:nvSpPr>
            <p:cNvPr id="398" name="MMConnector"/>
            <p:cNvSpPr/>
            <p:nvPr/>
          </p:nvSpPr>
          <p:spPr>
            <a:xfrm>
              <a:off x="3701" y="5188"/>
              <a:ext cx="589" cy="1896"/>
            </a:xfrm>
            <a:custGeom>
              <a:avLst/>
              <a:gdLst/>
              <a:ahLst/>
              <a:cxnLst/>
              <a:rect l="0" t="0" r="0" b="0"/>
              <a:pathLst>
                <a:path w="250800" h="527250" fill="none">
                  <a:moveTo>
                    <a:pt x="125400" y="-263625"/>
                  </a:moveTo>
                  <a:cubicBezTo>
                    <a:pt x="-30216" y="-263625"/>
                    <a:pt x="78864" y="263625"/>
                    <a:pt x="-125400" y="263625"/>
                  </a:cubicBezTo>
                </a:path>
              </a:pathLst>
            </a:custGeom>
            <a:grpFill/>
            <a:ln w="15200" cap="rnd">
              <a:solidFill>
                <a:schemeClr val="accent4"/>
              </a:solidFill>
              <a:round/>
            </a:ln>
          </p:spPr>
        </p:sp>
        <p:sp>
          <p:nvSpPr>
            <p:cNvPr id="397" name="SubTopic"/>
            <p:cNvSpPr/>
            <p:nvPr/>
          </p:nvSpPr>
          <p:spPr>
            <a:xfrm>
              <a:off x="648" y="5508"/>
              <a:ext cx="2770"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回声</a:t>
              </a:r>
            </a:p>
          </p:txBody>
        </p:sp>
      </p:grpSp>
      <p:grpSp>
        <p:nvGrpSpPr>
          <p:cNvPr id="21" name="组合 20"/>
          <p:cNvGrpSpPr/>
          <p:nvPr/>
        </p:nvGrpSpPr>
        <p:grpSpPr>
          <a:xfrm>
            <a:off x="10163810" y="4538345"/>
            <a:ext cx="1490345" cy="764540"/>
            <a:chOff x="15981" y="7487"/>
            <a:chExt cx="2347" cy="1204"/>
          </a:xfrm>
          <a:noFill/>
        </p:grpSpPr>
        <p:sp>
          <p:nvSpPr>
            <p:cNvPr id="400" name="MMConnector"/>
            <p:cNvSpPr/>
            <p:nvPr/>
          </p:nvSpPr>
          <p:spPr>
            <a:xfrm>
              <a:off x="15981" y="7581"/>
              <a:ext cx="589" cy="1110"/>
            </a:xfrm>
            <a:custGeom>
              <a:avLst/>
              <a:gdLst/>
              <a:ahLst/>
              <a:cxnLst/>
              <a:rect l="0" t="0" r="0" b="0"/>
              <a:pathLst>
                <a:path w="250800" h="308750" fill="none">
                  <a:moveTo>
                    <a:pt x="-125400" y="-154375"/>
                  </a:moveTo>
                  <a:cubicBezTo>
                    <a:pt x="9893" y="-154375"/>
                    <a:pt x="-31445" y="154375"/>
                    <a:pt x="125400" y="154375"/>
                  </a:cubicBezTo>
                </a:path>
              </a:pathLst>
            </a:custGeom>
            <a:grpFill/>
            <a:ln w="15200" cap="rnd">
              <a:solidFill>
                <a:schemeClr val="accent4"/>
              </a:solidFill>
              <a:round/>
            </a:ln>
          </p:spPr>
        </p:sp>
        <p:sp>
          <p:nvSpPr>
            <p:cNvPr id="399" name="SubTopic"/>
            <p:cNvSpPr/>
            <p:nvPr/>
          </p:nvSpPr>
          <p:spPr>
            <a:xfrm>
              <a:off x="16276" y="7487"/>
              <a:ext cx="2053" cy="649"/>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grpFill/>
            <a:ln w="15200" cap="flat">
              <a:solidFill>
                <a:schemeClr val="accent4"/>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人耳处</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linds(horizont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blinds(horizontal)">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linds(horizontal)">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linds(horizontal)">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blinds(horizontal)">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linds(horizontal)">
                                      <p:cBhvr>
                                        <p:cTn id="102" dur="5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blinds(horizontal)">
                                      <p:cBhvr>
                                        <p:cTn id="10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67765" y="2139315"/>
            <a:ext cx="10358120" cy="2861310"/>
          </a:xfrm>
          <a:prstGeom prst="rect">
            <a:avLst/>
          </a:prstGeom>
          <a:noFill/>
        </p:spPr>
        <p:txBody>
          <a:bodyPr wrap="square" rtlCol="0" anchor="t">
            <a:spAutoFit/>
          </a:bodyPr>
          <a:lstStyle/>
          <a:p>
            <a:pPr>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考向：声音的利用</a:t>
            </a:r>
            <a:endParaRPr lang="en-US" sz="2400">
              <a:latin typeface="Times New Roman" panose="02020603050405020304" pitchFamily="18" charset="0"/>
              <a:cs typeface="Times New Roman" panose="02020603050405020304" pitchFamily="18" charset="0"/>
              <a:sym typeface="+mn-ea"/>
            </a:endParaRPr>
          </a:p>
          <a:p>
            <a:pPr>
              <a:lnSpc>
                <a:spcPct val="150000"/>
              </a:lnSpc>
              <a:buNone/>
            </a:pPr>
            <a:r>
              <a:rPr lang="en-US" sz="2400">
                <a:latin typeface="Times New Roman" panose="02020603050405020304" pitchFamily="18" charset="0"/>
                <a:cs typeface="Times New Roman" panose="02020603050405020304" pitchFamily="18" charset="0"/>
                <a:sym typeface="+mn-ea"/>
              </a:rPr>
              <a:t>(2)超声测位仪可以用于定位和测量海深，说明声音可以传递________．</a:t>
            </a:r>
            <a:endParaRPr lang="zh-CN" altLang="en-US" sz="2400"/>
          </a:p>
          <a:p>
            <a:pPr indent="0" algn="l">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考向：速度相关计算</a:t>
            </a:r>
            <a:endParaRPr lang="en-US" sz="2400">
              <a:latin typeface="Times New Roman" panose="02020603050405020304" pitchFamily="18" charset="0"/>
              <a:cs typeface="Times New Roman" panose="02020603050405020304" pitchFamily="18" charset="0"/>
              <a:sym typeface="+mn-ea"/>
            </a:endParaRP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(3)若海</a:t>
            </a:r>
            <a:r>
              <a:rPr lang="en-US" sz="2400">
                <a:latin typeface="宋体" panose="02010600030101010101" pitchFamily="2" charset="-122"/>
                <a:cs typeface="宋体" panose="02010600030101010101" pitchFamily="2" charset="-122"/>
                <a:sym typeface="+mn-ea"/>
              </a:rPr>
              <a:t>水的深度为</a:t>
            </a:r>
            <a:r>
              <a:rPr lang="en-US" sz="2400">
                <a:latin typeface="Times New Roman" panose="02020603050405020304" pitchFamily="18" charset="0"/>
                <a:cs typeface="Times New Roman" panose="02020603050405020304" pitchFamily="18" charset="0"/>
                <a:sym typeface="+mn-ea"/>
              </a:rPr>
              <a:t>6.75 km，声音在海水中的传播速度是1 500 m/s，则测位仪发出信号后需经过______s才能接收到信号． </a:t>
            </a:r>
            <a:endParaRPr lang="zh-CN" altLang="en-US" sz="2400"/>
          </a:p>
        </p:txBody>
      </p:sp>
      <p:sp>
        <p:nvSpPr>
          <p:cNvPr id="12" name="文本框 11"/>
          <p:cNvSpPr txBox="1"/>
          <p:nvPr/>
        </p:nvSpPr>
        <p:spPr>
          <a:xfrm>
            <a:off x="9346565" y="2828290"/>
            <a:ext cx="113728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信息</a:t>
            </a:r>
            <a:endParaRPr lang="zh-CN" altLang="en-US" sz="2400">
              <a:solidFill>
                <a:srgbClr val="FF0000"/>
              </a:solidFill>
              <a:effectLst/>
              <a:ea typeface="宋体" panose="02010600030101010101" pitchFamily="2" charset="-122"/>
            </a:endParaRPr>
          </a:p>
        </p:txBody>
      </p:sp>
      <p:sp>
        <p:nvSpPr>
          <p:cNvPr id="2" name="文本框 1"/>
          <p:cNvSpPr txBox="1"/>
          <p:nvPr/>
        </p:nvSpPr>
        <p:spPr>
          <a:xfrm>
            <a:off x="4321810" y="4465320"/>
            <a:ext cx="847090" cy="460375"/>
          </a:xfrm>
          <a:prstGeom prst="rect">
            <a:avLst/>
          </a:prstGeom>
          <a:noFill/>
          <a:ln w="9525">
            <a:noFill/>
          </a:ln>
        </p:spPr>
        <p:txBody>
          <a:bodyPr wrap="square">
            <a:spAutoFit/>
          </a:bodyPr>
          <a:lstStyle/>
          <a:p>
            <a:r>
              <a:rPr lang="en-US" sz="2400">
                <a:solidFill>
                  <a:srgbClr val="FF0000"/>
                </a:solidFill>
                <a:effectLst/>
                <a:latin typeface="Times New Roman" panose="02020603050405020304" pitchFamily="18" charset="0"/>
                <a:ea typeface="宋体" panose="02010600030101010101" pitchFamily="2" charset="-122"/>
              </a:rPr>
              <a:t>9</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4830" y="4474210"/>
            <a:ext cx="2938780" cy="922020"/>
          </a:xfrm>
          <a:prstGeom prst="rect">
            <a:avLst/>
          </a:prstGeom>
          <a:noFill/>
        </p:spPr>
        <p:txBody>
          <a:bodyPr wrap="square" rtlCol="0">
            <a:spAutoFit/>
          </a:bodyPr>
          <a:lstStyle/>
          <a:p>
            <a:pPr algn="ctr">
              <a:lnSpc>
                <a:spcPct val="150000"/>
              </a:lnSpc>
              <a:buNone/>
            </a:pPr>
            <a:r>
              <a:rPr lang="en-US" sz="1800">
                <a:latin typeface="Times New Roman" panose="02020603050405020304" pitchFamily="18" charset="0"/>
                <a:cs typeface="Times New Roman" panose="02020603050405020304" pitchFamily="18" charset="0"/>
                <a:sym typeface="+mn-ea"/>
              </a:rPr>
              <a:t>(HK八年级 P50图 3－28、　RJ八上 P32图 2.2－1) </a:t>
            </a:r>
            <a:endParaRPr lang="en-US" altLang="en-US" sz="1800">
              <a:latin typeface="Times New Roman" panose="02020603050405020304" pitchFamily="18" charset="0"/>
              <a:ea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483610" y="1383030"/>
            <a:ext cx="8302625" cy="4523105"/>
          </a:xfrm>
          <a:prstGeom prst="rect">
            <a:avLst/>
          </a:prstGeom>
          <a:noFill/>
        </p:spPr>
        <p:txBody>
          <a:bodyPr wrap="square" rtlCol="0" anchor="t">
            <a:spAutoFit/>
          </a:bodyPr>
          <a:lstStyle/>
          <a:p>
            <a:pPr>
              <a:lnSpc>
                <a:spcPct val="150000"/>
              </a:lnSpc>
              <a:buNone/>
            </a:pPr>
            <a:r>
              <a:rPr lang="en-US" sz="2400">
                <a:latin typeface="Times New Roman" panose="02020603050405020304" pitchFamily="18" charset="0"/>
                <a:cs typeface="Times New Roman" panose="02020603050405020304" pitchFamily="18" charset="0"/>
                <a:sym typeface="+mn-ea"/>
              </a:rPr>
              <a:t>5. 如图所示，把一把钢尺紧压在桌面上，一部分伸出桌面．</a:t>
            </a:r>
          </a:p>
          <a:p>
            <a:pPr>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考向：声音的产生</a:t>
            </a:r>
          </a:p>
          <a:p>
            <a:pPr>
              <a:lnSpc>
                <a:spcPct val="150000"/>
              </a:lnSpc>
              <a:buNone/>
            </a:pPr>
            <a:r>
              <a:rPr lang="en-US" sz="2400">
                <a:latin typeface="Times New Roman" panose="02020603050405020304" pitchFamily="18" charset="0"/>
                <a:cs typeface="Times New Roman" panose="02020603050405020304" pitchFamily="18" charset="0"/>
                <a:sym typeface="+mn-ea"/>
              </a:rPr>
              <a:t>(1)用手拨动钢尺伸出桌面的一端，发出的声音是由钢尺________产生的，</a:t>
            </a:r>
          </a:p>
          <a:p>
            <a:pPr>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考向：声音的特性、物理研究方法</a:t>
            </a:r>
            <a:endParaRPr lang="en-US" sz="2400">
              <a:latin typeface="Times New Roman" panose="02020603050405020304" pitchFamily="18" charset="0"/>
              <a:cs typeface="Times New Roman" panose="02020603050405020304" pitchFamily="18" charset="0"/>
              <a:sym typeface="+mn-ea"/>
            </a:endParaRPr>
          </a:p>
          <a:p>
            <a:pPr>
              <a:lnSpc>
                <a:spcPct val="150000"/>
              </a:lnSpc>
              <a:buNone/>
            </a:pPr>
            <a:r>
              <a:rPr lang="en-US" sz="2400">
                <a:latin typeface="Times New Roman" panose="02020603050405020304" pitchFamily="18" charset="0"/>
                <a:cs typeface="Times New Roman" panose="02020603050405020304" pitchFamily="18" charset="0"/>
                <a:sym typeface="+mn-ea"/>
              </a:rPr>
              <a:t>(2)保持钢尺伸出桌面的长度不变，用大小不同的力拨</a:t>
            </a:r>
            <a:r>
              <a:rPr lang="zh-CN" sz="2400">
                <a:sym typeface="+mn-ea"/>
              </a:rPr>
              <a:t>动钢尺伸出桌面的一端，则钢尺发出声音的</a:t>
            </a:r>
            <a:r>
              <a:rPr lang="en-US" sz="2400">
                <a:latin typeface="Times New Roman" panose="02020603050405020304" pitchFamily="18" charset="0"/>
                <a:sym typeface="+mn-ea"/>
              </a:rPr>
              <a:t>________</a:t>
            </a:r>
            <a:r>
              <a:rPr lang="zh-CN" sz="2400">
                <a:sym typeface="+mn-ea"/>
              </a:rPr>
              <a:t>不同，这里运用的物理研究方法是</a:t>
            </a:r>
            <a:r>
              <a:rPr lang="en-US" sz="2400">
                <a:latin typeface="Times New Roman" panose="02020603050405020304" pitchFamily="18" charset="0"/>
                <a:sym typeface="+mn-ea"/>
              </a:rPr>
              <a:t>______________</a:t>
            </a:r>
            <a:r>
              <a:rPr lang="zh-CN" sz="2400">
                <a:sym typeface="+mn-ea"/>
              </a:rPr>
              <a:t>法．</a:t>
            </a:r>
            <a:endParaRPr lang="zh-CN" altLang="en-US" sz="2400"/>
          </a:p>
        </p:txBody>
      </p:sp>
      <p:pic>
        <p:nvPicPr>
          <p:cNvPr id="5" name="图片 -2147482609"/>
          <p:cNvPicPr>
            <a:picLocks noChangeAspect="1"/>
          </p:cNvPicPr>
          <p:nvPr/>
        </p:nvPicPr>
        <p:blipFill>
          <a:blip r:embed="rId4"/>
          <a:stretch>
            <a:fillRect/>
          </a:stretch>
        </p:blipFill>
        <p:spPr>
          <a:xfrm>
            <a:off x="635635" y="2049145"/>
            <a:ext cx="2847975" cy="2301240"/>
          </a:xfrm>
          <a:prstGeom prst="rect">
            <a:avLst/>
          </a:prstGeom>
          <a:noFill/>
          <a:ln w="9525">
            <a:noFill/>
          </a:ln>
        </p:spPr>
      </p:pic>
      <p:sp>
        <p:nvSpPr>
          <p:cNvPr id="12" name="文本框 11"/>
          <p:cNvSpPr txBox="1"/>
          <p:nvPr/>
        </p:nvSpPr>
        <p:spPr>
          <a:xfrm>
            <a:off x="3692525" y="3088640"/>
            <a:ext cx="100266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振动</a:t>
            </a:r>
            <a:endParaRPr lang="zh-CN" altLang="en-US" sz="2400">
              <a:solidFill>
                <a:srgbClr val="FF0000"/>
              </a:solidFill>
              <a:effectLst/>
              <a:ea typeface="宋体" panose="02010600030101010101" pitchFamily="2" charset="-122"/>
            </a:endParaRPr>
          </a:p>
        </p:txBody>
      </p:sp>
      <p:sp>
        <p:nvSpPr>
          <p:cNvPr id="6" name="文本框 5"/>
          <p:cNvSpPr txBox="1"/>
          <p:nvPr/>
        </p:nvSpPr>
        <p:spPr>
          <a:xfrm>
            <a:off x="8563610" y="4792980"/>
            <a:ext cx="110807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响度</a:t>
            </a:r>
            <a:endParaRPr lang="zh-CN" altLang="en-US" sz="2400">
              <a:solidFill>
                <a:srgbClr val="FF0000"/>
              </a:solidFill>
              <a:effectLst/>
              <a:ea typeface="宋体" panose="02010600030101010101" pitchFamily="2" charset="-122"/>
            </a:endParaRPr>
          </a:p>
        </p:txBody>
      </p:sp>
      <p:sp>
        <p:nvSpPr>
          <p:cNvPr id="7" name="文本框 6"/>
          <p:cNvSpPr txBox="1"/>
          <p:nvPr/>
        </p:nvSpPr>
        <p:spPr>
          <a:xfrm>
            <a:off x="6558280" y="5325110"/>
            <a:ext cx="166052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控制变量</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936750"/>
            <a:ext cx="10476865" cy="3415030"/>
          </a:xfrm>
          <a:prstGeom prst="rect">
            <a:avLst/>
          </a:prstGeom>
          <a:noFill/>
          <a:ln w="9525">
            <a:noFill/>
          </a:ln>
        </p:spPr>
        <p:txBody>
          <a:bodyPr wrap="square">
            <a:spAutoFit/>
          </a:bodyPr>
          <a:lstStyle/>
          <a:p>
            <a:pPr algn="l">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若想探究声</a:t>
            </a:r>
            <a:r>
              <a:rPr lang="zh-CN" sz="2400">
                <a:latin typeface="Times New Roman" panose="02020603050405020304" pitchFamily="18" charset="0"/>
                <a:ea typeface="宋体" panose="02010600030101010101" pitchFamily="2" charset="-122"/>
              </a:rPr>
              <a:t>音的音调与频率的关系，应保持</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不变，改变钢尺伸出桌面的长度，实验时发现钢尺伸出桌面的长度越长，钢尺振动的频率越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，发出声音的音调越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sz="2400">
              <a:ea typeface="黑体" panose="02010609060101010101" pitchFamily="49" charset="-122"/>
            </a:endParaRPr>
          </a:p>
          <a:p>
            <a:pPr algn="l">
              <a:lnSpc>
                <a:spcPct val="150000"/>
              </a:lnSpc>
            </a:pPr>
            <a:r>
              <a:rPr lang="zh-CN" sz="2400">
                <a:ea typeface="黑体" panose="02010609060101010101" pitchFamily="49" charset="-122"/>
              </a:rPr>
              <a:t>考向：人耳听到声音的条件</a:t>
            </a:r>
            <a:endParaRPr lang="en-US" sz="2400">
              <a:latin typeface="Times New Roman" panose="02020603050405020304" pitchFamily="18" charset="0"/>
              <a:ea typeface="宋体" panose="02010600030101010101" pitchFamily="2" charset="-122"/>
            </a:endParaRPr>
          </a:p>
          <a:p>
            <a:pPr algn="l">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当钢尺伸出桌面超过一定长度时，虽然用同样的力拨动钢尺振动，却听不到声音，这是由于</a:t>
            </a:r>
            <a:r>
              <a:rPr lang="en-US" sz="2400">
                <a:latin typeface="Times New Roman" panose="02020603050405020304" pitchFamily="18" charset="0"/>
                <a:ea typeface="宋体" panose="02010600030101010101" pitchFamily="2" charset="-122"/>
              </a:rPr>
              <a:t>________________________</a:t>
            </a:r>
            <a:r>
              <a:rPr lang="zh-CN" sz="2400">
                <a:ea typeface="宋体" panose="02010600030101010101" pitchFamily="2" charset="-122"/>
              </a:rPr>
              <a:t>．</a:t>
            </a:r>
            <a:endParaRPr lang="zh-CN" altLang="en-US" sz="2400"/>
          </a:p>
        </p:txBody>
      </p:sp>
      <p:sp>
        <p:nvSpPr>
          <p:cNvPr id="12" name="文本框 11"/>
          <p:cNvSpPr txBox="1"/>
          <p:nvPr/>
        </p:nvSpPr>
        <p:spPr>
          <a:xfrm>
            <a:off x="7139940" y="2012950"/>
            <a:ext cx="256159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拨动钢尺的力度</a:t>
            </a:r>
            <a:endParaRPr lang="zh-CN" altLang="en-US" sz="2400">
              <a:solidFill>
                <a:srgbClr val="FF0000"/>
              </a:solidFill>
              <a:effectLst/>
              <a:ea typeface="宋体" panose="02010600030101010101" pitchFamily="2" charset="-122"/>
            </a:endParaRPr>
          </a:p>
        </p:txBody>
      </p:sp>
      <p:sp>
        <p:nvSpPr>
          <p:cNvPr id="2" name="文本框 1"/>
          <p:cNvSpPr txBox="1"/>
          <p:nvPr/>
        </p:nvSpPr>
        <p:spPr>
          <a:xfrm>
            <a:off x="1812290" y="3088640"/>
            <a:ext cx="68262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低</a:t>
            </a:r>
            <a:endParaRPr lang="zh-CN" altLang="en-US" sz="2400">
              <a:solidFill>
                <a:srgbClr val="FF0000"/>
              </a:solidFill>
              <a:effectLst/>
              <a:ea typeface="宋体" panose="02010600030101010101" pitchFamily="2" charset="-122"/>
            </a:endParaRPr>
          </a:p>
        </p:txBody>
      </p:sp>
      <p:sp>
        <p:nvSpPr>
          <p:cNvPr id="3" name="文本框 2"/>
          <p:cNvSpPr txBox="1"/>
          <p:nvPr/>
        </p:nvSpPr>
        <p:spPr>
          <a:xfrm>
            <a:off x="5841365" y="3088640"/>
            <a:ext cx="79883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低</a:t>
            </a:r>
            <a:endParaRPr lang="zh-CN" altLang="en-US" sz="2400">
              <a:solidFill>
                <a:srgbClr val="FF0000"/>
              </a:solidFill>
              <a:effectLst/>
              <a:ea typeface="宋体" panose="02010600030101010101" pitchFamily="2" charset="-122"/>
            </a:endParaRPr>
          </a:p>
        </p:txBody>
      </p:sp>
      <p:sp>
        <p:nvSpPr>
          <p:cNvPr id="5" name="文本框 4"/>
          <p:cNvSpPr txBox="1"/>
          <p:nvPr/>
        </p:nvSpPr>
        <p:spPr>
          <a:xfrm>
            <a:off x="3390900" y="4715510"/>
            <a:ext cx="443166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钢尺振动的频率小于</a:t>
            </a:r>
            <a:r>
              <a:rPr lang="en-US" sz="2400">
                <a:solidFill>
                  <a:srgbClr val="FF0000"/>
                </a:solidFill>
                <a:effectLst/>
                <a:latin typeface="Times New Roman" panose="02020603050405020304" pitchFamily="18" charset="0"/>
                <a:ea typeface="宋体" panose="02010600030101010101" pitchFamily="2" charset="-122"/>
              </a:rPr>
              <a:t>20 Hz</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65955" y="1556385"/>
            <a:ext cx="7167245"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据记载，唐朝在洛阳有一和尚，喜得一磬．不料那磬常常无故自鸣，和尚疑神疑鬼，吓得生起病来．后经人指点，才知此磬与前殿的钟频率相同，击彼应此，故钟鸣磬响．</a:t>
            </a:r>
            <a:endParaRPr lang="zh-CN" sz="2400">
              <a:ea typeface="黑体" panose="02010609060101010101" pitchFamily="49" charset="-122"/>
            </a:endParaRPr>
          </a:p>
          <a:p>
            <a:pPr>
              <a:lnSpc>
                <a:spcPct val="150000"/>
              </a:lnSpc>
            </a:pPr>
            <a:r>
              <a:rPr lang="zh-CN" sz="2400">
                <a:ea typeface="黑体" panose="02010609060101010101" pitchFamily="49" charset="-122"/>
              </a:rPr>
              <a:t>考向：声音的产生与传播</a:t>
            </a:r>
            <a:r>
              <a:rPr lang="en-US" sz="2400">
                <a:latin typeface="Times New Roman" panose="02020603050405020304" pitchFamily="18" charset="0"/>
                <a:ea typeface="黑体" panose="02010609060101010101" pitchFamily="49" charset="-122"/>
              </a:rPr>
              <a:t> </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钟发出声音是钟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产生的，钟发出的声音是通过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传到人耳中的．</a:t>
            </a:r>
            <a:endParaRPr lang="zh-CN" altLang="en-US" sz="2400"/>
          </a:p>
        </p:txBody>
      </p:sp>
      <p:pic>
        <p:nvPicPr>
          <p:cNvPr id="2" name="图片 -2147482608"/>
          <p:cNvPicPr>
            <a:picLocks noChangeAspect="1"/>
          </p:cNvPicPr>
          <p:nvPr/>
        </p:nvPicPr>
        <p:blipFill>
          <a:blip r:embed="rId4"/>
          <a:stretch>
            <a:fillRect/>
          </a:stretch>
        </p:blipFill>
        <p:spPr>
          <a:xfrm>
            <a:off x="762635" y="2286000"/>
            <a:ext cx="3446780" cy="1710055"/>
          </a:xfrm>
          <a:prstGeom prst="rect">
            <a:avLst/>
          </a:prstGeom>
          <a:noFill/>
          <a:ln w="9525">
            <a:noFill/>
          </a:ln>
        </p:spPr>
      </p:pic>
      <p:sp>
        <p:nvSpPr>
          <p:cNvPr id="3" name="文本框 2"/>
          <p:cNvSpPr txBox="1"/>
          <p:nvPr/>
        </p:nvSpPr>
        <p:spPr>
          <a:xfrm>
            <a:off x="1748790" y="4209415"/>
            <a:ext cx="2218690" cy="368300"/>
          </a:xfrm>
          <a:prstGeom prst="rect">
            <a:avLst/>
          </a:prstGeom>
          <a:noFill/>
          <a:ln w="9525">
            <a:noFill/>
          </a:ln>
        </p:spPr>
        <p:txBody>
          <a:bodyPr wrap="square">
            <a:spAutoFit/>
          </a:bodyPr>
          <a:lstStyle/>
          <a:p>
            <a:r>
              <a:rPr lang="zh-CN" sz="1800">
                <a:cs typeface="仿宋_GB2312" charset="0"/>
              </a:rPr>
              <a:t>钟鸣磬响</a:t>
            </a:r>
            <a:endParaRPr lang="zh-CN" altLang="en-US" sz="1800">
              <a:cs typeface="仿宋_GB2312" charset="0"/>
            </a:endParaRPr>
          </a:p>
        </p:txBody>
      </p:sp>
      <p:sp>
        <p:nvSpPr>
          <p:cNvPr id="12" name="文本框 11"/>
          <p:cNvSpPr txBox="1"/>
          <p:nvPr/>
        </p:nvSpPr>
        <p:spPr>
          <a:xfrm>
            <a:off x="7141210" y="4367530"/>
            <a:ext cx="97345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振动</a:t>
            </a:r>
            <a:endParaRPr lang="zh-CN" altLang="en-US" sz="2400">
              <a:solidFill>
                <a:srgbClr val="FF0000"/>
              </a:solidFill>
              <a:effectLst/>
              <a:ea typeface="宋体" panose="02010600030101010101" pitchFamily="2" charset="-122"/>
            </a:endParaRPr>
          </a:p>
        </p:txBody>
      </p:sp>
      <p:sp>
        <p:nvSpPr>
          <p:cNvPr id="5" name="文本框 4"/>
          <p:cNvSpPr txBox="1"/>
          <p:nvPr/>
        </p:nvSpPr>
        <p:spPr>
          <a:xfrm>
            <a:off x="5569585" y="4958080"/>
            <a:ext cx="102235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空气</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98625" y="2197100"/>
            <a:ext cx="9494520" cy="2861310"/>
          </a:xfrm>
          <a:prstGeom prst="rect">
            <a:avLst/>
          </a:prstGeom>
          <a:noFill/>
          <a:ln w="9525">
            <a:noFill/>
          </a:ln>
        </p:spPr>
        <p:txBody>
          <a:bodyPr wrap="square">
            <a:spAutoFit/>
          </a:bodyPr>
          <a:lstStyle/>
          <a:p>
            <a:pPr algn="l">
              <a:lnSpc>
                <a:spcPct val="150000"/>
              </a:lnSpc>
            </a:pPr>
            <a:r>
              <a:rPr lang="zh-CN" sz="2400">
                <a:ea typeface="黑体" panose="02010609060101010101" pitchFamily="49" charset="-122"/>
              </a:rPr>
              <a:t>考向：声音的特性</a:t>
            </a:r>
            <a:endParaRPr lang="en-US" sz="2400">
              <a:latin typeface="Times New Roman" panose="02020603050405020304" pitchFamily="18" charset="0"/>
              <a:ea typeface="宋体" panose="02010600030101010101" pitchFamily="2" charset="-122"/>
            </a:endParaRPr>
          </a:p>
          <a:p>
            <a:pPr algn="l">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敲击钟的同一位置，重敲钟时钟振动的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大，发出声音的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大．</a:t>
            </a:r>
            <a:endParaRPr lang="zh-CN" sz="2400">
              <a:ea typeface="黑体" panose="02010609060101010101" pitchFamily="49" charset="-122"/>
            </a:endParaRPr>
          </a:p>
          <a:p>
            <a:pPr algn="l">
              <a:lnSpc>
                <a:spcPct val="150000"/>
              </a:lnSpc>
            </a:pPr>
            <a:r>
              <a:rPr lang="zh-CN" sz="2400">
                <a:ea typeface="黑体" panose="02010609060101010101" pitchFamily="49" charset="-122"/>
              </a:rPr>
              <a:t>考向：声音的利用</a:t>
            </a:r>
            <a:endParaRPr lang="en-US" sz="2400">
              <a:latin typeface="Times New Roman" panose="02020603050405020304" pitchFamily="18" charset="0"/>
              <a:ea typeface="宋体" panose="02010600030101010101" pitchFamily="2" charset="-122"/>
            </a:endParaRPr>
          </a:p>
          <a:p>
            <a:pPr algn="l">
              <a:lnSpc>
                <a:spcPct val="150000"/>
              </a:lnSpc>
            </a:pPr>
            <a:r>
              <a:rPr lang="en-US" sz="2400">
                <a:latin typeface="Times New Roman" panose="02020603050405020304" pitchFamily="18" charset="0"/>
                <a:ea typeface="宋体" panose="02010600030101010101" pitchFamily="2" charset="-122"/>
              </a:rPr>
              <a:t>(3)</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钟鸣磬响</a:t>
            </a:r>
            <a:r>
              <a:rPr lang="en-US" sz="2400">
                <a:latin typeface="宋体" panose="02010600030101010101" pitchFamily="2" charset="-122"/>
                <a:cs typeface="宋体" panose="02010600030101010101" pitchFamily="2" charset="-122"/>
              </a:rPr>
              <a:t>”</a:t>
            </a:r>
            <a:r>
              <a:rPr lang="zh-CN" sz="2400">
                <a:ea typeface="宋体" panose="02010600030101010101" pitchFamily="2" charset="-122"/>
              </a:rPr>
              <a:t>说明声音可以传递</a:t>
            </a:r>
            <a:r>
              <a:rPr lang="en-US" sz="2400">
                <a:latin typeface="Times New Roman" panose="02020603050405020304" pitchFamily="18" charset="0"/>
                <a:ea typeface="宋体" panose="02010600030101010101" pitchFamily="2" charset="-122"/>
              </a:rPr>
              <a:t>________.</a:t>
            </a:r>
            <a:endParaRPr lang="zh-CN" altLang="en-US" sz="2400"/>
          </a:p>
        </p:txBody>
      </p:sp>
      <p:sp>
        <p:nvSpPr>
          <p:cNvPr id="12" name="文本框 11"/>
          <p:cNvSpPr txBox="1"/>
          <p:nvPr/>
        </p:nvSpPr>
        <p:spPr>
          <a:xfrm>
            <a:off x="7534275" y="2848610"/>
            <a:ext cx="139954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幅度</a:t>
            </a:r>
            <a:endParaRPr lang="zh-CN" altLang="en-US" sz="2400">
              <a:solidFill>
                <a:srgbClr val="FF0000"/>
              </a:solidFill>
              <a:effectLst/>
              <a:ea typeface="宋体" panose="02010600030101010101" pitchFamily="2" charset="-122"/>
            </a:endParaRPr>
          </a:p>
        </p:txBody>
      </p:sp>
      <p:sp>
        <p:nvSpPr>
          <p:cNvPr id="2" name="文本框 1"/>
          <p:cNvSpPr txBox="1"/>
          <p:nvPr/>
        </p:nvSpPr>
        <p:spPr>
          <a:xfrm>
            <a:off x="1858010" y="3397885"/>
            <a:ext cx="125349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响度</a:t>
            </a:r>
            <a:endParaRPr lang="zh-CN" altLang="en-US" sz="2400">
              <a:solidFill>
                <a:srgbClr val="FF0000"/>
              </a:solidFill>
              <a:effectLst/>
              <a:ea typeface="宋体" panose="02010600030101010101" pitchFamily="2" charset="-122"/>
            </a:endParaRPr>
          </a:p>
        </p:txBody>
      </p:sp>
      <p:sp>
        <p:nvSpPr>
          <p:cNvPr id="3" name="文本框 2"/>
          <p:cNvSpPr txBox="1"/>
          <p:nvPr/>
        </p:nvSpPr>
        <p:spPr>
          <a:xfrm>
            <a:off x="6643370" y="4467225"/>
            <a:ext cx="100266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能量</a:t>
            </a:r>
            <a:endParaRPr lang="zh-CN" altLang="en-US" sz="2400">
              <a:solidFill>
                <a:srgbClr val="FF0000"/>
              </a:solidFill>
              <a:effectLst/>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40" name="组合 4"/>
          <p:cNvGrpSpPr/>
          <p:nvPr/>
        </p:nvGrpSpPr>
        <p:grpSpPr>
          <a:xfrm>
            <a:off x="624979" y="1879600"/>
            <a:ext cx="10872182" cy="645159"/>
            <a:chOff x="1101" y="1190"/>
            <a:chExt cx="17205" cy="1018"/>
          </a:xfrm>
        </p:grpSpPr>
        <p:pic>
          <p:nvPicPr>
            <p:cNvPr id="18441" name="图片 1" descr="一级标"/>
            <p:cNvPicPr>
              <a:picLocks noChangeAspect="1"/>
            </p:cNvPicPr>
            <p:nvPr/>
          </p:nvPicPr>
          <p:blipFill>
            <a:blip r:embed="rId4"/>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lstStyle/>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4" name="组合 13"/>
          <p:cNvGrpSpPr/>
          <p:nvPr/>
        </p:nvGrpSpPr>
        <p:grpSpPr>
          <a:xfrm>
            <a:off x="624840" y="2991485"/>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lstStyle/>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声音的产生和传播</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(2018.17</a:t>
              </a:r>
              <a:r>
                <a:rPr lang="zh-CN" altLang="en-US" sz="2400" dirty="0">
                  <a:latin typeface="宋体" panose="02010600030101010101" pitchFamily="2" charset="-122"/>
                  <a:cs typeface="宋体" panose="02010600030101010101" pitchFamily="2" charset="-122"/>
                </a:rPr>
                <a:t>第1空</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5"/>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类型</a:t>
                </a:r>
              </a:p>
            </p:txBody>
          </p:sp>
          <p:sp>
            <p:nvSpPr>
              <p:cNvPr id="26"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p>
            </p:txBody>
          </p:sp>
        </p:grpSp>
      </p:grpSp>
      <p:sp>
        <p:nvSpPr>
          <p:cNvPr id="3" name="文本框 2"/>
          <p:cNvSpPr txBox="1"/>
          <p:nvPr/>
        </p:nvSpPr>
        <p:spPr>
          <a:xfrm>
            <a:off x="624840" y="3803650"/>
            <a:ext cx="10873105" cy="119888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(2018</a:t>
            </a:r>
            <a:r>
              <a:rPr lang="zh-CN" sz="2400">
                <a:cs typeface="楷体_GB2312" charset="0"/>
              </a:rPr>
              <a:t>福建</a:t>
            </a:r>
            <a:r>
              <a:rPr lang="en-US" sz="2400">
                <a:latin typeface="Times New Roman" panose="02020603050405020304" pitchFamily="18" charset="0"/>
                <a:cs typeface="楷体_GB2312" charset="0"/>
              </a:rPr>
              <a:t>17</a:t>
            </a:r>
            <a:r>
              <a:rPr lang="zh-CN" sz="2400">
                <a:cs typeface="楷体_GB2312" charset="0"/>
              </a:rPr>
              <a:t>题第</a:t>
            </a:r>
            <a:r>
              <a:rPr lang="en-US" sz="2400">
                <a:latin typeface="Times New Roman" panose="02020603050405020304" pitchFamily="18" charset="0"/>
                <a:cs typeface="楷体_GB2312" charset="0"/>
              </a:rPr>
              <a:t>1</a:t>
            </a:r>
            <a:r>
              <a:rPr lang="zh-CN" sz="2400">
                <a:cs typeface="楷体_GB2312" charset="0"/>
              </a:rPr>
              <a:t>空</a:t>
            </a:r>
            <a:r>
              <a:rPr lang="en-US" sz="2400">
                <a:latin typeface="Times New Roman" panose="02020603050405020304" pitchFamily="18" charset="0"/>
                <a:cs typeface="楷体_GB2312" charset="0"/>
              </a:rPr>
              <a:t>1</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宋词《解语花</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上元》中写到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萧鼓喧，人影参差，满路飘香麝</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，其中</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萧鼓喧</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是由于发声体的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产生的．</a:t>
            </a:r>
            <a:endParaRPr lang="zh-CN" altLang="en-US" sz="2400"/>
          </a:p>
        </p:txBody>
      </p:sp>
      <p:sp>
        <p:nvSpPr>
          <p:cNvPr id="100" name="文本框 99"/>
          <p:cNvSpPr txBox="1"/>
          <p:nvPr/>
        </p:nvSpPr>
        <p:spPr>
          <a:xfrm>
            <a:off x="6955790" y="4454525"/>
            <a:ext cx="113728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振动</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3" name="组合 5"/>
          <p:cNvGrpSpPr/>
          <p:nvPr/>
        </p:nvGrpSpPr>
        <p:grpSpPr>
          <a:xfrm>
            <a:off x="1770698" y="1486231"/>
            <a:ext cx="1943100" cy="479081"/>
            <a:chOff x="2582" y="1619"/>
            <a:chExt cx="3060" cy="754"/>
          </a:xfrm>
        </p:grpSpPr>
        <p:pic>
          <p:nvPicPr>
            <p:cNvPr id="22534" name="图片 2" descr="三级标"/>
            <p:cNvPicPr>
              <a:picLocks noChangeAspect="1"/>
            </p:cNvPicPr>
            <p:nvPr/>
          </p:nvPicPr>
          <p:blipFill>
            <a:blip r:embed="rId4"/>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lstStyle/>
            <a:p>
              <a:pPr algn="ctr"/>
              <a:r>
                <a:rPr lang="zh-CN" altLang="en-US" sz="2400" b="1">
                  <a:latin typeface="黑体" panose="02010609060101010101" pitchFamily="49" charset="-122"/>
                  <a:ea typeface="黑体" panose="02010609060101010101" pitchFamily="49" charset="-122"/>
                </a:rPr>
                <a:t>拓展训练</a:t>
              </a:r>
            </a:p>
          </p:txBody>
        </p:sp>
      </p:grpSp>
      <p:sp>
        <p:nvSpPr>
          <p:cNvPr id="2" name="文本框 1"/>
          <p:cNvSpPr txBox="1"/>
          <p:nvPr/>
        </p:nvSpPr>
        <p:spPr>
          <a:xfrm>
            <a:off x="1649095" y="2152015"/>
            <a:ext cx="9641840" cy="460375"/>
          </a:xfrm>
          <a:prstGeom prst="rect">
            <a:avLst/>
          </a:prstGeom>
          <a:noFill/>
          <a:ln w="9525">
            <a:noFill/>
          </a:ln>
        </p:spPr>
        <p:txBody>
          <a:bodyPr wrap="square">
            <a:spAutoFit/>
          </a:bodyPr>
          <a:lstStyle/>
          <a:p>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(2019 </a:t>
            </a:r>
            <a:r>
              <a:rPr lang="zh-CN" sz="2400">
                <a:cs typeface="楷体_GB2312" charset="0"/>
              </a:rPr>
              <a:t>南京</a:t>
            </a:r>
            <a:r>
              <a:rPr lang="en-US" sz="2400">
                <a:latin typeface="Times New Roman" panose="02020603050405020304" pitchFamily="18" charset="0"/>
                <a:cs typeface="楷体_GB2312" charset="0"/>
              </a:rPr>
              <a:t>)</a:t>
            </a:r>
            <a:r>
              <a:rPr lang="zh-CN" sz="2400">
                <a:ea typeface="宋体" panose="02010600030101010101" pitchFamily="2" charset="-122"/>
              </a:rPr>
              <a:t>以下活动中，用来探究声音产生原因的是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3" name="图片 -2147482603"/>
          <p:cNvPicPr>
            <a:picLocks noChangeAspect="1"/>
          </p:cNvPicPr>
          <p:nvPr/>
        </p:nvPicPr>
        <p:blipFill>
          <a:blip r:embed="rId5"/>
          <a:stretch>
            <a:fillRect/>
          </a:stretch>
        </p:blipFill>
        <p:spPr>
          <a:xfrm>
            <a:off x="2867660" y="2814955"/>
            <a:ext cx="6663055" cy="2855595"/>
          </a:xfrm>
          <a:prstGeom prst="rect">
            <a:avLst/>
          </a:prstGeom>
          <a:noFill/>
          <a:ln w="9525">
            <a:noFill/>
          </a:ln>
        </p:spPr>
      </p:pic>
      <p:sp>
        <p:nvSpPr>
          <p:cNvPr id="100" name="文本框 99"/>
          <p:cNvSpPr txBox="1"/>
          <p:nvPr/>
        </p:nvSpPr>
        <p:spPr>
          <a:xfrm>
            <a:off x="9227185" y="2152015"/>
            <a:ext cx="876300"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A</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250" y="1864995"/>
            <a:ext cx="10476865"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(2019</a:t>
            </a:r>
            <a:r>
              <a:rPr lang="zh-CN" sz="2400">
                <a:cs typeface="楷体_GB2312" charset="0"/>
              </a:rPr>
              <a:t>自贡</a:t>
            </a:r>
            <a:r>
              <a:rPr lang="en-US" sz="2400">
                <a:latin typeface="Times New Roman" panose="02020603050405020304" pitchFamily="18" charset="0"/>
                <a:cs typeface="楷体_GB2312" charset="0"/>
              </a:rPr>
              <a:t>)</a:t>
            </a:r>
            <a:r>
              <a:rPr lang="zh-CN" sz="2400">
                <a:ea typeface="宋体" panose="02010600030101010101" pitchFamily="2" charset="-122"/>
              </a:rPr>
              <a:t>学习了声音的产生和传播后，小明同学得出了如下小结．请你在横线上为小明填上空缺．</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悠扬的笛声是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振动产生的．</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声音在水中的传播速度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在空气中的传播速度．</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在月球上，声音不能传播的原因</a:t>
            </a:r>
            <a:r>
              <a:rPr lang="en-US" sz="2400">
                <a:latin typeface="Times New Roman" panose="02020603050405020304" pitchFamily="18" charset="0"/>
                <a:ea typeface="宋体" panose="02010600030101010101" pitchFamily="2" charset="-122"/>
              </a:rPr>
              <a:t>___________________________________</a:t>
            </a:r>
            <a:r>
              <a:rPr lang="zh-CN" sz="2400">
                <a:ea typeface="宋体" panose="02010600030101010101" pitchFamily="2" charset="-122"/>
              </a:rPr>
              <a:t>．</a:t>
            </a:r>
            <a:endParaRPr lang="zh-CN" altLang="en-US" sz="2400"/>
          </a:p>
        </p:txBody>
      </p:sp>
      <p:sp>
        <p:nvSpPr>
          <p:cNvPr id="2" name="文本框 1"/>
          <p:cNvSpPr txBox="1"/>
          <p:nvPr/>
        </p:nvSpPr>
        <p:spPr>
          <a:xfrm>
            <a:off x="3129915" y="3022600"/>
            <a:ext cx="152527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空气柱</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4457065" y="3584575"/>
            <a:ext cx="116649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大于</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5623560" y="4690745"/>
            <a:ext cx="551180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声音的传播需要介质（真空不能传声）</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73760" y="209042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lstStyle/>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声音的特性</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(2019.4，2017.1)</a:t>
              </a: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4"/>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类型</a:t>
                </a:r>
              </a:p>
            </p:txBody>
          </p:sp>
          <p:sp>
            <p:nvSpPr>
              <p:cNvPr id="26"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p>
            </p:txBody>
          </p:sp>
        </p:grpSp>
      </p:grpSp>
      <p:sp>
        <p:nvSpPr>
          <p:cNvPr id="100" name="文本框 99"/>
          <p:cNvSpPr txBox="1"/>
          <p:nvPr/>
        </p:nvSpPr>
        <p:spPr>
          <a:xfrm>
            <a:off x="718820" y="2636520"/>
            <a:ext cx="10964545" cy="286131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4.</a:t>
            </a:r>
            <a:r>
              <a:rPr lang="en-US" sz="2400" b="1">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4</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公共场合不要高声喧哗，这里的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是指声音的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响度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音调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音色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频率</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(2017</a:t>
            </a:r>
            <a:r>
              <a:rPr lang="zh-CN" sz="2400">
                <a:cs typeface="楷体_GB2312" charset="0"/>
              </a:rPr>
              <a:t>福建</a:t>
            </a:r>
            <a:r>
              <a:rPr lang="en-US" sz="2400">
                <a:latin typeface="Times New Roman" panose="02020603050405020304" pitchFamily="18" charset="0"/>
                <a:cs typeface="楷体_GB2312" charset="0"/>
              </a:rPr>
              <a:t>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夏商时期，已有铜制的铃和皮制的鼓．人耳能分辨出铃声和鼓声是根据声音的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响度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音调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音色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频率</a:t>
            </a:r>
            <a:endParaRPr lang="zh-CN" altLang="en-US" sz="2400"/>
          </a:p>
        </p:txBody>
      </p:sp>
      <p:sp>
        <p:nvSpPr>
          <p:cNvPr id="2" name="文本框 1"/>
          <p:cNvSpPr txBox="1"/>
          <p:nvPr/>
        </p:nvSpPr>
        <p:spPr>
          <a:xfrm>
            <a:off x="10379075" y="2790190"/>
            <a:ext cx="673100"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A</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3439795" y="4427220"/>
            <a:ext cx="635000"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C</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3" name="组合 5"/>
          <p:cNvGrpSpPr/>
          <p:nvPr/>
        </p:nvGrpSpPr>
        <p:grpSpPr>
          <a:xfrm>
            <a:off x="736918" y="1082371"/>
            <a:ext cx="1943100" cy="479081"/>
            <a:chOff x="2582" y="1619"/>
            <a:chExt cx="3060" cy="754"/>
          </a:xfrm>
        </p:grpSpPr>
        <p:pic>
          <p:nvPicPr>
            <p:cNvPr id="22534" name="图片 2" descr="三级标"/>
            <p:cNvPicPr>
              <a:picLocks noChangeAspect="1"/>
            </p:cNvPicPr>
            <p:nvPr/>
          </p:nvPicPr>
          <p:blipFill>
            <a:blip r:embed="rId4"/>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lstStyle/>
            <a:p>
              <a:pPr algn="ctr"/>
              <a:r>
                <a:rPr lang="zh-CN" altLang="en-US" sz="2400" b="1">
                  <a:latin typeface="黑体" panose="02010609060101010101" pitchFamily="49" charset="-122"/>
                  <a:ea typeface="黑体" panose="02010609060101010101" pitchFamily="49" charset="-122"/>
                </a:rPr>
                <a:t>拓展训练</a:t>
              </a:r>
            </a:p>
          </p:txBody>
        </p:sp>
      </p:grpSp>
      <p:sp>
        <p:nvSpPr>
          <p:cNvPr id="100" name="文本框 99"/>
          <p:cNvSpPr txBox="1"/>
          <p:nvPr/>
        </p:nvSpPr>
        <p:spPr>
          <a:xfrm>
            <a:off x="728980" y="1501775"/>
            <a:ext cx="10952480" cy="452310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(2019</a:t>
            </a:r>
            <a:r>
              <a:rPr lang="zh-CN" sz="2400">
                <a:cs typeface="楷体_GB2312" charset="0"/>
              </a:rPr>
              <a:t>攀枝花</a:t>
            </a:r>
            <a:r>
              <a:rPr lang="en-US" sz="2400">
                <a:latin typeface="Times New Roman" panose="02020603050405020304" pitchFamily="18" charset="0"/>
                <a:cs typeface="楷体_GB2312" charset="0"/>
              </a:rPr>
              <a:t>)</a:t>
            </a:r>
            <a:r>
              <a:rPr lang="zh-CN" sz="2400">
                <a:ea typeface="宋体" panose="02010600030101010101" pitchFamily="2" charset="-122"/>
              </a:rPr>
              <a:t>魔术师在某次演出中表演了</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狮吼功</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，把嘴靠近红酒杯发出声将红酒杯震碎，其奥秘为通过控制声音的频率使其与红酒杯的频率相同达到共振而震碎红酒杯，魔术师表演中调节的是声音的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音调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响度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音色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声速</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(2019</a:t>
            </a:r>
            <a:r>
              <a:rPr lang="zh-CN" sz="2400">
                <a:cs typeface="楷体_GB2312" charset="0"/>
              </a:rPr>
              <a:t>龙岩</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zh-CN" sz="2400">
                <a:ea typeface="宋体" panose="02010600030101010101" pitchFamily="2" charset="-122"/>
              </a:rPr>
              <a:t>如图是我国传统的打击乐器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铙钹</a:t>
            </a:r>
            <a:r>
              <a:rPr lang="en-US" sz="2400">
                <a:latin typeface="Times New Roman" panose="02020603050405020304" pitchFamily="18" charset="0"/>
                <a:ea typeface="宋体" panose="02010600030101010101" pitchFamily="2" charset="-122"/>
              </a:rPr>
              <a:t>(náo bó)</a:t>
            </a:r>
            <a:r>
              <a:rPr lang="zh-CN" sz="2400">
                <a:ea typeface="宋体" panose="02010600030101010101" pitchFamily="2" charset="-122"/>
              </a:rPr>
              <a:t>，演奏者双手用力对击两块钹片时，钹片振动发声</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用大小不同的</a:t>
            </a:r>
          </a:p>
          <a:p>
            <a:pPr>
              <a:lnSpc>
                <a:spcPct val="150000"/>
              </a:lnSpc>
            </a:pPr>
            <a:r>
              <a:rPr lang="zh-CN" sz="2400">
                <a:ea typeface="宋体" panose="02010600030101010101" pitchFamily="2" charset="-122"/>
              </a:rPr>
              <a:t>力对击铙钹时，</a:t>
            </a:r>
            <a:r>
              <a:rPr lang="zh-CN" sz="2400">
                <a:latin typeface="Times New Roman" panose="02020603050405020304" pitchFamily="18" charset="0"/>
                <a:ea typeface="宋体" panose="02010600030101010101" pitchFamily="2" charset="-122"/>
              </a:rPr>
              <a:t>发出声音的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不同，人们是通</a:t>
            </a:r>
          </a:p>
          <a:p>
            <a:pPr>
              <a:lnSpc>
                <a:spcPct val="150000"/>
              </a:lnSpc>
            </a:pPr>
            <a:r>
              <a:rPr lang="zh-CN" sz="2400">
                <a:ea typeface="宋体" panose="02010600030101010101" pitchFamily="2" charset="-122"/>
              </a:rPr>
              <a:t>过声音的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分辨出锣声和铙钹声的．</a:t>
            </a:r>
            <a:endParaRPr lang="zh-CN" altLang="en-US" sz="2400"/>
          </a:p>
        </p:txBody>
      </p:sp>
      <p:pic>
        <p:nvPicPr>
          <p:cNvPr id="2" name="图片 -2147482599"/>
          <p:cNvPicPr>
            <a:picLocks noChangeAspect="1"/>
          </p:cNvPicPr>
          <p:nvPr/>
        </p:nvPicPr>
        <p:blipFill>
          <a:blip r:embed="rId5"/>
          <a:stretch>
            <a:fillRect/>
          </a:stretch>
        </p:blipFill>
        <p:spPr>
          <a:xfrm>
            <a:off x="8660130" y="4537710"/>
            <a:ext cx="1785620" cy="1027430"/>
          </a:xfrm>
          <a:prstGeom prst="rect">
            <a:avLst/>
          </a:prstGeom>
          <a:noFill/>
          <a:ln w="9525">
            <a:noFill/>
          </a:ln>
        </p:spPr>
      </p:pic>
      <p:sp>
        <p:nvSpPr>
          <p:cNvPr id="3" name="文本框 2"/>
          <p:cNvSpPr txBox="1"/>
          <p:nvPr/>
        </p:nvSpPr>
        <p:spPr>
          <a:xfrm>
            <a:off x="9018270" y="5746115"/>
            <a:ext cx="1346200"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sp>
        <p:nvSpPr>
          <p:cNvPr id="4" name="文本框 3"/>
          <p:cNvSpPr txBox="1"/>
          <p:nvPr/>
        </p:nvSpPr>
        <p:spPr>
          <a:xfrm>
            <a:off x="7132955" y="2743835"/>
            <a:ext cx="819150"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A</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4681855" y="4903470"/>
            <a:ext cx="106997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响度</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2134870" y="5436235"/>
            <a:ext cx="108966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音色</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32155" y="2768600"/>
            <a:ext cx="10210800" cy="52189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声音的产生与传播</a:t>
              </a: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4"/>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p>
            </p:txBody>
          </p:sp>
        </p:grpSp>
      </p:grpSp>
      <p:grpSp>
        <p:nvGrpSpPr>
          <p:cNvPr id="18440" name="组合 4"/>
          <p:cNvGrpSpPr/>
          <p:nvPr/>
        </p:nvGrpSpPr>
        <p:grpSpPr>
          <a:xfrm>
            <a:off x="836104" y="1233805"/>
            <a:ext cx="10515147" cy="645159"/>
            <a:chOff x="1208" y="1190"/>
            <a:chExt cx="16640" cy="1018"/>
          </a:xfrm>
        </p:grpSpPr>
        <p:pic>
          <p:nvPicPr>
            <p:cNvPr id="18441" name="图片 1" descr="一级标"/>
            <p:cNvPicPr>
              <a:picLocks noChangeAspect="1"/>
            </p:cNvPicPr>
            <p:nvPr/>
          </p:nvPicPr>
          <p:blipFill>
            <a:blip r:embed="rId5"/>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lstStyle/>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p>
          </p:txBody>
        </p:sp>
      </p:grpSp>
      <p:sp>
        <p:nvSpPr>
          <p:cNvPr id="100" name="文本框 99"/>
          <p:cNvSpPr txBox="1"/>
          <p:nvPr/>
        </p:nvSpPr>
        <p:spPr>
          <a:xfrm>
            <a:off x="632460" y="3573145"/>
            <a:ext cx="10980420" cy="2306955"/>
          </a:xfrm>
          <a:prstGeom prst="rect">
            <a:avLst/>
          </a:prstGeom>
          <a:noFill/>
          <a:ln w="9525">
            <a:noFill/>
          </a:ln>
        </p:spPr>
        <p:txBody>
          <a:bodyPr wrap="square">
            <a:spAutoFit/>
          </a:bodyPr>
          <a:lstStyle/>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声音的产生</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ea typeface="黑体" panose="02010609060101010101" pitchFamily="49" charset="-122"/>
                <a:cs typeface="Times New Roman" panose="02020603050405020304" pitchFamily="18" charset="0"/>
              </a:rPr>
              <a:t>产生</a:t>
            </a:r>
            <a:r>
              <a:rPr lang="zh-CN" altLang="en-US" sz="2400">
                <a:latin typeface="Times New Roman" panose="02020603050405020304" pitchFamily="18" charset="0"/>
                <a:cs typeface="Times New Roman" panose="02020603050405020304" pitchFamily="18" charset="0"/>
              </a:rPr>
              <a:t>：声音是由物体________产生的．(2018.17第1空)</a:t>
            </a:r>
          </a:p>
          <a:p>
            <a:pPr>
              <a:lnSpc>
                <a:spcPct val="150000"/>
              </a:lnSpc>
            </a:pPr>
            <a:r>
              <a:rPr lang="zh-CN" altLang="en-US"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ea typeface="黑体" panose="02010609060101010101" pitchFamily="49" charset="-122"/>
                <a:cs typeface="Times New Roman" panose="02020603050405020304" pitchFamily="18" charset="0"/>
              </a:rPr>
              <a:t>理解</a:t>
            </a:r>
            <a:r>
              <a:rPr lang="zh-CN" altLang="en-US" sz="2400">
                <a:latin typeface="Times New Roman" panose="02020603050405020304" pitchFamily="18" charset="0"/>
                <a:cs typeface="Times New Roman" panose="02020603050405020304" pitchFamily="18" charset="0"/>
              </a:rPr>
              <a:t>：一切正在发声的物体都在________，________停止，发声也停止．</a:t>
            </a:r>
          </a:p>
          <a:p>
            <a:pPr>
              <a:lnSpc>
                <a:spcPct val="150000"/>
              </a:lnSpc>
            </a:pPr>
            <a:r>
              <a:rPr lang="zh-CN" altLang="en-US" sz="2400">
                <a:latin typeface="Times New Roman" panose="02020603050405020304" pitchFamily="18" charset="0"/>
                <a:cs typeface="Times New Roman" panose="02020603050405020304" pitchFamily="18" charset="0"/>
              </a:rPr>
              <a:t> </a:t>
            </a:r>
          </a:p>
        </p:txBody>
      </p:sp>
      <p:grpSp>
        <p:nvGrpSpPr>
          <p:cNvPr id="23" name="组合 22"/>
          <p:cNvGrpSpPr/>
          <p:nvPr/>
        </p:nvGrpSpPr>
        <p:grpSpPr>
          <a:xfrm>
            <a:off x="732155" y="1878330"/>
            <a:ext cx="2261870" cy="521970"/>
            <a:chOff x="7040" y="3883"/>
            <a:chExt cx="3562" cy="822"/>
          </a:xfrm>
        </p:grpSpPr>
        <p:sp>
          <p:nvSpPr>
            <p:cNvPr id="24" name="文本框 23"/>
            <p:cNvSpPr txBox="1"/>
            <p:nvPr/>
          </p:nvSpPr>
          <p:spPr>
            <a:xfrm>
              <a:off x="8007" y="3883"/>
              <a:ext cx="2595" cy="822"/>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考点梳理</a:t>
              </a:r>
            </a:p>
          </p:txBody>
        </p:sp>
        <p:pic>
          <p:nvPicPr>
            <p:cNvPr id="25" name="图片 24" descr="二级标（14磅）"/>
            <p:cNvPicPr>
              <a:picLocks noChangeAspect="1"/>
            </p:cNvPicPr>
            <p:nvPr/>
          </p:nvPicPr>
          <p:blipFill>
            <a:blip r:embed="rId6"/>
            <a:stretch>
              <a:fillRect/>
            </a:stretch>
          </p:blipFill>
          <p:spPr>
            <a:xfrm>
              <a:off x="7040" y="3883"/>
              <a:ext cx="940" cy="773"/>
            </a:xfrm>
            <a:prstGeom prst="rect">
              <a:avLst/>
            </a:prstGeom>
          </p:spPr>
        </p:pic>
      </p:grpSp>
      <p:sp>
        <p:nvSpPr>
          <p:cNvPr id="6" name="流程图: 终止 5">
            <a:hlinkClick r:id="rId7" action="ppaction://hlinksldjump"/>
          </p:cNvPr>
          <p:cNvSpPr/>
          <p:nvPr/>
        </p:nvSpPr>
        <p:spPr>
          <a:xfrm>
            <a:off x="9316720" y="54870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
        <p:nvSpPr>
          <p:cNvPr id="2" name="文本框 1"/>
          <p:cNvSpPr txBox="1"/>
          <p:nvPr/>
        </p:nvSpPr>
        <p:spPr>
          <a:xfrm>
            <a:off x="3997325" y="4213860"/>
            <a:ext cx="1670685"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振动</a:t>
            </a:r>
            <a:endParaRPr lang="zh-CN" altLang="en-US" sz="2400">
              <a:solidFill>
                <a:srgbClr val="FF0000"/>
              </a:solidFill>
              <a:effectLst/>
              <a:latin typeface="Times New Roman" panose="02020603050405020304" pitchFamily="18" charset="0"/>
              <a:ea typeface="宋体" panose="02010600030101010101" pitchFamily="2" charset="-122"/>
            </a:endParaRPr>
          </a:p>
        </p:txBody>
      </p:sp>
      <p:sp>
        <p:nvSpPr>
          <p:cNvPr id="5" name="文本框 4"/>
          <p:cNvSpPr txBox="1"/>
          <p:nvPr/>
        </p:nvSpPr>
        <p:spPr>
          <a:xfrm>
            <a:off x="5424805" y="4761865"/>
            <a:ext cx="951865"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振动</a:t>
            </a:r>
            <a:endParaRPr lang="zh-CN" altLang="en-US" sz="2400">
              <a:solidFill>
                <a:srgbClr val="FF0000"/>
              </a:solidFill>
              <a:effectLst/>
              <a:latin typeface="Times New Roman" panose="02020603050405020304" pitchFamily="18" charset="0"/>
              <a:ea typeface="宋体" panose="02010600030101010101" pitchFamily="2" charset="-122"/>
            </a:endParaRPr>
          </a:p>
        </p:txBody>
      </p:sp>
      <p:sp>
        <p:nvSpPr>
          <p:cNvPr id="7" name="文本框 6"/>
          <p:cNvSpPr txBox="1"/>
          <p:nvPr/>
        </p:nvSpPr>
        <p:spPr>
          <a:xfrm>
            <a:off x="6923405" y="4833620"/>
            <a:ext cx="1049020"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振动</a:t>
            </a:r>
            <a:endParaRPr lang="zh-CN" altLang="en-US" sz="2400">
              <a:solidFill>
                <a:srgbClr val="FF0000"/>
              </a:solidFill>
              <a:effectLst/>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26770" y="1181735"/>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lstStyle/>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噪声的防治</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4"/>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类型</a:t>
                </a:r>
              </a:p>
            </p:txBody>
          </p:sp>
          <p:sp>
            <p:nvSpPr>
              <p:cNvPr id="26"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p>
            </p:txBody>
          </p:sp>
        </p:grpSp>
      </p:grpSp>
      <p:grpSp>
        <p:nvGrpSpPr>
          <p:cNvPr id="22533" name="组合 5"/>
          <p:cNvGrpSpPr/>
          <p:nvPr/>
        </p:nvGrpSpPr>
        <p:grpSpPr>
          <a:xfrm>
            <a:off x="826453" y="1900251"/>
            <a:ext cx="1943100" cy="479081"/>
            <a:chOff x="2582" y="1619"/>
            <a:chExt cx="3060" cy="754"/>
          </a:xfrm>
        </p:grpSpPr>
        <p:pic>
          <p:nvPicPr>
            <p:cNvPr id="22534" name="图片 2" descr="三级标"/>
            <p:cNvPicPr>
              <a:picLocks noChangeAspect="1"/>
            </p:cNvPicPr>
            <p:nvPr/>
          </p:nvPicPr>
          <p:blipFill>
            <a:blip r:embed="rId5"/>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lstStyle/>
            <a:p>
              <a:pPr algn="ctr"/>
              <a:r>
                <a:rPr lang="zh-CN" altLang="en-US" sz="2400" b="1">
                  <a:latin typeface="黑体" panose="02010609060101010101" pitchFamily="49" charset="-122"/>
                  <a:ea typeface="黑体" panose="02010609060101010101" pitchFamily="49" charset="-122"/>
                </a:rPr>
                <a:t>拓展训练</a:t>
              </a:r>
            </a:p>
          </p:txBody>
        </p:sp>
      </p:grpSp>
      <p:sp>
        <p:nvSpPr>
          <p:cNvPr id="100" name="文本框 99"/>
          <p:cNvSpPr txBox="1"/>
          <p:nvPr/>
        </p:nvSpPr>
        <p:spPr>
          <a:xfrm>
            <a:off x="826770" y="2379345"/>
            <a:ext cx="10934700" cy="119888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(2019</a:t>
            </a:r>
            <a:r>
              <a:rPr lang="zh-CN" sz="2400">
                <a:cs typeface="楷体_GB2312" charset="0"/>
              </a:rPr>
              <a:t>柳州</a:t>
            </a:r>
            <a:r>
              <a:rPr lang="en-US" sz="2400">
                <a:latin typeface="Times New Roman" panose="02020603050405020304" pitchFamily="18" charset="0"/>
                <a:cs typeface="楷体_GB2312" charset="0"/>
              </a:rPr>
              <a:t>)</a:t>
            </a:r>
            <a:r>
              <a:rPr lang="zh-CN" sz="2400">
                <a:ea typeface="宋体" panose="02010600030101010101" pitchFamily="2" charset="-122"/>
              </a:rPr>
              <a:t>控制噪声主要有在声源处、在传播过程、在人耳处采取措施三种方法．图中属于在人耳处采取措施控制噪声的是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595"/>
          <p:cNvPicPr>
            <a:picLocks noChangeAspect="1"/>
          </p:cNvPicPr>
          <p:nvPr/>
        </p:nvPicPr>
        <p:blipFill>
          <a:blip r:embed="rId6"/>
          <a:stretch>
            <a:fillRect/>
          </a:stretch>
        </p:blipFill>
        <p:spPr>
          <a:xfrm>
            <a:off x="2049780" y="3837940"/>
            <a:ext cx="8488680" cy="2073275"/>
          </a:xfrm>
          <a:prstGeom prst="rect">
            <a:avLst/>
          </a:prstGeom>
          <a:noFill/>
          <a:ln w="9525">
            <a:noFill/>
          </a:ln>
        </p:spPr>
      </p:pic>
      <p:sp>
        <p:nvSpPr>
          <p:cNvPr id="3" name="文本框 2"/>
          <p:cNvSpPr txBox="1"/>
          <p:nvPr/>
        </p:nvSpPr>
        <p:spPr>
          <a:xfrm>
            <a:off x="7185660" y="3023235"/>
            <a:ext cx="721995"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A</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00200" y="154813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lstStyle/>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声音的利用</a:t>
              </a: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4"/>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类型</a:t>
                </a:r>
              </a:p>
            </p:txBody>
          </p:sp>
          <p:sp>
            <p:nvSpPr>
              <p:cNvPr id="26"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p>
            </p:txBody>
          </p:sp>
        </p:grpSp>
      </p:grpSp>
      <p:grpSp>
        <p:nvGrpSpPr>
          <p:cNvPr id="22533" name="组合 5"/>
          <p:cNvGrpSpPr/>
          <p:nvPr/>
        </p:nvGrpSpPr>
        <p:grpSpPr>
          <a:xfrm>
            <a:off x="1599883" y="2338401"/>
            <a:ext cx="1943100" cy="479081"/>
            <a:chOff x="2582" y="1619"/>
            <a:chExt cx="3060" cy="754"/>
          </a:xfrm>
        </p:grpSpPr>
        <p:pic>
          <p:nvPicPr>
            <p:cNvPr id="22534" name="图片 2" descr="三级标"/>
            <p:cNvPicPr>
              <a:picLocks noChangeAspect="1"/>
            </p:cNvPicPr>
            <p:nvPr/>
          </p:nvPicPr>
          <p:blipFill>
            <a:blip r:embed="rId5"/>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lstStyle/>
            <a:p>
              <a:pPr algn="ctr"/>
              <a:r>
                <a:rPr lang="zh-CN" altLang="en-US" sz="2400" b="1">
                  <a:latin typeface="黑体" panose="02010609060101010101" pitchFamily="49" charset="-122"/>
                  <a:ea typeface="黑体" panose="02010609060101010101" pitchFamily="49" charset="-122"/>
                </a:rPr>
                <a:t>拓展训练</a:t>
              </a:r>
            </a:p>
          </p:txBody>
        </p:sp>
      </p:grpSp>
      <p:sp>
        <p:nvSpPr>
          <p:cNvPr id="100" name="文本框 99"/>
          <p:cNvSpPr txBox="1"/>
          <p:nvPr/>
        </p:nvSpPr>
        <p:spPr>
          <a:xfrm>
            <a:off x="1621790" y="2967355"/>
            <a:ext cx="10060940" cy="286131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下列事例是利用声音传递能量的是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将超声波用于倒车雷达</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利用次声波判断地震的方位</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利用超声波检测锅炉有无裂纹</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利用超声波清洗机清洗眼镜</a:t>
            </a:r>
            <a:endParaRPr lang="zh-CN" altLang="en-US" sz="2400"/>
          </a:p>
        </p:txBody>
      </p:sp>
      <p:sp>
        <p:nvSpPr>
          <p:cNvPr id="2" name="文本框 1"/>
          <p:cNvSpPr txBox="1"/>
          <p:nvPr/>
        </p:nvSpPr>
        <p:spPr>
          <a:xfrm>
            <a:off x="6772910" y="3147695"/>
            <a:ext cx="856615"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D</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905510" y="109982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lstStyle/>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声学综合题</a:t>
              </a: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4"/>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类型</a:t>
                </a:r>
              </a:p>
            </p:txBody>
          </p:sp>
          <p:sp>
            <p:nvSpPr>
              <p:cNvPr id="26"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p>
            </p:txBody>
          </p:sp>
        </p:grpSp>
      </p:grpSp>
      <p:grpSp>
        <p:nvGrpSpPr>
          <p:cNvPr id="22533" name="组合 5"/>
          <p:cNvGrpSpPr/>
          <p:nvPr/>
        </p:nvGrpSpPr>
        <p:grpSpPr>
          <a:xfrm>
            <a:off x="905193" y="1918666"/>
            <a:ext cx="1943100" cy="479081"/>
            <a:chOff x="2582" y="1619"/>
            <a:chExt cx="3060" cy="754"/>
          </a:xfrm>
        </p:grpSpPr>
        <p:pic>
          <p:nvPicPr>
            <p:cNvPr id="22534" name="图片 2" descr="三级标"/>
            <p:cNvPicPr>
              <a:picLocks noChangeAspect="1"/>
            </p:cNvPicPr>
            <p:nvPr/>
          </p:nvPicPr>
          <p:blipFill>
            <a:blip r:embed="rId5"/>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lstStyle/>
            <a:p>
              <a:pPr algn="ctr"/>
              <a:r>
                <a:rPr lang="zh-CN" altLang="en-US" sz="2400" b="1">
                  <a:latin typeface="黑体" panose="02010609060101010101" pitchFamily="49" charset="-122"/>
                  <a:ea typeface="黑体" panose="02010609060101010101" pitchFamily="49" charset="-122"/>
                </a:rPr>
                <a:t>拓展训练</a:t>
              </a:r>
            </a:p>
          </p:txBody>
        </p:sp>
      </p:grpSp>
      <p:sp>
        <p:nvSpPr>
          <p:cNvPr id="100" name="文本框 99"/>
          <p:cNvSpPr txBox="1"/>
          <p:nvPr/>
        </p:nvSpPr>
        <p:spPr>
          <a:xfrm>
            <a:off x="905510" y="2628900"/>
            <a:ext cx="10547350" cy="64516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(2019</a:t>
            </a:r>
            <a:r>
              <a:rPr lang="zh-CN" sz="2400">
                <a:cs typeface="楷体_GB2312" charset="0"/>
              </a:rPr>
              <a:t>湘潭</a:t>
            </a:r>
            <a:r>
              <a:rPr lang="en-US" sz="2400">
                <a:latin typeface="Times New Roman" panose="02020603050405020304" pitchFamily="18" charset="0"/>
                <a:cs typeface="楷体_GB2312" charset="0"/>
              </a:rPr>
              <a:t>)</a:t>
            </a:r>
            <a:r>
              <a:rPr lang="zh-CN" sz="2400">
                <a:ea typeface="宋体" panose="02010600030101010101" pitchFamily="2" charset="-122"/>
              </a:rPr>
              <a:t>关于图中所示的民族吹管乐器唢呐，下列说法正确的是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588"/>
          <p:cNvPicPr>
            <a:picLocks noChangeAspect="1"/>
          </p:cNvPicPr>
          <p:nvPr/>
        </p:nvPicPr>
        <p:blipFill>
          <a:blip r:embed="rId6"/>
          <a:stretch>
            <a:fillRect/>
          </a:stretch>
        </p:blipFill>
        <p:spPr>
          <a:xfrm>
            <a:off x="8890000" y="3455670"/>
            <a:ext cx="2562860" cy="1898015"/>
          </a:xfrm>
          <a:prstGeom prst="rect">
            <a:avLst/>
          </a:prstGeom>
          <a:noFill/>
          <a:ln w="9525">
            <a:noFill/>
          </a:ln>
        </p:spPr>
      </p:pic>
      <p:sp>
        <p:nvSpPr>
          <p:cNvPr id="3" name="文本框 2"/>
          <p:cNvSpPr txBox="1"/>
          <p:nvPr/>
        </p:nvSpPr>
        <p:spPr>
          <a:xfrm>
            <a:off x="9618345" y="5748020"/>
            <a:ext cx="1642110"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4" name="文本框 3"/>
          <p:cNvSpPr txBox="1"/>
          <p:nvPr/>
        </p:nvSpPr>
        <p:spPr>
          <a:xfrm>
            <a:off x="1369695" y="3251200"/>
            <a:ext cx="7981950" cy="230695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吹奏时按压不同位置的气孔，主要改变了声音的响度</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用不同的力度吹奏，主要改变了声音的音调</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唢呐前端的喇叭主要改变了声音的</a:t>
            </a:r>
            <a:r>
              <a:rPr lang="zh-CN" sz="2400">
                <a:latin typeface="Times New Roman" panose="02020603050405020304" pitchFamily="18" charset="0"/>
                <a:ea typeface="宋体" panose="02010600030101010101" pitchFamily="2" charset="-122"/>
              </a:rPr>
              <a:t>音色</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唢呐发出的声音不能在真空中传播</a:t>
            </a:r>
            <a:endParaRPr lang="zh-CN" altLang="en-US" sz="2400"/>
          </a:p>
        </p:txBody>
      </p:sp>
      <p:sp>
        <p:nvSpPr>
          <p:cNvPr id="5" name="文本框 4"/>
          <p:cNvSpPr txBox="1"/>
          <p:nvPr/>
        </p:nvSpPr>
        <p:spPr>
          <a:xfrm>
            <a:off x="10307955" y="2813685"/>
            <a:ext cx="808355"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 D</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51025" y="2213610"/>
            <a:ext cx="8489950" cy="286131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(2019</a:t>
            </a:r>
            <a:r>
              <a:rPr lang="zh-CN" sz="2400">
                <a:cs typeface="楷体_GB2312" charset="0"/>
              </a:rPr>
              <a:t>怀化</a:t>
            </a:r>
            <a:r>
              <a:rPr lang="en-US" sz="2400">
                <a:latin typeface="Times New Roman" panose="02020603050405020304" pitchFamily="18" charset="0"/>
                <a:cs typeface="楷体_GB2312" charset="0"/>
              </a:rPr>
              <a:t>)</a:t>
            </a:r>
            <a:r>
              <a:rPr lang="zh-CN" sz="2400">
                <a:ea typeface="宋体" panose="02010600030101010101" pitchFamily="2" charset="-122"/>
              </a:rPr>
              <a:t>下列关于声现象的描述中正确的是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调节手机的音量是为了改变声音的音调</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闻其声知其人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是根据声音的响度来区分</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声音能在真空中传播</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下课铃响后同学们走出教室说明声音能传递信息</a:t>
            </a:r>
            <a:endParaRPr lang="zh-CN" altLang="en-US" sz="2400"/>
          </a:p>
        </p:txBody>
      </p:sp>
      <p:sp>
        <p:nvSpPr>
          <p:cNvPr id="2" name="文本框 1"/>
          <p:cNvSpPr txBox="1"/>
          <p:nvPr/>
        </p:nvSpPr>
        <p:spPr>
          <a:xfrm>
            <a:off x="8476615" y="2358390"/>
            <a:ext cx="847725"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 D</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350" y="1961515"/>
            <a:ext cx="11146790"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(2019</a:t>
            </a:r>
            <a:r>
              <a:rPr lang="zh-CN" sz="2400">
                <a:cs typeface="楷体_GB2312" charset="0"/>
              </a:rPr>
              <a:t>河南</a:t>
            </a:r>
            <a:r>
              <a:rPr lang="en-US" sz="2400">
                <a:latin typeface="Times New Roman" panose="02020603050405020304" pitchFamily="18" charset="0"/>
                <a:cs typeface="楷体_GB2312" charset="0"/>
              </a:rPr>
              <a:t>)</a:t>
            </a:r>
            <a:r>
              <a:rPr lang="zh-CN" sz="2400">
                <a:ea typeface="宋体" panose="02010600030101010101" pitchFamily="2" charset="-122"/>
              </a:rPr>
              <a:t>中华古诗词、俗语中蕴含着丰富的声学知识，下列有关理解正确的是</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 A.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谁家玉笛暗飞声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中的笛声由笛管的振动产生</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B.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响鼓还要重锤敲</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说明声音的音调与振幅有关</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C.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闻其声而知其人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是根据声音的响度来辨别的</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D.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柴门闻犬吠，风雪夜归人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说明声音可传递信息</a:t>
            </a:r>
            <a:endParaRPr lang="zh-CN" altLang="en-US" sz="2400"/>
          </a:p>
        </p:txBody>
      </p:sp>
      <p:sp>
        <p:nvSpPr>
          <p:cNvPr id="2" name="文本框 1"/>
          <p:cNvSpPr txBox="1"/>
          <p:nvPr/>
        </p:nvSpPr>
        <p:spPr>
          <a:xfrm>
            <a:off x="1516380" y="2646680"/>
            <a:ext cx="885825"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D</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92200" y="1092835"/>
            <a:ext cx="10508615" cy="460375"/>
          </a:xfrm>
          <a:prstGeom prst="rect">
            <a:avLst/>
          </a:prstGeom>
          <a:noFill/>
          <a:ln w="9525">
            <a:noFill/>
          </a:ln>
        </p:spPr>
        <p:txBody>
          <a:bodyPr wrap="square">
            <a:spAutoFit/>
          </a:bodyPr>
          <a:lstStyle/>
          <a:p>
            <a:r>
              <a:rPr lang="en-US" sz="2400">
                <a:latin typeface="Times New Roman" panose="02020603050405020304" pitchFamily="18" charset="0"/>
                <a:ea typeface="宋体" panose="02010600030101010101" pitchFamily="2" charset="-122"/>
              </a:rPr>
              <a:t>13.</a:t>
            </a:r>
            <a:r>
              <a:rPr lang="en-US" sz="2400" b="1">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(2019 </a:t>
            </a:r>
            <a:r>
              <a:rPr lang="zh-CN" sz="2400">
                <a:cs typeface="楷体_GB2312" charset="0"/>
              </a:rPr>
              <a:t>齐齐哈尔</a:t>
            </a:r>
            <a:r>
              <a:rPr lang="en-US" sz="2400">
                <a:latin typeface="Times New Roman" panose="02020603050405020304" pitchFamily="18" charset="0"/>
                <a:cs typeface="楷体_GB2312" charset="0"/>
              </a:rPr>
              <a:t>)</a:t>
            </a:r>
            <a:r>
              <a:rPr lang="zh-CN" sz="2400">
                <a:ea typeface="宋体" panose="02010600030101010101" pitchFamily="2" charset="-122"/>
              </a:rPr>
              <a:t>小智在体会声现象的过程中，下列说法错误的是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587"/>
          <p:cNvPicPr>
            <a:picLocks noChangeAspect="1"/>
          </p:cNvPicPr>
          <p:nvPr/>
        </p:nvPicPr>
        <p:blipFill>
          <a:blip r:embed="rId4"/>
          <a:stretch>
            <a:fillRect/>
          </a:stretch>
        </p:blipFill>
        <p:spPr>
          <a:xfrm>
            <a:off x="3029585" y="1673860"/>
            <a:ext cx="6632575" cy="1529080"/>
          </a:xfrm>
          <a:prstGeom prst="rect">
            <a:avLst/>
          </a:prstGeom>
          <a:noFill/>
          <a:ln w="9525">
            <a:noFill/>
          </a:ln>
        </p:spPr>
      </p:pic>
      <p:sp>
        <p:nvSpPr>
          <p:cNvPr id="3" name="文本框 2"/>
          <p:cNvSpPr txBox="1"/>
          <p:nvPr/>
        </p:nvSpPr>
        <p:spPr>
          <a:xfrm>
            <a:off x="5824855" y="3407410"/>
            <a:ext cx="1594485"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13</a:t>
            </a:r>
            <a:r>
              <a:rPr lang="zh-CN" sz="1800">
                <a:cs typeface="楷体_GB2312" charset="0"/>
              </a:rPr>
              <a:t>题图</a:t>
            </a:r>
            <a:endParaRPr lang="zh-CN" altLang="en-US" sz="1800"/>
          </a:p>
        </p:txBody>
      </p:sp>
      <p:sp>
        <p:nvSpPr>
          <p:cNvPr id="4" name="文本框 3"/>
          <p:cNvSpPr txBox="1"/>
          <p:nvPr/>
        </p:nvSpPr>
        <p:spPr>
          <a:xfrm>
            <a:off x="1200150" y="3775710"/>
            <a:ext cx="9584690" cy="230695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说话时声带在振动，说明声音是由物体振动产生的</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分别轻敲桌面和重敲桌面，听到声音的音调不同</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用棉球塞住耳朵也能听到音叉发声，是利用骨传导</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敲鼓时看到鼓前烛焰摇动，说明声波能传递能量</a:t>
            </a:r>
            <a:endParaRPr lang="zh-CN" altLang="en-US" sz="2400"/>
          </a:p>
        </p:txBody>
      </p:sp>
      <p:sp>
        <p:nvSpPr>
          <p:cNvPr id="5" name="文本框 4"/>
          <p:cNvSpPr txBox="1"/>
          <p:nvPr/>
        </p:nvSpPr>
        <p:spPr>
          <a:xfrm>
            <a:off x="10387330" y="1092835"/>
            <a:ext cx="828040"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B</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26745" y="903605"/>
            <a:ext cx="7606665" cy="460375"/>
          </a:xfrm>
          <a:prstGeom prst="rect">
            <a:avLst/>
          </a:prstGeom>
          <a:noFill/>
          <a:ln w="9525">
            <a:noFill/>
          </a:ln>
        </p:spPr>
        <p:txBody>
          <a:bodyPr wrap="square">
            <a:spAutoFit/>
          </a:bodyPr>
          <a:lstStyle/>
          <a:p>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常考发声体</a:t>
            </a:r>
            <a:endParaRPr lang="zh-CN" altLang="en-US" sz="2400">
              <a:latin typeface="Times New Roman" panose="02020603050405020304" pitchFamily="18" charset="0"/>
              <a:cs typeface="Times New Roman" panose="02020603050405020304" pitchFamily="18" charset="0"/>
            </a:endParaRPr>
          </a:p>
        </p:txBody>
      </p:sp>
      <p:graphicFrame>
        <p:nvGraphicFramePr>
          <p:cNvPr id="7" name="表格 6"/>
          <p:cNvGraphicFramePr/>
          <p:nvPr>
            <p:custDataLst>
              <p:tags r:id="rId2"/>
            </p:custDataLst>
          </p:nvPr>
        </p:nvGraphicFramePr>
        <p:xfrm>
          <a:off x="1062355" y="1485900"/>
          <a:ext cx="10267315" cy="2926080"/>
        </p:xfrm>
        <a:graphic>
          <a:graphicData uri="http://schemas.openxmlformats.org/drawingml/2006/table">
            <a:tbl>
              <a:tblPr firstRow="1" bandRow="1">
                <a:tableStyleId>{5940675A-B579-460E-94D1-54222C63F5DA}</a:tableStyleId>
              </a:tblPr>
              <a:tblGrid>
                <a:gridCol w="4919980"/>
                <a:gridCol w="5347335"/>
              </a:tblGrid>
              <a:tr h="584835">
                <a:tc>
                  <a:txBody>
                    <a:bodyPr/>
                    <a:lstStyle/>
                    <a:p>
                      <a:pPr indent="0" algn="ctr">
                        <a:lnSpc>
                          <a:spcPct val="16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声音</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6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发声体</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r>
              <a:tr h="368300">
                <a:tc>
                  <a:txBody>
                    <a:bodyPr/>
                    <a:lstStyle/>
                    <a:p>
                      <a:pPr indent="0" algn="ctr">
                        <a:lnSpc>
                          <a:spcPct val="160000"/>
                        </a:lnSpc>
                        <a:buNone/>
                      </a:pPr>
                      <a:r>
                        <a:rPr lang="en-US" sz="2400" b="0">
                          <a:latin typeface="Times New Roman" panose="02020603050405020304" pitchFamily="18" charset="0"/>
                          <a:cs typeface="Times New Roman" panose="02020603050405020304" pitchFamily="18" charset="0"/>
                        </a:rPr>
                        <a:t>二胡等弦乐器的乐音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latin typeface="Times New Roman" panose="02020603050405020304" pitchFamily="18" charset="0"/>
                          <a:cs typeface="Times New Roman" panose="02020603050405020304" pitchFamily="18" charset="0"/>
                        </a:rPr>
                        <a:t>弦</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a:txBody>
                    <a:bodyPr/>
                    <a:lstStyle/>
                    <a:p>
                      <a:pPr indent="0" algn="ctr">
                        <a:lnSpc>
                          <a:spcPct val="160000"/>
                        </a:lnSpc>
                        <a:buNone/>
                      </a:pPr>
                      <a:r>
                        <a:rPr lang="en-US" sz="2400" b="0">
                          <a:latin typeface="Times New Roman" panose="02020603050405020304" pitchFamily="18" charset="0"/>
                          <a:cs typeface="Times New Roman" panose="02020603050405020304" pitchFamily="18" charset="0"/>
                        </a:rPr>
                        <a:t>笛子等管乐器的乐音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latin typeface="Times New Roman" panose="02020603050405020304" pitchFamily="18" charset="0"/>
                          <a:cs typeface="Times New Roman" panose="02020603050405020304" pitchFamily="18" charset="0"/>
                        </a:rPr>
                        <a:t>管内空气柱</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a:txBody>
                    <a:bodyPr/>
                    <a:lstStyle/>
                    <a:p>
                      <a:pPr indent="0" algn="ctr">
                        <a:lnSpc>
                          <a:spcPct val="160000"/>
                        </a:lnSpc>
                        <a:buNone/>
                      </a:pPr>
                      <a:r>
                        <a:rPr lang="en-US" sz="2400" b="0">
                          <a:latin typeface="Times New Roman" panose="02020603050405020304" pitchFamily="18" charset="0"/>
                          <a:cs typeface="Times New Roman" panose="02020603050405020304" pitchFamily="18" charset="0"/>
                        </a:rPr>
                        <a:t>鼓等打击乐器的乐音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latin typeface="Times New Roman" panose="02020603050405020304" pitchFamily="18" charset="0"/>
                          <a:cs typeface="Times New Roman" panose="02020603050405020304" pitchFamily="18" charset="0"/>
                        </a:rPr>
                        <a:t>打击面(如鼓面、锣面等)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a:txBody>
                    <a:bodyPr/>
                    <a:lstStyle/>
                    <a:p>
                      <a:pPr indent="0" algn="ctr">
                        <a:lnSpc>
                          <a:spcPct val="160000"/>
                        </a:lnSpc>
                        <a:buNone/>
                      </a:pPr>
                      <a:r>
                        <a:rPr lang="en-US" sz="2400" b="0">
                          <a:latin typeface="Times New Roman" panose="02020603050405020304" pitchFamily="18" charset="0"/>
                          <a:cs typeface="Times New Roman" panose="02020603050405020304" pitchFamily="18" charset="0"/>
                        </a:rPr>
                        <a:t>呐喊声、动物叫声</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latin typeface="Times New Roman" panose="02020603050405020304" pitchFamily="18" charset="0"/>
                          <a:cs typeface="Times New Roman" panose="02020603050405020304" pitchFamily="18" charset="0"/>
                        </a:rPr>
                        <a:t>发声器官(声带)</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1" name="文本框 10"/>
          <p:cNvSpPr txBox="1"/>
          <p:nvPr/>
        </p:nvSpPr>
        <p:spPr>
          <a:xfrm>
            <a:off x="459105" y="4481830"/>
            <a:ext cx="10870565" cy="175323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黑体" panose="02010609060101010101" pitchFamily="49" charset="-122"/>
                <a:cs typeface="Times New Roman" panose="02020603050405020304" pitchFamily="18" charset="0"/>
              </a:rPr>
              <a:t>声音的传播</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黑体" panose="02010609060101010101" pitchFamily="49" charset="-122"/>
                <a:cs typeface="Times New Roman" panose="02020603050405020304" pitchFamily="18" charset="0"/>
              </a:rPr>
              <a:t>传播条件</a:t>
            </a:r>
            <a:r>
              <a:rPr lang="zh-CN" sz="2400">
                <a:latin typeface="Times New Roman" panose="02020603050405020304" pitchFamily="18" charset="0"/>
                <a:ea typeface="宋体" panose="02010600030101010101" pitchFamily="2" charset="-122"/>
                <a:cs typeface="Times New Roman" panose="02020603050405020304" pitchFamily="18" charset="0"/>
              </a:rPr>
              <a:t>：声音的传播是需要介质的，声音可以在固体、液体和气体中传播，</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能</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不能</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在真空中传播．</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665480" y="5688330"/>
            <a:ext cx="939800"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不能</a:t>
            </a:r>
            <a:endParaRPr lang="zh-CN" altLang="en-US" sz="2400">
              <a:solidFill>
                <a:srgbClr val="FF0000"/>
              </a:solidFill>
              <a:effectLst/>
              <a:latin typeface="Times New Roman" panose="02020603050405020304" pitchFamily="18" charset="0"/>
              <a:ea typeface="宋体" panose="02010600030101010101" pitchFamily="2" charset="-122"/>
            </a:endParaRPr>
          </a:p>
        </p:txBody>
      </p:sp>
      <p:sp>
        <p:nvSpPr>
          <p:cNvPr id="3" name="流程图: 终止 2">
            <a:hlinkClick r:id="rId5" action="ppaction://hlinksldjump"/>
          </p:cNvPr>
          <p:cNvSpPr/>
          <p:nvPr/>
        </p:nvSpPr>
        <p:spPr>
          <a:xfrm>
            <a:off x="9239250" y="59112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8005" y="732790"/>
            <a:ext cx="11115675" cy="230695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(2)</a:t>
            </a:r>
            <a:r>
              <a:rPr lang="zh-CN" sz="2400">
                <a:ea typeface="黑体" panose="02010609060101010101" pitchFamily="49" charset="-122"/>
              </a:rPr>
              <a:t>传播形式</a:t>
            </a:r>
            <a:r>
              <a:rPr lang="zh-CN" sz="2400">
                <a:ea typeface="宋体" panose="02010600030101010101" pitchFamily="2" charset="-122"/>
              </a:rPr>
              <a:t>：声音在介质中以</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的形式传播．</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a:t>
            </a:r>
            <a:r>
              <a:rPr lang="zh-CN" sz="2400">
                <a:ea typeface="黑体" panose="02010609060101010101" pitchFamily="49" charset="-122"/>
              </a:rPr>
              <a:t>声速</a:t>
            </a:r>
            <a:r>
              <a:rPr lang="zh-CN" sz="2400">
                <a:ea typeface="宋体" panose="02010600030101010101" pitchFamily="2" charset="-122"/>
              </a:rPr>
              <a:t>：声音传播的速度与介质种类和温度有关，一般情况下，声音在固体、液体和气体中传播速度由小到大的顺序是</a:t>
            </a:r>
            <a:r>
              <a:rPr lang="en-US" sz="2400">
                <a:latin typeface="Times New Roman" panose="02020603050405020304" pitchFamily="18" charset="0"/>
                <a:ea typeface="宋体" panose="02010600030101010101" pitchFamily="2" charset="-122"/>
              </a:rPr>
              <a:t>____________.15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时，声音在空气中的传播速度是</a:t>
            </a:r>
            <a:r>
              <a:rPr lang="en-US" sz="2400">
                <a:latin typeface="Times New Roman" panose="02020603050405020304" pitchFamily="18" charset="0"/>
                <a:ea typeface="宋体" panose="02010600030101010101" pitchFamily="2" charset="-122"/>
              </a:rPr>
              <a:t>______m/s.</a:t>
            </a:r>
            <a:endParaRPr lang="zh-CN" altLang="en-US" sz="2400"/>
          </a:p>
        </p:txBody>
      </p:sp>
      <p:sp>
        <p:nvSpPr>
          <p:cNvPr id="2" name="文本框 1"/>
          <p:cNvSpPr txBox="1"/>
          <p:nvPr/>
        </p:nvSpPr>
        <p:spPr>
          <a:xfrm>
            <a:off x="528320" y="2967990"/>
            <a:ext cx="11135360"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(4)</a:t>
            </a:r>
            <a:r>
              <a:rPr lang="zh-CN" sz="2400">
                <a:ea typeface="黑体" panose="02010609060101010101" pitchFamily="49" charset="-122"/>
              </a:rPr>
              <a:t>回音</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．产生：声音在传播过程中遇到障碍物会</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回来，从而产生回音．</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．应用：回音测距</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s</a:t>
            </a:r>
            <a:r>
              <a:rPr lang="zh-CN" sz="2400">
                <a:ea typeface="宋体" panose="02010600030101010101" pitchFamily="2" charset="-122"/>
              </a:rPr>
              <a:t>＝</a:t>
            </a:r>
            <a:r>
              <a:rPr lang="en-US" sz="2400" i="1">
                <a:latin typeface="Book Antiqua" panose="02040602050305030304" charset="0"/>
                <a:ea typeface="宋体" panose="02010600030101010101" pitchFamily="2" charset="-122"/>
                <a:cs typeface="Times New Roman" panose="02020603050405020304" pitchFamily="18" charset="0"/>
              </a:rPr>
              <a:t>v</a:t>
            </a:r>
            <a:r>
              <a:rPr lang="en-US" sz="2400" i="1">
                <a:latin typeface="Times New Roman" panose="02020603050405020304" pitchFamily="18" charset="0"/>
                <a:ea typeface="宋体" panose="02010600030101010101" pitchFamily="2" charset="-122"/>
              </a:rPr>
              <a:t>t</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t</a:t>
            </a:r>
            <a:r>
              <a:rPr lang="zh-CN" sz="2400">
                <a:ea typeface="宋体" panose="02010600030101010101" pitchFamily="2" charset="-122"/>
              </a:rPr>
              <a:t>为从发出声音到接收到回音的时间的一半</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；加强原</a:t>
            </a:r>
          </a:p>
          <a:p>
            <a:pPr>
              <a:lnSpc>
                <a:spcPct val="150000"/>
              </a:lnSpc>
            </a:pPr>
            <a:r>
              <a:rPr lang="zh-CN" sz="2400">
                <a:ea typeface="宋体" panose="02010600030101010101" pitchFamily="2" charset="-122"/>
              </a:rPr>
              <a:t>声等．</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正常人耳听到声音的条件：</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物体振动发声；</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声音的频率在人耳听觉频率范围内</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sym typeface="+mn-ea"/>
              </a:rPr>
              <a:t>____</a:t>
            </a:r>
            <a:r>
              <a:rPr lang="en-US" sz="2400">
                <a:latin typeface="Times New Roman" panose="02020603050405020304" pitchFamily="18" charset="0"/>
                <a:ea typeface="宋体" panose="02010600030101010101" pitchFamily="2" charset="-122"/>
              </a:rPr>
              <a:t>__Hz)c.</a:t>
            </a:r>
            <a:r>
              <a:rPr lang="zh-CN" sz="2400">
                <a:ea typeface="宋体" panose="02010600030101010101" pitchFamily="2" charset="-122"/>
              </a:rPr>
              <a:t>有传声的介</a:t>
            </a:r>
            <a:r>
              <a:rPr lang="zh-CN" sz="2400">
                <a:latin typeface="Times New Roman" panose="02020603050405020304" pitchFamily="18" charset="0"/>
                <a:ea typeface="宋体" panose="02010600030101010101" pitchFamily="2" charset="-122"/>
              </a:rPr>
              <a:t>质；</a:t>
            </a:r>
            <a:r>
              <a:rPr lang="en-US" sz="2400">
                <a:latin typeface="Times New Roman" panose="02020603050405020304" pitchFamily="18" charset="0"/>
                <a:ea typeface="宋体" panose="02010600030101010101" pitchFamily="2" charset="-122"/>
              </a:rPr>
              <a:t>d.</a:t>
            </a:r>
            <a:r>
              <a:rPr lang="zh-CN" sz="2400">
                <a:ea typeface="宋体" panose="02010600030101010101" pitchFamily="2" charset="-122"/>
              </a:rPr>
              <a:t>响度足够大．</a:t>
            </a:r>
            <a:endParaRPr lang="zh-CN" altLang="en-US" sz="2400"/>
          </a:p>
        </p:txBody>
      </p:sp>
      <p:sp>
        <p:nvSpPr>
          <p:cNvPr id="3" name="文本框 2"/>
          <p:cNvSpPr txBox="1"/>
          <p:nvPr/>
        </p:nvSpPr>
        <p:spPr>
          <a:xfrm>
            <a:off x="4819015" y="831850"/>
            <a:ext cx="78168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波</a:t>
            </a:r>
            <a:endParaRPr lang="zh-CN" altLang="en-US" sz="2400">
              <a:solidFill>
                <a:srgbClr val="FF0000"/>
              </a:solidFill>
              <a:effectLst/>
              <a:ea typeface="宋体" panose="02010600030101010101" pitchFamily="2" charset="-122"/>
            </a:endParaRPr>
          </a:p>
        </p:txBody>
      </p:sp>
      <p:sp>
        <p:nvSpPr>
          <p:cNvPr id="4" name="文本框 3"/>
          <p:cNvSpPr txBox="1"/>
          <p:nvPr/>
        </p:nvSpPr>
        <p:spPr>
          <a:xfrm>
            <a:off x="5988050" y="1903730"/>
            <a:ext cx="1841500" cy="460375"/>
          </a:xfrm>
          <a:prstGeom prst="rect">
            <a:avLst/>
          </a:prstGeom>
          <a:noFill/>
          <a:ln w="9525">
            <a:noFill/>
          </a:ln>
        </p:spPr>
        <p:txBody>
          <a:bodyPr wrap="square">
            <a:spAutoFit/>
          </a:bodyPr>
          <a:lstStyle/>
          <a:p>
            <a:r>
              <a:rPr lang="en-US" sz="2400" i="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v</a:t>
            </a:r>
            <a:r>
              <a:rPr lang="zh-CN" sz="2400" baseline="-250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气</a:t>
            </a:r>
            <a:r>
              <a:rPr lang="en-US" sz="24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&lt;</a:t>
            </a:r>
            <a:r>
              <a:rPr lang="en-US" sz="2400" i="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v</a:t>
            </a:r>
            <a:r>
              <a:rPr lang="zh-CN" sz="2400" baseline="-250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液</a:t>
            </a:r>
            <a:r>
              <a:rPr lang="en-US" sz="24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&lt;</a:t>
            </a:r>
            <a:r>
              <a:rPr lang="en-US" sz="2400" i="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v</a:t>
            </a:r>
            <a:r>
              <a:rPr lang="zh-CN" sz="2400" baseline="-250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固</a:t>
            </a:r>
            <a:endParaRPr lang="zh-CN" altLang="en-US" sz="24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2014220" y="2502535"/>
            <a:ext cx="1256665" cy="460375"/>
          </a:xfrm>
          <a:prstGeom prst="rect">
            <a:avLst/>
          </a:prstGeom>
          <a:noFill/>
          <a:ln w="9525">
            <a:noFill/>
          </a:ln>
        </p:spPr>
        <p:txBody>
          <a:bodyPr wrap="square">
            <a:spAutoFit/>
          </a:bodyPr>
          <a:lstStyle/>
          <a:p>
            <a:r>
              <a:rPr lang="en-US" sz="2400">
                <a:solidFill>
                  <a:srgbClr val="FF0000"/>
                </a:solidFill>
                <a:effectLst/>
                <a:latin typeface="Times New Roman" panose="02020603050405020304" pitchFamily="18" charset="0"/>
                <a:ea typeface="宋体" panose="02010600030101010101" pitchFamily="2" charset="-122"/>
              </a:rPr>
              <a:t>340</a:t>
            </a:r>
            <a:endParaRPr lang="zh-CN" altLang="en-US" sz="2400">
              <a:solidFill>
                <a:srgbClr val="FF0000"/>
              </a:solidFill>
              <a:effectLst/>
              <a:ea typeface="宋体" panose="02010600030101010101" pitchFamily="2" charset="-122"/>
            </a:endParaRPr>
          </a:p>
        </p:txBody>
      </p:sp>
      <p:sp>
        <p:nvSpPr>
          <p:cNvPr id="7" name="文本框 6"/>
          <p:cNvSpPr txBox="1"/>
          <p:nvPr/>
        </p:nvSpPr>
        <p:spPr>
          <a:xfrm>
            <a:off x="6430010" y="3636010"/>
            <a:ext cx="139954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反射</a:t>
            </a:r>
            <a:endParaRPr lang="zh-CN" altLang="en-US" sz="2400">
              <a:solidFill>
                <a:srgbClr val="FF0000"/>
              </a:solidFill>
              <a:effectLst/>
              <a:ea typeface="宋体" panose="02010600030101010101" pitchFamily="2" charset="-122"/>
            </a:endParaRPr>
          </a:p>
        </p:txBody>
      </p:sp>
      <p:sp>
        <p:nvSpPr>
          <p:cNvPr id="8" name="文本框 7"/>
          <p:cNvSpPr txBox="1"/>
          <p:nvPr/>
        </p:nvSpPr>
        <p:spPr>
          <a:xfrm>
            <a:off x="1085215" y="5844540"/>
            <a:ext cx="857250" cy="460375"/>
          </a:xfrm>
          <a:prstGeom prst="rect">
            <a:avLst/>
          </a:prstGeom>
          <a:noFill/>
          <a:ln w="9525">
            <a:noFill/>
          </a:ln>
        </p:spPr>
        <p:txBody>
          <a:bodyPr wrap="square">
            <a:spAutoFit/>
          </a:bodyPr>
          <a:lstStyle/>
          <a:p>
            <a:r>
              <a:rPr lang="en-US" sz="2400">
                <a:solidFill>
                  <a:srgbClr val="FF0000"/>
                </a:solidFill>
                <a:effectLst/>
                <a:latin typeface="Times New Roman" panose="02020603050405020304" pitchFamily="18" charset="0"/>
                <a:ea typeface="宋体" panose="02010600030101010101" pitchFamily="2" charset="-122"/>
              </a:rPr>
              <a:t>20</a:t>
            </a:r>
            <a:endParaRPr lang="zh-CN" altLang="en-US" sz="2400">
              <a:solidFill>
                <a:srgbClr val="FF0000"/>
              </a:solidFill>
              <a:effectLst/>
              <a:ea typeface="宋体" panose="02010600030101010101" pitchFamily="2" charset="-122"/>
            </a:endParaRPr>
          </a:p>
        </p:txBody>
      </p:sp>
      <p:sp>
        <p:nvSpPr>
          <p:cNvPr id="9" name="文本框 8"/>
          <p:cNvSpPr txBox="1"/>
          <p:nvPr/>
        </p:nvSpPr>
        <p:spPr>
          <a:xfrm>
            <a:off x="1978025" y="5844540"/>
            <a:ext cx="1149350" cy="460375"/>
          </a:xfrm>
          <a:prstGeom prst="rect">
            <a:avLst/>
          </a:prstGeom>
          <a:noFill/>
          <a:ln w="9525">
            <a:noFill/>
          </a:ln>
        </p:spPr>
        <p:txBody>
          <a:bodyPr wrap="square">
            <a:spAutoFit/>
          </a:bodyPr>
          <a:lstStyle/>
          <a:p>
            <a:r>
              <a:rPr lang="en-US" sz="2400">
                <a:solidFill>
                  <a:srgbClr val="FF0000"/>
                </a:solidFill>
                <a:effectLst/>
                <a:latin typeface="Times New Roman" panose="02020603050405020304" pitchFamily="18" charset="0"/>
                <a:ea typeface="宋体" panose="02010600030101010101" pitchFamily="2" charset="-122"/>
              </a:rPr>
              <a:t>20 000</a:t>
            </a:r>
            <a:endParaRPr lang="zh-CN" altLang="en-US" sz="2400">
              <a:solidFill>
                <a:srgbClr val="FF0000"/>
              </a:solidFill>
              <a:effectLst/>
              <a:ea typeface="宋体" panose="02010600030101010101" pitchFamily="2" charset="-122"/>
            </a:endParaRPr>
          </a:p>
        </p:txBody>
      </p:sp>
      <p:sp>
        <p:nvSpPr>
          <p:cNvPr id="10" name="流程图: 终止 9">
            <a:hlinkClick r:id="rId4" action="ppaction://hlinksldjump"/>
          </p:cNvPr>
          <p:cNvSpPr/>
          <p:nvPr/>
        </p:nvSpPr>
        <p:spPr>
          <a:xfrm>
            <a:off x="9382760" y="57600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27050" y="114300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声音的特性</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(2019.4，2017.1)</a:t>
              </a: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5"/>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p>
            </p:txBody>
          </p:sp>
        </p:grpSp>
      </p:grpSp>
      <p:graphicFrame>
        <p:nvGraphicFramePr>
          <p:cNvPr id="4" name="表格 3"/>
          <p:cNvGraphicFramePr/>
          <p:nvPr>
            <p:custDataLst>
              <p:tags r:id="rId2"/>
            </p:custDataLst>
          </p:nvPr>
        </p:nvGraphicFramePr>
        <p:xfrm>
          <a:off x="526733" y="2126488"/>
          <a:ext cx="11143615" cy="3475990"/>
        </p:xfrm>
        <a:graphic>
          <a:graphicData uri="http://schemas.openxmlformats.org/drawingml/2006/table">
            <a:tbl>
              <a:tblPr firstRow="1" bandRow="1">
                <a:tableStyleId>{5940675A-B579-460E-94D1-54222C63F5DA}</a:tableStyleId>
              </a:tblPr>
              <a:tblGrid>
                <a:gridCol w="1196975"/>
                <a:gridCol w="4442460"/>
                <a:gridCol w="2820670"/>
                <a:gridCol w="2683510"/>
              </a:tblGrid>
              <a:tr h="671195">
                <a:tc>
                  <a:txBody>
                    <a:bodyPr/>
                    <a:lstStyle/>
                    <a:p>
                      <a:pPr algn="ctr">
                        <a:lnSpc>
                          <a:spcPct val="170000"/>
                        </a:lnSpc>
                        <a:buClrTx/>
                        <a:buSzTx/>
                        <a:buFontTx/>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特性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7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响度</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7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音调</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7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音色</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r>
              <a:tr h="791210">
                <a:tc>
                  <a:txBody>
                    <a:bodyPr/>
                    <a:lstStyle/>
                    <a:p>
                      <a:pPr indent="0" algn="ctr">
                        <a:lnSpc>
                          <a:spcPct val="170000"/>
                        </a:lnSpc>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latin typeface="Times New Roman" panose="02020603050405020304" pitchFamily="18" charset="0"/>
                          <a:cs typeface="Times New Roman" panose="02020603050405020304" pitchFamily="18" charset="0"/>
                        </a:rPr>
                        <a:t>声音的______，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latin typeface="Times New Roman" panose="02020603050405020304" pitchFamily="18" charset="0"/>
                          <a:cs typeface="Times New Roman" panose="02020603050405020304" pitchFamily="18" charset="0"/>
                        </a:rPr>
                        <a:t>声音的________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70000"/>
                        </a:lnSpc>
                        <a:buNone/>
                      </a:pPr>
                      <a:r>
                        <a:rPr lang="en-US" sz="2400" b="0">
                          <a:latin typeface="Times New Roman" panose="02020603050405020304" pitchFamily="18" charset="0"/>
                          <a:cs typeface="Times New Roman" panose="02020603050405020304" pitchFamily="18" charset="0"/>
                        </a:rPr>
                        <a:t>声音的品质与特色</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13585">
                <a:tc>
                  <a:txBody>
                    <a:bodyPr/>
                    <a:lstStyle/>
                    <a:p>
                      <a:pPr indent="0" algn="ctr">
                        <a:lnSpc>
                          <a:spcPct val="170000"/>
                        </a:lnSpc>
                        <a:buNone/>
                      </a:pPr>
                      <a:r>
                        <a:rPr lang="en-US" sz="240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影响</a:t>
                      </a:r>
                      <a:endParaRPr lang="en-US"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p>
                      <a:pPr indent="0" algn="ctr">
                        <a:lnSpc>
                          <a:spcPct val="170000"/>
                        </a:lnSpc>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因素</a:t>
                      </a:r>
                      <a:endParaRPr lang="en-US"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70000"/>
                        </a:lnSpc>
                        <a:buNone/>
                      </a:pPr>
                      <a:r>
                        <a:rPr lang="en-US" sz="2400" b="0">
                          <a:latin typeface="Times New Roman" panose="02020603050405020304" pitchFamily="18" charset="0"/>
                          <a:cs typeface="Times New Roman" panose="02020603050405020304" pitchFamily="18" charset="0"/>
                        </a:rPr>
                        <a:t>a. 物体振动的______，__________，响度越大；</a:t>
                      </a:r>
                    </a:p>
                    <a:p>
                      <a:pPr indent="0" algn="l">
                        <a:lnSpc>
                          <a:spcPct val="170000"/>
                        </a:lnSpc>
                        <a:buNone/>
                      </a:pPr>
                      <a:r>
                        <a:rPr lang="en-US" sz="2400">
                          <a:latin typeface="Times New Roman" panose="02020603050405020304" pitchFamily="18" charset="0"/>
                          <a:cs typeface="Times New Roman" panose="02020603050405020304" pitchFamily="18" charset="0"/>
                          <a:sym typeface="+mn-ea"/>
                        </a:rPr>
                        <a:t>b.声音传播_____和分散程度</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70000"/>
                        </a:lnSpc>
                        <a:buNone/>
                      </a:pPr>
                      <a:r>
                        <a:rPr lang="en-US" sz="2400" b="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sym typeface="+mn-ea"/>
                        </a:rPr>
                        <a:t>物体振动的______，________，音调越高</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70000"/>
                        </a:lnSpc>
                        <a:buNone/>
                      </a:pPr>
                      <a:r>
                        <a:rPr lang="en-US" sz="2400" b="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sym typeface="+mn-ea"/>
                        </a:rPr>
                        <a:t>发声体的材料、结构或振动方式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3768725" y="2971800"/>
            <a:ext cx="924560"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强弱</a:t>
            </a:r>
            <a:endParaRPr lang="zh-CN" altLang="en-US" sz="2400">
              <a:solidFill>
                <a:srgbClr val="FF0000"/>
              </a:solidFill>
              <a:effectLst/>
              <a:ea typeface="宋体" panose="02010600030101010101" pitchFamily="2" charset="-122"/>
            </a:endParaRPr>
          </a:p>
        </p:txBody>
      </p:sp>
      <p:sp>
        <p:nvSpPr>
          <p:cNvPr id="5" name="文本框 4"/>
          <p:cNvSpPr txBox="1"/>
          <p:nvPr/>
        </p:nvSpPr>
        <p:spPr>
          <a:xfrm>
            <a:off x="7546340" y="2971800"/>
            <a:ext cx="915035" cy="460375"/>
          </a:xfrm>
          <a:prstGeom prst="rect">
            <a:avLst/>
          </a:prstGeom>
          <a:noFill/>
          <a:ln w="9525">
            <a:noFill/>
          </a:ln>
        </p:spPr>
        <p:txBody>
          <a:bodyPr wrap="square">
            <a:spAutoFit/>
          </a:bodyPr>
          <a:lstStyle/>
          <a:p>
            <a:r>
              <a:rPr lang="zh-CN" sz="2400">
                <a:solidFill>
                  <a:srgbClr val="FF0000"/>
                </a:solidFill>
                <a:effectLst/>
                <a:latin typeface="Times New Roman" panose="02020603050405020304" pitchFamily="18" charset="0"/>
                <a:ea typeface="宋体" panose="02010600030101010101" pitchFamily="2" charset="-122"/>
              </a:rPr>
              <a:t>高低</a:t>
            </a:r>
            <a:endParaRPr lang="zh-CN" altLang="en-US" sz="2400">
              <a:solidFill>
                <a:srgbClr val="FF0000"/>
              </a:solidFill>
              <a:effectLst/>
              <a:ea typeface="宋体" panose="02010600030101010101" pitchFamily="2" charset="-122"/>
            </a:endParaRPr>
          </a:p>
        </p:txBody>
      </p:sp>
      <p:sp>
        <p:nvSpPr>
          <p:cNvPr id="7" name="文本框 6"/>
          <p:cNvSpPr txBox="1"/>
          <p:nvPr/>
        </p:nvSpPr>
        <p:spPr>
          <a:xfrm>
            <a:off x="3709670" y="3596005"/>
            <a:ext cx="118681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幅度</a:t>
            </a:r>
            <a:endParaRPr lang="zh-CN" altLang="en-US" sz="2400">
              <a:solidFill>
                <a:srgbClr val="FF0000"/>
              </a:solidFill>
              <a:effectLst/>
              <a:ea typeface="宋体" panose="02010600030101010101" pitchFamily="2" charset="-122"/>
            </a:endParaRPr>
          </a:p>
        </p:txBody>
      </p:sp>
      <p:sp>
        <p:nvSpPr>
          <p:cNvPr id="8" name="文本框 7"/>
          <p:cNvSpPr txBox="1"/>
          <p:nvPr/>
        </p:nvSpPr>
        <p:spPr>
          <a:xfrm>
            <a:off x="1870075" y="4199890"/>
            <a:ext cx="174815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幅度越大</a:t>
            </a:r>
            <a:endParaRPr lang="zh-CN" altLang="en-US" sz="2400">
              <a:solidFill>
                <a:srgbClr val="FF0000"/>
              </a:solidFill>
              <a:effectLst/>
              <a:ea typeface="宋体" panose="02010600030101010101" pitchFamily="2" charset="-122"/>
            </a:endParaRPr>
          </a:p>
        </p:txBody>
      </p:sp>
      <p:sp>
        <p:nvSpPr>
          <p:cNvPr id="9" name="文本框 8"/>
          <p:cNvSpPr txBox="1"/>
          <p:nvPr/>
        </p:nvSpPr>
        <p:spPr>
          <a:xfrm>
            <a:off x="3186430" y="4885690"/>
            <a:ext cx="96393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距离</a:t>
            </a:r>
            <a:endParaRPr lang="zh-CN" altLang="en-US" sz="2400">
              <a:solidFill>
                <a:srgbClr val="FF0000"/>
              </a:solidFill>
              <a:effectLst/>
              <a:ea typeface="宋体" panose="02010600030101010101" pitchFamily="2" charset="-122"/>
            </a:endParaRPr>
          </a:p>
        </p:txBody>
      </p:sp>
      <p:sp>
        <p:nvSpPr>
          <p:cNvPr id="10" name="文本框 9"/>
          <p:cNvSpPr txBox="1"/>
          <p:nvPr/>
        </p:nvSpPr>
        <p:spPr>
          <a:xfrm>
            <a:off x="7862570" y="3643630"/>
            <a:ext cx="1011555"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频率</a:t>
            </a:r>
            <a:endParaRPr lang="zh-CN" altLang="en-US" sz="2400">
              <a:solidFill>
                <a:srgbClr val="FF0000"/>
              </a:solidFill>
              <a:effectLst/>
              <a:ea typeface="宋体" panose="02010600030101010101" pitchFamily="2" charset="-122"/>
            </a:endParaRPr>
          </a:p>
        </p:txBody>
      </p:sp>
      <p:sp>
        <p:nvSpPr>
          <p:cNvPr id="11" name="文本框 10"/>
          <p:cNvSpPr txBox="1"/>
          <p:nvPr/>
        </p:nvSpPr>
        <p:spPr>
          <a:xfrm>
            <a:off x="6117590" y="4199890"/>
            <a:ext cx="1601470" cy="460375"/>
          </a:xfrm>
          <a:prstGeom prst="rect">
            <a:avLst/>
          </a:prstGeom>
          <a:noFill/>
          <a:ln w="9525">
            <a:noFill/>
          </a:ln>
        </p:spPr>
        <p:txBody>
          <a:bodyPr wrap="square">
            <a:spAutoFit/>
          </a:bodyPr>
          <a:lstStyle/>
          <a:p>
            <a:r>
              <a:rPr lang="zh-CN" sz="2400">
                <a:solidFill>
                  <a:srgbClr val="FF0000"/>
                </a:solidFill>
                <a:effectLst/>
                <a:ea typeface="宋体" panose="02010600030101010101" pitchFamily="2" charset="-122"/>
              </a:rPr>
              <a:t>频率越高</a:t>
            </a:r>
            <a:endParaRPr lang="zh-CN" altLang="en-US" sz="2400">
              <a:solidFill>
                <a:srgbClr val="FF0000"/>
              </a:solidFill>
              <a:effectLst/>
              <a:ea typeface="宋体" panose="02010600030101010101" pitchFamily="2" charset="-122"/>
            </a:endParaRPr>
          </a:p>
        </p:txBody>
      </p:sp>
      <p:sp>
        <p:nvSpPr>
          <p:cNvPr id="12" name="流程图: 终止 11">
            <a:hlinkClick r:id="rId6" action="ppaction://hlinksldjump"/>
          </p:cNvPr>
          <p:cNvSpPr/>
          <p:nvPr/>
        </p:nvSpPr>
        <p:spPr>
          <a:xfrm>
            <a:off x="9598025" y="57677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2"/>
            </p:custDataLst>
          </p:nvPr>
        </p:nvGraphicFramePr>
        <p:xfrm>
          <a:off x="720725" y="711835"/>
          <a:ext cx="10728960" cy="5392420"/>
        </p:xfrm>
        <a:graphic>
          <a:graphicData uri="http://schemas.openxmlformats.org/drawingml/2006/table">
            <a:tbl>
              <a:tblPr firstRow="1" bandRow="1">
                <a:tableStyleId>{5940675A-B579-460E-94D1-54222C63F5DA}</a:tableStyleId>
              </a:tblPr>
              <a:tblGrid>
                <a:gridCol w="1016000"/>
                <a:gridCol w="3382010"/>
                <a:gridCol w="3825875"/>
                <a:gridCol w="2505075"/>
              </a:tblGrid>
              <a:tr h="758825">
                <a:tc>
                  <a:txBody>
                    <a:bodyPr/>
                    <a:lstStyle/>
                    <a:p>
                      <a:pPr algn="ctr">
                        <a:lnSpc>
                          <a:spcPct val="170000"/>
                        </a:lnSpc>
                        <a:buClrTx/>
                        <a:buSzTx/>
                        <a:buFontTx/>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特性</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7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响度</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7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音调</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lstStyle/>
                    <a:p>
                      <a:pPr indent="0" algn="ctr">
                        <a:lnSpc>
                          <a:spcPct val="17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音色</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r>
              <a:tr h="2672715">
                <a:tc>
                  <a:txBody>
                    <a:bodyPr/>
                    <a:lstStyle/>
                    <a:p>
                      <a:pPr algn="ctr">
                        <a:lnSpc>
                          <a:spcPct val="150000"/>
                        </a:lnSpc>
                        <a:buClrTx/>
                        <a:buSzTx/>
                        <a:buFontTx/>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改变</a:t>
                      </a:r>
                      <a:endParaRPr lang="en-US" sz="2400" b="0">
                        <a:latin typeface="黑体" panose="02010609060101010101" pitchFamily="49" charset="-122"/>
                        <a:ea typeface="黑体" panose="02010609060101010101" pitchFamily="49" charset="-122"/>
                        <a:cs typeface="Times New Roman" panose="02020603050405020304" pitchFamily="18" charset="0"/>
                        <a:sym typeface="+mn-ea"/>
                      </a:endParaRPr>
                    </a:p>
                    <a:p>
                      <a:pPr algn="ctr">
                        <a:lnSpc>
                          <a:spcPct val="150000"/>
                        </a:lnSpc>
                        <a:buClrTx/>
                        <a:buSzTx/>
                        <a:buFontTx/>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方法</a:t>
                      </a:r>
                      <a:endParaRPr lang="en-US" sz="2400" b="0">
                        <a:latin typeface="黑体" panose="02010609060101010101" pitchFamily="49" charset="-122"/>
                        <a:ea typeface="黑体" panose="02010609060101010101" pitchFamily="49" charset="-122"/>
                        <a:cs typeface="Times New Roman" panose="02020603050405020304" pitchFamily="18" charset="0"/>
                        <a:sym typeface="+mn-ea"/>
                      </a:endParaRPr>
                    </a:p>
                    <a:p>
                      <a:pPr algn="ctr">
                        <a:lnSpc>
                          <a:spcPct val="150000"/>
                        </a:lnSpc>
                        <a:buClrTx/>
                        <a:buSzTx/>
                        <a:buFontTx/>
                        <a:buNone/>
                      </a:pPr>
                      <a:endParaRPr 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a:latin typeface="Times New Roman" panose="02020603050405020304" pitchFamily="18" charset="0"/>
                          <a:cs typeface="Times New Roman" panose="02020603050405020304" pitchFamily="18" charset="0"/>
                          <a:sym typeface="+mn-ea"/>
                        </a:rPr>
                        <a:t>(1)乐器类：用力越大，响度越大；</a:t>
                      </a: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(2)改变与发声体的距离；</a:t>
                      </a: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(3)改变声音的分散程度</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a:latin typeface="Times New Roman" panose="02020603050405020304" pitchFamily="18" charset="0"/>
                          <a:cs typeface="Times New Roman" panose="02020603050405020304" pitchFamily="18" charset="0"/>
                          <a:sym typeface="+mn-ea"/>
                        </a:rPr>
                        <a:t>(1)弦乐器：弦越细、越短、绷得越紧，音调越高</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(2)管乐器：空气柱越短、越细，音调越高</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150000"/>
                        </a:lnSpc>
                        <a:buNone/>
                      </a:pPr>
                      <a:r>
                        <a:rPr lang="en-US" sz="2400" b="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sym typeface="+mn-ea"/>
                        </a:rPr>
                        <a:t>改变发声体的材料、结构或振动</a:t>
                      </a: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方式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90395">
                <a:tc>
                  <a:txBody>
                    <a:bodyPr/>
                    <a:lstStyle/>
                    <a:p>
                      <a:pPr algn="ctr">
                        <a:lnSpc>
                          <a:spcPct val="150000"/>
                        </a:lnSpc>
                        <a:buClrTx/>
                        <a:buSzTx/>
                        <a:buFontTx/>
                        <a:buNone/>
                      </a:pPr>
                      <a:r>
                        <a:rPr lang="en-US" sz="2400" b="0">
                          <a:latin typeface="黑体" panose="02010609060101010101" pitchFamily="49" charset="-122"/>
                          <a:ea typeface="黑体" panose="02010609060101010101" pitchFamily="49" charset="-122"/>
                          <a:cs typeface="Times New Roman" panose="02020603050405020304" pitchFamily="18" charset="0"/>
                        </a:rPr>
                        <a:t>区别</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lstStyle/>
                    <a:p>
                      <a:pPr indent="0" algn="l">
                        <a:lnSpc>
                          <a:spcPct val="150000"/>
                        </a:lnSpc>
                        <a:buNone/>
                      </a:pPr>
                      <a:r>
                        <a:rPr lang="en-US" sz="2400" b="0">
                          <a:latin typeface="Times New Roman" panose="02020603050405020304" pitchFamily="18" charset="0"/>
                          <a:cs typeface="Times New Roman" panose="02020603050405020304" pitchFamily="18" charset="0"/>
                        </a:rPr>
                        <a:t>(1)音调与响度无关，音调越高，响度不一定越大，音色只与发声体的材料、结构等有关；</a:t>
                      </a:r>
                    </a:p>
                    <a:p>
                      <a:pPr indent="0" algn="l">
                        <a:lnSpc>
                          <a:spcPct val="150000"/>
                        </a:lnSpc>
                        <a:buNone/>
                      </a:pPr>
                      <a:r>
                        <a:rPr lang="en-US" sz="2400">
                          <a:latin typeface="Times New Roman" panose="02020603050405020304" pitchFamily="18" charset="0"/>
                          <a:cs typeface="Times New Roman" panose="02020603050405020304" pitchFamily="18" charset="0"/>
                          <a:sym typeface="+mn-ea"/>
                        </a:rPr>
                        <a:t>(2)声音在传播过程中，音调和音色不变，响度随距离的增加而减小</a:t>
                      </a:r>
                      <a:endParaRPr lang="en-US" sz="2400" b="0">
                        <a:latin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流程图: 终止 5">
            <a:hlinkClick r:id="rId5" action="ppaction://hlinksldjump"/>
          </p:cNvPr>
          <p:cNvSpPr/>
          <p:nvPr/>
        </p:nvSpPr>
        <p:spPr>
          <a:xfrm>
            <a:off x="9415145" y="612902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3" name="组合 5"/>
          <p:cNvGrpSpPr/>
          <p:nvPr/>
        </p:nvGrpSpPr>
        <p:grpSpPr>
          <a:xfrm>
            <a:off x="979488" y="1344626"/>
            <a:ext cx="1943100" cy="479081"/>
            <a:chOff x="2582" y="1619"/>
            <a:chExt cx="3060" cy="754"/>
          </a:xfrm>
        </p:grpSpPr>
        <p:pic>
          <p:nvPicPr>
            <p:cNvPr id="22534" name="图片 2" descr="三级标"/>
            <p:cNvPicPr>
              <a:picLocks noChangeAspect="1"/>
            </p:cNvPicPr>
            <p:nvPr/>
          </p:nvPicPr>
          <p:blipFill>
            <a:blip r:embed="rId4"/>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lstStyle/>
            <a:p>
              <a:pPr algn="ctr"/>
              <a:r>
                <a:rPr lang="zh-CN" altLang="en-US" sz="2400" b="1">
                  <a:latin typeface="黑体" panose="02010609060101010101" pitchFamily="49" charset="-122"/>
                  <a:ea typeface="黑体" panose="02010609060101010101" pitchFamily="49" charset="-122"/>
                </a:rPr>
                <a:t>提分必练</a:t>
              </a:r>
            </a:p>
          </p:txBody>
        </p:sp>
      </p:grpSp>
      <p:sp>
        <p:nvSpPr>
          <p:cNvPr id="100" name="文本框 99"/>
          <p:cNvSpPr txBox="1"/>
          <p:nvPr/>
        </p:nvSpPr>
        <p:spPr>
          <a:xfrm>
            <a:off x="836295" y="2052320"/>
            <a:ext cx="10627995" cy="3415030"/>
          </a:xfrm>
          <a:prstGeom prst="rect">
            <a:avLst/>
          </a:prstGeom>
          <a:noFill/>
          <a:ln w="9525">
            <a:noFill/>
          </a:ln>
        </p:spPr>
        <p:txBody>
          <a:bodyPr wrap="square">
            <a:spAutoFit/>
          </a:bodyPr>
          <a:lstStyle/>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下列事例中，描述声音的音调的是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；描述声音的音色的是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；描述声音的响度的是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a. </a:t>
            </a:r>
            <a:r>
              <a:rPr lang="zh-CN" sz="2400">
                <a:latin typeface="Times New Roman" panose="02020603050405020304" pitchFamily="18" charset="0"/>
                <a:ea typeface="宋体" panose="02010600030101010101" pitchFamily="2" charset="-122"/>
                <a:cs typeface="Times New Roman" panose="02020603050405020304" pitchFamily="18" charset="0"/>
              </a:rPr>
              <a:t>尖锐刺耳；</a:t>
            </a:r>
            <a:r>
              <a:rPr lang="en-US" sz="2400">
                <a:latin typeface="Times New Roman" panose="02020603050405020304" pitchFamily="18" charset="0"/>
                <a:ea typeface="宋体" panose="02010600030101010101" pitchFamily="2" charset="-122"/>
                <a:cs typeface="Times New Roman" panose="02020603050405020304" pitchFamily="18" charset="0"/>
              </a:rPr>
              <a:t>b.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万籁俱寂</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c. </a:t>
            </a:r>
            <a:r>
              <a:rPr lang="zh-CN" sz="2400">
                <a:latin typeface="Times New Roman" panose="02020603050405020304" pitchFamily="18" charset="0"/>
                <a:ea typeface="宋体" panose="02010600030101010101" pitchFamily="2" charset="-122"/>
                <a:cs typeface="Times New Roman" panose="02020603050405020304" pitchFamily="18" charset="0"/>
              </a:rPr>
              <a:t>震耳欲聋；</a:t>
            </a:r>
            <a:r>
              <a:rPr lang="en-US" sz="2400">
                <a:latin typeface="Times New Roman" panose="02020603050405020304" pitchFamily="18" charset="0"/>
                <a:ea typeface="宋体" panose="02010600030101010101" pitchFamily="2" charset="-122"/>
                <a:cs typeface="Times New Roman" panose="02020603050405020304" pitchFamily="18" charset="0"/>
              </a:rPr>
              <a:t>d. </a:t>
            </a:r>
            <a:r>
              <a:rPr lang="zh-CN" sz="2400">
                <a:latin typeface="Times New Roman" panose="02020603050405020304" pitchFamily="18" charset="0"/>
                <a:ea typeface="宋体" panose="02010600030101010101" pitchFamily="2" charset="-122"/>
                <a:cs typeface="Times New Roman" panose="02020603050405020304" pitchFamily="18" charset="0"/>
              </a:rPr>
              <a:t>声纹锁；</a:t>
            </a:r>
            <a:r>
              <a:rPr lang="en-US" sz="2400">
                <a:latin typeface="Times New Roman" panose="02020603050405020304" pitchFamily="18" charset="0"/>
                <a:ea typeface="宋体" panose="02010600030101010101" pitchFamily="2" charset="-122"/>
                <a:cs typeface="Times New Roman" panose="02020603050405020304" pitchFamily="18" charset="0"/>
              </a:rPr>
              <a:t>e. </a:t>
            </a:r>
            <a:r>
              <a:rPr lang="zh-CN" sz="2400">
                <a:latin typeface="Times New Roman" panose="02020603050405020304" pitchFamily="18" charset="0"/>
                <a:ea typeface="宋体" panose="02010600030101010101" pitchFamily="2" charset="-122"/>
                <a:cs typeface="Times New Roman" panose="02020603050405020304" pitchFamily="18" charset="0"/>
              </a:rPr>
              <a:t>模仿动物发声</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口技表演</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f. </a:t>
            </a:r>
            <a:r>
              <a:rPr lang="zh-CN" sz="2400">
                <a:latin typeface="Times New Roman" panose="02020603050405020304" pitchFamily="18" charset="0"/>
                <a:ea typeface="宋体" panose="02010600030101010101" pitchFamily="2" charset="-122"/>
                <a:cs typeface="Times New Roman" panose="02020603050405020304" pitchFamily="18" charset="0"/>
              </a:rPr>
              <a:t>男</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女</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高</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低</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音；</a:t>
            </a:r>
            <a:r>
              <a:rPr lang="en-US" sz="2400">
                <a:latin typeface="Times New Roman" panose="02020603050405020304" pitchFamily="18" charset="0"/>
                <a:ea typeface="宋体" panose="02010600030101010101" pitchFamily="2" charset="-122"/>
                <a:cs typeface="Times New Roman" panose="02020603050405020304" pitchFamily="18" charset="0"/>
              </a:rPr>
              <a:t>g.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声如洪钟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h. </a:t>
            </a:r>
            <a:r>
              <a:rPr lang="zh-CN" sz="2400">
                <a:latin typeface="Times New Roman" panose="02020603050405020304" pitchFamily="18" charset="0"/>
                <a:ea typeface="宋体" panose="02010600030101010101" pitchFamily="2" charset="-122"/>
                <a:cs typeface="Times New Roman" panose="02020603050405020304" pitchFamily="18" charset="0"/>
              </a:rPr>
              <a:t>引吭高歌；</a:t>
            </a:r>
            <a:r>
              <a:rPr lang="en-US" sz="2400">
                <a:latin typeface="Times New Roman" panose="02020603050405020304" pitchFamily="18" charset="0"/>
                <a:ea typeface="宋体" panose="02010600030101010101" pitchFamily="2" charset="-122"/>
                <a:cs typeface="Times New Roman" panose="02020603050405020304" pitchFamily="18" charset="0"/>
              </a:rPr>
              <a:t>i. </a:t>
            </a:r>
            <a:r>
              <a:rPr lang="zh-CN" sz="2400">
                <a:latin typeface="Times New Roman" panose="02020603050405020304" pitchFamily="18" charset="0"/>
                <a:ea typeface="宋体" panose="02010600030101010101" pitchFamily="2" charset="-122"/>
                <a:cs typeface="Times New Roman" panose="02020603050405020304" pitchFamily="18" charset="0"/>
              </a:rPr>
              <a:t>低声细语；</a:t>
            </a:r>
            <a:r>
              <a:rPr lang="en-US" sz="2400">
                <a:latin typeface="Times New Roman" panose="02020603050405020304" pitchFamily="18" charset="0"/>
                <a:ea typeface="宋体" panose="02010600030101010101" pitchFamily="2" charset="-122"/>
                <a:cs typeface="Times New Roman" panose="02020603050405020304" pitchFamily="18" charset="0"/>
              </a:rPr>
              <a:t>j. </a:t>
            </a:r>
            <a:r>
              <a:rPr lang="zh-CN" sz="2400">
                <a:latin typeface="Times New Roman" panose="02020603050405020304" pitchFamily="18" charset="0"/>
                <a:ea typeface="宋体" panose="02010600030101010101" pitchFamily="2" charset="-122"/>
                <a:cs typeface="Times New Roman" panose="02020603050405020304" pitchFamily="18" charset="0"/>
              </a:rPr>
              <a:t>用话筒</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喇叭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讲话；</a:t>
            </a:r>
            <a:r>
              <a:rPr lang="en-US" sz="2400">
                <a:latin typeface="Times New Roman" panose="02020603050405020304" pitchFamily="18" charset="0"/>
                <a:ea typeface="宋体" panose="02010600030101010101" pitchFamily="2" charset="-122"/>
                <a:cs typeface="Times New Roman" panose="02020603050405020304" pitchFamily="18" charset="0"/>
              </a:rPr>
              <a:t>k. </a:t>
            </a:r>
            <a:r>
              <a:rPr lang="zh-CN" sz="2400">
                <a:latin typeface="Times New Roman" panose="02020603050405020304" pitchFamily="18" charset="0"/>
                <a:ea typeface="宋体" panose="02010600030101010101" pitchFamily="2" charset="-122"/>
                <a:cs typeface="Times New Roman" panose="02020603050405020304" pitchFamily="18" charset="0"/>
              </a:rPr>
              <a:t>闻其声知其人；</a:t>
            </a:r>
            <a:r>
              <a:rPr lang="en-US" sz="2400">
                <a:latin typeface="Times New Roman" panose="02020603050405020304" pitchFamily="18" charset="0"/>
                <a:ea typeface="宋体" panose="02010600030101010101" pitchFamily="2" charset="-122"/>
                <a:cs typeface="Times New Roman" panose="02020603050405020304" pitchFamily="18" charset="0"/>
              </a:rPr>
              <a:t>l. </a:t>
            </a:r>
            <a:r>
              <a:rPr lang="zh-CN" sz="2400">
                <a:latin typeface="Times New Roman" panose="02020603050405020304" pitchFamily="18" charset="0"/>
                <a:ea typeface="宋体" panose="02010600030101010101" pitchFamily="2" charset="-122"/>
                <a:cs typeface="Times New Roman" panose="02020603050405020304" pitchFamily="18" charset="0"/>
              </a:rPr>
              <a:t>调节收音机音量大小；</a:t>
            </a:r>
            <a:r>
              <a:rPr lang="en-US" sz="2400">
                <a:latin typeface="Times New Roman" panose="02020603050405020304" pitchFamily="18" charset="0"/>
                <a:ea typeface="宋体" panose="02010600030101010101" pitchFamily="2" charset="-122"/>
                <a:cs typeface="Times New Roman" panose="02020603050405020304" pitchFamily="18" charset="0"/>
              </a:rPr>
              <a:t>m. </a:t>
            </a:r>
            <a:r>
              <a:rPr lang="zh-CN" sz="2400">
                <a:latin typeface="Times New Roman" panose="02020603050405020304" pitchFamily="18" charset="0"/>
                <a:ea typeface="宋体" panose="02010600030101010101" pitchFamily="2" charset="-122"/>
                <a:cs typeface="Times New Roman" panose="02020603050405020304" pitchFamily="18" charset="0"/>
              </a:rPr>
              <a:t>分辨不同乐器的声音；</a:t>
            </a:r>
            <a:r>
              <a:rPr lang="en-US" sz="2400">
                <a:latin typeface="Times New Roman" panose="02020603050405020304" pitchFamily="18" charset="0"/>
                <a:ea typeface="宋体" panose="02010600030101010101" pitchFamily="2" charset="-122"/>
                <a:cs typeface="Times New Roman" panose="02020603050405020304" pitchFamily="18" charset="0"/>
              </a:rPr>
              <a:t>n. </a:t>
            </a:r>
            <a:r>
              <a:rPr lang="zh-CN" sz="2400">
                <a:latin typeface="Times New Roman" panose="02020603050405020304" pitchFamily="18" charset="0"/>
                <a:ea typeface="宋体" panose="02010600030101010101" pitchFamily="2" charset="-122"/>
                <a:cs typeface="Times New Roman" panose="02020603050405020304" pitchFamily="18" charset="0"/>
              </a:rPr>
              <a:t>不同的音符</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5906770" y="2127250"/>
            <a:ext cx="856615" cy="460375"/>
          </a:xfrm>
          <a:prstGeom prst="rect">
            <a:avLst/>
          </a:prstGeom>
          <a:noFill/>
          <a:ln w="9525">
            <a:noFill/>
          </a:ln>
        </p:spPr>
        <p:txBody>
          <a:bodyPr wrap="square">
            <a:spAutoFit/>
          </a:bodyPr>
          <a:lstStyle/>
          <a:p>
            <a:r>
              <a:rPr lang="en-US" sz="2400">
                <a:solidFill>
                  <a:srgbClr val="FF0000"/>
                </a:solidFill>
                <a:effectLst/>
                <a:latin typeface="Times New Roman" panose="02020603050405020304" pitchFamily="18" charset="0"/>
                <a:ea typeface="宋体" panose="02010600030101010101" pitchFamily="2" charset="-122"/>
              </a:rPr>
              <a:t>afn</a:t>
            </a:r>
            <a:endParaRPr lang="zh-CN" altLang="en-US" sz="2400">
              <a:solidFill>
                <a:srgbClr val="FF0000"/>
              </a:solidFill>
              <a:effectLst/>
              <a:ea typeface="宋体" panose="02010600030101010101" pitchFamily="2" charset="-122"/>
            </a:endParaRPr>
          </a:p>
        </p:txBody>
      </p:sp>
      <p:sp>
        <p:nvSpPr>
          <p:cNvPr id="3" name="文本框 2"/>
          <p:cNvSpPr txBox="1"/>
          <p:nvPr/>
        </p:nvSpPr>
        <p:spPr>
          <a:xfrm>
            <a:off x="10006330" y="2127250"/>
            <a:ext cx="1273810" cy="460375"/>
          </a:xfrm>
          <a:prstGeom prst="rect">
            <a:avLst/>
          </a:prstGeom>
          <a:noFill/>
          <a:ln w="9525">
            <a:noFill/>
          </a:ln>
        </p:spPr>
        <p:txBody>
          <a:bodyPr wrap="square">
            <a:spAutoFit/>
          </a:bodyPr>
          <a:lstStyle/>
          <a:p>
            <a:r>
              <a:rPr lang="en-US" sz="2400">
                <a:solidFill>
                  <a:srgbClr val="FF0000"/>
                </a:solidFill>
                <a:effectLst/>
                <a:latin typeface="Times New Roman" panose="02020603050405020304" pitchFamily="18" charset="0"/>
                <a:ea typeface="宋体" panose="02010600030101010101" pitchFamily="2" charset="-122"/>
              </a:rPr>
              <a:t>dekm</a:t>
            </a:r>
            <a:endParaRPr lang="zh-CN" altLang="en-US" sz="2400">
              <a:solidFill>
                <a:srgbClr val="FF0000"/>
              </a:solidFill>
              <a:effectLst/>
              <a:ea typeface="宋体" panose="02010600030101010101" pitchFamily="2" charset="-122"/>
            </a:endParaRPr>
          </a:p>
        </p:txBody>
      </p:sp>
      <p:sp>
        <p:nvSpPr>
          <p:cNvPr id="4" name="文本框 3"/>
          <p:cNvSpPr txBox="1"/>
          <p:nvPr/>
        </p:nvSpPr>
        <p:spPr>
          <a:xfrm>
            <a:off x="3691890" y="2679700"/>
            <a:ext cx="1244600" cy="460375"/>
          </a:xfrm>
          <a:prstGeom prst="rect">
            <a:avLst/>
          </a:prstGeom>
          <a:noFill/>
          <a:ln w="9525">
            <a:noFill/>
          </a:ln>
        </p:spPr>
        <p:txBody>
          <a:bodyPr wrap="square">
            <a:spAutoFit/>
          </a:bodyPr>
          <a:lstStyle/>
          <a:p>
            <a:r>
              <a:rPr lang="en-US" sz="2400">
                <a:solidFill>
                  <a:srgbClr val="FF0000"/>
                </a:solidFill>
                <a:effectLst/>
                <a:latin typeface="Times New Roman" panose="02020603050405020304" pitchFamily="18" charset="0"/>
                <a:ea typeface="宋体" panose="02010600030101010101" pitchFamily="2" charset="-122"/>
              </a:rPr>
              <a:t>bcghijl</a:t>
            </a:r>
            <a:endParaRPr lang="zh-CN" altLang="en-US" sz="2400">
              <a:solidFill>
                <a:srgbClr val="FF0000"/>
              </a:solidFill>
              <a:effectLst/>
              <a:ea typeface="宋体" panose="02010600030101010101" pitchFamily="2" charset="-122"/>
            </a:endParaRPr>
          </a:p>
        </p:txBody>
      </p:sp>
      <p:sp>
        <p:nvSpPr>
          <p:cNvPr id="6" name="流程图: 终止 5">
            <a:hlinkClick r:id="rId5" action="ppaction://hlinksldjump"/>
          </p:cNvPr>
          <p:cNvSpPr/>
          <p:nvPr/>
        </p:nvSpPr>
        <p:spPr>
          <a:xfrm>
            <a:off x="9245600" y="53282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3420" y="169672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噪声的防治</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4"/>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p>
            </p:txBody>
          </p:sp>
        </p:grpSp>
      </p:grpSp>
      <p:sp>
        <p:nvSpPr>
          <p:cNvPr id="100" name="文本框 99"/>
          <p:cNvSpPr txBox="1"/>
          <p:nvPr/>
        </p:nvSpPr>
        <p:spPr>
          <a:xfrm>
            <a:off x="569595" y="2526665"/>
            <a:ext cx="11196320" cy="2453640"/>
          </a:xfrm>
          <a:prstGeom prst="rect">
            <a:avLst/>
          </a:prstGeom>
          <a:noFill/>
          <a:ln w="9525">
            <a:noFill/>
          </a:ln>
        </p:spPr>
        <p:txBody>
          <a:bodyPr wrap="square">
            <a:spAutoFit/>
          </a:bodyPr>
          <a:lstStyle/>
          <a:p>
            <a:pPr>
              <a:lnSpc>
                <a:spcPct val="16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噪声</a:t>
            </a:r>
            <a:endParaRPr lang="en-US" sz="2400">
              <a:latin typeface="Times New Roman" panose="02020603050405020304" pitchFamily="18" charset="0"/>
              <a:ea typeface="宋体" panose="02010600030101010101" pitchFamily="2" charset="-122"/>
            </a:endParaRPr>
          </a:p>
          <a:p>
            <a:pPr>
              <a:lnSpc>
                <a:spcPct val="16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物理学角度：发声体做无规则振动时发出的声音．</a:t>
            </a:r>
            <a:endParaRPr lang="en-US" sz="2400">
              <a:latin typeface="Times New Roman" panose="02020603050405020304" pitchFamily="18" charset="0"/>
              <a:ea typeface="宋体" panose="02010600030101010101" pitchFamily="2" charset="-122"/>
            </a:endParaRPr>
          </a:p>
          <a:p>
            <a:pPr>
              <a:lnSpc>
                <a:spcPct val="16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环境保护角度：妨碍人们正常休息、学习和工作，以及对人们要听的声音产生干扰的声音．</a:t>
            </a:r>
            <a:endParaRPr lang="zh-CN" altLang="en-US" sz="2400"/>
          </a:p>
        </p:txBody>
      </p:sp>
      <p:sp>
        <p:nvSpPr>
          <p:cNvPr id="6" name="流程图: 终止 5">
            <a:hlinkClick r:id="rId5" action="ppaction://hlinksldjump"/>
          </p:cNvPr>
          <p:cNvSpPr/>
          <p:nvPr/>
        </p:nvSpPr>
        <p:spPr>
          <a:xfrm>
            <a:off x="9403080" y="511302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0.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5fac5000-dbf7-41d2-971f-5aa9b017c066}"/>
</p:tagLst>
</file>

<file path=ppt/tags/tag12.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3.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4.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aca9eb31-810a-46e4-982d-5b50ffdb28b7}"/>
</p:tagLst>
</file>

<file path=ppt/tags/tag16.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d2929c5b-0995-43f9-83fb-8bb1f083a92f}"/>
</p:tagLst>
</file>

<file path=ppt/tags/tag18.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9.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1.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2.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3.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4.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5.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6.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7.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8.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9.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0.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1.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2.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3.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4.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5.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6.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7.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8.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39.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4.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40.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41.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5.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67dccae9-4976-4d2b-b280-f2eee38a5ac1}"/>
</p:tagLst>
</file>

<file path=ppt/tags/tag7.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8.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5fac5000-dbf7-41d2-971f-5aa9b017c0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2158</Words>
  <Application>Microsoft Office PowerPoint</Application>
  <PresentationFormat>自定义</PresentationFormat>
  <Paragraphs>343</Paragraphs>
  <Slides>35</Slides>
  <Notes>33</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3</cp:revision>
  <dcterms:created xsi:type="dcterms:W3CDTF">2019-11-26T04:16:00Z</dcterms:created>
  <dcterms:modified xsi:type="dcterms:W3CDTF">2020-01-13T14:06:07Z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