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18.xml"/><Relationship Id="rId8" Type="http://schemas.openxmlformats.org/officeDocument/2006/relationships/slide" Target="slide10.xml"/><Relationship Id="rId7" Type="http://schemas.openxmlformats.org/officeDocument/2006/relationships/slide" Target="slide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21.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2.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slide" Target="slide9.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slide" Target="slide4.xml"/><Relationship Id="rId1"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3.tif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tif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8.xml"/><Relationship Id="rId6" Type="http://schemas.openxmlformats.org/officeDocument/2006/relationships/slide" Target="slide2.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7.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slide" Target="slide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1" Type="http://schemas.openxmlformats.org/officeDocument/2006/relationships/notesSlide" Target="../notesSlides/notesSlide1.xml"/><Relationship Id="rId10" Type="http://schemas.openxmlformats.org/officeDocument/2006/relationships/slideLayout" Target="../slideLayouts/slideLayout7.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xml"/><Relationship Id="rId5" Type="http://schemas.openxmlformats.org/officeDocument/2006/relationships/slide" Target="slide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4.xml"/><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6.xml"/><Relationship Id="rId4" Type="http://schemas.openxmlformats.org/officeDocument/2006/relationships/slide" Target="slide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8.xml"/><Relationship Id="rId4" Type="http://schemas.openxmlformats.org/officeDocument/2006/relationships/slide" Target="slide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577148" y="505587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577150" y="339026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3261043" y="4362450"/>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5439728" y="4362450"/>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1" name="文本框 78">
            <a:hlinkClick r:id="rId9" action="ppaction://hlinksldjump"/>
          </p:cNvPr>
          <p:cNvSpPr txBox="1"/>
          <p:nvPr/>
        </p:nvSpPr>
        <p:spPr>
          <a:xfrm>
            <a:off x="7455853" y="4362450"/>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104" name="矩形 103"/>
          <p:cNvSpPr/>
          <p:nvPr/>
        </p:nvSpPr>
        <p:spPr>
          <a:xfrm>
            <a:off x="2158683" y="763270"/>
            <a:ext cx="7991475" cy="1341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第三讲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透镜及其应用</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
        <p:nvSpPr>
          <p:cNvPr id="7" name="矩形 6"/>
          <p:cNvSpPr/>
          <p:nvPr/>
        </p:nvSpPr>
        <p:spPr>
          <a:xfrm>
            <a:off x="941388" y="2042160"/>
            <a:ext cx="10038080" cy="920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透镜成像规律及作图、眼睛及眼镜</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93458" y="1337945"/>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5406073" y="558101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101" name="文本框 100"/>
          <p:cNvSpPr txBox="1"/>
          <p:nvPr/>
        </p:nvSpPr>
        <p:spPr>
          <a:xfrm>
            <a:off x="922338" y="2304415"/>
            <a:ext cx="1007491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 (RJ</a:t>
            </a:r>
            <a:r>
              <a:rPr lang="zh-CN" sz="2400" b="0">
                <a:ea typeface="宋体" panose="02010600030101010101" pitchFamily="2" charset="-122"/>
              </a:rPr>
              <a:t>八上</a:t>
            </a:r>
            <a:r>
              <a:rPr lang="en-US" sz="2400" b="0">
                <a:latin typeface="Times New Roman" panose="02020603050405020304" pitchFamily="18" charset="0"/>
                <a:ea typeface="宋体" panose="02010600030101010101" pitchFamily="2" charset="-122"/>
              </a:rPr>
              <a:t>P93</a:t>
            </a:r>
            <a:r>
              <a:rPr lang="zh-CN" sz="2400" b="0">
                <a:ea typeface="宋体" panose="02010600030101010101" pitchFamily="2" charset="-122"/>
              </a:rPr>
              <a:t>，动手动脑学物理改编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如图所示，通过透镜的光路图正确的是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zh-CN" altLang="en-US" sz="2400"/>
          </a:p>
        </p:txBody>
      </p:sp>
      <p:pic>
        <p:nvPicPr>
          <p:cNvPr id="2" name="图片 -2147482511"/>
          <p:cNvPicPr>
            <a:picLocks noChangeAspect="1"/>
          </p:cNvPicPr>
          <p:nvPr/>
        </p:nvPicPr>
        <p:blipFill>
          <a:blip r:embed="rId2"/>
          <a:stretch>
            <a:fillRect/>
          </a:stretch>
        </p:blipFill>
        <p:spPr>
          <a:xfrm>
            <a:off x="1639888" y="3770630"/>
            <a:ext cx="8881745" cy="1564005"/>
          </a:xfrm>
          <a:prstGeom prst="rect">
            <a:avLst/>
          </a:prstGeom>
          <a:noFill/>
          <a:ln w="9525">
            <a:noFill/>
          </a:ln>
        </p:spPr>
      </p:pic>
      <p:sp>
        <p:nvSpPr>
          <p:cNvPr id="3" name="文本框 2"/>
          <p:cNvSpPr txBox="1"/>
          <p:nvPr/>
        </p:nvSpPr>
        <p:spPr>
          <a:xfrm>
            <a:off x="1528128" y="3022600"/>
            <a:ext cx="796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9653" y="984885"/>
            <a:ext cx="9882505" cy="230695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sym typeface="+mn-ea"/>
              </a:rPr>
              <a:t>2. (RJ八上P96，动手动脑学物理)小明手持一个凸透镜在白墙和窗户之间移动，窗户成像在白墙上(如图所示)，下列说法中正确的是(　　)</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sym typeface="+mn-ea"/>
              </a:rPr>
              <a:t>A. 窗户在透镜的焦点上　              B. 窗户在透镜的一倍焦距以内</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sym typeface="+mn-ea"/>
              </a:rPr>
              <a:t>C. 窗户在透镜的二倍焦距以外      D. 窗户在透镜的一倍与二倍焦距之间</a:t>
            </a:r>
            <a:endParaRPr lang="zh-CN" altLang="en-US" sz="2400">
              <a:latin typeface="Times New Roman" panose="02020603050405020304" pitchFamily="18" charset="0"/>
              <a:cs typeface="Times New Roman" panose="02020603050405020304" pitchFamily="18" charset="0"/>
            </a:endParaRPr>
          </a:p>
        </p:txBody>
      </p:sp>
      <p:pic>
        <p:nvPicPr>
          <p:cNvPr id="3" name="图片 -2147482510"/>
          <p:cNvPicPr>
            <a:picLocks noChangeAspect="1"/>
          </p:cNvPicPr>
          <p:nvPr/>
        </p:nvPicPr>
        <p:blipFill>
          <a:blip r:embed="rId1"/>
          <a:stretch>
            <a:fillRect/>
          </a:stretch>
        </p:blipFill>
        <p:spPr>
          <a:xfrm>
            <a:off x="4064318" y="3275330"/>
            <a:ext cx="3154680" cy="2613660"/>
          </a:xfrm>
          <a:prstGeom prst="rect">
            <a:avLst/>
          </a:prstGeom>
          <a:noFill/>
          <a:ln w="9525">
            <a:noFill/>
          </a:ln>
        </p:spPr>
      </p:pic>
      <p:sp>
        <p:nvSpPr>
          <p:cNvPr id="11" name="文本框 10"/>
          <p:cNvSpPr txBox="1"/>
          <p:nvPr/>
        </p:nvSpPr>
        <p:spPr>
          <a:xfrm>
            <a:off x="5089843" y="596074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101" name="文本框 100"/>
          <p:cNvSpPr txBox="1"/>
          <p:nvPr/>
        </p:nvSpPr>
        <p:spPr>
          <a:xfrm>
            <a:off x="9108758" y="1655445"/>
            <a:ext cx="5022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96328" y="746760"/>
            <a:ext cx="999934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P94</a:t>
            </a:r>
            <a:r>
              <a:rPr lang="zh-CN" sz="2400" b="0">
                <a:latin typeface="Times New Roman" panose="02020603050405020304" pitchFamily="18" charset="0"/>
                <a:cs typeface="Times New Roman" panose="02020603050405020304" pitchFamily="18" charset="0"/>
              </a:rPr>
              <a:t>，教材素材改编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如图形象地展现了用</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古董</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照相机的弊端，结合图片可以看出，照相机成的像是倒立、</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放大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缩小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的实像，判断成实像的依据是</a:t>
            </a:r>
            <a:r>
              <a:rPr lang="en-US" sz="2400" b="0">
                <a:latin typeface="Times New Roman" panose="02020603050405020304" pitchFamily="18" charset="0"/>
                <a:cs typeface="Times New Roman" panose="02020603050405020304" pitchFamily="18" charset="0"/>
              </a:rPr>
              <a:t>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509"/>
          <p:cNvPicPr>
            <a:picLocks noChangeAspect="1"/>
          </p:cNvPicPr>
          <p:nvPr/>
        </p:nvPicPr>
        <p:blipFill>
          <a:blip r:embed="rId1"/>
          <a:stretch>
            <a:fillRect/>
          </a:stretch>
        </p:blipFill>
        <p:spPr>
          <a:xfrm>
            <a:off x="4217353" y="2531745"/>
            <a:ext cx="2802890" cy="1794510"/>
          </a:xfrm>
          <a:prstGeom prst="rect">
            <a:avLst/>
          </a:prstGeom>
          <a:noFill/>
          <a:ln w="9525">
            <a:noFill/>
          </a:ln>
        </p:spPr>
      </p:pic>
      <p:sp>
        <p:nvSpPr>
          <p:cNvPr id="11" name="文本框 10"/>
          <p:cNvSpPr txBox="1"/>
          <p:nvPr/>
        </p:nvSpPr>
        <p:spPr>
          <a:xfrm>
            <a:off x="5063173" y="432625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3" name="文本框 2"/>
          <p:cNvSpPr txBox="1"/>
          <p:nvPr/>
        </p:nvSpPr>
        <p:spPr>
          <a:xfrm>
            <a:off x="7163753" y="1415415"/>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a:p>
        </p:txBody>
      </p:sp>
      <p:sp>
        <p:nvSpPr>
          <p:cNvPr id="4" name="文本框 3"/>
          <p:cNvSpPr txBox="1"/>
          <p:nvPr/>
        </p:nvSpPr>
        <p:spPr>
          <a:xfrm>
            <a:off x="5210493" y="1947545"/>
            <a:ext cx="31216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像可以呈现在屏幕上</a:t>
            </a:r>
            <a:endParaRPr lang="zh-CN" altLang="en-US"/>
          </a:p>
        </p:txBody>
      </p:sp>
      <p:sp>
        <p:nvSpPr>
          <p:cNvPr id="5" name="文本框 4"/>
          <p:cNvSpPr txBox="1"/>
          <p:nvPr/>
        </p:nvSpPr>
        <p:spPr>
          <a:xfrm>
            <a:off x="7307263" y="4622800"/>
            <a:ext cx="5270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
        <p:nvSpPr>
          <p:cNvPr id="6" name="文本框 5"/>
          <p:cNvSpPr txBox="1"/>
          <p:nvPr/>
        </p:nvSpPr>
        <p:spPr>
          <a:xfrm>
            <a:off x="1216978" y="4526280"/>
            <a:ext cx="8378825" cy="1753235"/>
          </a:xfrm>
          <a:prstGeom prst="rect">
            <a:avLst/>
          </a:prstGeom>
          <a:noFill/>
        </p:spPr>
        <p:txBody>
          <a:bodyPr wrap="none" rtlCol="0">
            <a:spAutoFit/>
          </a:bodyPr>
          <a:p>
            <a:pPr indent="0" algn="l" fontAlgn="auto">
              <a:lnSpc>
                <a:spcPct val="150000"/>
              </a:lnSpc>
            </a:pPr>
            <a:r>
              <a:rPr lang="en-US" sz="2400">
                <a:latin typeface="Times New Roman" panose="02020603050405020304" pitchFamily="18" charset="0"/>
                <a:cs typeface="Times New Roman" panose="02020603050405020304" pitchFamily="18" charset="0"/>
                <a:sym typeface="+mn-ea"/>
              </a:rPr>
              <a:t>4. </a:t>
            </a:r>
            <a:r>
              <a:rPr lang="zh-CN" sz="2400">
                <a:latin typeface="Times New Roman" panose="02020603050405020304" pitchFamily="18" charset="0"/>
                <a:cs typeface="Times New Roman" panose="02020603050405020304" pitchFamily="18" charset="0"/>
                <a:sym typeface="+mn-ea"/>
              </a:rPr>
              <a:t>下列关于光学仪器的作用，说法正确的是</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　　</a:t>
            </a:r>
            <a:r>
              <a:rPr lang="en-US" sz="2400">
                <a:latin typeface="Times New Roman" panose="02020603050405020304" pitchFamily="18" charset="0"/>
                <a:cs typeface="Times New Roman" panose="02020603050405020304" pitchFamily="18" charset="0"/>
                <a:sym typeface="+mn-ea"/>
              </a:rPr>
              <a:t>)A. </a:t>
            </a:r>
            <a:r>
              <a:rPr lang="zh-CN" sz="2400">
                <a:latin typeface="Times New Roman" panose="02020603050405020304" pitchFamily="18" charset="0"/>
                <a:cs typeface="Times New Roman" panose="02020603050405020304" pitchFamily="18" charset="0"/>
                <a:sym typeface="+mn-ea"/>
              </a:rPr>
              <a:t>平面镜能成放大的虚像      </a:t>
            </a:r>
            <a:r>
              <a:rPr lang="en-US" sz="2400">
                <a:latin typeface="Times New Roman" panose="02020603050405020304" pitchFamily="18" charset="0"/>
                <a:cs typeface="Times New Roman" panose="02020603050405020304" pitchFamily="18" charset="0"/>
                <a:sym typeface="+mn-ea"/>
              </a:rPr>
              <a:t>B. </a:t>
            </a:r>
            <a:r>
              <a:rPr lang="zh-CN" sz="2400">
                <a:latin typeface="Times New Roman" panose="02020603050405020304" pitchFamily="18" charset="0"/>
                <a:cs typeface="Times New Roman" panose="02020603050405020304" pitchFamily="18" charset="0"/>
                <a:sym typeface="+mn-ea"/>
              </a:rPr>
              <a:t>凸面镜能起到扩大视野的作用</a:t>
            </a:r>
            <a:r>
              <a:rPr lang="en-US" sz="2400">
                <a:latin typeface="Times New Roman" panose="02020603050405020304" pitchFamily="18" charset="0"/>
                <a:cs typeface="Times New Roman" panose="02020603050405020304" pitchFamily="18" charset="0"/>
                <a:sym typeface="+mn-ea"/>
              </a:rPr>
              <a:t>C. </a:t>
            </a:r>
            <a:r>
              <a:rPr lang="zh-CN" sz="2400">
                <a:latin typeface="Times New Roman" panose="02020603050405020304" pitchFamily="18" charset="0"/>
                <a:cs typeface="Times New Roman" panose="02020603050405020304" pitchFamily="18" charset="0"/>
                <a:sym typeface="+mn-ea"/>
              </a:rPr>
              <a:t>凸透镜只能成放大的像      </a:t>
            </a:r>
            <a:r>
              <a:rPr lang="en-US" sz="2400">
                <a:latin typeface="Times New Roman" panose="02020603050405020304" pitchFamily="18" charset="0"/>
                <a:cs typeface="Times New Roman" panose="02020603050405020304" pitchFamily="18" charset="0"/>
                <a:sym typeface="+mn-ea"/>
              </a:rPr>
              <a:t>D. </a:t>
            </a:r>
            <a:r>
              <a:rPr lang="zh-CN" sz="2400">
                <a:latin typeface="Times New Roman" panose="02020603050405020304" pitchFamily="18" charset="0"/>
                <a:cs typeface="Times New Roman" panose="02020603050405020304" pitchFamily="18" charset="0"/>
                <a:sym typeface="+mn-ea"/>
              </a:rPr>
              <a:t>凹透镜对光起会聚作用</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88683" y="1957705"/>
            <a:ext cx="1041527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5.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P99</a:t>
            </a:r>
            <a:r>
              <a:rPr lang="zh-CN" sz="2400" b="0">
                <a:latin typeface="Times New Roman" panose="02020603050405020304" pitchFamily="18" charset="0"/>
                <a:cs typeface="Times New Roman" panose="02020603050405020304" pitchFamily="18" charset="0"/>
              </a:rPr>
              <a:t>，动手动脑学物理改编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小丽想拍摄天安门城楼的全景，但发现在她所在的位置只能从观景框中看到城楼的一部分，为了拍摄到天安门城楼的全景，拍摄位置及镜头的调整正确的是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远离城楼，镜头向后缩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远离城楼，镜头向前伸</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靠近城楼，镜头向后缩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靠近城楼，镜头向前伸</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638608" y="3230245"/>
            <a:ext cx="6007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779463" y="706755"/>
            <a:ext cx="1058481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cs typeface="Times New Roman" panose="02020603050405020304" pitchFamily="18" charset="0"/>
                <a:sym typeface="+mn-ea"/>
              </a:rPr>
              <a:t>6. (RJ</a:t>
            </a:r>
            <a:r>
              <a:rPr lang="zh-CN" sz="2400">
                <a:latin typeface="Times New Roman" panose="02020603050405020304" pitchFamily="18" charset="0"/>
                <a:cs typeface="Times New Roman" panose="02020603050405020304" pitchFamily="18" charset="0"/>
                <a:sym typeface="+mn-ea"/>
              </a:rPr>
              <a:t>八上</a:t>
            </a:r>
            <a:r>
              <a:rPr lang="en-US" sz="2400">
                <a:latin typeface="Times New Roman" panose="02020603050405020304" pitchFamily="18" charset="0"/>
                <a:cs typeface="Times New Roman" panose="02020603050405020304" pitchFamily="18" charset="0"/>
                <a:sym typeface="+mn-ea"/>
              </a:rPr>
              <a:t>P99</a:t>
            </a:r>
            <a:r>
              <a:rPr lang="zh-CN" sz="2400">
                <a:latin typeface="Times New Roman" panose="02020603050405020304" pitchFamily="18" charset="0"/>
                <a:cs typeface="Times New Roman" panose="02020603050405020304" pitchFamily="18" charset="0"/>
                <a:sym typeface="+mn-ea"/>
              </a:rPr>
              <a:t>，动手动脑学物理改编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如图所示，找一个圆柱形的玻璃杯并装满水，将一支铅笔放在玻璃杯的一侧，在另一侧可以透过玻璃杯看到那支笔．此时玻璃杯相当于一个</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．若将笔慢慢远离玻璃杯，则看到的笔的像会变</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7. </a:t>
            </a:r>
            <a:r>
              <a:rPr lang="zh-CN" sz="2400" b="0">
                <a:latin typeface="Times New Roman" panose="02020603050405020304" pitchFamily="18" charset="0"/>
                <a:cs typeface="Times New Roman" panose="02020603050405020304" pitchFamily="18" charset="0"/>
              </a:rPr>
              <a:t>如图所示，是近视眼的成像示意图，</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造成近视眼的原因是晶状体太</a:t>
            </a:r>
            <a:r>
              <a:rPr lang="en-US" sz="2400" b="0">
                <a:latin typeface="Times New Roman" panose="02020603050405020304" pitchFamily="18" charset="0"/>
                <a:cs typeface="Times New Roman" panose="02020603050405020304" pitchFamily="18" charset="0"/>
              </a:rPr>
              <a:t>____(</a:t>
            </a:r>
            <a:r>
              <a:rPr lang="zh-CN" sz="2400" b="0">
                <a:latin typeface="Times New Roman" panose="02020603050405020304" pitchFamily="18" charset="0"/>
                <a:cs typeface="Times New Roman" panose="02020603050405020304" pitchFamily="18" charset="0"/>
              </a:rPr>
              <a:t>选</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，折光能力太强，使远</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处某点的光会聚在视网膜的</a:t>
            </a:r>
            <a:r>
              <a:rPr lang="en-US" sz="2400" b="0">
                <a:latin typeface="Times New Roman" panose="02020603050405020304" pitchFamily="18" charset="0"/>
                <a:cs typeface="Times New Roman" panose="02020603050405020304" pitchFamily="18" charset="0"/>
              </a:rPr>
              <a:t>________</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前方</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后方</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，对此要用</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透镜进行矫正．</a:t>
            </a:r>
            <a:endParaRPr lang="zh-CN" altLang="en-US">
              <a:latin typeface="Times New Roman" panose="02020603050405020304" pitchFamily="18" charset="0"/>
              <a:cs typeface="Times New Roman" panose="02020603050405020304" pitchFamily="18" charset="0"/>
            </a:endParaRPr>
          </a:p>
        </p:txBody>
      </p:sp>
      <p:pic>
        <p:nvPicPr>
          <p:cNvPr id="2" name="图片 -2147482507"/>
          <p:cNvPicPr>
            <a:picLocks noChangeAspect="1"/>
          </p:cNvPicPr>
          <p:nvPr/>
        </p:nvPicPr>
        <p:blipFill>
          <a:blip r:embed="rId1"/>
          <a:stretch>
            <a:fillRect/>
          </a:stretch>
        </p:blipFill>
        <p:spPr>
          <a:xfrm>
            <a:off x="7359968" y="4244340"/>
            <a:ext cx="2853690" cy="1443990"/>
          </a:xfrm>
          <a:prstGeom prst="rect">
            <a:avLst/>
          </a:prstGeom>
          <a:noFill/>
          <a:ln w="9525">
            <a:noFill/>
          </a:ln>
        </p:spPr>
      </p:pic>
      <p:sp>
        <p:nvSpPr>
          <p:cNvPr id="11" name="文本框 10"/>
          <p:cNvSpPr txBox="1"/>
          <p:nvPr/>
        </p:nvSpPr>
        <p:spPr>
          <a:xfrm>
            <a:off x="8041958" y="5824220"/>
            <a:ext cx="155130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pic>
        <p:nvPicPr>
          <p:cNvPr id="3" name="图片 -2147482508"/>
          <p:cNvPicPr>
            <a:picLocks noChangeAspect="1"/>
          </p:cNvPicPr>
          <p:nvPr/>
        </p:nvPicPr>
        <p:blipFill>
          <a:blip r:embed="rId2"/>
          <a:stretch>
            <a:fillRect/>
          </a:stretch>
        </p:blipFill>
        <p:spPr>
          <a:xfrm>
            <a:off x="7503478" y="2540000"/>
            <a:ext cx="2914650" cy="1192530"/>
          </a:xfrm>
          <a:prstGeom prst="rect">
            <a:avLst/>
          </a:prstGeom>
          <a:noFill/>
          <a:ln w="9525">
            <a:noFill/>
          </a:ln>
        </p:spPr>
      </p:pic>
      <p:sp>
        <p:nvSpPr>
          <p:cNvPr id="4" name="文本框 3"/>
          <p:cNvSpPr txBox="1"/>
          <p:nvPr/>
        </p:nvSpPr>
        <p:spPr>
          <a:xfrm>
            <a:off x="8261668" y="380428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5" name="文本框 4"/>
          <p:cNvSpPr txBox="1"/>
          <p:nvPr/>
        </p:nvSpPr>
        <p:spPr>
          <a:xfrm>
            <a:off x="4604703" y="1950720"/>
            <a:ext cx="13112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a:p>
        </p:txBody>
      </p:sp>
      <p:sp>
        <p:nvSpPr>
          <p:cNvPr id="6" name="文本框 5"/>
          <p:cNvSpPr txBox="1"/>
          <p:nvPr/>
        </p:nvSpPr>
        <p:spPr>
          <a:xfrm>
            <a:off x="2111693" y="2482850"/>
            <a:ext cx="673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a:p>
        </p:txBody>
      </p:sp>
      <p:sp>
        <p:nvSpPr>
          <p:cNvPr id="7" name="文本框 6"/>
          <p:cNvSpPr txBox="1"/>
          <p:nvPr/>
        </p:nvSpPr>
        <p:spPr>
          <a:xfrm>
            <a:off x="4947603" y="3615055"/>
            <a:ext cx="625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厚</a:t>
            </a:r>
            <a:endParaRPr lang="zh-CN" altLang="en-US"/>
          </a:p>
        </p:txBody>
      </p:sp>
      <p:sp>
        <p:nvSpPr>
          <p:cNvPr id="8" name="文本框 7"/>
          <p:cNvSpPr txBox="1"/>
          <p:nvPr/>
        </p:nvSpPr>
        <p:spPr>
          <a:xfrm>
            <a:off x="4727893" y="4696460"/>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前方</a:t>
            </a:r>
            <a:endParaRPr lang="zh-CN" altLang="en-US"/>
          </a:p>
        </p:txBody>
      </p:sp>
      <p:sp>
        <p:nvSpPr>
          <p:cNvPr id="9" name="文本框 8"/>
          <p:cNvSpPr txBox="1"/>
          <p:nvPr/>
        </p:nvSpPr>
        <p:spPr>
          <a:xfrm>
            <a:off x="1231583" y="5732145"/>
            <a:ext cx="6496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凹</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21983" y="685165"/>
            <a:ext cx="1112583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8.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P95</a:t>
            </a:r>
            <a:r>
              <a:rPr lang="zh-CN" sz="2400" b="0">
                <a:latin typeface="Times New Roman" panose="02020603050405020304" pitchFamily="18" charset="0"/>
                <a:cs typeface="Times New Roman" panose="02020603050405020304" pitchFamily="18" charset="0"/>
              </a:rPr>
              <a:t>，演示实验改编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投影仪上有一个相当于凸透镜的镜头如图所示，来自投影片上图案</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或物体</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的光，通过凸透镜后会聚在天花板上，形成</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正立</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倒立</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、放大的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像，为使我们能在前方屏幕上看到像，可在镜头的上方安装一个</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，作用是</a:t>
            </a:r>
            <a:r>
              <a:rPr lang="en-US" sz="2400" b="0">
                <a:latin typeface="Times New Roman" panose="02020603050405020304" pitchFamily="18" charset="0"/>
                <a:cs typeface="Times New Roman" panose="02020603050405020304" pitchFamily="18" charset="0"/>
              </a:rPr>
              <a:t>__________________</a:t>
            </a:r>
            <a:r>
              <a:rPr lang="zh-CN" sz="2400" b="0">
                <a:latin typeface="Times New Roman" panose="02020603050405020304" pitchFamily="18" charset="0"/>
                <a:cs typeface="Times New Roman" panose="02020603050405020304" pitchFamily="18" charset="0"/>
              </a:rPr>
              <a:t>．如果屏幕上的像太大了，小明将怎样调节？</a:t>
            </a:r>
            <a:r>
              <a:rPr lang="en-US" sz="2400" b="0">
                <a:latin typeface="Times New Roman" panose="02020603050405020304" pitchFamily="18" charset="0"/>
                <a:cs typeface="Times New Roman" panose="02020603050405020304" pitchFamily="18" charset="0"/>
              </a:rPr>
              <a:t>_______________________________________________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9872663" y="1389380"/>
            <a:ext cx="869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a:t>
            </a:r>
            <a:endParaRPr lang="zh-CN" altLang="en-US"/>
          </a:p>
        </p:txBody>
      </p:sp>
      <p:sp>
        <p:nvSpPr>
          <p:cNvPr id="3" name="文本框 2"/>
          <p:cNvSpPr txBox="1"/>
          <p:nvPr/>
        </p:nvSpPr>
        <p:spPr>
          <a:xfrm>
            <a:off x="4732338" y="1921510"/>
            <a:ext cx="673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a:t>
            </a:r>
            <a:endParaRPr lang="zh-CN" altLang="en-US"/>
          </a:p>
        </p:txBody>
      </p:sp>
      <p:sp>
        <p:nvSpPr>
          <p:cNvPr id="4" name="文本框 3"/>
          <p:cNvSpPr txBox="1"/>
          <p:nvPr/>
        </p:nvSpPr>
        <p:spPr>
          <a:xfrm>
            <a:off x="3493453" y="2468245"/>
            <a:ext cx="13106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平面镜</a:t>
            </a:r>
            <a:endParaRPr lang="zh-CN" altLang="en-US"/>
          </a:p>
        </p:txBody>
      </p:sp>
      <p:sp>
        <p:nvSpPr>
          <p:cNvPr id="5" name="文本框 4"/>
          <p:cNvSpPr txBox="1"/>
          <p:nvPr/>
        </p:nvSpPr>
        <p:spPr>
          <a:xfrm>
            <a:off x="5947728" y="2468245"/>
            <a:ext cx="3025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改变光的传播方向</a:t>
            </a:r>
            <a:endParaRPr lang="zh-CN" altLang="en-US"/>
          </a:p>
        </p:txBody>
      </p:sp>
      <p:sp>
        <p:nvSpPr>
          <p:cNvPr id="6" name="文本框 5"/>
          <p:cNvSpPr txBox="1"/>
          <p:nvPr/>
        </p:nvSpPr>
        <p:spPr>
          <a:xfrm>
            <a:off x="4201478" y="3013710"/>
            <a:ext cx="77717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适当向上调节镜头，将投影仪靠近屏幕直至像清晰</a:t>
            </a:r>
            <a:endParaRPr lang="zh-CN" altLang="en-US"/>
          </a:p>
        </p:txBody>
      </p:sp>
      <p:pic>
        <p:nvPicPr>
          <p:cNvPr id="7" name="图片 -2147482506"/>
          <p:cNvPicPr>
            <a:picLocks noChangeAspect="1"/>
          </p:cNvPicPr>
          <p:nvPr/>
        </p:nvPicPr>
        <p:blipFill>
          <a:blip r:embed="rId1"/>
          <a:stretch>
            <a:fillRect/>
          </a:stretch>
        </p:blipFill>
        <p:spPr>
          <a:xfrm>
            <a:off x="5058728" y="3546475"/>
            <a:ext cx="1692910" cy="2525395"/>
          </a:xfrm>
          <a:prstGeom prst="rect">
            <a:avLst/>
          </a:prstGeom>
          <a:noFill/>
          <a:ln w="9525">
            <a:noFill/>
          </a:ln>
        </p:spPr>
      </p:pic>
      <p:sp>
        <p:nvSpPr>
          <p:cNvPr id="100" name="文本框 99"/>
          <p:cNvSpPr txBox="1"/>
          <p:nvPr/>
        </p:nvSpPr>
        <p:spPr>
          <a:xfrm>
            <a:off x="5235258" y="6071870"/>
            <a:ext cx="112268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8</a:t>
            </a:r>
            <a:r>
              <a:rPr lang="zh-CN" b="0">
                <a:cs typeface="楷体_GB2312" charset="0"/>
              </a:rPr>
              <a:t>题图</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563563" y="2035810"/>
            <a:ext cx="1112583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9. </a:t>
            </a:r>
            <a:r>
              <a:rPr lang="zh-CN" sz="2400" b="0">
                <a:latin typeface="Times New Roman" panose="02020603050405020304" pitchFamily="18" charset="0"/>
                <a:cs typeface="Times New Roman" panose="02020603050405020304" pitchFamily="18" charset="0"/>
              </a:rPr>
              <a:t>天文爱好者可以用开普勒望远镜来观察行星和月球，这种望远镜的目镜和物镜都是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镜．当被观察到的物体在物镜的两倍焦距以外时，物体成一个</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的实像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放大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缩小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，然后这个像再经过目镜</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放大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缩小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，观察者就能看清楚较远处的物体，这就是望远镜．通过这种望远镜所看到的物体是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倒立</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正立</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1502728" y="2697480"/>
            <a:ext cx="10267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a:t>
            </a:r>
            <a:endParaRPr lang="zh-CN" altLang="en-US"/>
          </a:p>
        </p:txBody>
      </p:sp>
      <p:sp>
        <p:nvSpPr>
          <p:cNvPr id="8" name="文本框 7"/>
          <p:cNvSpPr txBox="1"/>
          <p:nvPr/>
        </p:nvSpPr>
        <p:spPr>
          <a:xfrm>
            <a:off x="909003" y="3260725"/>
            <a:ext cx="1075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a:p>
        </p:txBody>
      </p:sp>
      <p:sp>
        <p:nvSpPr>
          <p:cNvPr id="9" name="文本框 8"/>
          <p:cNvSpPr txBox="1"/>
          <p:nvPr/>
        </p:nvSpPr>
        <p:spPr>
          <a:xfrm>
            <a:off x="9210358" y="3260725"/>
            <a:ext cx="9036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a:t>
            </a:r>
            <a:endParaRPr lang="zh-CN" altLang="en-US"/>
          </a:p>
        </p:txBody>
      </p:sp>
      <p:sp>
        <p:nvSpPr>
          <p:cNvPr id="10" name="文本框 9"/>
          <p:cNvSpPr txBox="1"/>
          <p:nvPr/>
        </p:nvSpPr>
        <p:spPr>
          <a:xfrm>
            <a:off x="3003233" y="4349115"/>
            <a:ext cx="11982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34733" y="1207770"/>
            <a:ext cx="965644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10.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P93</a:t>
            </a:r>
            <a:r>
              <a:rPr lang="zh-CN" sz="2400" b="0">
                <a:latin typeface="Times New Roman" panose="02020603050405020304" pitchFamily="18" charset="0"/>
                <a:cs typeface="Times New Roman" panose="02020603050405020304" pitchFamily="18" charset="0"/>
              </a:rPr>
              <a:t>，动手动脑学物理改编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根据图中光线的传播方向，在方框内填放适当的光学元件．</a:t>
            </a:r>
            <a:endParaRPr lang="zh-CN" altLang="en-US">
              <a:latin typeface="Times New Roman" panose="02020603050405020304" pitchFamily="18" charset="0"/>
              <a:cs typeface="Times New Roman" panose="02020603050405020304" pitchFamily="18" charset="0"/>
            </a:endParaRPr>
          </a:p>
        </p:txBody>
      </p:sp>
      <p:pic>
        <p:nvPicPr>
          <p:cNvPr id="2" name="图片 -2147482505"/>
          <p:cNvPicPr>
            <a:picLocks noChangeAspect="1"/>
          </p:cNvPicPr>
          <p:nvPr/>
        </p:nvPicPr>
        <p:blipFill>
          <a:blip r:embed="rId1"/>
          <a:stretch>
            <a:fillRect/>
          </a:stretch>
        </p:blipFill>
        <p:spPr>
          <a:xfrm>
            <a:off x="4452303" y="2881630"/>
            <a:ext cx="3871595" cy="2197100"/>
          </a:xfrm>
          <a:prstGeom prst="rect">
            <a:avLst/>
          </a:prstGeom>
          <a:noFill/>
          <a:ln w="9525">
            <a:noFill/>
          </a:ln>
        </p:spPr>
      </p:pic>
      <p:sp>
        <p:nvSpPr>
          <p:cNvPr id="11" name="文本框 10"/>
          <p:cNvSpPr txBox="1"/>
          <p:nvPr/>
        </p:nvSpPr>
        <p:spPr>
          <a:xfrm>
            <a:off x="5612448" y="5523865"/>
            <a:ext cx="155130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10</a:t>
            </a:r>
            <a:r>
              <a:rPr lang="zh-CN" b="0">
                <a:cs typeface="楷体_GB2312" charset="0"/>
              </a:rPr>
              <a:t>题图</a:t>
            </a:r>
            <a:endParaRPr lang="zh-CN" altLang="en-US"/>
          </a:p>
        </p:txBody>
      </p:sp>
      <p:grpSp>
        <p:nvGrpSpPr>
          <p:cNvPr id="14" name="组合 13"/>
          <p:cNvGrpSpPr/>
          <p:nvPr/>
        </p:nvGrpSpPr>
        <p:grpSpPr>
          <a:xfrm>
            <a:off x="5900738" y="3259455"/>
            <a:ext cx="641985" cy="1471930"/>
            <a:chOff x="2719" y="5715"/>
            <a:chExt cx="1570" cy="2067"/>
          </a:xfrm>
        </p:grpSpPr>
        <p:sp>
          <p:nvSpPr>
            <p:cNvPr id="8" name="弧形 7"/>
            <p:cNvSpPr/>
            <p:nvPr/>
          </p:nvSpPr>
          <p:spPr>
            <a:xfrm>
              <a:off x="2719" y="5741"/>
              <a:ext cx="642" cy="2041"/>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10" name="弧形 9"/>
            <p:cNvSpPr/>
            <p:nvPr/>
          </p:nvSpPr>
          <p:spPr>
            <a:xfrm flipH="1">
              <a:off x="3787" y="5715"/>
              <a:ext cx="502" cy="2067"/>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cxnSp>
          <p:nvCxnSpPr>
            <p:cNvPr id="12" name="直接连接符 11"/>
            <p:cNvCxnSpPr/>
            <p:nvPr/>
          </p:nvCxnSpPr>
          <p:spPr>
            <a:xfrm>
              <a:off x="3072" y="5861"/>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07" y="7730"/>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1558" y="1083945"/>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l"/>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sp>
        <p:nvSpPr>
          <p:cNvPr id="101" name="文本框 100"/>
          <p:cNvSpPr txBox="1"/>
          <p:nvPr/>
        </p:nvSpPr>
        <p:spPr>
          <a:xfrm>
            <a:off x="959803" y="1705610"/>
            <a:ext cx="10075545" cy="175323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　如图所示，一个凸透镜的主光轴与平静水面重合，</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为凸透镜的焦点．请画出图中光线经凸透镜后的折射光线以及折射光线经过水面后的反射光线．</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2147482503"/>
          <p:cNvPicPr>
            <a:picLocks noChangeAspect="1"/>
          </p:cNvPicPr>
          <p:nvPr/>
        </p:nvPicPr>
        <p:blipFill>
          <a:blip r:embed="rId2"/>
          <a:stretch>
            <a:fillRect/>
          </a:stretch>
        </p:blipFill>
        <p:spPr>
          <a:xfrm>
            <a:off x="4356418" y="3458845"/>
            <a:ext cx="3856355" cy="2326005"/>
          </a:xfrm>
          <a:prstGeom prst="rect">
            <a:avLst/>
          </a:prstGeom>
          <a:noFill/>
          <a:ln w="9525">
            <a:noFill/>
          </a:ln>
        </p:spPr>
      </p:pic>
      <p:sp>
        <p:nvSpPr>
          <p:cNvPr id="14" name="矩形 13"/>
          <p:cNvSpPr/>
          <p:nvPr/>
        </p:nvSpPr>
        <p:spPr>
          <a:xfrm>
            <a:off x="5924461" y="5880065"/>
            <a:ext cx="982980" cy="368300"/>
          </a:xfrm>
          <a:prstGeom prst="rect">
            <a:avLst/>
          </a:prstGeom>
        </p:spPr>
        <p:txBody>
          <a:bodyPr wrap="none">
            <a:spAutoFit/>
          </a:bodyPr>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grpSp>
        <p:nvGrpSpPr>
          <p:cNvPr id="35" name="组合 34"/>
          <p:cNvGrpSpPr/>
          <p:nvPr/>
        </p:nvGrpSpPr>
        <p:grpSpPr>
          <a:xfrm>
            <a:off x="6273483" y="3810000"/>
            <a:ext cx="1391920" cy="762000"/>
            <a:chOff x="11752" y="7513"/>
            <a:chExt cx="2192" cy="2272"/>
          </a:xfrm>
        </p:grpSpPr>
        <p:cxnSp>
          <p:nvCxnSpPr>
            <p:cNvPr id="11" name="直接连接符 1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7658418" y="3784600"/>
            <a:ext cx="0" cy="1296035"/>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660323" y="4453890"/>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flipV="1">
            <a:off x="7676833" y="3810000"/>
            <a:ext cx="1090930" cy="746760"/>
            <a:chOff x="11752" y="7513"/>
            <a:chExt cx="2192" cy="2272"/>
          </a:xfrm>
        </p:grpSpPr>
        <p:cxnSp>
          <p:nvCxnSpPr>
            <p:cNvPr id="9" name="直接连接符 8"/>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516698" y="1671955"/>
            <a:ext cx="9303385" cy="6451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ea typeface="宋体" panose="02010600030101010101" pitchFamily="2" charset="-122"/>
              </a:rPr>
              <a:t>　画出图中从 </a:t>
            </a:r>
            <a:r>
              <a:rPr lang="en-US" sz="2400" b="0" i="1">
                <a:latin typeface="Times New Roman" panose="02020603050405020304" pitchFamily="18" charset="0"/>
                <a:ea typeface="宋体" panose="02010600030101010101" pitchFamily="2" charset="-122"/>
              </a:rPr>
              <a:t>S</a:t>
            </a:r>
            <a:r>
              <a:rPr lang="zh-CN" sz="2400" b="0">
                <a:ea typeface="宋体" panose="02010600030101010101" pitchFamily="2" charset="-122"/>
              </a:rPr>
              <a:t>点射出的两条入射光线经过透镜后的折射光线．</a:t>
            </a:r>
            <a:endParaRPr lang="zh-CN" altLang="en-US"/>
          </a:p>
        </p:txBody>
      </p:sp>
      <p:pic>
        <p:nvPicPr>
          <p:cNvPr id="2" name="图片 -2147482502"/>
          <p:cNvPicPr>
            <a:picLocks noChangeAspect="1"/>
          </p:cNvPicPr>
          <p:nvPr/>
        </p:nvPicPr>
        <p:blipFill>
          <a:blip r:embed="rId1"/>
          <a:stretch>
            <a:fillRect/>
          </a:stretch>
        </p:blipFill>
        <p:spPr>
          <a:xfrm>
            <a:off x="4193223" y="3034665"/>
            <a:ext cx="3789680" cy="1794510"/>
          </a:xfrm>
          <a:prstGeom prst="rect">
            <a:avLst/>
          </a:prstGeom>
          <a:noFill/>
          <a:ln w="9525">
            <a:noFill/>
          </a:ln>
        </p:spPr>
      </p:pic>
      <p:sp>
        <p:nvSpPr>
          <p:cNvPr id="14" name="矩形 13"/>
          <p:cNvSpPr/>
          <p:nvPr/>
        </p:nvSpPr>
        <p:spPr>
          <a:xfrm>
            <a:off x="6033681" y="5491445"/>
            <a:ext cx="982980" cy="368300"/>
          </a:xfrm>
          <a:prstGeom prst="rect">
            <a:avLst/>
          </a:prstGeom>
        </p:spPr>
        <p:txBody>
          <a:bodyPr wrap="none">
            <a:spAutoFit/>
          </a:bodyPr>
          <a:p>
            <a:r>
              <a:rPr lang="zh-CN" altLang="zh-CN" dirty="0"/>
              <a:t>例</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3" name="任意多边形 2"/>
          <p:cNvSpPr/>
          <p:nvPr/>
        </p:nvSpPr>
        <p:spPr>
          <a:xfrm>
            <a:off x="5042218" y="2803525"/>
            <a:ext cx="1875155" cy="1204595"/>
          </a:xfrm>
          <a:custGeom>
            <a:avLst/>
            <a:gdLst>
              <a:gd name="connisteX0" fmla="*/ 0 w 1321435"/>
              <a:gd name="connsiteY0" fmla="*/ 856615 h 856615"/>
              <a:gd name="connisteX1" fmla="*/ 1321435 w 1321435"/>
              <a:gd name="connsiteY1" fmla="*/ 0 h 856615"/>
            </a:gdLst>
            <a:ahLst/>
            <a:cxnLst>
              <a:cxn ang="0">
                <a:pos x="connisteX0" y="connsiteY0"/>
              </a:cxn>
              <a:cxn ang="0">
                <a:pos x="connisteX1" y="connsiteY1"/>
              </a:cxn>
            </a:cxnLst>
            <a:rect l="l" t="t" r="r" b="b"/>
            <a:pathLst>
              <a:path w="1321435" h="856615">
                <a:moveTo>
                  <a:pt x="0" y="856615"/>
                </a:moveTo>
                <a:lnTo>
                  <a:pt x="1321435" y="0"/>
                </a:lnTo>
              </a:path>
            </a:pathLst>
          </a:custGeom>
          <a:noFill/>
          <a:ln w="25400" cmpd="sng">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a:off x="6213158" y="3923665"/>
            <a:ext cx="1389380" cy="492760"/>
            <a:chOff x="11752" y="7513"/>
            <a:chExt cx="2192" cy="2272"/>
          </a:xfrm>
        </p:grpSpPr>
        <p:cxnSp>
          <p:nvCxnSpPr>
            <p:cNvPr id="11" name="直接连接符 1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flipV="1">
            <a:off x="6124893" y="2639695"/>
            <a:ext cx="1073150" cy="678180"/>
            <a:chOff x="11752" y="7513"/>
            <a:chExt cx="2192" cy="2272"/>
          </a:xfrm>
        </p:grpSpPr>
        <p:cxnSp>
          <p:nvCxnSpPr>
            <p:cNvPr id="9" name="直接连接符 8"/>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254818" y="2524760"/>
            <a:ext cx="2649220" cy="1099820"/>
          </a:xfrm>
          <a:custGeom>
            <a:avLst/>
            <a:gdLst>
              <a:gd name="rtl" fmla="*/ 224960 w 1942560"/>
              <a:gd name="rtt" fmla="*/ 132240 h 547200"/>
              <a:gd name="rtr" fmla="*/ 1714560 w 1942560"/>
              <a:gd name="rtb" fmla="*/ 428640 h 547200"/>
            </a:gdLst>
            <a:ahLst/>
            <a:cxnLst/>
            <a:rect l="rtl" t="rtt" r="rtr" b="rtb"/>
            <a:pathLst>
              <a:path w="1942560" h="547200">
                <a:moveTo>
                  <a:pt x="273600" y="0"/>
                </a:moveTo>
                <a:lnTo>
                  <a:pt x="1668960" y="0"/>
                </a:lnTo>
                <a:cubicBezTo>
                  <a:pt x="1820069" y="0"/>
                  <a:pt x="1942560" y="122491"/>
                  <a:pt x="1942560" y="273600"/>
                </a:cubicBezTo>
                <a:cubicBezTo>
                  <a:pt x="1942560" y="424709"/>
                  <a:pt x="1820069" y="547200"/>
                  <a:pt x="16689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透镜及其应用</a:t>
            </a:r>
            <a:endParaRPr sz="2400" b="1">
              <a:solidFill>
                <a:srgbClr val="454545"/>
              </a:solidFill>
              <a:latin typeface="黑体" panose="02010609060101010101" pitchFamily="49" charset="-122"/>
              <a:ea typeface="黑体" panose="02010609060101010101" pitchFamily="49" charset="-122"/>
            </a:endParaRPr>
          </a:p>
        </p:txBody>
      </p:sp>
      <p:grpSp>
        <p:nvGrpSpPr>
          <p:cNvPr id="17" name="组合 16"/>
          <p:cNvGrpSpPr/>
          <p:nvPr/>
        </p:nvGrpSpPr>
        <p:grpSpPr>
          <a:xfrm>
            <a:off x="6674803" y="1374140"/>
            <a:ext cx="2500630" cy="1552575"/>
            <a:chOff x="10510" y="2729"/>
            <a:chExt cx="3938" cy="2445"/>
          </a:xfrm>
        </p:grpSpPr>
        <p:sp>
          <p:nvSpPr>
            <p:cNvPr id="103" name="MMConnector"/>
            <p:cNvSpPr/>
            <p:nvPr/>
          </p:nvSpPr>
          <p:spPr>
            <a:xfrm>
              <a:off x="10510" y="4304"/>
              <a:ext cx="1182" cy="870"/>
            </a:xfrm>
            <a:custGeom>
              <a:avLst/>
              <a:gdLst/>
              <a:ahLst/>
              <a:cxnLst/>
              <a:pathLst>
                <a:path w="1003954" h="468226">
                  <a:moveTo>
                    <a:pt x="-134316" y="79560"/>
                  </a:moveTo>
                  <a:cubicBezTo>
                    <a:pt x="-150297" y="90115"/>
                    <a:pt x="-153924" y="107448"/>
                    <a:pt x="-145673" y="119529"/>
                  </a:cubicBezTo>
                  <a:cubicBezTo>
                    <a:pt x="-137422" y="131610"/>
                    <a:pt x="-119854" y="134683"/>
                    <a:pt x="-104312" y="123492"/>
                  </a:cubicBezTo>
                  <a:cubicBezTo>
                    <a:pt x="-89809" y="113049"/>
                    <a:pt x="-75305" y="102606"/>
                    <a:pt x="-60912" y="92058"/>
                  </a:cubicBezTo>
                  <a:cubicBezTo>
                    <a:pt x="-46519" y="81510"/>
                    <a:pt x="-32237" y="70858"/>
                    <a:pt x="-18004" y="60171"/>
                  </a:cubicBezTo>
                  <a:cubicBezTo>
                    <a:pt x="-3771" y="49485"/>
                    <a:pt x="10412" y="38763"/>
                    <a:pt x="24562" y="28028"/>
                  </a:cubicBezTo>
                  <a:cubicBezTo>
                    <a:pt x="38712" y="17294"/>
                    <a:pt x="52828" y="6547"/>
                    <a:pt x="66940" y="-4178"/>
                  </a:cubicBezTo>
                  <a:cubicBezTo>
                    <a:pt x="81052" y="-14902"/>
                    <a:pt x="95159" y="-25605"/>
                    <a:pt x="109288" y="-36253"/>
                  </a:cubicBezTo>
                  <a:cubicBezTo>
                    <a:pt x="123416" y="-46901"/>
                    <a:pt x="137566" y="-57495"/>
                    <a:pt x="151763" y="-68001"/>
                  </a:cubicBezTo>
                  <a:cubicBezTo>
                    <a:pt x="165960" y="-78507"/>
                    <a:pt x="180204" y="-88926"/>
                    <a:pt x="194521" y="-99222"/>
                  </a:cubicBezTo>
                  <a:cubicBezTo>
                    <a:pt x="208838" y="-109518"/>
                    <a:pt x="223227" y="-119692"/>
                    <a:pt x="237712" y="-129708"/>
                  </a:cubicBezTo>
                  <a:cubicBezTo>
                    <a:pt x="252198" y="-139723"/>
                    <a:pt x="266779" y="-149581"/>
                    <a:pt x="281479" y="-159243"/>
                  </a:cubicBezTo>
                  <a:cubicBezTo>
                    <a:pt x="296178" y="-168905"/>
                    <a:pt x="310995" y="-178371"/>
                    <a:pt x="325948" y="-187604"/>
                  </a:cubicBezTo>
                  <a:cubicBezTo>
                    <a:pt x="340902" y="-196836"/>
                    <a:pt x="355992" y="-205834"/>
                    <a:pt x="371233" y="-214559"/>
                  </a:cubicBezTo>
                  <a:cubicBezTo>
                    <a:pt x="386474" y="-223284"/>
                    <a:pt x="401866" y="-231735"/>
                    <a:pt x="417419" y="-239874"/>
                  </a:cubicBezTo>
                  <a:cubicBezTo>
                    <a:pt x="432972" y="-248013"/>
                    <a:pt x="448687" y="-255839"/>
                    <a:pt x="464566" y="-263315"/>
                  </a:cubicBezTo>
                  <a:cubicBezTo>
                    <a:pt x="480445" y="-270791"/>
                    <a:pt x="496489" y="-277916"/>
                    <a:pt x="512698" y="-284656"/>
                  </a:cubicBezTo>
                  <a:cubicBezTo>
                    <a:pt x="528906" y="-291397"/>
                    <a:pt x="545279" y="-297752"/>
                    <a:pt x="561802" y="-303692"/>
                  </a:cubicBezTo>
                  <a:cubicBezTo>
                    <a:pt x="578325" y="-309632"/>
                    <a:pt x="594999" y="-315157"/>
                    <a:pt x="611828" y="-320244"/>
                  </a:cubicBezTo>
                  <a:cubicBezTo>
                    <a:pt x="628657" y="-325331"/>
                    <a:pt x="645641" y="-329980"/>
                    <a:pt x="662690" y="-334174"/>
                  </a:cubicBezTo>
                  <a:cubicBezTo>
                    <a:pt x="679739" y="-338368"/>
                    <a:pt x="696853" y="-342107"/>
                    <a:pt x="714272" y="-345388"/>
                  </a:cubicBezTo>
                  <a:cubicBezTo>
                    <a:pt x="731692" y="-348669"/>
                    <a:pt x="749416" y="-351492"/>
                    <a:pt x="766438" y="-353846"/>
                  </a:cubicBezTo>
                  <a:cubicBezTo>
                    <a:pt x="783459" y="-356199"/>
                    <a:pt x="799778" y="-358084"/>
                    <a:pt x="819039" y="-359554"/>
                  </a:cubicBezTo>
                  <a:cubicBezTo>
                    <a:pt x="838300" y="-361024"/>
                    <a:pt x="860504" y="-362080"/>
                    <a:pt x="871928" y="-362568"/>
                  </a:cubicBezTo>
                  <a:cubicBezTo>
                    <a:pt x="883352" y="-363057"/>
                    <a:pt x="883996" y="-362978"/>
                    <a:pt x="884640" y="-362900"/>
                  </a:cubicBezTo>
                  <a:cubicBezTo>
                    <a:pt x="887356" y="-362570"/>
                    <a:pt x="889200" y="-364610"/>
                    <a:pt x="889200" y="-366700"/>
                  </a:cubicBezTo>
                  <a:cubicBezTo>
                    <a:pt x="889200" y="-368790"/>
                    <a:pt x="887340" y="-370058"/>
                    <a:pt x="884640" y="-370500"/>
                  </a:cubicBezTo>
                  <a:cubicBezTo>
                    <a:pt x="883999" y="-370605"/>
                    <a:pt x="883359" y="-370710"/>
                    <a:pt x="871833" y="-370683"/>
                  </a:cubicBezTo>
                  <a:cubicBezTo>
                    <a:pt x="860306" y="-370655"/>
                    <a:pt x="837895" y="-370495"/>
                    <a:pt x="818404" y="-369796"/>
                  </a:cubicBezTo>
                  <a:cubicBezTo>
                    <a:pt x="798913" y="-369097"/>
                    <a:pt x="782344" y="-367860"/>
                    <a:pt x="765027" y="-366174"/>
                  </a:cubicBezTo>
                  <a:cubicBezTo>
                    <a:pt x="747711" y="-364488"/>
                    <a:pt x="729647" y="-362355"/>
                    <a:pt x="711852" y="-359742"/>
                  </a:cubicBezTo>
                  <a:cubicBezTo>
                    <a:pt x="694058" y="-357128"/>
                    <a:pt x="676533" y="-354034"/>
                    <a:pt x="659038" y="-350472"/>
                  </a:cubicBezTo>
                  <a:cubicBezTo>
                    <a:pt x="641543" y="-346910"/>
                    <a:pt x="624079" y="-342880"/>
                    <a:pt x="606740" y="-338394"/>
                  </a:cubicBezTo>
                  <a:cubicBezTo>
                    <a:pt x="589402" y="-333908"/>
                    <a:pt x="572189" y="-328966"/>
                    <a:pt x="555104" y="-323591"/>
                  </a:cubicBezTo>
                  <a:cubicBezTo>
                    <a:pt x="538018" y="-318217"/>
                    <a:pt x="521060" y="-312410"/>
                    <a:pt x="504248" y="-306202"/>
                  </a:cubicBezTo>
                  <a:cubicBezTo>
                    <a:pt x="487437" y="-299994"/>
                    <a:pt x="470773" y="-293385"/>
                    <a:pt x="454262" y="-286411"/>
                  </a:cubicBezTo>
                  <a:cubicBezTo>
                    <a:pt x="437752" y="-279437"/>
                    <a:pt x="421396" y="-272099"/>
                    <a:pt x="405196" y="-264438"/>
                  </a:cubicBezTo>
                  <a:cubicBezTo>
                    <a:pt x="388996" y="-256777"/>
                    <a:pt x="372953" y="-248792"/>
                    <a:pt x="357061" y="-240528"/>
                  </a:cubicBezTo>
                  <a:cubicBezTo>
                    <a:pt x="341170" y="-232263"/>
                    <a:pt x="325430" y="-223718"/>
                    <a:pt x="309832" y="-214937"/>
                  </a:cubicBezTo>
                  <a:cubicBezTo>
                    <a:pt x="294234" y="-206155"/>
                    <a:pt x="278778" y="-197137"/>
                    <a:pt x="263450" y="-187925"/>
                  </a:cubicBezTo>
                  <a:cubicBezTo>
                    <a:pt x="248122" y="-178713"/>
                    <a:pt x="232921" y="-169307"/>
                    <a:pt x="217830" y="-159749"/>
                  </a:cubicBezTo>
                  <a:cubicBezTo>
                    <a:pt x="202740" y="-150191"/>
                    <a:pt x="187759" y="-140480"/>
                    <a:pt x="172867" y="-130657"/>
                  </a:cubicBezTo>
                  <a:cubicBezTo>
                    <a:pt x="157976" y="-120835"/>
                    <a:pt x="143174" y="-110899"/>
                    <a:pt x="128441" y="-100890"/>
                  </a:cubicBezTo>
                  <a:cubicBezTo>
                    <a:pt x="113707" y="-90880"/>
                    <a:pt x="99041" y="-80796"/>
                    <a:pt x="84420" y="-70675"/>
                  </a:cubicBezTo>
                  <a:cubicBezTo>
                    <a:pt x="69799" y="-60554"/>
                    <a:pt x="55223" y="-50396"/>
                    <a:pt x="40670" y="-40235"/>
                  </a:cubicBezTo>
                  <a:cubicBezTo>
                    <a:pt x="26117" y="-30074"/>
                    <a:pt x="11586" y="-19911"/>
                    <a:pt x="-2946" y="-9784"/>
                  </a:cubicBezTo>
                  <a:cubicBezTo>
                    <a:pt x="-17478" y="344"/>
                    <a:pt x="-32012" y="10436"/>
                    <a:pt x="-46563" y="20470"/>
                  </a:cubicBezTo>
                  <a:cubicBezTo>
                    <a:pt x="-61115" y="30505"/>
                    <a:pt x="-75684" y="40481"/>
                    <a:pt x="-90312" y="50320"/>
                  </a:cubicBezTo>
                  <a:cubicBezTo>
                    <a:pt x="-104941" y="60159"/>
                    <a:pt x="-119628" y="69859"/>
                    <a:pt x="-134316" y="79560"/>
                  </a:cubicBezTo>
                  <a:close/>
                </a:path>
              </a:pathLst>
            </a:custGeom>
            <a:solidFill>
              <a:srgbClr val="96E54E"/>
            </a:solidFill>
            <a:ln w="7600" cap="rnd">
              <a:solidFill>
                <a:srgbClr val="96E54E"/>
              </a:solidFill>
              <a:round/>
            </a:ln>
          </p:spPr>
        </p:sp>
        <p:sp>
          <p:nvSpPr>
            <p:cNvPr id="102" name="MainTopic"/>
            <p:cNvSpPr/>
            <p:nvPr/>
          </p:nvSpPr>
          <p:spPr>
            <a:xfrm>
              <a:off x="11510" y="2729"/>
              <a:ext cx="2938" cy="938"/>
            </a:xfrm>
            <a:custGeom>
              <a:avLst/>
              <a:gdLst>
                <a:gd name="rtl" fmla="*/ 135280 w 1170400"/>
                <a:gd name="rtt" fmla="*/ 71440 h 296400"/>
                <a:gd name="rtr" fmla="*/ 1032080 w 1170400"/>
                <a:gd name="rtb" fmla="*/ 238640 h 296400"/>
              </a:gdLst>
              <a:ahLst/>
              <a:cxnLst/>
              <a:rect l="rtl" t="rtt" r="rtr" b="rtb"/>
              <a:pathLst>
                <a:path w="1170400" h="296400">
                  <a:moveTo>
                    <a:pt x="30400" y="0"/>
                  </a:moveTo>
                  <a:lnTo>
                    <a:pt x="1140000" y="0"/>
                  </a:lnTo>
                  <a:cubicBezTo>
                    <a:pt x="1156781" y="0"/>
                    <a:pt x="1170400" y="13619"/>
                    <a:pt x="1170400" y="30400"/>
                  </a:cubicBezTo>
                  <a:lnTo>
                    <a:pt x="1170400" y="266000"/>
                  </a:lnTo>
                  <a:cubicBezTo>
                    <a:pt x="1170400" y="282781"/>
                    <a:pt x="1156781" y="296400"/>
                    <a:pt x="1140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动态成像规律</a:t>
              </a:r>
              <a:endParaRPr sz="2400">
                <a:solidFill>
                  <a:srgbClr val="303030"/>
                </a:solidFill>
                <a:latin typeface="宋体" panose="02010600030101010101" pitchFamily="2" charset="-122"/>
              </a:endParaRPr>
            </a:p>
          </p:txBody>
        </p:sp>
      </p:grpSp>
      <p:grpSp>
        <p:nvGrpSpPr>
          <p:cNvPr id="19" name="组合 18"/>
          <p:cNvGrpSpPr/>
          <p:nvPr/>
        </p:nvGrpSpPr>
        <p:grpSpPr>
          <a:xfrm>
            <a:off x="6785928" y="2776855"/>
            <a:ext cx="2031365" cy="595630"/>
            <a:chOff x="10685" y="4938"/>
            <a:chExt cx="3199" cy="938"/>
          </a:xfrm>
        </p:grpSpPr>
        <p:sp>
          <p:nvSpPr>
            <p:cNvPr id="105" name="MMConnector"/>
            <p:cNvSpPr/>
            <p:nvPr/>
          </p:nvSpPr>
          <p:spPr>
            <a:xfrm>
              <a:off x="10685" y="5407"/>
              <a:ext cx="850" cy="24"/>
            </a:xfrm>
            <a:custGeom>
              <a:avLst/>
              <a:gdLst/>
              <a:ahLst/>
              <a:cxnLst/>
              <a:pathLst>
                <a:path w="798000" h="7600">
                  <a:moveTo>
                    <a:pt x="65162" y="-20336"/>
                  </a:moveTo>
                  <a:cubicBezTo>
                    <a:pt x="58551" y="-15390"/>
                    <a:pt x="54720" y="-8012"/>
                    <a:pt x="54720" y="0"/>
                  </a:cubicBezTo>
                  <a:cubicBezTo>
                    <a:pt x="54720" y="14630"/>
                    <a:pt x="67496" y="27147"/>
                    <a:pt x="86640" y="26600"/>
                  </a:cubicBezTo>
                  <a:lnTo>
                    <a:pt x="884640" y="3800"/>
                  </a:lnTo>
                  <a:cubicBezTo>
                    <a:pt x="884640" y="3800"/>
                    <a:pt x="884640" y="3800"/>
                    <a:pt x="884640" y="3800"/>
                  </a:cubicBezTo>
                  <a:cubicBezTo>
                    <a:pt x="887375" y="3722"/>
                    <a:pt x="889200" y="2090"/>
                    <a:pt x="889200" y="0"/>
                  </a:cubicBezTo>
                  <a:cubicBezTo>
                    <a:pt x="889200" y="-2090"/>
                    <a:pt x="887375" y="-3722"/>
                    <a:pt x="884640" y="-3800"/>
                  </a:cubicBezTo>
                  <a:lnTo>
                    <a:pt x="109431" y="-25949"/>
                  </a:lnTo>
                  <a:cubicBezTo>
                    <a:pt x="96850" y="-26308"/>
                    <a:pt x="77429" y="-29515"/>
                    <a:pt x="65162" y="-20336"/>
                  </a:cubicBezTo>
                  <a:close/>
                </a:path>
              </a:pathLst>
            </a:custGeom>
            <a:solidFill>
              <a:srgbClr val="96E54E"/>
            </a:solidFill>
            <a:ln w="7600" cap="rnd">
              <a:solidFill>
                <a:srgbClr val="96E54E"/>
              </a:solidFill>
              <a:round/>
            </a:ln>
          </p:spPr>
        </p:sp>
        <p:sp>
          <p:nvSpPr>
            <p:cNvPr id="104" name="MainTopic"/>
            <p:cNvSpPr/>
            <p:nvPr/>
          </p:nvSpPr>
          <p:spPr>
            <a:xfrm>
              <a:off x="11536" y="4938"/>
              <a:ext cx="2349" cy="93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眼睛和眼镜</a:t>
              </a:r>
              <a:endParaRPr sz="2400">
                <a:solidFill>
                  <a:srgbClr val="303030"/>
                </a:solidFill>
                <a:latin typeface="宋体" panose="02010600030101010101" pitchFamily="2" charset="-122"/>
              </a:endParaRPr>
            </a:p>
          </p:txBody>
        </p:sp>
      </p:grpSp>
      <p:grpSp>
        <p:nvGrpSpPr>
          <p:cNvPr id="16" name="组合 15"/>
          <p:cNvGrpSpPr/>
          <p:nvPr/>
        </p:nvGrpSpPr>
        <p:grpSpPr>
          <a:xfrm>
            <a:off x="1910398" y="2557145"/>
            <a:ext cx="2935605" cy="595630"/>
            <a:chOff x="3007" y="4592"/>
            <a:chExt cx="4623" cy="938"/>
          </a:xfrm>
        </p:grpSpPr>
        <p:sp>
          <p:nvSpPr>
            <p:cNvPr id="115" name="MMConnector"/>
            <p:cNvSpPr/>
            <p:nvPr/>
          </p:nvSpPr>
          <p:spPr>
            <a:xfrm>
              <a:off x="6768" y="5016"/>
              <a:ext cx="862" cy="120"/>
            </a:xfrm>
            <a:custGeom>
              <a:avLst/>
              <a:gdLst/>
              <a:ahLst/>
              <a:cxnLst/>
              <a:pathLst>
                <a:path w="803738" h="53241">
                  <a:moveTo>
                    <a:pt x="-83424" y="25096"/>
                  </a:moveTo>
                  <a:cubicBezTo>
                    <a:pt x="-64417" y="27453"/>
                    <a:pt x="-50513" y="16205"/>
                    <a:pt x="-49126" y="1641"/>
                  </a:cubicBezTo>
                  <a:cubicBezTo>
                    <a:pt x="-47739" y="-12923"/>
                    <a:pt x="-59272" y="-26585"/>
                    <a:pt x="-78381" y="-27865"/>
                  </a:cubicBezTo>
                  <a:cubicBezTo>
                    <a:pt x="-96078" y="-29049"/>
                    <a:pt x="-113775" y="-30234"/>
                    <a:pt x="-131476" y="-31419"/>
                  </a:cubicBezTo>
                  <a:cubicBezTo>
                    <a:pt x="-149177" y="-32605"/>
                    <a:pt x="-166882" y="-33792"/>
                    <a:pt x="-184590" y="-34971"/>
                  </a:cubicBezTo>
                  <a:cubicBezTo>
                    <a:pt x="-202299" y="-36150"/>
                    <a:pt x="-220011" y="-37321"/>
                    <a:pt x="-237726" y="-38477"/>
                  </a:cubicBezTo>
                  <a:cubicBezTo>
                    <a:pt x="-255442" y="-39632"/>
                    <a:pt x="-273161" y="-40773"/>
                    <a:pt x="-290885" y="-41890"/>
                  </a:cubicBezTo>
                  <a:cubicBezTo>
                    <a:pt x="-308608" y="-43007"/>
                    <a:pt x="-326336" y="-44101"/>
                    <a:pt x="-344067" y="-45163"/>
                  </a:cubicBezTo>
                  <a:cubicBezTo>
                    <a:pt x="-361799" y="-46226"/>
                    <a:pt x="-379534" y="-47256"/>
                    <a:pt x="-397273" y="-48247"/>
                  </a:cubicBezTo>
                  <a:cubicBezTo>
                    <a:pt x="-415013" y="-49238"/>
                    <a:pt x="-432756" y="-50188"/>
                    <a:pt x="-450503" y="-51089"/>
                  </a:cubicBezTo>
                  <a:cubicBezTo>
                    <a:pt x="-468250" y="-51991"/>
                    <a:pt x="-486001" y="-52843"/>
                    <a:pt x="-503756" y="-53638"/>
                  </a:cubicBezTo>
                  <a:cubicBezTo>
                    <a:pt x="-521511" y="-54432"/>
                    <a:pt x="-539271" y="-55169"/>
                    <a:pt x="-557029" y="-55838"/>
                  </a:cubicBezTo>
                  <a:cubicBezTo>
                    <a:pt x="-574787" y="-56507"/>
                    <a:pt x="-592544" y="-57109"/>
                    <a:pt x="-610319" y="-57635"/>
                  </a:cubicBezTo>
                  <a:cubicBezTo>
                    <a:pt x="-628095" y="-58160"/>
                    <a:pt x="-645889" y="-58608"/>
                    <a:pt x="-663622" y="-58972"/>
                  </a:cubicBezTo>
                  <a:cubicBezTo>
                    <a:pt x="-681355" y="-59337"/>
                    <a:pt x="-699026" y="-59618"/>
                    <a:pt x="-716931" y="-59796"/>
                  </a:cubicBezTo>
                  <a:cubicBezTo>
                    <a:pt x="-734836" y="-59975"/>
                    <a:pt x="-752975" y="-60051"/>
                    <a:pt x="-770238" y="-60051"/>
                  </a:cubicBezTo>
                  <a:cubicBezTo>
                    <a:pt x="-787501" y="-60050"/>
                    <a:pt x="-803889" y="-59974"/>
                    <a:pt x="-823534" y="-59682"/>
                  </a:cubicBezTo>
                  <a:cubicBezTo>
                    <a:pt x="-843179" y="-59390"/>
                    <a:pt x="-866080" y="-58884"/>
                    <a:pt x="-876807" y="-58638"/>
                  </a:cubicBezTo>
                  <a:cubicBezTo>
                    <a:pt x="-887534" y="-58393"/>
                    <a:pt x="-886087" y="-58409"/>
                    <a:pt x="-884640" y="-58425"/>
                  </a:cubicBezTo>
                  <a:cubicBezTo>
                    <a:pt x="-881904" y="-58455"/>
                    <a:pt x="-889200" y="-56715"/>
                    <a:pt x="-889200" y="-54625"/>
                  </a:cubicBezTo>
                  <a:cubicBezTo>
                    <a:pt x="-889200" y="-52535"/>
                    <a:pt x="-881907" y="-50700"/>
                    <a:pt x="-884640" y="-50825"/>
                  </a:cubicBezTo>
                  <a:cubicBezTo>
                    <a:pt x="-886082" y="-50891"/>
                    <a:pt x="-887524" y="-50957"/>
                    <a:pt x="-876824" y="-50596"/>
                  </a:cubicBezTo>
                  <a:cubicBezTo>
                    <a:pt x="-866123" y="-50235"/>
                    <a:pt x="-843281" y="-49448"/>
                    <a:pt x="-823702" y="-48630"/>
                  </a:cubicBezTo>
                  <a:cubicBezTo>
                    <a:pt x="-804122" y="-47813"/>
                    <a:pt x="-787804" y="-46965"/>
                    <a:pt x="-770622" y="-45992"/>
                  </a:cubicBezTo>
                  <a:cubicBezTo>
                    <a:pt x="-753440" y="-45019"/>
                    <a:pt x="-735394" y="-43921"/>
                    <a:pt x="-717588" y="-42735"/>
                  </a:cubicBezTo>
                  <a:cubicBezTo>
                    <a:pt x="-699783" y="-41548"/>
                    <a:pt x="-682219" y="-40273"/>
                    <a:pt x="-664599" y="-38912"/>
                  </a:cubicBezTo>
                  <a:cubicBezTo>
                    <a:pt x="-646980" y="-37550"/>
                    <a:pt x="-629305" y="-36102"/>
                    <a:pt x="-611653" y="-34578"/>
                  </a:cubicBezTo>
                  <a:cubicBezTo>
                    <a:pt x="-594002" y="-33054"/>
                    <a:pt x="-576374" y="-31455"/>
                    <a:pt x="-558748" y="-29789"/>
                  </a:cubicBezTo>
                  <a:cubicBezTo>
                    <a:pt x="-541122" y="-28123"/>
                    <a:pt x="-523497" y="-26390"/>
                    <a:pt x="-505878" y="-24599"/>
                  </a:cubicBezTo>
                  <a:cubicBezTo>
                    <a:pt x="-488260" y="-22808"/>
                    <a:pt x="-470647" y="-20960"/>
                    <a:pt x="-453038" y="-19063"/>
                  </a:cubicBezTo>
                  <a:cubicBezTo>
                    <a:pt x="-435430" y="-17166"/>
                    <a:pt x="-417825" y="-15220"/>
                    <a:pt x="-400222" y="-13234"/>
                  </a:cubicBezTo>
                  <a:cubicBezTo>
                    <a:pt x="-382620" y="-11248"/>
                    <a:pt x="-365021" y="-9221"/>
                    <a:pt x="-347423" y="-7164"/>
                  </a:cubicBezTo>
                  <a:cubicBezTo>
                    <a:pt x="-329826" y="-5106"/>
                    <a:pt x="-312229" y="-3016"/>
                    <a:pt x="-294634" y="-903"/>
                  </a:cubicBezTo>
                  <a:cubicBezTo>
                    <a:pt x="-277038" y="1210"/>
                    <a:pt x="-259442" y="3347"/>
                    <a:pt x="-241846" y="5499"/>
                  </a:cubicBezTo>
                  <a:cubicBezTo>
                    <a:pt x="-224250" y="7652"/>
                    <a:pt x="-206652" y="9820"/>
                    <a:pt x="-189053" y="11996"/>
                  </a:cubicBezTo>
                  <a:cubicBezTo>
                    <a:pt x="-171454" y="14173"/>
                    <a:pt x="-153853" y="16358"/>
                    <a:pt x="-136248" y="18543"/>
                  </a:cubicBezTo>
                  <a:cubicBezTo>
                    <a:pt x="-118643" y="20727"/>
                    <a:pt x="-101033" y="22912"/>
                    <a:pt x="-83424" y="25096"/>
                  </a:cubicBezTo>
                  <a:close/>
                </a:path>
              </a:pathLst>
            </a:custGeom>
            <a:solidFill>
              <a:srgbClr val="96E54E"/>
            </a:solidFill>
            <a:ln w="7600" cap="rnd">
              <a:solidFill>
                <a:srgbClr val="96E54E"/>
              </a:solidFill>
              <a:round/>
            </a:ln>
          </p:spPr>
        </p:sp>
        <p:sp>
          <p:nvSpPr>
            <p:cNvPr id="114" name="MainTopic"/>
            <p:cNvSpPr/>
            <p:nvPr/>
          </p:nvSpPr>
          <p:spPr>
            <a:xfrm>
              <a:off x="3007" y="4592"/>
              <a:ext cx="2808" cy="938"/>
            </a:xfrm>
            <a:custGeom>
              <a:avLst/>
              <a:gdLst>
                <a:gd name="rtl" fmla="*/ 135280 w 1170400"/>
                <a:gd name="rtt" fmla="*/ 71440 h 296400"/>
                <a:gd name="rtr" fmla="*/ 1032080 w 1170400"/>
                <a:gd name="rtb" fmla="*/ 238640 h 296400"/>
              </a:gdLst>
              <a:ahLst/>
              <a:cxnLst/>
              <a:rect l="rtl" t="rtt" r="rtr" b="rtb"/>
              <a:pathLst>
                <a:path w="1170400" h="296400">
                  <a:moveTo>
                    <a:pt x="30400" y="0"/>
                  </a:moveTo>
                  <a:lnTo>
                    <a:pt x="1140000" y="0"/>
                  </a:lnTo>
                  <a:cubicBezTo>
                    <a:pt x="1156781" y="0"/>
                    <a:pt x="1170400" y="13619"/>
                    <a:pt x="1170400" y="30400"/>
                  </a:cubicBezTo>
                  <a:lnTo>
                    <a:pt x="1170400" y="266000"/>
                  </a:lnTo>
                  <a:cubicBezTo>
                    <a:pt x="1170400" y="282781"/>
                    <a:pt x="1156781" y="296400"/>
                    <a:pt x="1140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三条特殊光线</a:t>
              </a:r>
              <a:endParaRPr sz="2400">
                <a:solidFill>
                  <a:srgbClr val="303030"/>
                </a:solidFill>
                <a:latin typeface="宋体" panose="02010600030101010101" pitchFamily="2" charset="-122"/>
              </a:endParaRPr>
            </a:p>
          </p:txBody>
        </p:sp>
      </p:grpSp>
      <p:grpSp>
        <p:nvGrpSpPr>
          <p:cNvPr id="4" name="组合 3"/>
          <p:cNvGrpSpPr/>
          <p:nvPr/>
        </p:nvGrpSpPr>
        <p:grpSpPr>
          <a:xfrm>
            <a:off x="2932113" y="1270635"/>
            <a:ext cx="2418080" cy="1698625"/>
            <a:chOff x="4616" y="2566"/>
            <a:chExt cx="3808" cy="2675"/>
          </a:xfrm>
        </p:grpSpPr>
        <p:sp>
          <p:nvSpPr>
            <p:cNvPr id="117" name="MMConnector"/>
            <p:cNvSpPr/>
            <p:nvPr/>
          </p:nvSpPr>
          <p:spPr>
            <a:xfrm>
              <a:off x="7080" y="4209"/>
              <a:ext cx="1344" cy="1032"/>
            </a:xfrm>
            <a:custGeom>
              <a:avLst/>
              <a:gdLst/>
              <a:ahLst/>
              <a:cxnLst/>
              <a:pathLst>
                <a:path w="1024768" h="515092">
                  <a:moveTo>
                    <a:pt x="124505" y="144270"/>
                  </a:moveTo>
                  <a:cubicBezTo>
                    <a:pt x="139722" y="155900"/>
                    <a:pt x="157369" y="153331"/>
                    <a:pt x="165962" y="141490"/>
                  </a:cubicBezTo>
                  <a:cubicBezTo>
                    <a:pt x="174555" y="129650"/>
                    <a:pt x="171409" y="112243"/>
                    <a:pt x="155752" y="101214"/>
                  </a:cubicBezTo>
                  <a:cubicBezTo>
                    <a:pt x="141378" y="91089"/>
                    <a:pt x="127004" y="80965"/>
                    <a:pt x="112708" y="70683"/>
                  </a:cubicBezTo>
                  <a:cubicBezTo>
                    <a:pt x="98412" y="60401"/>
                    <a:pt x="84194" y="49963"/>
                    <a:pt x="70005" y="39452"/>
                  </a:cubicBezTo>
                  <a:cubicBezTo>
                    <a:pt x="55817" y="28942"/>
                    <a:pt x="41659" y="18360"/>
                    <a:pt x="27515" y="7726"/>
                  </a:cubicBezTo>
                  <a:cubicBezTo>
                    <a:pt x="13371" y="-2908"/>
                    <a:pt x="-759" y="-13593"/>
                    <a:pt x="-14900" y="-24293"/>
                  </a:cubicBezTo>
                  <a:cubicBezTo>
                    <a:pt x="-29042" y="-34992"/>
                    <a:pt x="-43194" y="-45705"/>
                    <a:pt x="-57382" y="-56399"/>
                  </a:cubicBezTo>
                  <a:cubicBezTo>
                    <a:pt x="-71570" y="-67093"/>
                    <a:pt x="-85794" y="-77767"/>
                    <a:pt x="-100077" y="-88386"/>
                  </a:cubicBezTo>
                  <a:cubicBezTo>
                    <a:pt x="-114360" y="-99006"/>
                    <a:pt x="-128702" y="-109569"/>
                    <a:pt x="-143129" y="-120041"/>
                  </a:cubicBezTo>
                  <a:cubicBezTo>
                    <a:pt x="-157555" y="-130513"/>
                    <a:pt x="-172066" y="-140893"/>
                    <a:pt x="-186682" y="-151142"/>
                  </a:cubicBezTo>
                  <a:cubicBezTo>
                    <a:pt x="-201299" y="-161391"/>
                    <a:pt x="-216022" y="-171509"/>
                    <a:pt x="-230873" y="-181456"/>
                  </a:cubicBezTo>
                  <a:cubicBezTo>
                    <a:pt x="-245724" y="-191404"/>
                    <a:pt x="-260702" y="-201180"/>
                    <a:pt x="-275826" y="-210742"/>
                  </a:cubicBezTo>
                  <a:cubicBezTo>
                    <a:pt x="-290950" y="-220304"/>
                    <a:pt x="-306220" y="-229652"/>
                    <a:pt x="-321650" y="-238742"/>
                  </a:cubicBezTo>
                  <a:cubicBezTo>
                    <a:pt x="-337081" y="-247832"/>
                    <a:pt x="-352671" y="-256665"/>
                    <a:pt x="-368431" y="-265194"/>
                  </a:cubicBezTo>
                  <a:cubicBezTo>
                    <a:pt x="-384190" y="-273723"/>
                    <a:pt x="-400120" y="-281949"/>
                    <a:pt x="-416222" y="-289828"/>
                  </a:cubicBezTo>
                  <a:cubicBezTo>
                    <a:pt x="-432324" y="-297707"/>
                    <a:pt x="-448599" y="-305238"/>
                    <a:pt x="-465042" y="-312380"/>
                  </a:cubicBezTo>
                  <a:cubicBezTo>
                    <a:pt x="-481486" y="-319522"/>
                    <a:pt x="-498099" y="-326274"/>
                    <a:pt x="-514871" y="-332598"/>
                  </a:cubicBezTo>
                  <a:cubicBezTo>
                    <a:pt x="-531642" y="-338923"/>
                    <a:pt x="-548572" y="-344820"/>
                    <a:pt x="-565641" y="-350260"/>
                  </a:cubicBezTo>
                  <a:cubicBezTo>
                    <a:pt x="-582710" y="-355699"/>
                    <a:pt x="-599919" y="-360681"/>
                    <a:pt x="-617248" y="-365182"/>
                  </a:cubicBezTo>
                  <a:cubicBezTo>
                    <a:pt x="-634577" y="-369682"/>
                    <a:pt x="-652025" y="-373702"/>
                    <a:pt x="-669552" y="-377233"/>
                  </a:cubicBezTo>
                  <a:cubicBezTo>
                    <a:pt x="-687079" y="-380763"/>
                    <a:pt x="-704684" y="-383803"/>
                    <a:pt x="-722392" y="-386342"/>
                  </a:cubicBezTo>
                  <a:cubicBezTo>
                    <a:pt x="-740100" y="-388880"/>
                    <a:pt x="-757910" y="-390916"/>
                    <a:pt x="-775594" y="-392499"/>
                  </a:cubicBezTo>
                  <a:cubicBezTo>
                    <a:pt x="-793278" y="-394081"/>
                    <a:pt x="-810835" y="-395210"/>
                    <a:pt x="-828988" y="-395750"/>
                  </a:cubicBezTo>
                  <a:cubicBezTo>
                    <a:pt x="-847141" y="-396290"/>
                    <a:pt x="-865891" y="-396242"/>
                    <a:pt x="-884640" y="-396193"/>
                  </a:cubicBezTo>
                  <a:cubicBezTo>
                    <a:pt x="-887376" y="-396186"/>
                    <a:pt x="-889200" y="-394440"/>
                    <a:pt x="-889200" y="-392350"/>
                  </a:cubicBezTo>
                  <a:cubicBezTo>
                    <a:pt x="-889200" y="-390260"/>
                    <a:pt x="-887374" y="-388601"/>
                    <a:pt x="-884640" y="-388507"/>
                  </a:cubicBezTo>
                  <a:cubicBezTo>
                    <a:pt x="-866049" y="-387868"/>
                    <a:pt x="-847459" y="-387229"/>
                    <a:pt x="-829510" y="-386009"/>
                  </a:cubicBezTo>
                  <a:cubicBezTo>
                    <a:pt x="-811561" y="-384789"/>
                    <a:pt x="-794254" y="-382988"/>
                    <a:pt x="-776858" y="-380743"/>
                  </a:cubicBezTo>
                  <a:cubicBezTo>
                    <a:pt x="-759462" y="-378498"/>
                    <a:pt x="-741978" y="-375809"/>
                    <a:pt x="-724635" y="-372631"/>
                  </a:cubicBezTo>
                  <a:cubicBezTo>
                    <a:pt x="-707292" y="-369454"/>
                    <a:pt x="-690091" y="-365788"/>
                    <a:pt x="-673003" y="-361649"/>
                  </a:cubicBezTo>
                  <a:cubicBezTo>
                    <a:pt x="-655915" y="-357509"/>
                    <a:pt x="-638940" y="-352896"/>
                    <a:pt x="-622116" y="-347821"/>
                  </a:cubicBezTo>
                  <a:cubicBezTo>
                    <a:pt x="-605293" y="-342746"/>
                    <a:pt x="-588619" y="-337208"/>
                    <a:pt x="-572111" y="-331230"/>
                  </a:cubicBezTo>
                  <a:cubicBezTo>
                    <a:pt x="-555602" y="-325253"/>
                    <a:pt x="-539258" y="-318837"/>
                    <a:pt x="-523090" y="-312011"/>
                  </a:cubicBezTo>
                  <a:cubicBezTo>
                    <a:pt x="-506923" y="-305185"/>
                    <a:pt x="-490932" y="-297949"/>
                    <a:pt x="-475123" y="-290339"/>
                  </a:cubicBezTo>
                  <a:cubicBezTo>
                    <a:pt x="-459314" y="-282729"/>
                    <a:pt x="-443685" y="-274746"/>
                    <a:pt x="-428236" y="-266426"/>
                  </a:cubicBezTo>
                  <a:cubicBezTo>
                    <a:pt x="-412786" y="-258107"/>
                    <a:pt x="-397515" y="-249453"/>
                    <a:pt x="-382414" y="-240504"/>
                  </a:cubicBezTo>
                  <a:cubicBezTo>
                    <a:pt x="-367312" y="-231556"/>
                    <a:pt x="-352381" y="-222312"/>
                    <a:pt x="-337605" y="-212815"/>
                  </a:cubicBezTo>
                  <a:cubicBezTo>
                    <a:pt x="-322830" y="-203318"/>
                    <a:pt x="-308210" y="-193566"/>
                    <a:pt x="-293727" y="-183601"/>
                  </a:cubicBezTo>
                  <a:cubicBezTo>
                    <a:pt x="-279244" y="-173636"/>
                    <a:pt x="-264898" y="-163457"/>
                    <a:pt x="-250668" y="-153102"/>
                  </a:cubicBezTo>
                  <a:cubicBezTo>
                    <a:pt x="-236438" y="-142747"/>
                    <a:pt x="-222323" y="-132216"/>
                    <a:pt x="-208299" y="-121546"/>
                  </a:cubicBezTo>
                  <a:cubicBezTo>
                    <a:pt x="-194275" y="-110876"/>
                    <a:pt x="-180343" y="-100067"/>
                    <a:pt x="-166475" y="-89153"/>
                  </a:cubicBezTo>
                  <a:cubicBezTo>
                    <a:pt x="-152608" y="-78239"/>
                    <a:pt x="-138805" y="-67221"/>
                    <a:pt x="-125042" y="-56132"/>
                  </a:cubicBezTo>
                  <a:cubicBezTo>
                    <a:pt x="-111278" y="-45043"/>
                    <a:pt x="-97552" y="-33882"/>
                    <a:pt x="-83837" y="-22683"/>
                  </a:cubicBezTo>
                  <a:cubicBezTo>
                    <a:pt x="-70122" y="-11484"/>
                    <a:pt x="-56418" y="-246"/>
                    <a:pt x="-42697" y="11000"/>
                  </a:cubicBezTo>
                  <a:cubicBezTo>
                    <a:pt x="-28976" y="22246"/>
                    <a:pt x="-15239" y="33500"/>
                    <a:pt x="-1456" y="44728"/>
                  </a:cubicBezTo>
                  <a:cubicBezTo>
                    <a:pt x="12328" y="55955"/>
                    <a:pt x="26159" y="67156"/>
                    <a:pt x="40052" y="78310"/>
                  </a:cubicBezTo>
                  <a:cubicBezTo>
                    <a:pt x="53945" y="89464"/>
                    <a:pt x="67901" y="100571"/>
                    <a:pt x="81987" y="111556"/>
                  </a:cubicBezTo>
                  <a:cubicBezTo>
                    <a:pt x="96073" y="122542"/>
                    <a:pt x="110289" y="133406"/>
                    <a:pt x="124505" y="144270"/>
                  </a:cubicBezTo>
                  <a:close/>
                </a:path>
              </a:pathLst>
            </a:custGeom>
            <a:solidFill>
              <a:srgbClr val="96E54E"/>
            </a:solidFill>
            <a:ln w="7600" cap="rnd">
              <a:solidFill>
                <a:srgbClr val="96E54E"/>
              </a:solidFill>
              <a:round/>
            </a:ln>
          </p:spPr>
        </p:sp>
        <p:sp>
          <p:nvSpPr>
            <p:cNvPr id="116" name="MainTopic"/>
            <p:cNvSpPr/>
            <p:nvPr/>
          </p:nvSpPr>
          <p:spPr>
            <a:xfrm>
              <a:off x="4616" y="2566"/>
              <a:ext cx="1273" cy="9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透镜</a:t>
              </a:r>
              <a:endParaRPr sz="2400">
                <a:solidFill>
                  <a:srgbClr val="303030"/>
                </a:solidFill>
                <a:latin typeface="宋体" panose="02010600030101010101" pitchFamily="2" charset="-122"/>
              </a:endParaRPr>
            </a:p>
          </p:txBody>
        </p:sp>
      </p:grpSp>
      <p:grpSp>
        <p:nvGrpSpPr>
          <p:cNvPr id="8" name="组合 7"/>
          <p:cNvGrpSpPr/>
          <p:nvPr/>
        </p:nvGrpSpPr>
        <p:grpSpPr>
          <a:xfrm>
            <a:off x="203518" y="2234565"/>
            <a:ext cx="1896110" cy="749300"/>
            <a:chOff x="319" y="4084"/>
            <a:chExt cx="2986" cy="1180"/>
          </a:xfrm>
        </p:grpSpPr>
        <p:sp>
          <p:nvSpPr>
            <p:cNvPr id="297" name="MMConnector"/>
            <p:cNvSpPr/>
            <p:nvPr/>
          </p:nvSpPr>
          <p:spPr>
            <a:xfrm>
              <a:off x="2767" y="4858"/>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276" name="SubTopic"/>
            <p:cNvSpPr/>
            <p:nvPr/>
          </p:nvSpPr>
          <p:spPr>
            <a:xfrm>
              <a:off x="319" y="4084"/>
              <a:ext cx="2178"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过光心</a:t>
              </a:r>
              <a:endParaRPr sz="2400">
                <a:solidFill>
                  <a:srgbClr val="303030"/>
                </a:solidFill>
                <a:latin typeface="宋体" panose="02010600030101010101" pitchFamily="2" charset="-122"/>
              </a:endParaRPr>
            </a:p>
          </p:txBody>
        </p:sp>
      </p:grpSp>
      <p:grpSp>
        <p:nvGrpSpPr>
          <p:cNvPr id="5" name="组合 4"/>
          <p:cNvGrpSpPr/>
          <p:nvPr/>
        </p:nvGrpSpPr>
        <p:grpSpPr>
          <a:xfrm>
            <a:off x="1723708" y="1167765"/>
            <a:ext cx="1379220" cy="420370"/>
            <a:chOff x="2713" y="2404"/>
            <a:chExt cx="2172" cy="662"/>
          </a:xfrm>
        </p:grpSpPr>
        <p:sp>
          <p:nvSpPr>
            <p:cNvPr id="321" name="MMConnector"/>
            <p:cNvSpPr/>
            <p:nvPr/>
          </p:nvSpPr>
          <p:spPr>
            <a:xfrm>
              <a:off x="4347" y="3006"/>
              <a:ext cx="539" cy="60"/>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300" name="SubTopic"/>
            <p:cNvSpPr/>
            <p:nvPr/>
          </p:nvSpPr>
          <p:spPr>
            <a:xfrm>
              <a:off x="2713" y="2404"/>
              <a:ext cx="14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凸透镜</a:t>
              </a:r>
              <a:endParaRPr sz="2400">
                <a:solidFill>
                  <a:srgbClr val="303030"/>
                </a:solidFill>
                <a:latin typeface="宋体" panose="02010600030101010101" pitchFamily="2" charset="-122"/>
              </a:endParaRPr>
            </a:p>
          </p:txBody>
        </p:sp>
      </p:grpSp>
      <p:grpSp>
        <p:nvGrpSpPr>
          <p:cNvPr id="6" name="组合 5"/>
          <p:cNvGrpSpPr/>
          <p:nvPr/>
        </p:nvGrpSpPr>
        <p:grpSpPr>
          <a:xfrm>
            <a:off x="1723708" y="1607185"/>
            <a:ext cx="1379220" cy="563245"/>
            <a:chOff x="2713" y="3096"/>
            <a:chExt cx="2172" cy="887"/>
          </a:xfrm>
        </p:grpSpPr>
        <p:sp>
          <p:nvSpPr>
            <p:cNvPr id="322" name="MMConnector"/>
            <p:cNvSpPr/>
            <p:nvPr/>
          </p:nvSpPr>
          <p:spPr>
            <a:xfrm>
              <a:off x="4347" y="3351"/>
              <a:ext cx="539" cy="632"/>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308" name="SubTopic"/>
            <p:cNvSpPr/>
            <p:nvPr/>
          </p:nvSpPr>
          <p:spPr>
            <a:xfrm>
              <a:off x="2713" y="3096"/>
              <a:ext cx="14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凹透镜</a:t>
              </a:r>
              <a:endParaRPr sz="2400">
                <a:solidFill>
                  <a:srgbClr val="303030"/>
                </a:solidFill>
                <a:latin typeface="宋体" panose="02010600030101010101" pitchFamily="2" charset="-122"/>
              </a:endParaRPr>
            </a:p>
          </p:txBody>
        </p:sp>
      </p:grpSp>
      <p:grpSp>
        <p:nvGrpSpPr>
          <p:cNvPr id="9" name="组合 8"/>
          <p:cNvGrpSpPr/>
          <p:nvPr/>
        </p:nvGrpSpPr>
        <p:grpSpPr>
          <a:xfrm>
            <a:off x="340678" y="2673350"/>
            <a:ext cx="1687195" cy="454025"/>
            <a:chOff x="535" y="4775"/>
            <a:chExt cx="2657" cy="715"/>
          </a:xfrm>
        </p:grpSpPr>
        <p:sp>
          <p:nvSpPr>
            <p:cNvPr id="392" name="MMConnector"/>
            <p:cNvSpPr/>
            <p:nvPr/>
          </p:nvSpPr>
          <p:spPr>
            <a:xfrm>
              <a:off x="2654" y="5204"/>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391" name="SubTopic"/>
            <p:cNvSpPr/>
            <p:nvPr/>
          </p:nvSpPr>
          <p:spPr>
            <a:xfrm>
              <a:off x="535" y="4775"/>
              <a:ext cx="1850"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平行主光轴</a:t>
              </a:r>
              <a:endParaRPr sz="2400">
                <a:solidFill>
                  <a:srgbClr val="303030"/>
                </a:solidFill>
                <a:latin typeface="宋体" panose="02010600030101010101" pitchFamily="2" charset="-122"/>
              </a:endParaRPr>
            </a:p>
          </p:txBody>
        </p:sp>
      </p:grpSp>
      <p:grpSp>
        <p:nvGrpSpPr>
          <p:cNvPr id="10" name="组合 9"/>
          <p:cNvGrpSpPr/>
          <p:nvPr/>
        </p:nvGrpSpPr>
        <p:grpSpPr>
          <a:xfrm>
            <a:off x="340678" y="3112770"/>
            <a:ext cx="1758950" cy="672465"/>
            <a:chOff x="535" y="5467"/>
            <a:chExt cx="2770" cy="1059"/>
          </a:xfrm>
        </p:grpSpPr>
        <p:sp>
          <p:nvSpPr>
            <p:cNvPr id="151" name="MMConnector"/>
            <p:cNvSpPr/>
            <p:nvPr/>
          </p:nvSpPr>
          <p:spPr>
            <a:xfrm>
              <a:off x="2767" y="5550"/>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50" name="SubTopic"/>
            <p:cNvSpPr/>
            <p:nvPr/>
          </p:nvSpPr>
          <p:spPr>
            <a:xfrm>
              <a:off x="535" y="5467"/>
              <a:ext cx="1962"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过焦点</a:t>
              </a:r>
              <a:endParaRPr sz="2400">
                <a:solidFill>
                  <a:srgbClr val="303030"/>
                </a:solidFill>
                <a:latin typeface="宋体" panose="02010600030101010101" pitchFamily="2" charset="-122"/>
              </a:endParaRPr>
            </a:p>
          </p:txBody>
        </p:sp>
      </p:grpSp>
      <p:grpSp>
        <p:nvGrpSpPr>
          <p:cNvPr id="11" name="组合 10"/>
          <p:cNvGrpSpPr/>
          <p:nvPr/>
        </p:nvGrpSpPr>
        <p:grpSpPr>
          <a:xfrm>
            <a:off x="1757998" y="3753485"/>
            <a:ext cx="3951605" cy="1332865"/>
            <a:chOff x="2767" y="6476"/>
            <a:chExt cx="6223" cy="2099"/>
          </a:xfrm>
        </p:grpSpPr>
        <p:sp>
          <p:nvSpPr>
            <p:cNvPr id="160" name="MMConnector"/>
            <p:cNvSpPr/>
            <p:nvPr/>
          </p:nvSpPr>
          <p:spPr>
            <a:xfrm>
              <a:off x="7290" y="6476"/>
              <a:ext cx="1700" cy="1212"/>
            </a:xfrm>
            <a:custGeom>
              <a:avLst/>
              <a:gdLst/>
              <a:ahLst/>
              <a:cxnLst/>
              <a:pathLst>
                <a:path w="980271" h="417463">
                  <a:moveTo>
                    <a:pt x="109846" y="-57255"/>
                  </a:moveTo>
                  <a:cubicBezTo>
                    <a:pt x="126207" y="-67211"/>
                    <a:pt x="130429" y="-84430"/>
                    <a:pt x="122611" y="-96796"/>
                  </a:cubicBezTo>
                  <a:cubicBezTo>
                    <a:pt x="114793" y="-109162"/>
                    <a:pt x="97344" y="-112857"/>
                    <a:pt x="81416" y="-102221"/>
                  </a:cubicBezTo>
                  <a:cubicBezTo>
                    <a:pt x="66572" y="-92309"/>
                    <a:pt x="51728" y="-82396"/>
                    <a:pt x="36973" y="-72398"/>
                  </a:cubicBezTo>
                  <a:cubicBezTo>
                    <a:pt x="22218" y="-62401"/>
                    <a:pt x="7553" y="-52317"/>
                    <a:pt x="-7076" y="-42213"/>
                  </a:cubicBezTo>
                  <a:cubicBezTo>
                    <a:pt x="-21704" y="-32109"/>
                    <a:pt x="-36296" y="-21983"/>
                    <a:pt x="-50869" y="-11861"/>
                  </a:cubicBezTo>
                  <a:cubicBezTo>
                    <a:pt x="-65441" y="-1738"/>
                    <a:pt x="-79993" y="8382"/>
                    <a:pt x="-94551" y="18463"/>
                  </a:cubicBezTo>
                  <a:cubicBezTo>
                    <a:pt x="-109109" y="28545"/>
                    <a:pt x="-123674" y="38588"/>
                    <a:pt x="-138269" y="48561"/>
                  </a:cubicBezTo>
                  <a:cubicBezTo>
                    <a:pt x="-152865" y="58533"/>
                    <a:pt x="-167490" y="68435"/>
                    <a:pt x="-182171" y="78231"/>
                  </a:cubicBezTo>
                  <a:cubicBezTo>
                    <a:pt x="-196851" y="88027"/>
                    <a:pt x="-211585" y="97718"/>
                    <a:pt x="-226397" y="107269"/>
                  </a:cubicBezTo>
                  <a:cubicBezTo>
                    <a:pt x="-241208" y="116819"/>
                    <a:pt x="-256097" y="126229"/>
                    <a:pt x="-271083" y="135462"/>
                  </a:cubicBezTo>
                  <a:cubicBezTo>
                    <a:pt x="-286069" y="144695"/>
                    <a:pt x="-301153" y="153751"/>
                    <a:pt x="-316354" y="162593"/>
                  </a:cubicBezTo>
                  <a:cubicBezTo>
                    <a:pt x="-331554" y="171435"/>
                    <a:pt x="-346870" y="180062"/>
                    <a:pt x="-362317" y="188438"/>
                  </a:cubicBezTo>
                  <a:cubicBezTo>
                    <a:pt x="-377763" y="196814"/>
                    <a:pt x="-393341" y="204938"/>
                    <a:pt x="-409059" y="212772"/>
                  </a:cubicBezTo>
                  <a:cubicBezTo>
                    <a:pt x="-424778" y="220606"/>
                    <a:pt x="-440638" y="228151"/>
                    <a:pt x="-456644" y="235370"/>
                  </a:cubicBezTo>
                  <a:cubicBezTo>
                    <a:pt x="-472650" y="242590"/>
                    <a:pt x="-488802" y="249484"/>
                    <a:pt x="-505102" y="256018"/>
                  </a:cubicBezTo>
                  <a:cubicBezTo>
                    <a:pt x="-521401" y="262553"/>
                    <a:pt x="-537848" y="268729"/>
                    <a:pt x="-554431" y="274516"/>
                  </a:cubicBezTo>
                  <a:cubicBezTo>
                    <a:pt x="-571015" y="280304"/>
                    <a:pt x="-587735" y="285703"/>
                    <a:pt x="-604597" y="290691"/>
                  </a:cubicBezTo>
                  <a:cubicBezTo>
                    <a:pt x="-621459" y="295679"/>
                    <a:pt x="-638461" y="300255"/>
                    <a:pt x="-655531" y="304403"/>
                  </a:cubicBezTo>
                  <a:cubicBezTo>
                    <a:pt x="-672600" y="308550"/>
                    <a:pt x="-689736" y="312268"/>
                    <a:pt x="-707135" y="315553"/>
                  </a:cubicBezTo>
                  <a:cubicBezTo>
                    <a:pt x="-724534" y="318837"/>
                    <a:pt x="-742197" y="321688"/>
                    <a:pt x="-759293" y="324088"/>
                  </a:cubicBezTo>
                  <a:cubicBezTo>
                    <a:pt x="-776389" y="326488"/>
                    <a:pt x="-792918" y="328439"/>
                    <a:pt x="-811874" y="330002"/>
                  </a:cubicBezTo>
                  <a:cubicBezTo>
                    <a:pt x="-830830" y="331565"/>
                    <a:pt x="-852213" y="332740"/>
                    <a:pt x="-864745" y="333329"/>
                  </a:cubicBezTo>
                  <a:cubicBezTo>
                    <a:pt x="-877277" y="333919"/>
                    <a:pt x="-880959" y="333922"/>
                    <a:pt x="-884640" y="333925"/>
                  </a:cubicBezTo>
                  <a:cubicBezTo>
                    <a:pt x="-887376" y="333927"/>
                    <a:pt x="-889200" y="335635"/>
                    <a:pt x="-889200" y="337725"/>
                  </a:cubicBezTo>
                  <a:cubicBezTo>
                    <a:pt x="-889200" y="339815"/>
                    <a:pt x="-887374" y="341412"/>
                    <a:pt x="-884640" y="341525"/>
                  </a:cubicBezTo>
                  <a:cubicBezTo>
                    <a:pt x="-880941" y="341678"/>
                    <a:pt x="-877241" y="341830"/>
                    <a:pt x="-864596" y="341768"/>
                  </a:cubicBezTo>
                  <a:cubicBezTo>
                    <a:pt x="-851950" y="341706"/>
                    <a:pt x="-830358" y="341429"/>
                    <a:pt x="-811169" y="340656"/>
                  </a:cubicBezTo>
                  <a:cubicBezTo>
                    <a:pt x="-791981" y="339884"/>
                    <a:pt x="-775195" y="338618"/>
                    <a:pt x="-757801" y="336918"/>
                  </a:cubicBezTo>
                  <a:cubicBezTo>
                    <a:pt x="-740406" y="335218"/>
                    <a:pt x="-722402" y="333085"/>
                    <a:pt x="-704626" y="330498"/>
                  </a:cubicBezTo>
                  <a:cubicBezTo>
                    <a:pt x="-686851" y="327911"/>
                    <a:pt x="-669303" y="324870"/>
                    <a:pt x="-651789" y="321388"/>
                  </a:cubicBezTo>
                  <a:cubicBezTo>
                    <a:pt x="-634275" y="317905"/>
                    <a:pt x="-616795" y="313981"/>
                    <a:pt x="-599427" y="309628"/>
                  </a:cubicBezTo>
                  <a:cubicBezTo>
                    <a:pt x="-582060" y="305276"/>
                    <a:pt x="-564806" y="300496"/>
                    <a:pt x="-547666" y="295312"/>
                  </a:cubicBezTo>
                  <a:cubicBezTo>
                    <a:pt x="-530527" y="290128"/>
                    <a:pt x="-513502" y="284540"/>
                    <a:pt x="-496608" y="278579"/>
                  </a:cubicBezTo>
                  <a:cubicBezTo>
                    <a:pt x="-479714" y="272617"/>
                    <a:pt x="-462951" y="266282"/>
                    <a:pt x="-446325" y="259610"/>
                  </a:cubicBezTo>
                  <a:cubicBezTo>
                    <a:pt x="-429699" y="252937"/>
                    <a:pt x="-413209" y="245927"/>
                    <a:pt x="-396856" y="238618"/>
                  </a:cubicBezTo>
                  <a:cubicBezTo>
                    <a:pt x="-380503" y="231309"/>
                    <a:pt x="-364287" y="223702"/>
                    <a:pt x="-348204" y="215837"/>
                  </a:cubicBezTo>
                  <a:cubicBezTo>
                    <a:pt x="-332121" y="207973"/>
                    <a:pt x="-316170" y="199851"/>
                    <a:pt x="-300341" y="191514"/>
                  </a:cubicBezTo>
                  <a:cubicBezTo>
                    <a:pt x="-284513" y="183177"/>
                    <a:pt x="-268807" y="174625"/>
                    <a:pt x="-253210" y="165898"/>
                  </a:cubicBezTo>
                  <a:cubicBezTo>
                    <a:pt x="-237613" y="157172"/>
                    <a:pt x="-222125" y="148271"/>
                    <a:pt x="-206729" y="139237"/>
                  </a:cubicBezTo>
                  <a:cubicBezTo>
                    <a:pt x="-191333" y="130203"/>
                    <a:pt x="-176029" y="121035"/>
                    <a:pt x="-160798" y="111773"/>
                  </a:cubicBezTo>
                  <a:cubicBezTo>
                    <a:pt x="-145568" y="102510"/>
                    <a:pt x="-130410" y="93153"/>
                    <a:pt x="-115306" y="83739"/>
                  </a:cubicBezTo>
                  <a:cubicBezTo>
                    <a:pt x="-100202" y="74325"/>
                    <a:pt x="-85151" y="64855"/>
                    <a:pt x="-70133" y="55363"/>
                  </a:cubicBezTo>
                  <a:cubicBezTo>
                    <a:pt x="-55114" y="45872"/>
                    <a:pt x="-40128" y="36360"/>
                    <a:pt x="-25153" y="26865"/>
                  </a:cubicBezTo>
                  <a:cubicBezTo>
                    <a:pt x="-10178" y="17370"/>
                    <a:pt x="4787" y="7893"/>
                    <a:pt x="19757" y="-1543"/>
                  </a:cubicBezTo>
                  <a:cubicBezTo>
                    <a:pt x="34727" y="-10978"/>
                    <a:pt x="49702" y="-20373"/>
                    <a:pt x="64718" y="-29651"/>
                  </a:cubicBezTo>
                  <a:cubicBezTo>
                    <a:pt x="79734" y="-38929"/>
                    <a:pt x="94790" y="-48092"/>
                    <a:pt x="109846" y="-57255"/>
                  </a:cubicBezTo>
                  <a:close/>
                </a:path>
              </a:pathLst>
            </a:custGeom>
            <a:solidFill>
              <a:srgbClr val="96E54E"/>
            </a:solidFill>
            <a:ln w="7600" cap="rnd">
              <a:solidFill>
                <a:srgbClr val="96E54E"/>
              </a:solidFill>
              <a:round/>
            </a:ln>
          </p:spPr>
        </p:sp>
        <p:sp>
          <p:nvSpPr>
            <p:cNvPr id="159" name="MainTopic"/>
            <p:cNvSpPr/>
            <p:nvPr/>
          </p:nvSpPr>
          <p:spPr>
            <a:xfrm>
              <a:off x="2767" y="6569"/>
              <a:ext cx="3009" cy="2006"/>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p>
              <a:pPr algn="l">
                <a:lnSpc>
                  <a:spcPct val="100000"/>
                </a:lnSpc>
              </a:pPr>
              <a:r>
                <a:rPr lang="zh-CN" sz="2400">
                  <a:solidFill>
                    <a:srgbClr val="303030"/>
                  </a:solidFill>
                  <a:latin typeface="宋体" panose="02010600030101010101" pitchFamily="2" charset="-122"/>
                  <a:hlinkClick r:id="rId4" action="ppaction://hlinksldjump"/>
                </a:rPr>
                <a:t>凸透镜</a:t>
              </a:r>
              <a:r>
                <a:rPr sz="2400">
                  <a:solidFill>
                    <a:srgbClr val="303030"/>
                  </a:solidFill>
                  <a:latin typeface="宋体" panose="02010600030101010101" pitchFamily="2" charset="-122"/>
                  <a:hlinkClick r:id="rId4" action="ppaction://hlinksldjump"/>
                </a:rPr>
                <a:t>静态成规律及应用</a:t>
              </a:r>
              <a:endParaRPr sz="2400">
                <a:solidFill>
                  <a:srgbClr val="303030"/>
                </a:solidFill>
                <a:latin typeface="宋体" panose="02010600030101010101" pitchFamily="2" charset="-122"/>
              </a:endParaRPr>
            </a:p>
          </p:txBody>
        </p:sp>
      </p:grpSp>
      <p:grpSp>
        <p:nvGrpSpPr>
          <p:cNvPr id="12" name="组合 11"/>
          <p:cNvGrpSpPr/>
          <p:nvPr/>
        </p:nvGrpSpPr>
        <p:grpSpPr>
          <a:xfrm>
            <a:off x="740728" y="3811905"/>
            <a:ext cx="1196975" cy="749300"/>
            <a:chOff x="1165" y="6568"/>
            <a:chExt cx="1885" cy="1180"/>
          </a:xfrm>
        </p:grpSpPr>
        <p:sp>
          <p:nvSpPr>
            <p:cNvPr id="167" name="MMConnector"/>
            <p:cNvSpPr/>
            <p:nvPr/>
          </p:nvSpPr>
          <p:spPr>
            <a:xfrm>
              <a:off x="2512" y="7342"/>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66" name="SubTopic"/>
            <p:cNvSpPr/>
            <p:nvPr/>
          </p:nvSpPr>
          <p:spPr>
            <a:xfrm>
              <a:off x="1165" y="6568"/>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放大镜</a:t>
              </a:r>
              <a:endParaRPr sz="2400">
                <a:solidFill>
                  <a:srgbClr val="303030"/>
                </a:solidFill>
                <a:latin typeface="宋体" panose="02010600030101010101" pitchFamily="2" charset="-122"/>
              </a:endParaRPr>
            </a:p>
          </p:txBody>
        </p:sp>
      </p:grpSp>
      <p:grpSp>
        <p:nvGrpSpPr>
          <p:cNvPr id="13" name="组合 12"/>
          <p:cNvGrpSpPr/>
          <p:nvPr/>
        </p:nvGrpSpPr>
        <p:grpSpPr>
          <a:xfrm>
            <a:off x="740728" y="4251325"/>
            <a:ext cx="1196975" cy="453390"/>
            <a:chOff x="1165" y="7260"/>
            <a:chExt cx="1885" cy="714"/>
          </a:xfrm>
        </p:grpSpPr>
        <p:sp>
          <p:nvSpPr>
            <p:cNvPr id="169" name="MMConnector"/>
            <p:cNvSpPr/>
            <p:nvPr/>
          </p:nvSpPr>
          <p:spPr>
            <a:xfrm>
              <a:off x="2512" y="7688"/>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68" name="SubTopic"/>
            <p:cNvSpPr/>
            <p:nvPr/>
          </p:nvSpPr>
          <p:spPr>
            <a:xfrm>
              <a:off x="1165" y="7260"/>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投影仪</a:t>
              </a:r>
              <a:endParaRPr sz="2400">
                <a:solidFill>
                  <a:srgbClr val="303030"/>
                </a:solidFill>
                <a:latin typeface="宋体" panose="02010600030101010101" pitchFamily="2" charset="-122"/>
              </a:endParaRPr>
            </a:p>
          </p:txBody>
        </p:sp>
      </p:grpSp>
      <p:grpSp>
        <p:nvGrpSpPr>
          <p:cNvPr id="20" name="组合 19"/>
          <p:cNvGrpSpPr/>
          <p:nvPr/>
        </p:nvGrpSpPr>
        <p:grpSpPr>
          <a:xfrm>
            <a:off x="8988743" y="2453640"/>
            <a:ext cx="854075" cy="749935"/>
            <a:chOff x="14154" y="4429"/>
            <a:chExt cx="1345" cy="1181"/>
          </a:xfrm>
        </p:grpSpPr>
        <p:sp>
          <p:nvSpPr>
            <p:cNvPr id="171" name="MMConnector"/>
            <p:cNvSpPr/>
            <p:nvPr/>
          </p:nvSpPr>
          <p:spPr>
            <a:xfrm>
              <a:off x="14154" y="5204"/>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70" name="SubTopic"/>
            <p:cNvSpPr/>
            <p:nvPr/>
          </p:nvSpPr>
          <p:spPr>
            <a:xfrm>
              <a:off x="14423" y="4429"/>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近视眼</a:t>
              </a:r>
              <a:endParaRPr sz="2400">
                <a:solidFill>
                  <a:srgbClr val="303030"/>
                </a:solidFill>
                <a:latin typeface="宋体" panose="02010600030101010101" pitchFamily="2" charset="-122"/>
              </a:endParaRPr>
            </a:p>
          </p:txBody>
        </p:sp>
      </p:grpSp>
      <p:grpSp>
        <p:nvGrpSpPr>
          <p:cNvPr id="23" name="组合 22"/>
          <p:cNvGrpSpPr/>
          <p:nvPr/>
        </p:nvGrpSpPr>
        <p:grpSpPr>
          <a:xfrm>
            <a:off x="8988743" y="3332480"/>
            <a:ext cx="854075" cy="672465"/>
            <a:chOff x="14154" y="5813"/>
            <a:chExt cx="1345" cy="1059"/>
          </a:xfrm>
        </p:grpSpPr>
        <p:sp>
          <p:nvSpPr>
            <p:cNvPr id="173" name="MMConnector"/>
            <p:cNvSpPr/>
            <p:nvPr/>
          </p:nvSpPr>
          <p:spPr>
            <a:xfrm>
              <a:off x="14154" y="5896"/>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72" name="SubTopic"/>
            <p:cNvSpPr/>
            <p:nvPr/>
          </p:nvSpPr>
          <p:spPr>
            <a:xfrm>
              <a:off x="14423" y="5813"/>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远视眼</a:t>
              </a:r>
              <a:endParaRPr sz="2400">
                <a:solidFill>
                  <a:srgbClr val="303030"/>
                </a:solidFill>
                <a:latin typeface="宋体" panose="02010600030101010101" pitchFamily="2" charset="-122"/>
              </a:endParaRPr>
            </a:p>
          </p:txBody>
        </p:sp>
      </p:grpSp>
      <p:grpSp>
        <p:nvGrpSpPr>
          <p:cNvPr id="21" name="组合 20"/>
          <p:cNvGrpSpPr/>
          <p:nvPr/>
        </p:nvGrpSpPr>
        <p:grpSpPr>
          <a:xfrm>
            <a:off x="10014903" y="2234565"/>
            <a:ext cx="688975" cy="692150"/>
            <a:chOff x="15770" y="4084"/>
            <a:chExt cx="1085" cy="1090"/>
          </a:xfrm>
        </p:grpSpPr>
        <p:sp>
          <p:nvSpPr>
            <p:cNvPr id="175" name="MMConnector"/>
            <p:cNvSpPr/>
            <p:nvPr/>
          </p:nvSpPr>
          <p:spPr>
            <a:xfrm>
              <a:off x="15770" y="4828"/>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4" name="SubTopic"/>
            <p:cNvSpPr/>
            <p:nvPr/>
          </p:nvSpPr>
          <p:spPr>
            <a:xfrm>
              <a:off x="16039" y="4084"/>
              <a:ext cx="816" cy="57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成因</a:t>
              </a:r>
              <a:endParaRPr sz="2400">
                <a:solidFill>
                  <a:srgbClr val="303030"/>
                </a:solidFill>
                <a:latin typeface="宋体" panose="02010600030101010101" pitchFamily="2" charset="-122"/>
              </a:endParaRPr>
            </a:p>
          </p:txBody>
        </p:sp>
      </p:grpSp>
      <p:grpSp>
        <p:nvGrpSpPr>
          <p:cNvPr id="22" name="组合 21"/>
          <p:cNvGrpSpPr/>
          <p:nvPr/>
        </p:nvGrpSpPr>
        <p:grpSpPr>
          <a:xfrm>
            <a:off x="10086658" y="2673350"/>
            <a:ext cx="1387475" cy="473075"/>
            <a:chOff x="15883" y="4775"/>
            <a:chExt cx="2185" cy="745"/>
          </a:xfrm>
        </p:grpSpPr>
        <p:sp>
          <p:nvSpPr>
            <p:cNvPr id="179" name="MMConnector"/>
            <p:cNvSpPr/>
            <p:nvPr/>
          </p:nvSpPr>
          <p:spPr>
            <a:xfrm>
              <a:off x="15883" y="5174"/>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6" name="SubTopic"/>
            <p:cNvSpPr/>
            <p:nvPr/>
          </p:nvSpPr>
          <p:spPr>
            <a:xfrm>
              <a:off x="16152" y="4775"/>
              <a:ext cx="1916"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凹透镜矫正</a:t>
              </a:r>
              <a:endParaRPr sz="2400">
                <a:solidFill>
                  <a:srgbClr val="303030"/>
                </a:solidFill>
                <a:latin typeface="宋体" panose="02010600030101010101" pitchFamily="2" charset="-122"/>
              </a:endParaRPr>
            </a:p>
          </p:txBody>
        </p:sp>
      </p:grpSp>
      <p:grpSp>
        <p:nvGrpSpPr>
          <p:cNvPr id="24" name="组合 23"/>
          <p:cNvGrpSpPr/>
          <p:nvPr/>
        </p:nvGrpSpPr>
        <p:grpSpPr>
          <a:xfrm>
            <a:off x="10014903" y="3112770"/>
            <a:ext cx="688975" cy="692785"/>
            <a:chOff x="15770" y="5467"/>
            <a:chExt cx="1085" cy="1091"/>
          </a:xfrm>
        </p:grpSpPr>
        <p:sp>
          <p:nvSpPr>
            <p:cNvPr id="182" name="MMConnector"/>
            <p:cNvSpPr/>
            <p:nvPr/>
          </p:nvSpPr>
          <p:spPr>
            <a:xfrm>
              <a:off x="15770" y="6212"/>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1" name="SubTopic"/>
            <p:cNvSpPr/>
            <p:nvPr/>
          </p:nvSpPr>
          <p:spPr>
            <a:xfrm>
              <a:off x="16039" y="5467"/>
              <a:ext cx="816" cy="57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成因</a:t>
              </a:r>
              <a:endParaRPr sz="2400">
                <a:solidFill>
                  <a:srgbClr val="303030"/>
                </a:solidFill>
                <a:latin typeface="宋体" panose="02010600030101010101" pitchFamily="2" charset="-122"/>
              </a:endParaRPr>
            </a:p>
          </p:txBody>
        </p:sp>
      </p:grpSp>
      <p:grpSp>
        <p:nvGrpSpPr>
          <p:cNvPr id="25" name="组合 24"/>
          <p:cNvGrpSpPr/>
          <p:nvPr/>
        </p:nvGrpSpPr>
        <p:grpSpPr>
          <a:xfrm>
            <a:off x="10086658" y="3552190"/>
            <a:ext cx="1487805" cy="472440"/>
            <a:chOff x="15883" y="6159"/>
            <a:chExt cx="2343" cy="744"/>
          </a:xfrm>
        </p:grpSpPr>
        <p:sp>
          <p:nvSpPr>
            <p:cNvPr id="184" name="MMConnector"/>
            <p:cNvSpPr/>
            <p:nvPr/>
          </p:nvSpPr>
          <p:spPr>
            <a:xfrm>
              <a:off x="15883" y="6557"/>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3" name="SubTopic"/>
            <p:cNvSpPr/>
            <p:nvPr/>
          </p:nvSpPr>
          <p:spPr>
            <a:xfrm>
              <a:off x="16152" y="6159"/>
              <a:ext cx="2075"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凸透镜矫正</a:t>
              </a:r>
              <a:endParaRPr sz="2400">
                <a:solidFill>
                  <a:srgbClr val="303030"/>
                </a:solidFill>
                <a:latin typeface="宋体" panose="02010600030101010101" pitchFamily="2" charset="-122"/>
              </a:endParaRPr>
            </a:p>
          </p:txBody>
        </p:sp>
      </p:grpSp>
      <p:grpSp>
        <p:nvGrpSpPr>
          <p:cNvPr id="14" name="组合 13"/>
          <p:cNvGrpSpPr/>
          <p:nvPr/>
        </p:nvGrpSpPr>
        <p:grpSpPr>
          <a:xfrm>
            <a:off x="740728" y="4690110"/>
            <a:ext cx="1196975" cy="672465"/>
            <a:chOff x="1165" y="7951"/>
            <a:chExt cx="1885" cy="1059"/>
          </a:xfrm>
        </p:grpSpPr>
        <p:sp>
          <p:nvSpPr>
            <p:cNvPr id="186" name="MMConnector"/>
            <p:cNvSpPr/>
            <p:nvPr/>
          </p:nvSpPr>
          <p:spPr>
            <a:xfrm>
              <a:off x="2512" y="8034"/>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85" name="SubTopic"/>
            <p:cNvSpPr/>
            <p:nvPr/>
          </p:nvSpPr>
          <p:spPr>
            <a:xfrm>
              <a:off x="1165" y="7951"/>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照相机</a:t>
              </a:r>
              <a:endParaRPr sz="2400">
                <a:solidFill>
                  <a:srgbClr val="303030"/>
                </a:solidFill>
                <a:latin typeface="宋体" panose="02010600030101010101" pitchFamily="2" charset="-122"/>
              </a:endParaRPr>
            </a:p>
          </p:txBody>
        </p:sp>
      </p:grpSp>
      <p:grpSp>
        <p:nvGrpSpPr>
          <p:cNvPr id="29" name="组合 28"/>
          <p:cNvGrpSpPr/>
          <p:nvPr/>
        </p:nvGrpSpPr>
        <p:grpSpPr>
          <a:xfrm>
            <a:off x="6785928" y="3811905"/>
            <a:ext cx="3571240" cy="1035050"/>
            <a:chOff x="10685" y="6568"/>
            <a:chExt cx="5624" cy="1630"/>
          </a:xfrm>
        </p:grpSpPr>
        <p:sp>
          <p:nvSpPr>
            <p:cNvPr id="178" name="MMConnector"/>
            <p:cNvSpPr/>
            <p:nvPr/>
          </p:nvSpPr>
          <p:spPr>
            <a:xfrm>
              <a:off x="10685" y="6568"/>
              <a:ext cx="2156" cy="1482"/>
            </a:xfrm>
            <a:custGeom>
              <a:avLst/>
              <a:gdLst/>
              <a:ahLst/>
              <a:cxnLst/>
              <a:pathLst>
                <a:path w="1003954" h="468226">
                  <a:moveTo>
                    <a:pt x="-104312" y="-123492"/>
                  </a:moveTo>
                  <a:cubicBezTo>
                    <a:pt x="-119854" y="-134683"/>
                    <a:pt x="-137422" y="-131610"/>
                    <a:pt x="-145673" y="-119529"/>
                  </a:cubicBezTo>
                  <a:cubicBezTo>
                    <a:pt x="-153924" y="-107448"/>
                    <a:pt x="-150297" y="-90115"/>
                    <a:pt x="-134316" y="-79560"/>
                  </a:cubicBezTo>
                  <a:cubicBezTo>
                    <a:pt x="-119628" y="-69859"/>
                    <a:pt x="-104941" y="-60159"/>
                    <a:pt x="-90312" y="-50320"/>
                  </a:cubicBezTo>
                  <a:cubicBezTo>
                    <a:pt x="-75684" y="-40481"/>
                    <a:pt x="-61115" y="-30505"/>
                    <a:pt x="-46563" y="-20470"/>
                  </a:cubicBezTo>
                  <a:cubicBezTo>
                    <a:pt x="-32012" y="-10436"/>
                    <a:pt x="-17478" y="-344"/>
                    <a:pt x="-2946" y="9784"/>
                  </a:cubicBezTo>
                  <a:cubicBezTo>
                    <a:pt x="11586" y="19911"/>
                    <a:pt x="26117" y="30074"/>
                    <a:pt x="40670" y="40235"/>
                  </a:cubicBezTo>
                  <a:cubicBezTo>
                    <a:pt x="55223" y="50396"/>
                    <a:pt x="69799" y="60554"/>
                    <a:pt x="84420" y="70675"/>
                  </a:cubicBezTo>
                  <a:cubicBezTo>
                    <a:pt x="99041" y="80796"/>
                    <a:pt x="113707" y="90880"/>
                    <a:pt x="128441" y="100890"/>
                  </a:cubicBezTo>
                  <a:cubicBezTo>
                    <a:pt x="143174" y="110899"/>
                    <a:pt x="157976" y="120835"/>
                    <a:pt x="172867" y="130657"/>
                  </a:cubicBezTo>
                  <a:cubicBezTo>
                    <a:pt x="187759" y="140480"/>
                    <a:pt x="202740" y="150191"/>
                    <a:pt x="217830" y="159749"/>
                  </a:cubicBezTo>
                  <a:cubicBezTo>
                    <a:pt x="232921" y="169307"/>
                    <a:pt x="248122" y="178713"/>
                    <a:pt x="263450" y="187925"/>
                  </a:cubicBezTo>
                  <a:cubicBezTo>
                    <a:pt x="278778" y="197137"/>
                    <a:pt x="294234" y="206155"/>
                    <a:pt x="309832" y="214937"/>
                  </a:cubicBezTo>
                  <a:cubicBezTo>
                    <a:pt x="325430" y="223718"/>
                    <a:pt x="341170" y="232263"/>
                    <a:pt x="357061" y="240528"/>
                  </a:cubicBezTo>
                  <a:cubicBezTo>
                    <a:pt x="372953" y="248792"/>
                    <a:pt x="388996" y="256777"/>
                    <a:pt x="405196" y="264438"/>
                  </a:cubicBezTo>
                  <a:cubicBezTo>
                    <a:pt x="421396" y="272099"/>
                    <a:pt x="437752" y="279437"/>
                    <a:pt x="454262" y="286411"/>
                  </a:cubicBezTo>
                  <a:cubicBezTo>
                    <a:pt x="470773" y="293385"/>
                    <a:pt x="487437" y="299994"/>
                    <a:pt x="504248" y="306202"/>
                  </a:cubicBezTo>
                  <a:cubicBezTo>
                    <a:pt x="521060" y="312410"/>
                    <a:pt x="538018" y="318217"/>
                    <a:pt x="555104" y="323591"/>
                  </a:cubicBezTo>
                  <a:cubicBezTo>
                    <a:pt x="572189" y="328966"/>
                    <a:pt x="589402" y="333908"/>
                    <a:pt x="606740" y="338394"/>
                  </a:cubicBezTo>
                  <a:cubicBezTo>
                    <a:pt x="624079" y="342880"/>
                    <a:pt x="641543" y="346910"/>
                    <a:pt x="659038" y="350472"/>
                  </a:cubicBezTo>
                  <a:cubicBezTo>
                    <a:pt x="676533" y="354034"/>
                    <a:pt x="694058" y="357128"/>
                    <a:pt x="711852" y="359742"/>
                  </a:cubicBezTo>
                  <a:cubicBezTo>
                    <a:pt x="729647" y="362355"/>
                    <a:pt x="747711" y="364488"/>
                    <a:pt x="765027" y="366174"/>
                  </a:cubicBezTo>
                  <a:cubicBezTo>
                    <a:pt x="782344" y="367860"/>
                    <a:pt x="798913" y="369097"/>
                    <a:pt x="818404" y="369796"/>
                  </a:cubicBezTo>
                  <a:cubicBezTo>
                    <a:pt x="837895" y="370495"/>
                    <a:pt x="860306" y="370655"/>
                    <a:pt x="871833" y="370683"/>
                  </a:cubicBezTo>
                  <a:cubicBezTo>
                    <a:pt x="883359" y="370710"/>
                    <a:pt x="883999" y="370605"/>
                    <a:pt x="884640" y="370500"/>
                  </a:cubicBezTo>
                  <a:cubicBezTo>
                    <a:pt x="887340" y="370058"/>
                    <a:pt x="889200" y="368790"/>
                    <a:pt x="889200" y="366700"/>
                  </a:cubicBezTo>
                  <a:cubicBezTo>
                    <a:pt x="889200" y="364610"/>
                    <a:pt x="887356" y="362570"/>
                    <a:pt x="884640" y="362900"/>
                  </a:cubicBezTo>
                  <a:cubicBezTo>
                    <a:pt x="883996" y="362978"/>
                    <a:pt x="883352" y="363057"/>
                    <a:pt x="871928" y="362568"/>
                  </a:cubicBezTo>
                  <a:cubicBezTo>
                    <a:pt x="860504" y="362080"/>
                    <a:pt x="838300" y="361024"/>
                    <a:pt x="819039" y="359554"/>
                  </a:cubicBezTo>
                  <a:cubicBezTo>
                    <a:pt x="799778" y="358084"/>
                    <a:pt x="783459" y="356199"/>
                    <a:pt x="766438" y="353846"/>
                  </a:cubicBezTo>
                  <a:cubicBezTo>
                    <a:pt x="749416" y="351492"/>
                    <a:pt x="731692" y="348669"/>
                    <a:pt x="714272" y="345388"/>
                  </a:cubicBezTo>
                  <a:cubicBezTo>
                    <a:pt x="696853" y="342107"/>
                    <a:pt x="679739" y="338368"/>
                    <a:pt x="662690" y="334174"/>
                  </a:cubicBezTo>
                  <a:cubicBezTo>
                    <a:pt x="645641" y="329980"/>
                    <a:pt x="628657" y="325331"/>
                    <a:pt x="611828" y="320244"/>
                  </a:cubicBezTo>
                  <a:cubicBezTo>
                    <a:pt x="594999" y="315157"/>
                    <a:pt x="578325" y="309632"/>
                    <a:pt x="561802" y="303692"/>
                  </a:cubicBezTo>
                  <a:cubicBezTo>
                    <a:pt x="545279" y="297752"/>
                    <a:pt x="528906" y="291397"/>
                    <a:pt x="512698" y="284656"/>
                  </a:cubicBezTo>
                  <a:cubicBezTo>
                    <a:pt x="496489" y="277916"/>
                    <a:pt x="480445" y="270791"/>
                    <a:pt x="464566" y="263315"/>
                  </a:cubicBezTo>
                  <a:cubicBezTo>
                    <a:pt x="448687" y="255839"/>
                    <a:pt x="432972" y="248013"/>
                    <a:pt x="417419" y="239874"/>
                  </a:cubicBezTo>
                  <a:cubicBezTo>
                    <a:pt x="401866" y="231735"/>
                    <a:pt x="386474" y="223284"/>
                    <a:pt x="371233" y="214559"/>
                  </a:cubicBezTo>
                  <a:cubicBezTo>
                    <a:pt x="355992" y="205834"/>
                    <a:pt x="340902" y="196836"/>
                    <a:pt x="325948" y="187604"/>
                  </a:cubicBezTo>
                  <a:cubicBezTo>
                    <a:pt x="310995" y="178371"/>
                    <a:pt x="296178" y="168905"/>
                    <a:pt x="281479" y="159243"/>
                  </a:cubicBezTo>
                  <a:cubicBezTo>
                    <a:pt x="266779" y="149581"/>
                    <a:pt x="252198" y="139723"/>
                    <a:pt x="237712" y="129708"/>
                  </a:cubicBezTo>
                  <a:cubicBezTo>
                    <a:pt x="223227" y="119692"/>
                    <a:pt x="208838" y="109518"/>
                    <a:pt x="194521" y="99222"/>
                  </a:cubicBezTo>
                  <a:cubicBezTo>
                    <a:pt x="180204" y="88926"/>
                    <a:pt x="165960" y="78507"/>
                    <a:pt x="151763" y="68001"/>
                  </a:cubicBezTo>
                  <a:cubicBezTo>
                    <a:pt x="137566" y="57495"/>
                    <a:pt x="123416" y="46901"/>
                    <a:pt x="109288" y="36253"/>
                  </a:cubicBezTo>
                  <a:cubicBezTo>
                    <a:pt x="95159" y="25605"/>
                    <a:pt x="81052" y="14902"/>
                    <a:pt x="66940" y="4178"/>
                  </a:cubicBezTo>
                  <a:cubicBezTo>
                    <a:pt x="52828" y="-6547"/>
                    <a:pt x="38712" y="-17294"/>
                    <a:pt x="24562" y="-28028"/>
                  </a:cubicBezTo>
                  <a:cubicBezTo>
                    <a:pt x="10412" y="-38763"/>
                    <a:pt x="-3771" y="-49485"/>
                    <a:pt x="-18004" y="-60171"/>
                  </a:cubicBezTo>
                  <a:cubicBezTo>
                    <a:pt x="-32237" y="-70858"/>
                    <a:pt x="-46519" y="-81510"/>
                    <a:pt x="-60912" y="-92058"/>
                  </a:cubicBezTo>
                  <a:cubicBezTo>
                    <a:pt x="-75305" y="-102606"/>
                    <a:pt x="-89809" y="-113049"/>
                    <a:pt x="-104312" y="-123492"/>
                  </a:cubicBezTo>
                  <a:close/>
                </a:path>
              </a:pathLst>
            </a:custGeom>
            <a:solidFill>
              <a:srgbClr val="96E54E"/>
            </a:solidFill>
            <a:ln w="7600" cap="rnd">
              <a:solidFill>
                <a:srgbClr val="96E54E"/>
              </a:solidFill>
              <a:round/>
            </a:ln>
          </p:spPr>
        </p:sp>
        <p:sp>
          <p:nvSpPr>
            <p:cNvPr id="177" name="MainTopic"/>
            <p:cNvSpPr/>
            <p:nvPr/>
          </p:nvSpPr>
          <p:spPr>
            <a:xfrm>
              <a:off x="12585" y="7260"/>
              <a:ext cx="3724" cy="9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hlinkClick r:id="rId5" action="ppaction://hlinksldjump"/>
                </a:rPr>
                <a:t>显微镜和望远镜</a:t>
              </a:r>
              <a:endParaRPr sz="2400">
                <a:solidFill>
                  <a:srgbClr val="303030"/>
                </a:solidFill>
                <a:latin typeface="宋体" panose="02010600030101010101" pitchFamily="2" charset="-122"/>
              </a:endParaRPr>
            </a:p>
          </p:txBody>
        </p:sp>
      </p:grpSp>
      <p:grpSp>
        <p:nvGrpSpPr>
          <p:cNvPr id="18" name="组合 17"/>
          <p:cNvGrpSpPr/>
          <p:nvPr/>
        </p:nvGrpSpPr>
        <p:grpSpPr>
          <a:xfrm>
            <a:off x="9329103" y="1490345"/>
            <a:ext cx="2145030" cy="454025"/>
            <a:chOff x="14690" y="2912"/>
            <a:chExt cx="3378" cy="715"/>
          </a:xfrm>
        </p:grpSpPr>
        <p:sp>
          <p:nvSpPr>
            <p:cNvPr id="189" name="MMConnector"/>
            <p:cNvSpPr/>
            <p:nvPr/>
          </p:nvSpPr>
          <p:spPr>
            <a:xfrm>
              <a:off x="14690" y="3341"/>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88" name="SubTopic"/>
            <p:cNvSpPr/>
            <p:nvPr/>
          </p:nvSpPr>
          <p:spPr>
            <a:xfrm>
              <a:off x="14846" y="2912"/>
              <a:ext cx="3222" cy="571"/>
            </a:xfrm>
            <a:custGeom>
              <a:avLst/>
              <a:gdLst>
                <a:gd name="rtl" fmla="*/ 54150 w 988000"/>
                <a:gd name="rtt" fmla="*/ 26030 h 180500"/>
                <a:gd name="rtr" fmla="*/ 935750 w 988000"/>
                <a:gd name="rtb" fmla="*/ 162830 h 180500"/>
              </a:gdLst>
              <a:ahLst/>
              <a:cxnLst/>
              <a:rect l="rtl" t="rtt" r="rtr" b="rtb"/>
              <a:pathLst>
                <a:path w="988000" h="180500" stroke="0">
                  <a:moveTo>
                    <a:pt x="0" y="0"/>
                  </a:moveTo>
                  <a:lnTo>
                    <a:pt x="988000" y="0"/>
                  </a:lnTo>
                  <a:lnTo>
                    <a:pt x="988000" y="180500"/>
                  </a:lnTo>
                  <a:lnTo>
                    <a:pt x="0" y="180500"/>
                  </a:lnTo>
                  <a:lnTo>
                    <a:pt x="0" y="0"/>
                  </a:lnTo>
                  <a:close/>
                </a:path>
                <a:path w="988000" h="180500" fill="none">
                  <a:moveTo>
                    <a:pt x="0" y="180500"/>
                  </a:moveTo>
                  <a:lnTo>
                    <a:pt x="988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物近像远像变大</a:t>
              </a:r>
              <a:endParaRPr sz="2400">
                <a:solidFill>
                  <a:srgbClr val="303030"/>
                </a:solidFill>
                <a:latin typeface="宋体" panose="02010600030101010101" pitchFamily="2" charset="-122"/>
              </a:endParaRPr>
            </a:p>
          </p:txBody>
        </p:sp>
      </p:grpSp>
      <p:grpSp>
        <p:nvGrpSpPr>
          <p:cNvPr id="15" name="组合 14"/>
          <p:cNvGrpSpPr/>
          <p:nvPr/>
        </p:nvGrpSpPr>
        <p:grpSpPr>
          <a:xfrm>
            <a:off x="2424113" y="5301615"/>
            <a:ext cx="6269990" cy="962025"/>
            <a:chOff x="3816" y="8575"/>
            <a:chExt cx="9874" cy="1700"/>
          </a:xfrm>
        </p:grpSpPr>
        <p:sp>
          <p:nvSpPr>
            <p:cNvPr id="192" name="Floating"/>
            <p:cNvSpPr/>
            <p:nvPr/>
          </p:nvSpPr>
          <p:spPr>
            <a:xfrm>
              <a:off x="5019" y="8878"/>
              <a:ext cx="7566" cy="1095"/>
            </a:xfrm>
            <a:custGeom>
              <a:avLst/>
              <a:gdLst>
                <a:gd name="rtl" fmla="*/ 217968 w 2202176"/>
                <a:gd name="rtt" fmla="*/ 71440 h 463600"/>
                <a:gd name="rtr" fmla="*/ 1981168 w 2202176"/>
                <a:gd name="rtb" fmla="*/ 405840 h 463600"/>
              </a:gdLst>
              <a:ahLst/>
              <a:cxnLst/>
              <a:rect l="rtl" t="rtt" r="rtr" b="rtb"/>
              <a:pathLst>
                <a:path w="2202176" h="463600">
                  <a:moveTo>
                    <a:pt x="231800" y="0"/>
                  </a:moveTo>
                  <a:lnTo>
                    <a:pt x="1970376" y="0"/>
                  </a:lnTo>
                  <a:cubicBezTo>
                    <a:pt x="2098399" y="0"/>
                    <a:pt x="2202176" y="103777"/>
                    <a:pt x="2202176" y="231800"/>
                  </a:cubicBezTo>
                  <a:cubicBezTo>
                    <a:pt x="2202176" y="359823"/>
                    <a:pt x="2098399" y="463600"/>
                    <a:pt x="1970376" y="463600"/>
                  </a:cubicBezTo>
                  <a:lnTo>
                    <a:pt x="231800" y="463600"/>
                  </a:lnTo>
                  <a:cubicBezTo>
                    <a:pt x="103777" y="463600"/>
                    <a:pt x="0" y="359823"/>
                    <a:pt x="0" y="231800"/>
                  </a:cubicBezTo>
                  <a:cubicBezTo>
                    <a:pt x="0" y="103777"/>
                    <a:pt x="103777" y="0"/>
                    <a:pt x="231800" y="0"/>
                  </a:cubicBezTo>
                  <a:close/>
                </a:path>
              </a:pathLst>
            </a:custGeom>
            <a:solidFill>
              <a:srgbClr val="FFFFFF"/>
            </a:solidFill>
            <a:ln w="15200" cap="flat">
              <a:noFill/>
              <a:round/>
            </a:ln>
          </p:spPr>
          <p:txBody>
            <a:bodyPr wrap="square" lIns="0" tIns="0" rIns="0" bIns="22500" rtlCol="0" anchor="ctr"/>
            <a:p>
              <a:pPr algn="l">
                <a:lnSpc>
                  <a:spcPct val="100000"/>
                </a:lnSpc>
              </a:pPr>
              <a:r>
                <a:rPr sz="2400">
                  <a:solidFill>
                    <a:srgbClr val="303030"/>
                  </a:solidFill>
                  <a:latin typeface="宋体" panose="02010600030101010101" pitchFamily="2" charset="-122"/>
                  <a:sym typeface="+mn-ea"/>
                </a:rPr>
                <a:t>一倍焦距分虚实：内虚外实</a:t>
              </a:r>
              <a:endParaRPr sz="2400">
                <a:solidFill>
                  <a:srgbClr val="303030"/>
                </a:solidFill>
                <a:latin typeface="宋体" panose="02010600030101010101" pitchFamily="2" charset="-122"/>
              </a:endParaRPr>
            </a:p>
            <a:p>
              <a:pPr algn="l">
                <a:lnSpc>
                  <a:spcPct val="100000"/>
                </a:lnSpc>
              </a:pPr>
              <a:r>
                <a:rPr sz="2400">
                  <a:solidFill>
                    <a:srgbClr val="303030"/>
                  </a:solidFill>
                  <a:latin typeface="宋体" panose="02010600030101010101" pitchFamily="2" charset="-122"/>
                  <a:sym typeface="+mn-ea"/>
                </a:rPr>
                <a:t>二倍焦距分大小：内大外小</a:t>
              </a:r>
              <a:endParaRPr sz="2400">
                <a:solidFill>
                  <a:srgbClr val="303030"/>
                </a:solidFill>
                <a:latin typeface="宋体" panose="02010600030101010101" pitchFamily="2" charset="-122"/>
              </a:endParaRPr>
            </a:p>
          </p:txBody>
        </p:sp>
        <p:sp>
          <p:nvSpPr>
            <p:cNvPr id="3" name="云形标注 2"/>
            <p:cNvSpPr/>
            <p:nvPr/>
          </p:nvSpPr>
          <p:spPr>
            <a:xfrm>
              <a:off x="3816" y="8575"/>
              <a:ext cx="9874" cy="1701"/>
            </a:xfrm>
            <a:prstGeom prst="cloudCallout">
              <a:avLst>
                <a:gd name="adj1" fmla="val -32561"/>
                <a:gd name="adj2" fmla="val -65343"/>
              </a:avLst>
            </a:prstGeom>
            <a:noFill/>
            <a:ln>
              <a:solidFill>
                <a:srgbClr val="71CA5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500"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linds(horizont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linds(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linds(horizontal)">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linds(horizontal)">
                                      <p:cBhvr>
                                        <p:cTn id="97" dur="500"/>
                                        <p:tgtEl>
                                          <p:spTgt spid="2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blinds(horizontal)">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blinds(horizontal)">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linds(horizontal)">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blinds(horizontal)">
                                      <p:cBhvr>
                                        <p:cTn id="1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44943" y="1633220"/>
            <a:ext cx="9462135" cy="119888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cs typeface="Times New Roman" panose="02020603050405020304" pitchFamily="18" charset="0"/>
              </a:rPr>
              <a:t>例</a:t>
            </a:r>
            <a:r>
              <a:rPr lang="en-US" sz="2400" b="0">
                <a:latin typeface="Times New Roman" panose="02020603050405020304" pitchFamily="18" charset="0"/>
                <a:cs typeface="Times New Roman" panose="02020603050405020304" pitchFamily="18" charset="0"/>
              </a:rPr>
              <a:t> 3</a:t>
            </a:r>
            <a:r>
              <a:rPr lang="zh-CN" sz="2400" b="0">
                <a:latin typeface="Times New Roman" panose="02020603050405020304" pitchFamily="18" charset="0"/>
                <a:cs typeface="Times New Roman" panose="02020603050405020304" pitchFamily="18" charset="0"/>
              </a:rPr>
              <a:t>　图甲是某人眼睛观察物体的成像示意图，请在图乙中的虚线框内画上适当的透镜，使该物体能成像在视网膜上．</a:t>
            </a:r>
            <a:endParaRPr lang="zh-CN" altLang="en-US">
              <a:latin typeface="Times New Roman" panose="02020603050405020304" pitchFamily="18" charset="0"/>
              <a:cs typeface="Times New Roman" panose="02020603050405020304" pitchFamily="18" charset="0"/>
            </a:endParaRPr>
          </a:p>
        </p:txBody>
      </p:sp>
      <p:pic>
        <p:nvPicPr>
          <p:cNvPr id="2" name="图片 -2147482501"/>
          <p:cNvPicPr>
            <a:picLocks noChangeAspect="1"/>
          </p:cNvPicPr>
          <p:nvPr/>
        </p:nvPicPr>
        <p:blipFill>
          <a:blip r:embed="rId1"/>
          <a:stretch>
            <a:fillRect/>
          </a:stretch>
        </p:blipFill>
        <p:spPr>
          <a:xfrm>
            <a:off x="3238818" y="3142615"/>
            <a:ext cx="5881370" cy="1892300"/>
          </a:xfrm>
          <a:prstGeom prst="rect">
            <a:avLst/>
          </a:prstGeom>
          <a:noFill/>
          <a:ln w="9525">
            <a:noFill/>
          </a:ln>
        </p:spPr>
      </p:pic>
      <p:sp>
        <p:nvSpPr>
          <p:cNvPr id="14" name="矩形 13"/>
          <p:cNvSpPr/>
          <p:nvPr/>
        </p:nvSpPr>
        <p:spPr>
          <a:xfrm>
            <a:off x="5638076" y="5322535"/>
            <a:ext cx="982980" cy="368300"/>
          </a:xfrm>
          <a:prstGeom prst="rect">
            <a:avLst/>
          </a:prstGeom>
        </p:spPr>
        <p:txBody>
          <a:bodyPr wrap="none">
            <a:spAutoFit/>
          </a:bodyPr>
          <a:p>
            <a:r>
              <a:rPr lang="zh-CN" altLang="zh-CN" dirty="0"/>
              <a:t>例</a:t>
            </a:r>
            <a:r>
              <a:rPr lang="en-US" altLang="zh-CN" dirty="0">
                <a:latin typeface="Times New Roman" panose="02020603050405020304" pitchFamily="18" charset="0"/>
                <a:cs typeface="Times New Roman" panose="02020603050405020304" pitchFamily="18" charset="0"/>
              </a:rPr>
              <a:t>3</a:t>
            </a:r>
            <a:r>
              <a:rPr lang="zh-CN" altLang="zh-CN" dirty="0"/>
              <a:t>题图</a:t>
            </a:r>
            <a:endParaRPr lang="zh-CN" altLang="en-US" dirty="0"/>
          </a:p>
        </p:txBody>
      </p:sp>
      <p:sp>
        <p:nvSpPr>
          <p:cNvPr id="4" name="椭圆 3"/>
          <p:cNvSpPr/>
          <p:nvPr/>
        </p:nvSpPr>
        <p:spPr>
          <a:xfrm>
            <a:off x="7069773" y="3270250"/>
            <a:ext cx="231775" cy="110363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45933" y="113889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978218" y="1999615"/>
            <a:ext cx="5535930" cy="737235"/>
            <a:chOff x="1342" y="2812"/>
            <a:chExt cx="8718"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5523"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凸透镜成像规律应用</a:t>
              </a:r>
              <a:endParaRPr lang="zh-CN" altLang="en-US" sz="2800" dirty="0">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12" name="组合 11"/>
          <p:cNvGrpSpPr/>
          <p:nvPr/>
        </p:nvGrpSpPr>
        <p:grpSpPr>
          <a:xfrm>
            <a:off x="906253" y="2996600"/>
            <a:ext cx="2295295" cy="475615"/>
            <a:chOff x="1698" y="7133"/>
            <a:chExt cx="3615" cy="749"/>
          </a:xfrm>
        </p:grpSpPr>
        <p:pic>
          <p:nvPicPr>
            <p:cNvPr id="13" name="图片 12" descr="方框小标4字"/>
            <p:cNvPicPr>
              <a:picLocks noChangeAspect="1"/>
            </p:cNvPicPr>
            <p:nvPr/>
          </p:nvPicPr>
          <p:blipFill>
            <a:blip r:embed="rId3"/>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1" name="文本框 100"/>
          <p:cNvSpPr txBox="1"/>
          <p:nvPr/>
        </p:nvSpPr>
        <p:spPr>
          <a:xfrm>
            <a:off x="834708" y="3575050"/>
            <a:ext cx="1052258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 (2019</a:t>
            </a:r>
            <a:r>
              <a:rPr lang="zh-CN" sz="2400" b="0">
                <a:latin typeface="Times New Roman" panose="02020603050405020304" pitchFamily="18" charset="0"/>
                <a:cs typeface="Times New Roman" panose="02020603050405020304" pitchFamily="18" charset="0"/>
              </a:rPr>
              <a:t>广西北部湾经济区</a:t>
            </a:r>
            <a:r>
              <a:rPr lang="en-US" sz="2400" b="0">
                <a:latin typeface="Times New Roman" panose="02020603050405020304" pitchFamily="18" charset="0"/>
                <a:cs typeface="Times New Roman" panose="02020603050405020304" pitchFamily="18" charset="0"/>
              </a:rPr>
              <a:t>8</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为加强校园安全管理，在校内安装监控摄像机，来自物体的光经过摄像机的镜头后形成</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倒立、缩小的实像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正立、放大的实像</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倒立、放大的虚像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正立、缩小的虚像</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6892608" y="4294505"/>
            <a:ext cx="7232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6778" y="780415"/>
            <a:ext cx="10274935" cy="1753235"/>
          </a:xfrm>
          <a:prstGeom prst="rect">
            <a:avLst/>
          </a:prstGeom>
          <a:noFill/>
        </p:spPr>
        <p:txBody>
          <a:bodyPr wrap="square" rtlCol="0" anchor="t">
            <a:spAutoFit/>
          </a:bodyPr>
          <a:p>
            <a:pPr indent="0" fontAlgn="auto">
              <a:lnSpc>
                <a:spcPct val="150000"/>
              </a:lnSpc>
            </a:pPr>
            <a:r>
              <a:rPr lang="en-US" sz="2400">
                <a:latin typeface="Times New Roman" panose="02020603050405020304" pitchFamily="18" charset="0"/>
                <a:cs typeface="Times New Roman" panose="02020603050405020304" pitchFamily="18" charset="0"/>
                <a:sym typeface="+mn-ea"/>
              </a:rPr>
              <a:t>2. (2019</a:t>
            </a:r>
            <a:r>
              <a:rPr lang="zh-CN" sz="2400">
                <a:latin typeface="Times New Roman" panose="02020603050405020304" pitchFamily="18" charset="0"/>
                <a:cs typeface="Times New Roman" panose="02020603050405020304" pitchFamily="18" charset="0"/>
                <a:sym typeface="+mn-ea"/>
              </a:rPr>
              <a:t>苏州</a:t>
            </a:r>
            <a:r>
              <a:rPr lang="en-US" sz="2400">
                <a:latin typeface="Times New Roman" panose="02020603050405020304" pitchFamily="18" charset="0"/>
                <a:cs typeface="Times New Roman" panose="02020603050405020304" pitchFamily="18" charset="0"/>
                <a:sym typeface="+mn-ea"/>
              </a:rPr>
              <a:t>9</a:t>
            </a:r>
            <a:r>
              <a:rPr lang="zh-CN" sz="2400">
                <a:latin typeface="Times New Roman" panose="02020603050405020304" pitchFamily="18" charset="0"/>
                <a:cs typeface="Times New Roman" panose="02020603050405020304" pitchFamily="18" charset="0"/>
                <a:sym typeface="+mn-ea"/>
              </a:rPr>
              <a:t>题</a:t>
            </a:r>
            <a:r>
              <a:rPr lang="en-US" sz="24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分</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将一凸透镜正对太阳，可在距凸透镜</a:t>
            </a:r>
            <a:r>
              <a:rPr lang="en-US" sz="2400">
                <a:latin typeface="Times New Roman" panose="02020603050405020304" pitchFamily="18" charset="0"/>
                <a:cs typeface="Times New Roman" panose="02020603050405020304" pitchFamily="18" charset="0"/>
                <a:sym typeface="+mn-ea"/>
              </a:rPr>
              <a:t>15 cm</a:t>
            </a:r>
            <a:r>
              <a:rPr lang="zh-CN" sz="2400">
                <a:latin typeface="Times New Roman" panose="02020603050405020304" pitchFamily="18" charset="0"/>
                <a:cs typeface="Times New Roman" panose="02020603050405020304" pitchFamily="18" charset="0"/>
                <a:sym typeface="+mn-ea"/>
              </a:rPr>
              <a:t>处得到一个最小、最亮的光斑．现将该凸透镜和蜡烛、光屏安装到光具座上，位置如图所示，下列说法正确的是</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　　</a:t>
            </a:r>
            <a:r>
              <a:rPr lang="en-US" sz="2400">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pic>
        <p:nvPicPr>
          <p:cNvPr id="3" name="图片 -214748249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758883" y="2308860"/>
            <a:ext cx="4530090" cy="1349375"/>
          </a:xfrm>
          <a:prstGeom prst="rect">
            <a:avLst/>
          </a:prstGeom>
          <a:noFill/>
          <a:ln w="9525">
            <a:noFill/>
          </a:ln>
        </p:spPr>
      </p:pic>
      <p:sp>
        <p:nvSpPr>
          <p:cNvPr id="4" name="矩形 3"/>
          <p:cNvSpPr/>
          <p:nvPr/>
        </p:nvSpPr>
        <p:spPr>
          <a:xfrm>
            <a:off x="5532144" y="373110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101" name="文本框 100"/>
          <p:cNvSpPr txBox="1"/>
          <p:nvPr/>
        </p:nvSpPr>
        <p:spPr>
          <a:xfrm>
            <a:off x="4521518" y="2053590"/>
            <a:ext cx="7239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
        <p:nvSpPr>
          <p:cNvPr id="5" name="文本框 4"/>
          <p:cNvSpPr txBox="1"/>
          <p:nvPr/>
        </p:nvSpPr>
        <p:spPr>
          <a:xfrm>
            <a:off x="1096328" y="4007485"/>
            <a:ext cx="8928735" cy="2306955"/>
          </a:xfrm>
          <a:prstGeom prst="rect">
            <a:avLst/>
          </a:prstGeom>
          <a:noFill/>
        </p:spPr>
        <p:txBody>
          <a:bodyPr wrap="none" rtlCol="0">
            <a:spAutoFit/>
          </a:bodyPr>
          <a:p>
            <a:pPr indent="0" algn="l" fontAlgn="auto">
              <a:lnSpc>
                <a:spcPct val="150000"/>
              </a:lnSpc>
            </a:pPr>
            <a:r>
              <a:rPr lang="en-US" sz="2400">
                <a:latin typeface="Times New Roman" panose="02020603050405020304" pitchFamily="18" charset="0"/>
                <a:cs typeface="Times New Roman" panose="02020603050405020304" pitchFamily="18" charset="0"/>
                <a:sym typeface="+mn-ea"/>
              </a:rPr>
              <a:t>A. </a:t>
            </a:r>
            <a:r>
              <a:rPr lang="zh-CN" sz="2400">
                <a:latin typeface="Times New Roman" panose="02020603050405020304" pitchFamily="18" charset="0"/>
                <a:cs typeface="Times New Roman" panose="02020603050405020304" pitchFamily="18" charset="0"/>
                <a:sym typeface="+mn-ea"/>
              </a:rPr>
              <a:t>此时可以在光屏上观察到清晰缩小的像</a:t>
            </a:r>
            <a:r>
              <a:rPr lang="en-US" sz="2400">
                <a:latin typeface="Times New Roman" panose="02020603050405020304" pitchFamily="18" charset="0"/>
                <a:cs typeface="Times New Roman" panose="02020603050405020304" pitchFamily="18" charset="0"/>
                <a:sym typeface="+mn-ea"/>
              </a:rPr>
              <a:t>B. </a:t>
            </a:r>
            <a:r>
              <a:rPr lang="zh-CN" sz="2400">
                <a:latin typeface="Times New Roman" panose="02020603050405020304" pitchFamily="18" charset="0"/>
                <a:cs typeface="Times New Roman" panose="02020603050405020304" pitchFamily="18" charset="0"/>
                <a:sym typeface="+mn-ea"/>
              </a:rPr>
              <a:t>仅在凸透镜左侧附近放一合适的凹透镜，可模拟近视眼的矫正</a:t>
            </a:r>
            <a:r>
              <a:rPr lang="en-US" sz="2400">
                <a:latin typeface="Times New Roman" panose="02020603050405020304" pitchFamily="18" charset="0"/>
                <a:cs typeface="Times New Roman" panose="02020603050405020304" pitchFamily="18" charset="0"/>
                <a:sym typeface="+mn-ea"/>
              </a:rPr>
              <a:t>C. </a:t>
            </a:r>
            <a:r>
              <a:rPr lang="zh-CN" sz="2400">
                <a:latin typeface="Times New Roman" panose="02020603050405020304" pitchFamily="18" charset="0"/>
                <a:cs typeface="Times New Roman" panose="02020603050405020304" pitchFamily="18" charset="0"/>
                <a:sym typeface="+mn-ea"/>
              </a:rPr>
              <a:t>将蜡烛移到</a:t>
            </a:r>
            <a:r>
              <a:rPr lang="en-US" sz="2400">
                <a:latin typeface="Times New Roman" panose="02020603050405020304" pitchFamily="18" charset="0"/>
                <a:cs typeface="Times New Roman" panose="02020603050405020304" pitchFamily="18" charset="0"/>
                <a:sym typeface="+mn-ea"/>
              </a:rPr>
              <a:t>30 cm</a:t>
            </a:r>
            <a:r>
              <a:rPr lang="zh-CN" sz="2400">
                <a:latin typeface="Times New Roman" panose="02020603050405020304" pitchFamily="18" charset="0"/>
                <a:cs typeface="Times New Roman" panose="02020603050405020304" pitchFamily="18" charset="0"/>
                <a:sym typeface="+mn-ea"/>
              </a:rPr>
              <a:t>刻度处，移动光屏可在屏上得到清晰等大的像</a:t>
            </a:r>
            <a:r>
              <a:rPr lang="en-US" sz="2400">
                <a:latin typeface="Times New Roman" panose="02020603050405020304" pitchFamily="18" charset="0"/>
                <a:cs typeface="Times New Roman" panose="02020603050405020304" pitchFamily="18" charset="0"/>
                <a:sym typeface="+mn-ea"/>
              </a:rPr>
              <a:t>D. </a:t>
            </a:r>
            <a:r>
              <a:rPr lang="zh-CN" sz="2400">
                <a:latin typeface="Times New Roman" panose="02020603050405020304" pitchFamily="18" charset="0"/>
                <a:cs typeface="Times New Roman" panose="02020603050405020304" pitchFamily="18" charset="0"/>
                <a:sym typeface="+mn-ea"/>
              </a:rPr>
              <a:t>将蜡烛移到</a:t>
            </a:r>
            <a:r>
              <a:rPr lang="en-US" sz="2400">
                <a:latin typeface="Times New Roman" panose="02020603050405020304" pitchFamily="18" charset="0"/>
                <a:cs typeface="Times New Roman" panose="02020603050405020304" pitchFamily="18" charset="0"/>
                <a:sym typeface="+mn-ea"/>
              </a:rPr>
              <a:t>40 cm</a:t>
            </a:r>
            <a:r>
              <a:rPr lang="zh-CN" sz="2400">
                <a:latin typeface="Times New Roman" panose="02020603050405020304" pitchFamily="18" charset="0"/>
                <a:cs typeface="Times New Roman" panose="02020603050405020304" pitchFamily="18" charset="0"/>
                <a:sym typeface="+mn-ea"/>
              </a:rPr>
              <a:t>刻度处，移动光屏可在屏上得到清晰放大的像</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121728" y="881380"/>
            <a:ext cx="980440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(2019</a:t>
            </a:r>
            <a:r>
              <a:rPr lang="zh-CN" sz="2400" b="0">
                <a:latin typeface="Times New Roman" panose="02020603050405020304" pitchFamily="18" charset="0"/>
                <a:cs typeface="Times New Roman" panose="02020603050405020304" pitchFamily="18" charset="0"/>
              </a:rPr>
              <a:t>娄底</a:t>
            </a:r>
            <a:r>
              <a:rPr lang="en-US" sz="2400" b="0">
                <a:latin typeface="Times New Roman" panose="02020603050405020304" pitchFamily="18" charset="0"/>
                <a:cs typeface="Times New Roman" panose="02020603050405020304" pitchFamily="18" charset="0"/>
              </a:rPr>
              <a:t>13</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娄底高铁站的进站通道采用了人脸识别系统</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，识别系统的摄像机可以自动将镜头前</a:t>
            </a:r>
            <a:r>
              <a:rPr lang="en-US" sz="2400" b="0">
                <a:latin typeface="Times New Roman" panose="02020603050405020304" pitchFamily="18" charset="0"/>
                <a:cs typeface="Times New Roman" panose="02020603050405020304" pitchFamily="18" charset="0"/>
              </a:rPr>
              <a:t>1 m</a:t>
            </a:r>
            <a:r>
              <a:rPr lang="zh-CN" sz="2400" b="0">
                <a:latin typeface="Times New Roman" panose="02020603050405020304" pitchFamily="18" charset="0"/>
                <a:cs typeface="Times New Roman" panose="02020603050405020304" pitchFamily="18" charset="0"/>
              </a:rPr>
              <a:t>处的人脸拍摄成数码照片传递给设备识别．此系统的摄像机的镜头相当于</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透镜，它的焦距应</a:t>
            </a:r>
            <a:r>
              <a:rPr lang="en-US" sz="2400" b="0">
                <a:latin typeface="Times New Roman" panose="02020603050405020304" pitchFamily="18" charset="0"/>
                <a:cs typeface="Times New Roman" panose="02020603050405020304" pitchFamily="18" charset="0"/>
              </a:rPr>
              <a:t>________50 cm(</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大于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等于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小于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49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242118" y="3279775"/>
            <a:ext cx="3140710" cy="2650490"/>
          </a:xfrm>
          <a:prstGeom prst="rect">
            <a:avLst/>
          </a:prstGeom>
          <a:noFill/>
          <a:ln w="9525">
            <a:noFill/>
          </a:ln>
        </p:spPr>
      </p:pic>
      <p:sp>
        <p:nvSpPr>
          <p:cNvPr id="6" name="文本框 5"/>
          <p:cNvSpPr txBox="1"/>
          <p:nvPr/>
        </p:nvSpPr>
        <p:spPr>
          <a:xfrm>
            <a:off x="5665788" y="6035040"/>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3</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7982903" y="2097405"/>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a:t>
            </a:r>
            <a:endParaRPr lang="zh-CN" altLang="en-US"/>
          </a:p>
        </p:txBody>
      </p:sp>
      <p:sp>
        <p:nvSpPr>
          <p:cNvPr id="4" name="文本框 3"/>
          <p:cNvSpPr txBox="1"/>
          <p:nvPr/>
        </p:nvSpPr>
        <p:spPr>
          <a:xfrm>
            <a:off x="1943418" y="2656205"/>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26453" y="758825"/>
            <a:ext cx="5243830" cy="737235"/>
            <a:chOff x="1342" y="2812"/>
            <a:chExt cx="8258"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5063"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眼睛及眼镜</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(2011.13)</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1" name="文本框 100"/>
          <p:cNvSpPr txBox="1"/>
          <p:nvPr/>
        </p:nvSpPr>
        <p:spPr>
          <a:xfrm>
            <a:off x="788988" y="1496695"/>
            <a:ext cx="1093025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4. (2011</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如图所示是人眼球的成像原理图，晶状体相当于一个凸透镜，视网膜相当于光屏．则：当物体在很远的地方时，物体的像成在视网膜上．当物体靠近人眼时，若晶状体的焦距不变，则它的像将会落在视网膜</a:t>
            </a:r>
            <a:r>
              <a:rPr lang="en-US" sz="2400" b="0">
                <a:latin typeface="Times New Roman" panose="02020603050405020304" pitchFamily="18" charset="0"/>
                <a:cs typeface="Times New Roman" panose="02020603050405020304" pitchFamily="18" charset="0"/>
              </a:rPr>
              <a:t>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前</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上</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而导致看不清物体，但实际上，人眼在由远到近地观察物体时，晶状体的焦距会</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变大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变小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，所以人们还是能清晰地观察到物体．下列哪种光学仪器成像原理与人眼球成像原理一样？</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选填序号</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latin typeface="Times New Roman" panose="02020603050405020304" pitchFamily="18" charset="0"/>
                <a:cs typeface="Times New Roman" panose="02020603050405020304" pitchFamily="18" charset="0"/>
              </a:rPr>
              <a:t>照相机　</a:t>
            </a: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latin typeface="Times New Roman" panose="02020603050405020304" pitchFamily="18" charset="0"/>
                <a:cs typeface="Times New Roman" panose="02020603050405020304" pitchFamily="18" charset="0"/>
              </a:rPr>
              <a:t>放大镜   </a:t>
            </a: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latin typeface="Times New Roman" panose="02020603050405020304" pitchFamily="18" charset="0"/>
                <a:cs typeface="Times New Roman" panose="02020603050405020304" pitchFamily="18" charset="0"/>
              </a:rPr>
              <a:t>投影仪　</a:t>
            </a:r>
            <a:r>
              <a:rPr lang="en-US" sz="2400" b="0">
                <a:latin typeface="宋体" panose="02010600030101010101" pitchFamily="2" charset="-122"/>
                <a:ea typeface="宋体" panose="02010600030101010101" pitchFamily="2" charset="-122"/>
                <a:cs typeface="Times New Roman" panose="02020603050405020304" pitchFamily="18" charset="0"/>
              </a:rPr>
              <a:t>④</a:t>
            </a:r>
            <a:r>
              <a:rPr lang="zh-CN" sz="2400" b="0">
                <a:latin typeface="Times New Roman" panose="02020603050405020304" pitchFamily="18" charset="0"/>
                <a:cs typeface="Times New Roman" panose="02020603050405020304" pitchFamily="18" charset="0"/>
              </a:rPr>
              <a:t>潜望镜</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8492173" y="6047740"/>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4</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9604693" y="2705735"/>
            <a:ext cx="6743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后</a:t>
            </a:r>
            <a:endParaRPr lang="zh-CN" altLang="en-US"/>
          </a:p>
        </p:txBody>
      </p:sp>
      <p:sp>
        <p:nvSpPr>
          <p:cNvPr id="8" name="文本框 7"/>
          <p:cNvSpPr txBox="1"/>
          <p:nvPr/>
        </p:nvSpPr>
        <p:spPr>
          <a:xfrm>
            <a:off x="3209608" y="3837305"/>
            <a:ext cx="1163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a:p>
        </p:txBody>
      </p:sp>
      <p:sp>
        <p:nvSpPr>
          <p:cNvPr id="9" name="文本框 8"/>
          <p:cNvSpPr txBox="1"/>
          <p:nvPr/>
        </p:nvSpPr>
        <p:spPr>
          <a:xfrm>
            <a:off x="10178733" y="4372610"/>
            <a:ext cx="817880" cy="460375"/>
          </a:xfrm>
          <a:prstGeom prst="rect">
            <a:avLst/>
          </a:prstGeom>
          <a:noFill/>
          <a:ln w="9525">
            <a:noFill/>
          </a:ln>
        </p:spPr>
        <p:txBody>
          <a:bodyPr wrap="square">
            <a:spAutoFit/>
          </a:bodyPr>
          <a:p>
            <a:pPr indent="0"/>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①</a:t>
            </a:r>
            <a:endParaRPr lang="zh-CN" altLang="en-US"/>
          </a:p>
        </p:txBody>
      </p:sp>
      <p:pic>
        <p:nvPicPr>
          <p:cNvPr id="2" name="图片 -2147482494"/>
          <p:cNvPicPr>
            <a:picLocks noChangeAspect="1"/>
          </p:cNvPicPr>
          <p:nvPr/>
        </p:nvPicPr>
        <p:blipFill>
          <a:blip r:embed="rId2"/>
          <a:stretch>
            <a:fillRect/>
          </a:stretch>
        </p:blipFill>
        <p:spPr>
          <a:xfrm>
            <a:off x="7718108" y="4896485"/>
            <a:ext cx="2484120" cy="11633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85838" y="1313180"/>
            <a:ext cx="5071110" cy="737235"/>
            <a:chOff x="1342" y="2812"/>
            <a:chExt cx="7986"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4791"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透镜作图</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(10年7考</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1" name="文本框 100"/>
          <p:cNvSpPr txBox="1"/>
          <p:nvPr/>
        </p:nvSpPr>
        <p:spPr>
          <a:xfrm>
            <a:off x="948373" y="2316480"/>
            <a:ext cx="6655435" cy="2861310"/>
          </a:xfrm>
          <a:prstGeom prst="rect">
            <a:avLst/>
          </a:prstGeom>
          <a:noFill/>
          <a:ln w="9525">
            <a:noFill/>
          </a:ln>
        </p:spPr>
        <p:txBody>
          <a:bodyPr wrap="square">
            <a:spAutoFit/>
          </a:bodyPr>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考向一　三条特殊光线作图</a:t>
            </a:r>
            <a:r>
              <a:rPr lang="en-US" sz="2400" b="0">
                <a:latin typeface="Times New Roman" panose="02020603050405020304" pitchFamily="18" charset="0"/>
                <a:cs typeface="Times New Roman" panose="02020603050405020304" pitchFamily="18" charset="0"/>
              </a:rPr>
              <a:t>(10</a:t>
            </a:r>
            <a:r>
              <a:rPr lang="zh-CN" sz="2400" b="0">
                <a:latin typeface="Times New Roman" panose="02020603050405020304" pitchFamily="18" charset="0"/>
                <a:cs typeface="Times New Roman" panose="02020603050405020304" pitchFamily="18" charset="0"/>
              </a:rPr>
              <a:t>年</a:t>
            </a: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考</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rPr>
              <a:t>5. [2018</a:t>
            </a:r>
            <a:r>
              <a:rPr lang="zh-CN" sz="2400" b="0">
                <a:ea typeface="宋体" panose="02010600030101010101" pitchFamily="2" charset="-122"/>
              </a:rPr>
              <a:t>省卷</a:t>
            </a:r>
            <a:r>
              <a:rPr lang="en-US" sz="2400" b="0">
                <a:latin typeface="Times New Roman" panose="02020603050405020304" pitchFamily="18" charset="0"/>
                <a:ea typeface="宋体" panose="02010600030101010101" pitchFamily="2" charset="-122"/>
              </a:rPr>
              <a:t>15(2)</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如图所示，光线经平面镜反射后射向凹透镜，请画出射向平面镜的入射光线和经过凹透镜后的折射光线，并在图中标出入射角的度数．</a:t>
            </a:r>
            <a:endParaRPr lang="zh-CN" altLang="en-US"/>
          </a:p>
        </p:txBody>
      </p:sp>
      <p:pic>
        <p:nvPicPr>
          <p:cNvPr id="2" name="图片 -2147482492"/>
          <p:cNvPicPr>
            <a:picLocks noChangeAspect="1"/>
          </p:cNvPicPr>
          <p:nvPr/>
        </p:nvPicPr>
        <p:blipFill>
          <a:blip r:embed="rId2"/>
          <a:stretch>
            <a:fillRect/>
          </a:stretch>
        </p:blipFill>
        <p:spPr>
          <a:xfrm>
            <a:off x="8250238" y="2135505"/>
            <a:ext cx="2787650" cy="3128010"/>
          </a:xfrm>
          <a:prstGeom prst="rect">
            <a:avLst/>
          </a:prstGeom>
          <a:noFill/>
          <a:ln w="9525">
            <a:noFill/>
          </a:ln>
        </p:spPr>
      </p:pic>
      <p:sp>
        <p:nvSpPr>
          <p:cNvPr id="5" name="矩形 4"/>
          <p:cNvSpPr/>
          <p:nvPr/>
        </p:nvSpPr>
        <p:spPr>
          <a:xfrm>
            <a:off x="9121164" y="553577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a:t>
            </a:r>
            <a:endParaRPr lang="zh-CN" altLang="en-US" dirty="0"/>
          </a:p>
        </p:txBody>
      </p:sp>
      <p:sp>
        <p:nvSpPr>
          <p:cNvPr id="14" name="矩形 13"/>
          <p:cNvSpPr/>
          <p:nvPr/>
        </p:nvSpPr>
        <p:spPr>
          <a:xfrm>
            <a:off x="8420418" y="2894330"/>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flipH="1">
            <a:off x="8429943" y="2300605"/>
            <a:ext cx="1156970" cy="709930"/>
            <a:chOff x="11752" y="7513"/>
            <a:chExt cx="2192" cy="2272"/>
          </a:xfrm>
        </p:grpSpPr>
        <p:cxnSp>
          <p:nvCxnSpPr>
            <p:cNvPr id="15" name="直接连接符 14"/>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
        <p:nvSpPr>
          <p:cNvPr id="22" name="任意多边形 21"/>
          <p:cNvSpPr/>
          <p:nvPr/>
        </p:nvSpPr>
        <p:spPr>
          <a:xfrm>
            <a:off x="8699183" y="2814955"/>
            <a:ext cx="78105" cy="225425"/>
          </a:xfrm>
          <a:custGeom>
            <a:avLst/>
            <a:gdLst>
              <a:gd name="connisteX0" fmla="*/ 0 w 78167"/>
              <a:gd name="connsiteY0" fmla="*/ 0 h 225425"/>
              <a:gd name="connisteX1" fmla="*/ 70485 w 78167"/>
              <a:gd name="connsiteY1" fmla="*/ 70485 h 225425"/>
              <a:gd name="connisteX2" fmla="*/ 70485 w 78167"/>
              <a:gd name="connsiteY2" fmla="*/ 168910 h 225425"/>
              <a:gd name="connisteX3" fmla="*/ 42545 w 78167"/>
              <a:gd name="connsiteY3" fmla="*/ 225425 h 225425"/>
            </a:gdLst>
            <a:ahLst/>
            <a:cxnLst>
              <a:cxn ang="0">
                <a:pos x="connisteX0" y="connsiteY0"/>
              </a:cxn>
              <a:cxn ang="0">
                <a:pos x="connisteX1" y="connsiteY1"/>
              </a:cxn>
              <a:cxn ang="0">
                <a:pos x="connisteX2" y="connsiteY2"/>
              </a:cxn>
              <a:cxn ang="0">
                <a:pos x="connisteX3" y="connsiteY3"/>
              </a:cxn>
            </a:cxnLst>
            <a:rect l="l" t="t" r="r" b="b"/>
            <a:pathLst>
              <a:path w="78167" h="225425">
                <a:moveTo>
                  <a:pt x="0" y="0"/>
                </a:moveTo>
                <a:cubicBezTo>
                  <a:pt x="13970" y="12065"/>
                  <a:pt x="56515" y="36830"/>
                  <a:pt x="70485" y="70485"/>
                </a:cubicBezTo>
                <a:cubicBezTo>
                  <a:pt x="84455" y="104140"/>
                  <a:pt x="76200" y="137795"/>
                  <a:pt x="70485" y="168910"/>
                </a:cubicBezTo>
                <a:cubicBezTo>
                  <a:pt x="64770" y="200025"/>
                  <a:pt x="48260" y="215900"/>
                  <a:pt x="42545" y="22542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8457248" y="2340610"/>
            <a:ext cx="819785" cy="460375"/>
          </a:xfrm>
          <a:prstGeom prst="rect">
            <a:avLst/>
          </a:prstGeom>
          <a:noFill/>
        </p:spPr>
        <p:txBody>
          <a:bodyPr wrap="square" rtlCol="0" anchor="t">
            <a:spAutoFit/>
          </a:bodyPr>
          <a:p>
            <a:r>
              <a:rPr lang="en-US" altLang="zh-CN" sz="2400">
                <a:solidFill>
                  <a:srgbClr val="FF0000"/>
                </a:solidFill>
                <a:latin typeface="Times New Roman" panose="02020603050405020304" pitchFamily="18" charset="0"/>
                <a:cs typeface="Times New Roman" panose="02020603050405020304" pitchFamily="18" charset="0"/>
                <a:sym typeface="+mn-ea"/>
              </a:rPr>
              <a:t>30</a:t>
            </a:r>
            <a:r>
              <a:rPr lang="zh-CN" altLang="en-US" sz="2400">
                <a:solidFill>
                  <a:srgbClr val="FF0000"/>
                </a:solidFill>
                <a:latin typeface="Times New Roman" panose="02020603050405020304" pitchFamily="18" charset="0"/>
                <a:cs typeface="Times New Roman" panose="02020603050405020304" pitchFamily="18" charset="0"/>
                <a:sym typeface="+mn-ea"/>
              </a:rPr>
              <a:t>°</a:t>
            </a:r>
            <a:endParaRPr lang="zh-CN" altLang="en-US" sz="2400">
              <a:solidFill>
                <a:srgbClr val="FF0000"/>
              </a:solidFill>
              <a:latin typeface="Times New Roman" panose="02020603050405020304" pitchFamily="18" charset="0"/>
              <a:cs typeface="Times New Roman" panose="02020603050405020304" pitchFamily="18" charset="0"/>
              <a:sym typeface="+mn-ea"/>
            </a:endParaRPr>
          </a:p>
        </p:txBody>
      </p:sp>
      <p:grpSp>
        <p:nvGrpSpPr>
          <p:cNvPr id="17" name="组合 16"/>
          <p:cNvGrpSpPr/>
          <p:nvPr/>
        </p:nvGrpSpPr>
        <p:grpSpPr>
          <a:xfrm rot="180000" flipV="1">
            <a:off x="9913938" y="3956050"/>
            <a:ext cx="1108710" cy="80645"/>
            <a:chOff x="11752" y="7513"/>
            <a:chExt cx="2192" cy="2272"/>
          </a:xfrm>
        </p:grpSpPr>
        <p:cxnSp>
          <p:nvCxnSpPr>
            <p:cNvPr id="18" name="直接连接符 17"/>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blinds(horizont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2" grpId="0" bldLvl="0" animBg="1"/>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23938" y="1456055"/>
            <a:ext cx="10390505" cy="6451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6.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15(2)</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请在图中画出光线</a:t>
            </a:r>
            <a:r>
              <a:rPr lang="en-US" sz="2400" b="0" i="1">
                <a:latin typeface="Times New Roman" panose="02020603050405020304" pitchFamily="18" charset="0"/>
                <a:cs typeface="Times New Roman" panose="02020603050405020304" pitchFamily="18" charset="0"/>
              </a:rPr>
              <a:t>AO</a:t>
            </a:r>
            <a:r>
              <a:rPr lang="zh-CN" sz="2400" b="0">
                <a:latin typeface="Times New Roman" panose="02020603050405020304" pitchFamily="18" charset="0"/>
                <a:cs typeface="Times New Roman" panose="02020603050405020304" pitchFamily="18" charset="0"/>
              </a:rPr>
              <a:t>的折射光线和</a:t>
            </a:r>
            <a:r>
              <a:rPr lang="en-US" sz="2400" b="0" i="1">
                <a:latin typeface="Times New Roman" panose="02020603050405020304" pitchFamily="18" charset="0"/>
                <a:cs typeface="Times New Roman" panose="02020603050405020304" pitchFamily="18" charset="0"/>
              </a:rPr>
              <a:t>BC</a:t>
            </a:r>
            <a:r>
              <a:rPr lang="zh-CN" sz="2400" b="0">
                <a:latin typeface="Times New Roman" panose="02020603050405020304" pitchFamily="18" charset="0"/>
                <a:cs typeface="Times New Roman" panose="02020603050405020304" pitchFamily="18" charset="0"/>
              </a:rPr>
              <a:t>的入射光线．</a:t>
            </a:r>
            <a:endParaRPr lang="zh-CN" altLang="en-US">
              <a:latin typeface="Times New Roman" panose="02020603050405020304" pitchFamily="18" charset="0"/>
              <a:cs typeface="Times New Roman" panose="02020603050405020304" pitchFamily="18" charset="0"/>
            </a:endParaRPr>
          </a:p>
        </p:txBody>
      </p:sp>
      <p:pic>
        <p:nvPicPr>
          <p:cNvPr id="2" name="图片 -2147482491"/>
          <p:cNvPicPr>
            <a:picLocks noChangeAspect="1"/>
          </p:cNvPicPr>
          <p:nvPr/>
        </p:nvPicPr>
        <p:blipFill>
          <a:blip r:embed="rId1"/>
          <a:stretch>
            <a:fillRect/>
          </a:stretch>
        </p:blipFill>
        <p:spPr>
          <a:xfrm>
            <a:off x="4136073" y="2480945"/>
            <a:ext cx="3919855" cy="2400935"/>
          </a:xfrm>
          <a:prstGeom prst="rect">
            <a:avLst/>
          </a:prstGeom>
          <a:noFill/>
          <a:ln w="9525">
            <a:noFill/>
          </a:ln>
        </p:spPr>
      </p:pic>
      <p:sp>
        <p:nvSpPr>
          <p:cNvPr id="3" name="矩形 2"/>
          <p:cNvSpPr/>
          <p:nvPr/>
        </p:nvSpPr>
        <p:spPr>
          <a:xfrm>
            <a:off x="5603899" y="5344636"/>
            <a:ext cx="982980" cy="368300"/>
          </a:xfrm>
          <a:prstGeom prst="rect">
            <a:avLst/>
          </a:prstGeom>
        </p:spPr>
        <p:txBody>
          <a:bodyPr wrap="square">
            <a:spAutoFit/>
          </a:bodyPr>
          <a:p>
            <a:r>
              <a:rPr lang="zh-CN" altLang="zh-CN" dirty="0"/>
              <a:t>第</a:t>
            </a:r>
            <a:r>
              <a:rPr lang="en-US" altLang="zh-CN" dirty="0">
                <a:latin typeface="Times New Roman" panose="02020603050405020304" pitchFamily="18" charset="0"/>
                <a:cs typeface="Times New Roman" panose="02020603050405020304" pitchFamily="18" charset="0"/>
              </a:rPr>
              <a:t>6</a:t>
            </a:r>
            <a:r>
              <a:rPr lang="zh-CN" altLang="zh-CN" dirty="0"/>
              <a:t>题图</a:t>
            </a:r>
            <a:endParaRPr lang="zh-CN" altLang="en-US" dirty="0"/>
          </a:p>
        </p:txBody>
      </p:sp>
      <p:grpSp>
        <p:nvGrpSpPr>
          <p:cNvPr id="35" name="组合 34"/>
          <p:cNvGrpSpPr/>
          <p:nvPr/>
        </p:nvGrpSpPr>
        <p:grpSpPr>
          <a:xfrm>
            <a:off x="6101398" y="3723005"/>
            <a:ext cx="1155700" cy="904875"/>
            <a:chOff x="11752" y="7513"/>
            <a:chExt cx="2192" cy="2272"/>
          </a:xfrm>
        </p:grpSpPr>
        <p:cxnSp>
          <p:nvCxnSpPr>
            <p:cNvPr id="11" name="直接连接符 1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flipV="1">
            <a:off x="5232718" y="3738880"/>
            <a:ext cx="2279650" cy="896620"/>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rot="0" flipV="1">
            <a:off x="5166043" y="4237355"/>
            <a:ext cx="1028700" cy="440690"/>
            <a:chOff x="11752" y="7513"/>
            <a:chExt cx="2192" cy="2272"/>
          </a:xfrm>
        </p:grpSpPr>
        <p:cxnSp>
          <p:nvCxnSpPr>
            <p:cNvPr id="10" name="直接连接符 9"/>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778828" y="1619250"/>
            <a:ext cx="10561955" cy="6451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7. [2013</a:t>
            </a:r>
            <a:r>
              <a:rPr lang="zh-CN" sz="2400" b="0">
                <a:ea typeface="宋体" panose="02010600030101010101" pitchFamily="2" charset="-122"/>
              </a:rPr>
              <a:t>省卷</a:t>
            </a:r>
            <a:r>
              <a:rPr lang="en-US" sz="2400" b="0">
                <a:latin typeface="Times New Roman" panose="02020603050405020304" pitchFamily="18" charset="0"/>
                <a:ea typeface="宋体" panose="02010600030101010101" pitchFamily="2" charset="-122"/>
              </a:rPr>
              <a:t>15(1)</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如图所示，请画出入射或折射光线，使光路完整．</a:t>
            </a:r>
            <a:endParaRPr lang="zh-CN" altLang="en-US"/>
          </a:p>
        </p:txBody>
      </p:sp>
      <p:pic>
        <p:nvPicPr>
          <p:cNvPr id="2" name="图片 -2147482490"/>
          <p:cNvPicPr>
            <a:picLocks noChangeAspect="1"/>
          </p:cNvPicPr>
          <p:nvPr/>
        </p:nvPicPr>
        <p:blipFill>
          <a:blip r:embed="rId1"/>
          <a:stretch>
            <a:fillRect/>
          </a:stretch>
        </p:blipFill>
        <p:spPr>
          <a:xfrm>
            <a:off x="836613" y="2769870"/>
            <a:ext cx="10184130" cy="2228215"/>
          </a:xfrm>
          <a:prstGeom prst="rect">
            <a:avLst/>
          </a:prstGeom>
          <a:noFill/>
          <a:ln w="9525">
            <a:noFill/>
          </a:ln>
        </p:spPr>
      </p:pic>
      <p:sp>
        <p:nvSpPr>
          <p:cNvPr id="3" name="矩形 2"/>
          <p:cNvSpPr/>
          <p:nvPr/>
        </p:nvSpPr>
        <p:spPr>
          <a:xfrm>
            <a:off x="5300028" y="5285740"/>
            <a:ext cx="1167130" cy="368300"/>
          </a:xfrm>
          <a:prstGeom prst="rect">
            <a:avLst/>
          </a:prstGeom>
        </p:spPr>
        <p:txBody>
          <a:bodyPr wrap="square">
            <a:spAutoFit/>
          </a:bodyPr>
          <a:p>
            <a:pPr algn="ctr"/>
            <a:r>
              <a:rPr lang="zh-CN" altLang="zh-CN" dirty="0"/>
              <a:t>第</a:t>
            </a:r>
            <a:r>
              <a:rPr lang="en-US" altLang="zh-CN" dirty="0">
                <a:latin typeface="Times New Roman" panose="02020603050405020304" pitchFamily="18" charset="0"/>
                <a:cs typeface="Times New Roman" panose="02020603050405020304" pitchFamily="18" charset="0"/>
              </a:rPr>
              <a:t>7</a:t>
            </a:r>
            <a:r>
              <a:rPr lang="zh-CN" altLang="zh-CN" dirty="0"/>
              <a:t>题图</a:t>
            </a:r>
            <a:endParaRPr lang="zh-CN" altLang="en-US" dirty="0"/>
          </a:p>
        </p:txBody>
      </p:sp>
      <p:grpSp>
        <p:nvGrpSpPr>
          <p:cNvPr id="35" name="组合 34"/>
          <p:cNvGrpSpPr/>
          <p:nvPr/>
        </p:nvGrpSpPr>
        <p:grpSpPr>
          <a:xfrm rot="21420000">
            <a:off x="2217738" y="4206875"/>
            <a:ext cx="1503680" cy="76200"/>
            <a:chOff x="11752" y="7513"/>
            <a:chExt cx="2192" cy="2272"/>
          </a:xfrm>
        </p:grpSpPr>
        <p:cxnSp>
          <p:nvCxnSpPr>
            <p:cNvPr id="11" name="直接连接符 1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flipH="1">
            <a:off x="5584508" y="3886200"/>
            <a:ext cx="1224280" cy="935990"/>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rot="21420000" flipV="1">
            <a:off x="5311458" y="4476750"/>
            <a:ext cx="767715" cy="502285"/>
            <a:chOff x="11752" y="7513"/>
            <a:chExt cx="2192" cy="2272"/>
          </a:xfrm>
        </p:grpSpPr>
        <p:cxnSp>
          <p:nvCxnSpPr>
            <p:cNvPr id="13" name="直接连接符 12"/>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rot="21420000" flipV="1">
            <a:off x="9445943" y="2943860"/>
            <a:ext cx="1294765" cy="898525"/>
            <a:chOff x="11752" y="7513"/>
            <a:chExt cx="2192" cy="2272"/>
          </a:xfrm>
        </p:grpSpPr>
        <p:cxnSp>
          <p:nvCxnSpPr>
            <p:cNvPr id="16" name="直接连接符 15"/>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19443" y="1485900"/>
            <a:ext cx="11453495" cy="1198880"/>
          </a:xfrm>
          <a:prstGeom prst="rect">
            <a:avLst/>
          </a:prstGeom>
          <a:noFill/>
          <a:ln w="9525">
            <a:noFill/>
          </a:ln>
        </p:spPr>
        <p:txBody>
          <a:bodyPr wrap="square">
            <a:spAutoFit/>
          </a:bodyPr>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考向二　补画透镜</a:t>
            </a:r>
            <a:r>
              <a:rPr lang="en-US" sz="2400" b="0">
                <a:latin typeface="Times New Roman" panose="02020603050405020304" pitchFamily="18" charset="0"/>
                <a:cs typeface="Times New Roman" panose="02020603050405020304" pitchFamily="18" charset="0"/>
              </a:rPr>
              <a:t>[2012.15(4)]8. [2012</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15(4)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根据图中光的传播方向，在虚线框内画上凸透镜或凹透镜．</a:t>
            </a:r>
            <a:endParaRPr lang="zh-CN" altLang="en-US">
              <a:latin typeface="Times New Roman" panose="02020603050405020304" pitchFamily="18" charset="0"/>
              <a:cs typeface="Times New Roman" panose="02020603050405020304" pitchFamily="18" charset="0"/>
            </a:endParaRPr>
          </a:p>
        </p:txBody>
      </p:sp>
      <p:pic>
        <p:nvPicPr>
          <p:cNvPr id="2" name="图片 -2147482489"/>
          <p:cNvPicPr>
            <a:picLocks noChangeAspect="1"/>
          </p:cNvPicPr>
          <p:nvPr/>
        </p:nvPicPr>
        <p:blipFill>
          <a:blip r:embed="rId1"/>
          <a:stretch>
            <a:fillRect/>
          </a:stretch>
        </p:blipFill>
        <p:spPr>
          <a:xfrm>
            <a:off x="4764088" y="3171190"/>
            <a:ext cx="2926080" cy="2096135"/>
          </a:xfrm>
          <a:prstGeom prst="rect">
            <a:avLst/>
          </a:prstGeom>
          <a:noFill/>
          <a:ln w="9525">
            <a:noFill/>
          </a:ln>
        </p:spPr>
      </p:pic>
      <p:sp>
        <p:nvSpPr>
          <p:cNvPr id="3" name="矩形 2"/>
          <p:cNvSpPr/>
          <p:nvPr/>
        </p:nvSpPr>
        <p:spPr>
          <a:xfrm>
            <a:off x="5829959" y="5538311"/>
            <a:ext cx="982980" cy="368300"/>
          </a:xfrm>
          <a:prstGeom prst="rect">
            <a:avLst/>
          </a:prstGeom>
        </p:spPr>
        <p:txBody>
          <a:bodyPr wrap="square">
            <a:spAutoFit/>
          </a:bodyPr>
          <a:p>
            <a:r>
              <a:rPr lang="zh-CN" altLang="zh-CN" dirty="0"/>
              <a:t>第</a:t>
            </a:r>
            <a:r>
              <a:rPr lang="en-US" altLang="zh-CN" dirty="0">
                <a:latin typeface="Times New Roman" panose="02020603050405020304" pitchFamily="18" charset="0"/>
                <a:cs typeface="Times New Roman" panose="02020603050405020304" pitchFamily="18" charset="0"/>
              </a:rPr>
              <a:t>8</a:t>
            </a:r>
            <a:r>
              <a:rPr lang="zh-CN" altLang="zh-CN" dirty="0"/>
              <a:t>题图</a:t>
            </a:r>
            <a:endParaRPr lang="zh-CN" altLang="en-US" dirty="0"/>
          </a:p>
        </p:txBody>
      </p:sp>
      <p:grpSp>
        <p:nvGrpSpPr>
          <p:cNvPr id="14" name="组合 13"/>
          <p:cNvGrpSpPr/>
          <p:nvPr/>
        </p:nvGrpSpPr>
        <p:grpSpPr>
          <a:xfrm>
            <a:off x="5876608" y="3558540"/>
            <a:ext cx="641985" cy="1471930"/>
            <a:chOff x="2719" y="5715"/>
            <a:chExt cx="1570" cy="2067"/>
          </a:xfrm>
        </p:grpSpPr>
        <p:sp>
          <p:nvSpPr>
            <p:cNvPr id="8" name="弧形 7"/>
            <p:cNvSpPr/>
            <p:nvPr/>
          </p:nvSpPr>
          <p:spPr>
            <a:xfrm>
              <a:off x="2719" y="5741"/>
              <a:ext cx="642" cy="2041"/>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10" name="弧形 9"/>
            <p:cNvSpPr/>
            <p:nvPr/>
          </p:nvSpPr>
          <p:spPr>
            <a:xfrm flipH="1">
              <a:off x="3787" y="5715"/>
              <a:ext cx="502" cy="2067"/>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cxnSp>
          <p:nvCxnSpPr>
            <p:cNvPr id="12" name="直接连接符 11"/>
            <p:cNvCxnSpPr/>
            <p:nvPr/>
          </p:nvCxnSpPr>
          <p:spPr>
            <a:xfrm>
              <a:off x="3072" y="5861"/>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07" y="7730"/>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16928" y="1447165"/>
            <a:ext cx="10414635" cy="1198880"/>
          </a:xfrm>
          <a:prstGeom prst="rect">
            <a:avLst/>
          </a:prstGeom>
          <a:noFill/>
          <a:ln w="9525">
            <a:noFill/>
          </a:ln>
        </p:spPr>
        <p:txBody>
          <a:bodyPr wrap="square">
            <a:spAutoFit/>
          </a:bodyPr>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考向三　视力矫正</a:t>
            </a:r>
            <a:r>
              <a:rPr lang="en-US" sz="2400" b="0">
                <a:latin typeface="Times New Roman" panose="02020603050405020304" pitchFamily="18" charset="0"/>
                <a:cs typeface="Times New Roman" panose="02020603050405020304" pitchFamily="18" charset="0"/>
              </a:rPr>
              <a:t>[2017.15(1)]9. [2017</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15(1)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如图所示，请你根据近视眼的矫正方法，完成光路图</a:t>
            </a:r>
            <a:r>
              <a:rPr lang="en-US" altLang="zh-CN" sz="2400" b="0">
                <a:latin typeface="Times New Roman" panose="02020603050405020304" pitchFamily="18" charset="0"/>
                <a:cs typeface="Times New Roman" panose="02020603050405020304" pitchFamily="18" charset="0"/>
              </a:rPr>
              <a:t>.</a:t>
            </a:r>
            <a:endParaRPr lang="en-US" altLang="zh-CN" sz="2400" b="0">
              <a:latin typeface="Times New Roman" panose="02020603050405020304" pitchFamily="18" charset="0"/>
              <a:cs typeface="Times New Roman" panose="02020603050405020304" pitchFamily="18" charset="0"/>
            </a:endParaRPr>
          </a:p>
        </p:txBody>
      </p:sp>
      <p:pic>
        <p:nvPicPr>
          <p:cNvPr id="2" name="图片 -2147482488"/>
          <p:cNvPicPr>
            <a:picLocks noChangeAspect="1"/>
          </p:cNvPicPr>
          <p:nvPr/>
        </p:nvPicPr>
        <p:blipFill>
          <a:blip r:embed="rId1"/>
          <a:stretch>
            <a:fillRect/>
          </a:stretch>
        </p:blipFill>
        <p:spPr>
          <a:xfrm>
            <a:off x="3927793" y="3300730"/>
            <a:ext cx="4465955" cy="1736090"/>
          </a:xfrm>
          <a:prstGeom prst="rect">
            <a:avLst/>
          </a:prstGeom>
          <a:noFill/>
          <a:ln w="9525">
            <a:noFill/>
          </a:ln>
        </p:spPr>
      </p:pic>
      <p:sp>
        <p:nvSpPr>
          <p:cNvPr id="3" name="矩形 2"/>
          <p:cNvSpPr/>
          <p:nvPr/>
        </p:nvSpPr>
        <p:spPr>
          <a:xfrm>
            <a:off x="5728994" y="546147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9</a:t>
            </a:r>
            <a:r>
              <a:rPr lang="zh-CN" altLang="zh-CN" dirty="0"/>
              <a:t>题图</a:t>
            </a:r>
            <a:endParaRPr lang="zh-CN" altLang="en-US" dirty="0"/>
          </a:p>
        </p:txBody>
      </p:sp>
      <p:grpSp>
        <p:nvGrpSpPr>
          <p:cNvPr id="35" name="组合 34"/>
          <p:cNvGrpSpPr/>
          <p:nvPr/>
        </p:nvGrpSpPr>
        <p:grpSpPr>
          <a:xfrm flipV="1">
            <a:off x="4880293" y="3913505"/>
            <a:ext cx="848995" cy="155575"/>
            <a:chOff x="11752" y="7513"/>
            <a:chExt cx="2192" cy="2272"/>
          </a:xfrm>
        </p:grpSpPr>
        <p:cxnSp>
          <p:nvCxnSpPr>
            <p:cNvPr id="11" name="直接连接符 1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rot="300000">
            <a:off x="4879023" y="4554855"/>
            <a:ext cx="850900" cy="76200"/>
            <a:chOff x="11752" y="7513"/>
            <a:chExt cx="2192" cy="2272"/>
          </a:xfrm>
        </p:grpSpPr>
        <p:cxnSp>
          <p:nvCxnSpPr>
            <p:cNvPr id="6" name="直接连接符 5"/>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724843" y="3913505"/>
            <a:ext cx="1101725" cy="377825"/>
            <a:chOff x="11752" y="7513"/>
            <a:chExt cx="2192" cy="2272"/>
          </a:xfrm>
        </p:grpSpPr>
        <p:cxnSp>
          <p:nvCxnSpPr>
            <p:cNvPr id="9" name="直接连接符 8"/>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0" flipV="1">
            <a:off x="5725478" y="4269740"/>
            <a:ext cx="1088390" cy="398145"/>
            <a:chOff x="11752" y="7513"/>
            <a:chExt cx="2192" cy="2272"/>
          </a:xfrm>
        </p:grpSpPr>
        <p:cxnSp>
          <p:nvCxnSpPr>
            <p:cNvPr id="13" name="直接连接符 12"/>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62" name="组合 61"/>
          <p:cNvGrpSpPr/>
          <p:nvPr/>
        </p:nvGrpSpPr>
        <p:grpSpPr>
          <a:xfrm>
            <a:off x="2994978" y="783043"/>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598806" y="156019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 name="文本框 9"/>
          <p:cNvSpPr txBox="1"/>
          <p:nvPr/>
        </p:nvSpPr>
        <p:spPr>
          <a:xfrm>
            <a:off x="5739448" y="3344545"/>
            <a:ext cx="309880" cy="506730"/>
          </a:xfrm>
          <a:prstGeom prst="rect">
            <a:avLst/>
          </a:prstGeom>
          <a:noFill/>
        </p:spPr>
        <p:txBody>
          <a:bodyPr wrap="none" rtlCol="0" anchor="t">
            <a:spAutoFit/>
          </a:bodyPr>
          <a:p>
            <a:pPr>
              <a:lnSpc>
                <a:spcPct val="150000"/>
              </a:lnSpc>
            </a:pPr>
            <a:endParaRPr lang="zh-CN" altLang="en-US"/>
          </a:p>
        </p:txBody>
      </p:sp>
      <p:sp>
        <p:nvSpPr>
          <p:cNvPr id="4" name="文本框 3"/>
          <p:cNvSpPr txBox="1"/>
          <p:nvPr/>
        </p:nvSpPr>
        <p:spPr>
          <a:xfrm>
            <a:off x="599123" y="2272665"/>
            <a:ext cx="2540000" cy="1198880"/>
          </a:xfrm>
          <a:prstGeom prst="rect">
            <a:avLst/>
          </a:prstGeom>
          <a:noFill/>
        </p:spPr>
        <p:txBody>
          <a:bodyPr wrap="square" rtlCol="0" anchor="t">
            <a:spAutoFit/>
          </a:bodyPr>
          <a:p>
            <a:pPr fontAlgn="auto">
              <a:lnSpc>
                <a:spcPct val="150000"/>
              </a:lnSpc>
            </a:pPr>
            <a:r>
              <a:rPr lang="zh-CN" altLang="en-US" sz="2400">
                <a:latin typeface="黑体" panose="02010609060101010101" pitchFamily="49" charset="-122"/>
                <a:ea typeface="黑体" panose="02010609060101010101" pitchFamily="49" charset="-122"/>
              </a:rPr>
              <a:t>一、透镜</a:t>
            </a:r>
            <a:endParaRPr lang="zh-CN" altLang="en-US" sz="2400">
              <a:latin typeface="黑体" panose="02010609060101010101" pitchFamily="49" charset="-122"/>
              <a:ea typeface="黑体" panose="02010609060101010101" pitchFamily="49" charset="-122"/>
            </a:endParaRPr>
          </a:p>
          <a:p>
            <a:pPr fontAlgn="auto">
              <a:lnSpc>
                <a:spcPct val="150000"/>
              </a:lnSpc>
            </a:pPr>
            <a:r>
              <a:rPr lang="en-US" altLang="zh-CN" sz="2400">
                <a:latin typeface="+mn-ea"/>
              </a:rPr>
              <a:t>1.</a:t>
            </a:r>
            <a:r>
              <a:rPr lang="zh-CN" altLang="en-US" sz="2400">
                <a:latin typeface="+mn-ea"/>
              </a:rPr>
              <a:t>两种透镜</a:t>
            </a:r>
            <a:endParaRPr lang="zh-CN" altLang="en-US" sz="2400">
              <a:latin typeface="+mn-ea"/>
            </a:endParaRPr>
          </a:p>
        </p:txBody>
      </p:sp>
      <p:graphicFrame>
        <p:nvGraphicFramePr>
          <p:cNvPr id="8" name="表格 7"/>
          <p:cNvGraphicFramePr/>
          <p:nvPr>
            <p:custDataLst>
              <p:tags r:id="rId3"/>
            </p:custDataLst>
          </p:nvPr>
        </p:nvGraphicFramePr>
        <p:xfrm>
          <a:off x="598488" y="3700780"/>
          <a:ext cx="10980420" cy="2638426"/>
        </p:xfrm>
        <a:graphic>
          <a:graphicData uri="http://schemas.openxmlformats.org/drawingml/2006/table">
            <a:tbl>
              <a:tblPr firstRow="1" bandRow="1">
                <a:tableStyleId>{5C22544A-7EE6-4342-B048-85BDC9FD1C3A}</a:tableStyleId>
              </a:tblPr>
              <a:tblGrid>
                <a:gridCol w="1129665"/>
                <a:gridCol w="2886075"/>
                <a:gridCol w="3940175"/>
                <a:gridCol w="3024505"/>
              </a:tblGrid>
              <a:tr h="64008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类型</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图片</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形状特点</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对光的作用</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99885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凸透镜 </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50000"/>
                        </a:lnSpc>
                        <a:buNone/>
                      </a:pPr>
                      <a:r>
                        <a:rPr lang="zh-CN" altLang="en-US" sz="2400">
                          <a:ln>
                            <a:noFill/>
                          </a:ln>
                          <a:solidFill>
                            <a:schemeClr val="tx1"/>
                          </a:solidFill>
                          <a:latin typeface="Times New Roman" panose="02020603050405020304" pitchFamily="18" charset="0"/>
                          <a:cs typeface="Times New Roman" panose="02020603050405020304" pitchFamily="18" charset="0"/>
                          <a:sym typeface="+mn-ea"/>
                        </a:rPr>
                        <a:t>中间</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、边缘</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endParaRPr lang="en-US" altLang="zh-CN" sz="2400" b="0" dirty="0">
                        <a:ln>
                          <a:noFill/>
                        </a:ln>
                        <a:solidFill>
                          <a:schemeClr val="tx1"/>
                        </a:solidFill>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作用</a:t>
                      </a:r>
                      <a:endParaRPr lang="zh-CN" altLang="en-US" sz="2400" b="0" dirty="0">
                        <a:ln>
                          <a:noFill/>
                        </a:ln>
                        <a:solidFill>
                          <a:schemeClr val="tx1"/>
                        </a:solidFill>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rowSpan="3">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凹透镜</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999491">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a:ln>
                            <a:noFill/>
                          </a:ln>
                          <a:solidFill>
                            <a:schemeClr val="tx1"/>
                          </a:solidFill>
                          <a:latin typeface="Times New Roman" panose="02020603050405020304" pitchFamily="18" charset="0"/>
                          <a:cs typeface="Times New Roman" panose="02020603050405020304" pitchFamily="18" charset="0"/>
                          <a:sym typeface="+mn-ea"/>
                        </a:rPr>
                        <a:t>中间</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、边缘</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endParaRPr lang="en-US" altLang="zh-CN" sz="2400" b="0">
                        <a:ln>
                          <a:noFill/>
                        </a:ln>
                        <a:solidFill>
                          <a:schemeClr val="tx1"/>
                        </a:solidFill>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作用</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1" name="文本框 100"/>
          <p:cNvSpPr txBox="1"/>
          <p:nvPr/>
        </p:nvSpPr>
        <p:spPr>
          <a:xfrm>
            <a:off x="5735638" y="4652010"/>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厚</a:t>
            </a:r>
            <a:endParaRPr lang="zh-CN" altLang="en-US"/>
          </a:p>
        </p:txBody>
      </p:sp>
      <p:sp>
        <p:nvSpPr>
          <p:cNvPr id="6" name="文本框 5"/>
          <p:cNvSpPr txBox="1"/>
          <p:nvPr/>
        </p:nvSpPr>
        <p:spPr>
          <a:xfrm>
            <a:off x="7557453" y="4652010"/>
            <a:ext cx="698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薄</a:t>
            </a:r>
            <a:endParaRPr lang="zh-CN" altLang="en-US"/>
          </a:p>
        </p:txBody>
      </p:sp>
      <p:sp>
        <p:nvSpPr>
          <p:cNvPr id="7" name="文本框 6"/>
          <p:cNvSpPr txBox="1"/>
          <p:nvPr/>
        </p:nvSpPr>
        <p:spPr>
          <a:xfrm>
            <a:off x="9348153" y="4652010"/>
            <a:ext cx="109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会聚</a:t>
            </a:r>
            <a:endParaRPr lang="zh-CN" altLang="en-US"/>
          </a:p>
        </p:txBody>
      </p:sp>
      <p:sp>
        <p:nvSpPr>
          <p:cNvPr id="9" name="文本框 8"/>
          <p:cNvSpPr txBox="1"/>
          <p:nvPr/>
        </p:nvSpPr>
        <p:spPr>
          <a:xfrm>
            <a:off x="5760403" y="5624830"/>
            <a:ext cx="698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薄</a:t>
            </a:r>
            <a:endParaRPr lang="zh-CN" altLang="en-US"/>
          </a:p>
        </p:txBody>
      </p:sp>
      <p:sp>
        <p:nvSpPr>
          <p:cNvPr id="11" name="文本框 10"/>
          <p:cNvSpPr txBox="1"/>
          <p:nvPr/>
        </p:nvSpPr>
        <p:spPr>
          <a:xfrm>
            <a:off x="7579678" y="5655310"/>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厚</a:t>
            </a:r>
            <a:endParaRPr lang="zh-CN" altLang="en-US"/>
          </a:p>
        </p:txBody>
      </p:sp>
      <p:sp>
        <p:nvSpPr>
          <p:cNvPr id="12" name="文本框 11"/>
          <p:cNvSpPr txBox="1"/>
          <p:nvPr/>
        </p:nvSpPr>
        <p:spPr>
          <a:xfrm>
            <a:off x="9419908" y="5665470"/>
            <a:ext cx="11633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发散</a:t>
            </a:r>
            <a:endParaRPr lang="zh-CN" altLang="en-US"/>
          </a:p>
        </p:txBody>
      </p:sp>
      <p:pic>
        <p:nvPicPr>
          <p:cNvPr id="13" name="图片 12" descr="捕获"/>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083118" y="4378960"/>
            <a:ext cx="1990090" cy="976630"/>
          </a:xfrm>
          <a:prstGeom prst="rect">
            <a:avLst/>
          </a:prstGeom>
        </p:spPr>
      </p:pic>
      <p:pic>
        <p:nvPicPr>
          <p:cNvPr id="14" name="图片 13" descr="15"/>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2464118" y="5408295"/>
            <a:ext cx="1198880" cy="872490"/>
          </a:xfrm>
          <a:prstGeom prst="rect">
            <a:avLst/>
          </a:prstGeom>
        </p:spPr>
      </p:pic>
      <p:sp>
        <p:nvSpPr>
          <p:cNvPr id="3" name="流程图: 终止 2">
            <a:hlinkClick r:id="rId6" action="ppaction://hlinksldjump"/>
          </p:cNvPr>
          <p:cNvSpPr/>
          <p:nvPr/>
        </p:nvSpPr>
        <p:spPr>
          <a:xfrm>
            <a:off x="9466898" y="285115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6" grpId="0"/>
      <p:bldP spid="7" grpId="0"/>
      <p:bldP spid="9"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6283" y="5772785"/>
            <a:ext cx="8131175" cy="645160"/>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rPr>
              <a:t>注</a:t>
            </a:r>
            <a:r>
              <a:rPr lang="zh-CN" altLang="en-US" sz="2400"/>
              <a:t>：光经过透镜后，折射光线总是偏向厚处</a:t>
            </a:r>
            <a:r>
              <a:rPr lang="en-US" altLang="zh-CN" sz="2400"/>
              <a:t>.</a:t>
            </a:r>
            <a:endParaRPr lang="en-US" altLang="zh-CN" sz="2400"/>
          </a:p>
        </p:txBody>
      </p:sp>
      <p:graphicFrame>
        <p:nvGraphicFramePr>
          <p:cNvPr id="8" name="表格 7"/>
          <p:cNvGraphicFramePr/>
          <p:nvPr>
            <p:custDataLst>
              <p:tags r:id="rId1"/>
            </p:custDataLst>
          </p:nvPr>
        </p:nvGraphicFramePr>
        <p:xfrm>
          <a:off x="760413" y="1196340"/>
          <a:ext cx="10727055" cy="4613910"/>
        </p:xfrm>
        <a:graphic>
          <a:graphicData uri="http://schemas.openxmlformats.org/drawingml/2006/table">
            <a:tbl>
              <a:tblPr firstRow="1" bandRow="1">
                <a:tableStyleId>{5C22544A-7EE6-4342-B048-85BDC9FD1C3A}</a:tableStyleId>
              </a:tblPr>
              <a:tblGrid>
                <a:gridCol w="1504950"/>
                <a:gridCol w="1211580"/>
                <a:gridCol w="2511425"/>
                <a:gridCol w="2764155"/>
                <a:gridCol w="2734945"/>
              </a:tblGrid>
              <a:tr h="1191260">
                <a:tc gridSpan="2">
                  <a:txBody>
                    <a:bodyPr/>
                    <a:p>
                      <a:pPr algn="l" fontAlgn="auto">
                        <a:lnSpc>
                          <a:spcPct val="150000"/>
                        </a:lnSpc>
                        <a:buNone/>
                      </a:pPr>
                      <a:r>
                        <a:rPr lang="en-US" altLang="zh-CN" sz="2400" b="0" dirty="0">
                          <a:ln>
                            <a:noFill/>
                          </a:ln>
                          <a:solidFill>
                            <a:schemeClr val="tx1"/>
                          </a:solidFill>
                          <a:latin typeface="黑体" panose="02010609060101010101" pitchFamily="49" charset="-122"/>
                          <a:ea typeface="黑体" panose="02010609060101010101" pitchFamily="49" charset="-122"/>
                        </a:rPr>
                        <a:t>         </a:t>
                      </a:r>
                      <a:r>
                        <a:rPr lang="zh-CN" altLang="en-US" sz="2400" b="0" dirty="0">
                          <a:ln>
                            <a:noFill/>
                          </a:ln>
                          <a:solidFill>
                            <a:schemeClr val="tx1"/>
                          </a:solidFill>
                          <a:latin typeface="黑体" panose="02010609060101010101" pitchFamily="49" charset="-122"/>
                          <a:ea typeface="黑体" panose="02010609060101010101" pitchFamily="49" charset="-122"/>
                        </a:rPr>
                        <a:t>入射光线透镜</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marB="36195" vert="horz"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6">
                        <a:lumMod val="60000"/>
                        <a:lumOff val="40000"/>
                      </a:schemeClr>
                    </a:solidFill>
                  </a:tcPr>
                </a:tc>
                <a:tc hMerge="1">
                  <a:tcPr marB="36195" vert="horz" anchor="b"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过光心</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平行于主光轴</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过焦点</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70751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折射</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mn-ea"/>
                          <a:cs typeface="Times New Roman" panose="02020603050405020304" pitchFamily="18" charset="0"/>
                        </a:rPr>
                        <a:t>凸透镜</a:t>
                      </a:r>
                      <a:endParaRPr lang="zh-CN" altLang="en-US" sz="2400" b="0">
                        <a:ln>
                          <a:noFill/>
                        </a:ln>
                        <a:solidFill>
                          <a:schemeClr val="tx1"/>
                        </a:solidFill>
                        <a:latin typeface="+mn-ea"/>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71513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光线</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mn-ea"/>
                          <a:cs typeface="Times New Roman" panose="02020603050405020304" pitchFamily="18" charset="0"/>
                        </a:rPr>
                        <a:t>凹透镜</a:t>
                      </a:r>
                      <a:endParaRPr lang="zh-CN" altLang="en-US" sz="2400" b="0">
                        <a:ln>
                          <a:noFill/>
                        </a:ln>
                        <a:solidFill>
                          <a:schemeClr val="tx1"/>
                        </a:solidFill>
                        <a:latin typeface="+mn-ea"/>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 name="文本框 9"/>
          <p:cNvSpPr txBox="1"/>
          <p:nvPr/>
        </p:nvSpPr>
        <p:spPr>
          <a:xfrm>
            <a:off x="736283" y="664210"/>
            <a:ext cx="2545080" cy="460375"/>
          </a:xfrm>
          <a:prstGeom prst="rect">
            <a:avLst/>
          </a:prstGeom>
          <a:noFill/>
        </p:spPr>
        <p:txBody>
          <a:bodyPr wrap="none" rtlCol="0">
            <a:spAutoFit/>
          </a:bodyPr>
          <a:p>
            <a:pPr algn="l"/>
            <a:r>
              <a:rPr lang="en-US" altLang="zh-CN" sz="2400">
                <a:latin typeface="Times New Roman" panose="02020603050405020304" pitchFamily="18" charset="0"/>
                <a:cs typeface="Times New Roman" panose="02020603050405020304" pitchFamily="18" charset="0"/>
                <a:sym typeface="+mn-ea"/>
              </a:rPr>
              <a:t>2.</a:t>
            </a:r>
            <a:r>
              <a:rPr lang="zh-CN" altLang="en-US" sz="2400">
                <a:sym typeface="+mn-ea"/>
              </a:rPr>
              <a:t>三条特殊光路图</a:t>
            </a:r>
            <a:endParaRPr lang="zh-CN" altLang="en-US" sz="2400"/>
          </a:p>
        </p:txBody>
      </p:sp>
      <p:pic>
        <p:nvPicPr>
          <p:cNvPr id="11" name="图片 10" descr="2"/>
          <p:cNvPicPr>
            <a:picLocks noChangeAspect="1"/>
          </p:cNvPicPr>
          <p:nvPr/>
        </p:nvPicPr>
        <p:blipFill>
          <a:blip r:embed="rId2"/>
          <a:stretch>
            <a:fillRect/>
          </a:stretch>
        </p:blipFill>
        <p:spPr>
          <a:xfrm>
            <a:off x="6410643" y="2487295"/>
            <a:ext cx="1939290" cy="1473200"/>
          </a:xfrm>
          <a:prstGeom prst="rect">
            <a:avLst/>
          </a:prstGeom>
        </p:spPr>
      </p:pic>
      <p:pic>
        <p:nvPicPr>
          <p:cNvPr id="12" name="图片 11" descr="1"/>
          <p:cNvPicPr>
            <a:picLocks noChangeAspect="1"/>
          </p:cNvPicPr>
          <p:nvPr/>
        </p:nvPicPr>
        <p:blipFill>
          <a:blip r:embed="rId3"/>
          <a:stretch>
            <a:fillRect/>
          </a:stretch>
        </p:blipFill>
        <p:spPr>
          <a:xfrm>
            <a:off x="3659188" y="2444115"/>
            <a:ext cx="2117725" cy="1516380"/>
          </a:xfrm>
          <a:prstGeom prst="rect">
            <a:avLst/>
          </a:prstGeom>
        </p:spPr>
      </p:pic>
      <p:pic>
        <p:nvPicPr>
          <p:cNvPr id="13" name="图片 12" descr="3"/>
          <p:cNvPicPr>
            <a:picLocks noChangeAspect="1"/>
          </p:cNvPicPr>
          <p:nvPr/>
        </p:nvPicPr>
        <p:blipFill>
          <a:blip r:embed="rId4"/>
          <a:stretch>
            <a:fillRect/>
          </a:stretch>
        </p:blipFill>
        <p:spPr>
          <a:xfrm>
            <a:off x="9235123" y="2559050"/>
            <a:ext cx="1883410" cy="1444625"/>
          </a:xfrm>
          <a:prstGeom prst="rect">
            <a:avLst/>
          </a:prstGeom>
        </p:spPr>
      </p:pic>
      <p:pic>
        <p:nvPicPr>
          <p:cNvPr id="14" name="图片 13" descr="4"/>
          <p:cNvPicPr>
            <a:picLocks noChangeAspect="1"/>
          </p:cNvPicPr>
          <p:nvPr/>
        </p:nvPicPr>
        <p:blipFill>
          <a:blip r:embed="rId5"/>
          <a:stretch>
            <a:fillRect/>
          </a:stretch>
        </p:blipFill>
        <p:spPr>
          <a:xfrm>
            <a:off x="3633788" y="4249420"/>
            <a:ext cx="2152650" cy="1452245"/>
          </a:xfrm>
          <a:prstGeom prst="rect">
            <a:avLst/>
          </a:prstGeom>
        </p:spPr>
      </p:pic>
      <p:pic>
        <p:nvPicPr>
          <p:cNvPr id="15" name="图片 14" descr="5"/>
          <p:cNvPicPr>
            <a:picLocks noChangeAspect="1"/>
          </p:cNvPicPr>
          <p:nvPr/>
        </p:nvPicPr>
        <p:blipFill>
          <a:blip r:embed="rId6"/>
          <a:stretch>
            <a:fillRect/>
          </a:stretch>
        </p:blipFill>
        <p:spPr>
          <a:xfrm>
            <a:off x="6338888" y="4215130"/>
            <a:ext cx="2164715" cy="1563370"/>
          </a:xfrm>
          <a:prstGeom prst="rect">
            <a:avLst/>
          </a:prstGeom>
        </p:spPr>
      </p:pic>
      <p:pic>
        <p:nvPicPr>
          <p:cNvPr id="16" name="图片 15" descr="6"/>
          <p:cNvPicPr>
            <a:picLocks noChangeAspect="1"/>
          </p:cNvPicPr>
          <p:nvPr/>
        </p:nvPicPr>
        <p:blipFill>
          <a:blip r:embed="rId7"/>
          <a:stretch>
            <a:fillRect/>
          </a:stretch>
        </p:blipFill>
        <p:spPr>
          <a:xfrm>
            <a:off x="9229408" y="4253230"/>
            <a:ext cx="1956435" cy="1453515"/>
          </a:xfrm>
          <a:prstGeom prst="rect">
            <a:avLst/>
          </a:prstGeom>
        </p:spPr>
      </p:pic>
      <p:sp>
        <p:nvSpPr>
          <p:cNvPr id="3" name="流程图: 终止 2">
            <a:hlinkClick r:id="rId8" action="ppaction://hlinksldjump"/>
          </p:cNvPr>
          <p:cNvSpPr/>
          <p:nvPr/>
        </p:nvSpPr>
        <p:spPr>
          <a:xfrm>
            <a:off x="9470073" y="594550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9"/>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flipH="1">
            <a:off x="167958" y="725170"/>
            <a:ext cx="4549140" cy="460375"/>
          </a:xfrm>
          <a:prstGeom prst="rect">
            <a:avLst/>
          </a:prstGeom>
          <a:noFill/>
        </p:spPr>
        <p:txBody>
          <a:bodyPr wrap="square" rtlCol="0" anchor="t">
            <a:spAutoFit/>
          </a:bodyPr>
          <a:p>
            <a:r>
              <a:rPr lang="zh-CN" altLang="en-US" sz="2400">
                <a:latin typeface="黑体" panose="02010609060101010101" pitchFamily="49" charset="-122"/>
                <a:ea typeface="黑体" panose="02010609060101010101" pitchFamily="49" charset="-122"/>
              </a:rPr>
              <a:t>二、凸透镜的成像规律及其应用</a:t>
            </a:r>
            <a:endParaRPr lang="zh-CN" altLang="en-US" sz="2400">
              <a:latin typeface="黑体" panose="02010609060101010101" pitchFamily="49" charset="-122"/>
              <a:ea typeface="黑体" panose="02010609060101010101" pitchFamily="49" charset="-122"/>
            </a:endParaRPr>
          </a:p>
        </p:txBody>
      </p:sp>
      <p:graphicFrame>
        <p:nvGraphicFramePr>
          <p:cNvPr id="8" name="表格 7"/>
          <p:cNvGraphicFramePr/>
          <p:nvPr>
            <p:custDataLst>
              <p:tags r:id="rId1"/>
            </p:custDataLst>
          </p:nvPr>
        </p:nvGraphicFramePr>
        <p:xfrm>
          <a:off x="240348" y="1284605"/>
          <a:ext cx="11669395" cy="5255260"/>
        </p:xfrm>
        <a:graphic>
          <a:graphicData uri="http://schemas.openxmlformats.org/drawingml/2006/table">
            <a:tbl>
              <a:tblPr firstRow="1" bandRow="1">
                <a:tableStyleId>{5C22544A-7EE6-4342-B048-85BDC9FD1C3A}</a:tableStyleId>
              </a:tblPr>
              <a:tblGrid>
                <a:gridCol w="1579245"/>
                <a:gridCol w="2551430"/>
                <a:gridCol w="1597660"/>
                <a:gridCol w="2557780"/>
                <a:gridCol w="2035810"/>
                <a:gridCol w="1347470"/>
              </a:tblGrid>
              <a:tr h="102997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物距与焦距的关系</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光路图</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像距与焦 距的关系</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成像特点</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动态成像规律</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应用</a:t>
                      </a:r>
                      <a:endPar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640080">
                <a:tc rowSpan="2">
                  <a:txBody>
                    <a:bodyPr/>
                    <a:p>
                      <a:pPr algn="ctr" fontAlgn="auto">
                        <a:lnSpc>
                          <a:spcPct val="150000"/>
                        </a:lnSpc>
                        <a:buNone/>
                      </a:pP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u</a:t>
                      </a:r>
                      <a:r>
                        <a:rPr lang="en-US" altLang="zh-CN"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&gt;2</a:t>
                      </a: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f</a:t>
                      </a:r>
                      <a:endPar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en-US" altLang="zh-CN" sz="2400" b="0" i="1" dirty="0">
                          <a:ln>
                            <a:noFill/>
                          </a:ln>
                          <a:solidFill>
                            <a:schemeClr val="tx1"/>
                          </a:solidFill>
                          <a:latin typeface="Times New Roman" panose="02020603050405020304" pitchFamily="18" charset="0"/>
                          <a:cs typeface="Times New Roman" panose="02020603050405020304" pitchFamily="18" charset="0"/>
                        </a:rPr>
                        <a:t>f</a:t>
                      </a:r>
                      <a:r>
                        <a:rPr lang="en-US" altLang="zh-CN" sz="2400" b="0" dirty="0">
                          <a:ln>
                            <a:noFill/>
                          </a:ln>
                          <a:solidFill>
                            <a:schemeClr val="tx1"/>
                          </a:solidFill>
                          <a:latin typeface="Times New Roman" panose="02020603050405020304" pitchFamily="18" charset="0"/>
                          <a:cs typeface="Times New Roman" panose="02020603050405020304" pitchFamily="18" charset="0"/>
                        </a:rPr>
                        <a:t>&lt;</a:t>
                      </a:r>
                      <a:r>
                        <a:rPr lang="en-US" altLang="zh-CN" sz="2400" b="0" i="1" dirty="0">
                          <a:ln>
                            <a:noFill/>
                          </a:ln>
                          <a:solidFill>
                            <a:schemeClr val="tx1"/>
                          </a:solidFill>
                          <a:latin typeface="Times New Roman" panose="02020603050405020304" pitchFamily="18" charset="0"/>
                          <a:cs typeface="Times New Roman" panose="02020603050405020304" pitchFamily="18" charset="0"/>
                        </a:rPr>
                        <a:t>v</a:t>
                      </a:r>
                      <a:r>
                        <a:rPr lang="en-US" altLang="zh-CN" sz="2400" b="0" dirty="0">
                          <a:ln>
                            <a:noFill/>
                          </a:ln>
                          <a:solidFill>
                            <a:schemeClr val="tx1"/>
                          </a:solidFill>
                          <a:latin typeface="Times New Roman" panose="02020603050405020304" pitchFamily="18" charset="0"/>
                          <a:cs typeface="Times New Roman" panose="02020603050405020304" pitchFamily="18" charset="0"/>
                        </a:rPr>
                        <a:t>&lt;2</a:t>
                      </a:r>
                      <a:r>
                        <a:rPr lang="en-US" altLang="zh-CN" sz="2400" b="0" i="1" dirty="0">
                          <a:ln>
                            <a:noFill/>
                          </a:ln>
                          <a:solidFill>
                            <a:schemeClr val="tx1"/>
                          </a:solidFill>
                          <a:latin typeface="Times New Roman" panose="02020603050405020304" pitchFamily="18" charset="0"/>
                          <a:cs typeface="Times New Roman" panose="02020603050405020304" pitchFamily="18" charset="0"/>
                        </a:rPr>
                        <a:t>f</a:t>
                      </a:r>
                      <a:endParaRPr lang="en-US" altLang="zh-CN" sz="2400" b="0" i="1"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倒立、缩小、</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4">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成 实 像 时，物 距 增 大，像 距 </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，像</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物 距 减 小，像 距</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，像</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54864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确 定 凸 透 镜焦距</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271905">
                <a:tc>
                  <a:txBody>
                    <a:bodyPr/>
                    <a:p>
                      <a:pPr algn="ctr" fontAlgn="auto">
                        <a:lnSpc>
                          <a:spcPct val="150000"/>
                        </a:lnSpc>
                        <a:buNone/>
                      </a:pP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u</a:t>
                      </a:r>
                      <a:r>
                        <a:rPr lang="en-US" altLang="zh-CN"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f</a:t>
                      </a:r>
                      <a:endPar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en-US" altLang="zh-CN" sz="2400" b="0" i="1" dirty="0">
                          <a:ln>
                            <a:noFill/>
                          </a:ln>
                          <a:solidFill>
                            <a:schemeClr val="tx1"/>
                          </a:solidFill>
                          <a:latin typeface="Times New Roman" panose="02020603050405020304" pitchFamily="18" charset="0"/>
                          <a:cs typeface="Times New Roman" panose="02020603050405020304" pitchFamily="18" charset="0"/>
                        </a:rPr>
                        <a:t>v</a:t>
                      </a:r>
                      <a:r>
                        <a:rPr lang="en-US" altLang="zh-CN" sz="2400" b="0" dirty="0">
                          <a:ln>
                            <a:noFill/>
                          </a:ln>
                          <a:solidFill>
                            <a:schemeClr val="tx1"/>
                          </a:solidFill>
                          <a:latin typeface="Times New Roman" panose="02020603050405020304" pitchFamily="18" charset="0"/>
                          <a:cs typeface="Times New Roman" panose="02020603050405020304" pitchFamily="18" charset="0"/>
                        </a:rPr>
                        <a:t>=2</a:t>
                      </a:r>
                      <a:r>
                        <a:rPr lang="en-US" altLang="zh-CN" sz="2400" b="0" i="1" dirty="0">
                          <a:ln>
                            <a:noFill/>
                          </a:ln>
                          <a:solidFill>
                            <a:schemeClr val="tx1"/>
                          </a:solidFill>
                          <a:latin typeface="Times New Roman" panose="02020603050405020304" pitchFamily="18" charset="0"/>
                          <a:cs typeface="Times New Roman" panose="02020603050405020304" pitchFamily="18" charset="0"/>
                        </a:rPr>
                        <a:t>f</a:t>
                      </a:r>
                      <a:endParaRPr lang="en-US" altLang="zh-CN" sz="2400" b="0" i="1"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605915">
                <a:tc>
                  <a:txBody>
                    <a:bodyPr/>
                    <a:p>
                      <a:pPr algn="ctr" fontAlgn="auto">
                        <a:lnSpc>
                          <a:spcPct val="150000"/>
                        </a:lnSpc>
                        <a:buNone/>
                      </a:pP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f</a:t>
                      </a:r>
                      <a:r>
                        <a:rPr lang="en-US" altLang="zh-CN"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&lt;</a:t>
                      </a:r>
                      <a:r>
                        <a:rPr lang="en-US" altLang="zh-CN" sz="240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u</a:t>
                      </a:r>
                      <a:r>
                        <a:rPr lang="en-US" altLang="zh-CN" sz="240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&lt;</a:t>
                      </a:r>
                      <a:r>
                        <a:rPr lang="en-US" altLang="zh-CN"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f</a:t>
                      </a:r>
                      <a:endPar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en-US" altLang="zh-CN" sz="2400" b="0" i="1" dirty="0">
                          <a:ln>
                            <a:noFill/>
                          </a:ln>
                          <a:solidFill>
                            <a:schemeClr val="tx1"/>
                          </a:solidFill>
                          <a:latin typeface="Times New Roman" panose="02020603050405020304" pitchFamily="18" charset="0"/>
                          <a:cs typeface="Times New Roman" panose="02020603050405020304" pitchFamily="18" charset="0"/>
                        </a:rPr>
                        <a:t>v</a:t>
                      </a:r>
                      <a:r>
                        <a:rPr lang="en-US" altLang="zh-CN" sz="2400" b="0" dirty="0">
                          <a:ln>
                            <a:noFill/>
                          </a:ln>
                          <a:solidFill>
                            <a:schemeClr val="tx1"/>
                          </a:solidFill>
                          <a:latin typeface="Times New Roman" panose="02020603050405020304" pitchFamily="18" charset="0"/>
                          <a:cs typeface="Times New Roman" panose="02020603050405020304" pitchFamily="18" charset="0"/>
                        </a:rPr>
                        <a:t>&gt;2</a:t>
                      </a:r>
                      <a:r>
                        <a:rPr lang="en-US" altLang="zh-CN" sz="2400" b="0" i="1" dirty="0">
                          <a:ln>
                            <a:noFill/>
                          </a:ln>
                          <a:solidFill>
                            <a:schemeClr val="tx1"/>
                          </a:solidFill>
                          <a:latin typeface="Times New Roman" panose="02020603050405020304" pitchFamily="18" charset="0"/>
                          <a:cs typeface="Times New Roman" panose="02020603050405020304" pitchFamily="18" charset="0"/>
                        </a:rPr>
                        <a:t>f</a:t>
                      </a:r>
                      <a:endParaRPr lang="en-US" altLang="zh-CN" sz="2400" b="0" i="1"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a:t>
                      </a:r>
                      <a:endParaRPr lang="zh-CN" altLang="en-US" sz="2400" b="0">
                        <a:ln>
                          <a:noFill/>
                        </a:ln>
                        <a:solidFill>
                          <a:schemeClr val="tx1"/>
                        </a:solidFill>
                        <a:latin typeface="Times New Roman" panose="02020603050405020304" pitchFamily="18" charset="0"/>
                        <a:cs typeface="Times New Roman" panose="02020603050405020304" pitchFamily="18" charset="0"/>
                        <a:sym typeface="+mn-ea"/>
                      </a:endParaRPr>
                    </a:p>
                    <a:p>
                      <a:pPr algn="l"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1" name="文本框 100"/>
          <p:cNvSpPr txBox="1"/>
          <p:nvPr/>
        </p:nvSpPr>
        <p:spPr>
          <a:xfrm>
            <a:off x="6857048" y="3175000"/>
            <a:ext cx="12369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实像</a:t>
            </a:r>
            <a:endParaRPr lang="zh-CN" altLang="en-US"/>
          </a:p>
        </p:txBody>
      </p:sp>
      <p:sp>
        <p:nvSpPr>
          <p:cNvPr id="6" name="文本框 5"/>
          <p:cNvSpPr txBox="1"/>
          <p:nvPr/>
        </p:nvSpPr>
        <p:spPr>
          <a:xfrm>
            <a:off x="6135688" y="3814445"/>
            <a:ext cx="993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a:t>
            </a:r>
            <a:endParaRPr lang="zh-CN" altLang="en-US"/>
          </a:p>
        </p:txBody>
      </p:sp>
      <p:sp>
        <p:nvSpPr>
          <p:cNvPr id="7" name="文本框 6"/>
          <p:cNvSpPr txBox="1"/>
          <p:nvPr/>
        </p:nvSpPr>
        <p:spPr>
          <a:xfrm>
            <a:off x="7322503" y="3814445"/>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等大</a:t>
            </a:r>
            <a:endParaRPr lang="zh-CN" altLang="en-US"/>
          </a:p>
        </p:txBody>
      </p:sp>
      <p:sp>
        <p:nvSpPr>
          <p:cNvPr id="9" name="文本框 8"/>
          <p:cNvSpPr txBox="1"/>
          <p:nvPr/>
        </p:nvSpPr>
        <p:spPr>
          <a:xfrm>
            <a:off x="6157913" y="4375150"/>
            <a:ext cx="11645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实像</a:t>
            </a:r>
            <a:endParaRPr lang="zh-CN" altLang="en-US"/>
          </a:p>
        </p:txBody>
      </p:sp>
      <p:sp>
        <p:nvSpPr>
          <p:cNvPr id="10" name="文本框 9"/>
          <p:cNvSpPr txBox="1"/>
          <p:nvPr/>
        </p:nvSpPr>
        <p:spPr>
          <a:xfrm>
            <a:off x="6135688" y="5256530"/>
            <a:ext cx="993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a:t>
            </a:r>
            <a:endParaRPr lang="zh-CN" altLang="en-US"/>
          </a:p>
        </p:txBody>
      </p:sp>
      <p:sp>
        <p:nvSpPr>
          <p:cNvPr id="11" name="文本框 10"/>
          <p:cNvSpPr txBox="1"/>
          <p:nvPr/>
        </p:nvSpPr>
        <p:spPr>
          <a:xfrm>
            <a:off x="7344093" y="5256530"/>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a:t>
            </a:r>
            <a:endParaRPr lang="zh-CN" altLang="en-US"/>
          </a:p>
        </p:txBody>
      </p:sp>
      <p:sp>
        <p:nvSpPr>
          <p:cNvPr id="12" name="文本框 11"/>
          <p:cNvSpPr txBox="1"/>
          <p:nvPr/>
        </p:nvSpPr>
        <p:spPr>
          <a:xfrm>
            <a:off x="6229033" y="5814695"/>
            <a:ext cx="12369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实像</a:t>
            </a:r>
            <a:endParaRPr lang="zh-CN" altLang="en-US"/>
          </a:p>
        </p:txBody>
      </p:sp>
      <p:sp>
        <p:nvSpPr>
          <p:cNvPr id="13" name="文本框 12"/>
          <p:cNvSpPr txBox="1"/>
          <p:nvPr/>
        </p:nvSpPr>
        <p:spPr>
          <a:xfrm>
            <a:off x="9379268" y="3742690"/>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15" name="文本框 14"/>
          <p:cNvSpPr txBox="1"/>
          <p:nvPr/>
        </p:nvSpPr>
        <p:spPr>
          <a:xfrm>
            <a:off x="9178608" y="4350385"/>
            <a:ext cx="11887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a:p>
        </p:txBody>
      </p:sp>
      <p:sp>
        <p:nvSpPr>
          <p:cNvPr id="16" name="文本框 15"/>
          <p:cNvSpPr txBox="1"/>
          <p:nvPr/>
        </p:nvSpPr>
        <p:spPr>
          <a:xfrm>
            <a:off x="9379268" y="5426075"/>
            <a:ext cx="993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17" name="文本框 16"/>
          <p:cNvSpPr txBox="1"/>
          <p:nvPr/>
        </p:nvSpPr>
        <p:spPr>
          <a:xfrm>
            <a:off x="9180513" y="5958205"/>
            <a:ext cx="10407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变大</a:t>
            </a:r>
            <a:endParaRPr lang="zh-CN" altLang="en-US"/>
          </a:p>
        </p:txBody>
      </p:sp>
      <p:sp>
        <p:nvSpPr>
          <p:cNvPr id="18" name="文本框 17"/>
          <p:cNvSpPr txBox="1"/>
          <p:nvPr/>
        </p:nvSpPr>
        <p:spPr>
          <a:xfrm>
            <a:off x="10621963" y="2642870"/>
            <a:ext cx="1359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照相机</a:t>
            </a:r>
            <a:endParaRPr lang="zh-CN" altLang="en-US"/>
          </a:p>
        </p:txBody>
      </p:sp>
      <p:sp>
        <p:nvSpPr>
          <p:cNvPr id="19" name="文本框 18"/>
          <p:cNvSpPr txBox="1"/>
          <p:nvPr/>
        </p:nvSpPr>
        <p:spPr>
          <a:xfrm>
            <a:off x="10693718" y="5569585"/>
            <a:ext cx="12865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投影仪</a:t>
            </a:r>
            <a:endParaRPr lang="zh-CN" altLang="en-US"/>
          </a:p>
        </p:txBody>
      </p:sp>
      <p:pic>
        <p:nvPicPr>
          <p:cNvPr id="14" name="图片 13" descr="12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815783" y="2621280"/>
            <a:ext cx="2502535" cy="953770"/>
          </a:xfrm>
          <a:prstGeom prst="rect">
            <a:avLst/>
          </a:prstGeom>
        </p:spPr>
      </p:pic>
      <p:pic>
        <p:nvPicPr>
          <p:cNvPr id="21" name="图片 20" descr="12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845628" y="3796030"/>
            <a:ext cx="2442210" cy="1064895"/>
          </a:xfrm>
          <a:prstGeom prst="rect">
            <a:avLst/>
          </a:prstGeom>
        </p:spPr>
      </p:pic>
      <p:pic>
        <p:nvPicPr>
          <p:cNvPr id="22" name="图片 21" descr="127"/>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763713" y="5255895"/>
            <a:ext cx="2548255" cy="1101725"/>
          </a:xfrm>
          <a:prstGeom prst="rect">
            <a:avLst/>
          </a:prstGeom>
        </p:spPr>
      </p:pic>
      <p:sp>
        <p:nvSpPr>
          <p:cNvPr id="3" name="流程图: 终止 2">
            <a:hlinkClick r:id="rId5" action="ppaction://hlinksldjump"/>
          </p:cNvPr>
          <p:cNvSpPr/>
          <p:nvPr/>
        </p:nvSpPr>
        <p:spPr>
          <a:xfrm>
            <a:off x="9859963" y="67310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6" grpId="0"/>
      <p:bldP spid="7" grpId="0"/>
      <p:bldP spid="9" grpId="0"/>
      <p:bldP spid="10" grpId="0"/>
      <p:bldP spid="11" grpId="0"/>
      <p:bldP spid="12" grpId="0"/>
      <p:bldP spid="13"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846138" y="1225550"/>
          <a:ext cx="10356850" cy="3609340"/>
        </p:xfrm>
        <a:graphic>
          <a:graphicData uri="http://schemas.openxmlformats.org/drawingml/2006/table">
            <a:tbl>
              <a:tblPr firstRow="1" bandRow="1">
                <a:tableStyleId>{5C22544A-7EE6-4342-B048-85BDC9FD1C3A}</a:tableStyleId>
              </a:tblPr>
              <a:tblGrid>
                <a:gridCol w="1443990"/>
                <a:gridCol w="2325370"/>
                <a:gridCol w="1797050"/>
                <a:gridCol w="1414145"/>
                <a:gridCol w="2214880"/>
                <a:gridCol w="1161415"/>
              </a:tblGrid>
              <a:tr h="1188720">
                <a:tc>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物距与焦距的关系</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光路图</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像距与焦 距的关系</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成像特点</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动态成像规律</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应用</a:t>
                      </a:r>
                      <a:endPar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683260">
                <a:tc>
                  <a:txBody>
                    <a:bodyPr/>
                    <a:p>
                      <a:pPr algn="ctr" fontAlgn="auto">
                        <a:lnSpc>
                          <a:spcPct val="150000"/>
                        </a:lnSpc>
                        <a:buNone/>
                      </a:pP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u</a:t>
                      </a:r>
                      <a:r>
                        <a:rPr lang="en-US" altLang="zh-CN"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f</a:t>
                      </a:r>
                      <a:endPar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3">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不成像</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BlToTr w="12700">
                      <a:solidFill>
                        <a:schemeClr val="tx1"/>
                      </a:solidFill>
                      <a:prstDash val="solid"/>
                    </a:lnBlToTr>
                    <a:solidFill>
                      <a:schemeClr val="bg1"/>
                    </a:solidFill>
                  </a:tcPr>
                </a:tc>
                <a:tc>
                  <a:txBody>
                    <a:bodyPr/>
                    <a:p>
                      <a:pPr algn="l"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BlToTr w="12700">
                      <a:solidFill>
                        <a:schemeClr val="tx1"/>
                      </a:solidFill>
                      <a:prstDash val="solid"/>
                    </a:lnBlToTr>
                    <a:solidFill>
                      <a:schemeClr val="bg1"/>
                    </a:solidFill>
                  </a:tcPr>
                </a:tc>
              </a:tr>
              <a:tr h="1737360">
                <a:tc>
                  <a:txBody>
                    <a:bodyPr/>
                    <a:p>
                      <a:pPr algn="ctr" fontAlgn="auto">
                        <a:lnSpc>
                          <a:spcPct val="150000"/>
                        </a:lnSpc>
                        <a:buNone/>
                      </a:pPr>
                      <a:r>
                        <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u&lt;f</a:t>
                      </a:r>
                      <a:endParaRPr lang="en-US" altLang="zh-CN" sz="2400" b="0" i="1">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BlToTr w="12700">
                      <a:solidFill>
                        <a:schemeClr val="tx1"/>
                      </a:solidFill>
                      <a:prstDash val="solid"/>
                    </a:lnBlToTr>
                    <a:solidFill>
                      <a:schemeClr val="bg1"/>
                    </a:solidFill>
                  </a:tcPr>
                </a:tc>
                <a:tc>
                  <a:txBody>
                    <a:bodyPr/>
                    <a:p>
                      <a:pPr algn="l"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a:t>
                      </a: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a:ln>
                            <a:noFill/>
                          </a:ln>
                          <a:solidFill>
                            <a:schemeClr val="tx1"/>
                          </a:solidFill>
                          <a:latin typeface="Times New Roman" panose="02020603050405020304" pitchFamily="18" charset="0"/>
                          <a:cs typeface="Times New Roman" panose="02020603050405020304" pitchFamily="18" charset="0"/>
                          <a:sym typeface="+mn-ea"/>
                        </a:rPr>
                        <a:t>、</a:t>
                      </a:r>
                      <a:endParaRPr lang="zh-CN" altLang="en-US" sz="2400" b="0">
                        <a:ln>
                          <a:noFill/>
                        </a:ln>
                        <a:solidFill>
                          <a:schemeClr val="tx1"/>
                        </a:solidFill>
                        <a:latin typeface="Times New Roman" panose="02020603050405020304" pitchFamily="18" charset="0"/>
                        <a:cs typeface="Times New Roman" panose="02020603050405020304" pitchFamily="18" charset="0"/>
                        <a:sym typeface="+mn-ea"/>
                      </a:endParaRPr>
                    </a:p>
                    <a:p>
                      <a:pPr algn="l" fontAlgn="auto">
                        <a:lnSpc>
                          <a:spcPct val="150000"/>
                        </a:lnSpc>
                        <a:buNone/>
                      </a:pPr>
                      <a:r>
                        <a:rPr lang="en-US" altLang="zh-CN" sz="2400">
                          <a:ln>
                            <a:noFill/>
                          </a:ln>
                          <a:solidFill>
                            <a:schemeClr val="tx1"/>
                          </a:solidFill>
                          <a:latin typeface="Times New Roman" panose="02020603050405020304" pitchFamily="18" charset="0"/>
                          <a:cs typeface="Times New Roman" panose="02020603050405020304" pitchFamily="18" charset="0"/>
                          <a:sym typeface="+mn-ea"/>
                        </a:rPr>
                        <a:t>_______</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物距 减 小，像 距</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像</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放大镜</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4" name="文本框 3"/>
          <p:cNvSpPr txBox="1"/>
          <p:nvPr/>
        </p:nvSpPr>
        <p:spPr>
          <a:xfrm flipH="1">
            <a:off x="846138" y="4893310"/>
            <a:ext cx="9413240" cy="1198880"/>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cs typeface="+mn-ea"/>
              </a:rPr>
              <a:t>记忆口诀</a:t>
            </a:r>
            <a:r>
              <a:rPr lang="zh-CN" altLang="en-US" sz="2400">
                <a:latin typeface="+mn-ea"/>
                <a:cs typeface="+mn-ea"/>
              </a:rPr>
              <a:t>：一倍焦距分虚实；二倍焦距分大小．成实像时：物近像远像变大，物远像近像变小．成虚像时：物 近像近像变小 </a:t>
            </a:r>
            <a:endParaRPr lang="zh-CN" altLang="en-US" sz="2400">
              <a:latin typeface="+mn-ea"/>
              <a:cs typeface="+mn-ea"/>
            </a:endParaRPr>
          </a:p>
        </p:txBody>
      </p:sp>
      <p:sp>
        <p:nvSpPr>
          <p:cNvPr id="101" name="文本框 100"/>
          <p:cNvSpPr txBox="1"/>
          <p:nvPr/>
        </p:nvSpPr>
        <p:spPr>
          <a:xfrm>
            <a:off x="6519228" y="3270885"/>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正立</a:t>
            </a:r>
            <a:endParaRPr lang="zh-CN" altLang="en-US"/>
          </a:p>
        </p:txBody>
      </p:sp>
      <p:sp>
        <p:nvSpPr>
          <p:cNvPr id="5" name="文本框 4"/>
          <p:cNvSpPr txBox="1"/>
          <p:nvPr/>
        </p:nvSpPr>
        <p:spPr>
          <a:xfrm>
            <a:off x="6517958" y="3796030"/>
            <a:ext cx="1065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a:t>
            </a:r>
            <a:endParaRPr lang="zh-CN" altLang="en-US"/>
          </a:p>
        </p:txBody>
      </p:sp>
      <p:sp>
        <p:nvSpPr>
          <p:cNvPr id="6" name="文本框 5"/>
          <p:cNvSpPr txBox="1"/>
          <p:nvPr/>
        </p:nvSpPr>
        <p:spPr>
          <a:xfrm>
            <a:off x="6520498" y="4399915"/>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虚像</a:t>
            </a:r>
            <a:endParaRPr lang="zh-CN" altLang="en-US"/>
          </a:p>
        </p:txBody>
      </p:sp>
      <p:sp>
        <p:nvSpPr>
          <p:cNvPr id="7" name="文本框 6"/>
          <p:cNvSpPr txBox="1"/>
          <p:nvPr/>
        </p:nvSpPr>
        <p:spPr>
          <a:xfrm>
            <a:off x="8330248" y="3796030"/>
            <a:ext cx="943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9" name="文本框 8"/>
          <p:cNvSpPr txBox="1"/>
          <p:nvPr/>
        </p:nvSpPr>
        <p:spPr>
          <a:xfrm>
            <a:off x="8377238" y="4399915"/>
            <a:ext cx="993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a:p>
        </p:txBody>
      </p:sp>
      <p:pic>
        <p:nvPicPr>
          <p:cNvPr id="2" name="图片 1" descr="12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167573" y="3411220"/>
            <a:ext cx="2519680" cy="1218565"/>
          </a:xfrm>
          <a:prstGeom prst="rect">
            <a:avLst/>
          </a:prstGeom>
        </p:spPr>
      </p:pic>
      <p:sp>
        <p:nvSpPr>
          <p:cNvPr id="3" name="流程图: 终止 2">
            <a:hlinkClick r:id="rId3" action="ppaction://hlinksldjump"/>
          </p:cNvPr>
          <p:cNvSpPr/>
          <p:nvPr/>
        </p:nvSpPr>
        <p:spPr>
          <a:xfrm>
            <a:off x="9311323" y="56241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 grpId="0"/>
      <p:bldP spid="6"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8333" y="509905"/>
            <a:ext cx="10935335" cy="2306955"/>
          </a:xfrm>
          <a:prstGeom prst="rect">
            <a:avLst/>
          </a:prstGeom>
          <a:noFill/>
        </p:spPr>
        <p:txBody>
          <a:bodyPr wrap="square" rtlCol="0" anchor="t">
            <a:spAutoFit/>
          </a:bodyPr>
          <a:p>
            <a:pPr>
              <a:lnSpc>
                <a:spcPct val="150000"/>
              </a:lnSpc>
            </a:pPr>
            <a:r>
              <a:rPr lang="zh-CN" altLang="en-US" sz="2400">
                <a:latin typeface="黑体" panose="02010609060101010101" pitchFamily="49" charset="-122"/>
                <a:ea typeface="黑体" panose="02010609060101010101" pitchFamily="49" charset="-122"/>
              </a:rPr>
              <a:t>三、眼睛和眼镜</a:t>
            </a:r>
            <a:endParaRPr lang="zh-CN" altLang="en-US" sz="2400">
              <a:latin typeface="黑体" panose="02010609060101010101" pitchFamily="49" charset="-122"/>
              <a:ea typeface="黑体" panose="02010609060101010101" pitchFamily="49" charset="-122"/>
            </a:endParaRPr>
          </a:p>
          <a:p>
            <a:pPr fontAlgn="auto">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成像原理：晶状体和角膜的共同作用相当于一个</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，视网膜相当于光屏，把来自物体的光会聚在视网膜上，形成物体倒立、</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的实像</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近</a:t>
            </a:r>
            <a:r>
              <a:rPr lang="en-US" altLang="zh-CN" sz="2400">
                <a:latin typeface="Times New Roman" panose="02020603050405020304" pitchFamily="18" charset="0"/>
                <a:cs typeface="Times New Roman" panose="02020603050405020304" pitchFamily="18" charset="0"/>
              </a:rPr>
              <a:t>视眼、远视眼及其矫正</a:t>
            </a:r>
            <a:endParaRPr lang="en-US" altLang="zh-CN" sz="2400">
              <a:latin typeface="Times New Roman" panose="02020603050405020304" pitchFamily="18" charset="0"/>
              <a:cs typeface="Times New Roman" panose="02020603050405020304" pitchFamily="18" charset="0"/>
            </a:endParaRPr>
          </a:p>
        </p:txBody>
      </p:sp>
      <p:graphicFrame>
        <p:nvGraphicFramePr>
          <p:cNvPr id="8" name="表格 7"/>
          <p:cNvGraphicFramePr/>
          <p:nvPr>
            <p:custDataLst>
              <p:tags r:id="rId1"/>
            </p:custDataLst>
          </p:nvPr>
        </p:nvGraphicFramePr>
        <p:xfrm>
          <a:off x="832168" y="2801620"/>
          <a:ext cx="10396855" cy="3697605"/>
        </p:xfrm>
        <a:graphic>
          <a:graphicData uri="http://schemas.openxmlformats.org/drawingml/2006/table">
            <a:tbl>
              <a:tblPr firstRow="1" bandRow="1">
                <a:tableStyleId>{5C22544A-7EE6-4342-B048-85BDC9FD1C3A}</a:tableStyleId>
              </a:tblPr>
              <a:tblGrid>
                <a:gridCol w="1145540"/>
                <a:gridCol w="4591685"/>
                <a:gridCol w="4659630"/>
              </a:tblGrid>
              <a:tr h="604520">
                <a:tc>
                  <a:txBody>
                    <a:bodyPr/>
                    <a:p>
                      <a:pPr algn="ctr" fontAlgn="auto">
                        <a:lnSpc>
                          <a:spcPct val="150000"/>
                        </a:lnSpc>
                        <a:buNone/>
                      </a:pPr>
                      <a:endParaRPr lang="zh-CN" altLang="en-US" sz="2400" b="0" dirty="0">
                        <a:ln>
                          <a:noFill/>
                        </a:ln>
                        <a:solidFill>
                          <a:schemeClr val="tx1"/>
                        </a:solidFill>
                        <a:latin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近视眼</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远视眼</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73533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特点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zh-CN" altLang="en-US" sz="2400" b="0" dirty="0">
                          <a:ln>
                            <a:noFill/>
                          </a:ln>
                          <a:solidFill>
                            <a:schemeClr val="tx1"/>
                          </a:solidFill>
                          <a:latin typeface="+mn-ea"/>
                          <a:cs typeface="Times New Roman" panose="02020603050405020304" pitchFamily="18" charset="0"/>
                        </a:rPr>
                        <a:t>只能看清近处的物体</a:t>
                      </a:r>
                      <a:endParaRPr lang="zh-CN" altLang="en-US" sz="2400" b="0" dirty="0">
                        <a:ln>
                          <a:noFill/>
                        </a:ln>
                        <a:solidFill>
                          <a:schemeClr val="tx1"/>
                        </a:solidFill>
                        <a:latin typeface="+mn-ea"/>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50000"/>
                        </a:lnSpc>
                        <a:buNone/>
                      </a:pPr>
                      <a:r>
                        <a:rPr lang="zh-CN" altLang="en-US" sz="2400" b="0">
                          <a:ln>
                            <a:noFill/>
                          </a:ln>
                          <a:solidFill>
                            <a:schemeClr val="tx1"/>
                          </a:solidFill>
                          <a:latin typeface="+mn-ea"/>
                          <a:cs typeface="Times New Roman" panose="02020603050405020304" pitchFamily="18" charset="0"/>
                        </a:rPr>
                        <a:t>只能看清远处的物体</a:t>
                      </a:r>
                      <a:endParaRPr lang="zh-CN" altLang="en-US" sz="2400" b="0">
                        <a:ln>
                          <a:noFill/>
                        </a:ln>
                        <a:solidFill>
                          <a:schemeClr val="tx1"/>
                        </a:solidFill>
                        <a:latin typeface="+mn-ea"/>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rowSpan="3">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黑体" panose="02010609060101010101" pitchFamily="49" charset="-122"/>
                        </a:rPr>
                        <a:t>成像 示意图</a:t>
                      </a:r>
                      <a:endParaRPr lang="zh-CN" altLang="en-US" sz="2400" b="0">
                        <a:ln>
                          <a:noFill/>
                        </a:ln>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成像于视网膜</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571625">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成像于视网膜</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______</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5057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成因</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品状体太厚，折光能力</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品状体太薄，折光能力</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________</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1" name="文本框 100"/>
          <p:cNvSpPr txBox="1"/>
          <p:nvPr/>
        </p:nvSpPr>
        <p:spPr>
          <a:xfrm>
            <a:off x="7415213" y="1189990"/>
            <a:ext cx="13836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a:p>
        </p:txBody>
      </p:sp>
      <p:sp>
        <p:nvSpPr>
          <p:cNvPr id="7" name="文本框 6"/>
          <p:cNvSpPr txBox="1"/>
          <p:nvPr/>
        </p:nvSpPr>
        <p:spPr>
          <a:xfrm>
            <a:off x="7694613" y="1722120"/>
            <a:ext cx="10414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a:p>
        </p:txBody>
      </p:sp>
      <p:sp>
        <p:nvSpPr>
          <p:cNvPr id="9" name="文本框 8"/>
          <p:cNvSpPr txBox="1"/>
          <p:nvPr/>
        </p:nvSpPr>
        <p:spPr>
          <a:xfrm>
            <a:off x="4776153" y="4330700"/>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前方</a:t>
            </a:r>
            <a:endParaRPr lang="zh-CN" altLang="en-US"/>
          </a:p>
        </p:txBody>
      </p:sp>
      <p:sp>
        <p:nvSpPr>
          <p:cNvPr id="10" name="文本框 9"/>
          <p:cNvSpPr txBox="1"/>
          <p:nvPr/>
        </p:nvSpPr>
        <p:spPr>
          <a:xfrm>
            <a:off x="9357043" y="4330700"/>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后方</a:t>
            </a:r>
            <a:endParaRPr lang="zh-CN" altLang="en-US"/>
          </a:p>
        </p:txBody>
      </p:sp>
      <p:sp>
        <p:nvSpPr>
          <p:cNvPr id="11" name="文本框 10"/>
          <p:cNvSpPr txBox="1"/>
          <p:nvPr/>
        </p:nvSpPr>
        <p:spPr>
          <a:xfrm>
            <a:off x="5480368" y="5916295"/>
            <a:ext cx="601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强</a:t>
            </a:r>
            <a:endParaRPr lang="zh-CN" altLang="en-US"/>
          </a:p>
        </p:txBody>
      </p:sp>
      <p:sp>
        <p:nvSpPr>
          <p:cNvPr id="12" name="文本框 11"/>
          <p:cNvSpPr txBox="1"/>
          <p:nvPr/>
        </p:nvSpPr>
        <p:spPr>
          <a:xfrm>
            <a:off x="10171748" y="5916295"/>
            <a:ext cx="601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弱</a:t>
            </a:r>
            <a:endParaRPr lang="zh-CN" altLang="en-US"/>
          </a:p>
        </p:txBody>
      </p:sp>
      <p:pic>
        <p:nvPicPr>
          <p:cNvPr id="3" name="图片 2" descr="98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022283" y="4679315"/>
            <a:ext cx="1995805" cy="1038225"/>
          </a:xfrm>
          <a:prstGeom prst="rect">
            <a:avLst/>
          </a:prstGeom>
        </p:spPr>
      </p:pic>
      <p:pic>
        <p:nvPicPr>
          <p:cNvPr id="13" name="图片 12" descr="56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65428" y="4750435"/>
            <a:ext cx="1900555" cy="967105"/>
          </a:xfrm>
          <a:prstGeom prst="rect">
            <a:avLst/>
          </a:prstGeom>
        </p:spPr>
      </p:pic>
      <p:sp>
        <p:nvSpPr>
          <p:cNvPr id="2" name="流程图: 终止 1">
            <a:hlinkClick r:id="rId4" action="ppaction://hlinksldjump"/>
          </p:cNvPr>
          <p:cNvSpPr/>
          <p:nvPr/>
        </p:nvSpPr>
        <p:spPr>
          <a:xfrm>
            <a:off x="9311323" y="218440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7"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628968" y="1527810"/>
          <a:ext cx="11031855" cy="3510915"/>
        </p:xfrm>
        <a:graphic>
          <a:graphicData uri="http://schemas.openxmlformats.org/drawingml/2006/table">
            <a:tbl>
              <a:tblPr firstRow="1" bandRow="1">
                <a:tableStyleId>{5C22544A-7EE6-4342-B048-85BDC9FD1C3A}</a:tableStyleId>
              </a:tblPr>
              <a:tblGrid>
                <a:gridCol w="1527810"/>
                <a:gridCol w="4770120"/>
                <a:gridCol w="4733925"/>
              </a:tblGrid>
              <a:tr h="640080">
                <a:tc>
                  <a:txBody>
                    <a:bodyPr/>
                    <a:p>
                      <a:pPr algn="ctr" fontAlgn="auto">
                        <a:lnSpc>
                          <a:spcPct val="150000"/>
                        </a:lnSpc>
                        <a:buNone/>
                      </a:pPr>
                      <a:endParaRPr lang="zh-CN" altLang="en-US" sz="2400" b="0" dirty="0">
                        <a:ln>
                          <a:noFill/>
                        </a:ln>
                        <a:solidFill>
                          <a:schemeClr val="tx1"/>
                        </a:solidFill>
                        <a:latin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Times New Roman" panose="02020603050405020304" pitchFamily="18" charset="0"/>
                          <a:ea typeface="黑体" panose="02010609060101010101" pitchFamily="49" charset="-122"/>
                        </a:rPr>
                        <a:t>近视眼</a:t>
                      </a:r>
                      <a:endParaRPr lang="zh-CN" altLang="en-US" sz="2400" b="0">
                        <a:ln>
                          <a:noFill/>
                        </a:ln>
                        <a:solidFill>
                          <a:schemeClr val="tx1"/>
                        </a:solidFill>
                        <a:latin typeface="Times New Roman" panose="02020603050405020304" pitchFamily="18" charset="0"/>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Times New Roman" panose="02020603050405020304" pitchFamily="18" charset="0"/>
                          <a:ea typeface="黑体" panose="02010609060101010101" pitchFamily="49" charset="-122"/>
                        </a:rPr>
                        <a:t>远视眼</a:t>
                      </a:r>
                      <a:endParaRPr lang="zh-CN" altLang="en-US" sz="2400" b="0">
                        <a:ln>
                          <a:noFill/>
                        </a:ln>
                        <a:solidFill>
                          <a:schemeClr val="tx1"/>
                        </a:solidFill>
                        <a:latin typeface="Times New Roman" panose="02020603050405020304" pitchFamily="18" charset="0"/>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217360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矫正方法及矫正示意图</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配藏用</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做成的近视眼镜</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配藏用</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________</a:t>
                      </a: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做成的近视眼镜</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9723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黑体" panose="02010609060101010101" pitchFamily="49" charset="-122"/>
                        </a:rPr>
                        <a:t>矫正口诀</a:t>
                      </a:r>
                      <a:endParaRPr lang="zh-CN" altLang="en-US" sz="2400" b="0">
                        <a:ln>
                          <a:noFill/>
                        </a:ln>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cs typeface="+mn-ea"/>
                        </a:rPr>
                        <a:t>近前远后，近凹远凸</a:t>
                      </a:r>
                      <a:endParaRPr lang="zh-CN" altLang="en-US" sz="2400" b="0" dirty="0">
                        <a:ln>
                          <a:noFill/>
                        </a:ln>
                        <a:solidFill>
                          <a:schemeClr val="tx1"/>
                        </a:solidFill>
                        <a:latin typeface="黑体" panose="02010609060101010101" pitchFamily="49" charset="-122"/>
                        <a:ea typeface="黑体" panose="02010609060101010101" pitchFamily="49" charset="-122"/>
                        <a:cs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4" name="文本框 3"/>
          <p:cNvSpPr txBox="1"/>
          <p:nvPr/>
        </p:nvSpPr>
        <p:spPr>
          <a:xfrm>
            <a:off x="3431223" y="2327910"/>
            <a:ext cx="1335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凹透镜</a:t>
            </a:r>
            <a:endParaRPr lang="zh-CN" altLang="en-US"/>
          </a:p>
        </p:txBody>
      </p:sp>
      <p:sp>
        <p:nvSpPr>
          <p:cNvPr id="5" name="文本框 4"/>
          <p:cNvSpPr txBox="1"/>
          <p:nvPr/>
        </p:nvSpPr>
        <p:spPr>
          <a:xfrm>
            <a:off x="8182293" y="2336800"/>
            <a:ext cx="12109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a:p>
        </p:txBody>
      </p:sp>
      <p:pic>
        <p:nvPicPr>
          <p:cNvPr id="6" name="图片 5" descr="876"/>
          <p:cNvPicPr>
            <a:picLocks noChangeAspect="1"/>
          </p:cNvPicPr>
          <p:nvPr/>
        </p:nvPicPr>
        <p:blipFill>
          <a:blip r:embed="rId2"/>
          <a:stretch>
            <a:fillRect/>
          </a:stretch>
        </p:blipFill>
        <p:spPr>
          <a:xfrm>
            <a:off x="3266123" y="2868930"/>
            <a:ext cx="2518410" cy="1318895"/>
          </a:xfrm>
          <a:prstGeom prst="rect">
            <a:avLst/>
          </a:prstGeom>
        </p:spPr>
      </p:pic>
      <p:pic>
        <p:nvPicPr>
          <p:cNvPr id="7" name="图片 6" descr="67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41298" y="2912745"/>
            <a:ext cx="2638425" cy="1285875"/>
          </a:xfrm>
          <a:prstGeom prst="rect">
            <a:avLst/>
          </a:prstGeom>
        </p:spPr>
      </p:pic>
      <p:sp>
        <p:nvSpPr>
          <p:cNvPr id="3" name="流程图: 终止 2">
            <a:hlinkClick r:id="rId4" action="ppaction://hlinksldjump"/>
          </p:cNvPr>
          <p:cNvSpPr/>
          <p:nvPr/>
        </p:nvSpPr>
        <p:spPr>
          <a:xfrm>
            <a:off x="9598343" y="533717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17868" y="1548130"/>
            <a:ext cx="10708640" cy="3415030"/>
          </a:xfrm>
          <a:prstGeom prst="rect">
            <a:avLst/>
          </a:prstGeom>
          <a:noFill/>
        </p:spPr>
        <p:txBody>
          <a:bodyPr wrap="square" rtlCol="0" anchor="t">
            <a:spAutoFit/>
          </a:bodyPr>
          <a:p>
            <a:pPr fontAlgn="auto">
              <a:lnSpc>
                <a:spcPct val="150000"/>
              </a:lnSpc>
              <a:buNone/>
            </a:pPr>
            <a:r>
              <a:rPr lang="zh-CN" altLang="en-US" sz="2400">
                <a:latin typeface="黑体" panose="02010609060101010101" pitchFamily="49" charset="-122"/>
                <a:ea typeface="黑体" panose="02010609060101010101" pitchFamily="49" charset="-122"/>
                <a:sym typeface="+mn-ea"/>
              </a:rPr>
              <a:t>四、显微镜和望远镜</a:t>
            </a:r>
            <a:endParaRPr lang="zh-CN" altLang="en-US" sz="2400">
              <a:latin typeface="黑体" panose="02010609060101010101" pitchFamily="49" charset="-122"/>
              <a:ea typeface="黑体" panose="02010609060101010101" pitchFamily="49" charset="-122"/>
              <a:sym typeface="+mn-ea"/>
            </a:endParaRPr>
          </a:p>
          <a:p>
            <a:pPr fontAlgn="auto">
              <a:lnSpc>
                <a:spcPct val="150000"/>
              </a:lnSpc>
              <a:buNone/>
            </a:pPr>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cs typeface="Times New Roman" panose="02020603050405020304" pitchFamily="18" charset="0"/>
                <a:sym typeface="+mn-ea"/>
              </a:rPr>
              <a:t>显微镜：显微镜镜筒的两端各有一组透镜，每组透镜的作用都相当于一个凸透镜．来自被观察物体的光经,  过物镜后成一个放大的__________；目镜的作用相当于一个________，物镜和目镜使物体两次放大．</a:t>
            </a:r>
            <a:endParaRPr lang="zh-CN" altLang="en-US" sz="2400">
              <a:latin typeface="Times New Roman" panose="02020603050405020304" pitchFamily="18" charset="0"/>
              <a:cs typeface="Times New Roman" panose="02020603050405020304" pitchFamily="18" charset="0"/>
              <a:sym typeface="+mn-ea"/>
            </a:endParaRPr>
          </a:p>
          <a:p>
            <a:pPr fontAlgn="auto">
              <a:lnSpc>
                <a:spcPct val="150000"/>
              </a:lnSpc>
              <a:buNone/>
            </a:pP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cs typeface="Times New Roman" panose="02020603050405020304" pitchFamily="18" charset="0"/>
                <a:sym typeface="+mn-ea"/>
              </a:rPr>
              <a:t>望远镜：望远镜是由两组凸透镜组成的．物镜的作用是使远处的物体在焦点附近成__</a:t>
            </a:r>
            <a:r>
              <a:rPr lang="en-US" altLang="zh-CN" sz="2400">
                <a:latin typeface="Times New Roman" panose="02020603050405020304" pitchFamily="18" charset="0"/>
                <a:cs typeface="Times New Roman" panose="02020603050405020304" pitchFamily="18" charset="0"/>
                <a:sym typeface="+mn-ea"/>
              </a:rPr>
              <a:t>___</a:t>
            </a:r>
            <a:r>
              <a:rPr lang="zh-CN" altLang="en-US" sz="2400">
                <a:latin typeface="Times New Roman" panose="02020603050405020304" pitchFamily="18" charset="0"/>
                <a:cs typeface="Times New Roman" panose="02020603050405020304" pitchFamily="18" charset="0"/>
                <a:sym typeface="+mn-ea"/>
              </a:rPr>
              <a:t>______________，  目镜的作用相当于一个________．</a:t>
            </a:r>
            <a:endParaRPr lang="zh-CN" altLang="en-US" sz="2400">
              <a:latin typeface="Times New Roman" panose="02020603050405020304" pitchFamily="18" charset="0"/>
              <a:cs typeface="Times New Roman" panose="02020603050405020304" pitchFamily="18" charset="0"/>
              <a:sym typeface="+mn-ea"/>
            </a:endParaRPr>
          </a:p>
        </p:txBody>
      </p:sp>
      <p:sp>
        <p:nvSpPr>
          <p:cNvPr id="101" name="文本框 100"/>
          <p:cNvSpPr txBox="1"/>
          <p:nvPr/>
        </p:nvSpPr>
        <p:spPr>
          <a:xfrm>
            <a:off x="8351838" y="2771775"/>
            <a:ext cx="12871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实像</a:t>
            </a:r>
            <a:endParaRPr lang="zh-CN" altLang="en-US"/>
          </a:p>
        </p:txBody>
      </p:sp>
      <p:sp>
        <p:nvSpPr>
          <p:cNvPr id="8" name="文本框 7"/>
          <p:cNvSpPr txBox="1"/>
          <p:nvPr/>
        </p:nvSpPr>
        <p:spPr>
          <a:xfrm>
            <a:off x="2648268" y="3303905"/>
            <a:ext cx="12128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放大镜</a:t>
            </a:r>
            <a:endParaRPr lang="zh-CN" altLang="en-US"/>
          </a:p>
        </p:txBody>
      </p:sp>
      <p:sp>
        <p:nvSpPr>
          <p:cNvPr id="9" name="文本框 8"/>
          <p:cNvSpPr txBox="1"/>
          <p:nvPr/>
        </p:nvSpPr>
        <p:spPr>
          <a:xfrm>
            <a:off x="1692593" y="4431030"/>
            <a:ext cx="2853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倒立、缩小的实像</a:t>
            </a:r>
            <a:endParaRPr lang="zh-CN" altLang="en-US"/>
          </a:p>
        </p:txBody>
      </p:sp>
      <p:sp>
        <p:nvSpPr>
          <p:cNvPr id="11" name="文本框 10"/>
          <p:cNvSpPr txBox="1"/>
          <p:nvPr/>
        </p:nvSpPr>
        <p:spPr>
          <a:xfrm>
            <a:off x="8228013" y="4431030"/>
            <a:ext cx="13836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放大镜</a:t>
            </a:r>
            <a:endParaRPr lang="zh-CN" altLang="en-US"/>
          </a:p>
        </p:txBody>
      </p:sp>
      <p:sp>
        <p:nvSpPr>
          <p:cNvPr id="3" name="流程图: 终止 2">
            <a:hlinkClick r:id="rId1" action="ppaction://hlinksldjump"/>
          </p:cNvPr>
          <p:cNvSpPr/>
          <p:nvPr/>
        </p:nvSpPr>
        <p:spPr>
          <a:xfrm>
            <a:off x="9311323" y="519366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8" grpId="0"/>
      <p:bldP spid="9" grpId="0"/>
      <p:bldP spid="11"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p="http://schemas.openxmlformats.org/presentationml/2006/main">
  <p:tag name="KSO_WM_BEAUTIFY_FLAG" val="#wm#"/>
  <p:tag name="KSO_WM_TEMPLATE_CATEGORY" val="preset"/>
  <p:tag name="KSO_WM_TEMPLATE_INDEX" val="1"/>
</p:tagLst>
</file>

<file path=ppt/tags/tag11.xml><?xml version="1.0" encoding="utf-8"?>
<p:tagLst xmlns:p="http://schemas.openxmlformats.org/presentationml/2006/main">
  <p:tag name="KSO_WM_UNIT_TABLE_BEAUTIFY" val="smartTable{cd6e4ba6-88e5-4a0d-8a68-ded8a82a3eb4}"/>
</p:tagLst>
</file>

<file path=ppt/tags/tag12.xml><?xml version="1.0" encoding="utf-8"?>
<p:tagLst xmlns:p="http://schemas.openxmlformats.org/presentationml/2006/main">
  <p:tag name="KSO_WM_BEAUTIFY_FLAG" val="#wm#"/>
  <p:tag name="KSO_WM_TEMPLATE_CATEGORY" val="preset"/>
  <p:tag name="KSO_WM_TEMPLATE_INDEX" val="1"/>
</p:tagLst>
</file>

<file path=ppt/tags/tag13.xml><?xml version="1.0" encoding="utf-8"?>
<p:tagLst xmlns:p="http://schemas.openxmlformats.org/presentationml/2006/main">
  <p:tag name="KSO_WM_UNIT_TABLE_BEAUTIFY" val="smartTable{4d04cce4-77f5-4cdc-bb1a-9c43325b8f9c}"/>
</p:tagLst>
</file>

<file path=ppt/tags/tag14.xml><?xml version="1.0" encoding="utf-8"?>
<p:tagLst xmlns:p="http://schemas.openxmlformats.org/presentationml/2006/main">
  <p:tag name="KSO_WM_BEAUTIFY_FLAG" val="#wm#"/>
  <p:tag name="KSO_WM_TEMPLATE_CATEGORY" val="preset"/>
  <p:tag name="KSO_WM_TEMPLATE_INDEX" val="1"/>
</p:tagLst>
</file>

<file path=ppt/tags/tag15.xml><?xml version="1.0" encoding="utf-8"?>
<p:tagLst xmlns:p="http://schemas.openxmlformats.org/presentationml/2006/main">
  <p:tag name="KSO_WM_UNIT_TABLE_BEAUTIFY" val="smartTable{4a2eb46e-f842-4513-9610-c579be8feb7d}"/>
</p:tagLst>
</file>

<file path=ppt/tags/tag16.xml><?xml version="1.0" encoding="utf-8"?>
<p:tagLst xmlns:p="http://schemas.openxmlformats.org/presentationml/2006/main">
  <p:tag name="KSO_WM_BEAUTIFY_FLAG" val="#wm#"/>
  <p:tag name="KSO_WM_TEMPLATE_CATEGORY" val="preset"/>
  <p:tag name="KSO_WM_TEMPLATE_INDEX" val="1"/>
</p:tagLst>
</file>

<file path=ppt/tags/tag17.xml><?xml version="1.0" encoding="utf-8"?>
<p:tagLst xmlns:p="http://schemas.openxmlformats.org/presentationml/2006/main">
  <p:tag name="KSO_WM_UNIT_TABLE_BEAUTIFY" val="smartTable{86cae1c9-4acf-4614-a93b-a69d372e7314}"/>
</p:tagLst>
</file>

<file path=ppt/tags/tag18.xml><?xml version="1.0" encoding="utf-8"?>
<p:tagLst xmlns:p="http://schemas.openxmlformats.org/presentationml/2006/main">
  <p:tag name="KSO_WM_BEAUTIFY_FLAG" val="#wm#"/>
  <p:tag name="KSO_WM_TEMPLATE_CATEGORY" val="preset"/>
  <p:tag name="KSO_WM_TEMPLATE_INDEX"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BEAUTIFY_FLAG" val="#wm#"/>
  <p:tag name="KSO_WM_TEMPLATE_CATEGORY" val="preset"/>
  <p:tag name="KSO_WM_TEMPLATE_INDEX" val="1"/>
</p:tagLst>
</file>

<file path=ppt/tags/tag6.xml><?xml version="1.0" encoding="utf-8"?>
<p:tagLst xmlns:p="http://schemas.openxmlformats.org/presentationml/2006/main">
  <p:tag name="KSO_WM_BEAUTIFY_FLAG" val="#wm#"/>
  <p:tag name="KSO_WM_TEMPLATE_CATEGORY" val="preset"/>
  <p:tag name="KSO_WM_TEMPLATE_INDEX" val="1"/>
</p:tagLst>
</file>

<file path=ppt/tags/tag7.xml><?xml version="1.0" encoding="utf-8"?>
<p:tagLst xmlns:p="http://schemas.openxmlformats.org/presentationml/2006/main">
  <p:tag name="KSO_WM_UNIT_TABLE_BEAUTIFY" val="smartTable{ae860348-0a4a-4e9f-89f5-91fab51f751b}"/>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7074c47e-86a9-4e8f-b2fe-248e57b186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4322</Words>
  <Application>WPS 演示</Application>
  <PresentationFormat>宽屏</PresentationFormat>
  <Paragraphs>538</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Arial</vt:lpstr>
      <vt:lpstr>宋体</vt:lpstr>
      <vt:lpstr>Wingdings</vt:lpstr>
      <vt:lpstr>微软雅黑</vt:lpstr>
      <vt:lpstr>黑体</vt:lpstr>
      <vt:lpstr>Times New Roman</vt:lpstr>
      <vt:lpstr>Tahoma</vt:lpstr>
      <vt:lpstr>楷体_GB2312</vt:lpstr>
      <vt:lpstr>新宋体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