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80" r:id="rId3"/>
    <p:sldId id="312" r:id="rId5"/>
    <p:sldId id="313" r:id="rId6"/>
    <p:sldId id="314" r:id="rId7"/>
    <p:sldId id="315" r:id="rId8"/>
    <p:sldId id="316" r:id="rId9"/>
    <p:sldId id="317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2" r:id="rId23"/>
    <p:sldId id="268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-8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1CC8258B-6DF3-496B-B2AF-85F75B25C0C8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D0FB361C-1F6A-4646-8DAE-8215EAE00E47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 eaLnBrk="1" hangingPunct="1"/>
            <a:fld id="{EC0F3D3A-6F0E-4D28-8088-D81E04E66FC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b"/>
          <a:lstStyle/>
          <a:p>
            <a:pPr algn="r">
              <a:buFontTx/>
              <a:buNone/>
            </a:pPr>
            <a:fld id="{17CF89B2-C60A-4288-A032-0F32CEA2FD31}" type="slidenum">
              <a:rPr lang="zh-CN" altLang="en-US" sz="1200"/>
            </a:fld>
            <a:endParaRPr lang="en-US" altLang="zh-CN" sz="120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rou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 eaLnBrk="1" hangingPunct="1"/>
            <a:fld id="{61A9C04B-146B-4558-A31C-476E1629229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0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 noChangeArrowheads="1"/>
            </p:cNvPicPr>
            <p:nvPr/>
          </p:nvPicPr>
          <p:blipFill>
            <a:blip r:embed="rId2"/>
            <a:srcRect l="368" t="9363" r="29749" b="-82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6531" y="1536700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-2" y="171611"/>
            <a:ext cx="12192001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 noChangeArrowheads="1"/>
          </p:cNvPicPr>
          <p:nvPr userDrawn="1"/>
        </p:nvPicPr>
        <p:blipFill>
          <a:blip r:embed="rId2"/>
          <a:srcRect l="-2669" t="12558" r="-10663" b="70840"/>
          <a:stretch>
            <a:fillRect/>
          </a:stretch>
        </p:blipFill>
        <p:spPr bwMode="auto">
          <a:xfrm>
            <a:off x="2233613" y="182563"/>
            <a:ext cx="99583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9513" y="252413"/>
            <a:ext cx="5238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7618413" y="280988"/>
            <a:ext cx="370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北京师范大学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/>
            <a:srcRect t="9363" b="14136"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2" y="2127509"/>
            <a:ext cx="12192001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680" y="2385695"/>
            <a:ext cx="777049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  <a:endParaRPr lang="zh-CN" altLang="en-US" sz="5400" b="1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微软雅黑" panose="020B0503020204020204" pitchFamily="34" charset="-122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微软雅黑" panose="020B0503020204020204" pitchFamily="34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微软雅黑" panose="020B0503020204020204" pitchFamily="34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微软雅黑" panose="020B0503020204020204" pitchFamily="34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微软雅黑" panose="020B0503020204020204" pitchFamily="34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微软雅黑" panose="020B0503020204020204" pitchFamily="34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微软雅黑" panose="020B0503020204020204" pitchFamily="34" charset="-122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微软雅黑" panose="020B0503020204020204" pitchFamily="34" charset="-122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微软雅黑" panose="020B0503020204020204" pitchFamily="34" charset="-122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微软雅黑" panose="020B0503020204020204" pitchFamily="34" charset="-122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7.wmf"/><Relationship Id="rId7" Type="http://schemas.openxmlformats.org/officeDocument/2006/relationships/image" Target="../media/image26.GIF"/><Relationship Id="rId6" Type="http://schemas.openxmlformats.org/officeDocument/2006/relationships/image" Target="../media/image2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png"/><Relationship Id="rId3" Type="http://schemas.openxmlformats.org/officeDocument/2006/relationships/oleObject" Target="../embeddings/oleObject3.bin"/><Relationship Id="rId2" Type="http://schemas.openxmlformats.org/officeDocument/2006/relationships/image" Target="../media/image23.png"/><Relationship Id="rId10" Type="http://schemas.openxmlformats.org/officeDocument/2006/relationships/vmlDrawing" Target="../drawings/vmlDrawing2.vml"/><Relationship Id="rId1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hyperlink" Target="../../&#39764;&#26415;1.mp4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2" Type="http://schemas.openxmlformats.org/officeDocument/2006/relationships/slide" Target="slide3.xml"/><Relationship Id="rId1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942" y="837127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574675" y="6103938"/>
            <a:ext cx="684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 sz="2000">
              <a:solidFill>
                <a:srgbClr val="262626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171" name="组合 8"/>
          <p:cNvGrpSpPr/>
          <p:nvPr/>
        </p:nvGrpSpPr>
        <p:grpSpPr bwMode="auto">
          <a:xfrm>
            <a:off x="923925" y="1987550"/>
            <a:ext cx="6262688" cy="1343025"/>
            <a:chOff x="1178398" y="2105678"/>
            <a:chExt cx="3548062" cy="1343576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3637" y="2105678"/>
              <a:ext cx="2497584" cy="5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>
                  <a:solidFill>
                    <a:srgbClr val="262626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第十四章 </a:t>
              </a:r>
              <a:r>
                <a:rPr lang="en-US" altLang="zh-CN" sz="2000" b="1">
                  <a:solidFill>
                    <a:srgbClr val="262626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2000" b="1">
                  <a:solidFill>
                    <a:srgbClr val="262626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磁现象 </a:t>
              </a:r>
              <a:endParaRPr lang="zh-CN" altLang="en-US" sz="2000" b="1">
                <a:solidFill>
                  <a:srgbClr val="262626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178398" y="2625004"/>
              <a:ext cx="3548062" cy="82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4800" b="1">
                  <a:solidFill>
                    <a:srgbClr val="262626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 第一节 简单的磁现象</a:t>
              </a:r>
              <a:endParaRPr lang="zh-CN" altLang="en-US" sz="4800" b="1">
                <a:solidFill>
                  <a:srgbClr val="262626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7618413" y="280988"/>
            <a:ext cx="370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北京师范大学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175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35925" y="971550"/>
            <a:ext cx="41624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1317625" y="920750"/>
            <a:ext cx="9818688" cy="3298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endParaRPr lang="zh-CN" altLang="en-US" sz="2800">
              <a:solidFill>
                <a:srgbClr val="001D2E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800">
                <a:solidFill>
                  <a:srgbClr val="001D2E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      磁体上什么地方磁性最强？什么地方最弱？</a:t>
            </a:r>
            <a:r>
              <a:rPr lang="zh-CN" altLang="en-US" sz="2800">
                <a:solidFill>
                  <a:srgbClr val="001D2E"/>
                </a:solidFill>
                <a:latin typeface="华文行楷" pitchFamily="2" charset="-122"/>
                <a:ea typeface="华文行楷" pitchFamily="2" charset="-122"/>
                <a:sym typeface="Calibri" panose="020F0502020204030204" pitchFamily="34" charset="0"/>
              </a:rPr>
              <a:t>（</a:t>
            </a:r>
            <a:r>
              <a:rPr lang="zh-CN" altLang="en-US" sz="2800">
                <a:solidFill>
                  <a:srgbClr val="001E30"/>
                </a:solidFill>
                <a:latin typeface="华文行楷" pitchFamily="2" charset="-122"/>
                <a:ea typeface="华文行楷" pitchFamily="2" charset="-122"/>
                <a:sym typeface="Calibri" panose="020F0502020204030204" pitchFamily="34" charset="0"/>
              </a:rPr>
              <a:t>说明操作过程，观察到的现象以及认识</a:t>
            </a:r>
            <a:r>
              <a:rPr lang="zh-CN" altLang="en-US" sz="2800">
                <a:solidFill>
                  <a:srgbClr val="001D2E"/>
                </a:solidFill>
                <a:latin typeface="华文行楷" pitchFamily="2" charset="-122"/>
                <a:ea typeface="华文行楷" pitchFamily="2" charset="-122"/>
                <a:sym typeface="Calibri" panose="020F0502020204030204" pitchFamily="34" charset="0"/>
              </a:rPr>
              <a:t>）</a:t>
            </a:r>
            <a:endParaRPr lang="zh-CN" altLang="en-US" sz="2800">
              <a:solidFill>
                <a:srgbClr val="001D2E"/>
              </a:solidFill>
              <a:latin typeface="华文行楷" pitchFamily="2" charset="-122"/>
              <a:ea typeface="华文行楷" pitchFamily="2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zh-CN" altLang="en-US" sz="2800">
              <a:solidFill>
                <a:srgbClr val="001D2E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en-US" altLang="zh-CN" sz="2800">
              <a:solidFill>
                <a:srgbClr val="001D2E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1268413" y="1000125"/>
            <a:ext cx="5281612" cy="530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探究二：磁体的磁极</a:t>
            </a:r>
            <a:endParaRPr lang="zh-CN" altLang="en-US" sz="3200" b="1">
              <a:solidFill>
                <a:srgbClr val="0000FF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459038" y="5562600"/>
            <a:ext cx="5980112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磁体两端的磁性最强部分，叫做磁极 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2060" name="Picture 12" descr="Snap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46188" y="3100388"/>
            <a:ext cx="41116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76" name="Picture 20" descr="DSC03214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14098" t="22295" r="21498" b="42906"/>
          <a:stretch>
            <a:fillRect/>
          </a:stretch>
        </p:blipFill>
        <p:spPr bwMode="auto">
          <a:xfrm>
            <a:off x="6162675" y="3070225"/>
            <a:ext cx="446405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517900" y="333375"/>
            <a:ext cx="22415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探究问题，分工合作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476250" y="1754188"/>
            <a:ext cx="113823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rgbClr val="001D2E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如果磁体被分割成两段或几段后，每一段磁体上是否仍然有</a:t>
            </a:r>
            <a:r>
              <a:rPr lang="en-US" altLang="zh-CN" sz="2800">
                <a:solidFill>
                  <a:srgbClr val="001D2E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N</a:t>
            </a:r>
            <a:r>
              <a:rPr lang="zh-CN" altLang="en-US" sz="2800">
                <a:solidFill>
                  <a:srgbClr val="001D2E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极和</a:t>
            </a:r>
            <a:r>
              <a:rPr lang="en-US" altLang="zh-CN" sz="2800">
                <a:solidFill>
                  <a:srgbClr val="001D2E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S</a:t>
            </a:r>
            <a:r>
              <a:rPr lang="zh-CN" altLang="en-US" sz="2800">
                <a:solidFill>
                  <a:srgbClr val="001D2E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极？</a:t>
            </a:r>
            <a:endParaRPr lang="zh-CN" altLang="en-US" sz="2800">
              <a:solidFill>
                <a:srgbClr val="001D2E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79425" y="2462213"/>
            <a:ext cx="10261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华文行楷" pitchFamily="2" charset="-122"/>
                <a:sym typeface="Calibri" panose="020F0502020204030204" pitchFamily="34" charset="0"/>
              </a:rPr>
              <a:t>（说明操作及理由）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华文行楷" pitchFamily="2" charset="-122"/>
              <a:sym typeface="Calibri" panose="020F0502020204030204" pitchFamily="34" charset="0"/>
            </a:endParaRP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5973763" y="3048000"/>
            <a:ext cx="244475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buFontTx/>
              <a:buNone/>
            </a:pPr>
            <a:endParaRPr kumimoji="1" lang="zh-CN" altLang="zh-CN" sz="4000">
              <a:solidFill>
                <a:schemeClr val="tx2"/>
              </a:solidFill>
              <a:latin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65188" y="3275013"/>
            <a:ext cx="1026160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1095375" y="939800"/>
            <a:ext cx="6535738" cy="530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探究三：</a:t>
            </a:r>
            <a:r>
              <a:rPr lang="zh-CN" altLang="en-US" sz="3200" b="1">
                <a:solidFill>
                  <a:srgbClr val="0000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磁体上磁极的个数</a:t>
            </a:r>
            <a:endParaRPr lang="zh-CN" altLang="en-US" sz="3200" b="1">
              <a:solidFill>
                <a:srgbClr val="0000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9169400" y="3860800"/>
            <a:ext cx="17272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N</a:t>
            </a:r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977313" y="981075"/>
            <a:ext cx="1727200" cy="11890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CN" sz="6600" b="1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N</a:t>
            </a:r>
            <a:endParaRPr lang="en-US" altLang="zh-CN" sz="6600" b="1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649288" y="1466850"/>
            <a:ext cx="10345737" cy="2870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</a:pPr>
            <a:r>
              <a:rPr lang="zh-CN" altLang="en-US" sz="2800">
                <a:latin typeface="微软雅黑" panose="020B0503020204020204" pitchFamily="34" charset="-122"/>
                <a:sym typeface="Calibri" panose="020F0502020204030204" pitchFamily="34" charset="0"/>
              </a:rPr>
              <a:t>将小磁针放在针尖上，用手拨动小磁针，</a:t>
            </a:r>
            <a:endParaRPr lang="zh-CN" altLang="en-US" sz="2800">
              <a:latin typeface="微软雅黑" panose="020B0503020204020204" pitchFamily="34" charset="-122"/>
              <a:sym typeface="Calibri" panose="020F0502020204030204" pitchFamily="34" charset="0"/>
            </a:endParaRPr>
          </a:p>
          <a:p>
            <a:pPr eaLnBrk="0" hangingPunct="0">
              <a:lnSpc>
                <a:spcPct val="130000"/>
              </a:lnSpc>
              <a:buFontTx/>
              <a:buNone/>
            </a:pPr>
            <a:r>
              <a:rPr lang="zh-CN" altLang="en-US" sz="2800">
                <a:latin typeface="微软雅黑" panose="020B0503020204020204" pitchFamily="34" charset="-122"/>
                <a:sym typeface="Calibri" panose="020F0502020204030204" pitchFamily="34" charset="0"/>
              </a:rPr>
              <a:t>观察静止时的指向。</a:t>
            </a:r>
            <a:endParaRPr lang="zh-CN" altLang="en-US" sz="2800">
              <a:latin typeface="微软雅黑" panose="020B0503020204020204" pitchFamily="34" charset="-122"/>
              <a:sym typeface="Calibri" panose="020F0502020204030204" pitchFamily="34" charset="0"/>
            </a:endParaRPr>
          </a:p>
          <a:p>
            <a:pPr eaLnBrk="0" hangingPunct="0">
              <a:lnSpc>
                <a:spcPct val="130000"/>
              </a:lnSpc>
              <a:buFontTx/>
              <a:buNone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隶书" pitchFamily="49" charset="-122"/>
                <a:sym typeface="Calibri" panose="020F0502020204030204" pitchFamily="34" charset="0"/>
              </a:rPr>
              <a:t>注意：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隶书" pitchFamily="49" charset="-122"/>
              <a:sym typeface="Calibri" panose="020F0502020204030204" pitchFamily="34" charset="0"/>
            </a:endParaRPr>
          </a:p>
          <a:p>
            <a:pPr eaLnBrk="0" hangingPunct="0">
              <a:lnSpc>
                <a:spcPct val="130000"/>
              </a:lnSpc>
              <a:buFontTx/>
              <a:buNone/>
            </a:pPr>
            <a:r>
              <a:rPr lang="en-US" altLang="zh-CN" sz="2800">
                <a:latin typeface="微软雅黑" panose="020B0503020204020204" pitchFamily="34" charset="-122"/>
                <a:ea typeface="华文行楷" pitchFamily="2" charset="-122"/>
                <a:sym typeface="Calibri" panose="020F0502020204030204" pitchFamily="34" charset="0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华文行楷" pitchFamily="2" charset="-122"/>
                <a:sym typeface="Calibri" panose="020F0502020204030204" pitchFamily="34" charset="0"/>
              </a:rPr>
              <a:t>、不要让磁体靠近它。</a:t>
            </a:r>
            <a:endParaRPr lang="zh-CN" altLang="en-US" sz="2800">
              <a:latin typeface="微软雅黑" panose="020B0503020204020204" pitchFamily="34" charset="-122"/>
              <a:ea typeface="华文行楷" pitchFamily="2" charset="-122"/>
              <a:sym typeface="Calibri" panose="020F0502020204030204" pitchFamily="34" charset="0"/>
            </a:endParaRPr>
          </a:p>
          <a:p>
            <a:pPr eaLnBrk="0" hangingPunct="0">
              <a:lnSpc>
                <a:spcPct val="130000"/>
              </a:lnSpc>
              <a:buFontTx/>
              <a:buNone/>
            </a:pPr>
            <a:r>
              <a:rPr lang="en-US" altLang="zh-CN" sz="2800">
                <a:latin typeface="微软雅黑" panose="020B0503020204020204" pitchFamily="34" charset="-122"/>
                <a:ea typeface="华文行楷" pitchFamily="2" charset="-122"/>
                <a:sym typeface="Calibri" panose="020F0502020204030204" pitchFamily="34" charset="0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华文行楷" pitchFamily="2" charset="-122"/>
                <a:sym typeface="Calibri" panose="020F0502020204030204" pitchFamily="34" charset="0"/>
              </a:rPr>
              <a:t>、观察其他同学小磁针的指向。</a:t>
            </a:r>
            <a:endParaRPr lang="zh-CN" altLang="en-US" sz="2800">
              <a:latin typeface="微软雅黑" panose="020B0503020204020204" pitchFamily="34" charset="-122"/>
              <a:ea typeface="华文行楷" pitchFamily="2" charset="-122"/>
              <a:sym typeface="Calibri" panose="020F0502020204030204" pitchFamily="34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30238" y="4398963"/>
            <a:ext cx="113760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CN" altLang="en-US" sz="2800">
                <a:latin typeface="微软雅黑" panose="020B0503020204020204" pitchFamily="34" charset="-122"/>
                <a:sym typeface="Calibri" panose="020F0502020204030204" pitchFamily="34" charset="0"/>
              </a:rPr>
              <a:t>小磁针静止后的位置总是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指向南北方向。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19125" y="5148263"/>
            <a:ext cx="11279188" cy="10747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CN" altLang="en-US" sz="2800">
                <a:latin typeface="微软雅黑" panose="020B0503020204020204" pitchFamily="34" charset="-122"/>
                <a:sym typeface="Calibri" panose="020F0502020204030204" pitchFamily="34" charset="0"/>
              </a:rPr>
              <a:t>小磁针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指向北面</a:t>
            </a:r>
            <a:r>
              <a:rPr lang="zh-CN" altLang="en-US" sz="2800">
                <a:latin typeface="微软雅黑" panose="020B0503020204020204" pitchFamily="34" charset="-122"/>
                <a:sym typeface="Calibri" panose="020F0502020204030204" pitchFamily="34" charset="0"/>
              </a:rPr>
              <a:t>的一端叫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北极（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N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极）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CN" altLang="en-US" sz="2800">
                <a:latin typeface="微软雅黑" panose="020B0503020204020204" pitchFamily="34" charset="-122"/>
                <a:sym typeface="Calibri" panose="020F0502020204030204" pitchFamily="34" charset="0"/>
              </a:rPr>
              <a:t>           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指向南面</a:t>
            </a:r>
            <a:r>
              <a:rPr lang="zh-CN" altLang="en-US" sz="2800">
                <a:latin typeface="微软雅黑" panose="020B0503020204020204" pitchFamily="34" charset="-122"/>
                <a:sym typeface="Calibri" panose="020F0502020204030204" pitchFamily="34" charset="0"/>
              </a:rPr>
              <a:t>的一端叫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南极（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S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极）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9401" name="Text Box 4"/>
          <p:cNvSpPr txBox="1">
            <a:spLocks noChangeArrowheads="1"/>
          </p:cNvSpPr>
          <p:nvPr/>
        </p:nvSpPr>
        <p:spPr bwMode="auto">
          <a:xfrm>
            <a:off x="801688" y="960438"/>
            <a:ext cx="5281612" cy="530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探究四：磁体的指向性</a:t>
            </a:r>
            <a:endParaRPr lang="zh-CN" altLang="en-US" sz="3200" b="1">
              <a:solidFill>
                <a:srgbClr val="0000FF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7" name="Picture 17" descr="12-1-3"/>
          <p:cNvPicPr>
            <a:picLocks noChangeAspect="1" noChangeArrowheads="1"/>
          </p:cNvPicPr>
          <p:nvPr/>
        </p:nvPicPr>
        <p:blipFill>
          <a:blip r:embed="rId1"/>
          <a:srcRect t="3644" r="-194" b="36790"/>
          <a:stretch>
            <a:fillRect/>
          </a:stretch>
        </p:blipFill>
        <p:spPr bwMode="auto">
          <a:xfrm>
            <a:off x="8213725" y="3884613"/>
            <a:ext cx="310832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9" descr="2009330142823"/>
          <p:cNvPicPr>
            <a:picLocks noChangeAspect="1" noChangeArrowheads="1"/>
          </p:cNvPicPr>
          <p:nvPr/>
        </p:nvPicPr>
        <p:blipFill>
          <a:blip r:embed="rId2"/>
          <a:srcRect l="2986" t="28424" r="48199" b="1912"/>
          <a:stretch>
            <a:fillRect/>
          </a:stretch>
        </p:blipFill>
        <p:spPr bwMode="auto">
          <a:xfrm>
            <a:off x="8183563" y="1190625"/>
            <a:ext cx="3063875" cy="2522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3517900" y="333375"/>
            <a:ext cx="22415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探究问题，分工合作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utoUpdateAnimBg="0"/>
      <p:bldP spid="30729" grpId="0" autoUpdateAnimBg="0"/>
      <p:bldP spid="3073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nap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08063" y="1989138"/>
            <a:ext cx="105600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62038" y="1065213"/>
            <a:ext cx="3841750" cy="530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3200">
                <a:latin typeface="Calibri" panose="020F0502020204030204" pitchFamily="34" charset="0"/>
                <a:sym typeface="Calibri" panose="020F0502020204030204" pitchFamily="34" charset="0"/>
              </a:rPr>
              <a:t>你知道它的原理吗？</a:t>
            </a:r>
            <a:endParaRPr lang="zh-CN" altLang="en-US" sz="3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1"/>
          <p:cNvSpPr>
            <a:spLocks noChangeArrowheads="1"/>
          </p:cNvSpPr>
          <p:nvPr/>
        </p:nvSpPr>
        <p:spPr bwMode="auto">
          <a:xfrm>
            <a:off x="673100" y="1970088"/>
            <a:ext cx="110871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</a:rPr>
              <a:t>拿两个磁铁，分别让他们的磁极之间互相靠近，有何现象发生？</a:t>
            </a:r>
            <a:endParaRPr lang="zh-CN" altLang="en-US" sz="2800">
              <a:solidFill>
                <a:srgbClr val="001E3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649288" y="1019175"/>
            <a:ext cx="6381750" cy="530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探究五：磁极间的作用规律</a:t>
            </a:r>
            <a:endParaRPr lang="zh-CN" altLang="en-US" sz="3200" b="1">
              <a:solidFill>
                <a:srgbClr val="0000FF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144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89100" y="2952750"/>
            <a:ext cx="75565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 rot="-2333695">
            <a:off x="6437313" y="4738688"/>
            <a:ext cx="954087" cy="501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365375" y="5651500"/>
            <a:ext cx="6689725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同名磁极相互排斥、异名磁极相互吸引。 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517900" y="333375"/>
            <a:ext cx="22415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探究问题，分工合作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84213" y="2801938"/>
            <a:ext cx="92805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磁化现象</a:t>
            </a:r>
            <a:r>
              <a:rPr lang="en-US" altLang="zh-CN" sz="2800" b="1">
                <a:latin typeface="微软雅黑" panose="020B0503020204020204" pitchFamily="34" charset="-122"/>
                <a:sym typeface="Calibri" panose="020F0502020204030204" pitchFamily="34" charset="0"/>
              </a:rPr>
              <a:t>:</a:t>
            </a:r>
            <a:r>
              <a:rPr lang="zh-CN" altLang="en-US" sz="2800">
                <a:latin typeface="微软雅黑" panose="020B0503020204020204" pitchFamily="34" charset="-122"/>
                <a:ea typeface="隶书" pitchFamily="49" charset="-122"/>
                <a:sym typeface="Calibri" panose="020F0502020204030204" pitchFamily="34" charset="0"/>
              </a:rPr>
              <a:t>使原来没有磁性的物体获得磁性的过程。</a:t>
            </a:r>
            <a:endParaRPr lang="zh-CN" altLang="en-US" sz="2800">
              <a:latin typeface="微软雅黑" panose="020B0503020204020204" pitchFamily="34" charset="-122"/>
              <a:ea typeface="隶书" pitchFamily="49" charset="-122"/>
              <a:sym typeface="Calibri" panose="020F0502020204030204" pitchFamily="34" charset="0"/>
            </a:endParaRP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646113" y="3546475"/>
            <a:ext cx="10514012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rgbClr val="001E3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被磁化的物体如果是铁棒，获得的磁性会立即消失。</a:t>
            </a:r>
            <a:endParaRPr lang="zh-CN" altLang="en-US" sz="2800">
              <a:solidFill>
                <a:srgbClr val="001E3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646113" y="4168775"/>
            <a:ext cx="1021715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rgbClr val="001E3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被磁化的物体如果是钢棒，获得的磁性就会保持较长的时间。</a:t>
            </a:r>
            <a:endParaRPr lang="zh-CN" altLang="en-US" sz="2800">
              <a:solidFill>
                <a:srgbClr val="001E3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98500" y="4916488"/>
            <a:ext cx="196215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buFontTx/>
              <a:buNone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磁化方式：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408113" y="5468938"/>
            <a:ext cx="104521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、接触或靠近磁体；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2471" name="Text Box 10"/>
          <p:cNvSpPr txBox="1">
            <a:spLocks noChangeArrowheads="1"/>
          </p:cNvSpPr>
          <p:nvPr/>
        </p:nvSpPr>
        <p:spPr bwMode="auto">
          <a:xfrm>
            <a:off x="1408113" y="6021388"/>
            <a:ext cx="77120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b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、用磁体的一极沿同一方向多次摩擦。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2472" name="Text Box 4"/>
          <p:cNvSpPr txBox="1">
            <a:spLocks noChangeArrowheads="1"/>
          </p:cNvSpPr>
          <p:nvPr/>
        </p:nvSpPr>
        <p:spPr bwMode="auto">
          <a:xfrm>
            <a:off x="808038" y="938213"/>
            <a:ext cx="5280025" cy="530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探究六：磁化现象</a:t>
            </a:r>
            <a:endParaRPr lang="zh-CN" altLang="en-US" sz="3200" b="1">
              <a:solidFill>
                <a:srgbClr val="0000FF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2473" name="文本框 1"/>
          <p:cNvSpPr txBox="1">
            <a:spLocks noChangeArrowheads="1"/>
          </p:cNvSpPr>
          <p:nvPr/>
        </p:nvSpPr>
        <p:spPr bwMode="auto">
          <a:xfrm>
            <a:off x="636588" y="1452563"/>
            <a:ext cx="10118725" cy="1289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  <a:buFontTx/>
              <a:buNone/>
            </a:pPr>
            <a:r>
              <a:rPr lang="zh-CN" altLang="en-US" sz="2800">
                <a:solidFill>
                  <a:srgbClr val="001E30"/>
                </a:solidFill>
              </a:rPr>
              <a:t>拿铁片在磁体上沿一个方向摩擦，然后让铁片去靠近大头针，会有什么现象产生？</a:t>
            </a:r>
            <a:endParaRPr lang="zh-CN" altLang="en-US" sz="2800">
              <a:solidFill>
                <a:srgbClr val="001E30"/>
              </a:solidFill>
            </a:endParaRPr>
          </a:p>
        </p:txBody>
      </p:sp>
      <p:pic>
        <p:nvPicPr>
          <p:cNvPr id="49165" name="Picture 15" descr="12-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69288" y="4703763"/>
            <a:ext cx="3048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autoUpdateAnimBg="0"/>
      <p:bldP spid="62468" grpId="0" autoUpdateAnimBg="0"/>
      <p:bldP spid="33800" grpId="0" autoUpdateAnimBg="0"/>
      <p:bldP spid="33801" grpId="0" autoUpdateAnimBg="0"/>
      <p:bldP spid="6247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752475" y="2093913"/>
            <a:ext cx="10509250" cy="3854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1.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一根磁铁上磁性最强的部分是</a:t>
            </a:r>
            <a:r>
              <a:rPr lang="en-US" altLang="zh-CN" sz="2800" u="sng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                     </a:t>
            </a: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这个部分叫</a:t>
            </a:r>
            <a:r>
              <a:rPr lang="en-US" altLang="zh-CN" sz="2800" u="sng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         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，分别叫</a:t>
            </a:r>
            <a:r>
              <a:rPr lang="en-US" altLang="zh-CN" sz="2800" u="sng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         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极和</a:t>
            </a:r>
            <a:r>
              <a:rPr lang="en-US" altLang="zh-CN" sz="2800" u="sng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        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极。</a:t>
            </a:r>
            <a:endParaRPr lang="zh-CN" altLang="en-US" sz="2800">
              <a:solidFill>
                <a:srgbClr val="001E3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2.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用一根细线系在一根条形磁铁的中间，悬挂在空气静止，可发现条形磁铁总是指向</a:t>
            </a:r>
            <a:r>
              <a:rPr lang="en-US" altLang="zh-CN" sz="2800" u="sng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           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方向，条形磁铁的</a:t>
            </a: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N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极指</a:t>
            </a:r>
            <a:r>
              <a:rPr lang="en-US" altLang="zh-CN" sz="2800" u="sng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          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S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极指</a:t>
            </a: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_______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。</a:t>
            </a:r>
            <a:endParaRPr lang="zh-CN" altLang="en-US" sz="2800">
              <a:solidFill>
                <a:srgbClr val="001E3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buFontTx/>
              <a:buNone/>
            </a:pPr>
            <a:endParaRPr lang="en-US" altLang="zh-CN" sz="2800">
              <a:solidFill>
                <a:srgbClr val="001E3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428750" y="1590675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1E30"/>
                </a:solidFill>
                <a:sym typeface="Calibri" panose="020F0502020204030204" pitchFamily="34" charset="0"/>
              </a:rPr>
              <a:t>基础知识</a:t>
            </a:r>
            <a:endParaRPr lang="zh-CN" altLang="en-US" sz="2800" b="1">
              <a:solidFill>
                <a:srgbClr val="001E30"/>
              </a:solidFill>
              <a:sym typeface="Calibri" panose="020F0502020204030204" pitchFamily="34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962025" y="876300"/>
            <a:ext cx="14033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sym typeface="Calibri" panose="020F0502020204030204" pitchFamily="34" charset="0"/>
              </a:rPr>
              <a:t>练一练</a:t>
            </a:r>
            <a:endParaRPr lang="zh-CN" altLang="en-US" sz="3200" b="1">
              <a:solidFill>
                <a:srgbClr val="0000FF"/>
              </a:solidFill>
              <a:sym typeface="Calibri" panose="020F0502020204030204" pitchFamily="34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6102350" y="2219325"/>
            <a:ext cx="17922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磁体的两端 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9928225" y="2197100"/>
            <a:ext cx="8778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磁极 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2043113" y="2847975"/>
            <a:ext cx="573087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南 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3735388" y="2898775"/>
            <a:ext cx="573087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北 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3830638" y="4395788"/>
            <a:ext cx="877887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南北 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42925" y="5635625"/>
            <a:ext cx="928846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</a:rPr>
              <a:t>3.</a:t>
            </a:r>
            <a:r>
              <a:rPr lang="zh-CN" altLang="en-US" sz="2800">
                <a:latin typeface="微软雅黑" panose="020B0503020204020204" pitchFamily="34" charset="-122"/>
              </a:rPr>
              <a:t>磁极间作用规律：</a:t>
            </a:r>
            <a:r>
              <a:rPr lang="zh-CN" altLang="en-US" sz="2800" u="sng">
                <a:latin typeface="微软雅黑" panose="020B0503020204020204" pitchFamily="34" charset="-122"/>
              </a:rPr>
              <a:t>                                                 </a:t>
            </a:r>
            <a:r>
              <a:rPr lang="zh-CN" altLang="en-US" sz="2800">
                <a:latin typeface="微软雅黑" panose="020B0503020204020204" pitchFamily="34" charset="-122"/>
              </a:rPr>
              <a:t>  。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1114425" y="5059363"/>
            <a:ext cx="8778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南极 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8785225" y="4392613"/>
            <a:ext cx="8778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北极 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3665538" y="5600700"/>
            <a:ext cx="53657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同名磁极相互排斥，异名磁极相互吸引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3505" name="矩形 4"/>
          <p:cNvSpPr>
            <a:spLocks noChangeArrowheads="1"/>
          </p:cNvSpPr>
          <p:nvPr/>
        </p:nvSpPr>
        <p:spPr bwMode="auto">
          <a:xfrm>
            <a:off x="3717925" y="263525"/>
            <a:ext cx="3240088" cy="550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FF0000"/>
                </a:solidFill>
                <a:sym typeface="宋体" panose="02010600030101010101" pitchFamily="2" charset="-122"/>
              </a:rPr>
              <a:t>交流评价，巩固练习</a:t>
            </a:r>
            <a:endParaRPr lang="zh-CN" altLang="en-US" b="1">
              <a:solidFill>
                <a:srgbClr val="FF0000"/>
              </a:solidFill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/>
      <p:bldP spid="63496" grpId="0"/>
      <p:bldP spid="63497" grpId="0"/>
      <p:bldP spid="63498" grpId="0"/>
      <p:bldP spid="63499" grpId="0"/>
      <p:bldP spid="63501" grpId="0"/>
      <p:bldP spid="63502" grpId="0"/>
      <p:bldP spid="635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029"/>
          <p:cNvSpPr txBox="1">
            <a:spLocks noChangeArrowheads="1"/>
          </p:cNvSpPr>
          <p:nvPr/>
        </p:nvSpPr>
        <p:spPr bwMode="auto">
          <a:xfrm>
            <a:off x="319088" y="1577975"/>
            <a:ext cx="11630025" cy="3981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．用一根铁钉靠近小磁针的</a:t>
            </a: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N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极，它们互相吸引，由此可判断（        ）</a:t>
            </a:r>
            <a:endParaRPr lang="zh-CN" altLang="en-US" sz="2800">
              <a:solidFill>
                <a:srgbClr val="001E3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A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．铁钉有磁性                                </a:t>
            </a: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B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．铁钉无磁性</a:t>
            </a:r>
            <a:endParaRPr lang="zh-CN" altLang="en-US" sz="2800">
              <a:solidFill>
                <a:srgbClr val="001E3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C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．铁钉可能有磁性，可能无磁性     </a:t>
            </a: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D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．条件不足，无法判断</a:t>
            </a:r>
            <a:endParaRPr lang="zh-CN" altLang="en-US" sz="2800">
              <a:solidFill>
                <a:srgbClr val="001E3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30000"/>
              </a:lnSpc>
              <a:buFontTx/>
              <a:buNone/>
            </a:pPr>
            <a:endParaRPr lang="zh-CN" altLang="en-US" sz="2800">
              <a:solidFill>
                <a:srgbClr val="001E3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．钢条靠近磁针的某个磁极时，发现该磁极被排斥，则这钢条（        ）</a:t>
            </a:r>
            <a:endParaRPr lang="zh-CN" altLang="en-US" sz="2800">
              <a:solidFill>
                <a:srgbClr val="001E3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A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．一定具有磁性                             </a:t>
            </a: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B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．一定没有磁性</a:t>
            </a:r>
            <a:endParaRPr lang="zh-CN" altLang="en-US" sz="2800">
              <a:solidFill>
                <a:srgbClr val="001E3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C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．可能有磁性也可能没磁性            </a:t>
            </a: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D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．条件不足，无法判断</a:t>
            </a:r>
            <a:endParaRPr lang="zh-CN" altLang="en-US" sz="2800">
              <a:solidFill>
                <a:srgbClr val="001E3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2294" name="Text Box 1030"/>
          <p:cNvSpPr txBox="1">
            <a:spLocks noChangeArrowheads="1"/>
          </p:cNvSpPr>
          <p:nvPr/>
        </p:nvSpPr>
        <p:spPr bwMode="auto">
          <a:xfrm>
            <a:off x="10725150" y="1728788"/>
            <a:ext cx="673100" cy="530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</a:t>
            </a:r>
            <a:endParaRPr lang="en-US" altLang="zh-CN" sz="3200" b="1">
              <a:solidFill>
                <a:srgbClr val="FF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295" name="Text Box 1031"/>
          <p:cNvSpPr txBox="1">
            <a:spLocks noChangeArrowheads="1"/>
          </p:cNvSpPr>
          <p:nvPr/>
        </p:nvSpPr>
        <p:spPr bwMode="auto">
          <a:xfrm>
            <a:off x="10664825" y="3978275"/>
            <a:ext cx="430213" cy="530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</a:t>
            </a:r>
            <a:endParaRPr lang="en-US" altLang="zh-CN" sz="3200" b="1">
              <a:solidFill>
                <a:srgbClr val="FF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776288" y="1081088"/>
            <a:ext cx="16065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1E30"/>
                </a:solidFill>
                <a:sym typeface="Calibri" panose="020F0502020204030204" pitchFamily="34" charset="0"/>
              </a:rPr>
              <a:t>知识运用</a:t>
            </a:r>
            <a:endParaRPr lang="zh-CN" altLang="en-US" sz="2800" b="1">
              <a:solidFill>
                <a:srgbClr val="001E30"/>
              </a:solidFill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5"/>
          <p:cNvSpPr txBox="1">
            <a:spLocks noChangeArrowheads="1"/>
          </p:cNvSpPr>
          <p:nvPr/>
        </p:nvSpPr>
        <p:spPr bwMode="auto">
          <a:xfrm>
            <a:off x="719138" y="1125538"/>
            <a:ext cx="10507662" cy="1289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Tx/>
              <a:buNone/>
            </a:pP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3.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一根条形磁铁，左端为</a:t>
            </a: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S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极，右端为</a:t>
            </a: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N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极，下图表示从</a:t>
            </a: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S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极到</a:t>
            </a: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N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极磁性强弱变化情况的图象中正确的是（        ）</a:t>
            </a:r>
            <a:endParaRPr lang="zh-CN" altLang="en-US" sz="2800">
              <a:solidFill>
                <a:srgbClr val="001E3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5539" name="Picture 6" descr="100_5207"/>
          <p:cNvPicPr>
            <a:picLocks noChangeAspect="1" noChangeArrowheads="1"/>
          </p:cNvPicPr>
          <p:nvPr/>
        </p:nvPicPr>
        <p:blipFill>
          <a:blip r:embed="rId1">
            <a:grayscl/>
          </a:blip>
          <a:srcRect/>
          <a:stretch>
            <a:fillRect/>
          </a:stretch>
        </p:blipFill>
        <p:spPr bwMode="auto">
          <a:xfrm>
            <a:off x="1009650" y="3151188"/>
            <a:ext cx="93138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048500" y="1846263"/>
            <a:ext cx="465138" cy="5857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D</a:t>
            </a:r>
            <a:endParaRPr lang="en-US" altLang="zh-CN" sz="3600">
              <a:solidFill>
                <a:srgbClr val="FF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863600" y="847725"/>
            <a:ext cx="691515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2800" b="1">
                <a:solidFill>
                  <a:srgbClr val="0000FF"/>
                </a:solidFill>
                <a:latin typeface="Tahoma" panose="020B0604030504040204" pitchFamily="34" charset="0"/>
                <a:ea typeface="幼圆" pitchFamily="49" charset="-122"/>
                <a:sym typeface="Calibri" panose="020F0502020204030204" pitchFamily="34" charset="0"/>
              </a:rPr>
              <a:t>磁现象在现代科技生产生活中的应用</a:t>
            </a:r>
            <a:endParaRPr kumimoji="1" lang="zh-CN" altLang="en-US" sz="2800" b="1">
              <a:solidFill>
                <a:srgbClr val="0000FF"/>
              </a:solidFill>
              <a:latin typeface="Tahoma" panose="020B0604030504040204" pitchFamily="34" charset="0"/>
              <a:ea typeface="幼圆" pitchFamily="49" charset="-122"/>
              <a:sym typeface="Calibri" panose="020F0502020204030204" pitchFamily="34" charset="0"/>
            </a:endParaRPr>
          </a:p>
        </p:txBody>
      </p:sp>
      <p:grpSp>
        <p:nvGrpSpPr>
          <p:cNvPr id="66563" name="Group 3"/>
          <p:cNvGrpSpPr/>
          <p:nvPr/>
        </p:nvGrpSpPr>
        <p:grpSpPr bwMode="auto">
          <a:xfrm>
            <a:off x="1017588" y="1524000"/>
            <a:ext cx="4999037" cy="2297113"/>
            <a:chOff x="336" y="606"/>
            <a:chExt cx="2362" cy="1418"/>
          </a:xfrm>
        </p:grpSpPr>
        <p:graphicFrame>
          <p:nvGraphicFramePr>
            <p:cNvPr id="66564" name="Object 4"/>
            <p:cNvGraphicFramePr>
              <a:graphicFrameLocks noChangeAspect="1"/>
            </p:cNvGraphicFramePr>
            <p:nvPr/>
          </p:nvGraphicFramePr>
          <p:xfrm>
            <a:off x="463" y="606"/>
            <a:ext cx="1776" cy="1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BMP 图象" r:id="rId1" imgW="2571750" imgH="1752600" progId="Paint.Picture">
                    <p:embed/>
                  </p:oleObj>
                </mc:Choice>
                <mc:Fallback>
                  <p:oleObj name="BMP 图象" r:id="rId1" imgW="2571750" imgH="1752600" progId="Paint.Picture">
                    <p:embed/>
                    <p:pic>
                      <p:nvPicPr>
                        <p:cNvPr id="0" name="Object 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63" y="606"/>
                          <a:ext cx="1776" cy="121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565" name="Text Box 5"/>
            <p:cNvSpPr txBox="1">
              <a:spLocks noChangeArrowheads="1"/>
            </p:cNvSpPr>
            <p:nvPr/>
          </p:nvSpPr>
          <p:spPr bwMode="auto">
            <a:xfrm>
              <a:off x="336" y="1741"/>
              <a:ext cx="2362" cy="28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Tx/>
                <a:buNone/>
              </a:pPr>
              <a:endPara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6566" name="Group 6"/>
          <p:cNvGrpSpPr/>
          <p:nvPr/>
        </p:nvGrpSpPr>
        <p:grpSpPr bwMode="auto">
          <a:xfrm>
            <a:off x="6180138" y="1516063"/>
            <a:ext cx="5664200" cy="2490787"/>
            <a:chOff x="3078" y="718"/>
            <a:chExt cx="2676" cy="1569"/>
          </a:xfrm>
        </p:grpSpPr>
        <p:graphicFrame>
          <p:nvGraphicFramePr>
            <p:cNvPr id="66567" name="Object 7"/>
            <p:cNvGraphicFramePr>
              <a:graphicFrameLocks noChangeAspect="1"/>
            </p:cNvGraphicFramePr>
            <p:nvPr/>
          </p:nvGraphicFramePr>
          <p:xfrm>
            <a:off x="3456" y="718"/>
            <a:ext cx="1920" cy="1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BMP 图象" r:id="rId3" imgW="2857500" imgH="1895475" progId="Paint.Picture">
                    <p:embed/>
                  </p:oleObj>
                </mc:Choice>
                <mc:Fallback>
                  <p:oleObj name="BMP 图象" r:id="rId3" imgW="2857500" imgH="1895475" progId="Paint.Picture">
                    <p:embed/>
                    <p:pic>
                      <p:nvPicPr>
                        <p:cNvPr id="0" name="Object 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lum bright="600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456" y="718"/>
                          <a:ext cx="1920" cy="12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3078" y="1999"/>
              <a:ext cx="26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Tx/>
                <a:buNone/>
              </a:pPr>
              <a:r>
                <a:rPr kumimoji="1"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磁共振成像的胸部显影片</a:t>
              </a:r>
              <a:endPara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6569" name="Group 9"/>
          <p:cNvGrpSpPr/>
          <p:nvPr/>
        </p:nvGrpSpPr>
        <p:grpSpPr bwMode="auto">
          <a:xfrm>
            <a:off x="773113" y="3983038"/>
            <a:ext cx="4216400" cy="2544762"/>
            <a:chOff x="0" y="2321"/>
            <a:chExt cx="2336" cy="1603"/>
          </a:xfrm>
        </p:grpSpPr>
        <p:graphicFrame>
          <p:nvGraphicFramePr>
            <p:cNvPr id="66570" name="Object 10"/>
            <p:cNvGraphicFramePr>
              <a:graphicFrameLocks noChangeAspect="1"/>
            </p:cNvGraphicFramePr>
            <p:nvPr/>
          </p:nvGraphicFramePr>
          <p:xfrm>
            <a:off x="282" y="2321"/>
            <a:ext cx="1920" cy="1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BMP 图象" r:id="rId5" imgW="3048000" imgH="1981200" progId="Paint.Picture">
                    <p:embed/>
                  </p:oleObj>
                </mc:Choice>
                <mc:Fallback>
                  <p:oleObj name="BMP 图象" r:id="rId5" imgW="3048000" imgH="1981200" progId="Paint.Picture">
                    <p:embed/>
                    <p:pic>
                      <p:nvPicPr>
                        <p:cNvPr id="0" name="Object 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2" y="2321"/>
                          <a:ext cx="1920" cy="134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571" name="Text Box 11"/>
            <p:cNvSpPr txBox="1">
              <a:spLocks noChangeArrowheads="1"/>
            </p:cNvSpPr>
            <p:nvPr/>
          </p:nvSpPr>
          <p:spPr bwMode="auto">
            <a:xfrm>
              <a:off x="0" y="3659"/>
              <a:ext cx="2336" cy="2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kumimoji="1"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sym typeface="Calibri" panose="020F0502020204030204" pitchFamily="34" charset="0"/>
                </a:rPr>
                <a:t>计算机房的磁带和磁盘存储器</a:t>
              </a:r>
              <a:endPara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66572" name="Picture 12" descr="disk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2688" y="4516438"/>
            <a:ext cx="1550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573" name="Group 13"/>
          <p:cNvGrpSpPr/>
          <p:nvPr/>
        </p:nvGrpSpPr>
        <p:grpSpPr bwMode="auto">
          <a:xfrm>
            <a:off x="7081838" y="4256088"/>
            <a:ext cx="4603750" cy="2214562"/>
            <a:chOff x="3312" y="2784"/>
            <a:chExt cx="2175" cy="1395"/>
          </a:xfrm>
        </p:grpSpPr>
        <p:pic>
          <p:nvPicPr>
            <p:cNvPr id="66574" name="Picture 14" descr="7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04" y="2784"/>
              <a:ext cx="1488" cy="1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75" name="Text Box 15"/>
            <p:cNvSpPr txBox="1">
              <a:spLocks noChangeArrowheads="1"/>
            </p:cNvSpPr>
            <p:nvPr/>
          </p:nvSpPr>
          <p:spPr bwMode="auto">
            <a:xfrm>
              <a:off x="3312" y="3914"/>
              <a:ext cx="2175" cy="2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just" eaLnBrk="0" hangingPunct="0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kumimoji="1" lang="zh-CN" altLang="en-US" sz="2400" b="1">
                  <a:solidFill>
                    <a:srgbClr val="FF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录音带、录像带</a:t>
              </a:r>
              <a:endParaRPr kumimoji="1" lang="zh-CN" altLang="en-US" sz="24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1130300" y="3459163"/>
            <a:ext cx="41465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solidFill>
                  <a:srgbClr val="FF0000"/>
                </a:solidFill>
              </a:rPr>
              <a:t>地质工作者正在进行磁法勘探</a:t>
            </a:r>
            <a:endParaRPr kumimoji="1"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8963" y="1503363"/>
            <a:ext cx="10972800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959350" y="814388"/>
            <a:ext cx="1335088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/>
              <a:t>极   光</a:t>
            </a:r>
            <a:endParaRPr lang="zh-CN" altLang="en-US" sz="3200" b="1"/>
          </a:p>
        </p:txBody>
      </p:sp>
    </p:spTree>
  </p:cSld>
  <p:clrMapOvr>
    <a:masterClrMapping/>
  </p:clrMapOvr>
  <p:transition spd="slow"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7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0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2"/>
      <p:bldP spid="47108" grpId="3"/>
      <p:bldP spid="47108" grpId="4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文本框 2"/>
          <p:cNvSpPr txBox="1">
            <a:spLocks noChangeArrowheads="1"/>
          </p:cNvSpPr>
          <p:nvPr/>
        </p:nvSpPr>
        <p:spPr bwMode="auto">
          <a:xfrm>
            <a:off x="1503363" y="2781300"/>
            <a:ext cx="7713662" cy="690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  <a:buFontTx/>
              <a:buNone/>
            </a:pPr>
            <a:r>
              <a:rPr lang="zh-CN" altLang="en-US" sz="2800">
                <a:latin typeface="微软雅黑" panose="020B0503020204020204" pitchFamily="34" charset="-122"/>
                <a:ea typeface="华文行楷" pitchFamily="2" charset="-122"/>
                <a:sym typeface="Calibri" panose="020F0502020204030204" pitchFamily="34" charset="0"/>
              </a:rPr>
              <a:t>同学们，通过本节课的学习，你学到了什么？</a:t>
            </a:r>
            <a:endParaRPr lang="zh-CN" altLang="en-US" sz="2800">
              <a:latin typeface="微软雅黑" panose="020B0503020204020204" pitchFamily="34" charset="-122"/>
              <a:ea typeface="华文行楷" pitchFamily="2" charset="-122"/>
              <a:sym typeface="Calibri" panose="020F0502020204030204" pitchFamily="34" charset="0"/>
            </a:endParaRPr>
          </a:p>
        </p:txBody>
      </p:sp>
      <p:pic>
        <p:nvPicPr>
          <p:cNvPr id="68612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553575" y="4389438"/>
            <a:ext cx="211296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085850" y="1511300"/>
            <a:ext cx="18097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1E30"/>
                </a:solidFill>
                <a:sym typeface="Calibri" panose="020F0502020204030204" pitchFamily="34" charset="0"/>
              </a:rPr>
              <a:t>课堂小结</a:t>
            </a:r>
            <a:endParaRPr lang="zh-CN" altLang="en-US" sz="3200" b="1">
              <a:solidFill>
                <a:srgbClr val="001E30"/>
              </a:solidFill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8825" y="1365250"/>
            <a:ext cx="1067752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946150"/>
            <a:ext cx="11917363" cy="604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959350" y="814388"/>
            <a:ext cx="1109663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/>
              <a:t>极 光</a:t>
            </a:r>
            <a:endParaRPr lang="zh-CN" altLang="en-US" sz="3200" b="1"/>
          </a:p>
        </p:txBody>
      </p:sp>
    </p:spTree>
  </p:cSld>
  <p:clrMapOvr>
    <a:masterClrMapping/>
  </p:clrMapOvr>
  <p:transition spd="slow" advClick="0" advTm="6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4700" y="1208088"/>
            <a:ext cx="10539413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960438"/>
            <a:ext cx="11917363" cy="450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959350" y="814388"/>
            <a:ext cx="1109663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/>
              <a:t>极 光</a:t>
            </a:r>
            <a:endParaRPr lang="zh-CN" altLang="en-US" sz="3200" b="1"/>
          </a:p>
        </p:txBody>
      </p:sp>
    </p:spTree>
  </p:cSld>
  <p:clrMapOvr>
    <a:masterClrMapping/>
  </p:clrMapOvr>
  <p:transition spd="slow" advClick="0" advTm="6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3550" y="1377950"/>
            <a:ext cx="111902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914400"/>
            <a:ext cx="11917363" cy="698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191125" y="892175"/>
            <a:ext cx="110966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/>
              <a:t>极 光</a:t>
            </a:r>
            <a:endParaRPr lang="zh-CN" altLang="en-US" sz="3200" b="1"/>
          </a:p>
        </p:txBody>
      </p:sp>
    </p:spTree>
  </p:cSld>
  <p:clrMapOvr>
    <a:masterClrMapping/>
  </p:clrMapOvr>
  <p:transition spd="slow" advClick="0" advTm="6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0875" y="979488"/>
            <a:ext cx="11034713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65163" y="946150"/>
            <a:ext cx="11252200" cy="496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959350" y="814388"/>
            <a:ext cx="1109663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/>
              <a:t>极 光</a:t>
            </a:r>
            <a:endParaRPr lang="zh-CN" altLang="en-US" sz="32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矩形 4">
            <a:hlinkClick r:id="rId1"/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263" y="1887538"/>
            <a:ext cx="7132637" cy="1195387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019550" y="3608388"/>
            <a:ext cx="3382963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4000">
                <a:latin typeface="微软雅黑" panose="020B0503020204020204" pitchFamily="34" charset="-122"/>
              </a:rPr>
              <a:t>听话的小铁针 </a:t>
            </a:r>
            <a:endParaRPr lang="zh-CN" altLang="en-US" sz="4000">
              <a:latin typeface="微软雅黑" panose="020B0503020204020204" pitchFamily="34" charset="-122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079500" y="1171575"/>
            <a:ext cx="1711325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</a:rPr>
              <a:t>创设情境</a:t>
            </a:r>
            <a:r>
              <a:rPr lang="zh-CN" altLang="en-US" sz="2800">
                <a:latin typeface="微软雅黑" panose="020B0503020204020204" pitchFamily="34" charset="-122"/>
              </a:rPr>
              <a:t> 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52233" name="矩形 4"/>
          <p:cNvSpPr>
            <a:spLocks noChangeArrowheads="1"/>
          </p:cNvSpPr>
          <p:nvPr/>
        </p:nvSpPr>
        <p:spPr bwMode="auto">
          <a:xfrm>
            <a:off x="3595688" y="233363"/>
            <a:ext cx="3068637" cy="550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b="1">
                <a:solidFill>
                  <a:srgbClr val="FF0000"/>
                </a:solidFill>
                <a:sym typeface="宋体" panose="02010600030101010101" pitchFamily="2" charset="-122"/>
              </a:rPr>
              <a:t>设置情境，引出问题</a:t>
            </a:r>
            <a:endParaRPr lang="zh-CN" altLang="en-US" b="1">
              <a:solidFill>
                <a:srgbClr val="FF0000"/>
              </a:solidFill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38500"/>
            <a:ext cx="3873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8288" y="3368675"/>
            <a:ext cx="35337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6850" y="3386138"/>
            <a:ext cx="386556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文本框 6"/>
          <p:cNvSpPr txBox="1">
            <a:spLocks noChangeArrowheads="1"/>
          </p:cNvSpPr>
          <p:nvPr/>
        </p:nvSpPr>
        <p:spPr bwMode="auto">
          <a:xfrm>
            <a:off x="1390650" y="5543550"/>
            <a:ext cx="1728788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铁</a:t>
            </a:r>
            <a:endParaRPr lang="zh-CN" altLang="en-US" sz="3200" b="1">
              <a:solidFill>
                <a:srgbClr val="FF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2" name="文本框 7"/>
          <p:cNvSpPr txBox="1">
            <a:spLocks noChangeArrowheads="1"/>
          </p:cNvSpPr>
          <p:nvPr/>
        </p:nvSpPr>
        <p:spPr bwMode="auto">
          <a:xfrm>
            <a:off x="5232400" y="5578475"/>
            <a:ext cx="1727200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钴</a:t>
            </a:r>
            <a:endParaRPr lang="zh-CN" altLang="en-US" sz="3200" b="1">
              <a:solidFill>
                <a:srgbClr val="FF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3" name="文本框 8"/>
          <p:cNvSpPr txBox="1">
            <a:spLocks noChangeArrowheads="1"/>
          </p:cNvSpPr>
          <p:nvPr/>
        </p:nvSpPr>
        <p:spPr bwMode="auto">
          <a:xfrm>
            <a:off x="9456738" y="5578475"/>
            <a:ext cx="1727200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镍</a:t>
            </a:r>
            <a:endParaRPr lang="zh-CN" altLang="en-US" sz="3200" b="1">
              <a:solidFill>
                <a:srgbClr val="FF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280" name="文本框 9"/>
          <p:cNvSpPr txBox="1">
            <a:spLocks noChangeArrowheads="1"/>
          </p:cNvSpPr>
          <p:nvPr/>
        </p:nvSpPr>
        <p:spPr bwMode="auto">
          <a:xfrm>
            <a:off x="963613" y="1041400"/>
            <a:ext cx="4800600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Tx/>
              <a:buNone/>
            </a:pPr>
            <a:r>
              <a:rPr lang="zh-CN" altLang="en-US" sz="3200" b="1">
                <a:solidFill>
                  <a:srgbClr val="0000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探究一：磁铁吸铁性</a:t>
            </a:r>
            <a:endParaRPr lang="zh-CN" altLang="en-US" sz="3200" b="1">
              <a:solidFill>
                <a:srgbClr val="0000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281" name="文本框 10"/>
          <p:cNvSpPr txBox="1">
            <a:spLocks noChangeArrowheads="1"/>
          </p:cNvSpPr>
          <p:nvPr/>
        </p:nvSpPr>
        <p:spPr bwMode="auto">
          <a:xfrm>
            <a:off x="1419225" y="1573213"/>
            <a:ext cx="8499475" cy="124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  <a:buFontTx/>
              <a:buNone/>
            </a:pP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</a:rPr>
              <a:t>磁铁只能吸引铁吗？还能吸引其它物质吗？</a:t>
            </a:r>
            <a:endParaRPr lang="en-US" altLang="zh-CN" sz="2800">
              <a:solidFill>
                <a:srgbClr val="001E30"/>
              </a:solidFill>
              <a:latin typeface="微软雅黑" panose="020B0503020204020204" pitchFamily="34" charset="-122"/>
            </a:endParaRPr>
          </a:p>
          <a:p>
            <a:pPr eaLnBrk="0" hangingPunct="0">
              <a:lnSpc>
                <a:spcPct val="135000"/>
              </a:lnSpc>
              <a:buFontTx/>
              <a:buNone/>
            </a:pPr>
            <a:r>
              <a:rPr lang="zh-CN" altLang="en-US" sz="2800">
                <a:solidFill>
                  <a:srgbClr val="001E30"/>
                </a:solidFill>
              </a:rPr>
              <a:t>（</a:t>
            </a:r>
            <a:r>
              <a:rPr lang="zh-CN" altLang="en-US" sz="2800">
                <a:solidFill>
                  <a:srgbClr val="001E30"/>
                </a:solidFill>
                <a:latin typeface="华文楷体" pitchFamily="2" charset="-122"/>
                <a:ea typeface="华文楷体" pitchFamily="2" charset="-122"/>
              </a:rPr>
              <a:t>说明操作过程，观察到的现象以及认识</a:t>
            </a:r>
            <a:r>
              <a:rPr lang="zh-CN" altLang="en-US" sz="2800">
                <a:solidFill>
                  <a:srgbClr val="001E30"/>
                </a:solidFill>
              </a:rPr>
              <a:t>）</a:t>
            </a:r>
            <a:endParaRPr lang="zh-CN" altLang="en-US" sz="2800">
              <a:solidFill>
                <a:srgbClr val="001E30"/>
              </a:solidFill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517900" y="333375"/>
            <a:ext cx="22415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探究问题，分工合作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055813" y="1427163"/>
            <a:ext cx="7192962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</a:rPr>
              <a:t>: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</a:rPr>
              <a:t>能吸引铁、钴、镍 等物质的性质。</a:t>
            </a:r>
            <a:endParaRPr lang="zh-CN" altLang="en-US" sz="2800">
              <a:solidFill>
                <a:srgbClr val="001E3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5299" name="Text Box 3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2041525" y="2165350"/>
            <a:ext cx="75057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</a:rPr>
              <a:t>:</a:t>
            </a:r>
            <a:r>
              <a:rPr lang="zh-CN" altLang="en-US" sz="2800">
                <a:solidFill>
                  <a:srgbClr val="001E30"/>
                </a:solidFill>
                <a:latin typeface="微软雅黑" panose="020B0503020204020204" pitchFamily="34" charset="-122"/>
              </a:rPr>
              <a:t>具有磁性的物体。</a:t>
            </a:r>
            <a:endParaRPr lang="zh-CN" altLang="en-US" sz="2800">
              <a:solidFill>
                <a:srgbClr val="001E3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14388" y="3716338"/>
            <a:ext cx="12195175" cy="10064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zh-CN" altLang="zh-CN" sz="4400"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35025" y="1379538"/>
            <a:ext cx="3167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800">
                <a:solidFill>
                  <a:srgbClr val="001E30"/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磁性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62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942975" y="2211388"/>
            <a:ext cx="259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Tx/>
              <a:buNone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磁体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1030288" y="3448050"/>
          <a:ext cx="575310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位图图像" r:id="rId3" imgW="4314825" imgH="2962275" progId="Paint.Picture">
                  <p:embed/>
                </p:oleObj>
              </mc:Choice>
              <mc:Fallback>
                <p:oleObj name="位图图像" r:id="rId3" imgW="4314825" imgH="2962275" progId="Paint.Picture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288" y="3448050"/>
                        <a:ext cx="5753100" cy="2543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934200" y="4684713"/>
            <a:ext cx="497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条形、针形、蹄形、圆柱形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autoUpdateAnimBg="0"/>
      <p:bldP spid="19461" grpId="0" autoUpdateAnimBg="0"/>
      <p:bldP spid="19462" grpId="0" autoUpdateAnimBg="0"/>
      <p:bldP spid="19465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1339</Words>
  <Application>WPS 演示</Application>
  <PresentationFormat>自定义</PresentationFormat>
  <Paragraphs>166</Paragraphs>
  <Slides>21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 Light</vt:lpstr>
      <vt:lpstr>Calibri</vt:lpstr>
      <vt:lpstr>华文楷体</vt:lpstr>
      <vt:lpstr>华文行楷</vt:lpstr>
      <vt:lpstr/>
      <vt:lpstr>Arial Unicode MS</vt:lpstr>
      <vt:lpstr>Times New Roman</vt:lpstr>
      <vt:lpstr>隶书</vt:lpstr>
      <vt:lpstr>Tahoma</vt:lpstr>
      <vt:lpstr>幼圆</vt:lpstr>
      <vt:lpstr>RomanS</vt:lpstr>
      <vt:lpstr>Office 主题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2013-07-01T03:05:00Z</dcterms:created>
  <dcterms:modified xsi:type="dcterms:W3CDTF">2018-04-30T13:20:11Z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