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12192000"/>
  <p:custDataLst>
    <p:tags r:id="rId4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tags" Target="tags/tag1.xml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15.jpeg" /><Relationship Id="rId6" Type="http://schemas.openxmlformats.org/officeDocument/2006/relationships/image" Target="../media/image1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7.jpe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0.jpeg" /><Relationship Id="rId4" Type="http://schemas.openxmlformats.org/officeDocument/2006/relationships/image" Target="../media/image21.png" /><Relationship Id="rId5" Type="http://schemas.openxmlformats.org/officeDocument/2006/relationships/image" Target="../media/image2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3.jpeg" /><Relationship Id="rId4" Type="http://schemas.openxmlformats.org/officeDocument/2006/relationships/image" Target="../media/image24.png" /><Relationship Id="rId5" Type="http://schemas.openxmlformats.org/officeDocument/2006/relationships/image" Target="../media/image2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6.png" /><Relationship Id="rId4" Type="http://schemas.openxmlformats.org/officeDocument/2006/relationships/image" Target="../media/image27.jpeg" /><Relationship Id="rId5" Type="http://schemas.openxmlformats.org/officeDocument/2006/relationships/image" Target="../media/image2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9.jpeg" /><Relationship Id="rId4" Type="http://schemas.openxmlformats.org/officeDocument/2006/relationships/image" Target="../media/image30.png" /><Relationship Id="rId5" Type="http://schemas.openxmlformats.org/officeDocument/2006/relationships/image" Target="../media/image3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32.png" /><Relationship Id="rId6" Type="http://schemas.openxmlformats.org/officeDocument/2006/relationships/image" Target="../media/image3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4.jpeg" /><Relationship Id="rId4" Type="http://schemas.openxmlformats.org/officeDocument/2006/relationships/image" Target="../media/image3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11.xml" TargetMode="Internal" /><Relationship Id="rId7" Type="http://schemas.openxmlformats.org/officeDocument/2006/relationships/slide" Target="slide24.xml" TargetMode="Internal" /><Relationship Id="rId8" Type="http://schemas.openxmlformats.org/officeDocument/2006/relationships/slide" Target="slide29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6.jpeg" /><Relationship Id="rId4" Type="http://schemas.openxmlformats.org/officeDocument/2006/relationships/image" Target="../media/image37.png" /><Relationship Id="rId5" Type="http://schemas.openxmlformats.org/officeDocument/2006/relationships/image" Target="../media/image38.jpeg" /><Relationship Id="rId6" Type="http://schemas.openxmlformats.org/officeDocument/2006/relationships/image" Target="../media/image39.jpeg" /><Relationship Id="rId7" Type="http://schemas.openxmlformats.org/officeDocument/2006/relationships/image" Target="../media/image40.jpeg" /><Relationship Id="rId8" Type="http://schemas.openxmlformats.org/officeDocument/2006/relationships/image" Target="../media/image41.jpeg" /><Relationship Id="rId9" Type="http://schemas.openxmlformats.org/officeDocument/2006/relationships/image" Target="../media/image4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4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5.png" /><Relationship Id="rId4" Type="http://schemas.openxmlformats.org/officeDocument/2006/relationships/image" Target="../media/image46.png" /><Relationship Id="rId5" Type="http://schemas.openxmlformats.org/officeDocument/2006/relationships/image" Target="../media/image47.jpeg" /><Relationship Id="rId6" Type="http://schemas.openxmlformats.org/officeDocument/2006/relationships/image" Target="../media/image48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9.jpeg" /><Relationship Id="rId4" Type="http://schemas.openxmlformats.org/officeDocument/2006/relationships/image" Target="../media/image50.png" /><Relationship Id="rId5" Type="http://schemas.openxmlformats.org/officeDocument/2006/relationships/image" Target="../media/image51.png" /><Relationship Id="rId6" Type="http://schemas.openxmlformats.org/officeDocument/2006/relationships/image" Target="../media/image52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53.jpeg" /><Relationship Id="rId4" Type="http://schemas.openxmlformats.org/officeDocument/2006/relationships/image" Target="../media/image54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55.jpeg" /><Relationship Id="rId4" Type="http://schemas.openxmlformats.org/officeDocument/2006/relationships/image" Target="../media/image56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57.jpeg" /><Relationship Id="rId4" Type="http://schemas.openxmlformats.org/officeDocument/2006/relationships/image" Target="../media/image5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59.jpeg" /><Relationship Id="rId4" Type="http://schemas.openxmlformats.org/officeDocument/2006/relationships/image" Target="../media/image6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61.jpeg" /><Relationship Id="rId4" Type="http://schemas.openxmlformats.org/officeDocument/2006/relationships/image" Target="../media/image62.jpeg" /><Relationship Id="rId5" Type="http://schemas.openxmlformats.org/officeDocument/2006/relationships/image" Target="../media/image63.jpeg" /><Relationship Id="rId6" Type="http://schemas.openxmlformats.org/officeDocument/2006/relationships/image" Target="../media/image64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65.png" /><Relationship Id="rId4" Type="http://schemas.openxmlformats.org/officeDocument/2006/relationships/image" Target="../media/image66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67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68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69.png" /><Relationship Id="rId4" Type="http://schemas.openxmlformats.org/officeDocument/2006/relationships/image" Target="../media/image67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70.png" /><Relationship Id="rId4" Type="http://schemas.openxmlformats.org/officeDocument/2006/relationships/image" Target="../media/image67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67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71.png" /><Relationship Id="rId4" Type="http://schemas.openxmlformats.org/officeDocument/2006/relationships/image" Target="../media/image72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73.png" /><Relationship Id="rId4" Type="http://schemas.openxmlformats.org/officeDocument/2006/relationships/image" Target="../media/image74.jpeg" /><Relationship Id="rId5" Type="http://schemas.openxmlformats.org/officeDocument/2006/relationships/image" Target="../media/image7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0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png" /><Relationship Id="rId6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png" /><Relationship Id="rId6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c9950fc04.fixed?vcp=1&amp;pid=d886613b3&amp;color=0,0,0&amp;vtp=1&amp;bbb=1" title=""/>
          <p:cNvSpPr/>
          <p:nvPr/>
        </p:nvSpPr>
        <p:spPr>
          <a:xfrm>
            <a:off x="0" y="167271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c9950fc04.fixed?vcp=1&amp;pid=d886613b3&amp;color=0,0,0&amp;vtp=1&amp;bbb=1" title=""/>
          <p:cNvSpPr/>
          <p:nvPr/>
        </p:nvSpPr>
        <p:spPr>
          <a:xfrm>
            <a:off x="0" y="273342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第四部分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电与磁</a:t>
            </a:r>
            <a:endParaRPr lang="en-US" altLang="zh-CN" sz="5500"/>
          </a:p>
        </p:txBody>
      </p:sp>
      <p:sp>
        <p:nvSpPr>
          <p:cNvPr id="4" name="C_3_BD#c9950fc04.fixed?vcp=1&amp;pid=d886613b3&amp;color=0,0,0&amp;vtp=1&amp;bbb=1" title=""/>
          <p:cNvSpPr/>
          <p:nvPr/>
        </p:nvSpPr>
        <p:spPr>
          <a:xfrm>
            <a:off x="0" y="366610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第20讲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电压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电阻</a:t>
            </a:r>
            <a:endParaRPr lang="en-US" altLang="zh-CN" sz="5500"/>
          </a:p>
        </p:txBody>
      </p:sp>
      <p:sp>
        <p:nvSpPr>
          <p:cNvPr id="5" name="C_3#c9950fc04" title=""/>
          <p:cNvSpPr/>
          <p:nvPr/>
        </p:nvSpPr>
        <p:spPr>
          <a:xfrm>
            <a:off x="1956816" y="469938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b8a69fef3?vcp=1&amp;pid=317305283&amp;color=0,0,0&amp;vtp=1&amp;bt=1&amp;bbb=1&amp;hb=1" title=""/>
          <p:cNvSpPr/>
          <p:nvPr/>
        </p:nvSpPr>
        <p:spPr>
          <a:xfrm>
            <a:off x="932688" y="720000"/>
            <a:ext cx="10323576" cy="53146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11.滑动变阻器的使用</a:t>
            </a:r>
            <a:endParaRPr lang="en-US" altLang="zh-CN" sz="2800"/>
          </a:p>
          <a:p>
            <a:pPr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（1）连入电路时，应“一上一下”各连接一个接线柱。</a:t>
            </a:r>
            <a:endParaRPr lang="en-US" altLang="zh-CN" sz="2800"/>
          </a:p>
          <a:p>
            <a:pPr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（2）接入电路的电阻（有效电阻）是滑片到已连接的下接线柱之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间的电阻丝。</a:t>
            </a:r>
            <a:endParaRPr lang="en-US" altLang="zh-CN" sz="2800"/>
          </a:p>
          <a:p>
            <a:pPr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（3）在闭合电路前，应将滑片移到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的位置，防止电流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过大烧坏电路元件。</a:t>
            </a:r>
            <a:endParaRPr lang="en-US" altLang="zh-CN" sz="2800"/>
          </a:p>
          <a:p>
            <a:pPr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◉考点点拨</a:t>
            </a:r>
            <a:endParaRPr lang="en-US" altLang="zh-CN" sz="2800"/>
          </a:p>
          <a:p>
            <a:pPr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电阻是导体本身的一种性质，与导体的材料、长度和横截面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积有关，与导体两端的电压、通过的电流、是否连入电路都无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关。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#7.1</a:t>
            </a:r>
            <a:endParaRPr lang="en-US" altLang="zh-CN" sz="2800"/>
          </a:p>
        </p:txBody>
      </p:sp>
      <p:sp>
        <p:nvSpPr>
          <p:cNvPr id="3" name="P_6_AN.24_1#b8a69fef3.blank?vcp=1&amp;pid=317305283&amp;color=0,0,0&amp;vpa=24&amp;vtp=1&amp;bbb=1" title=""/>
          <p:cNvSpPr/>
          <p:nvPr/>
        </p:nvSpPr>
        <p:spPr>
          <a:xfrm>
            <a:off x="6478620" y="2853600"/>
            <a:ext cx="1687513" cy="4965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3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阻值最大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181346adb.fixed?vcp=1&amp;pid=c9950fc04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181346adb.fixed?vcp=1&amp;pid=c9950fc04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181346adb.fixed?vcp=1&amp;pid=c9950fc04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562fbfd60?vcp=1&amp;pid=181346adb&amp;color=0,0,0&amp;tib=255,255,255&amp;iip=5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562fbfd60?vcp=1&amp;pid=181346adb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电压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串联电路和并联电路的电压特点</a:t>
            </a:r>
            <a:endParaRPr lang="en-US" altLang="zh-CN" sz="100"/>
          </a:p>
        </p:txBody>
      </p:sp>
      <p:pic>
        <p:nvPicPr>
          <p:cNvPr id="4" name="C_5_BD#562fbfd60?vcp=1&amp;pid=181346adb&amp;color=0,0,0&amp;tib=255,255,255&amp;iip=6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65" y="810742"/>
            <a:ext cx="1143000" cy="466344"/>
          </a:xfrm>
          <a:prstGeom prst="rect">
            <a:avLst/>
          </a:prstGeom>
        </p:spPr>
      </p:pic>
      <p:pic>
        <p:nvPicPr>
          <p:cNvPr id="5" name="QB_6_BD.25_1#d9577ce2a?iti=1&amp;htil=1&amp;vcp=1&amp;vop=1&amp;vis=1&amp;pid=562fbfd60&amp;color=0,0,0&amp;tib=255,255,255&amp;vtp=1&amp;hs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4692" y="1378495"/>
            <a:ext cx="27614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25_2#d9577ce2a?iti=1&amp;htil=1&amp;vcp=1&amp;vop=1&amp;vis=1&amp;pid=562fbfd60&amp;color=0,0,0&amp;vtp=1&amp;bbb=1" title=""/>
          <p:cNvSpPr/>
          <p:nvPr/>
        </p:nvSpPr>
        <p:spPr>
          <a:xfrm>
            <a:off x="9170130" y="356289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</a:t>
            </a:r>
            <a:endParaRPr lang="en-US" altLang="zh-CN" sz="2800"/>
          </a:p>
        </p:txBody>
      </p:sp>
      <mc:AlternateContent>
        <mc:Choice Requires="a14">
          <p:sp>
            <p:nvSpPr>
              <p:cNvPr id="7" name="QB_6_BD.25_3#d9577ce2a?htil=1&amp;vcp=1&amp;vop=1&amp;vis=1&amp;pid=562fbfd60&amp;color=0,0,0&amp;vtp=1&amp;bbb=1&amp;hb=1" title=""/>
              <p:cNvSpPr/>
              <p:nvPr/>
            </p:nvSpPr>
            <p:spPr>
              <a:xfrm>
                <a:off x="932688" y="1351063"/>
                <a:ext cx="7424928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如图20-1所示电路，电源电压恒为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，闭合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后，电压表的示数为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；若断开开关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，电压表的示数将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（选填“变大”“变小”或“不变”），小灯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（选填“会”或“不会”）发光。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B_6_BD.25_3#d9577ce2a?htil=1&amp;vcp=1&amp;vop=1&amp;vis=1&amp;pid=562fbfd6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7424928" cy="3144457"/>
              </a:xfrm>
              <a:prstGeom prst="rect">
                <a:avLst/>
              </a:prstGeom>
              <a:blipFill rotWithShape="1">
                <a:blip r:embed="rId6"/>
                <a:stretch>
                  <a:fillRect l="-7" t="-13" r="5" b="-2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6_AN.26_1#d9577ce2a.blank?vcp=1&amp;vop=1&amp;vis=1&amp;pid=562fbfd60&amp;color=0,0,0&amp;vpa=25&amp;vtp=1" title=""/>
          <p:cNvSpPr/>
          <p:nvPr/>
        </p:nvSpPr>
        <p:spPr>
          <a:xfrm>
            <a:off x="2014569" y="2615983"/>
            <a:ext cx="4365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endParaRPr lang="en-US" altLang="zh-CN" sz="2800"/>
          </a:p>
        </p:txBody>
      </p:sp>
      <p:sp>
        <p:nvSpPr>
          <p:cNvPr id="9" name="QB_6_AN.27_1#d9577ce2a.blank?vcp=1&amp;vop=1&amp;vis=1&amp;pid=562fbfd60&amp;color=0,0,0&amp;vpa=26&amp;vtp=1&amp;bbb=1" title=""/>
          <p:cNvSpPr/>
          <p:nvPr/>
        </p:nvSpPr>
        <p:spPr>
          <a:xfrm>
            <a:off x="943007" y="32636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变大</a:t>
            </a:r>
            <a:endParaRPr lang="en-US" altLang="zh-CN" sz="2800"/>
          </a:p>
        </p:txBody>
      </p:sp>
      <p:sp>
        <p:nvSpPr>
          <p:cNvPr id="10" name="QB_6_AN.28_1#d9577ce2a.blank?vcp=1&amp;vop=1&amp;vis=1&amp;pid=562fbfd60&amp;color=0,0,0&amp;vpa=27&amp;vtp=1&amp;bbb=1" title=""/>
          <p:cNvSpPr/>
          <p:nvPr/>
        </p:nvSpPr>
        <p:spPr>
          <a:xfrm>
            <a:off x="1672114" y="389042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不会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9" grpId="0" uiExpand="1" build="p" animBg="1"/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29_1#27f46599b?iti=2&amp;htil=2&amp;vcp=1&amp;vop=1&amp;vis=1&amp;pid=562fbfd60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5904" y="1572736"/>
            <a:ext cx="286207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29_2#27f46599b?iti=2&amp;htil=2&amp;vcp=1&amp;vop=1&amp;vis=1&amp;pid=562fbfd60&amp;color=0,0,0&amp;vtp=1&amp;bbb=1" title=""/>
          <p:cNvSpPr/>
          <p:nvPr/>
        </p:nvSpPr>
        <p:spPr>
          <a:xfrm>
            <a:off x="9261635" y="426005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图20-2</a:t>
            </a:r>
            <a:endParaRPr lang="en-US" altLang="zh-CN" sz="28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QB_6_BD.29_3#27f46599b?htil=2&amp;vcp=1&amp;vop=1&amp;vis=1&amp;pid=562fbfd60&amp;color=0,0,0&amp;vtp=1&amp;bt=1&amp;bbb=1&amp;hb=1" title=""/>
              <p:cNvSpPr/>
              <p:nvPr/>
            </p:nvSpPr>
            <p:spPr>
              <a:xfrm>
                <a:off x="932688" y="1545304"/>
                <a:ext cx="7333488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如图20-2所示，将A、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两个金属片插入柠檬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中制成水果电池，用电压表测量水果电池两端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的电压。金属片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”）是水果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电池的正极，该水果电池两端的电压为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要想得到更大的电压，可以把多个这样的水果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电池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（选填“串”或“并”）联起来。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QB_6_BD.29_3#27f46599b?htil=2&amp;vcp=1&amp;vop=1&amp;vis=1&amp;pid=562fbfd6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304"/>
                <a:ext cx="7333488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7" t="-9" r="-1926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B_6_AN.30_1#27f46599b.blank?vcp=1&amp;vop=1&amp;vis=1&amp;pid=562fbfd60&amp;color=0,0,0&amp;vpa=28&amp;vtp=1&amp;bbb=1" title=""/>
              <p:cNvSpPr/>
              <p:nvPr/>
            </p:nvSpPr>
            <p:spPr>
              <a:xfrm>
                <a:off x="3482213" y="2946812"/>
                <a:ext cx="43815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5" name="QB_6_AN.30_1#27f46599b.blank?vcp=1&amp;vop=1&amp;vis=1&amp;pid=562fbfd60&amp;color=0,0,0&amp;vpa=2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213" y="2946812"/>
                <a:ext cx="438150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116" t="-100" r="116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6_AN.31_1#27f46599b.blank?vcp=1&amp;vop=1&amp;vis=1&amp;pid=562fbfd60&amp;color=0,0,0&amp;vpa=29&amp;vtp=1&amp;bbb=1" title=""/>
          <p:cNvSpPr/>
          <p:nvPr/>
        </p:nvSpPr>
        <p:spPr>
          <a:xfrm>
            <a:off x="6977095" y="3457924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1.2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QB_6_AN.32_1#27f46599b.blank?vcp=1&amp;vop=1&amp;vis=1&amp;pid=562fbfd60&amp;color=0,0,0&amp;vpa=30&amp;vtp=1" title=""/>
          <p:cNvSpPr/>
          <p:nvPr/>
        </p:nvSpPr>
        <p:spPr>
          <a:xfrm>
            <a:off x="1657382" y="4732369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串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6_BD.33_1#e00bf492f?iti=3&amp;htil=3&amp;vcp=1&amp;vop=1&amp;vis=1&amp;pid=562fbfd60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5088" y="1611598"/>
            <a:ext cx="2532888" cy="1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33_2#e00bf492f?iti=3&amp;htil=3&amp;vcp=1&amp;vop=1&amp;vis=1&amp;pid=562fbfd60&amp;color=0,0,0&amp;vtp=1&amp;bbb=1" title=""/>
          <p:cNvSpPr/>
          <p:nvPr/>
        </p:nvSpPr>
        <p:spPr>
          <a:xfrm>
            <a:off x="9426226" y="303704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6_BD.33_3#e00bf492f?htil=3&amp;vcp=1&amp;vop=1&amp;vis=1&amp;pid=562fbfd60&amp;color=0,0,0&amp;vtp=1&amp;bt=1&amp;bbb=1&amp;hb=1&amp;hs=1" title=""/>
              <p:cNvSpPr/>
              <p:nvPr/>
            </p:nvSpPr>
            <p:spPr>
              <a:xfrm>
                <a:off x="932688" y="1584166"/>
                <a:ext cx="7653528" cy="24983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并联在如图20-3甲所示电路中，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电流表的示数为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通过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A，此时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两端的电压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（选填“相等”或“不相等”）；再将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6_BD.33_3#e00bf492f?htil=3&amp;vcp=1&amp;vop=1&amp;vis=1&amp;pid=562fbfd6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84166"/>
                <a:ext cx="7653528" cy="2498344"/>
              </a:xfrm>
              <a:prstGeom prst="rect">
                <a:avLst/>
              </a:prstGeom>
              <a:blipFill rotWithShape="1">
                <a:blip r:embed="rId4"/>
                <a:stretch>
                  <a:fillRect l="-7" t="-19" r="-3496" b="-3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6_AN.34_1#e00bf492f.blank?vcp=1&amp;vop=1&amp;vis=1&amp;pid=562fbfd60&amp;color=0,0,0&amp;vpa=31&amp;vtp=1&amp;bbb=1" title=""/>
          <p:cNvSpPr/>
          <p:nvPr/>
        </p:nvSpPr>
        <p:spPr>
          <a:xfrm>
            <a:off x="3465989" y="2849086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0.2</a:t>
            </a:r>
            <a:endParaRPr lang="en-US" altLang="zh-CN" sz="2800"/>
          </a:p>
        </p:txBody>
      </p:sp>
      <p:sp>
        <p:nvSpPr>
          <p:cNvPr id="6" name="QB_6_AN.35_1#e00bf492f.blank?vcp=1&amp;vop=1&amp;vis=1&amp;pid=562fbfd60&amp;color=0,0,0&amp;vpa=32&amp;vtp=1&amp;bbb=1" title=""/>
          <p:cNvSpPr/>
          <p:nvPr/>
        </p:nvSpPr>
        <p:spPr>
          <a:xfrm>
            <a:off x="943007" y="3485356"/>
            <a:ext cx="9731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相等</a:t>
            </a:r>
            <a:endParaRPr lang="en-US" altLang="zh-CN" sz="2800"/>
          </a:p>
        </p:txBody>
      </p:sp>
      <p:sp>
        <p:nvSpPr>
          <p:cNvPr id="7" name="QB_6_AN.36_1#e00bf492f.blank?vcp=1&amp;vop=1&amp;vis=1&amp;pid=562fbfd60&amp;color=0,0,0&amp;vpa=33&amp;vtp=1" title=""/>
          <p:cNvSpPr/>
          <p:nvPr/>
        </p:nvSpPr>
        <p:spPr>
          <a:xfrm>
            <a:off x="3864579" y="4663027"/>
            <a:ext cx="4365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</a:t>
            </a:r>
            <a:endParaRPr lang="en-US" altLang="zh-CN" sz="2800"/>
          </a:p>
        </p:txBody>
      </p:sp>
      <mc:AlternateContent>
        <mc:Choice Requires="a14">
          <p:sp>
            <p:nvSpPr>
              <p:cNvPr id="8" name="QB_6_BD.33_3#e00bf492f?htil=3&amp;vcp=1&amp;vop=1&amp;vis=1&amp;pid=562fbfd60&amp;color=0,0,0&amp;vtp=1&amp;bt=1&amp;bbb=1&amp;hb=1&amp;hs=1" title=""/>
              <p:cNvSpPr/>
              <p:nvPr/>
            </p:nvSpPr>
            <p:spPr>
              <a:xfrm>
                <a:off x="935991" y="4066762"/>
                <a:ext cx="10320018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串联在如图乙所示电路中，电源电压为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，电压表示数为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两端的电压为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B_6_BD.33_3#e00bf492f?htil=3&amp;vcp=1&amp;vop=1&amp;vis=1&amp;pid=562fbfd6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066762"/>
                <a:ext cx="10320018" cy="1201357"/>
              </a:xfrm>
              <a:prstGeom prst="rect">
                <a:avLst/>
              </a:prstGeom>
              <a:blipFill rotWithShape="1">
                <a:blip r:embed="rId5"/>
                <a:stretch>
                  <a:fillRect t="-18" r="6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37_1#3ae2e2fa2?iti=4&amp;htil=4&amp;vcp=1&amp;vop=1&amp;vis=1&amp;pid=562fbfd60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0104" y="1010825"/>
            <a:ext cx="354787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37_2#3ae2e2fa2?iti=4&amp;htil=4&amp;vcp=1&amp;vop=1&amp;vis=1&amp;pid=562fbfd60&amp;color=0,0,0&amp;vtp=1&amp;bbb=1" title=""/>
          <p:cNvSpPr/>
          <p:nvPr/>
        </p:nvSpPr>
        <p:spPr>
          <a:xfrm>
            <a:off x="8918734" y="4109624"/>
            <a:ext cx="1090612" cy="9773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图20-4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37_3#3ae2e2fa2?htil=4&amp;vcp=1&amp;vop=1&amp;vis=1&amp;pid=562fbfd60&amp;color=0,0,0&amp;vtp=1&amp;bt=1&amp;bbb=1&amp;hb=1&amp;hs=1" title=""/>
              <p:cNvSpPr/>
              <p:nvPr/>
            </p:nvSpPr>
            <p:spPr>
              <a:xfrm>
                <a:off x="932688" y="983392"/>
                <a:ext cx="6647688" cy="37191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（2025·湛江模拟）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小明利用两个规格不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同的小灯泡，设计了如图20-4所示的电路，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同时探究串联电路中的电流和电压规律，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在某组实验中，测出了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三点的电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流，以及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𝒃𝒄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𝒂𝒄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间的电压，则下列选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项中，符合现实的是(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37_3#3ae2e2fa2?htil=4&amp;vcp=1&amp;vop=1&amp;vis=1&amp;pid=562fbfd6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83392"/>
                <a:ext cx="6647688" cy="3719132"/>
              </a:xfrm>
              <a:prstGeom prst="rect">
                <a:avLst/>
              </a:prstGeom>
              <a:blipFill rotWithShape="1">
                <a:blip r:embed="rId4"/>
                <a:stretch>
                  <a:fillRect l="-8" t="-11" r="-2707" b="-17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38_1#3ae2e2fa2.bracket?vcp=1&amp;vop=1&amp;vis=1&amp;pid=562fbfd60&amp;color=0,0,0&amp;vpa=34&amp;vtp=1" title=""/>
          <p:cNvSpPr/>
          <p:nvPr/>
        </p:nvSpPr>
        <p:spPr>
          <a:xfrm>
            <a:off x="4424394" y="4145121"/>
            <a:ext cx="515938" cy="5487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37_4#3ae2e2fa2.choices?vcp=1&amp;vop=1&amp;vis=1&amp;pid=562fbfd60&amp;color=0,0,0&amp;vtp=1&amp;bbb=1&amp;hs=1" title=""/>
              <p:cNvSpPr/>
              <p:nvPr/>
            </p:nvSpPr>
            <p:spPr>
              <a:xfrm>
                <a:off x="932688" y="4685188"/>
                <a:ext cx="10323576" cy="11807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𝒂𝒄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𝒂𝒃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𝒃𝒄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𝒂𝒄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𝒂𝒃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𝒃𝒄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𝒂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𝒃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𝒂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𝒃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37_4#3ae2e2fa2.choices?vcp=1&amp;vop=1&amp;vis=1&amp;pid=562fbfd60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685188"/>
                <a:ext cx="10323576" cy="1180719"/>
              </a:xfrm>
              <a:prstGeom prst="rect">
                <a:avLst/>
              </a:prstGeom>
              <a:blipFill rotWithShape="1">
                <a:blip r:embed="rId5"/>
                <a:stretch>
                  <a:fillRect l="-5" t="-13" r="2" b="-6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39_1#8434cef9a?vcp=1&amp;vop=1&amp;vis=1&amp;pid=562fbfd60&amp;color=0,0,0&amp;vtp=1&amp;bt=1&amp;bbb=1&amp;hb=1" title=""/>
              <p:cNvSpPr/>
              <p:nvPr/>
            </p:nvSpPr>
            <p:spPr>
              <a:xfrm>
                <a:off x="932688" y="1271492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（2023·广东模拟）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按如图20-5所示电路图连接的电路，闭合开关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𝐒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，白炽灯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较暗、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𝑳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较亮，下列说法正确的是(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39_1#8434cef9a?vcp=1&amp;vop=1&amp;vis=1&amp;pid=562fbfd6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71492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-1000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40_1#8434cef9a.bracket?vcp=1&amp;vop=1&amp;vis=1&amp;pid=562fbfd60&amp;color=0,0,0&amp;vpa=35&amp;vtp=1" title=""/>
          <p:cNvSpPr/>
          <p:nvPr/>
        </p:nvSpPr>
        <p:spPr>
          <a:xfrm>
            <a:off x="8570246" y="1905857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4" name="QC_6_BD.39_2#8434cef9a?iti=5&amp;htil=5&amp;vcp=1&amp;vop=1&amp;vis=1&amp;pid=562fbfd60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9568" y="2509361"/>
            <a:ext cx="39776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9_3#8434cef9a?iti=5&amp;htil=5&amp;vcp=1&amp;vop=1&amp;vis=1&amp;pid=562fbfd60&amp;color=0,0,0&amp;vtp=1&amp;bbb=1" title=""/>
          <p:cNvSpPr/>
          <p:nvPr/>
        </p:nvSpPr>
        <p:spPr>
          <a:xfrm>
            <a:off x="8413083" y="4975701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图20-5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39_4#8434cef9a.choices?htil=5&amp;vcp=1&amp;vop=1&amp;vis=1&amp;pid=562fbfd60&amp;color=0,0,0&amp;vtp=1&amp;bbb=1" title=""/>
              <p:cNvSpPr/>
              <p:nvPr/>
            </p:nvSpPr>
            <p:spPr>
              <a:xfrm>
                <a:off x="932688" y="2481929"/>
                <a:ext cx="62087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示数等于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示数小于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示数大于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示数与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示数之和等于电源电压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39_4#8434cef9a.choices?htil=5&amp;vcp=1&amp;vop=1&amp;vis=1&amp;pid=562fbfd6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481929"/>
                <a:ext cx="6208776" cy="2496757"/>
              </a:xfrm>
              <a:prstGeom prst="rect">
                <a:avLst/>
              </a:prstGeom>
              <a:blipFill rotWithShape="1">
                <a:blip r:embed="rId5"/>
                <a:stretch>
                  <a:fillRect l="-8" t="-14" r="4" b="-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41_1#a45318c4c?iti=6&amp;htil=6&amp;vcp=1&amp;vop=1&amp;vis=1&amp;pid=562fbfd60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9680" y="1184878"/>
            <a:ext cx="2368296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41_2#a45318c4c?iti=6&amp;htil=6&amp;vcp=1&amp;vop=1&amp;vis=1&amp;pid=562fbfd60&amp;color=0,0,0&amp;vtp=1&amp;bbb=1" title=""/>
          <p:cNvSpPr/>
          <p:nvPr/>
        </p:nvSpPr>
        <p:spPr>
          <a:xfrm>
            <a:off x="9508522" y="3725894"/>
            <a:ext cx="1090612" cy="88595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图20-6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41_3#a45318c4c?htil=6&amp;vcp=1&amp;vop=1&amp;vis=1&amp;pid=562fbfd60&amp;color=0,0,0&amp;vtp=1&amp;bt=1&amp;bbb=1&amp;hb=1" title=""/>
              <p:cNvSpPr/>
              <p:nvPr/>
            </p:nvSpPr>
            <p:spPr>
              <a:xfrm>
                <a:off x="932688" y="1111726"/>
                <a:ext cx="7818120" cy="2115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（2025·深圳一模）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静静同学在学习电学知识时，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发现如图20-6所示的电路中，闭合开关，电压表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，电压表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，则下列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说法中错误的是(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41_3#a45318c4c?htil=6&amp;vcp=1&amp;vop=1&amp;vis=1&amp;pid=562fbfd6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11726"/>
                <a:ext cx="7818120" cy="2115757"/>
              </a:xfrm>
              <a:prstGeom prst="rect">
                <a:avLst/>
              </a:prstGeom>
              <a:blipFill rotWithShape="1">
                <a:blip r:embed="rId4"/>
                <a:stretch>
                  <a:fillRect l="-6" t="-22" r="-2170" b="-2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42_1#a45318c4c.bracket?vcp=1&amp;vop=1&amp;vis=1&amp;pid=562fbfd60&amp;color=0,0,0&amp;vpa=36&amp;vtp=1" title=""/>
          <p:cNvSpPr/>
          <p:nvPr/>
        </p:nvSpPr>
        <p:spPr>
          <a:xfrm>
            <a:off x="3710019" y="2737263"/>
            <a:ext cx="515938" cy="4820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41_4#a45318c4c.choices?htil=6&amp;vcp=1&amp;vop=1&amp;vis=1&amp;pid=562fbfd60&amp;color=0,0,0&amp;vtp=1&amp;bbb=1" title=""/>
              <p:cNvSpPr/>
              <p:nvPr/>
            </p:nvSpPr>
            <p:spPr>
              <a:xfrm>
                <a:off x="932688" y="3220942"/>
                <a:ext cx="7818120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两端电压为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C.将电压表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换成电流表，则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𝑳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不亮，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不亮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D.将电压表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换成电流表，则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亮，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不亮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41_4#a45318c4c.choices?htil=6&amp;vcp=1&amp;vop=1&amp;vis=1&amp;pid=562fbfd6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220942"/>
                <a:ext cx="7818120" cy="2496757"/>
              </a:xfrm>
              <a:prstGeom prst="rect">
                <a:avLst/>
              </a:prstGeom>
              <a:blipFill rotWithShape="1">
                <a:blip r:embed="rId5"/>
                <a:stretch>
                  <a:fillRect l="-6" t="-9" r="6"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C_6_BD.41_3#a45318c4c?htil=6&amp;vcp=1&amp;vop=1&amp;vis=1&amp;pid=562fbfd60&amp;color=0,0,0&amp;vtp=1&amp;bt=1&amp;bbb=1&amp;hb=1&amp;zzd= 4" title=""/>
          <p:cNvSpPr/>
          <p:nvPr/>
        </p:nvSpPr>
        <p:spPr>
          <a:xfrm>
            <a:off x="2163826" y="3252883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QC_6_BD.41_3#a45318c4c?htil=6&amp;vcp=1&amp;vop=1&amp;vis=1&amp;pid=562fbfd60&amp;color=0,0,0&amp;vtp=1&amp;bt=1&amp;bbb=1&amp;hb=1&amp;zzd= 4" title=""/>
          <p:cNvSpPr/>
          <p:nvPr/>
        </p:nvSpPr>
        <p:spPr>
          <a:xfrm>
            <a:off x="2521014" y="3252883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9b8aae37f?vcp=1&amp;pid=181346adb&amp;color=0,0,0&amp;tib=255,255,255&amp;iip=7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759561"/>
            <a:ext cx="1143000" cy="466344"/>
          </a:xfrm>
          <a:prstGeom prst="rect">
            <a:avLst/>
          </a:prstGeom>
        </p:spPr>
      </p:pic>
      <p:sp>
        <p:nvSpPr>
          <p:cNvPr id="3" name="C_5_BD#9b8aae37f?vcp=1&amp;pid=181346adb&amp;color=0,0,0&amp;vtp=1&amp;bt=1&amp;bbb=1" title=""/>
          <p:cNvSpPr/>
          <p:nvPr/>
        </p:nvSpPr>
        <p:spPr>
          <a:xfrm>
            <a:off x="932689" y="720000"/>
            <a:ext cx="10323320" cy="5158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电阻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滑动变阻器</a:t>
            </a:r>
            <a:endParaRPr lang="en-US" altLang="zh-CN" sz="100"/>
          </a:p>
        </p:txBody>
      </p:sp>
      <p:pic>
        <p:nvPicPr>
          <p:cNvPr id="4" name="C_5_BD#9b8aae37f?vcp=1&amp;pid=181346adb&amp;color=0,0,0&amp;tib=255,255,255&amp;iip=8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65" y="759561"/>
            <a:ext cx="1143000" cy="466344"/>
          </a:xfrm>
          <a:prstGeom prst="rect">
            <a:avLst/>
          </a:prstGeom>
        </p:spPr>
      </p:pic>
      <mc:AlternateContent>
        <mc:Choice Requires="a14">
          <p:sp>
            <p:nvSpPr>
              <p:cNvPr id="5" name="QC_6_BD.43_1#91a268980?vcp=1&amp;vop=1&amp;vis=1&amp;pid=9b8aae37f&amp;color=0,0,0&amp;vtp=1&amp;bbb=1&amp;hb=1" title=""/>
              <p:cNvSpPr/>
              <p:nvPr/>
            </p:nvSpPr>
            <p:spPr>
              <a:xfrm>
                <a:off x="932688" y="1313346"/>
                <a:ext cx="10323576" cy="16744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小亮想探究“在温度一定的条件下，导体电阻与长度、横截面积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的关系”。他已选好代号为“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”的导体，他还应选用表中哪两个导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体进行实验探究(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C_6_BD.43_1#91a268980?vcp=1&amp;vop=1&amp;vis=1&amp;pid=9b8aae37f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13346"/>
                <a:ext cx="10323576" cy="1674432"/>
              </a:xfrm>
              <a:prstGeom prst="rect">
                <a:avLst/>
              </a:prstGeom>
              <a:blipFill rotWithShape="1">
                <a:blip r:embed="rId5"/>
                <a:stretch>
                  <a:fillRect l="-5" t="-10" r="2" b="-3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QC_6_BD.43_2#91a268980?colgroup=11,2,2,2,2,2&amp;vcp=1&amp;vop=1&amp;vis=1&amp;pid=9b8aae37f&amp;color=0,0,0&amp;vtp=1&amp;bbb=1" title=""/>
          <p:cNvGraphicFramePr>
            <a:graphicFrameLocks noGrp="1"/>
          </p:cNvGraphicFramePr>
          <p:nvPr/>
        </p:nvGraphicFramePr>
        <p:xfrm>
          <a:off x="932688" y="3102268"/>
          <a:ext cx="10296144" cy="2308670"/>
        </p:xfrm>
        <a:graphic>
          <a:graphicData uri="http://schemas.openxmlformats.org/drawingml/2006/table">
            <a:tbl>
              <a:tblPr/>
              <a:tblGrid>
                <a:gridCol w="4489704"/>
                <a:gridCol w="1161288"/>
                <a:gridCol w="1161288"/>
                <a:gridCol w="1161288"/>
                <a:gridCol w="1161288"/>
                <a:gridCol w="1161288"/>
              </a:tblGrid>
              <a:tr h="561467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导体代号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𝒂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𝒃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𝒄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𝒅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𝒆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946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导体长度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𝑳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𝐦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946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5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导体横截面积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r>
                              <m:rPr>
                                <m:sty m:val="bi"/>
                              </m:rPr>
                              <a:rPr lang="en-US" altLang="zh-CN" sz="2800" b="1" i="1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𝑺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宋体" panose="02010600030101010101" pitchFamily="2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b"/>
                                  </m:rPr>
                                  <a:rPr lang="en-US" altLang="zh-CN" sz="2800" b="1" i="0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𝐦𝐦</m:t>
                                </m:r>
                              </m:e>
                              <m:sup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𝟐</m:t>
                                </m:r>
                              </m:sup>
                            </m:sSup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0.8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2.0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311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导体材料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镍铬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镍铬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镍铬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锰铜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镍铬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QC_6_AN.44_1#91a268980.bracket?vcp=1&amp;vop=1&amp;vis=1&amp;pid=9b8aae37f&amp;color=0,0,0&amp;vpa=37&amp;vtp=1" title=""/>
          <p:cNvSpPr/>
          <p:nvPr/>
        </p:nvSpPr>
        <p:spPr>
          <a:xfrm>
            <a:off x="3710019" y="2471967"/>
            <a:ext cx="515938" cy="5106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mc:AlternateContent>
        <mc:Choice Requires="a14">
          <p:sp>
            <p:nvSpPr>
              <p:cNvPr id="8" name="QC_6_BD.43_3#91a268980.choices?vcp=1&amp;vop=1&amp;vis=1&amp;pid=9b8aae37f&amp;color=0,0,0&amp;vtp=1&amp;bbb=1" title=""/>
              <p:cNvSpPr/>
              <p:nvPr/>
            </p:nvSpPr>
            <p:spPr>
              <a:xfrm>
                <a:off x="932688" y="5540668"/>
                <a:ext cx="10323576" cy="5076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500"/>
                  </a:lnSpc>
                  <a:tabLst>
                    <a:tab pos="2643505"/>
                    <a:tab pos="5235575"/>
                    <a:tab pos="7879080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𝒆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𝒅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𝒆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8" name="QC_6_BD.43_3#91a268980.choices?vcp=1&amp;vop=1&amp;vis=1&amp;pid=9b8aae37f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5540668"/>
                <a:ext cx="10323576" cy="507619"/>
              </a:xfrm>
              <a:prstGeom prst="rect">
                <a:avLst/>
              </a:prstGeom>
              <a:blipFill rotWithShape="1">
                <a:blip r:embed="rId6"/>
                <a:stretch>
                  <a:fillRect l="-5" t="-58" r="2" b="-12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45_1#b2dc25372?iti=7&amp;htil=7&amp;vcp=1&amp;vop=1&amp;vis=1&amp;pid=9b8aae37f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6952" y="1472660"/>
            <a:ext cx="3621024" cy="32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45_2#b2dc25372?iti=7&amp;htil=7&amp;vcp=1&amp;vop=1&amp;vis=1&amp;pid=9b8aae37f&amp;color=0,0,0&amp;vtp=1&amp;bbb=1" title=""/>
          <p:cNvSpPr/>
          <p:nvPr/>
        </p:nvSpPr>
        <p:spPr>
          <a:xfrm>
            <a:off x="8882158" y="483663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图20-7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45_3#b2dc25372?htil=7&amp;vcp=1&amp;vop=1&amp;vis=1&amp;pid=9b8aae37f&amp;color=0,0,0&amp;vtp=1&amp;bt=1&amp;bbb=1&amp;hb=1" title=""/>
              <p:cNvSpPr/>
              <p:nvPr/>
            </p:nvSpPr>
            <p:spPr>
              <a:xfrm>
                <a:off x="932688" y="1454372"/>
                <a:ext cx="6565392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8.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（2023·天津）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电位器实质是一种变阻器，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如图20-7是电位器的结构和连入电路的示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意图，A、B、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𝑪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是接线柱。当滑片向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旋转时，连入电路的电阻(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45_3#b2dc25372?htil=7&amp;vcp=1&amp;vop=1&amp;vis=1&amp;pid=9b8aae37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454372"/>
                <a:ext cx="6565392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8" t="-9" r="-5329" b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46_1#b2dc25372.bracket?vcp=1&amp;vop=1&amp;vis=1&amp;pid=9b8aae37f&amp;color=0,0,0&amp;vpa=38&amp;vtp=1" title=""/>
          <p:cNvSpPr/>
          <p:nvPr/>
        </p:nvSpPr>
        <p:spPr>
          <a:xfrm>
            <a:off x="5151469" y="3384137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sp>
        <p:nvSpPr>
          <p:cNvPr id="6" name="QC_6_BD.45_4#b2dc25372.choices?htil=7&amp;vcp=1&amp;vop=1&amp;vis=1&amp;pid=9b8aae37f&amp;color=0,0,0&amp;vtp=1&amp;bbb=1" title=""/>
          <p:cNvSpPr/>
          <p:nvPr/>
        </p:nvSpPr>
        <p:spPr>
          <a:xfrm>
            <a:off x="932688" y="4026312"/>
            <a:ext cx="6565392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339026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A.变大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B.变小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339026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C.不变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D.先变大后变小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c9950fc04?lid=c713ca851&amp;cid=c713ca851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c9950fc04?lid=c713ca851&amp;cid=c713ca851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c9950fc04?lid=c713ca851&amp;cid=c713ca851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c9950fc04?lid=1a687828c&amp;cid=1a687828c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c9950fc04?lid=1a687828c&amp;cid=1a687828c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c9950fc04?lid=1a687828c&amp;cid=1a687828c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c9950fc04?lid=181346adb&amp;cid=181346adb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c9950fc04?lid=181346adb&amp;cid=181346adb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c9950fc04?lid=181346adb&amp;cid=181346adb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c9950fc04?lid=430441290&amp;cid=430441290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c9950fc04?lid=430441290&amp;cid=430441290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c9950fc04?lid=430441290&amp;cid=430441290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c9950fc04?lid=f653118ae&amp;cid=f653118ae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c9950fc04?lid=f653118ae&amp;cid=f653118ae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c9950fc04?lid=f653118ae&amp;cid=f653118ae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c9950fc04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c9950fc04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c9950fc04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47_1#3692ce16e?iti=8&amp;htil=8&amp;vcp=1&amp;vop=1&amp;vis=1&amp;pid=9b8aae37f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6542" y="1278604"/>
            <a:ext cx="237744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47_2#3692ce16e?iti=8&amp;htil=8&amp;vcp=1&amp;vop=1&amp;vis=1&amp;pid=9b8aae37f&amp;color=0,0,0&amp;vtp=1&amp;bbb=1" title=""/>
          <p:cNvSpPr/>
          <p:nvPr/>
        </p:nvSpPr>
        <p:spPr>
          <a:xfrm>
            <a:off x="9039956" y="346300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图20-8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6_BD.47_3#3692ce16e?htil=8&amp;vcp=1&amp;vop=1&amp;vis=1&amp;pid=9b8aae37f&amp;color=0,0,0&amp;vtp=1&amp;bt=1&amp;bbb=1&amp;hb=1&amp;hs=1" title=""/>
              <p:cNvSpPr/>
              <p:nvPr/>
            </p:nvSpPr>
            <p:spPr>
              <a:xfrm>
                <a:off x="932688" y="1260316"/>
                <a:ext cx="6986016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9.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（2025·成都）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小聪设计了利用滑动变阻器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改变灯泡亮度的电路图，如图20-8所示。在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E、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间接入滑动变阻器，闭合开关，当滑片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向左滑动时，灯泡变暗。下列四种接入方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式，符合要求的是(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47_3#3692ce16e?htil=8&amp;vcp=1&amp;vop=1&amp;vis=1&amp;pid=9b8aae37f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60316"/>
                <a:ext cx="6986016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7" t="-15" r="-178" b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48_1#3692ce16e.bracket?vcp=1&amp;vop=1&amp;vis=1&amp;pid=9b8aae37f&amp;color=0,0,0&amp;vpa=39&amp;vtp=1" title=""/>
          <p:cNvSpPr/>
          <p:nvPr/>
        </p:nvSpPr>
        <p:spPr>
          <a:xfrm>
            <a:off x="4079906" y="3837781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sp>
        <p:nvSpPr>
          <p:cNvPr id="6" name="QC_6_BD.47_4#3692ce16e.choices?vcp=1&amp;vop=1&amp;vis=1&amp;pid=9b8aae37f&amp;color=0,0,0&amp;vtp=1&amp;bbb=1&amp;hs=1" title=""/>
          <p:cNvSpPr/>
          <p:nvPr/>
        </p:nvSpPr>
        <p:spPr>
          <a:xfrm>
            <a:off x="932689" y="4521168"/>
            <a:ext cx="10323320" cy="10736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9600"/>
              </a:lnSpc>
              <a:tabLst>
                <a:tab pos="3084830"/>
                <a:tab pos="5343525"/>
                <a:tab pos="784415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53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2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2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53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7" name="QC_6_BD.47_4#3692ce16e.choice_image?vcp=1&amp;vop=1&amp;vis=1&amp;pid=9b8aae37f&amp;color=0,0,0&amp;tib=255,255,255&amp;iip=9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8227" y="4527836"/>
            <a:ext cx="2304288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47_4#3692ce16e.choice_image?vcp=1&amp;vop=1&amp;vis=1&amp;pid=9b8aae37f&amp;color=0,0,0&amp;tib=255,255,255&amp;iip=10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706" y="4518692"/>
            <a:ext cx="1499616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6_BD.47_4#3692ce16e.choice_image?vcp=1&amp;vop=1&amp;vis=1&amp;pid=9b8aae37f&amp;color=0,0,0&amp;tib=255,255,255&amp;iip=11&amp;vtp=1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5528" y="4518692"/>
            <a:ext cx="1746504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0" name="QC_6_BD.47_4#3692ce16e.choice_image?vcp=1&amp;vop=1&amp;vis=1&amp;pid=9b8aae37f&amp;color=0,0,0&amp;tib=255,255,255&amp;iip=12&amp;vtp=1" title="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9588" y="4527836"/>
            <a:ext cx="1911096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883900" y="11176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49_1#3a0d82b72?iti=9&amp;htil=9&amp;vcp=1&amp;vop=1&amp;vis=1&amp;pid=9b8aae37f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4888" y="1564227"/>
            <a:ext cx="4133088" cy="27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49_2#3a0d82b72?iti=9&amp;htil=9&amp;vcp=1&amp;vop=1&amp;vis=1&amp;pid=9b8aae37f&amp;color=0,0,0&amp;vtp=1&amp;bbb=1" title=""/>
          <p:cNvSpPr/>
          <p:nvPr/>
        </p:nvSpPr>
        <p:spPr>
          <a:xfrm>
            <a:off x="8626126" y="447100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图20-9</a:t>
            </a:r>
            <a:endParaRPr lang="en-US" altLang="zh-CN" sz="2800"/>
          </a:p>
        </p:txBody>
      </p:sp>
      <p:sp>
        <p:nvSpPr>
          <p:cNvPr id="4" name="QC_6_BD.49_3#3a0d82b72?htil=9&amp;vcp=1&amp;vop=1&amp;vis=1&amp;pid=9b8aae37f&amp;color=0,0,0&amp;vtp=1&amp;bt=1&amp;bbb=1&amp;hb=1" title=""/>
          <p:cNvSpPr/>
          <p:nvPr/>
        </p:nvSpPr>
        <p:spPr>
          <a:xfrm>
            <a:off x="932688" y="1545939"/>
            <a:ext cx="6053328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10.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（2025·广西）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在如图20-9所示的电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路中，用点燃的蜡烛对镍铬合金丝加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热。发现小灯泡缓慢变暗。分析可知，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镍铬合金丝的阻值变大，而导致其阻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值变化的主要因素是(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50_1#3a0d82b72.bracket?vcp=1&amp;vop=1&amp;vis=1&amp;pid=9b8aae37f&amp;color=0,0,0&amp;vpa=40&amp;vtp=1" title=""/>
          <p:cNvSpPr/>
          <p:nvPr/>
        </p:nvSpPr>
        <p:spPr>
          <a:xfrm>
            <a:off x="4424394" y="4123404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6" name="QC_6_BD.49_4#3a0d82b72.choices?htil=9&amp;vcp=1&amp;vop=1&amp;vis=1&amp;pid=9b8aae37f&amp;color=0,0,0&amp;vtp=1&amp;bbb=1" title=""/>
          <p:cNvSpPr/>
          <p:nvPr/>
        </p:nvSpPr>
        <p:spPr>
          <a:xfrm>
            <a:off x="932688" y="4745069"/>
            <a:ext cx="605332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00"/>
              </a:lnSpc>
              <a:tabLst>
                <a:tab pos="1579880"/>
                <a:tab pos="3121660"/>
                <a:tab pos="468884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A.质量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B.长短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C.粗细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D.温度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51_1#5f2b7d32d?vcp=1&amp;vop=1&amp;vis=1&amp;pid=9b8aae37f&amp;color=0,0,0&amp;vtp=1&amp;bt=1&amp;bbb=1&amp;hb=1" title=""/>
              <p:cNvSpPr/>
              <p:nvPr/>
            </p:nvSpPr>
            <p:spPr>
              <a:xfrm>
                <a:off x="932688" y="2185384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（2025·辽宁改编）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我国自主研发的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𝐈𝐆𝐁𝐓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芯片是高铁强劲有力的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心脏。制造芯片的硅材料是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（选填“导体”“半导体”或“超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导体”），此材料具有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性。家用电饭锅的电阻丝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（选填“可以”或“不可以”）选用超导材料制作。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51_1#5f2b7d32d?vcp=1&amp;vop=1&amp;vis=1&amp;pid=9b8aae37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185384"/>
                <a:ext cx="10323576" cy="2496757"/>
              </a:xfrm>
              <a:prstGeom prst="rect">
                <a:avLst/>
              </a:prstGeom>
              <a:blipFill rotWithShape="1">
                <a:blip r:embed="rId3"/>
                <a:stretch>
                  <a:fillRect l="-5" t="-14" r="-834" b="-2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52_1#5f2b7d32d.blank?vcp=1&amp;vop=1&amp;vis=1&amp;pid=9b8aae37f&amp;color=0,0,0&amp;vpa=41&amp;vtp=1&amp;bbb=1" title=""/>
          <p:cNvSpPr/>
          <p:nvPr/>
        </p:nvSpPr>
        <p:spPr>
          <a:xfrm>
            <a:off x="5229256" y="2802604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半导体</a:t>
            </a:r>
            <a:endParaRPr lang="en-US" altLang="zh-CN" sz="2800"/>
          </a:p>
        </p:txBody>
      </p:sp>
      <p:sp>
        <p:nvSpPr>
          <p:cNvPr id="4" name="QB_6_AN.53_1#5f2b7d32d.blank?vcp=1&amp;vop=1&amp;vis=1&amp;pid=9b8aae37f&amp;color=0,0,0&amp;vpa=42&amp;vtp=1&amp;bbb=1" title=""/>
          <p:cNvSpPr/>
          <p:nvPr/>
        </p:nvSpPr>
        <p:spPr>
          <a:xfrm>
            <a:off x="4335494" y="3450304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单向导电</a:t>
            </a:r>
            <a:endParaRPr lang="en-US" altLang="zh-CN" sz="2800"/>
          </a:p>
        </p:txBody>
      </p:sp>
      <p:sp>
        <p:nvSpPr>
          <p:cNvPr id="5" name="QB_6_AN.54_1#5f2b7d32d.blank?vcp=1&amp;vop=1&amp;vis=1&amp;pid=9b8aae37f&amp;color=0,0,0&amp;vpa=43&amp;vtp=1&amp;bbb=1&amp;hb=1" title=""/>
          <p:cNvSpPr/>
          <p:nvPr/>
        </p:nvSpPr>
        <p:spPr>
          <a:xfrm>
            <a:off x="932689" y="3450304"/>
            <a:ext cx="10323321" cy="1207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不可以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55_1#5ef7d125b?vcp=1&amp;vop=1&amp;vis=1&amp;pid=9b8aae37f&amp;color=0,0,0&amp;vtp=1&amp;bt=1&amp;bbb=1&amp;hb=1" title=""/>
              <p:cNvSpPr/>
              <p:nvPr/>
            </p:nvSpPr>
            <p:spPr>
              <a:xfrm>
                <a:off x="932688" y="803624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（2024·潮州模拟改编）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请根据图20-10甲所示电路图，在图20-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10乙中连接实物图，要求滑片向左端移动时，灯泡变亮。在闭合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开关前，滑动变阻器滑片需要调到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”）端。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55_1#5ef7d125b?vcp=1&amp;vop=1&amp;vis=1&amp;pid=9b8aae37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03624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2" b="-3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6_AN.56_1#5ef7d125b.blank?vcp=1&amp;vop=1&amp;vis=1&amp;pid=9b8aae37f&amp;color=0,0,0&amp;vpa=44&amp;vtp=1&amp;bbb=1" title=""/>
              <p:cNvSpPr/>
              <p:nvPr/>
            </p:nvSpPr>
            <p:spPr>
              <a:xfrm>
                <a:off x="6339713" y="2175033"/>
                <a:ext cx="450850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6_AN.56_1#5ef7d125b.blank?vcp=1&amp;vop=1&amp;vis=1&amp;pid=9b8aae37f&amp;color=0,0,0&amp;vpa=4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713" y="2175033"/>
                <a:ext cx="450850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113" t="-38" r="113" b="-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6_BD.55_2#5ef7d125b?iti=10&amp;htil=10&amp;vcp=1&amp;vop=1&amp;vis=1&amp;pid=9b8aae37f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112" y="2781776"/>
            <a:ext cx="5157216" cy="25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55_3#5ef7d125b?iti=10&amp;htil=10&amp;vcp=1&amp;vop=1&amp;vis=1&amp;pid=9b8aae37f&amp;color=0,0,0&amp;vtp=1&amp;bbb=1" title=""/>
          <p:cNvSpPr/>
          <p:nvPr/>
        </p:nvSpPr>
        <p:spPr>
          <a:xfrm>
            <a:off x="2840514" y="548357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图20-10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6" name="QB_6_AN.57_1#5ef7d125b?htil=10&amp;vcp=1&amp;vop=1&amp;vis=1&amp;pid=9b8aae37f&amp;color=0,0,0&amp;vtp=1&amp;bbb=1" title=""/>
          <p:cNvSpPr/>
          <p:nvPr/>
        </p:nvSpPr>
        <p:spPr>
          <a:xfrm>
            <a:off x="6089904" y="2836640"/>
            <a:ext cx="515721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>
              <a:solidFill>
                <a:srgbClr val="FF0000"/>
              </a:solidFill>
            </a:endParaRPr>
          </a:p>
        </p:txBody>
      </p:sp>
      <p:pic>
        <p:nvPicPr>
          <p:cNvPr id="7" name="QB_6_AN.57_2#5ef7d125b?htil=10&amp;vcp=1&amp;vop=1&amp;vis=1&amp;pid=9b8aae37f&amp;color=0,0,0&amp;tib=255,255,255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88" y="3526822"/>
            <a:ext cx="3593592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430441290.fixed?vcp=1&amp;pid=c9950fc04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430441290.fixed?vcp=1&amp;pid=c9950fc04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430441290.fixed?vcp=1&amp;pid=c9950fc04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58_1#d3bd1ad7e?iti=11&amp;htil=11&amp;vcp=1&amp;vop=1&amp;vis=1&amp;pid=430441290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6743" y="964850"/>
            <a:ext cx="5029200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58_2#d3bd1ad7e?iti=11&amp;htil=11&amp;vcp=1&amp;vop=1&amp;vis=1&amp;pid=430441290&amp;color=0,0,0&amp;vtp=1&amp;bbb=1" title=""/>
          <p:cNvSpPr/>
          <p:nvPr/>
        </p:nvSpPr>
        <p:spPr>
          <a:xfrm>
            <a:off x="8086947" y="3597306"/>
            <a:ext cx="1248791" cy="91338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图20-11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58_3#d3bd1ad7e?htil=11&amp;vcp=1&amp;vop=1&amp;vis=1&amp;pid=430441290&amp;color=0,0,0&amp;vtp=1&amp;bt=1&amp;bbb=1&amp;hb=1&amp;hs=1" title=""/>
              <p:cNvSpPr/>
              <p:nvPr/>
            </p:nvSpPr>
            <p:spPr>
              <a:xfrm>
                <a:off x="932688" y="909987"/>
                <a:ext cx="5157216" cy="33635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（2025·广州模拟）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如图20-11所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示，闭合开关后，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都不发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光。在闭合开关且不拆开导线的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情况下，将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接电源“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”极，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依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次试触A、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𝑩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接线柱，发现电压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表示数前后两次相等，且接近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58_3#d3bd1ad7e?htil=11&amp;vcp=1&amp;vop=1&amp;vis=1&amp;pid=43044129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09987"/>
                <a:ext cx="5157216" cy="3363532"/>
              </a:xfrm>
              <a:prstGeom prst="rect">
                <a:avLst/>
              </a:prstGeom>
              <a:blipFill rotWithShape="1">
                <a:blip r:embed="rId4"/>
                <a:stretch>
                  <a:fillRect l="-10" t="-1" r="-1731" b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59_1#d3bd1ad7e.bracket?vcp=1&amp;vop=1&amp;vis=1&amp;pid=430441290&amp;color=0,0,0&amp;vpa=45&amp;vtp=1" title=""/>
          <p:cNvSpPr/>
          <p:nvPr/>
        </p:nvSpPr>
        <p:spPr>
          <a:xfrm>
            <a:off x="8174198" y="4329588"/>
            <a:ext cx="495300" cy="5106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4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58_4#d3bd1ad7e.choices?vcp=1&amp;vop=1&amp;vis=1&amp;pid=430441290&amp;color=0,0,0&amp;vtp=1&amp;bbb=1" title=""/>
              <p:cNvSpPr/>
              <p:nvPr/>
            </p:nvSpPr>
            <p:spPr>
              <a:xfrm>
                <a:off x="932688" y="4848510"/>
                <a:ext cx="10323576" cy="10775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5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都短路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断路且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短路</a:t>
                </a:r>
                <a:endParaRPr lang="en-US" altLang="zh-CN" sz="2800"/>
              </a:p>
              <a:p>
                <a:pPr latinLnBrk="1">
                  <a:lnSpc>
                    <a:spcPts val="44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短路且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</a:t>
                </a:r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都断路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58_4#d3bd1ad7e.choices?vcp=1&amp;vop=1&amp;vis=1&amp;pid=43044129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848510"/>
                <a:ext cx="10323576" cy="1077532"/>
              </a:xfrm>
              <a:prstGeom prst="rect">
                <a:avLst/>
              </a:prstGeom>
              <a:blipFill rotWithShape="1">
                <a:blip r:embed="rId5"/>
                <a:stretch>
                  <a:fillRect l="-5" t="-26" r="2" b="-4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7" name="QC_5_BD.58_3#d3bd1ad7e?htil=11&amp;vcp=1&amp;vop=1&amp;vis=1&amp;pid=430441290&amp;color=0,0,0&amp;vtp=1&amp;bt=1&amp;bbb=1&amp;hb=1&amp;hs=1" title=""/>
              <p:cNvSpPr/>
              <p:nvPr/>
            </p:nvSpPr>
            <p:spPr>
              <a:xfrm>
                <a:off x="935991" y="4336192"/>
                <a:ext cx="10320018" cy="5060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。若故障是由两灯引起的，则故障可能是(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7" name="QC_5_BD.58_3#d3bd1ad7e?htil=11&amp;vcp=1&amp;vop=1&amp;vis=1&amp;pid=43044129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4336192"/>
                <a:ext cx="10320018" cy="506032"/>
              </a:xfrm>
              <a:prstGeom prst="rect">
                <a:avLst/>
              </a:prstGeom>
              <a:blipFill rotWithShape="1">
                <a:blip r:embed="rId6"/>
                <a:stretch>
                  <a:fillRect t="-81" r="6" b="-10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60_1#3f0c25bc3?vcp=1&amp;vop=1&amp;vis=1&amp;pid=430441290&amp;color=0,0,0&amp;vtp=1&amp;bt=1&amp;bbb=1&amp;hb=1" title=""/>
          <p:cNvSpPr/>
          <p:nvPr/>
        </p:nvSpPr>
        <p:spPr>
          <a:xfrm>
            <a:off x="932688" y="1244727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（2025·惠州模拟）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小明把家里的玩具警车拆开，研究后准确画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出了如图20-12所示电路图，关于玩具警车电路的说法不正确的是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61_1#3f0c25bc3.bracket?vcp=1&amp;vop=1&amp;vis=1&amp;pid=430441290&amp;color=0,0,0&amp;vpa=46&amp;vtp=1" title=""/>
          <p:cNvSpPr/>
          <p:nvPr/>
        </p:nvSpPr>
        <p:spPr>
          <a:xfrm>
            <a:off x="1209707" y="2526792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pic>
        <p:nvPicPr>
          <p:cNvPr id="4" name="QC_5_BD.60_2#3f0c25bc3?iti=12&amp;htil=12&amp;vcp=1&amp;vop=1&amp;vis=1&amp;pid=430441290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6310" y="3123311"/>
            <a:ext cx="218541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60_3#3f0c25bc3?iti=12&amp;htil=12&amp;vcp=1&amp;vop=1&amp;vis=1&amp;pid=430441290&amp;color=0,0,0&amp;vtp=1&amp;bbb=1" title=""/>
          <p:cNvSpPr/>
          <p:nvPr/>
        </p:nvSpPr>
        <p:spPr>
          <a:xfrm>
            <a:off x="8784813" y="4896231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图20-12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60_4#3f0c25bc3.choices?htil=12&amp;vcp=1&amp;vop=1&amp;vis=1&amp;pid=430441290&amp;color=0,0,0&amp;vtp=1&amp;bbb=1" title=""/>
              <p:cNvSpPr/>
              <p:nvPr/>
            </p:nvSpPr>
            <p:spPr>
              <a:xfrm>
                <a:off x="932688" y="3095879"/>
                <a:ext cx="8001000" cy="24983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A.电动机和灯泡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并联连接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都闭合时，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𝑳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的两端电压相等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C.当灯泡烧坏了，玩具警车还能行进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控制灯泡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𝐋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和电动机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𝐌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60_4#3f0c25bc3.choices?htil=12&amp;vcp=1&amp;vop=1&amp;vis=1&amp;pid=43044129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095879"/>
                <a:ext cx="8001000" cy="2498344"/>
              </a:xfrm>
              <a:prstGeom prst="rect">
                <a:avLst/>
              </a:prstGeom>
              <a:blipFill rotWithShape="1">
                <a:blip r:embed="rId4"/>
                <a:stretch>
                  <a:fillRect l="-6" t="-10" r="6" b="-3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C_5_BD.60_1#3f0c25bc3?vcp=1&amp;vop=1&amp;vis=1&amp;pid=430441290&amp;color=0,0,0&amp;vtp=1&amp;bt=1&amp;bbb=1&amp;hb=1&amp;zzd= 2" title=""/>
          <p:cNvSpPr/>
          <p:nvPr/>
        </p:nvSpPr>
        <p:spPr>
          <a:xfrm>
            <a:off x="9423464" y="2552827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QC_5_BD.60_1#3f0c25bc3?vcp=1&amp;vop=1&amp;vis=1&amp;pid=430441290&amp;color=0,0,0&amp;vtp=1&amp;bt=1&amp;bbb=1&amp;hb=1&amp;zzd= 2" title=""/>
          <p:cNvSpPr/>
          <p:nvPr/>
        </p:nvSpPr>
        <p:spPr>
          <a:xfrm>
            <a:off x="9780652" y="2552827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QC_5_BD.60_1#3f0c25bc3?vcp=1&amp;vop=1&amp;vis=1&amp;pid=430441290&amp;color=0,0,0&amp;vtp=1&amp;bt=1&amp;bbb=1&amp;hb=1&amp;zzd= 2" title=""/>
          <p:cNvSpPr/>
          <p:nvPr/>
        </p:nvSpPr>
        <p:spPr>
          <a:xfrm>
            <a:off x="10137839" y="2552827"/>
            <a:ext cx="38100" cy="381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62_1#c8db0b82b?iti=13&amp;htil=13&amp;vcp=1&amp;vop=1&amp;vis=1&amp;pid=430441290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6897" y="1563592"/>
            <a:ext cx="2752344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62_2#c8db0b82b?iti=13&amp;htil=13&amp;vcp=1&amp;vop=1&amp;vis=1&amp;pid=430441290&amp;color=0,0,0&amp;vtp=1&amp;bbb=1" title=""/>
          <p:cNvSpPr/>
          <p:nvPr/>
        </p:nvSpPr>
        <p:spPr>
          <a:xfrm>
            <a:off x="9188863" y="436064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图20-13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5_BD.62_3#c8db0b82b?htil=13&amp;vcp=1&amp;vop=1&amp;vis=1&amp;pid=430441290&amp;color=0,0,0&amp;vtp=1&amp;bt=1&amp;bbb=1&amp;hb=1" title=""/>
              <p:cNvSpPr/>
              <p:nvPr/>
            </p:nvSpPr>
            <p:spPr>
              <a:xfrm>
                <a:off x="932688" y="1545304"/>
                <a:ext cx="7434072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（2024·广东梅州模拟）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如图20-13所示的电路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中，灯泡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（选填“串联”或“并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联”）连接的；若闭合开关，电压表的示数为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，电流表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数为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两端的电压为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，通过灯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的电流为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5_BD.62_3#c8db0b82b?htil=13&amp;vcp=1&amp;vop=1&amp;vis=1&amp;pid=43044129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45304"/>
                <a:ext cx="7434072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7" t="-9" r="-495" b="-1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63_1#c8db0b82b.blank?vcp=1&amp;vop=1&amp;vis=1&amp;pid=430441290&amp;color=0,0,0&amp;vpa=47&amp;vtp=1&amp;bbb=1" title=""/>
          <p:cNvSpPr/>
          <p:nvPr/>
        </p:nvSpPr>
        <p:spPr>
          <a:xfrm>
            <a:off x="3829971" y="216252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并联</a:t>
            </a:r>
            <a:endParaRPr lang="en-US" altLang="zh-CN" sz="2800"/>
          </a:p>
        </p:txBody>
      </p:sp>
      <p:sp>
        <p:nvSpPr>
          <p:cNvPr id="6" name="QB_5_AN.64_1#c8db0b82b.blank?vcp=1&amp;vop=1&amp;vis=1&amp;pid=430441290&amp;color=0,0,0&amp;vpa=48&amp;vtp=1" title=""/>
          <p:cNvSpPr/>
          <p:nvPr/>
        </p:nvSpPr>
        <p:spPr>
          <a:xfrm>
            <a:off x="6119210" y="4105624"/>
            <a:ext cx="4365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3</a:t>
            </a:r>
            <a:endParaRPr lang="en-US" altLang="zh-CN" sz="2800"/>
          </a:p>
        </p:txBody>
      </p:sp>
      <p:sp>
        <p:nvSpPr>
          <p:cNvPr id="7" name="QB_5_AN.65_1#c8db0b82b.blank?vcp=1&amp;vop=1&amp;vis=1&amp;pid=430441290&amp;color=0,0,0&amp;vpa=49&amp;vtp=1&amp;bbb=1" title=""/>
          <p:cNvSpPr/>
          <p:nvPr/>
        </p:nvSpPr>
        <p:spPr>
          <a:xfrm>
            <a:off x="2705577" y="4732369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0.3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66_1#042f2b052?iti=14&amp;htil=14&amp;vcp=1&amp;vop=1&amp;vis=1&amp;pid=430441290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8036" y="932656"/>
            <a:ext cx="2569464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66_2#042f2b052?iti=14&amp;htil=14&amp;vcp=1&amp;vop=1&amp;vis=1&amp;pid=430441290&amp;color=0,0,0&amp;vtp=1&amp;bbb=1" title=""/>
          <p:cNvSpPr/>
          <p:nvPr/>
        </p:nvSpPr>
        <p:spPr>
          <a:xfrm>
            <a:off x="9318562" y="390344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图20-14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5_BD.66_3#042f2b052?htil=14&amp;vcp=1&amp;vop=1&amp;vis=1&amp;pid=430441290&amp;color=0,0,0&amp;vtp=1&amp;bt=1&amp;bbb=1&amp;hb=1" title=""/>
              <p:cNvSpPr/>
              <p:nvPr/>
            </p:nvSpPr>
            <p:spPr>
              <a:xfrm>
                <a:off x="932688" y="905224"/>
                <a:ext cx="7616952" cy="50875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如图20-14所示是一握力计的电路示意图，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𝒅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是四个接线柱，仪表及定值电阻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均未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画出。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均为金属板，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固定不动，当金属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向左移动时，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接入电路的阻值变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握力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增大时，要求仪表的示数也增大，则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1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之间应接入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𝒅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之间应接入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endParaRPr lang="en-US" altLang="zh-CN" sz="2800" i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。（后两空选填“定值电阻”“电流表”或“电压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表”）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5_BD.66_3#042f2b052?htil=14&amp;vcp=1&amp;vop=1&amp;vis=1&amp;pid=43044129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05224"/>
                <a:ext cx="7616952" cy="5087557"/>
              </a:xfrm>
              <a:prstGeom prst="rect">
                <a:avLst/>
              </a:prstGeom>
              <a:blipFill rotWithShape="1">
                <a:blip r:embed="rId4"/>
                <a:stretch>
                  <a:fillRect l="-7" t="-7" r="-1359" b="-1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67_1#042f2b052.blank?vcp=1&amp;vop=1&amp;vis=1&amp;pid=430441290&amp;color=0,0,0&amp;vpa=50&amp;vtp=1" title=""/>
          <p:cNvSpPr/>
          <p:nvPr/>
        </p:nvSpPr>
        <p:spPr>
          <a:xfrm>
            <a:off x="6792945" y="2817844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</a:t>
            </a:r>
            <a:endParaRPr lang="en-US" altLang="zh-CN" sz="2800"/>
          </a:p>
        </p:txBody>
      </p:sp>
      <p:sp>
        <p:nvSpPr>
          <p:cNvPr id="6" name="QB_5_AN.68_1#042f2b052.blank?vcp=1&amp;vop=1&amp;vis=1&amp;pid=430441290&amp;color=0,0,0&amp;vpa=51&amp;vtp=1&amp;bbb=1" title=""/>
          <p:cNvSpPr/>
          <p:nvPr/>
        </p:nvSpPr>
        <p:spPr>
          <a:xfrm>
            <a:off x="2728944" y="4113244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电压表</a:t>
            </a:r>
            <a:endParaRPr lang="en-US" altLang="zh-CN" sz="2800"/>
          </a:p>
        </p:txBody>
      </p:sp>
      <p:sp>
        <p:nvSpPr>
          <p:cNvPr id="7" name="QB_5_AN.69_1#042f2b052.blank?vcp=1&amp;vop=1&amp;vis=1&amp;pid=430441290&amp;color=0,0,0&amp;vpa=52&amp;vtp=1&amp;bbb=1&amp;hb=1" title=""/>
          <p:cNvSpPr/>
          <p:nvPr/>
        </p:nvSpPr>
        <p:spPr>
          <a:xfrm>
            <a:off x="932688" y="4113244"/>
            <a:ext cx="7616952" cy="1207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定值电阻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f653118ae.fixed?vcp=1&amp;pid=c9950fc04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f653118ae.fixed?vcp=1&amp;pid=c9950fc04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f653118ae.fixed?vcp=1&amp;pid=c9950fc04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c713ca851.fixed?vcp=1&amp;pid=c9950fc04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c713ca851.fixed?vcp=1&amp;pid=c9950fc04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c713ca851.fixed?vcp=1&amp;pid=c9950fc04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B_5_BD.70_1#4b686a1cc?iti=15&amp;htil=15&amp;vcp=1&amp;vop=1&amp;vis=1&amp;pid=f653118ae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5703" y="1883632"/>
            <a:ext cx="2679192" cy="22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70_2#4b686a1cc?iti=15&amp;htil=15&amp;vcp=1&amp;vop=1&amp;vis=1&amp;pid=f653118ae&amp;color=0,0,0&amp;vtp=1&amp;bbb=1" title=""/>
          <p:cNvSpPr/>
          <p:nvPr/>
        </p:nvSpPr>
        <p:spPr>
          <a:xfrm>
            <a:off x="9251093" y="430577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图20-15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B_5_BD.70_3#4b686a1cc?htil=15&amp;vcp=1&amp;vop=1&amp;vis=1&amp;pid=f653118ae&amp;color=0,0,0&amp;vtp=1&amp;bt=1&amp;bbb=1&amp;hb=1" title=""/>
              <p:cNvSpPr/>
              <p:nvPr/>
            </p:nvSpPr>
            <p:spPr>
              <a:xfrm>
                <a:off x="932688" y="1865344"/>
                <a:ext cx="7507224" cy="31444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如图20-15所示实验，实验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前已调好器材，实验过程中通过电阻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𝑹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（选填“相等”或“不相等”）；要使液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面高度差变化更快，可将滑动变阻器的滑片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滑动。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B_5_BD.70_3#4b686a1cc?htil=15&amp;vcp=1&amp;vop=1&amp;vis=1&amp;pid=f653118a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865344"/>
                <a:ext cx="7507224" cy="3144457"/>
              </a:xfrm>
              <a:prstGeom prst="rect">
                <a:avLst/>
              </a:prstGeom>
              <a:blipFill rotWithShape="1">
                <a:blip r:embed="rId4"/>
                <a:stretch>
                  <a:fillRect l="-7" t="-11" r="-1191" b="-2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71_1#4b686a1cc.blank?vcp=1&amp;vop=1&amp;vis=1&amp;pid=f653118ae&amp;color=0,0,0&amp;vpa=53&amp;vtp=1&amp;bbb=1" title=""/>
          <p:cNvSpPr/>
          <p:nvPr/>
        </p:nvSpPr>
        <p:spPr>
          <a:xfrm>
            <a:off x="1657382" y="313026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相等</a:t>
            </a:r>
            <a:endParaRPr lang="en-US" altLang="zh-CN" sz="2800"/>
          </a:p>
        </p:txBody>
      </p:sp>
      <p:sp>
        <p:nvSpPr>
          <p:cNvPr id="6" name="QB_5_AN.72_1#4b686a1cc.blank?vcp=1&amp;vop=1&amp;vis=1&amp;pid=f653118ae&amp;color=0,0,0&amp;vpa=54&amp;vtp=1" title=""/>
          <p:cNvSpPr/>
          <p:nvPr/>
        </p:nvSpPr>
        <p:spPr>
          <a:xfrm>
            <a:off x="943007" y="4404709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右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5_BD.73_1#d6604f936?vcp=1&amp;vop=1&amp;vis=1&amp;pid=f653118ae&amp;color=0,0,0&amp;vtp=1&amp;bt=1&amp;bbb=1&amp;hb=1" title=""/>
          <p:cNvSpPr/>
          <p:nvPr/>
        </p:nvSpPr>
        <p:spPr>
          <a:xfrm>
            <a:off x="932688" y="1645697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小明准备设计一盏能调节亮度的台灯。下列选项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所示符合要求的电路图是(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5_AN.74_1#d6604f936.bracket?vcp=1&amp;vop=1&amp;vis=1&amp;pid=f653118ae&amp;color=0,0,0&amp;vpa=55&amp;vtp=1" title=""/>
          <p:cNvSpPr/>
          <p:nvPr/>
        </p:nvSpPr>
        <p:spPr>
          <a:xfrm>
            <a:off x="5138769" y="2280063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sp>
        <p:nvSpPr>
          <p:cNvPr id="4" name="QC_5_BD.73_2#d6604f936.choices?vcp=1&amp;vop=1&amp;vis=1&amp;pid=f653118ae&amp;color=0,0,0&amp;vtp=1&amp;bbb=1" title=""/>
          <p:cNvSpPr/>
          <p:nvPr/>
        </p:nvSpPr>
        <p:spPr>
          <a:xfrm>
            <a:off x="932689" y="2983135"/>
            <a:ext cx="10323320" cy="22148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9800"/>
              </a:lnSpc>
              <a:tabLst>
                <a:tab pos="2633980"/>
                <a:tab pos="5292725"/>
                <a:tab pos="785050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110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110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110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110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5" name="QC_5_BD.73_2#d6604f936.choice_image?vcp=1&amp;vop=1&amp;vis=1&amp;pid=f653118ae&amp;color=0,0,0&amp;tib=255,255,255&amp;iip=13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6228" y="2984595"/>
            <a:ext cx="2002536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5_BD.73_2#d6604f936.choice_image?vcp=1&amp;vop=1&amp;vis=1&amp;pid=f653118ae&amp;color=0,0,0&amp;tib=255,255,255&amp;iip=14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6142" y="2984595"/>
            <a:ext cx="2066544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5_BD.73_2#d6604f936.choice_image?vcp=1&amp;vop=1&amp;vis=1&amp;pid=f653118ae&amp;color=0,0,0&amp;tib=255,255,255&amp;iip=1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585" y="3277204"/>
            <a:ext cx="1993392" cy="19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5_BD.73_2#d6604f936.choice_image?vcp=1&amp;vop=1&amp;vis=1&amp;pid=f653118ae&amp;color=0,0,0&amp;tib=255,255,255&amp;iip=16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3939" y="2993740"/>
            <a:ext cx="2066544" cy="22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75_1#7cf0d2946?vcp=1&amp;vop=1&amp;vis=1&amp;pid=f653118ae&amp;color=0,0,0&amp;vtp=1&amp;bt=1&amp;bbb=1&amp;hb=1" title=""/>
              <p:cNvSpPr/>
              <p:nvPr/>
            </p:nvSpPr>
            <p:spPr>
              <a:xfrm>
                <a:off x="932688" y="921734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如图20-16所示，闭合开关，导线夹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𝑵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固定在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左侧，导线夹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𝑴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在铅笔芯上向右移动，电流表的示数变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75_1#7cf0d2946?vcp=1&amp;vop=1&amp;vis=1&amp;pid=f653118a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21734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29" r="2" b="-5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76_1#7cf0d2946.blank?vcp=1&amp;vop=1&amp;vis=1&amp;pid=f653118ae&amp;color=0,0,0&amp;vpa=56&amp;vtp=1" title=""/>
          <p:cNvSpPr/>
          <p:nvPr/>
        </p:nvSpPr>
        <p:spPr>
          <a:xfrm>
            <a:off x="9483757" y="1517999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小</a:t>
            </a:r>
            <a:endParaRPr lang="en-US" altLang="zh-CN" sz="2800"/>
          </a:p>
        </p:txBody>
      </p:sp>
      <p:pic>
        <p:nvPicPr>
          <p:cNvPr id="4" name="QB_5_BD.75_2#7cf0d2946?iti=16&amp;vcp=1&amp;vop=1&amp;vis=1&amp;pid=f653118ae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6160" y="2255615"/>
            <a:ext cx="5065776" cy="29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BD.75_3#7cf0d2946?iti=16&amp;vcp=1&amp;vop=1&amp;vis=1&amp;pid=f653118ae&amp;color=0,0,0&amp;vtp=1&amp;bbb=1" title=""/>
          <p:cNvSpPr/>
          <p:nvPr/>
        </p:nvSpPr>
        <p:spPr>
          <a:xfrm>
            <a:off x="5464842" y="5363559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图20-16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77_1#a6c9a201b?vcp=1&amp;vop=1&amp;vis=1&amp;pid=f653118ae&amp;color=0,0,0&amp;vtp=1&amp;bt=1&amp;bbb=1" title=""/>
          <p:cNvSpPr/>
          <p:nvPr/>
        </p:nvSpPr>
        <p:spPr>
          <a:xfrm>
            <a:off x="932688" y="1225518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探究串联电路中电压的规律。</a:t>
            </a:r>
            <a:endParaRPr lang="en-US" altLang="zh-CN" sz="2800"/>
          </a:p>
        </p:txBody>
      </p:sp>
      <p:pic>
        <p:nvPicPr>
          <p:cNvPr id="3" name="QO_5_BD.77_2#a6c9a201b?iti=17&amp;vcp=1&amp;vop=1&amp;vis=1&amp;pid=f653118a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1917160"/>
            <a:ext cx="10277856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77_3#a6c9a201b?iti=17&amp;vcp=1&amp;vop=1&amp;vis=1&amp;pid=f653118ae&amp;color=0,0,0&amp;vtp=1&amp;bbb=1" title=""/>
          <p:cNvSpPr/>
          <p:nvPr/>
        </p:nvSpPr>
        <p:spPr>
          <a:xfrm>
            <a:off x="5464842" y="5061680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BD.78_1#5b80ad00c?vcp=1&amp;vop=1&amp;vis=1&amp;pid=a6c9a201b&amp;color=0,0,0&amp;vtp=1&amp;bt=1&amp;bbb=1&amp;hb=1" title=""/>
          <p:cNvSpPr/>
          <p:nvPr/>
        </p:nvSpPr>
        <p:spPr>
          <a:xfrm>
            <a:off x="932688" y="1214628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根据如图20-17甲所示的电路图，用笔画线代替导线将如图20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-17乙所示电路连接完整。</a:t>
            </a:r>
            <a:endParaRPr lang="en-US" altLang="zh-CN" sz="2800"/>
          </a:p>
        </p:txBody>
      </p:sp>
      <p:sp>
        <p:nvSpPr>
          <p:cNvPr id="3" name="QO_6_AN.79_1#5b80ad00c?vcp=1&amp;vop=1&amp;vis=1&amp;pid=a6c9a201b&amp;color=0,0,0&amp;vtp=1&amp;bbb=1" title=""/>
          <p:cNvSpPr/>
          <p:nvPr/>
        </p:nvSpPr>
        <p:spPr>
          <a:xfrm>
            <a:off x="932688" y="2490343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【答案】</a:t>
            </a:r>
            <a:endParaRPr lang="en-US" altLang="zh-CN" sz="2800"/>
          </a:p>
        </p:txBody>
      </p:sp>
      <p:pic>
        <p:nvPicPr>
          <p:cNvPr id="4" name="QO_6_AN.79_2#5b80ad00c?vcp=1&amp;vop=1&amp;vis=1&amp;pid=a6c9a201b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976" y="3183255"/>
            <a:ext cx="2953512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80_1#2cb87f458?vcp=1&amp;vop=1&amp;vis=1&amp;pid=a6c9a201b&amp;color=0,0,0&amp;mp=1&amp;vtp=1&amp;bt=1&amp;bbb=1&amp;hb=1" title=""/>
              <p:cNvSpPr/>
              <p:nvPr/>
            </p:nvSpPr>
            <p:spPr>
              <a:xfrm>
                <a:off x="932688" y="1391126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连接电路时，开关应处于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状态。正确连接电路后，闭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合开关，若灯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断路，则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𝐋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（选填“有”或“无”）电压。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80_1#2cb87f458?vcp=1&amp;vop=1&amp;vis=1&amp;pid=a6c9a201b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91126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40" r="2"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81_1#2cb87f458.blank?vcp=1&amp;vop=1&amp;vis=1&amp;pid=a6c9a201b&amp;color=0,0,0&amp;mp=1&amp;vpa=57&amp;vtp=1&amp;bbb=1" title=""/>
          <p:cNvSpPr/>
          <p:nvPr/>
        </p:nvSpPr>
        <p:spPr>
          <a:xfrm>
            <a:off x="5764244" y="136064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断开</a:t>
            </a:r>
            <a:endParaRPr lang="en-US" altLang="zh-CN" sz="2800"/>
          </a:p>
        </p:txBody>
      </p:sp>
      <p:sp>
        <p:nvSpPr>
          <p:cNvPr id="4" name="QB_6_AN.83_1#2cb87f458.blank?vcp=1&amp;vop=1&amp;vis=1&amp;pid=a6c9a201b&amp;color=0,0,0&amp;mp=1&amp;vpa=58&amp;vtp=1" title=""/>
          <p:cNvSpPr/>
          <p:nvPr/>
        </p:nvSpPr>
        <p:spPr>
          <a:xfrm>
            <a:off x="5973096" y="1987391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无</a:t>
            </a:r>
            <a:endParaRPr lang="en-US" altLang="zh-CN" sz="2800"/>
          </a:p>
        </p:txBody>
      </p:sp>
      <p:pic>
        <p:nvPicPr>
          <p:cNvPr id="5" name="QB_6_BD.82_1#2cb87f458?iti=18&amp;vcp=1&amp;vop=1&amp;vis=1&amp;visfb=1&amp;pid=a6c9a201b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2032" y="2720435"/>
            <a:ext cx="7104888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82_2#2cb87f458?iti=18&amp;vcp=1&amp;vop=1&amp;vis=1&amp;visfb=1&amp;pid=a6c9a201b&amp;color=0,0,0&amp;vtp=1&amp;bbb=1" title=""/>
          <p:cNvSpPr/>
          <p:nvPr/>
        </p:nvSpPr>
        <p:spPr>
          <a:xfrm>
            <a:off x="5460270" y="4932267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84_1#5f84aa40a?vcp=1&amp;vop=1&amp;vis=1&amp;pid=a6c9a201b&amp;color=0,0,0&amp;mp=1&amp;vtp=1&amp;bt=1&amp;bbb=1&amp;hb=1" title=""/>
              <p:cNvSpPr/>
              <p:nvPr/>
            </p:nvSpPr>
            <p:spPr>
              <a:xfrm>
                <a:off x="932688" y="527399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用电压表分别测出电压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𝑨𝑩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𝐁𝐂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𝐀𝐂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。其中测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𝐀𝐁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时，电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压表的示数如图20-17丙所示，示数为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。接着更换不同规格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的灯泡并多次实验，数据记录见表。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84_1#5f84aa40a?vcp=1&amp;vop=1&amp;vis=1&amp;pid=a6c9a201b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527399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2" b="-3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QO_6_BD.84_2#5f84aa40a?colgroup=5,7,7,7&amp;vcp=1&amp;vop=1&amp;vis=1&amp;pid=a6c9a201b&amp;color=0,0,0&amp;mp=1&amp;vtp=1&amp;bbb=1" title=""/>
          <p:cNvGraphicFramePr>
            <a:graphicFrameLocks noGrp="1"/>
          </p:cNvGraphicFramePr>
          <p:nvPr/>
        </p:nvGraphicFramePr>
        <p:xfrm>
          <a:off x="932688" y="2501995"/>
          <a:ext cx="10277856" cy="1971358"/>
        </p:xfrm>
        <a:graphic>
          <a:graphicData uri="http://schemas.openxmlformats.org/drawingml/2006/table">
            <a:tbl>
              <a:tblPr/>
              <a:tblGrid>
                <a:gridCol w="2185416"/>
                <a:gridCol w="2697480"/>
                <a:gridCol w="2697480"/>
                <a:gridCol w="2697480"/>
              </a:tblGrid>
              <a:tr h="309362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实验次序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电压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黑体" panose="02010609060101010101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𝑨𝑩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𝐕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电压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黑体" panose="02010609060101010101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𝑩𝑪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𝐕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电压</a:t>
                      </a:r>
                      <a14:m>
                        <m:oMathPara>
                          <m:oMathParaPr>
                            <m:jc/>
                          </m:oMathParaPr>
                          <m:oMath>
                            <m:sSub>
                              <m:sSubPr>
                                <m:ctrl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黑体" panose="02010609060101010101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m:rPr>
                                    <m:sty m:val="bi"/>
                                  </m:rPr>
                                  <a:rPr lang="en-US" altLang="zh-CN" sz="2800" b="1" i="1" spc="-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34" charset="0"/>
                                    <a:ea typeface="Cambria Math" panose="02040503050406030204" pitchFamily="34" charset="-122"/>
                                    <a:cs typeface="Cambria Math" panose="02040503050406030204" pitchFamily="34" charset="-120"/>
                                  </a:rPr>
                                  <m:t>𝑨𝑪</m:t>
                                </m:r>
                              </m:sub>
                            </m:sSub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/</m:t>
                            </m:r>
                            <m:r>
                              <m:rPr>
                                <m:sty m:val="b"/>
                              </m:rPr>
                              <a:rPr lang="en-US" altLang="zh-CN" sz="2800" b="1" i="0" spc="-100">
                                <a:solidFill>
                                  <a:srgbClr val="000000"/>
                                </a:solidFill>
                                <a:latin typeface="Cambria Math" panose="02040503050406030204" pitchFamily="34" charset="0"/>
                                <a:ea typeface="Cambria Math" panose="02040503050406030204" pitchFamily="34" charset="-122"/>
                                <a:cs typeface="Cambria Math" panose="02040503050406030204" pitchFamily="34" charset="-120"/>
                              </a:rPr>
                              <m:t>𝐕</m:t>
                            </m:r>
                          </m:oMath>
                        </m:oMathPara>
                      </a14:m>
                      <a:r>
                        <a:rPr lang="en-US" altLang="zh-CN" sz="100" b="1" i="0" kern="0" spc="-99900">
                          <a:solidFill>
                            <a:srgbClr val="FFFFFF"/>
                          </a:solidFill>
                          <a:latin typeface="Times New Roman" panose="02020603050405020304" pitchFamily="34" charset="0"/>
                          <a:ea typeface="黑体" panose="02010609060101010101" charset="-122"/>
                          <a:cs typeface="Times New Roman" panose="02020603050405020304" pitchFamily="34" charset="-120"/>
                        </a:rPr>
                        <a:t> 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6C6"/>
                    </a:solidFill>
                  </a:tcPr>
                </a:tc>
              </a:tr>
              <a:tr h="318243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ct val="130000"/>
                        </a:lnSpc>
                      </a:pP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1.7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2.9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43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1.6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2.9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43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1.1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1.8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2.9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QO_6_AN.85_1#5f84aa40a.blank?vcp=1&amp;vop=1&amp;vis=1&amp;pid=a6c9a201b&amp;color=0,0,0&amp;mp=1&amp;vpa=59&amp;vtp=1&amp;bbb=1" title=""/>
          <p:cNvSpPr/>
          <p:nvPr/>
        </p:nvSpPr>
        <p:spPr>
          <a:xfrm>
            <a:off x="6748495" y="1144619"/>
            <a:ext cx="858838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|1.2|</a:t>
            </a:r>
            <a:endParaRPr lang="en-US" altLang="zh-CN" sz="2800"/>
          </a:p>
        </p:txBody>
      </p:sp>
      <p:pic>
        <p:nvPicPr>
          <p:cNvPr id="3" name="QO_6_BD.84_3#5f84aa40a?iti=19&amp;vcp=1&amp;vop=1&amp;vis=1&amp;visfb=1&amp;pid=a6c9a201b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088" y="4598892"/>
            <a:ext cx="392277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BD.84_4#5f84aa40a?iti=19&amp;vcp=1&amp;vop=1&amp;vis=1&amp;visfb=1&amp;pid=a6c9a201b&amp;color=0,0,0&amp;vtp=1&amp;bbb=1" title=""/>
          <p:cNvSpPr/>
          <p:nvPr/>
        </p:nvSpPr>
        <p:spPr>
          <a:xfrm>
            <a:off x="5460270" y="5878036"/>
            <a:ext cx="1268412" cy="5669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7_BD.86_1#a27694ad8?vcp=1&amp;vop=1&amp;vis=1&amp;pid=5f84aa40a&amp;color=0,0,0&amp;mp=1&amp;vtp=1&amp;bt=1&amp;bbb=1&amp;hb=1" title=""/>
          <p:cNvSpPr/>
          <p:nvPr/>
        </p:nvSpPr>
        <p:spPr>
          <a:xfrm>
            <a:off x="932688" y="845534"/>
            <a:ext cx="10323576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①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分析表中数据，得到初步结论：串联电路两端的总电压等于各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部分电路两端电压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；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②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为使结论更具普遍性，小明将灯泡换成其他类型用电器并多次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实验。此外，还可以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7_AN.87_1#a27694ad8.blank?vcp=1&amp;vop=1&amp;vis=1&amp;pid=5f84aa40a&amp;color=0,0,0&amp;mp=1&amp;vpa=60&amp;vtp=1&amp;bbb=1" title=""/>
          <p:cNvSpPr/>
          <p:nvPr/>
        </p:nvSpPr>
        <p:spPr>
          <a:xfrm>
            <a:off x="3800506" y="146275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之和</a:t>
            </a:r>
            <a:endParaRPr lang="en-US" altLang="zh-CN" sz="2800"/>
          </a:p>
        </p:txBody>
      </p:sp>
      <p:sp>
        <p:nvSpPr>
          <p:cNvPr id="5" name="QB_7_AN.89_1#a27694ad8.blank?vcp=1&amp;vop=1&amp;vis=1&amp;pid=5f84aa40a&amp;color=0,0,0&amp;vpa=61&amp;vtp=1&amp;bbb=1" title=""/>
          <p:cNvSpPr/>
          <p:nvPr/>
        </p:nvSpPr>
        <p:spPr>
          <a:xfrm>
            <a:off x="4157694" y="2737199"/>
            <a:ext cx="41878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改变电源电压并多次实验</a:t>
            </a:r>
            <a:endParaRPr lang="en-US" altLang="zh-CN" sz="2800"/>
          </a:p>
        </p:txBody>
      </p:sp>
      <p:pic>
        <p:nvPicPr>
          <p:cNvPr id="6" name="QB_7_BD.88_2#1f23d1bf9?iti=20&amp;vcp=1&amp;vop=1&amp;vis=1&amp;visfb=1&amp;pid=5f84aa40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3512" y="3471386"/>
            <a:ext cx="6272784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7_BD.88_3#1f23d1bf9?iti=20&amp;vcp=1&amp;vop=1&amp;vis=1&amp;visfb=1&amp;pid=5f84aa40a&amp;color=0,0,0&amp;vtp=1&amp;bbb=1" title=""/>
          <p:cNvSpPr/>
          <p:nvPr/>
        </p:nvSpPr>
        <p:spPr>
          <a:xfrm>
            <a:off x="5455698" y="5445474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图20-17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90_1#60112da33?vcp=1&amp;vop=1&amp;vis=1&amp;pid=f653118ae&amp;color=0,0,0&amp;vtp=1&amp;bt=1&amp;bbb=1&amp;hb=1" title=""/>
              <p:cNvSpPr/>
              <p:nvPr/>
            </p:nvSpPr>
            <p:spPr>
              <a:xfrm>
                <a:off x="932688" y="1249140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（2022·广东）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某次测量电压表示数如图20-18所示，此时电压表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示数是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90_1#60112da33?vcp=1&amp;vop=1&amp;vis=1&amp;pid=f653118a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49140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2" b="-5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91_1#60112da33.blank?vcp=1&amp;vop=1&amp;vis=1&amp;pid=f653118ae&amp;color=0,0,0&amp;vpa=62&amp;vtp=1&amp;bbb=1" title=""/>
          <p:cNvSpPr/>
          <p:nvPr/>
        </p:nvSpPr>
        <p:spPr>
          <a:xfrm>
            <a:off x="1976469" y="1845405"/>
            <a:ext cx="703263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0.6</a:t>
            </a:r>
            <a:endParaRPr lang="en-US" altLang="zh-CN" sz="2800"/>
          </a:p>
        </p:txBody>
      </p:sp>
      <p:pic>
        <p:nvPicPr>
          <p:cNvPr id="4" name="QB_5_BD.90_2#60112da33?iti=21&amp;vcp=1&amp;vop=1&amp;vis=1&amp;pid=f653118ae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6824" y="2586577"/>
            <a:ext cx="3584448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BD.90_3#60112da33?iti=21&amp;vcp=1&amp;vop=1&amp;vis=1&amp;pid=f653118ae&amp;color=0,0,0&amp;vtp=1&amp;bbb=1" title=""/>
          <p:cNvSpPr/>
          <p:nvPr/>
        </p:nvSpPr>
        <p:spPr>
          <a:xfrm>
            <a:off x="5464842" y="5036153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图20-18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92_1#8100b3b58?vcp=1&amp;vop=1&amp;vis=1&amp;pid=f653118ae&amp;color=0,0,0&amp;vtp=1&amp;bt=1&amp;bbb=1&amp;hb=1" title=""/>
              <p:cNvSpPr/>
              <p:nvPr/>
            </p:nvSpPr>
            <p:spPr>
              <a:xfrm>
                <a:off x="932688" y="943832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（2023·广东）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如图20-19所示，电压表的读数为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。滑动变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阻器以如图20-20所示方式接入电路，当滑片向左滑动时，滑动变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阻器连入电路的电阻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（选填“变大”“变小”或“不变”）。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92_1#8100b3b58?vcp=1&amp;vop=1&amp;vis=1&amp;pid=f653118a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43832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2" b="-3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93_1#8100b3b58.blank?vcp=1&amp;vop=1&amp;vis=1&amp;pid=f653118ae&amp;color=0,0,0&amp;vpa=63&amp;vtp=1&amp;bbb=1" title=""/>
          <p:cNvSpPr/>
          <p:nvPr/>
        </p:nvSpPr>
        <p:spPr>
          <a:xfrm>
            <a:off x="8547132" y="913352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2.3</a:t>
            </a:r>
            <a:endParaRPr lang="en-US" altLang="zh-CN" sz="2800"/>
          </a:p>
        </p:txBody>
      </p:sp>
      <p:sp>
        <p:nvSpPr>
          <p:cNvPr id="4" name="QB_5_AN.95_1#8100b3b58.blank?vcp=1&amp;vop=1&amp;vis=1&amp;pid=f653118ae&amp;color=0,0,0&amp;vpa=64&amp;vtp=1&amp;bbb=1" title=""/>
          <p:cNvSpPr/>
          <p:nvPr/>
        </p:nvSpPr>
        <p:spPr>
          <a:xfrm>
            <a:off x="4157694" y="2187797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变小</a:t>
            </a:r>
            <a:endParaRPr lang="en-US" altLang="zh-CN" sz="2800"/>
          </a:p>
        </p:txBody>
      </p:sp>
      <p:pic>
        <p:nvPicPr>
          <p:cNvPr id="5" name="QB_5_BD.94_2#8100b3b58?iti=22&amp;htil=1&amp;vcp=1&amp;vop=1&amp;vis=1&amp;pid=f653118ae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216" y="2935700"/>
            <a:ext cx="3584448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B_5_BD.94_3#8100b3b58?iti=23&amp;htil=1&amp;vcp=1&amp;vop=1&amp;vis=1&amp;pid=f653118ae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4072" y="2926556"/>
            <a:ext cx="2487168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B_5_BD.94_4#8100b3b58?iti=22&amp;htil=1&amp;vcp=1&amp;vop=1&amp;vis=1&amp;pid=f653118ae&amp;color=0,0,0&amp;vtp=1&amp;bbb=1" title=""/>
          <p:cNvSpPr/>
          <p:nvPr/>
        </p:nvSpPr>
        <p:spPr>
          <a:xfrm>
            <a:off x="2886234" y="538527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图20-19</a:t>
            </a:r>
            <a:endParaRPr lang="en-US" altLang="zh-CN" sz="2800"/>
          </a:p>
        </p:txBody>
      </p:sp>
      <p:sp>
        <p:nvSpPr>
          <p:cNvPr id="8" name="QB_5_BD.94_5#8100b3b58?iti=23&amp;htil=1&amp;vcp=1&amp;vop=1&amp;vis=1&amp;pid=f653118ae&amp;color=0,0,0&amp;vtp=1&amp;bbb=1" title=""/>
          <p:cNvSpPr/>
          <p:nvPr/>
        </p:nvSpPr>
        <p:spPr>
          <a:xfrm>
            <a:off x="8043450" y="538527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图20-20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af0e1462a?colgroup=5,22&amp;vcp=1&amp;pid=c713ca851&amp;color=0,0,0&amp;vtp=1&amp;bt=1&amp;bbb=1&amp;hb=1" title=""/>
          <p:cNvGraphicFramePr>
            <a:graphicFrameLocks noGrp="1"/>
          </p:cNvGraphicFramePr>
          <p:nvPr/>
        </p:nvGraphicFramePr>
        <p:xfrm>
          <a:off x="932688" y="720000"/>
          <a:ext cx="10277856" cy="5466780"/>
        </p:xfrm>
        <a:graphic>
          <a:graphicData uri="http://schemas.openxmlformats.org/drawingml/2006/table">
            <a:tbl>
              <a:tblPr/>
              <a:tblGrid>
                <a:gridCol w="1975104"/>
                <a:gridCol w="905256"/>
                <a:gridCol w="2350008"/>
                <a:gridCol w="4142232"/>
                <a:gridCol w="905256"/>
              </a:tblGrid>
              <a:tr h="2722182"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1.会使用电压表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2.知道电压和电阻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3.探究并了解串联电路和并联电路中电压的特点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3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4.了解半导体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超导体的主要特点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展望超导体应用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l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对社会发展的影响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50482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中考考查情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17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电压表读数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滑动变阻器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882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选择题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变阻器的应用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、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探究串联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电路的电压规律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10分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17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填空题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滑动变阻器的应用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1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1a687828c.fixed?vcp=1&amp;pid=c9950fc04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1a687828c.fixed?vcp=1&amp;pid=c9950fc04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1a687828c.fixed?vcp=1&amp;pid=c9950fc04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00ae7090e?vcp=1&amp;pid=1a687828c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00ae7090e?vcp=1&amp;pid=1a687828c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电压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串联电路和并联电路的电压特点</a:t>
            </a:r>
            <a:endParaRPr lang="en-US" altLang="zh-CN" sz="100">
              <a:solidFill>
                <a:srgbClr val="000000"/>
              </a:solidFill>
            </a:endParaRPr>
          </a:p>
        </p:txBody>
      </p:sp>
      <p:pic>
        <p:nvPicPr>
          <p:cNvPr id="4" name="C_5_BD#00ae7090e?vcp=1&amp;pid=1a687828c&amp;color=0,0,0&amp;tib=255,255,255&amp;iip=2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65" y="810742"/>
            <a:ext cx="1143000" cy="466344"/>
          </a:xfrm>
          <a:prstGeom prst="rect">
            <a:avLst/>
          </a:prstGeom>
        </p:spPr>
      </p:pic>
      <mc:AlternateContent>
        <mc:Choice Requires="a14">
          <p:sp>
            <p:nvSpPr>
              <p:cNvPr id="5" name="P_6_BD#4770eb38a?vcp=1&amp;pid=00ae7090e&amp;color=0,0,0&amp;vtp=1&amp;bbb=1&amp;hb=1" title=""/>
              <p:cNvSpPr/>
              <p:nvPr/>
            </p:nvSpPr>
            <p:spPr>
              <a:xfrm>
                <a:off x="932688" y="1351063"/>
                <a:ext cx="10323576" cy="37937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1.电压的作用是使电路产生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，用字母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表示电压。电压的单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位是伏特，符号是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。常用单位还有：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单位换算：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𝐤𝐕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2.几个常用的电压值：一节干电池的电压为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；我国家庭电路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的电压为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，一节铅蓄电池的电压为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𝐕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3.电压表是测量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的仪表。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#3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P_6_BD#4770eb38a?vcp=1&amp;pid=00ae7090e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793744"/>
              </a:xfrm>
              <a:prstGeom prst="rect">
                <a:avLst/>
              </a:prstGeom>
              <a:blipFill rotWithShape="1">
                <a:blip r:embed="rId5"/>
                <a:stretch>
                  <a:fillRect l="-5" t="-11" r="2" b="-2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_6_AN.1_1#4770eb38a.blank?vcp=1&amp;pid=00ae7090e&amp;color=0,0,0&amp;vpa=1&amp;vtp=1&amp;bbb=1" title=""/>
          <p:cNvSpPr/>
          <p:nvPr/>
        </p:nvSpPr>
        <p:spPr>
          <a:xfrm>
            <a:off x="5138769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电流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P_6_AN.2_1#4770eb38a.blank?vcp=1&amp;pid=00ae7090e&amp;color=0,0,0&amp;vpa=2&amp;vtp=1&amp;bbb=1" title=""/>
              <p:cNvSpPr/>
              <p:nvPr/>
            </p:nvSpPr>
            <p:spPr>
              <a:xfrm>
                <a:off x="2093532" y="2724187"/>
                <a:ext cx="776732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P_6_AN.2_1#4770eb38a.blank?vcp=1&amp;pid=00ae7090e&amp;color=0,0,0&amp;vpa=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532" y="2724187"/>
                <a:ext cx="776732" cy="431419"/>
              </a:xfrm>
              <a:prstGeom prst="rect">
                <a:avLst/>
              </a:prstGeom>
              <a:blipFill rotWithShape="1">
                <a:blip r:embed="rId6"/>
                <a:stretch>
                  <a:fillRect l="-74" t="-9" r="8" b="-8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P_6_AN.3_1#4770eb38a.blank?vcp=1&amp;pid=00ae7090e&amp;color=0,0,0&amp;vpa=3&amp;vtp=1&amp;bbb=1" title=""/>
              <p:cNvSpPr/>
              <p:nvPr/>
            </p:nvSpPr>
            <p:spPr>
              <a:xfrm>
                <a:off x="4452938" y="2724187"/>
                <a:ext cx="776732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P_6_AN.3_1#4770eb38a.blank?vcp=1&amp;pid=00ae7090e&amp;color=0,0,0&amp;vpa=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938" y="2724187"/>
                <a:ext cx="776732" cy="431419"/>
              </a:xfrm>
              <a:prstGeom prst="rect">
                <a:avLst/>
              </a:prstGeom>
              <a:blipFill rotWithShape="1">
                <a:blip r:embed="rId6"/>
                <a:stretch>
                  <a:fillRect l="-41" t="-9" r="57" b="-8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_6_AN.4_1#4770eb38a.blank?vcp=1&amp;pid=00ae7090e&amp;color=0,0,0&amp;vpa=4&amp;vtp=1&amp;bbb=1" title=""/>
          <p:cNvSpPr/>
          <p:nvPr/>
        </p:nvSpPr>
        <p:spPr>
          <a:xfrm>
            <a:off x="7600982" y="3263683"/>
            <a:ext cx="7032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1.5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P_6_AN.5_1#4770eb38a.blank?vcp=1&amp;pid=00ae7090e&amp;color=0,0,0&amp;vpa=5&amp;vtp=1&amp;bbb=1" title=""/>
          <p:cNvSpPr/>
          <p:nvPr/>
        </p:nvSpPr>
        <p:spPr>
          <a:xfrm>
            <a:off x="2371757" y="3911383"/>
            <a:ext cx="7921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220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1" name="P_6_AN.6_1#4770eb38a.blank?vcp=1&amp;pid=00ae7090e&amp;color=0,0,0&amp;vpa=6&amp;vtp=1" title=""/>
          <p:cNvSpPr/>
          <p:nvPr/>
        </p:nvSpPr>
        <p:spPr>
          <a:xfrm>
            <a:off x="7420007" y="3911383"/>
            <a:ext cx="436563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2" name="P_6_AN.7_1#4770eb38a.blank?vcp=1&amp;pid=00ae7090e&amp;color=0,0,0&amp;vpa=7&amp;vtp=1&amp;bbb=1" title=""/>
          <p:cNvSpPr/>
          <p:nvPr/>
        </p:nvSpPr>
        <p:spPr>
          <a:xfrm>
            <a:off x="3352831" y="4547653"/>
            <a:ext cx="97313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电压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4770eb38a?vcp=1&amp;pid=00ae7090e&amp;color=0,0,0&amp;mp=1&amp;vtp=1&amp;bt=1&amp;bbb=1&amp;hb=1" title=""/>
              <p:cNvSpPr/>
              <p:nvPr/>
            </p:nvSpPr>
            <p:spPr>
              <a:xfrm>
                <a:off x="932688" y="1251426"/>
                <a:ext cx="10323576" cy="44129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4.电压表的使用规则：（1）电压表要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联在被测电路的两端。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（2）必须使电压表的“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”接线柱靠近电源的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，“-”接线柱靠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近电源的负极。（3）电压表可以直接接在电源两端，此时电压表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测量的是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两端的电压。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5.串、并联电路的电压关系：（1）串联电路两端的总电压等于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之和，即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。（2）并联电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路两端的总电压等于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电压，即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#5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4770eb38a?vcp=1&amp;pid=00ae7090e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51426"/>
                <a:ext cx="10323576" cy="4412933"/>
              </a:xfrm>
              <a:prstGeom prst="rect">
                <a:avLst/>
              </a:prstGeom>
              <a:blipFill rotWithShape="1">
                <a:blip r:embed="rId3"/>
                <a:stretch>
                  <a:fillRect l="-5" t="-11" r="2" b="-2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_6_AN.8_1#4770eb38a.blank?vcp=1&amp;pid=00ae7090e&amp;color=0,0,0&amp;mp=1&amp;vpa=8&amp;vtp=1" title=""/>
          <p:cNvSpPr/>
          <p:nvPr/>
        </p:nvSpPr>
        <p:spPr>
          <a:xfrm>
            <a:off x="6745320" y="1220946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并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4" name="P_6_AN.9_1#4770eb38a.blank?vcp=1&amp;pid=00ae7090e&amp;color=0,0,0&amp;mp=1&amp;vpa=9&amp;vtp=1&amp;bbb=1" title=""/>
          <p:cNvSpPr/>
          <p:nvPr/>
        </p:nvSpPr>
        <p:spPr>
          <a:xfrm>
            <a:off x="7813707" y="186864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正极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5" name="P_6_AN.10_1#4770eb38a.blank?vcp=1&amp;pid=00ae7090e&amp;color=0,0,0&amp;mp=1&amp;vpa=10&amp;vtp=1&amp;bbb=1" title=""/>
          <p:cNvSpPr/>
          <p:nvPr/>
        </p:nvSpPr>
        <p:spPr>
          <a:xfrm>
            <a:off x="2371757" y="316404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电源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11_1#4770eb38a.blank?vcp=1&amp;pid=00ae7090e&amp;color=0,0,0&amp;mp=1&amp;vpa=11&amp;vtp=1&amp;bbb=1" title=""/>
          <p:cNvSpPr/>
          <p:nvPr/>
        </p:nvSpPr>
        <p:spPr>
          <a:xfrm>
            <a:off x="943007" y="4459446"/>
            <a:ext cx="38306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各部分电路两端的电压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P_6_AN.12_1#4770eb38a.blank?vcp=1&amp;pid=00ae7090e&amp;color=0,0,0&amp;mp=1&amp;vpa=12&amp;vtp=1&amp;bbb=1" title=""/>
              <p:cNvSpPr/>
              <p:nvPr/>
            </p:nvSpPr>
            <p:spPr>
              <a:xfrm>
                <a:off x="6347651" y="4590192"/>
                <a:ext cx="2183702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+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​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P_6_AN.12_1#4770eb38a.blank?vcp=1&amp;pid=00ae7090e&amp;color=0,0,0&amp;mp=1&amp;vpa=1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651" y="4590192"/>
                <a:ext cx="2183702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9" t="-100" r="6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_6_AN.13_1#4770eb38a.blank?vcp=1&amp;pid=00ae7090e&amp;color=0,0,0&amp;mp=1&amp;vpa=13&amp;vtp=1&amp;bbb=1" title=""/>
          <p:cNvSpPr/>
          <p:nvPr/>
        </p:nvSpPr>
        <p:spPr>
          <a:xfrm>
            <a:off x="4157694" y="5086191"/>
            <a:ext cx="240188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各支路两端的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9" name="P_6_AN.14_1#4770eb38a.blank?vcp=1&amp;pid=00ae7090e&amp;color=0,0,0&amp;mp=1&amp;vpa=14&amp;vtp=1&amp;bbb=1" title=""/>
              <p:cNvSpPr/>
              <p:nvPr/>
            </p:nvSpPr>
            <p:spPr>
              <a:xfrm>
                <a:off x="8114539" y="5214651"/>
                <a:ext cx="2223326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𝑼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𝑼</m:t>
                          </m:r>
                        </m:e>
                        <m:sub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9" name="P_6_AN.14_1#4770eb38a.blank?vcp=1&amp;pid=00ae7090e&amp;color=0,0,0&amp;mp=1&amp;vpa=1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539" y="5214651"/>
                <a:ext cx="2223326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23" t="-8" r="3" b="-7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317305283?vcp=1&amp;pid=1a687828c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317305283?vcp=1&amp;pid=1a687828c&amp;color=0,0,0&amp;vtp=1&amp;bt=1&amp;bbb=1" title=""/>
          <p:cNvSpPr/>
          <p:nvPr/>
        </p:nvSpPr>
        <p:spPr>
          <a:xfrm>
            <a:off x="932689" y="720000"/>
            <a:ext cx="10323320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电阻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滑动变阻器</a:t>
            </a:r>
            <a:endParaRPr lang="en-US" altLang="zh-CN" sz="100">
              <a:solidFill>
                <a:srgbClr val="000000"/>
              </a:solidFill>
            </a:endParaRPr>
          </a:p>
        </p:txBody>
      </p:sp>
      <p:pic>
        <p:nvPicPr>
          <p:cNvPr id="4" name="C_5_BD#317305283?vcp=1&amp;pid=1a687828c&amp;color=0,0,0&amp;tib=255,255,255&amp;iip=4&amp;vtp=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65" y="810742"/>
            <a:ext cx="1143000" cy="466344"/>
          </a:xfrm>
          <a:prstGeom prst="rect">
            <a:avLst/>
          </a:prstGeom>
        </p:spPr>
      </p:pic>
      <mc:AlternateContent>
        <mc:Choice Requires="a14">
          <p:sp>
            <p:nvSpPr>
              <p:cNvPr id="5" name="P_6_BD#b8a69fef3?vcp=1&amp;pid=317305283&amp;color=0,0,0&amp;vtp=1&amp;bbb=1&amp;hb=1" title=""/>
              <p:cNvSpPr/>
              <p:nvPr/>
            </p:nvSpPr>
            <p:spPr>
              <a:xfrm>
                <a:off x="932688" y="1351063"/>
                <a:ext cx="10323576" cy="37652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6.导体对电流的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叫电阻，用符号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𝑹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7.电阻的国际单位是欧姆，符号是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。常用单位还有千欧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兆欧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𝐌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。单位换算：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𝐌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𝛀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8.导体的电阻是导体本身的一种性质，它的大小取决于导体本身的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材料、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，部分金属导体的电阻还跟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有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关。</a:t>
                </a:r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#3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P_6_BD#b8a69fef3?vcp=1&amp;pid=31730528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765233"/>
              </a:xfrm>
              <a:prstGeom prst="rect">
                <a:avLst/>
              </a:prstGeom>
              <a:blipFill rotWithShape="1">
                <a:blip r:embed="rId5"/>
                <a:stretch>
                  <a:fillRect l="-5" t="-11" r="-502" b="-2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_6_AN.15_1#b8a69fef3.blank?vcp=1&amp;pid=317305283&amp;color=0,0,0&amp;vpa=15&amp;vtp=1&amp;bbb=1" title=""/>
          <p:cNvSpPr/>
          <p:nvPr/>
        </p:nvSpPr>
        <p:spPr>
          <a:xfrm>
            <a:off x="3352831" y="132058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阻碍作用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7" name="P_6_AN.16_1#b8a69fef3.blank?vcp=1&amp;pid=317305283&amp;color=0,0,0&amp;vpa=16&amp;vtp=1&amp;bbb=1" title=""/>
              <p:cNvSpPr/>
              <p:nvPr/>
            </p:nvSpPr>
            <p:spPr>
              <a:xfrm>
                <a:off x="5936869" y="2725203"/>
                <a:ext cx="776732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7" name="P_6_AN.16_1#b8a69fef3.blank?vcp=1&amp;pid=317305283&amp;color=0,0,0&amp;vpa=1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69" y="2725203"/>
                <a:ext cx="776732" cy="431419"/>
              </a:xfrm>
              <a:prstGeom prst="rect">
                <a:avLst/>
              </a:prstGeom>
              <a:blipFill rotWithShape="1">
                <a:blip r:embed="rId6"/>
                <a:stretch>
                  <a:fillRect l="-33" t="-97" r="49" b="-8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8" name="P_6_AN.17_1#b8a69fef3.blank?vcp=1&amp;pid=317305283&amp;color=0,0,0&amp;vpa=17&amp;vtp=1&amp;bbb=1" title=""/>
              <p:cNvSpPr/>
              <p:nvPr/>
            </p:nvSpPr>
            <p:spPr>
              <a:xfrm>
                <a:off x="8970963" y="2725203"/>
                <a:ext cx="776732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8" name="P_6_AN.17_1#b8a69fef3.blank?vcp=1&amp;pid=317305283&amp;color=0,0,0&amp;vpa=17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963" y="2725203"/>
                <a:ext cx="776732" cy="431419"/>
              </a:xfrm>
              <a:prstGeom prst="rect">
                <a:avLst/>
              </a:prstGeom>
              <a:blipFill rotWithShape="1">
                <a:blip r:embed="rId6"/>
                <a:stretch>
                  <a:fillRect l="-41" t="-97" r="57" b="-8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_6_AN.18_1#b8a69fef3.blank?vcp=1&amp;pid=317305283&amp;color=0,0,0&amp;vpa=18&amp;vtp=1&amp;bbb=1" title=""/>
          <p:cNvSpPr/>
          <p:nvPr/>
        </p:nvSpPr>
        <p:spPr>
          <a:xfrm>
            <a:off x="2014569" y="39113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长度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P_6_AN.19_1#b8a69fef3.blank?vcp=1&amp;pid=317305283&amp;color=0,0,0&amp;vpa=19&amp;vtp=1&amp;bbb=1" title=""/>
          <p:cNvSpPr/>
          <p:nvPr/>
        </p:nvSpPr>
        <p:spPr>
          <a:xfrm>
            <a:off x="3438556" y="391138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横截面积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1" name="P_6_AN.20_1#b8a69fef3.blank?vcp=1&amp;pid=317305283&amp;color=0,0,0&amp;vpa=20&amp;vtp=1&amp;bbb=1" title=""/>
          <p:cNvSpPr/>
          <p:nvPr/>
        </p:nvSpPr>
        <p:spPr>
          <a:xfrm>
            <a:off x="9502807" y="39113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温度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b8a69fef3?vcp=1&amp;pid=317305283&amp;color=0,0,0&amp;vtp=1&amp;bt=1&amp;bbb=1&amp;hb=1" title=""/>
          <p:cNvSpPr/>
          <p:nvPr/>
        </p:nvSpPr>
        <p:spPr>
          <a:xfrm>
            <a:off x="932688" y="1891506"/>
            <a:ext cx="10323576" cy="3117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9.导电性能介于导体和绝缘体之间的物体，称为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，如硅材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料、发光二极管等；某些物质在温度极低的情况下，电阻变为零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的现象，称为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现象。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10.滑动变阻器的原理和作用：滑动变阻器通过改变接入电路中的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来改变电阻，从而改变电路中的电流。</a:t>
            </a:r>
            <a:r>
              <a:rPr lang="en-US" altLang="zh-CN" sz="1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#5</a:t>
            </a:r>
            <a:endParaRPr lang="en-US" altLang="zh-CN" sz="2800"/>
          </a:p>
        </p:txBody>
      </p:sp>
      <p:sp>
        <p:nvSpPr>
          <p:cNvPr id="3" name="P_6_AN.21_1#b8a69fef3.blank?vcp=1&amp;pid=317305283&amp;color=0,0,0&amp;vpa=21&amp;vtp=1&amp;bbb=1" title=""/>
          <p:cNvSpPr/>
          <p:nvPr/>
        </p:nvSpPr>
        <p:spPr>
          <a:xfrm>
            <a:off x="8353457" y="1861026"/>
            <a:ext cx="1330325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半导体</a:t>
            </a:r>
            <a:endParaRPr lang="en-US" altLang="zh-CN" sz="2800"/>
          </a:p>
        </p:txBody>
      </p:sp>
      <p:sp>
        <p:nvSpPr>
          <p:cNvPr id="4" name="P_6_AN.22_1#b8a69fef3.blank?vcp=1&amp;pid=317305283&amp;color=0,0,0&amp;vpa=22&amp;vtp=1&amp;bbb=1" title=""/>
          <p:cNvSpPr/>
          <p:nvPr/>
        </p:nvSpPr>
        <p:spPr>
          <a:xfrm>
            <a:off x="3086131" y="3156426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超导</a:t>
            </a:r>
            <a:endParaRPr lang="en-US" altLang="zh-CN" sz="2800"/>
          </a:p>
        </p:txBody>
      </p:sp>
      <p:sp>
        <p:nvSpPr>
          <p:cNvPr id="5" name="P_6_AN.23_1#b8a69fef3.blank?vcp=1&amp;pid=317305283&amp;color=0,0,0&amp;vpa=23&amp;vtp=1&amp;bbb=1" title=""/>
          <p:cNvSpPr/>
          <p:nvPr/>
        </p:nvSpPr>
        <p:spPr>
          <a:xfrm>
            <a:off x="943007" y="4430871"/>
            <a:ext cx="240188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电阻丝的长度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284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2026-02-06T23:37:03Z</cp:lastPrinted>
  <dcterms:created xsi:type="dcterms:W3CDTF">2026-02-06T23:37:03Z</dcterms:created>
  <dcterms:modified xsi:type="dcterms:W3CDTF">2026-02-06T15:37:03Z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