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10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26BA5"/>
    <a:srgbClr val="F0F0F0"/>
    <a:srgbClr val="FFFFFF"/>
    <a:srgbClr val="DCDCDC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/>
    <p:restoredTop sz="94660"/>
  </p:normalViewPr>
  <p:slideViewPr>
    <p:cSldViewPr snapToGrid="0" showGuides="1">
      <p:cViewPr varScale="1">
        <p:scale>
          <a:sx n="86" d="100"/>
          <a:sy n="86" d="100"/>
        </p:scale>
        <p:origin x="614" y="62"/>
      </p:cViewPr>
      <p:guideLst>
        <p:guide orient="horz" pos="2010"/>
        <p:guide pos="384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741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1061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trike="noStrike" noProof="1"/>
              <a:t>第四级</a:t>
            </a:r>
          </a:p>
          <a:p>
            <a:pPr lvl="4" fontAlgn="auto"/>
            <a:r>
              <a:rPr lang="zh-CN" altLang="en-US" strike="noStrike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2024/2/8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‹#›</a:t>
            </a:fld>
            <a:endParaRPr lang="zh-CN" altLang="en-US" strike="noStrike" noProof="1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p4"/><Relationship Id="rId2" Type="http://schemas.microsoft.com/office/2007/relationships/media" Target="../media/media2.mp4"/><Relationship Id="rId1" Type="http://schemas.openxmlformats.org/officeDocument/2006/relationships/tags" Target="../tags/tag3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video" Target="../media/media3.mp4"/><Relationship Id="rId2" Type="http://schemas.microsoft.com/office/2007/relationships/media" Target="../media/media3.mp4"/><Relationship Id="rId1" Type="http://schemas.openxmlformats.org/officeDocument/2006/relationships/tags" Target="../tags/tag4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image" Target="../media/image21.png"/><Relationship Id="rId4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54.xml"/><Relationship Id="rId7" Type="http://schemas.openxmlformats.org/officeDocument/2006/relationships/image" Target="../media/image22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56.xml"/><Relationship Id="rId4" Type="http://schemas.openxmlformats.org/officeDocument/2006/relationships/tags" Target="../tags/tag5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0" y="1118235"/>
            <a:ext cx="7594600" cy="2516505"/>
          </a:xfrm>
          <a:prstGeom prst="rect">
            <a:avLst/>
          </a:prstGeom>
          <a:solidFill>
            <a:schemeClr val="bg1"/>
          </a:solidFill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en-US" sz="72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</a:lstStyle>
          <a:p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第二十章电与磁</a:t>
            </a:r>
          </a:p>
        </p:txBody>
      </p:sp>
      <p:sp>
        <p:nvSpPr>
          <p:cNvPr id="6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61672" y="3783312"/>
            <a:ext cx="5833655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sz="4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第2节 电生磁 第1课时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532880" y="4941570"/>
            <a:ext cx="533400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电流的磁场方向跟电流的方向有关</a:t>
            </a:r>
          </a:p>
        </p:txBody>
      </p:sp>
      <p:pic>
        <p:nvPicPr>
          <p:cNvPr id="2" name="【素材视频】电流的磁场方向与电流方向有关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872983" y="4171026"/>
            <a:ext cx="3422686" cy="1925261"/>
          </a:xfrm>
          <a:prstGeom prst="rect">
            <a:avLst/>
          </a:prstGeom>
          <a:ln w="63500" cap="sq">
            <a:solidFill>
              <a:schemeClr val="accent1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342255" y="4985385"/>
            <a:ext cx="615759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通电导线周围存在与电流方向有关的磁场。</a:t>
            </a:r>
          </a:p>
        </p:txBody>
      </p:sp>
      <p:sp>
        <p:nvSpPr>
          <p:cNvPr id="2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849370" y="638175"/>
            <a:ext cx="238188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电流的磁效应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437890" y="4592320"/>
            <a:ext cx="2658110" cy="114173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94000" y="1882775"/>
            <a:ext cx="3312160" cy="26168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810115" y="1262380"/>
            <a:ext cx="2051685" cy="124523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895725" y="824865"/>
            <a:ext cx="718820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通电直导线周围不同位置磁场的方向一样吗？</a:t>
            </a:r>
          </a:p>
        </p:txBody>
      </p:sp>
      <p:pic>
        <p:nvPicPr>
          <p:cNvPr id="3" name="【素材视频】通电直导线周围的小磁针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24637" y="1983700"/>
            <a:ext cx="2667000" cy="2857500"/>
          </a:xfrm>
          <a:prstGeom prst="rect">
            <a:avLst/>
          </a:prstGeom>
          <a:ln w="63500" cap="sq">
            <a:solidFill>
              <a:schemeClr val="accent1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  <p:sp>
        <p:nvSpPr>
          <p:cNvPr id="7" name="矩形 6"/>
          <p:cNvSpPr/>
          <p:nvPr/>
        </p:nvSpPr>
        <p:spPr>
          <a:xfrm>
            <a:off x="6302057" y="1945005"/>
            <a:ext cx="3312160" cy="321818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2" grpId="0" bldLvl="0" animBg="1"/>
      <p:bldP spid="2" grpId="1" animBg="1"/>
      <p:bldP spid="4" grpId="0" bldLvl="0" animBg="1"/>
      <p:bldP spid="4" grpId="1" animBg="1"/>
      <p:bldP spid="8" grpId="0" bldLvl="0" animBg="1"/>
      <p:bldP spid="8" grpId="1" animBg="1"/>
      <p:bldP spid="7" grpId="0" bldLvl="0" animBg="1"/>
      <p:bldP spid="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【教学实验】通电直导线周围的磁场分布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09900" y="1093470"/>
            <a:ext cx="3840000" cy="2160000"/>
          </a:xfrm>
          <a:prstGeom prst="rect">
            <a:avLst/>
          </a:prstGeom>
          <a:ln w="63500" cmpd="thickThin">
            <a:solidFill>
              <a:schemeClr val="tx2">
                <a:lumMod val="20000"/>
                <a:lumOff val="80000"/>
              </a:schemeClr>
            </a:solidFill>
          </a:ln>
        </p:spPr>
      </p:pic>
      <p:sp>
        <p:nvSpPr>
          <p:cNvPr id="13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572635" y="4591685"/>
            <a:ext cx="540639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通电直导线周围的磁场呈环形分布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655560" y="5414010"/>
            <a:ext cx="3312160" cy="99631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077970" y="4874895"/>
            <a:ext cx="676973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为什么充电时，没有感觉到充电线有磁性？</a:t>
            </a: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849370" y="638175"/>
            <a:ext cx="238188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电流的磁效应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077460" y="3190875"/>
            <a:ext cx="6296660" cy="277431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019165" y="1862455"/>
            <a:ext cx="3482975" cy="502920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如何增强磁性？</a:t>
            </a: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849370" y="638175"/>
            <a:ext cx="238188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电流的磁效应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475865" y="478790"/>
            <a:ext cx="5735955" cy="280098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奥斯特实验说明了(</a:t>
            </a: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)</a:t>
            </a:r>
          </a:p>
          <a:p>
            <a:pPr algn="ctr">
              <a:lnSpc>
                <a:spcPct val="100000"/>
              </a:lnSpc>
            </a:pPr>
            <a:r>
              <a:rPr lang="en-US" altLang="zh-CN"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    </a:t>
            </a: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A.通电导体的周围存在着磁场</a:t>
            </a:r>
          </a:p>
          <a:p>
            <a:pPr marL="0" lvl="0" indent="0" algn="ctr">
              <a:lnSpc>
                <a:spcPct val="100000"/>
              </a:lnSpc>
              <a:buNone/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B.导体的周围存在着磁场</a:t>
            </a:r>
          </a:p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C.磁体的周围存在着磁场</a:t>
            </a:r>
          </a:p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D.磁场对电流有磁力作用</a:t>
            </a:r>
          </a:p>
        </p:txBody>
      </p:sp>
      <p:sp>
        <p:nvSpPr>
          <p:cNvPr id="7" name="矩形 6"/>
          <p:cNvSpPr/>
          <p:nvPr/>
        </p:nvSpPr>
        <p:spPr>
          <a:xfrm>
            <a:off x="3515360" y="3639820"/>
            <a:ext cx="6867525" cy="264731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546850" y="336550"/>
            <a:ext cx="353060" cy="55753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866380" y="5121275"/>
            <a:ext cx="974725" cy="38036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484235" y="5602605"/>
            <a:ext cx="974725" cy="380365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475865" y="644525"/>
            <a:ext cx="9177655" cy="4476750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在探究电流产生磁场的实验（奥斯特实验）中，有下列可能的实验</a:t>
            </a:r>
          </a:p>
          <a:p>
            <a:pPr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步骤：</a:t>
            </a:r>
          </a:p>
          <a:p>
            <a:pPr indent="457200"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A.把连接好的直导线放在水平桌面上，再在导线正下方放小</a:t>
            </a:r>
          </a:p>
          <a:p>
            <a:pPr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磁针，使小磁针与直导线平行。</a:t>
            </a:r>
          </a:p>
          <a:p>
            <a:pPr indent="457200"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B.把小磁针放在水平桌面上，等其静止后，再在小磁针正上</a:t>
            </a:r>
          </a:p>
          <a:p>
            <a:pPr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方放上连接好的直导线，使直导线与小磁针平行。</a:t>
            </a:r>
          </a:p>
          <a:p>
            <a:pPr indent="457200"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C.断开开关，</a:t>
            </a:r>
          </a:p>
          <a:p>
            <a:pPr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改变电源的正负极，观察小磁针产生的现象。</a:t>
            </a:r>
          </a:p>
          <a:p>
            <a:pPr indent="457200"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D.分别闭合、断开开关，观察小磁针产生的现象。</a:t>
            </a:r>
          </a:p>
          <a:p>
            <a:pPr indent="457200"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E.反复多次实验得出结论。</a:t>
            </a:r>
          </a:p>
        </p:txBody>
      </p:sp>
      <p:sp>
        <p:nvSpPr>
          <p:cNvPr id="3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791460" y="5204460"/>
            <a:ext cx="4857115" cy="38036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200" b="0" dirty="0">
                <a:solidFill>
                  <a:schemeClr val="tx1"/>
                </a:solidFill>
                <a:cs typeface="Times New Roman" panose="02020603050405020304" pitchFamily="18" charset="0"/>
              </a:rPr>
              <a:t>(1)选出正确的实验步骤并排好顺序：</a:t>
            </a: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2631440" y="5711825"/>
            <a:ext cx="5716270" cy="38036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200" b="0" dirty="0">
                <a:solidFill>
                  <a:schemeClr val="tx1"/>
                </a:solidFill>
                <a:cs typeface="Times New Roman" panose="02020603050405020304" pitchFamily="18" charset="0"/>
              </a:rPr>
              <a:t>(2)本实验的结论之一是通电导体周围存在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2" grpId="0" bldLvl="0" animBg="1"/>
      <p:bldP spid="2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693660" y="1051560"/>
            <a:ext cx="2994660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发现了电生磁的条件</a:t>
            </a:r>
          </a:p>
        </p:txBody>
      </p:sp>
      <p:sp>
        <p:nvSpPr>
          <p:cNvPr id="3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658100" y="4227195"/>
            <a:ext cx="3699510" cy="119888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电流的磁效应：通电导线周围</a:t>
            </a:r>
          </a:p>
          <a:p>
            <a:pPr algn="l">
              <a:lnSpc>
                <a:spcPct val="100000"/>
              </a:lnSpc>
            </a:pPr>
            <a:r>
              <a:rPr sz="2000" b="0" dirty="0">
                <a:solidFill>
                  <a:schemeClr val="tx1"/>
                </a:solidFill>
                <a:cs typeface="Times New Roman" panose="02020603050405020304" pitchFamily="18" charset="0"/>
              </a:rPr>
              <a:t>存在与电流方向有关的磁场。</a:t>
            </a:r>
          </a:p>
        </p:txBody>
      </p:sp>
      <p:sp>
        <p:nvSpPr>
          <p:cNvPr id="7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964555" y="1402080"/>
            <a:ext cx="1191895" cy="497840"/>
          </a:xfrm>
          <a:prstGeom prst="rect">
            <a:avLst/>
          </a:prstGeom>
          <a:solidFill>
            <a:srgbClr val="0875B1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奥斯特</a:t>
            </a: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5964555" y="4448175"/>
            <a:ext cx="1191895" cy="810260"/>
          </a:xfrm>
          <a:prstGeom prst="rect">
            <a:avLst/>
          </a:prstGeom>
          <a:solidFill>
            <a:srgbClr val="0875B1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电流的</a:t>
            </a:r>
          </a:p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磁效应</a:t>
            </a: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3206750" y="2618740"/>
            <a:ext cx="1732280" cy="937895"/>
          </a:xfrm>
          <a:prstGeom prst="rect">
            <a:avLst/>
          </a:prstGeom>
          <a:solidFill>
            <a:srgbClr val="0875B1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b="0">
                <a:cs typeface="Times New Roman" panose="02020603050405020304" pitchFamily="18" charset="0"/>
                <a:sym typeface="+mn-ea"/>
              </a:rPr>
              <a:t>电生磁</a:t>
            </a:r>
          </a:p>
          <a:p>
            <a:pPr algn="ctr">
              <a:lnSpc>
                <a:spcPct val="100000"/>
              </a:lnSpc>
            </a:pPr>
            <a:r>
              <a:rPr b="0">
                <a:cs typeface="Times New Roman" panose="02020603050405020304" pitchFamily="18" charset="0"/>
                <a:sym typeface="+mn-ea"/>
              </a:rPr>
              <a:t>第1课时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242310" y="2653665"/>
            <a:ext cx="4613910" cy="6953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通过实验了解电流周围存在磁场</a:t>
            </a:r>
          </a:p>
        </p:txBody>
      </p:sp>
      <p:sp>
        <p:nvSpPr>
          <p:cNvPr id="8" name="矩形 7"/>
          <p:cNvSpPr/>
          <p:nvPr/>
        </p:nvSpPr>
        <p:spPr>
          <a:xfrm rot="21106913">
            <a:off x="7831257" y="2801674"/>
            <a:ext cx="693420" cy="39878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sp>
        <p:nvSpPr>
          <p:cNvPr id="10" name="Freeform 334"/>
          <p:cNvSpPr>
            <a:spLocks noEditPoints="1"/>
          </p:cNvSpPr>
          <p:nvPr/>
        </p:nvSpPr>
        <p:spPr bwMode="auto">
          <a:xfrm rot="10800000">
            <a:off x="3259360" y="3251810"/>
            <a:ext cx="4320000" cy="54000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712210" y="565150"/>
            <a:ext cx="1759585" cy="462280"/>
          </a:xfrm>
          <a:prstGeom prst="rect">
            <a:avLst/>
          </a:prstGeom>
          <a:solidFill>
            <a:srgbClr val="026BA5"/>
          </a:solidFill>
        </p:spPr>
        <p:txBody>
          <a:bodyPr wrap="square" tIns="0" rtlCol="0" anchor="ctr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>
                <a:cs typeface="Times New Roman" panose="02020603050405020304" pitchFamily="18" charset="0"/>
                <a:sym typeface="+mn-ea"/>
              </a:rPr>
              <a:t>学习目标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534410" y="2944495"/>
            <a:ext cx="330263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带电体吸引轻小物体</a:t>
            </a:r>
          </a:p>
        </p:txBody>
      </p:sp>
      <p:sp>
        <p:nvSpPr>
          <p:cNvPr id="11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671435" y="2944495"/>
            <a:ext cx="282765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磁体吸引铁钴镍等</a:t>
            </a:r>
          </a:p>
        </p:txBody>
      </p:sp>
      <p:sp>
        <p:nvSpPr>
          <p:cNvPr id="12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4126865" y="5937885"/>
            <a:ext cx="217805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带电有正、负</a:t>
            </a: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8035925" y="5920105"/>
            <a:ext cx="217805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磁体有南、北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621405" y="281559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同种电荷相互排斥</a:t>
            </a:r>
          </a:p>
        </p:txBody>
      </p:sp>
      <p:sp>
        <p:nvSpPr>
          <p:cNvPr id="11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7951470" y="281559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同名磁极相互排斥</a:t>
            </a:r>
          </a:p>
        </p:txBody>
      </p:sp>
      <p:sp>
        <p:nvSpPr>
          <p:cNvPr id="12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3621405" y="614680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异种电荷相互吸引</a:t>
            </a: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7951470" y="614680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异名磁极相互吸引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557270" y="154178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电现象</a:t>
            </a:r>
          </a:p>
        </p:txBody>
      </p:sp>
      <p:sp>
        <p:nvSpPr>
          <p:cNvPr id="4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8097520" y="154178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磁现象</a:t>
            </a:r>
          </a:p>
        </p:txBody>
      </p:sp>
      <p:sp>
        <p:nvSpPr>
          <p:cNvPr id="5" name="文本占位符 3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5355590" y="815340"/>
            <a:ext cx="346900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32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电和磁的相似之处</a:t>
            </a:r>
          </a:p>
        </p:txBody>
      </p:sp>
      <p:sp>
        <p:nvSpPr>
          <p:cNvPr id="10" name="文本占位符 3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3451860" y="2175510"/>
            <a:ext cx="330263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带电体吸引轻小物体</a:t>
            </a:r>
          </a:p>
        </p:txBody>
      </p:sp>
      <p:sp>
        <p:nvSpPr>
          <p:cNvPr id="11" name="文本占位符 3"/>
          <p:cNvSpPr>
            <a:spLocks noGrp="1"/>
          </p:cNvSpPr>
          <p:nvPr>
            <p:custDataLst>
              <p:tags r:id="rId5"/>
            </p:custDataLst>
          </p:nvPr>
        </p:nvSpPr>
        <p:spPr>
          <a:xfrm>
            <a:off x="7772400" y="2175510"/>
            <a:ext cx="282765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磁体吸引铁钴镍等</a:t>
            </a:r>
          </a:p>
        </p:txBody>
      </p:sp>
      <p:sp>
        <p:nvSpPr>
          <p:cNvPr id="6" name="文本占位符 3"/>
          <p:cNvSpPr>
            <a:spLocks noGrp="1"/>
          </p:cNvSpPr>
          <p:nvPr>
            <p:custDataLst>
              <p:tags r:id="rId6"/>
            </p:custDataLst>
          </p:nvPr>
        </p:nvSpPr>
        <p:spPr>
          <a:xfrm>
            <a:off x="4126865" y="2809240"/>
            <a:ext cx="217805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带电有正、负</a:t>
            </a:r>
          </a:p>
        </p:txBody>
      </p:sp>
      <p:sp>
        <p:nvSpPr>
          <p:cNvPr id="13" name="文本占位符 3"/>
          <p:cNvSpPr>
            <a:spLocks noGrp="1"/>
          </p:cNvSpPr>
          <p:nvPr>
            <p:custDataLst>
              <p:tags r:id="rId7"/>
            </p:custDataLst>
          </p:nvPr>
        </p:nvSpPr>
        <p:spPr>
          <a:xfrm>
            <a:off x="8035925" y="2791460"/>
            <a:ext cx="217805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磁体有南、北</a:t>
            </a:r>
          </a:p>
        </p:txBody>
      </p:sp>
      <p:sp>
        <p:nvSpPr>
          <p:cNvPr id="7" name="文本占位符 3"/>
          <p:cNvSpPr>
            <a:spLocks noGrp="1"/>
          </p:cNvSpPr>
          <p:nvPr>
            <p:custDataLst>
              <p:tags r:id="rId8"/>
            </p:custDataLst>
          </p:nvPr>
        </p:nvSpPr>
        <p:spPr>
          <a:xfrm>
            <a:off x="3621405" y="348107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同种电荷相互排斥</a:t>
            </a:r>
          </a:p>
        </p:txBody>
      </p:sp>
      <p:sp>
        <p:nvSpPr>
          <p:cNvPr id="8" name="文本占位符 3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3670935" y="407670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异种电荷相互吸引</a:t>
            </a:r>
          </a:p>
        </p:txBody>
      </p:sp>
      <p:sp>
        <p:nvSpPr>
          <p:cNvPr id="9" name="文本占位符 3"/>
          <p:cNvSpPr>
            <a:spLocks noGrp="1"/>
          </p:cNvSpPr>
          <p:nvPr>
            <p:custDataLst>
              <p:tags r:id="rId10"/>
            </p:custDataLst>
          </p:nvPr>
        </p:nvSpPr>
        <p:spPr>
          <a:xfrm>
            <a:off x="7951470" y="3481070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同名磁极相互排斥</a:t>
            </a:r>
          </a:p>
        </p:txBody>
      </p:sp>
      <p:sp>
        <p:nvSpPr>
          <p:cNvPr id="14" name="文本占位符 3"/>
          <p:cNvSpPr>
            <a:spLocks noGrp="1"/>
          </p:cNvSpPr>
          <p:nvPr>
            <p:custDataLst>
              <p:tags r:id="rId11"/>
            </p:custDataLst>
          </p:nvPr>
        </p:nvSpPr>
        <p:spPr>
          <a:xfrm>
            <a:off x="7860030" y="4088765"/>
            <a:ext cx="2865120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异名磁极相互吸引</a:t>
            </a:r>
          </a:p>
        </p:txBody>
      </p:sp>
      <p:sp>
        <p:nvSpPr>
          <p:cNvPr id="15" name="文本占位符 3"/>
          <p:cNvSpPr>
            <a:spLocks noGrp="1"/>
          </p:cNvSpPr>
          <p:nvPr>
            <p:custDataLst>
              <p:tags r:id="rId12"/>
            </p:custDataLst>
          </p:nvPr>
        </p:nvSpPr>
        <p:spPr>
          <a:xfrm>
            <a:off x="5355590" y="5680075"/>
            <a:ext cx="341439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是巧合还是必然联系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3597275" y="1908175"/>
            <a:ext cx="714057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电力和磁力是否实际存在着物理的相似性呢？</a:t>
            </a:r>
          </a:p>
        </p:txBody>
      </p:sp>
      <p:sp>
        <p:nvSpPr>
          <p:cNvPr id="6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858510" y="4479290"/>
            <a:ext cx="3586480" cy="384175"/>
          </a:xfrm>
          <a:prstGeom prst="rect">
            <a:avLst/>
          </a:prstGeom>
          <a:solidFill>
            <a:srgbClr val="F0F0F0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电和磁是两种不同的实体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4759325" y="890270"/>
            <a:ext cx="3586480" cy="384175"/>
          </a:xfrm>
          <a:prstGeom prst="rect">
            <a:avLst/>
          </a:prstGeom>
          <a:solidFill>
            <a:srgbClr val="F0F0F0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电和磁是两种不同的实体</a:t>
            </a:r>
          </a:p>
        </p:txBody>
      </p:sp>
      <p:sp>
        <p:nvSpPr>
          <p:cNvPr id="3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5234305" y="2976880"/>
            <a:ext cx="5709285" cy="384175"/>
          </a:xfrm>
          <a:prstGeom prst="rect">
            <a:avLst/>
          </a:prstGeom>
          <a:solidFill>
            <a:srgbClr val="F0F0F0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我乐意去证明电与磁是两种不相同的实体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585335" y="3874770"/>
            <a:ext cx="7010400" cy="2808000"/>
          </a:xfrm>
          <a:prstGeom prst="rect">
            <a:avLst/>
          </a:prstGeom>
          <a:solidFill>
            <a:schemeClr val="bg1"/>
          </a:solidFill>
          <a:ln w="3175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5172075" y="2254885"/>
            <a:ext cx="5709285" cy="384175"/>
          </a:xfrm>
          <a:prstGeom prst="rect">
            <a:avLst/>
          </a:prstGeom>
          <a:solidFill>
            <a:srgbClr val="F0F0F0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我乐意去证明电与磁是两种不相同的实体</a:t>
            </a:r>
          </a:p>
        </p:txBody>
      </p:sp>
      <p:sp>
        <p:nvSpPr>
          <p:cNvPr id="6" name="文本占位符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4997450" y="635000"/>
            <a:ext cx="3586480" cy="384175"/>
          </a:xfrm>
          <a:prstGeom prst="rect">
            <a:avLst/>
          </a:prstGeom>
          <a:solidFill>
            <a:srgbClr val="F0F0F0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400" b="0" dirty="0">
                <a:solidFill>
                  <a:schemeClr val="tx1"/>
                </a:solidFill>
                <a:cs typeface="Times New Roman" panose="02020603050405020304" pitchFamily="18" charset="0"/>
              </a:rPr>
              <a:t>电和磁是两种不同的实体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占位符 3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7302500" y="4910455"/>
            <a:ext cx="3705225" cy="384175"/>
          </a:xfrm>
          <a:prstGeom prst="rect">
            <a:avLst/>
          </a:prstGeom>
          <a:solidFill>
            <a:schemeClr val="bg1"/>
          </a:solidFill>
        </p:spPr>
        <p:txBody>
          <a:bodyPr wrap="square" tIns="0" rtlCol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lang="zh-CN" altLang="en-US" sz="2800" b="1" kern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sz="2600" b="0" dirty="0">
                <a:solidFill>
                  <a:schemeClr val="tx1"/>
                </a:solidFill>
                <a:cs typeface="Times New Roman" panose="02020603050405020304" pitchFamily="18" charset="0"/>
              </a:rPr>
              <a:t>通电导线周围存在磁场</a:t>
            </a:r>
          </a:p>
        </p:txBody>
      </p:sp>
      <p:pic>
        <p:nvPicPr>
          <p:cNvPr id="2" name="【素材视频】通电导线周围存在磁场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582774" y="4163856"/>
            <a:ext cx="3270513" cy="1839663"/>
          </a:xfrm>
          <a:prstGeom prst="rect">
            <a:avLst/>
          </a:prstGeom>
          <a:ln w="63500" cap="sq">
            <a:solidFill>
              <a:schemeClr val="accent1"/>
            </a:solidFill>
            <a:prstDash val="solid"/>
            <a:miter lim="800000"/>
          </a:ln>
          <a:effectLst/>
          <a:scene3d>
            <a:camera prst="orthographicFront"/>
            <a:lightRig rig="soft" dir="t"/>
          </a:scene3d>
          <a:sp3d contourW="6350">
            <a:contourClr>
              <a:srgbClr val="00000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7610a2ee-4e45-442b-ad77-e11e3d3cad0c"/>
  <p:tag name="COMMONDATA" val="eyJoZGlkIjoiZDFjOGJmYzRlY2E0Y2QyYWZlMjQzZTU4MjgxMzg3Mj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154</Words>
  <Application>Microsoft Office PowerPoint</Application>
  <PresentationFormat>宽屏</PresentationFormat>
  <Paragraphs>68</Paragraphs>
  <Slides>20</Slides>
  <Notes>1</Notes>
  <HiddenSlides>0</HiddenSlides>
  <MMClips>4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黑体</vt:lpstr>
      <vt:lpstr>隶书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1</cp:revision>
  <dcterms:created xsi:type="dcterms:W3CDTF">2019-06-19T02:08:00Z</dcterms:created>
  <dcterms:modified xsi:type="dcterms:W3CDTF">2024-02-08T13:59:21Z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8DBFA56FE2D24A529C31B53D8FF5EC24</vt:lpwstr>
  </property>
</Properties>
</file>