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3" r:id="rId2"/>
    <p:sldId id="284" r:id="rId3"/>
    <p:sldId id="285" r:id="rId4"/>
    <p:sldId id="260" r:id="rId5"/>
    <p:sldId id="262" r:id="rId6"/>
    <p:sldId id="265" r:id="rId7"/>
    <p:sldId id="263" r:id="rId8"/>
    <p:sldId id="266" r:id="rId9"/>
    <p:sldId id="267" r:id="rId10"/>
    <p:sldId id="268" r:id="rId11"/>
    <p:sldId id="269" r:id="rId12"/>
    <p:sldId id="274" r:id="rId13"/>
    <p:sldId id="270" r:id="rId14"/>
    <p:sldId id="271" r:id="rId15"/>
    <p:sldId id="272" r:id="rId16"/>
    <p:sldId id="273" r:id="rId17"/>
    <p:sldId id="275" r:id="rId18"/>
    <p:sldId id="281" r:id="rId19"/>
    <p:sldId id="276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0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over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2020/2/5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2020/2/5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&#21147;&#25913;&#21464;&#29289;&#20307;&#30340;&#36816;&#21160;&#29366;&#24577;.mp4" TargetMode="Externa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2.png"/><Relationship Id="rId5" Type="http://schemas.openxmlformats.org/officeDocument/2006/relationships/hyperlink" Target="&#30913;&#38081;&#25913;&#21464;&#38050;&#29699;&#36816;&#21160;&#26041;&#21521;.wmv" TargetMode="Externa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&#30913;&#38081;&#30340;&#30456;&#20114;&#20316;&#29992;1.swf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6" Type="http://schemas.openxmlformats.org/officeDocument/2006/relationships/hyperlink" Target="&#21147;&#30340;&#20316;&#29992;&#26159;&#30456;&#20114;&#30340;.mp4" TargetMode="External"/><Relationship Id="rId5" Type="http://schemas.openxmlformats.org/officeDocument/2006/relationships/hyperlink" Target="&#30913;&#38081;&#30340;&#30456;&#20114;&#20316;&#29992;2.swf" TargetMode="Externa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矩形 30723"/>
          <p:cNvSpPr/>
          <p:nvPr/>
        </p:nvSpPr>
        <p:spPr>
          <a:xfrm>
            <a:off x="971600" y="1124744"/>
            <a:ext cx="764667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生活中所说的 “注意力”  “说服力” 、凝聚力、“人力” 、“物力” 、“战斗力”里面都有力，那么什么是力呢？在物理学中的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力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和这些生活中的力一样吗？</a:t>
            </a:r>
          </a:p>
          <a:p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            </a:t>
            </a:r>
            <a:endParaRPr lang="en-US" altLang="zh-CN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20795" y="4229100"/>
            <a:ext cx="2463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b="1" dirty="0"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.</a:t>
            </a: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68525" y="3933056"/>
            <a:ext cx="379730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 i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今天</a:t>
            </a:r>
            <a:r>
              <a:rPr lang="en-US" altLang="zh-CN" sz="7200" b="1" i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.......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9464" y="4023784"/>
            <a:ext cx="4319587" cy="198823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10000"/>
              </a:lnSpc>
              <a:buFontTx/>
              <a:buNone/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）从静止变为运动，</a:t>
            </a:r>
            <a:endParaRPr lang="en-US" altLang="zh-CN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eaLnBrk="0" hangingPunct="0">
              <a:lnSpc>
                <a:spcPct val="110000"/>
              </a:lnSpc>
              <a:buFontTx/>
              <a:buNone/>
              <a:defRPr/>
            </a:pPr>
            <a:endParaRPr lang="en-US" altLang="zh-CN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eaLnBrk="0" hangingPunct="0">
              <a:lnSpc>
                <a:spcPct val="110000"/>
              </a:lnSpc>
              <a:buFontTx/>
              <a:buNone/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）运动快慢变化；</a:t>
            </a:r>
            <a:endParaRPr lang="en-US" altLang="zh-CN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eaLnBrk="0" hangingPunct="0">
              <a:lnSpc>
                <a:spcPct val="110000"/>
              </a:lnSpc>
              <a:buFontTx/>
              <a:buNone/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）运动方向变化。</a:t>
            </a:r>
          </a:p>
        </p:txBody>
      </p:sp>
      <p:sp>
        <p:nvSpPr>
          <p:cNvPr id="3" name="右箭头 2"/>
          <p:cNvSpPr/>
          <p:nvPr/>
        </p:nvSpPr>
        <p:spPr>
          <a:xfrm>
            <a:off x="5260976" y="5073651"/>
            <a:ext cx="500063" cy="459316"/>
          </a:xfrm>
          <a:prstGeom prst="rightArrow">
            <a:avLst/>
          </a:prstGeom>
          <a:solidFill>
            <a:srgbClr val="0066CC"/>
          </a:solidFill>
          <a:ln>
            <a:solidFill>
              <a:srgbClr val="385D8A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dirty="0">
              <a:latin typeface="黑体" panose="02010609060101010101" pitchFamily="49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822950" y="4895851"/>
            <a:ext cx="28829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运动状态改变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687514" y="4612218"/>
            <a:ext cx="343074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或从运动变为静止；</a:t>
            </a:r>
          </a:p>
        </p:txBody>
      </p:sp>
      <p:pic>
        <p:nvPicPr>
          <p:cNvPr id="16390" name="Picture 10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6951" y="715434"/>
            <a:ext cx="7021513" cy="2800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6"/>
          <p:cNvGrpSpPr/>
          <p:nvPr/>
        </p:nvGrpSpPr>
        <p:grpSpPr bwMode="auto">
          <a:xfrm>
            <a:off x="1125539" y="52918"/>
            <a:ext cx="1957387" cy="891116"/>
            <a:chOff x="1019444" y="323214"/>
            <a:chExt cx="1956451" cy="667879"/>
          </a:xfrm>
        </p:grpSpPr>
        <p:sp>
          <p:nvSpPr>
            <p:cNvPr id="16394" name="Text Box 2"/>
            <p:cNvSpPr txBox="1">
              <a:spLocks noChangeArrowheads="1"/>
            </p:cNvSpPr>
            <p:nvPr/>
          </p:nvSpPr>
          <p:spPr bwMode="auto">
            <a:xfrm>
              <a:off x="1763658" y="327747"/>
              <a:ext cx="1212237" cy="41521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000" b="1">
                  <a:solidFill>
                    <a:srgbClr val="0066CC"/>
                  </a:solidFill>
                  <a:latin typeface="微软雅黑" panose="020B0503020204020204" charset="-122"/>
                  <a:ea typeface="微软雅黑" panose="020B0503020204020204" charset="-122"/>
                </a:rPr>
                <a:t>演示</a:t>
              </a:r>
            </a:p>
          </p:txBody>
        </p:sp>
        <p:pic>
          <p:nvPicPr>
            <p:cNvPr id="16395" name="Picture 2" descr="E:\R八物上\第五章 透镜及其应用\放大镜2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19444" y="323214"/>
              <a:ext cx="750426" cy="6678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42913" y="3266018"/>
            <a:ext cx="615745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．力可以改变物体的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运动状态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pic>
        <p:nvPicPr>
          <p:cNvPr id="16393" name="Picture 5" descr="点击画面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6750" y="224368"/>
            <a:ext cx="2730500" cy="929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6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714348" y="428604"/>
            <a:ext cx="6265069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三、力的作用效果</a:t>
            </a:r>
            <a:endParaRPr lang="en-US" altLang="zh-CN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左大括号 3"/>
          <p:cNvSpPr/>
          <p:nvPr/>
        </p:nvSpPr>
        <p:spPr bwMode="auto">
          <a:xfrm>
            <a:off x="2876855" y="1380793"/>
            <a:ext cx="216694" cy="2017712"/>
          </a:xfrm>
          <a:prstGeom prst="leftBrace">
            <a:avLst>
              <a:gd name="adj1" fmla="val 8309"/>
              <a:gd name="adj2" fmla="val 50000"/>
            </a:avLst>
          </a:prstGeom>
          <a:noFill/>
          <a:ln w="38100" algn="ctr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28596" y="1571612"/>
            <a:ext cx="2448106" cy="1446550"/>
          </a:xfrm>
          <a:prstGeom prst="rect">
            <a:avLst/>
          </a:prstGeom>
          <a:solidFill>
            <a:srgbClr val="00B0F0"/>
          </a:solidFill>
          <a:ln w="57150">
            <a:solidFill>
              <a:srgbClr val="FFFF00"/>
            </a:solidFill>
            <a:prstDash val="dash"/>
            <a:miter lim="800000"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4400" b="1" dirty="0" smtClean="0"/>
              <a:t>   </a:t>
            </a:r>
            <a:r>
              <a:rPr lang="zh-CN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力的</a:t>
            </a:r>
            <a:endParaRPr lang="en-US" altLang="zh-CN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defRPr/>
            </a:pPr>
            <a:r>
              <a:rPr lang="zh-CN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作用效果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000364" y="1214422"/>
            <a:ext cx="400052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/>
              <a:t>可以使物体发生形变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071802" y="2928934"/>
            <a:ext cx="3726656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 dirty="0"/>
              <a:t>可以改变物</a:t>
            </a:r>
            <a:r>
              <a:rPr lang="zh-CN" altLang="en-US" sz="3200" b="1" dirty="0" smtClean="0"/>
              <a:t>体</a:t>
            </a:r>
            <a:endParaRPr lang="en-US" altLang="zh-CN" sz="3200" b="1" dirty="0" smtClean="0"/>
          </a:p>
          <a:p>
            <a:pPr eaLnBrk="1" hangingPunct="1"/>
            <a:r>
              <a:rPr lang="zh-CN" altLang="en-US" sz="3200" b="1" dirty="0" smtClean="0"/>
              <a:t>的运</a:t>
            </a:r>
            <a:r>
              <a:rPr lang="zh-CN" altLang="en-US" sz="3200" b="1" dirty="0"/>
              <a:t>动状态</a:t>
            </a:r>
          </a:p>
        </p:txBody>
      </p:sp>
      <p:sp>
        <p:nvSpPr>
          <p:cNvPr id="3" name="椭圆形标注 2"/>
          <p:cNvSpPr>
            <a:spLocks noChangeArrowheads="1"/>
          </p:cNvSpPr>
          <p:nvPr/>
        </p:nvSpPr>
        <p:spPr bwMode="auto">
          <a:xfrm>
            <a:off x="5286380" y="1928802"/>
            <a:ext cx="4293394" cy="1385887"/>
          </a:xfrm>
          <a:prstGeom prst="wedgeEllipseCallout">
            <a:avLst>
              <a:gd name="adj1" fmla="val -20833"/>
              <a:gd name="adj2" fmla="val 62500"/>
            </a:avLst>
          </a:prstGeom>
          <a:solidFill>
            <a:srgbClr val="92D050"/>
          </a:solidFill>
          <a:ln w="57150" algn="ctr">
            <a:solidFill>
              <a:schemeClr val="tx1"/>
            </a:solidFill>
            <a:round/>
          </a:ln>
        </p:spPr>
        <p:txBody>
          <a:bodyPr/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</a:rPr>
              <a:t>速度大小</a:t>
            </a:r>
            <a:r>
              <a:rPr lang="zh-CN" altLang="en-US" sz="3200" b="1" dirty="0"/>
              <a:t>和</a:t>
            </a:r>
            <a:r>
              <a:rPr lang="zh-CN" altLang="en-US" sz="3200" b="1" dirty="0">
                <a:solidFill>
                  <a:srgbClr val="FF0000"/>
                </a:solidFill>
              </a:rPr>
              <a:t>运动方向</a:t>
            </a:r>
          </a:p>
        </p:txBody>
      </p:sp>
      <p:sp>
        <p:nvSpPr>
          <p:cNvPr id="8" name="日期占位符 7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7609EFBE-87C4-4DE7-A080-7732A5FBE550}" type="datetime11">
              <a:rPr lang="zh-CN" altLang="en-US"/>
              <a:t>10:21:35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ldLvl="0" animBg="1"/>
      <p:bldP spid="5" grpId="0" animBg="1"/>
      <p:bldP spid="6" grpId="0"/>
      <p:bldP spid="7" grpId="0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3258741" y="2854326"/>
            <a:ext cx="1133475" cy="1801813"/>
            <a:chOff x="2064" y="935"/>
            <a:chExt cx="952" cy="1135"/>
          </a:xfrm>
        </p:grpSpPr>
        <p:sp>
          <p:nvSpPr>
            <p:cNvPr id="41000" name="AutoShape 3"/>
            <p:cNvSpPr>
              <a:spLocks noChangeArrowheads="1"/>
            </p:cNvSpPr>
            <p:nvPr/>
          </p:nvSpPr>
          <p:spPr bwMode="auto">
            <a:xfrm>
              <a:off x="2064" y="935"/>
              <a:ext cx="952" cy="1135"/>
            </a:xfrm>
            <a:prstGeom prst="diamond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eaLnBrk="1" hangingPunct="1"/>
              <a:endParaRPr lang="zh-CN" altLang="en-US"/>
            </a:p>
          </p:txBody>
        </p:sp>
        <p:sp>
          <p:nvSpPr>
            <p:cNvPr id="41001" name="Text Box 4"/>
            <p:cNvSpPr txBox="1">
              <a:spLocks noChangeArrowheads="1"/>
            </p:cNvSpPr>
            <p:nvPr/>
          </p:nvSpPr>
          <p:spPr bwMode="auto">
            <a:xfrm>
              <a:off x="2336" y="1298"/>
              <a:ext cx="499" cy="3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zh-CN" altLang="en-US" sz="3200" b="1"/>
                <a:t>力</a:t>
              </a:r>
            </a:p>
          </p:txBody>
        </p:sp>
      </p:grpSp>
      <p:grpSp>
        <p:nvGrpSpPr>
          <p:cNvPr id="3" name="Group 6"/>
          <p:cNvGrpSpPr/>
          <p:nvPr/>
        </p:nvGrpSpPr>
        <p:grpSpPr bwMode="auto">
          <a:xfrm>
            <a:off x="1656160" y="4222750"/>
            <a:ext cx="1512094" cy="865188"/>
            <a:chOff x="930" y="2205"/>
            <a:chExt cx="953" cy="545"/>
          </a:xfrm>
        </p:grpSpPr>
        <p:sp>
          <p:nvSpPr>
            <p:cNvPr id="40998" name="AutoShape 7"/>
            <p:cNvSpPr>
              <a:spLocks noChangeArrowheads="1"/>
            </p:cNvSpPr>
            <p:nvPr/>
          </p:nvSpPr>
          <p:spPr bwMode="auto">
            <a:xfrm>
              <a:off x="930" y="2205"/>
              <a:ext cx="953" cy="545"/>
            </a:xfrm>
            <a:prstGeom prst="roundRect">
              <a:avLst>
                <a:gd name="adj" fmla="val 16667"/>
              </a:avLst>
            </a:prstGeom>
            <a:solidFill>
              <a:srgbClr val="FFCC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1" hangingPunct="1"/>
              <a:endParaRPr lang="zh-CN" altLang="en-US"/>
            </a:p>
          </p:txBody>
        </p:sp>
        <p:sp>
          <p:nvSpPr>
            <p:cNvPr id="40999" name="Text Box 8"/>
            <p:cNvSpPr txBox="1">
              <a:spLocks noChangeArrowheads="1"/>
            </p:cNvSpPr>
            <p:nvPr/>
          </p:nvSpPr>
          <p:spPr bwMode="auto">
            <a:xfrm>
              <a:off x="1016" y="2297"/>
              <a:ext cx="817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zh-CN" altLang="en-US" sz="2800" b="1"/>
                <a:t>相   互</a:t>
              </a:r>
            </a:p>
          </p:txBody>
        </p:sp>
      </p:grpSp>
      <p:grpSp>
        <p:nvGrpSpPr>
          <p:cNvPr id="4" name="Group 9"/>
          <p:cNvGrpSpPr/>
          <p:nvPr/>
        </p:nvGrpSpPr>
        <p:grpSpPr bwMode="auto">
          <a:xfrm>
            <a:off x="1763316" y="2206627"/>
            <a:ext cx="1566863" cy="1138238"/>
            <a:chOff x="748" y="754"/>
            <a:chExt cx="1316" cy="717"/>
          </a:xfrm>
        </p:grpSpPr>
        <p:sp>
          <p:nvSpPr>
            <p:cNvPr id="40996" name="AutoShape 10"/>
            <p:cNvSpPr>
              <a:spLocks noChangeArrowheads="1"/>
            </p:cNvSpPr>
            <p:nvPr/>
          </p:nvSpPr>
          <p:spPr bwMode="auto">
            <a:xfrm>
              <a:off x="748" y="754"/>
              <a:ext cx="1316" cy="590"/>
            </a:xfrm>
            <a:prstGeom prst="roundRect">
              <a:avLst>
                <a:gd name="adj" fmla="val 16667"/>
              </a:avLst>
            </a:prstGeom>
            <a:solidFill>
              <a:srgbClr val="FFCC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1" hangingPunct="1"/>
              <a:endParaRPr lang="zh-CN" altLang="en-US"/>
            </a:p>
          </p:txBody>
        </p:sp>
        <p:sp>
          <p:nvSpPr>
            <p:cNvPr id="40997" name="Text Box 11"/>
            <p:cNvSpPr txBox="1">
              <a:spLocks noChangeArrowheads="1"/>
            </p:cNvSpPr>
            <p:nvPr/>
          </p:nvSpPr>
          <p:spPr bwMode="auto">
            <a:xfrm>
              <a:off x="774" y="870"/>
              <a:ext cx="1244" cy="60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zh-CN" altLang="en-US" sz="2800" b="1"/>
                <a:t>物体与物体</a:t>
              </a:r>
            </a:p>
          </p:txBody>
        </p:sp>
      </p:grpSp>
      <p:sp>
        <p:nvSpPr>
          <p:cNvPr id="40965" name="Line 12"/>
          <p:cNvSpPr>
            <a:spLocks noChangeShapeType="1"/>
          </p:cNvSpPr>
          <p:nvPr/>
        </p:nvSpPr>
        <p:spPr bwMode="auto">
          <a:xfrm flipH="1">
            <a:off x="3177779" y="4179888"/>
            <a:ext cx="32385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66" name="Line 13"/>
          <p:cNvSpPr>
            <a:spLocks noChangeShapeType="1"/>
          </p:cNvSpPr>
          <p:nvPr/>
        </p:nvSpPr>
        <p:spPr bwMode="auto">
          <a:xfrm>
            <a:off x="3113485" y="3143250"/>
            <a:ext cx="323850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5" name="Group 15"/>
          <p:cNvGrpSpPr/>
          <p:nvPr/>
        </p:nvGrpSpPr>
        <p:grpSpPr bwMode="auto">
          <a:xfrm>
            <a:off x="4950619" y="3500438"/>
            <a:ext cx="1351360" cy="1114425"/>
            <a:chOff x="3152" y="1026"/>
            <a:chExt cx="1135" cy="702"/>
          </a:xfrm>
        </p:grpSpPr>
        <p:sp>
          <p:nvSpPr>
            <p:cNvPr id="40994" name="AutoShape 16"/>
            <p:cNvSpPr>
              <a:spLocks noChangeArrowheads="1"/>
            </p:cNvSpPr>
            <p:nvPr/>
          </p:nvSpPr>
          <p:spPr bwMode="auto">
            <a:xfrm>
              <a:off x="3152" y="1026"/>
              <a:ext cx="1089" cy="544"/>
            </a:xfrm>
            <a:prstGeom prst="roundRect">
              <a:avLst>
                <a:gd name="adj" fmla="val 16667"/>
              </a:avLst>
            </a:prstGeom>
            <a:solidFill>
              <a:srgbClr val="FFCC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eaLnBrk="1" hangingPunct="1"/>
              <a:endParaRPr lang="zh-CN" altLang="en-US"/>
            </a:p>
          </p:txBody>
        </p:sp>
        <p:sp>
          <p:nvSpPr>
            <p:cNvPr id="40995" name="Text Box 17"/>
            <p:cNvSpPr txBox="1">
              <a:spLocks noChangeArrowheads="1"/>
            </p:cNvSpPr>
            <p:nvPr/>
          </p:nvSpPr>
          <p:spPr bwMode="auto">
            <a:xfrm>
              <a:off x="3198" y="1127"/>
              <a:ext cx="1089" cy="60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zh-CN" altLang="en-US" sz="2800" b="1"/>
                <a:t>作用效果</a:t>
              </a:r>
            </a:p>
          </p:txBody>
        </p:sp>
      </p:grpSp>
      <p:grpSp>
        <p:nvGrpSpPr>
          <p:cNvPr id="6" name="Group 19"/>
          <p:cNvGrpSpPr/>
          <p:nvPr/>
        </p:nvGrpSpPr>
        <p:grpSpPr bwMode="auto">
          <a:xfrm>
            <a:off x="4950619" y="4308476"/>
            <a:ext cx="1079897" cy="2144713"/>
            <a:chOff x="3198" y="2169"/>
            <a:chExt cx="907" cy="1351"/>
          </a:xfrm>
        </p:grpSpPr>
        <p:grpSp>
          <p:nvGrpSpPr>
            <p:cNvPr id="7" name="Group 20"/>
            <p:cNvGrpSpPr/>
            <p:nvPr/>
          </p:nvGrpSpPr>
          <p:grpSpPr bwMode="auto">
            <a:xfrm>
              <a:off x="3198" y="2250"/>
              <a:ext cx="907" cy="1270"/>
              <a:chOff x="4558" y="1253"/>
              <a:chExt cx="907" cy="1270"/>
            </a:xfrm>
          </p:grpSpPr>
          <p:sp>
            <p:nvSpPr>
              <p:cNvPr id="40992" name="Oval 21"/>
              <p:cNvSpPr>
                <a:spLocks noChangeArrowheads="1"/>
              </p:cNvSpPr>
              <p:nvPr/>
            </p:nvSpPr>
            <p:spPr bwMode="auto">
              <a:xfrm>
                <a:off x="4558" y="1253"/>
                <a:ext cx="839" cy="1270"/>
              </a:xfrm>
              <a:prstGeom prst="ellipse">
                <a:avLst/>
              </a:prstGeom>
              <a:solidFill>
                <a:srgbClr val="FFFFCC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40993" name="Text Box 22"/>
              <p:cNvSpPr txBox="1">
                <a:spLocks noChangeArrowheads="1"/>
              </p:cNvSpPr>
              <p:nvPr/>
            </p:nvSpPr>
            <p:spPr bwMode="auto">
              <a:xfrm>
                <a:off x="4694" y="1434"/>
                <a:ext cx="771" cy="8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800" b="1"/>
                  <a:t>改变运动状态</a:t>
                </a:r>
              </a:p>
            </p:txBody>
          </p:sp>
        </p:grpSp>
        <p:sp>
          <p:nvSpPr>
            <p:cNvPr id="40991" name="Line 23"/>
            <p:cNvSpPr>
              <a:spLocks noChangeShapeType="1"/>
            </p:cNvSpPr>
            <p:nvPr/>
          </p:nvSpPr>
          <p:spPr bwMode="auto">
            <a:xfrm>
              <a:off x="3606" y="2169"/>
              <a:ext cx="0" cy="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" name="Group 24"/>
          <p:cNvGrpSpPr/>
          <p:nvPr/>
        </p:nvGrpSpPr>
        <p:grpSpPr bwMode="auto">
          <a:xfrm>
            <a:off x="6137672" y="2779713"/>
            <a:ext cx="1241822" cy="1139824"/>
            <a:chOff x="4014" y="1207"/>
            <a:chExt cx="1043" cy="718"/>
          </a:xfrm>
        </p:grpSpPr>
        <p:grpSp>
          <p:nvGrpSpPr>
            <p:cNvPr id="9" name="Group 25"/>
            <p:cNvGrpSpPr/>
            <p:nvPr/>
          </p:nvGrpSpPr>
          <p:grpSpPr bwMode="auto">
            <a:xfrm>
              <a:off x="4150" y="1207"/>
              <a:ext cx="907" cy="718"/>
              <a:chOff x="4241" y="1842"/>
              <a:chExt cx="907" cy="718"/>
            </a:xfrm>
          </p:grpSpPr>
          <p:sp>
            <p:nvSpPr>
              <p:cNvPr id="40988" name="Oval 26"/>
              <p:cNvSpPr>
                <a:spLocks noChangeArrowheads="1"/>
              </p:cNvSpPr>
              <p:nvPr/>
            </p:nvSpPr>
            <p:spPr bwMode="auto">
              <a:xfrm>
                <a:off x="4241" y="1842"/>
                <a:ext cx="907" cy="589"/>
              </a:xfrm>
              <a:prstGeom prst="ellipse">
                <a:avLst/>
              </a:prstGeom>
              <a:solidFill>
                <a:srgbClr val="FFFFCC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40989" name="Text Box 27"/>
              <p:cNvSpPr txBox="1">
                <a:spLocks noChangeArrowheads="1"/>
              </p:cNvSpPr>
              <p:nvPr/>
            </p:nvSpPr>
            <p:spPr bwMode="auto">
              <a:xfrm>
                <a:off x="4402" y="1959"/>
                <a:ext cx="590" cy="60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800" b="1"/>
                  <a:t>形变</a:t>
                </a:r>
              </a:p>
            </p:txBody>
          </p:sp>
        </p:grpSp>
        <p:sp>
          <p:nvSpPr>
            <p:cNvPr id="40987" name="Line 28"/>
            <p:cNvSpPr>
              <a:spLocks noChangeShapeType="1"/>
            </p:cNvSpPr>
            <p:nvPr/>
          </p:nvSpPr>
          <p:spPr bwMode="auto">
            <a:xfrm flipV="1">
              <a:off x="4014" y="1615"/>
              <a:ext cx="181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" name="Group 29"/>
          <p:cNvGrpSpPr/>
          <p:nvPr/>
        </p:nvGrpSpPr>
        <p:grpSpPr bwMode="auto">
          <a:xfrm>
            <a:off x="5868592" y="4437062"/>
            <a:ext cx="1478756" cy="2149474"/>
            <a:chOff x="3969" y="2296"/>
            <a:chExt cx="1242" cy="1354"/>
          </a:xfrm>
        </p:grpSpPr>
        <p:grpSp>
          <p:nvGrpSpPr>
            <p:cNvPr id="11" name="Group 30"/>
            <p:cNvGrpSpPr/>
            <p:nvPr/>
          </p:nvGrpSpPr>
          <p:grpSpPr bwMode="auto">
            <a:xfrm>
              <a:off x="4123" y="2296"/>
              <a:ext cx="1088" cy="528"/>
              <a:chOff x="4259" y="2387"/>
              <a:chExt cx="1088" cy="528"/>
            </a:xfrm>
          </p:grpSpPr>
          <p:sp>
            <p:nvSpPr>
              <p:cNvPr id="40984" name="Rectangle 31"/>
              <p:cNvSpPr>
                <a:spLocks noChangeArrowheads="1"/>
              </p:cNvSpPr>
              <p:nvPr/>
            </p:nvSpPr>
            <p:spPr bwMode="auto">
              <a:xfrm>
                <a:off x="4286" y="2387"/>
                <a:ext cx="998" cy="499"/>
              </a:xfrm>
              <a:prstGeom prst="rect">
                <a:avLst/>
              </a:prstGeom>
              <a:solidFill>
                <a:srgbClr val="CCFF99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40985" name="Text Box 32"/>
              <p:cNvSpPr txBox="1">
                <a:spLocks noChangeArrowheads="1"/>
              </p:cNvSpPr>
              <p:nvPr/>
            </p:nvSpPr>
            <p:spPr bwMode="auto">
              <a:xfrm>
                <a:off x="4259" y="2469"/>
                <a:ext cx="1088" cy="44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000" b="1"/>
                  <a:t>改变速度大小</a:t>
                </a:r>
              </a:p>
            </p:txBody>
          </p:sp>
        </p:grpSp>
        <p:grpSp>
          <p:nvGrpSpPr>
            <p:cNvPr id="12" name="Group 33"/>
            <p:cNvGrpSpPr/>
            <p:nvPr/>
          </p:nvGrpSpPr>
          <p:grpSpPr bwMode="auto">
            <a:xfrm>
              <a:off x="4123" y="2976"/>
              <a:ext cx="1043" cy="674"/>
              <a:chOff x="4259" y="3067"/>
              <a:chExt cx="1043" cy="674"/>
            </a:xfrm>
          </p:grpSpPr>
          <p:sp>
            <p:nvSpPr>
              <p:cNvPr id="40982" name="Rectangle 34"/>
              <p:cNvSpPr>
                <a:spLocks noChangeArrowheads="1"/>
              </p:cNvSpPr>
              <p:nvPr/>
            </p:nvSpPr>
            <p:spPr bwMode="auto">
              <a:xfrm>
                <a:off x="4286" y="3067"/>
                <a:ext cx="998" cy="499"/>
              </a:xfrm>
              <a:prstGeom prst="rect">
                <a:avLst/>
              </a:prstGeom>
              <a:solidFill>
                <a:srgbClr val="CCFF99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40983" name="Text Box 35"/>
              <p:cNvSpPr txBox="1">
                <a:spLocks noChangeArrowheads="1"/>
              </p:cNvSpPr>
              <p:nvPr/>
            </p:nvSpPr>
            <p:spPr bwMode="auto">
              <a:xfrm>
                <a:off x="4259" y="3140"/>
                <a:ext cx="1043" cy="60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800" b="1"/>
                  <a:t>改变方向</a:t>
                </a:r>
              </a:p>
            </p:txBody>
          </p:sp>
        </p:grpSp>
        <p:sp>
          <p:nvSpPr>
            <p:cNvPr id="40980" name="Line 36"/>
            <p:cNvSpPr>
              <a:spLocks noChangeShapeType="1"/>
            </p:cNvSpPr>
            <p:nvPr/>
          </p:nvSpPr>
          <p:spPr bwMode="auto">
            <a:xfrm flipV="1">
              <a:off x="4014" y="2623"/>
              <a:ext cx="136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81" name="Line 37"/>
            <p:cNvSpPr>
              <a:spLocks noChangeShapeType="1"/>
            </p:cNvSpPr>
            <p:nvPr/>
          </p:nvSpPr>
          <p:spPr bwMode="auto">
            <a:xfrm>
              <a:off x="3969" y="3248"/>
              <a:ext cx="181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0971" name="AutoShape 38"/>
          <p:cNvSpPr>
            <a:spLocks noChangeArrowheads="1"/>
          </p:cNvSpPr>
          <p:nvPr/>
        </p:nvSpPr>
        <p:spPr bwMode="auto">
          <a:xfrm>
            <a:off x="3880247" y="398464"/>
            <a:ext cx="3667125" cy="1374775"/>
          </a:xfrm>
          <a:prstGeom prst="cloudCallout">
            <a:avLst>
              <a:gd name="adj1" fmla="val -23111"/>
              <a:gd name="adj2" fmla="val 145148"/>
            </a:avLst>
          </a:prstGeom>
          <a:solidFill>
            <a:srgbClr val="00FFFF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r>
              <a:rPr kumimoji="1" lang="zh-CN" altLang="en-US" sz="540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课堂小结</a:t>
            </a:r>
          </a:p>
        </p:txBody>
      </p:sp>
      <p:grpSp>
        <p:nvGrpSpPr>
          <p:cNvPr id="13" name="Group 39"/>
          <p:cNvGrpSpPr/>
          <p:nvPr/>
        </p:nvGrpSpPr>
        <p:grpSpPr bwMode="auto">
          <a:xfrm rot="1621404">
            <a:off x="4302121" y="3282900"/>
            <a:ext cx="756047" cy="431947"/>
            <a:chOff x="1111" y="1614"/>
            <a:chExt cx="635" cy="249"/>
          </a:xfrm>
        </p:grpSpPr>
        <p:sp>
          <p:nvSpPr>
            <p:cNvPr id="40976" name="Line 40"/>
            <p:cNvSpPr>
              <a:spLocks noChangeShapeType="1"/>
            </p:cNvSpPr>
            <p:nvPr/>
          </p:nvSpPr>
          <p:spPr bwMode="auto">
            <a:xfrm flipV="1">
              <a:off x="1111" y="1842"/>
              <a:ext cx="635" cy="21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77" name="Text Box 41"/>
            <p:cNvSpPr txBox="1">
              <a:spLocks noChangeArrowheads="1"/>
            </p:cNvSpPr>
            <p:nvPr/>
          </p:nvSpPr>
          <p:spPr bwMode="auto">
            <a:xfrm>
              <a:off x="1124" y="1614"/>
              <a:ext cx="589" cy="2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2000" b="1">
                  <a:solidFill>
                    <a:srgbClr val="FF0000"/>
                  </a:solidFill>
                  <a:ea typeface="华文新魏" panose="02010800040101010101" pitchFamily="2" charset="-122"/>
                </a:rPr>
                <a:t>显现</a:t>
              </a:r>
            </a:p>
          </p:txBody>
        </p:sp>
      </p:grpSp>
      <p:grpSp>
        <p:nvGrpSpPr>
          <p:cNvPr id="14" name="Group 42"/>
          <p:cNvGrpSpPr/>
          <p:nvPr/>
        </p:nvGrpSpPr>
        <p:grpSpPr bwMode="auto">
          <a:xfrm rot="-915307">
            <a:off x="3928079" y="4148108"/>
            <a:ext cx="1216819" cy="504824"/>
            <a:chOff x="887" y="1979"/>
            <a:chExt cx="1022" cy="318"/>
          </a:xfrm>
        </p:grpSpPr>
        <p:sp>
          <p:nvSpPr>
            <p:cNvPr id="40974" name="Line 43"/>
            <p:cNvSpPr>
              <a:spLocks noChangeShapeType="1"/>
            </p:cNvSpPr>
            <p:nvPr/>
          </p:nvSpPr>
          <p:spPr bwMode="auto">
            <a:xfrm flipH="1">
              <a:off x="1066" y="1979"/>
              <a:ext cx="660" cy="13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75" name="Text Box 44"/>
            <p:cNvSpPr txBox="1">
              <a:spLocks noChangeArrowheads="1"/>
            </p:cNvSpPr>
            <p:nvPr/>
          </p:nvSpPr>
          <p:spPr bwMode="auto">
            <a:xfrm>
              <a:off x="887" y="2045"/>
              <a:ext cx="1022" cy="25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2000" b="1">
                  <a:solidFill>
                    <a:srgbClr val="FF0000"/>
                  </a:solidFill>
                  <a:ea typeface="华文新魏" panose="02010800040101010101" pitchFamily="2" charset="-122"/>
                </a:rPr>
                <a:t>判定存在</a:t>
              </a: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矩形 26625"/>
          <p:cNvSpPr>
            <a:spLocks noChangeArrowheads="1" noChangeShapeType="1" noTextEdit="1"/>
          </p:cNvSpPr>
          <p:nvPr/>
        </p:nvSpPr>
        <p:spPr bwMode="auto">
          <a:xfrm>
            <a:off x="3762375" y="482601"/>
            <a:ext cx="1674019" cy="71437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79819"/>
              </a:avLst>
            </a:prstTxWarp>
            <a:scene3d>
              <a:camera prst="legacyPerspectiveFront">
                <a:rot lat="20519971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b="1" kern="10">
                <a:ln w="9525">
                  <a:rou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反馈练习</a:t>
            </a:r>
          </a:p>
        </p:txBody>
      </p:sp>
      <p:sp>
        <p:nvSpPr>
          <p:cNvPr id="36867" name="文本框 26626"/>
          <p:cNvSpPr txBox="1">
            <a:spLocks noChangeArrowheads="1"/>
          </p:cNvSpPr>
          <p:nvPr/>
        </p:nvSpPr>
        <p:spPr bwMode="auto">
          <a:xfrm>
            <a:off x="413148" y="1341439"/>
            <a:ext cx="8641556" cy="50167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 eaLnBrk="1" hangingPunct="1"/>
            <a:r>
              <a:rPr lang="en-US" altLang="zh-CN" sz="3200"/>
              <a:t>1.</a:t>
            </a:r>
            <a:r>
              <a:rPr lang="zh-CN" altLang="en-US" sz="3200"/>
              <a:t>坐在船上的人用力推岸时，船就离岸而去，这是因为人受到了</a:t>
            </a:r>
            <a:r>
              <a:rPr lang="en-US" altLang="zh-CN" sz="3200"/>
              <a:t>____</a:t>
            </a:r>
            <a:r>
              <a:rPr lang="zh-CN" altLang="en-US" sz="3200"/>
              <a:t>的推力，这个现象表明了</a:t>
            </a:r>
            <a:r>
              <a:rPr lang="en-US" altLang="zh-CN" sz="3200"/>
              <a:t>______________</a:t>
            </a:r>
            <a:r>
              <a:rPr lang="zh-CN" altLang="en-US" sz="3200"/>
              <a:t>。</a:t>
            </a:r>
          </a:p>
          <a:p>
            <a:pPr marL="342900" indent="-342900" eaLnBrk="1" hangingPunct="1"/>
            <a:endParaRPr lang="en-US" altLang="zh-CN" sz="3200"/>
          </a:p>
          <a:p>
            <a:pPr marL="342900" indent="-342900" eaLnBrk="1" hangingPunct="1"/>
            <a:r>
              <a:rPr lang="en-US" altLang="zh-CN" sz="3200"/>
              <a:t>2.</a:t>
            </a:r>
            <a:r>
              <a:rPr lang="zh-CN" altLang="en-US" sz="3200"/>
              <a:t>下列现象中不能说明“力可以改变物体的运动状态的事例的是：（　）</a:t>
            </a:r>
          </a:p>
          <a:p>
            <a:pPr marL="342900" indent="-342900" eaLnBrk="1" hangingPunct="1">
              <a:buFont typeface="Arial" panose="020B0604020202020204" pitchFamily="34" charset="0"/>
              <a:buAutoNum type="alphaUcPeriod"/>
            </a:pPr>
            <a:r>
              <a:rPr lang="zh-CN" altLang="en-US" sz="3200"/>
              <a:t>水平抛出的皮球成一条弧线落回地面；</a:t>
            </a:r>
          </a:p>
          <a:p>
            <a:pPr marL="342900" indent="-342900" eaLnBrk="1" hangingPunct="1">
              <a:buFont typeface="Arial" panose="020B0604020202020204" pitchFamily="34" charset="0"/>
              <a:buAutoNum type="alphaUcPeriod"/>
            </a:pPr>
            <a:r>
              <a:rPr lang="zh-CN" altLang="en-US" sz="3200"/>
              <a:t>在足球草坪上滚动的足球越滚越慢；</a:t>
            </a:r>
          </a:p>
          <a:p>
            <a:pPr marL="342900" indent="-342900" eaLnBrk="1" hangingPunct="1">
              <a:buFont typeface="Arial" panose="020B0604020202020204" pitchFamily="34" charset="0"/>
              <a:buAutoNum type="alphaUcPeriod"/>
            </a:pPr>
            <a:r>
              <a:rPr lang="zh-CN" altLang="en-US" sz="3200"/>
              <a:t>石块从山坡上滚下，越滚越快；</a:t>
            </a:r>
          </a:p>
          <a:p>
            <a:pPr marL="342900" indent="-342900" eaLnBrk="1" hangingPunct="1">
              <a:buFont typeface="Arial" panose="020B0604020202020204" pitchFamily="34" charset="0"/>
              <a:buAutoNum type="alphaUcPeriod"/>
            </a:pPr>
            <a:r>
              <a:rPr lang="zh-CN" altLang="en-US" sz="3200"/>
              <a:t>用力拉弓弦把弓拉弯。</a:t>
            </a:r>
          </a:p>
        </p:txBody>
      </p:sp>
      <p:sp>
        <p:nvSpPr>
          <p:cNvPr id="26628" name="文本框 26627"/>
          <p:cNvSpPr txBox="1">
            <a:spLocks noChangeArrowheads="1"/>
          </p:cNvSpPr>
          <p:nvPr/>
        </p:nvSpPr>
        <p:spPr bwMode="auto">
          <a:xfrm>
            <a:off x="3602514" y="1770380"/>
            <a:ext cx="48577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 eaLnBrk="1" hangingPunct="1"/>
            <a:r>
              <a:rPr lang="zh-CN" altLang="en-US" sz="3200" b="1">
                <a:solidFill>
                  <a:srgbClr val="FF3300"/>
                </a:solidFill>
              </a:rPr>
              <a:t>岸</a:t>
            </a:r>
          </a:p>
        </p:txBody>
      </p:sp>
      <p:sp>
        <p:nvSpPr>
          <p:cNvPr id="26629" name="文本框 26628"/>
          <p:cNvSpPr txBox="1">
            <a:spLocks noChangeArrowheads="1"/>
          </p:cNvSpPr>
          <p:nvPr/>
        </p:nvSpPr>
        <p:spPr bwMode="auto">
          <a:xfrm>
            <a:off x="1219835" y="2421255"/>
            <a:ext cx="304165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342900" indent="-342900" eaLnBrk="1" hangingPunct="1"/>
            <a:r>
              <a:rPr lang="zh-CN" altLang="en-US" sz="3200" b="1">
                <a:solidFill>
                  <a:srgbClr val="FF3300"/>
                </a:solidFill>
              </a:rPr>
              <a:t>力的作用是相互的</a:t>
            </a:r>
          </a:p>
        </p:txBody>
      </p:sp>
      <p:sp>
        <p:nvSpPr>
          <p:cNvPr id="26630" name="文本框 26629"/>
          <p:cNvSpPr txBox="1">
            <a:spLocks noChangeArrowheads="1"/>
          </p:cNvSpPr>
          <p:nvPr/>
        </p:nvSpPr>
        <p:spPr bwMode="auto">
          <a:xfrm>
            <a:off x="4589304" y="3713799"/>
            <a:ext cx="48577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 eaLnBrk="1" hangingPunct="1"/>
            <a:r>
              <a:rPr lang="en-US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  <p:bldP spid="26629" grpId="0"/>
      <p:bldP spid="266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4400" y="990601"/>
            <a:ext cx="748665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algn="just">
              <a:spcAft>
                <a:spcPts val="0"/>
              </a:spcAft>
              <a:defRPr/>
            </a:pPr>
            <a:r>
              <a:rPr lang="en-US" altLang="zh-CN" sz="3200" b="1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3</a:t>
            </a:r>
            <a:r>
              <a:rPr lang="zh-CN" altLang="zh-CN" sz="32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．一本书放在桌面上，如图所示，书受到桌面的支持力</a:t>
            </a:r>
            <a:r>
              <a:rPr lang="en-US" altLang="zh-CN" sz="3200" i="1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F</a:t>
            </a:r>
            <a:r>
              <a:rPr lang="zh-CN" altLang="zh-CN" sz="32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，这个力的施力物体是</a:t>
            </a:r>
            <a:r>
              <a:rPr lang="en-US" altLang="zh-CN" sz="3200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________</a:t>
            </a:r>
            <a:r>
              <a:rPr lang="zh-CN" altLang="zh-CN" sz="32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，受力物体是</a:t>
            </a:r>
            <a:r>
              <a:rPr lang="en-US" altLang="zh-CN" sz="3200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________</a:t>
            </a:r>
            <a:r>
              <a:rPr lang="zh-CN" altLang="zh-CN" sz="32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；桌面受到书的压力</a:t>
            </a:r>
            <a:r>
              <a:rPr lang="en-US" altLang="zh-CN" sz="3200" i="1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F</a:t>
            </a:r>
            <a:r>
              <a:rPr lang="en-US" altLang="zh-CN" sz="3200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′</a:t>
            </a:r>
            <a:r>
              <a:rPr lang="zh-CN" altLang="zh-CN" sz="32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，这个力的施力物体是</a:t>
            </a:r>
            <a:r>
              <a:rPr lang="en-US" altLang="zh-CN" sz="3200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________</a:t>
            </a:r>
            <a:r>
              <a:rPr lang="zh-CN" altLang="zh-CN" sz="32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，受力物体是</a:t>
            </a:r>
            <a:r>
              <a:rPr lang="en-US" altLang="zh-CN" sz="3200" kern="100" dirty="0">
                <a:latin typeface="Times New Roman" panose="02020603050405020304" pitchFamily="18" charset="0"/>
                <a:cs typeface="Courier New" panose="02070309020205020404" pitchFamily="49" charset="0"/>
              </a:rPr>
              <a:t>________</a:t>
            </a:r>
            <a:r>
              <a:rPr lang="zh-CN" altLang="zh-CN" sz="32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pic>
        <p:nvPicPr>
          <p:cNvPr id="37891" name="Picture 1" descr="AE24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03860" y="3141663"/>
            <a:ext cx="2322909" cy="359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5381625" y="1557339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zh-CN" sz="2800" b="1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桌面</a:t>
            </a:r>
            <a:endParaRPr lang="zh-CN" altLang="en-US" sz="2800" b="1" dirty="0"/>
          </a:p>
        </p:txBody>
      </p:sp>
      <p:sp>
        <p:nvSpPr>
          <p:cNvPr id="5" name="矩形 4"/>
          <p:cNvSpPr/>
          <p:nvPr/>
        </p:nvSpPr>
        <p:spPr>
          <a:xfrm>
            <a:off x="1328738" y="2041526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zh-CN" sz="2800" b="1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</a:t>
            </a:r>
            <a:endParaRPr lang="zh-CN" altLang="en-US" sz="2800" b="1" kern="1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7269" y="2546350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zh-CN" sz="2800" b="1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</a:t>
            </a:r>
            <a:endParaRPr lang="zh-CN" altLang="en-US" sz="2800" b="1" kern="1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77879" y="2546350"/>
            <a:ext cx="11766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defRPr/>
            </a:pPr>
            <a:r>
              <a:rPr lang="zh-CN" altLang="zh-CN" sz="2800" b="1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桌面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1331119" y="1844676"/>
            <a:ext cx="5940029" cy="63248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en-US" altLang="zh-CN" sz="3000" b="1">
                <a:latin typeface="Times New Roman" panose="02020603050405020304" pitchFamily="18" charset="0"/>
              </a:rPr>
              <a:t>4. </a:t>
            </a:r>
            <a:r>
              <a:rPr lang="zh-CN" altLang="en-US" sz="3000" b="1">
                <a:latin typeface="Times New Roman" panose="02020603050405020304" pitchFamily="18" charset="0"/>
              </a:rPr>
              <a:t>下列关于力的说法中错误的是：（       ）</a:t>
            </a:r>
          </a:p>
          <a:p>
            <a:pPr algn="just" eaLnBrk="1" hangingPunct="1">
              <a:lnSpc>
                <a:spcPct val="150000"/>
              </a:lnSpc>
            </a:pPr>
            <a:r>
              <a:rPr lang="en-US" altLang="zh-CN" sz="3000" b="1">
                <a:latin typeface="Times New Roman" panose="02020603050405020304" pitchFamily="18" charset="0"/>
              </a:rPr>
              <a:t>A</a:t>
            </a:r>
            <a:r>
              <a:rPr lang="zh-CN" altLang="en-US" sz="3000" b="1">
                <a:latin typeface="Times New Roman" panose="02020603050405020304" pitchFamily="18" charset="0"/>
              </a:rPr>
              <a:t>、两个物体相互接触不一定产生力的作用；   </a:t>
            </a:r>
          </a:p>
          <a:p>
            <a:pPr algn="just" eaLnBrk="1" hangingPunct="1">
              <a:lnSpc>
                <a:spcPct val="150000"/>
              </a:lnSpc>
            </a:pPr>
            <a:r>
              <a:rPr lang="en-US" altLang="zh-CN" sz="3000" b="1">
                <a:latin typeface="Times New Roman" panose="02020603050405020304" pitchFamily="18" charset="0"/>
              </a:rPr>
              <a:t>B</a:t>
            </a:r>
            <a:r>
              <a:rPr lang="zh-CN" altLang="en-US" sz="3000" b="1">
                <a:latin typeface="Times New Roman" panose="02020603050405020304" pitchFamily="18" charset="0"/>
              </a:rPr>
              <a:t>、两个物体不直接接触一定不产生力的作用；</a:t>
            </a:r>
          </a:p>
          <a:p>
            <a:pPr algn="just" eaLnBrk="1" hangingPunct="1">
              <a:lnSpc>
                <a:spcPct val="150000"/>
              </a:lnSpc>
            </a:pPr>
            <a:r>
              <a:rPr lang="en-US" altLang="zh-CN" sz="3000" b="1">
                <a:latin typeface="Times New Roman" panose="02020603050405020304" pitchFamily="18" charset="0"/>
              </a:rPr>
              <a:t>C</a:t>
            </a:r>
            <a:r>
              <a:rPr lang="zh-CN" altLang="en-US" sz="3000" b="1">
                <a:latin typeface="Times New Roman" panose="02020603050405020304" pitchFamily="18" charset="0"/>
              </a:rPr>
              <a:t>、施力物体也是受力物体；</a:t>
            </a:r>
          </a:p>
          <a:p>
            <a:pPr algn="just" eaLnBrk="1" hangingPunct="1">
              <a:lnSpc>
                <a:spcPct val="150000"/>
              </a:lnSpc>
            </a:pPr>
            <a:r>
              <a:rPr lang="en-US" altLang="zh-CN" sz="3000" b="1">
                <a:latin typeface="Times New Roman" panose="02020603050405020304" pitchFamily="18" charset="0"/>
              </a:rPr>
              <a:t>D</a:t>
            </a:r>
            <a:r>
              <a:rPr lang="zh-CN" altLang="en-US" sz="3000" b="1">
                <a:latin typeface="Times New Roman" panose="02020603050405020304" pitchFamily="18" charset="0"/>
              </a:rPr>
              <a:t>、没有一个能离开物体而单独存在的力。</a:t>
            </a:r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5975748" y="1979614"/>
            <a:ext cx="59663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FF0066"/>
                </a:solidFill>
                <a:latin typeface="Times New Roman" panose="02020603050405020304" pitchFamily="18" charset="0"/>
              </a:rPr>
              <a:t>Ｂ</a:t>
            </a: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642910" y="714356"/>
            <a:ext cx="7542610" cy="5262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5. </a:t>
            </a:r>
            <a:r>
              <a:rPr lang="zh-CN" altLang="en-US" sz="2800" b="1" dirty="0">
                <a:latin typeface="Times New Roman" panose="02020603050405020304" pitchFamily="18" charset="0"/>
              </a:rPr>
              <a:t>下列说法正确的是：（         ）</a:t>
            </a:r>
          </a:p>
          <a:p>
            <a:pPr algn="just" eaLnBrk="1" hangingPunct="1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A</a:t>
            </a:r>
            <a:r>
              <a:rPr lang="zh-CN" altLang="en-US" sz="2800" b="1" dirty="0">
                <a:latin typeface="Times New Roman" panose="02020603050405020304" pitchFamily="18" charset="0"/>
              </a:rPr>
              <a:t>、相互作用的两个力是同时发生的，没有先后之分；   </a:t>
            </a:r>
          </a:p>
          <a:p>
            <a:pPr algn="just" eaLnBrk="1" hangingPunct="1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B</a:t>
            </a:r>
            <a:r>
              <a:rPr lang="zh-CN" altLang="en-US" sz="2800" b="1" dirty="0">
                <a:latin typeface="Times New Roman" panose="02020603050405020304" pitchFamily="18" charset="0"/>
              </a:rPr>
              <a:t>、力的作用有时是相互的，有时不是，看在什么物体之间；</a:t>
            </a:r>
          </a:p>
          <a:p>
            <a:pPr algn="just" eaLnBrk="1" hangingPunct="1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C</a:t>
            </a:r>
            <a:r>
              <a:rPr lang="zh-CN" altLang="en-US" sz="2800" b="1" dirty="0">
                <a:latin typeface="Times New Roman" panose="02020603050405020304" pitchFamily="18" charset="0"/>
              </a:rPr>
              <a:t>、先有施力物体，后有受力物体；</a:t>
            </a:r>
          </a:p>
          <a:p>
            <a:pPr algn="just" eaLnBrk="1" hangingPunct="1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D</a:t>
            </a:r>
            <a:r>
              <a:rPr lang="zh-CN" altLang="en-US" sz="2800" b="1" dirty="0">
                <a:latin typeface="Times New Roman" panose="02020603050405020304" pitchFamily="18" charset="0"/>
              </a:rPr>
              <a:t>、磁铁能把铁钉吸过来，所以相互作用的两个力大小不一样。</a:t>
            </a: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3924301" y="2060575"/>
            <a:ext cx="432197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FF0066"/>
                </a:solidFill>
                <a:latin typeface="Times New Roman" panose="02020603050405020304" pitchFamily="18" charset="0"/>
              </a:rPr>
              <a:t>Ａ</a:t>
            </a: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3" descr="H39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63713" y="3405717"/>
            <a:ext cx="5503862" cy="3240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内容占位符 1"/>
          <p:cNvSpPr txBox="1"/>
          <p:nvPr/>
        </p:nvSpPr>
        <p:spPr>
          <a:xfrm>
            <a:off x="630239" y="1335618"/>
            <a:ext cx="8307387" cy="21717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720090">
              <a:lnSpc>
                <a:spcPct val="120000"/>
              </a:lnSpc>
              <a:spcBef>
                <a:spcPts val="0"/>
              </a:spcBef>
              <a:buFontTx/>
              <a:buNone/>
              <a:defRPr/>
            </a:pPr>
            <a:r>
              <a:rPr lang="en-US" altLang="zh-CN" sz="2800" b="1" kern="0" smtClean="0">
                <a:sym typeface="+mn-ea"/>
              </a:rPr>
              <a:t>6.</a:t>
            </a:r>
            <a:r>
              <a:rPr lang="zh-CN" altLang="en-US" sz="2800" b="1" kern="0" dirty="0">
                <a:sym typeface="+mn-ea"/>
              </a:rPr>
              <a:t>如图所示表示了力的作用效果，其中图（</a:t>
            </a:r>
            <a:r>
              <a:rPr lang="en-US" altLang="zh-CN" sz="2800" b="1" kern="0" dirty="0">
                <a:sym typeface="+mn-ea"/>
              </a:rPr>
              <a:t>a</a:t>
            </a:r>
            <a:r>
              <a:rPr lang="zh-CN" altLang="en-US" sz="2800" b="1" kern="0" dirty="0">
                <a:sym typeface="+mn-ea"/>
              </a:rPr>
              <a:t>）主要表示力能使物体</a:t>
            </a:r>
            <a:r>
              <a:rPr lang="en-US" altLang="zh-CN" sz="2800" b="1" kern="0" dirty="0">
                <a:sym typeface="+mn-ea"/>
              </a:rPr>
              <a:t>_____________________</a:t>
            </a:r>
            <a:r>
              <a:rPr lang="zh-CN" altLang="en-US" sz="2800" b="1" kern="0" dirty="0">
                <a:sym typeface="+mn-ea"/>
              </a:rPr>
              <a:t>；图（</a:t>
            </a:r>
            <a:r>
              <a:rPr lang="en-US" altLang="zh-CN" sz="2800" b="1" kern="0" dirty="0">
                <a:sym typeface="+mn-ea"/>
              </a:rPr>
              <a:t>b</a:t>
            </a:r>
            <a:r>
              <a:rPr lang="zh-CN" altLang="en-US" sz="2800" b="1" kern="0" dirty="0">
                <a:sym typeface="+mn-ea"/>
              </a:rPr>
              <a:t>）主要表示力能使物体</a:t>
            </a:r>
            <a:r>
              <a:rPr lang="en-US" altLang="zh-CN" sz="2800" b="1" kern="0" dirty="0">
                <a:sym typeface="+mn-ea"/>
              </a:rPr>
              <a:t>_______________</a:t>
            </a:r>
            <a:r>
              <a:rPr lang="zh-CN" altLang="en-US" sz="2800" b="1" kern="0" dirty="0">
                <a:sym typeface="+mn-ea"/>
              </a:rPr>
              <a:t>。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4225926" y="1955801"/>
            <a:ext cx="347662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运动状态发生改变</a:t>
            </a: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5237163" y="2707218"/>
            <a:ext cx="262096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形状发生改变</a:t>
            </a:r>
          </a:p>
        </p:txBody>
      </p:sp>
      <p:sp>
        <p:nvSpPr>
          <p:cNvPr id="17414" name="TextBox 1"/>
          <p:cNvSpPr txBox="1">
            <a:spLocks noChangeArrowheads="1"/>
          </p:cNvSpPr>
          <p:nvPr/>
        </p:nvSpPr>
        <p:spPr bwMode="auto">
          <a:xfrm>
            <a:off x="1166814" y="158751"/>
            <a:ext cx="2211387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课堂教学展示</a:t>
            </a:r>
          </a:p>
        </p:txBody>
      </p:sp>
      <p:sp>
        <p:nvSpPr>
          <p:cNvPr id="19" name="TextBox 18"/>
          <p:cNvSpPr txBox="1"/>
          <p:nvPr/>
        </p:nvSpPr>
        <p:spPr bwMode="auto">
          <a:xfrm>
            <a:off x="3770313" y="133351"/>
            <a:ext cx="1776412" cy="523220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zh-CN" altLang="en-US" sz="2800" b="1" spc="-1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随堂演练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竖卷形 23553"/>
          <p:cNvSpPr/>
          <p:nvPr/>
        </p:nvSpPr>
        <p:spPr>
          <a:xfrm>
            <a:off x="2228440" y="3429133"/>
            <a:ext cx="800240" cy="1429000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23555" name="文本框 23554"/>
          <p:cNvSpPr txBox="1"/>
          <p:nvPr/>
        </p:nvSpPr>
        <p:spPr>
          <a:xfrm>
            <a:off x="2409368" y="3600613"/>
            <a:ext cx="459740" cy="125752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练一练</a:t>
            </a:r>
          </a:p>
        </p:txBody>
      </p:sp>
      <p:sp>
        <p:nvSpPr>
          <p:cNvPr id="23556" name="文本框 23555"/>
          <p:cNvSpPr txBox="1"/>
          <p:nvPr/>
        </p:nvSpPr>
        <p:spPr>
          <a:xfrm>
            <a:off x="2457080" y="1485693"/>
            <a:ext cx="474428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　　滑旱冰时，小孩用力推墙同时他也受到</a:t>
            </a:r>
            <a:r>
              <a:rPr lang="zh-CN" altLang="en-US" sz="2400" b="1" u="sng" dirty="0">
                <a:latin typeface="Times New Roman" panose="02020603050405020304" pitchFamily="18" charset="0"/>
                <a:ea typeface="楷体_GB2312" pitchFamily="49" charset="-122"/>
              </a:rPr>
              <a:t>　　　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的推力，这个现象表明</a:t>
            </a:r>
            <a:r>
              <a:rPr lang="zh-CN" altLang="en-US" sz="2400" b="1" u="sng" dirty="0">
                <a:latin typeface="Times New Roman" panose="02020603050405020304" pitchFamily="18" charset="0"/>
                <a:ea typeface="楷体_GB2312" pitchFamily="49" charset="-122"/>
              </a:rPr>
              <a:t>　　　　　　　　　　　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。</a:t>
            </a:r>
          </a:p>
        </p:txBody>
      </p:sp>
      <p:sp>
        <p:nvSpPr>
          <p:cNvPr id="23560" name="文本框 23559"/>
          <p:cNvSpPr txBox="1"/>
          <p:nvPr/>
        </p:nvSpPr>
        <p:spPr>
          <a:xfrm>
            <a:off x="3714600" y="1828653"/>
            <a:ext cx="914560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700" b="1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墙</a:t>
            </a:r>
          </a:p>
        </p:txBody>
      </p:sp>
      <p:sp>
        <p:nvSpPr>
          <p:cNvPr id="23561" name="文本框 23560"/>
          <p:cNvSpPr txBox="1"/>
          <p:nvPr/>
        </p:nvSpPr>
        <p:spPr>
          <a:xfrm>
            <a:off x="3428800" y="2171613"/>
            <a:ext cx="2972320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700" b="1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力的作用是相互的</a:t>
            </a:r>
          </a:p>
        </p:txBody>
      </p:sp>
      <p:pic>
        <p:nvPicPr>
          <p:cNvPr id="23562" name="图片 23561" descr="推墙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7560" y="2971853"/>
            <a:ext cx="2142309" cy="283775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  <p:bldP spid="23560" grpId="0"/>
      <p:bldP spid="2356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95736" y="2037919"/>
            <a:ext cx="5544617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zh-CN" altLang="en-US" sz="13800" b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谢谢！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BFFFECEB-380E-411D-846C-72E56D2C3356}" type="datetime11">
              <a:rPr lang="zh-CN" altLang="en-US"/>
              <a:t>10:21:35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文本框 7171"/>
          <p:cNvSpPr txBox="1"/>
          <p:nvPr/>
        </p:nvSpPr>
        <p:spPr>
          <a:xfrm>
            <a:off x="1194801" y="741482"/>
            <a:ext cx="6859200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zh-CN" altLang="en-US" sz="2100" b="1" dirty="0">
                <a:latin typeface="微软雅黑" panose="020B0503020204020204" charset="-122"/>
                <a:ea typeface="微软雅黑" panose="020B0503020204020204" charset="-122"/>
              </a:rPr>
              <a:t>１、观察</a:t>
            </a:r>
            <a:r>
              <a:rPr lang="zh-CN" altLang="en-US" sz="1800" b="1" dirty="0">
                <a:latin typeface="微软雅黑" panose="020B0503020204020204" charset="-122"/>
                <a:ea typeface="微软雅黑" panose="020B0503020204020204" charset="-122"/>
              </a:rPr>
              <a:t>　　　</a:t>
            </a:r>
          </a:p>
        </p:txBody>
      </p:sp>
      <p:pic>
        <p:nvPicPr>
          <p:cNvPr id="7173" name="图片 7172" descr="未标题-1"/>
          <p:cNvPicPr/>
          <p:nvPr/>
        </p:nvPicPr>
        <p:blipFill>
          <a:blip r:embed="rId2"/>
          <a:stretch>
            <a:fillRect/>
          </a:stretch>
        </p:blipFill>
        <p:spPr>
          <a:xfrm>
            <a:off x="1863860" y="4414484"/>
            <a:ext cx="1755288" cy="16195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图片 7173" descr="2"/>
          <p:cNvPicPr/>
          <p:nvPr/>
        </p:nvPicPr>
        <p:blipFill>
          <a:blip r:embed="rId3"/>
          <a:stretch>
            <a:fillRect/>
          </a:stretch>
        </p:blipFill>
        <p:spPr>
          <a:xfrm>
            <a:off x="4024630" y="4552315"/>
            <a:ext cx="1755140" cy="18516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7175" descr="Pim0002"/>
          <p:cNvPicPr/>
          <p:nvPr/>
        </p:nvPicPr>
        <p:blipFill>
          <a:blip r:embed="rId4"/>
          <a:stretch>
            <a:fillRect/>
          </a:stretch>
        </p:blipFill>
        <p:spPr>
          <a:xfrm>
            <a:off x="1583055" y="1481455"/>
            <a:ext cx="2035175" cy="22745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7176" descr="Pim0001"/>
          <p:cNvPicPr/>
          <p:nvPr/>
        </p:nvPicPr>
        <p:blipFill>
          <a:blip r:embed="rId5"/>
          <a:stretch>
            <a:fillRect/>
          </a:stretch>
        </p:blipFill>
        <p:spPr>
          <a:xfrm>
            <a:off x="5829300" y="1481455"/>
            <a:ext cx="1755140" cy="25031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8" name="图片 7177" descr="Pim0005"/>
          <p:cNvPicPr/>
          <p:nvPr/>
        </p:nvPicPr>
        <p:blipFill>
          <a:blip r:embed="rId6"/>
          <a:stretch>
            <a:fillRect/>
          </a:stretch>
        </p:blipFill>
        <p:spPr>
          <a:xfrm>
            <a:off x="3747135" y="1481455"/>
            <a:ext cx="2160905" cy="25031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80" name="文本框 7179"/>
          <p:cNvSpPr txBox="1"/>
          <p:nvPr/>
        </p:nvSpPr>
        <p:spPr>
          <a:xfrm>
            <a:off x="3469765" y="5666470"/>
            <a:ext cx="2310217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100" b="1" dirty="0">
                <a:latin typeface="微软雅黑" panose="020B0503020204020204" charset="-122"/>
                <a:ea typeface="微软雅黑" panose="020B0503020204020204" charset="-122"/>
              </a:rPr>
              <a:t>同名磁极相互排斥</a:t>
            </a:r>
          </a:p>
        </p:txBody>
      </p:sp>
      <p:sp>
        <p:nvSpPr>
          <p:cNvPr id="7181" name="文本框 7180"/>
          <p:cNvSpPr txBox="1"/>
          <p:nvPr/>
        </p:nvSpPr>
        <p:spPr>
          <a:xfrm>
            <a:off x="1326741" y="5665518"/>
            <a:ext cx="2292116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1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大象压下跷跷板</a:t>
            </a:r>
          </a:p>
        </p:txBody>
      </p:sp>
      <p:sp>
        <p:nvSpPr>
          <p:cNvPr id="7182" name="文本框 7181"/>
          <p:cNvSpPr txBox="1"/>
          <p:nvPr/>
        </p:nvSpPr>
        <p:spPr>
          <a:xfrm>
            <a:off x="5907162" y="4107432"/>
            <a:ext cx="178101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1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运动员举杠铃</a:t>
            </a:r>
          </a:p>
        </p:txBody>
      </p:sp>
      <p:sp>
        <p:nvSpPr>
          <p:cNvPr id="7183" name="文本框 7182"/>
          <p:cNvSpPr txBox="1"/>
          <p:nvPr/>
        </p:nvSpPr>
        <p:spPr>
          <a:xfrm>
            <a:off x="4000400" y="4000733"/>
            <a:ext cx="1563326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1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渔翁拉鱼网</a:t>
            </a:r>
          </a:p>
        </p:txBody>
      </p:sp>
      <p:sp>
        <p:nvSpPr>
          <p:cNvPr id="7184" name="文本框 7183"/>
          <p:cNvSpPr txBox="1"/>
          <p:nvPr/>
        </p:nvSpPr>
        <p:spPr>
          <a:xfrm>
            <a:off x="1452969" y="4000733"/>
            <a:ext cx="2016319" cy="437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1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推土机推泥土</a:t>
            </a:r>
            <a:endParaRPr lang="zh-CN" altLang="en-US" sz="1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>
              <a:spcBef>
                <a:spcPct val="50000"/>
              </a:spcBef>
            </a:pPr>
            <a:endParaRPr lang="zh-CN" altLang="en-US" sz="1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063751" y="2116137"/>
            <a:ext cx="6696744" cy="3279775"/>
          </a:xfrm>
          <a:prstGeom prst="rect">
            <a:avLst/>
          </a:prstGeom>
          <a:solidFill>
            <a:srgbClr val="92D050"/>
          </a:solidFill>
          <a:ln w="76200" algn="ctr">
            <a:solidFill>
              <a:srgbClr val="0000CC"/>
            </a:solidFill>
            <a:prstDash val="lgDash"/>
            <a:round/>
          </a:ln>
        </p:spPr>
        <p:txBody>
          <a:bodyPr/>
          <a:lstStyle/>
          <a:p>
            <a:pPr indent="719455">
              <a:lnSpc>
                <a:spcPct val="150000"/>
              </a:lnSpc>
              <a:spcBef>
                <a:spcPts val="1000"/>
              </a:spcBef>
            </a:pPr>
            <a:r>
              <a:rPr lang="zh-CN" altLang="en-US" sz="6000" b="1" dirty="0">
                <a:solidFill>
                  <a:srgbClr val="FF0000"/>
                </a:solidFill>
              </a:rPr>
              <a:t>    观察上述情景有什么共同点？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7180" grpId="0"/>
      <p:bldP spid="7181" grpId="0"/>
      <p:bldP spid="7182" grpId="0"/>
      <p:bldP spid="7183" grpId="0"/>
      <p:bldP spid="7184" grpId="0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21505"/>
          <p:cNvSpPr txBox="1"/>
          <p:nvPr/>
        </p:nvSpPr>
        <p:spPr>
          <a:xfrm>
            <a:off x="1485360" y="678538"/>
            <a:ext cx="2572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２、讨论并归纳</a:t>
            </a:r>
            <a:endParaRPr lang="zh-CN" altLang="en-US" sz="21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07" name="文本框 21506"/>
          <p:cNvSpPr txBox="1"/>
          <p:nvPr/>
        </p:nvSpPr>
        <p:spPr>
          <a:xfrm>
            <a:off x="1771636" y="1907724"/>
            <a:ext cx="177196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运动员</a:t>
            </a:r>
          </a:p>
        </p:txBody>
      </p:sp>
      <p:sp>
        <p:nvSpPr>
          <p:cNvPr id="21508" name="文本框 21507"/>
          <p:cNvSpPr txBox="1"/>
          <p:nvPr/>
        </p:nvSpPr>
        <p:spPr>
          <a:xfrm>
            <a:off x="1771160" y="2345475"/>
            <a:ext cx="177196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推土机</a:t>
            </a:r>
          </a:p>
        </p:txBody>
      </p:sp>
      <p:sp>
        <p:nvSpPr>
          <p:cNvPr id="21509" name="文本框 21508"/>
          <p:cNvSpPr txBox="1"/>
          <p:nvPr/>
        </p:nvSpPr>
        <p:spPr>
          <a:xfrm>
            <a:off x="1885460" y="2870531"/>
            <a:ext cx="177196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大　象</a:t>
            </a:r>
          </a:p>
        </p:txBody>
      </p:sp>
      <p:sp>
        <p:nvSpPr>
          <p:cNvPr id="21510" name="文本框 21509"/>
          <p:cNvSpPr txBox="1"/>
          <p:nvPr/>
        </p:nvSpPr>
        <p:spPr>
          <a:xfrm>
            <a:off x="1771160" y="3346058"/>
            <a:ext cx="177196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渔　翁</a:t>
            </a:r>
          </a:p>
        </p:txBody>
      </p:sp>
      <p:sp>
        <p:nvSpPr>
          <p:cNvPr id="21512" name="文本框 21511"/>
          <p:cNvSpPr txBox="1"/>
          <p:nvPr/>
        </p:nvSpPr>
        <p:spPr>
          <a:xfrm>
            <a:off x="1771160" y="3955481"/>
            <a:ext cx="177196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磁　极</a:t>
            </a:r>
          </a:p>
        </p:txBody>
      </p:sp>
      <p:sp>
        <p:nvSpPr>
          <p:cNvPr id="21513" name="文本框 21512"/>
          <p:cNvSpPr txBox="1"/>
          <p:nvPr/>
        </p:nvSpPr>
        <p:spPr>
          <a:xfrm>
            <a:off x="3314480" y="1942973"/>
            <a:ext cx="177196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i="1" dirty="0">
                <a:latin typeface="微软雅黑" panose="020B0503020204020204" charset="-122"/>
                <a:ea typeface="微软雅黑" panose="020B0503020204020204" charset="-122"/>
              </a:rPr>
              <a:t>举　起</a:t>
            </a:r>
          </a:p>
        </p:txBody>
      </p:sp>
      <p:sp>
        <p:nvSpPr>
          <p:cNvPr id="21514" name="文本框 21513"/>
          <p:cNvSpPr txBox="1"/>
          <p:nvPr/>
        </p:nvSpPr>
        <p:spPr>
          <a:xfrm>
            <a:off x="3367185" y="2410403"/>
            <a:ext cx="177196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400" b="1" i="1" dirty="0">
                <a:latin typeface="微软雅黑" panose="020B0503020204020204" charset="-122"/>
                <a:ea typeface="微软雅黑" panose="020B0503020204020204" charset="-122"/>
              </a:rPr>
              <a:t>推　</a:t>
            </a:r>
          </a:p>
        </p:txBody>
      </p:sp>
      <p:sp>
        <p:nvSpPr>
          <p:cNvPr id="21515" name="文本框 21514"/>
          <p:cNvSpPr txBox="1"/>
          <p:nvPr/>
        </p:nvSpPr>
        <p:spPr>
          <a:xfrm>
            <a:off x="3343055" y="2806078"/>
            <a:ext cx="177196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i="1" dirty="0">
                <a:latin typeface="微软雅黑" panose="020B0503020204020204" charset="-122"/>
                <a:ea typeface="微软雅黑" panose="020B0503020204020204" charset="-122"/>
              </a:rPr>
              <a:t>压　下</a:t>
            </a:r>
          </a:p>
        </p:txBody>
      </p:sp>
      <p:sp>
        <p:nvSpPr>
          <p:cNvPr id="21516" name="文本框 21515"/>
          <p:cNvSpPr txBox="1"/>
          <p:nvPr/>
        </p:nvSpPr>
        <p:spPr>
          <a:xfrm>
            <a:off x="3343055" y="3345898"/>
            <a:ext cx="177196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i="1" dirty="0">
                <a:latin typeface="微软雅黑" panose="020B0503020204020204" charset="-122"/>
                <a:ea typeface="微软雅黑" panose="020B0503020204020204" charset="-122"/>
              </a:rPr>
              <a:t>拉　起</a:t>
            </a:r>
          </a:p>
        </p:txBody>
      </p:sp>
      <p:sp>
        <p:nvSpPr>
          <p:cNvPr id="21518" name="文本框 21517"/>
          <p:cNvSpPr txBox="1"/>
          <p:nvPr/>
        </p:nvSpPr>
        <p:spPr>
          <a:xfrm>
            <a:off x="3314480" y="3943573"/>
            <a:ext cx="177196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i="1" dirty="0">
                <a:latin typeface="微软雅黑" panose="020B0503020204020204" charset="-122"/>
                <a:ea typeface="微软雅黑" panose="020B0503020204020204" charset="-122"/>
              </a:rPr>
              <a:t>排　斥</a:t>
            </a:r>
          </a:p>
        </p:txBody>
      </p:sp>
      <p:sp>
        <p:nvSpPr>
          <p:cNvPr id="21519" name="文本框 21518"/>
          <p:cNvSpPr txBox="1"/>
          <p:nvPr/>
        </p:nvSpPr>
        <p:spPr>
          <a:xfrm>
            <a:off x="4857800" y="1942973"/>
            <a:ext cx="177196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杠　铃</a:t>
            </a:r>
          </a:p>
        </p:txBody>
      </p:sp>
      <p:sp>
        <p:nvSpPr>
          <p:cNvPr id="21520" name="文本框 21519"/>
          <p:cNvSpPr txBox="1"/>
          <p:nvPr/>
        </p:nvSpPr>
        <p:spPr>
          <a:xfrm>
            <a:off x="4857800" y="2425008"/>
            <a:ext cx="177196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泥　土</a:t>
            </a:r>
          </a:p>
        </p:txBody>
      </p:sp>
      <p:sp>
        <p:nvSpPr>
          <p:cNvPr id="21521" name="文本框 21520"/>
          <p:cNvSpPr txBox="1"/>
          <p:nvPr/>
        </p:nvSpPr>
        <p:spPr>
          <a:xfrm>
            <a:off x="4857800" y="2885453"/>
            <a:ext cx="177196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跷跷板</a:t>
            </a:r>
          </a:p>
        </p:txBody>
      </p:sp>
      <p:sp>
        <p:nvSpPr>
          <p:cNvPr id="21522" name="文本框 21521"/>
          <p:cNvSpPr txBox="1"/>
          <p:nvPr/>
        </p:nvSpPr>
        <p:spPr>
          <a:xfrm>
            <a:off x="4857800" y="3345898"/>
            <a:ext cx="177196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鱼　网</a:t>
            </a:r>
          </a:p>
        </p:txBody>
      </p:sp>
      <p:sp>
        <p:nvSpPr>
          <p:cNvPr id="21524" name="文本框 21523"/>
          <p:cNvSpPr txBox="1"/>
          <p:nvPr/>
        </p:nvSpPr>
        <p:spPr>
          <a:xfrm>
            <a:off x="4857800" y="3943573"/>
            <a:ext cx="177196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磁　极</a:t>
            </a:r>
          </a:p>
        </p:txBody>
      </p:sp>
      <p:sp>
        <p:nvSpPr>
          <p:cNvPr id="21525" name="矩形 21524"/>
          <p:cNvSpPr/>
          <p:nvPr/>
        </p:nvSpPr>
        <p:spPr>
          <a:xfrm>
            <a:off x="1771855" y="1828653"/>
            <a:ext cx="1086040" cy="2629360"/>
          </a:xfrm>
          <a:prstGeom prst="rect">
            <a:avLst/>
          </a:prstGeom>
          <a:noFill/>
          <a:ln w="25400" cap="rnd" cmpd="sng">
            <a:solidFill>
              <a:schemeClr val="tx1"/>
            </a:solidFill>
            <a:prstDash val="sysDot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21526" name="矩形 21525"/>
          <p:cNvSpPr/>
          <p:nvPr/>
        </p:nvSpPr>
        <p:spPr>
          <a:xfrm>
            <a:off x="3879690" y="1786108"/>
            <a:ext cx="1086040" cy="2629360"/>
          </a:xfrm>
          <a:prstGeom prst="rect">
            <a:avLst/>
          </a:prstGeom>
          <a:noFill/>
          <a:ln w="25400" cap="rnd" cmpd="sng">
            <a:solidFill>
              <a:schemeClr val="tx1"/>
            </a:solidFill>
            <a:prstDash val="sysDot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21527" name="矩形 21526"/>
          <p:cNvSpPr/>
          <p:nvPr/>
        </p:nvSpPr>
        <p:spPr>
          <a:xfrm>
            <a:off x="5922120" y="1907393"/>
            <a:ext cx="1086040" cy="2629360"/>
          </a:xfrm>
          <a:prstGeom prst="rect">
            <a:avLst/>
          </a:prstGeom>
          <a:noFill/>
          <a:ln w="25400" cap="rnd" cmpd="sng">
            <a:solidFill>
              <a:schemeClr val="tx1"/>
            </a:solidFill>
            <a:prstDash val="sysDot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21528" name="文本框 21527"/>
          <p:cNvSpPr txBox="1"/>
          <p:nvPr/>
        </p:nvSpPr>
        <p:spPr>
          <a:xfrm>
            <a:off x="1669415" y="4515168"/>
            <a:ext cx="16452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</a:rPr>
              <a:t>施力物体</a:t>
            </a:r>
          </a:p>
        </p:txBody>
      </p:sp>
      <p:sp>
        <p:nvSpPr>
          <p:cNvPr id="21529" name="文本框 21528"/>
          <p:cNvSpPr txBox="1"/>
          <p:nvPr/>
        </p:nvSpPr>
        <p:spPr>
          <a:xfrm>
            <a:off x="3543596" y="4515173"/>
            <a:ext cx="14199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</a:rPr>
              <a:t>作用形式</a:t>
            </a:r>
          </a:p>
        </p:txBody>
      </p:sp>
      <p:sp>
        <p:nvSpPr>
          <p:cNvPr id="21530" name="文本框 21529"/>
          <p:cNvSpPr txBox="1"/>
          <p:nvPr/>
        </p:nvSpPr>
        <p:spPr>
          <a:xfrm>
            <a:off x="5154295" y="4458018"/>
            <a:ext cx="16148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CC6600"/>
                </a:solidFill>
                <a:latin typeface="微软雅黑" panose="020B0503020204020204" charset="-122"/>
                <a:ea typeface="微软雅黑" panose="020B0503020204020204" charset="-122"/>
              </a:rPr>
              <a:t>受力物体</a:t>
            </a:r>
          </a:p>
        </p:txBody>
      </p:sp>
      <p:sp>
        <p:nvSpPr>
          <p:cNvPr id="21531" name="左大括号 21530"/>
          <p:cNvSpPr/>
          <p:nvPr/>
        </p:nvSpPr>
        <p:spPr>
          <a:xfrm rot="5400000" flipH="1" flipV="1">
            <a:off x="4028980" y="3343393"/>
            <a:ext cx="228640" cy="3143800"/>
          </a:xfrm>
          <a:prstGeom prst="leftBrace">
            <a:avLst>
              <a:gd name="adj1" fmla="val 114583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21532" name="文本框 21531"/>
          <p:cNvSpPr txBox="1"/>
          <p:nvPr/>
        </p:nvSpPr>
        <p:spPr>
          <a:xfrm>
            <a:off x="3771760" y="5086773"/>
            <a:ext cx="91456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99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作用</a:t>
            </a:r>
          </a:p>
        </p:txBody>
      </p:sp>
      <p:sp>
        <p:nvSpPr>
          <p:cNvPr id="21533" name="燕尾形箭头 21532"/>
          <p:cNvSpPr/>
          <p:nvPr/>
        </p:nvSpPr>
        <p:spPr>
          <a:xfrm>
            <a:off x="4743480" y="5258253"/>
            <a:ext cx="628760" cy="171480"/>
          </a:xfrm>
          <a:prstGeom prst="notchedRightArrow">
            <a:avLst>
              <a:gd name="adj1" fmla="val 50000"/>
              <a:gd name="adj2" fmla="val 91666"/>
            </a:avLst>
          </a:prstGeom>
          <a:noFill/>
          <a:ln w="571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21534" name="文本框 21533"/>
          <p:cNvSpPr txBox="1"/>
          <p:nvPr/>
        </p:nvSpPr>
        <p:spPr>
          <a:xfrm>
            <a:off x="5658040" y="5029613"/>
            <a:ext cx="80024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CC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力</a:t>
            </a:r>
          </a:p>
        </p:txBody>
      </p:sp>
      <p:sp>
        <p:nvSpPr>
          <p:cNvPr id="21535" name="动作按钮: 后退或前一项 21534">
            <a:hlinkClick r:id="rId2" action="ppaction://hlinksldjump"/>
          </p:cNvPr>
          <p:cNvSpPr/>
          <p:nvPr/>
        </p:nvSpPr>
        <p:spPr>
          <a:xfrm>
            <a:off x="6115320" y="4400853"/>
            <a:ext cx="1886280" cy="1600480"/>
          </a:xfrm>
          <a:prstGeom prst="actionButtonBackPrevious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sz="100"/>
          </a:p>
        </p:txBody>
      </p:sp>
      <p:pic>
        <p:nvPicPr>
          <p:cNvPr id="21536" name="图片 21535" descr="fuhao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680" y="5143933"/>
            <a:ext cx="685920" cy="857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484948" y="1138873"/>
            <a:ext cx="5786465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物体   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作用   物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体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1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1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21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21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21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21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/>
      <p:bldP spid="21508" grpId="0"/>
      <p:bldP spid="21509" grpId="0"/>
      <p:bldP spid="21510" grpId="0"/>
      <p:bldP spid="21512" grpId="0"/>
      <p:bldP spid="21513" grpId="0"/>
      <p:bldP spid="21514" grpId="0"/>
      <p:bldP spid="21515" grpId="0"/>
      <p:bldP spid="21516" grpId="0"/>
      <p:bldP spid="21518" grpId="0"/>
      <p:bldP spid="21519" grpId="0"/>
      <p:bldP spid="21520" grpId="0"/>
      <p:bldP spid="21521" grpId="0"/>
      <p:bldP spid="21522" grpId="0"/>
      <p:bldP spid="21524" grpId="0"/>
      <p:bldP spid="21528" grpId="0"/>
      <p:bldP spid="21529" grpId="0"/>
      <p:bldP spid="21530" grpId="0"/>
      <p:bldP spid="21532" grpId="0"/>
      <p:bldP spid="21534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1"/>
          <p:cNvSpPr txBox="1">
            <a:spLocks noChangeArrowheads="1"/>
          </p:cNvSpPr>
          <p:nvPr/>
        </p:nvSpPr>
        <p:spPr bwMode="auto">
          <a:xfrm>
            <a:off x="714348" y="0"/>
            <a:ext cx="7215238" cy="187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一、力</a:t>
            </a:r>
            <a:endParaRPr lang="en-US" altLang="zh-CN" sz="3200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b="1" dirty="0" smtClean="0"/>
              <a:t>   </a:t>
            </a:r>
            <a:r>
              <a:rPr lang="en-US" altLang="zh-CN" sz="2800" b="1" dirty="0" smtClean="0"/>
              <a:t>1.</a:t>
            </a:r>
            <a:r>
              <a:rPr lang="zh-CN" altLang="en-US" sz="2800" b="1" dirty="0" smtClean="0"/>
              <a:t>定义：力是一个物体对另一个物体的作用</a:t>
            </a:r>
            <a:endParaRPr lang="en-US" altLang="zh-CN" sz="2800" b="1" dirty="0" smtClean="0"/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b="1" dirty="0" smtClean="0"/>
              <a:t>   </a:t>
            </a:r>
            <a:r>
              <a:rPr lang="en-US" altLang="zh-CN" sz="2800" b="1" dirty="0" smtClean="0"/>
              <a:t>2.</a:t>
            </a:r>
            <a:r>
              <a:rPr lang="zh-CN" altLang="en-US" sz="2800" b="1" dirty="0" smtClean="0"/>
              <a:t>符号</a:t>
            </a:r>
            <a:r>
              <a:rPr lang="en-US" altLang="zh-CN" sz="2800" b="1" dirty="0" smtClean="0"/>
              <a:t>:  F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8492F38A-7882-4C1A-9F44-00917F59E37E}" type="datetime11">
              <a:rPr lang="zh-CN" altLang="en-US"/>
              <a:t>10:21:34</a:t>
            </a:fld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071538" y="1857364"/>
            <a:ext cx="692948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/>
              <a:t> 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物理学中通常将物体之间的推、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拉、举、压、排斥、吸引等都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叫做</a:t>
            </a:r>
            <a:r>
              <a:rPr lang="zh-CN" altLang="en-US" sz="36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力的作用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dirty="0"/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500034" y="3714752"/>
            <a:ext cx="1835944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练一练！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071670" y="3643314"/>
            <a:ext cx="664373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/>
              <a:t>指出下图中各力的施力物体与受力物体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4429133"/>
            <a:ext cx="2428892" cy="2428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4286256"/>
            <a:ext cx="2714644" cy="235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222" descr="u=102470432,3414727237&amp;gp=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4286257"/>
            <a:ext cx="2500330" cy="2571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uiExpand="1" build="p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ya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3714752"/>
            <a:ext cx="242889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左大括号 4"/>
          <p:cNvSpPr/>
          <p:nvPr/>
        </p:nvSpPr>
        <p:spPr bwMode="auto">
          <a:xfrm>
            <a:off x="3698082" y="4405313"/>
            <a:ext cx="216694" cy="1503362"/>
          </a:xfrm>
          <a:prstGeom prst="leftBrace">
            <a:avLst>
              <a:gd name="adj1" fmla="val 8311"/>
              <a:gd name="adj2" fmla="val 50000"/>
            </a:avLst>
          </a:prstGeom>
          <a:noFill/>
          <a:ln w="38100" algn="ctr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914775" y="4143376"/>
            <a:ext cx="189428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dirty="0"/>
              <a:t>手提书包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910013" y="5646739"/>
            <a:ext cx="1894285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/>
              <a:t>手被往下拉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598160" y="3644900"/>
            <a:ext cx="2556510" cy="13220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施力物体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：手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受力物体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：书包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539740" y="5130800"/>
            <a:ext cx="2247265" cy="13220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施力物体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：书包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受力物体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：手</a:t>
            </a:r>
          </a:p>
        </p:txBody>
      </p:sp>
      <p:sp>
        <p:nvSpPr>
          <p:cNvPr id="16" name="左大括号 15"/>
          <p:cNvSpPr/>
          <p:nvPr/>
        </p:nvSpPr>
        <p:spPr bwMode="auto">
          <a:xfrm>
            <a:off x="5323285" y="4040188"/>
            <a:ext cx="216694" cy="730250"/>
          </a:xfrm>
          <a:prstGeom prst="leftBrace">
            <a:avLst>
              <a:gd name="adj1" fmla="val 8296"/>
              <a:gd name="adj2" fmla="val 50000"/>
            </a:avLst>
          </a:prstGeom>
          <a:noFill/>
          <a:ln w="38100" algn="ctr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左大括号 16"/>
          <p:cNvSpPr/>
          <p:nvPr/>
        </p:nvSpPr>
        <p:spPr bwMode="auto">
          <a:xfrm>
            <a:off x="5378054" y="5522913"/>
            <a:ext cx="215503" cy="730250"/>
          </a:xfrm>
          <a:prstGeom prst="leftBrace">
            <a:avLst>
              <a:gd name="adj1" fmla="val 8342"/>
              <a:gd name="adj2" fmla="val 50000"/>
            </a:avLst>
          </a:prstGeom>
          <a:noFill/>
          <a:ln w="38100" algn="ctr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日期占位符 17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B749871D-FCBB-48F5-AB5C-AB78FBC8A2D3}" type="datetime11">
              <a:rPr lang="zh-CN" altLang="en-US"/>
              <a:t>10:21:34</a:t>
            </a:fld>
            <a:endParaRPr lang="zh-CN" altLang="en-US"/>
          </a:p>
        </p:txBody>
      </p:sp>
      <p:pic>
        <p:nvPicPr>
          <p:cNvPr id="20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428604"/>
            <a:ext cx="2597145" cy="278608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1" name="AutoShape 14"/>
          <p:cNvSpPr>
            <a:spLocks noChangeArrowheads="1"/>
          </p:cNvSpPr>
          <p:nvPr/>
        </p:nvSpPr>
        <p:spPr bwMode="auto">
          <a:xfrm flipH="1">
            <a:off x="1071538" y="1857364"/>
            <a:ext cx="720725" cy="314325"/>
          </a:xfrm>
          <a:prstGeom prst="rightArrow">
            <a:avLst>
              <a:gd name="adj1" fmla="val 50000"/>
              <a:gd name="adj2" fmla="val 57323"/>
            </a:avLst>
          </a:prstGeom>
          <a:solidFill>
            <a:srgbClr val="FF0000"/>
          </a:solidFill>
          <a:ln w="22225" algn="ctr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2" name="Group 21"/>
          <p:cNvGrpSpPr/>
          <p:nvPr/>
        </p:nvGrpSpPr>
        <p:grpSpPr bwMode="auto">
          <a:xfrm>
            <a:off x="1785918" y="1724013"/>
            <a:ext cx="1500188" cy="579438"/>
            <a:chOff x="2143" y="1212"/>
            <a:chExt cx="945" cy="365"/>
          </a:xfrm>
        </p:grpSpPr>
        <p:sp>
          <p:nvSpPr>
            <p:cNvPr id="23" name="AutoShape 13"/>
            <p:cNvSpPr>
              <a:spLocks noChangeArrowheads="1"/>
            </p:cNvSpPr>
            <p:nvPr/>
          </p:nvSpPr>
          <p:spPr bwMode="auto">
            <a:xfrm>
              <a:off x="2143" y="1310"/>
              <a:ext cx="491" cy="198"/>
            </a:xfrm>
            <a:prstGeom prst="rightArrow">
              <a:avLst>
                <a:gd name="adj1" fmla="val 50000"/>
                <a:gd name="adj2" fmla="val 61995"/>
              </a:avLst>
            </a:prstGeom>
            <a:solidFill>
              <a:srgbClr val="FFFF00"/>
            </a:solidFill>
            <a:ln w="22225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" name="Text Box 17"/>
            <p:cNvSpPr txBox="1">
              <a:spLocks noChangeArrowheads="1"/>
            </p:cNvSpPr>
            <p:nvPr/>
          </p:nvSpPr>
          <p:spPr bwMode="auto">
            <a:xfrm>
              <a:off x="2578" y="1212"/>
              <a:ext cx="510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F</a:t>
              </a:r>
              <a:r>
                <a:rPr lang="en-US" altLang="zh-CN" b="1" i="1" baseline="30000">
                  <a:latin typeface="Times New Roman" panose="02020603050405020304" pitchFamily="18" charset="0"/>
                </a:rPr>
                <a:t>′</a:t>
              </a:r>
              <a:endParaRPr lang="en-US" altLang="zh-CN" sz="3600" b="1" i="1" baseline="30000">
                <a:latin typeface="Times New Roman" panose="02020603050405020304" pitchFamily="18" charset="0"/>
              </a:endParaRPr>
            </a:p>
          </p:txBody>
        </p:sp>
      </p:grpSp>
      <p:sp>
        <p:nvSpPr>
          <p:cNvPr id="25" name="Text Box 16"/>
          <p:cNvSpPr txBox="1">
            <a:spLocks noChangeArrowheads="1"/>
          </p:cNvSpPr>
          <p:nvPr/>
        </p:nvSpPr>
        <p:spPr bwMode="auto">
          <a:xfrm>
            <a:off x="713712" y="1829424"/>
            <a:ext cx="1071570" cy="36933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</a:p>
        </p:txBody>
      </p:sp>
      <p:sp>
        <p:nvSpPr>
          <p:cNvPr id="26" name="Text Box 3"/>
          <p:cNvSpPr txBox="1">
            <a:spLocks noChangeArrowheads="1"/>
          </p:cNvSpPr>
          <p:nvPr/>
        </p:nvSpPr>
        <p:spPr bwMode="auto">
          <a:xfrm>
            <a:off x="3286116" y="571480"/>
            <a:ext cx="7381875" cy="116046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66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红气球压黄气球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66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施力物：</a:t>
            </a:r>
            <a:r>
              <a:rPr lang="en-US" altLang="zh-CN" sz="2800" b="1" dirty="0">
                <a:solidFill>
                  <a:srgbClr val="66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___________ </a:t>
            </a:r>
            <a:r>
              <a:rPr lang="zh-CN" altLang="en-US" sz="2800" b="1" dirty="0">
                <a:solidFill>
                  <a:srgbClr val="66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受力物：</a:t>
            </a:r>
            <a:r>
              <a:rPr lang="en-US" altLang="zh-CN" sz="2800" b="1" dirty="0">
                <a:solidFill>
                  <a:srgbClr val="66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endParaRPr lang="en-US" altLang="zh-CN" sz="28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4857752" y="1357298"/>
            <a:ext cx="1754188" cy="5794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0000"/>
                </a:solidFill>
                <a:ea typeface="华文楷体" panose="02010600040101010101" pitchFamily="2" charset="-122"/>
              </a:rPr>
              <a:t>红气球</a:t>
            </a:r>
          </a:p>
        </p:txBody>
      </p:sp>
      <p:sp>
        <p:nvSpPr>
          <p:cNvPr id="28" name="Text Box 6"/>
          <p:cNvSpPr txBox="1">
            <a:spLocks noChangeArrowheads="1"/>
          </p:cNvSpPr>
          <p:nvPr/>
        </p:nvSpPr>
        <p:spPr bwMode="auto">
          <a:xfrm>
            <a:off x="7858148" y="1214422"/>
            <a:ext cx="1754187" cy="5794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9900CC"/>
                </a:solidFill>
                <a:ea typeface="华文楷体" panose="02010600040101010101" pitchFamily="2" charset="-122"/>
              </a:rPr>
              <a:t>黄气球</a:t>
            </a:r>
          </a:p>
        </p:txBody>
      </p:sp>
      <p:sp>
        <p:nvSpPr>
          <p:cNvPr id="29" name="Rectangle 15"/>
          <p:cNvSpPr>
            <a:spLocks noChangeArrowheads="1"/>
          </p:cNvSpPr>
          <p:nvPr/>
        </p:nvSpPr>
        <p:spPr bwMode="auto">
          <a:xfrm>
            <a:off x="3071802" y="2000240"/>
            <a:ext cx="7065962" cy="116046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66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黄气球压红气球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66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施力物：</a:t>
            </a:r>
            <a:r>
              <a:rPr lang="en-US" altLang="zh-CN" sz="2800" b="1" dirty="0">
                <a:solidFill>
                  <a:srgbClr val="66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__________ </a:t>
            </a:r>
            <a:r>
              <a:rPr lang="zh-CN" altLang="en-US" sz="2800" b="1" dirty="0">
                <a:solidFill>
                  <a:srgbClr val="66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受力物： </a:t>
            </a:r>
            <a:r>
              <a:rPr lang="en-US" altLang="zh-CN" sz="2800" b="1" dirty="0">
                <a:solidFill>
                  <a:srgbClr val="66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___________ </a:t>
            </a:r>
          </a:p>
        </p:txBody>
      </p:sp>
      <p:sp>
        <p:nvSpPr>
          <p:cNvPr id="30" name="Text Box 7"/>
          <p:cNvSpPr txBox="1">
            <a:spLocks noChangeArrowheads="1"/>
          </p:cNvSpPr>
          <p:nvPr/>
        </p:nvSpPr>
        <p:spPr bwMode="auto">
          <a:xfrm>
            <a:off x="4500562" y="2643182"/>
            <a:ext cx="1754187" cy="5794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9900CC"/>
                </a:solidFill>
                <a:ea typeface="华文楷体" panose="02010600040101010101" pitchFamily="2" charset="-122"/>
              </a:rPr>
              <a:t>黄气球</a:t>
            </a:r>
          </a:p>
        </p:txBody>
      </p:sp>
      <p:sp>
        <p:nvSpPr>
          <p:cNvPr id="31" name="Text Box 8"/>
          <p:cNvSpPr txBox="1">
            <a:spLocks noChangeArrowheads="1"/>
          </p:cNvSpPr>
          <p:nvPr/>
        </p:nvSpPr>
        <p:spPr bwMode="auto">
          <a:xfrm>
            <a:off x="7786710" y="2643182"/>
            <a:ext cx="1754187" cy="57943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0000"/>
                </a:solidFill>
                <a:ea typeface="华文楷体" panose="02010600040101010101" pitchFamily="2" charset="-122"/>
              </a:rPr>
              <a:t>红气球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100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9" grpId="0"/>
      <p:bldP spid="12" grpId="0"/>
      <p:bldP spid="13" grpId="0"/>
      <p:bldP spid="16" grpId="0" animBg="1"/>
      <p:bldP spid="17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 bwMode="auto">
          <a:xfrm>
            <a:off x="3830638" y="19051"/>
            <a:ext cx="2195512" cy="960967"/>
            <a:chOff x="0" y="572"/>
            <a:chExt cx="1383" cy="454"/>
          </a:xfrm>
        </p:grpSpPr>
        <p:pic>
          <p:nvPicPr>
            <p:cNvPr id="10247" name="TextBox 1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572"/>
              <a:ext cx="1383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48" name="Text Box 2"/>
            <p:cNvSpPr txBox="1">
              <a:spLocks noChangeArrowheads="1"/>
            </p:cNvSpPr>
            <p:nvPr/>
          </p:nvSpPr>
          <p:spPr bwMode="auto">
            <a:xfrm>
              <a:off x="113" y="616"/>
              <a:ext cx="1154" cy="2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讨论一下</a:t>
              </a: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785814" y="988485"/>
            <a:ext cx="7805342" cy="584775"/>
          </a:xfrm>
          <a:prstGeom prst="rect">
            <a:avLst/>
          </a:prstGeom>
          <a:ln>
            <a:solidFill>
              <a:srgbClr val="F7964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．单独一个物体也可以产生力的作用吗？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85814" y="1949452"/>
            <a:ext cx="7805342" cy="584775"/>
          </a:xfrm>
          <a:prstGeom prst="rect">
            <a:avLst/>
          </a:prstGeom>
          <a:ln>
            <a:solidFill>
              <a:srgbClr val="4BACC6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．不接触的物体间一定没有力的作用吗？</a:t>
            </a:r>
          </a:p>
        </p:txBody>
      </p:sp>
      <p:pic>
        <p:nvPicPr>
          <p:cNvPr id="7" name="图片 6" descr="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19251" y="2891367"/>
            <a:ext cx="2843213" cy="3644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图片 7" descr="54062992414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29201" y="2891367"/>
            <a:ext cx="2447925" cy="3619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857224" y="2786058"/>
            <a:ext cx="8501122" cy="45550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重要结论：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/>
              <a:t>（</a:t>
            </a:r>
            <a:r>
              <a:rPr lang="en-US" altLang="zh-CN" sz="2800" b="1" dirty="0"/>
              <a:t>1</a:t>
            </a:r>
            <a:r>
              <a:rPr lang="zh-CN" altLang="en-US" sz="2800" b="1" dirty="0"/>
              <a:t>）有力不一定接触，接触也不一定产生力。</a:t>
            </a:r>
            <a:endParaRPr lang="en-US" altLang="zh-CN" sz="2800" b="1" dirty="0"/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/>
              <a:t>（</a:t>
            </a:r>
            <a:r>
              <a:rPr lang="en-US" altLang="zh-CN" sz="2800" b="1" dirty="0"/>
              <a:t>2</a:t>
            </a:r>
            <a:r>
              <a:rPr lang="zh-CN" altLang="en-US" sz="2800" b="1" dirty="0"/>
              <a:t>）凡是有力的作用，至少有</a:t>
            </a:r>
            <a:r>
              <a:rPr lang="zh-CN" altLang="en-US" sz="2800" b="1" dirty="0">
                <a:solidFill>
                  <a:srgbClr val="FF0000"/>
                </a:solidFill>
              </a:rPr>
              <a:t>两个</a:t>
            </a:r>
            <a:r>
              <a:rPr lang="zh-CN" altLang="en-US" sz="2800" b="1" dirty="0"/>
              <a:t>物体存在；施加力的物</a:t>
            </a:r>
            <a:r>
              <a:rPr lang="zh-CN" altLang="en-US" sz="2800" b="1" dirty="0" smtClean="0"/>
              <a:t>体</a:t>
            </a:r>
            <a:r>
              <a:rPr lang="en-US" altLang="zh-CN" sz="2800" b="1" dirty="0" smtClean="0"/>
              <a:t> </a:t>
            </a:r>
            <a:r>
              <a:rPr lang="zh-CN" altLang="en-US" sz="2800" b="1" dirty="0"/>
              <a:t>叫</a:t>
            </a:r>
            <a:r>
              <a:rPr lang="zh-CN" altLang="en-US" sz="2800" b="1" dirty="0">
                <a:solidFill>
                  <a:srgbClr val="FF0000"/>
                </a:solidFill>
              </a:rPr>
              <a:t>施力物体</a:t>
            </a:r>
            <a:r>
              <a:rPr lang="zh-CN" altLang="en-US" sz="2800" b="1" dirty="0"/>
              <a:t>，受到力的物体叫</a:t>
            </a:r>
            <a:r>
              <a:rPr lang="zh-CN" altLang="en-US" sz="2800" b="1" dirty="0">
                <a:solidFill>
                  <a:srgbClr val="FF0000"/>
                </a:solidFill>
              </a:rPr>
              <a:t>受力物体</a:t>
            </a:r>
            <a:r>
              <a:rPr lang="zh-CN" altLang="en-US" sz="2800" b="1" dirty="0"/>
              <a:t>。</a:t>
            </a:r>
            <a:endParaRPr lang="en-US" altLang="zh-CN" sz="2800" b="1" dirty="0"/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/>
              <a:t>（</a:t>
            </a:r>
            <a:r>
              <a:rPr lang="en-US" altLang="zh-CN" sz="2800" b="1" dirty="0"/>
              <a:t>3</a:t>
            </a:r>
            <a:r>
              <a:rPr lang="zh-CN" altLang="en-US" sz="2800" b="1" dirty="0"/>
              <a:t>）施力物体</a:t>
            </a:r>
            <a:r>
              <a:rPr lang="zh-CN" altLang="en-US" sz="2800" b="1" dirty="0">
                <a:solidFill>
                  <a:srgbClr val="FF0000"/>
                </a:solidFill>
              </a:rPr>
              <a:t>同时</a:t>
            </a:r>
            <a:r>
              <a:rPr lang="zh-CN" altLang="en-US" sz="2800" b="1" dirty="0"/>
              <a:t>也是受力物体；</a:t>
            </a:r>
            <a:r>
              <a:rPr lang="zh-CN" altLang="en-US" sz="2000" b="1" dirty="0"/>
              <a:t>（是“施”是“受”看表述）</a:t>
            </a:r>
            <a:endParaRPr lang="en-US" altLang="zh-CN" sz="2000" b="1" dirty="0"/>
          </a:p>
          <a:p>
            <a:pPr eaLnBrk="1" hangingPunct="1"/>
            <a:r>
              <a:rPr lang="zh-CN" altLang="en-US" sz="2800" b="1" dirty="0"/>
              <a:t>         受力物体</a:t>
            </a:r>
            <a:r>
              <a:rPr lang="zh-CN" altLang="en-US" sz="2800" b="1" dirty="0">
                <a:solidFill>
                  <a:srgbClr val="FF0000"/>
                </a:solidFill>
              </a:rPr>
              <a:t>同时</a:t>
            </a:r>
            <a:r>
              <a:rPr lang="zh-CN" altLang="en-US" sz="2800" b="1" dirty="0"/>
              <a:t>也是施力物体。</a:t>
            </a:r>
          </a:p>
          <a:p>
            <a:pPr eaLnBrk="1" hangingPunct="1"/>
            <a:endParaRPr lang="zh-CN" altLang="en-US" sz="2800" b="1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CD2CB435-7DB2-4E89-B3B2-74CCEDF9C17E}" type="datetime11">
              <a:rPr lang="zh-CN" altLang="en-US"/>
              <a:t>10:21:34</a:t>
            </a:fld>
            <a:endParaRPr lang="zh-CN" altLang="en-US" dirty="0"/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751285" y="908051"/>
            <a:ext cx="7547372" cy="187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一、力</a:t>
            </a:r>
            <a:endParaRPr lang="en-US" altLang="zh-CN" sz="3200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b="1" dirty="0" smtClean="0"/>
              <a:t>   </a:t>
            </a:r>
            <a:r>
              <a:rPr lang="en-US" altLang="zh-CN" sz="2800" b="1" dirty="0" smtClean="0"/>
              <a:t>1.</a:t>
            </a:r>
            <a:r>
              <a:rPr lang="zh-CN" altLang="en-US" sz="2800" b="1" dirty="0" smtClean="0"/>
              <a:t>定义：力是一个物体对另一个物体的作用</a:t>
            </a:r>
            <a:endParaRPr lang="en-US" altLang="zh-CN" sz="2800" b="1" dirty="0" smtClean="0"/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b="1" dirty="0" smtClean="0"/>
              <a:t>   </a:t>
            </a:r>
            <a:r>
              <a:rPr lang="en-US" altLang="zh-CN" sz="2800" b="1" dirty="0" smtClean="0"/>
              <a:t>2.</a:t>
            </a:r>
            <a:r>
              <a:rPr lang="zh-CN" altLang="en-US" sz="2800" b="1" dirty="0" smtClean="0"/>
              <a:t>符号</a:t>
            </a:r>
            <a:r>
              <a:rPr lang="en-US" altLang="zh-CN" sz="2800" b="1" dirty="0" smtClean="0"/>
              <a:t>:  F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/>
          <p:cNvGrpSpPr/>
          <p:nvPr/>
        </p:nvGrpSpPr>
        <p:grpSpPr bwMode="auto">
          <a:xfrm>
            <a:off x="347663" y="1437217"/>
            <a:ext cx="1852613" cy="863600"/>
            <a:chOff x="204" y="618"/>
            <a:chExt cx="1167" cy="408"/>
          </a:xfrm>
        </p:grpSpPr>
        <p:pic>
          <p:nvPicPr>
            <p:cNvPr id="11270" name="TextBox 1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4" y="618"/>
              <a:ext cx="952" cy="4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71" name="Text Box 2">
              <a:hlinkClick r:id="rId3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345" y="648"/>
              <a:ext cx="1026" cy="24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FFFFFF"/>
                  </a:solidFill>
                  <a:latin typeface="黑体" panose="02010609060101010101" pitchFamily="49" charset="-122"/>
                  <a:ea typeface="楷体_GB2312" pitchFamily="49" charset="-122"/>
                  <a:hlinkClick r:id="rId3" action="ppaction://hlinkfile"/>
                </a:rPr>
                <a:t>小实</a:t>
              </a:r>
              <a:r>
                <a:rPr lang="zh-CN" altLang="en-US" sz="2800" b="1" dirty="0" smtClean="0">
                  <a:solidFill>
                    <a:srgbClr val="FFFFFF"/>
                  </a:solidFill>
                  <a:latin typeface="黑体" panose="02010609060101010101" pitchFamily="49" charset="-122"/>
                  <a:ea typeface="楷体_GB2312" pitchFamily="49" charset="-122"/>
                  <a:hlinkClick r:id="rId3" action="ppaction://hlinkfile"/>
                </a:rPr>
                <a:t>验</a:t>
              </a:r>
              <a:r>
                <a:rPr lang="en-US" altLang="zh-CN" sz="28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楷体_GB2312" pitchFamily="49" charset="-122"/>
                </a:rPr>
                <a:t>1</a:t>
              </a:r>
              <a:r>
                <a:rPr lang="en-US" altLang="zh-CN" sz="2800" b="1" dirty="0" smtClean="0">
                  <a:solidFill>
                    <a:srgbClr val="FFFFFF"/>
                  </a:solidFill>
                  <a:latin typeface="黑体" panose="02010609060101010101" pitchFamily="49" charset="-122"/>
                  <a:ea typeface="楷体_GB2312" pitchFamily="49" charset="-122"/>
                </a:rPr>
                <a:t>1</a:t>
              </a:r>
              <a:endParaRPr lang="zh-CN" altLang="en-US" sz="2800" b="1" dirty="0">
                <a:solidFill>
                  <a:srgbClr val="FFFFFF"/>
                </a:solidFill>
                <a:latin typeface="黑体" panose="02010609060101010101" pitchFamily="49" charset="-122"/>
                <a:ea typeface="楷体_GB2312" pitchFamily="49" charset="-122"/>
              </a:endParaRPr>
            </a:p>
          </p:txBody>
        </p:sp>
      </p:grp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61976" y="4150784"/>
            <a:ext cx="8048625" cy="117570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790575">
              <a:lnSpc>
                <a:spcPct val="110000"/>
              </a:lnSpc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在两个靠得较近的小车上分别放一块磁体，松手后观察发生的现象。</a:t>
            </a:r>
          </a:p>
        </p:txBody>
      </p:sp>
      <p:pic>
        <p:nvPicPr>
          <p:cNvPr id="10" name="Picture 3" descr="E:\R八物下\8x71\jpg\00504001.jpg"/>
          <p:cNvPicPr>
            <a:picLocks noChangeAspect="1" noChangeArrowheads="1"/>
          </p:cNvPicPr>
          <p:nvPr/>
        </p:nvPicPr>
        <p:blipFill>
          <a:blip r:embed="rId4" cstate="print"/>
          <a:srcRect t="28899" b="27536"/>
          <a:stretch>
            <a:fillRect/>
          </a:stretch>
        </p:blipFill>
        <p:spPr bwMode="auto">
          <a:xfrm>
            <a:off x="1719263" y="2504018"/>
            <a:ext cx="5619750" cy="135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1079500" y="292100"/>
            <a:ext cx="3760788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3200" dirty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力的作用是相互的</a:t>
            </a:r>
          </a:p>
        </p:txBody>
      </p:sp>
      <p:sp>
        <p:nvSpPr>
          <p:cNvPr id="8" name="Text Box 2">
            <a:hlinkClick r:id="rId5" action="ppaction://hlinkfile"/>
          </p:cNvPr>
          <p:cNvSpPr txBox="1">
            <a:spLocks noChangeArrowheads="1"/>
          </p:cNvSpPr>
          <p:nvPr/>
        </p:nvSpPr>
        <p:spPr bwMode="auto">
          <a:xfrm>
            <a:off x="3214678" y="1571612"/>
            <a:ext cx="162897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FFFF"/>
                </a:solidFill>
                <a:latin typeface="黑体" panose="02010609060101010101" pitchFamily="49" charset="-122"/>
                <a:ea typeface="楷体_GB2312" pitchFamily="49" charset="-122"/>
                <a:hlinkClick r:id="rId3" action="ppaction://hlinkfile"/>
              </a:rPr>
              <a:t>小实</a:t>
            </a:r>
            <a:r>
              <a:rPr lang="zh-CN" altLang="en-US" sz="2800" b="1" dirty="0" smtClean="0">
                <a:solidFill>
                  <a:srgbClr val="FFFFFF"/>
                </a:solidFill>
                <a:latin typeface="黑体" panose="02010609060101010101" pitchFamily="49" charset="-122"/>
                <a:ea typeface="楷体_GB2312" pitchFamily="49" charset="-122"/>
                <a:hlinkClick r:id="rId3" action="ppaction://hlinkfile"/>
              </a:rPr>
              <a:t>验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楷体_GB2312" pitchFamily="49" charset="-122"/>
              </a:rPr>
              <a:t>2</a:t>
            </a:r>
            <a:r>
              <a:rPr lang="en-US" altLang="zh-CN" sz="2800" b="1" dirty="0" smtClean="0">
                <a:solidFill>
                  <a:srgbClr val="FFFFFF"/>
                </a:solidFill>
                <a:latin typeface="黑体" panose="02010609060101010101" pitchFamily="49" charset="-122"/>
                <a:ea typeface="楷体_GB2312" pitchFamily="49" charset="-122"/>
              </a:rPr>
              <a:t>1</a:t>
            </a:r>
            <a:endParaRPr lang="zh-CN" altLang="en-US" sz="2800" b="1" dirty="0">
              <a:solidFill>
                <a:srgbClr val="FFFFFF"/>
              </a:solidFill>
              <a:latin typeface="黑体" panose="02010609060101010101" pitchFamily="49" charset="-122"/>
              <a:ea typeface="楷体_GB2312" pitchFamily="49" charset="-122"/>
            </a:endParaRPr>
          </a:p>
        </p:txBody>
      </p:sp>
      <p:sp>
        <p:nvSpPr>
          <p:cNvPr id="3" name="文本框 2">
            <a:hlinkClick r:id="rId6" action="ppaction://hlinkfile"/>
          </p:cNvPr>
          <p:cNvSpPr txBox="1"/>
          <p:nvPr/>
        </p:nvSpPr>
        <p:spPr>
          <a:xfrm>
            <a:off x="6224270" y="1684655"/>
            <a:ext cx="9842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小实验</a:t>
            </a:r>
            <a:r>
              <a:rPr lang="en-US" altLang="zh-CN"/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过程 1"/>
          <p:cNvSpPr>
            <a:spLocks noChangeArrowheads="1"/>
          </p:cNvSpPr>
          <p:nvPr/>
        </p:nvSpPr>
        <p:spPr bwMode="auto">
          <a:xfrm>
            <a:off x="1871663" y="1412876"/>
            <a:ext cx="5185172" cy="4392613"/>
          </a:xfrm>
          <a:prstGeom prst="flowChartProcess">
            <a:avLst/>
          </a:prstGeom>
          <a:solidFill>
            <a:srgbClr val="00B050"/>
          </a:solidFill>
          <a:ln w="76200" algn="ctr">
            <a:solidFill>
              <a:srgbClr val="FFFF00"/>
            </a:solidFill>
            <a:round/>
          </a:ln>
        </p:spPr>
        <p:txBody>
          <a:bodyPr/>
          <a:lstStyle/>
          <a:p>
            <a:r>
              <a:rPr lang="zh-CN" altLang="en-US" sz="13800" b="1">
                <a:latin typeface="隶书" panose="02010509060101010101" pitchFamily="49" charset="-122"/>
                <a:ea typeface="隶书" panose="02010509060101010101" pitchFamily="49" charset="-122"/>
              </a:rPr>
              <a:t>力</a:t>
            </a:r>
            <a:r>
              <a:rPr lang="zh-CN" altLang="en-US" sz="5400" b="1"/>
              <a:t>施加在物体上以后会有什么样的效果呢？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1284" y="895350"/>
            <a:ext cx="3767138" cy="334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7492" y="153989"/>
            <a:ext cx="3936206" cy="273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99398" y="2886075"/>
            <a:ext cx="3950494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89298" y="4481514"/>
            <a:ext cx="4550569" cy="1877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800" b="1" dirty="0"/>
              <a:t>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力可以使物体的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形状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发生改变（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力可以使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物体发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生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变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C3FB5B74-16E1-48B8-A4D3-E253BEC6A68C}" type="datetime11">
              <a:rPr lang="zh-CN" altLang="en-US"/>
              <a:t>10:21:35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867</Words>
  <Application>Microsoft Office PowerPoint</Application>
  <PresentationFormat>全屏显示(4:3)</PresentationFormat>
  <Paragraphs>145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User</cp:lastModifiedBy>
  <cp:revision>32</cp:revision>
  <dcterms:created xsi:type="dcterms:W3CDTF">2019-11-23T14:59:00Z</dcterms:created>
  <dcterms:modified xsi:type="dcterms:W3CDTF">2020-02-05T02:22:30Z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