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18"/>
  </p:handoutMasterIdLst>
  <p:sldIdLst>
    <p:sldId id="450" r:id="rId5"/>
    <p:sldId id="679" r:id="rId6"/>
    <p:sldId id="648" r:id="rId8"/>
    <p:sldId id="404" r:id="rId9"/>
    <p:sldId id="711" r:id="rId10"/>
    <p:sldId id="712" r:id="rId11"/>
    <p:sldId id="663" r:id="rId12"/>
    <p:sldId id="664" r:id="rId13"/>
    <p:sldId id="713" r:id="rId14"/>
    <p:sldId id="665" r:id="rId15"/>
    <p:sldId id="721" r:id="rId16"/>
    <p:sldId id="66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4BD"/>
    <a:srgbClr val="00923F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slide" Target="../slides/slide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5" action="ppaction://hlinksldjump"/>
          </p:cNvPr>
          <p:cNvSpPr txBox="1">
            <a:spLocks noChangeAspect="1"/>
          </p:cNvSpPr>
          <p:nvPr userDrawn="1"/>
        </p:nvSpPr>
        <p:spPr>
          <a:xfrm>
            <a:off x="1032898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8" name="矩形 7">
            <a:hlinkClick r:id="rId5" action="ppaction://hlinksldjump"/>
          </p:cNvPr>
          <p:cNvSpPr/>
          <p:nvPr userDrawn="1"/>
        </p:nvSpPr>
        <p:spPr>
          <a:xfrm>
            <a:off x="520096" y="-26670"/>
            <a:ext cx="545992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24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  家庭电路 安全用电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5.xml"/><Relationship Id="rId7" Type="http://schemas.openxmlformats.org/officeDocument/2006/relationships/slide" Target="slide7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4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tiff"/><Relationship Id="rId2" Type="http://schemas.openxmlformats.org/officeDocument/2006/relationships/image" Target="NULL" TargetMode="Externa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slide" Target="slide4.xml"/><Relationship Id="rId1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4.png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.tiff"/><Relationship Id="rId3" Type="http://schemas.openxmlformats.org/officeDocument/2006/relationships/slide" Target="slide7.xml"/><Relationship Id="rId2" Type="http://schemas.openxmlformats.org/officeDocument/2006/relationships/image" Target="../media/image5.tiff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tiff"/><Relationship Id="rId2" Type="http://schemas.openxmlformats.org/officeDocument/2006/relationships/image" Target="file:///C:\Users\ye\Desktop\2020&#21271;&#20140;&#29289;&#29702;&#35797;&#39064;&#30740;&#31350;&#20570;&#35838;&#20214;&#25991;&#20214;\&#21271;&#20140;&#29289;&#29702;word\WL2.TIF" TargetMode="Externa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523037" y="1019176"/>
            <a:ext cx="7176406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家庭电路 安全用电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59062" y="3399156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9062" y="5016500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7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4737" y="2482621"/>
            <a:ext cx="103168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北京中考真题组合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下列说法中符合安全用电要求的是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4A)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在未断开电源的情况下更换灯泡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在触电事故现场，要立即切断电源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用潮湿的手拨动电器设备的开关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5A)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用电器电线绝缘皮破损了仍可以继续使用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8006" y="2558821"/>
            <a:ext cx="894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66177" y="1616446"/>
            <a:ext cx="9761220" cy="598170"/>
            <a:chOff x="1282" y="5653"/>
            <a:chExt cx="153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安全用电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0937" y="1766341"/>
            <a:ext cx="10316845" cy="337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4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在高压线附近放风筝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(6)(2017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10B)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及时更换家庭电路中绝缘皮老化、破损的导线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(7)(2017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在未断开电源开关的情况下，用湿布擦拭电视机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(8)(2017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把用电器的三脚插头改成两脚插头接在两孔插座上使用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(9)(2013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在输电线上晾衣服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1405" y="1899920"/>
            <a:ext cx="994895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我们的学习和生活都离不开电，在日常生活中树立安全用电意识十分重要。如图所示的各种做法中，符合安全用电原则的是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558992" y="5765800"/>
            <a:ext cx="11156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b="0" dirty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375015" y="2608580"/>
            <a:ext cx="948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-2147482379" descr="WL35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837180" y="3148965"/>
            <a:ext cx="6436995" cy="25406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227455" y="1190625"/>
            <a:ext cx="2370455" cy="525145"/>
            <a:chOff x="12542" y="4361"/>
            <a:chExt cx="3733" cy="827"/>
          </a:xfrm>
        </p:grpSpPr>
        <p:pic>
          <p:nvPicPr>
            <p:cNvPr id="7" name="图片 6" descr="方框小标4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586422" y="2509392"/>
          <a:ext cx="11019155" cy="26621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5905"/>
                <a:gridCol w="6968490"/>
                <a:gridCol w="1219200"/>
                <a:gridCol w="1305560"/>
              </a:tblGrid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4749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 dirty="0" err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37490">
                <a:tc rowSpan="4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家庭电路和安全用电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家庭电路的组成、电压和频率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49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家庭电路的总电流过大的原因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49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保险丝和空气开关的作用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49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安全电压和安全用电常识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425729" y="1595615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1886585" y="3175000"/>
            <a:ext cx="1657350" cy="818515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69" y="0"/>
                  <a:pt x="1699360" y="122491"/>
                  <a:pt x="1699360" y="273600"/>
                </a:cubicBezTo>
                <a:cubicBezTo>
                  <a:pt x="1699360" y="424709"/>
                  <a:pt x="1576869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lang="zh-CN" altLang="en-US" sz="2400" b="1">
                <a:solidFill>
                  <a:srgbClr val="454545"/>
                </a:solidFill>
                <a:latin typeface="方正粗黑宋简体" panose="02000000000000000000" charset="-122"/>
              </a:rPr>
              <a:t>家庭电路</a:t>
            </a:r>
            <a:endParaRPr lang="zh-CN" altLang="en-US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altLang="en-US" sz="2400" b="1">
                <a:solidFill>
                  <a:srgbClr val="454545"/>
                </a:solidFill>
                <a:latin typeface="方正粗黑宋简体" panose="02000000000000000000" charset="-122"/>
              </a:rPr>
              <a:t>安全用电</a:t>
            </a:r>
            <a:endParaRPr lang="zh-CN" altLang="en-US"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00006" y="4191466"/>
            <a:ext cx="2725350" cy="1298801"/>
            <a:chOff x="9723" y="6741"/>
            <a:chExt cx="4267" cy="1146"/>
          </a:xfrm>
        </p:grpSpPr>
        <p:sp>
          <p:nvSpPr>
            <p:cNvPr id="109" name="MMConnector"/>
            <p:cNvSpPr/>
            <p:nvPr/>
          </p:nvSpPr>
          <p:spPr>
            <a:xfrm>
              <a:off x="9723" y="6741"/>
              <a:ext cx="1438" cy="1025"/>
            </a:xfrm>
            <a:custGeom>
              <a:avLst/>
              <a:gdLst/>
              <a:ahLst/>
              <a:cxnLst/>
              <a:rect l="0" t="0" r="0" b="0"/>
              <a:pathLst>
                <a:path w="887202" h="299470">
                  <a:moveTo>
                    <a:pt x="-51506" y="-72481"/>
                  </a:moveTo>
                  <a:cubicBezTo>
                    <a:pt x="-68411" y="-81482"/>
                    <a:pt x="-85415" y="-75994"/>
                    <a:pt x="-91936" y="-62897"/>
                  </a:cubicBezTo>
                  <a:cubicBezTo>
                    <a:pt x="-98457" y="-49801"/>
                    <a:pt x="-92537" y="-33035"/>
                    <a:pt x="-75219" y="-24858"/>
                  </a:cubicBezTo>
                  <a:cubicBezTo>
                    <a:pt x="-59259" y="-17323"/>
                    <a:pt x="-43300" y="-9788"/>
                    <a:pt x="-27355" y="-2159"/>
                  </a:cubicBezTo>
                  <a:cubicBezTo>
                    <a:pt x="-11411" y="5469"/>
                    <a:pt x="4519" y="13191"/>
                    <a:pt x="20458" y="20934"/>
                  </a:cubicBezTo>
                  <a:cubicBezTo>
                    <a:pt x="36397" y="28676"/>
                    <a:pt x="52345" y="36440"/>
                    <a:pt x="68318" y="44195"/>
                  </a:cubicBezTo>
                  <a:cubicBezTo>
                    <a:pt x="84291" y="51950"/>
                    <a:pt x="100289" y="59696"/>
                    <a:pt x="116329" y="67392"/>
                  </a:cubicBezTo>
                  <a:cubicBezTo>
                    <a:pt x="132369" y="75087"/>
                    <a:pt x="148451" y="82731"/>
                    <a:pt x="164592" y="90283"/>
                  </a:cubicBezTo>
                  <a:cubicBezTo>
                    <a:pt x="180732" y="97836"/>
                    <a:pt x="196932" y="105296"/>
                    <a:pt x="213205" y="112623"/>
                  </a:cubicBezTo>
                  <a:cubicBezTo>
                    <a:pt x="229478" y="119949"/>
                    <a:pt x="245825" y="127142"/>
                    <a:pt x="262258" y="134157"/>
                  </a:cubicBezTo>
                  <a:cubicBezTo>
                    <a:pt x="278691" y="141173"/>
                    <a:pt x="295210" y="148012"/>
                    <a:pt x="311824" y="154631"/>
                  </a:cubicBezTo>
                  <a:cubicBezTo>
                    <a:pt x="328438" y="161250"/>
                    <a:pt x="345148" y="167649"/>
                    <a:pt x="361957" y="173788"/>
                  </a:cubicBezTo>
                  <a:cubicBezTo>
                    <a:pt x="378767" y="179926"/>
                    <a:pt x="395677" y="185803"/>
                    <a:pt x="412687" y="191380"/>
                  </a:cubicBezTo>
                  <a:cubicBezTo>
                    <a:pt x="429698" y="196956"/>
                    <a:pt x="446808" y="202232"/>
                    <a:pt x="464014" y="207172"/>
                  </a:cubicBezTo>
                  <a:cubicBezTo>
                    <a:pt x="481219" y="212112"/>
                    <a:pt x="498519" y="216716"/>
                    <a:pt x="515907" y="220953"/>
                  </a:cubicBezTo>
                  <a:cubicBezTo>
                    <a:pt x="533296" y="225191"/>
                    <a:pt x="550775" y="229061"/>
                    <a:pt x="568309" y="232542"/>
                  </a:cubicBezTo>
                  <a:cubicBezTo>
                    <a:pt x="585844" y="236023"/>
                    <a:pt x="603435" y="239113"/>
                    <a:pt x="621134" y="241798"/>
                  </a:cubicBezTo>
                  <a:cubicBezTo>
                    <a:pt x="638834" y="244483"/>
                    <a:pt x="656641" y="246763"/>
                    <a:pt x="674278" y="248626"/>
                  </a:cubicBezTo>
                  <a:cubicBezTo>
                    <a:pt x="691915" y="250490"/>
                    <a:pt x="709382" y="251938"/>
                    <a:pt x="727625" y="252979"/>
                  </a:cubicBezTo>
                  <a:cubicBezTo>
                    <a:pt x="745868" y="254020"/>
                    <a:pt x="764889" y="254654"/>
                    <a:pt x="781054" y="254856"/>
                  </a:cubicBezTo>
                  <a:cubicBezTo>
                    <a:pt x="797220" y="255058"/>
                    <a:pt x="810530" y="254829"/>
                    <a:pt x="823840" y="254600"/>
                  </a:cubicBezTo>
                  <a:cubicBezTo>
                    <a:pt x="826576" y="254553"/>
                    <a:pt x="828400" y="252890"/>
                    <a:pt x="828400" y="250800"/>
                  </a:cubicBezTo>
                  <a:cubicBezTo>
                    <a:pt x="828400" y="248710"/>
                    <a:pt x="826575" y="247085"/>
                    <a:pt x="823840" y="247000"/>
                  </a:cubicBezTo>
                  <a:cubicBezTo>
                    <a:pt x="810623" y="246591"/>
                    <a:pt x="797407" y="246182"/>
                    <a:pt x="781403" y="245210"/>
                  </a:cubicBezTo>
                  <a:cubicBezTo>
                    <a:pt x="765399" y="244238"/>
                    <a:pt x="746608" y="242704"/>
                    <a:pt x="728627" y="240807"/>
                  </a:cubicBezTo>
                  <a:cubicBezTo>
                    <a:pt x="710646" y="238909"/>
                    <a:pt x="693475" y="236649"/>
                    <a:pt x="676173" y="233973"/>
                  </a:cubicBezTo>
                  <a:cubicBezTo>
                    <a:pt x="658871" y="231297"/>
                    <a:pt x="641438" y="228206"/>
                    <a:pt x="624148" y="224725"/>
                  </a:cubicBezTo>
                  <a:cubicBezTo>
                    <a:pt x="606857" y="221244"/>
                    <a:pt x="589709" y="217372"/>
                    <a:pt x="572647" y="213122"/>
                  </a:cubicBezTo>
                  <a:cubicBezTo>
                    <a:pt x="555584" y="208872"/>
                    <a:pt x="538608" y="204245"/>
                    <a:pt x="521745" y="199265"/>
                  </a:cubicBezTo>
                  <a:cubicBezTo>
                    <a:pt x="504881" y="194284"/>
                    <a:pt x="488130" y="188951"/>
                    <a:pt x="471490" y="183293"/>
                  </a:cubicBezTo>
                  <a:cubicBezTo>
                    <a:pt x="454850" y="177636"/>
                    <a:pt x="438322" y="171654"/>
                    <a:pt x="421903" y="165381"/>
                  </a:cubicBezTo>
                  <a:cubicBezTo>
                    <a:pt x="405484" y="159108"/>
                    <a:pt x="389176" y="152545"/>
                    <a:pt x="372970" y="145726"/>
                  </a:cubicBezTo>
                  <a:cubicBezTo>
                    <a:pt x="356765" y="138908"/>
                    <a:pt x="340662" y="131834"/>
                    <a:pt x="324651" y="124544"/>
                  </a:cubicBezTo>
                  <a:cubicBezTo>
                    <a:pt x="308640" y="117254"/>
                    <a:pt x="292720" y="109747"/>
                    <a:pt x="276877" y="102061"/>
                  </a:cubicBezTo>
                  <a:cubicBezTo>
                    <a:pt x="261033" y="94376"/>
                    <a:pt x="245266" y="86512"/>
                    <a:pt x="229556" y="78509"/>
                  </a:cubicBezTo>
                  <a:cubicBezTo>
                    <a:pt x="213847" y="70506"/>
                    <a:pt x="198196" y="62363"/>
                    <a:pt x="182582" y="54119"/>
                  </a:cubicBezTo>
                  <a:cubicBezTo>
                    <a:pt x="166968" y="45875"/>
                    <a:pt x="151392" y="37530"/>
                    <a:pt x="135832" y="29121"/>
                  </a:cubicBezTo>
                  <a:cubicBezTo>
                    <a:pt x="120272" y="20712"/>
                    <a:pt x="104729" y="12239"/>
                    <a:pt x="89178" y="3741"/>
                  </a:cubicBezTo>
                  <a:cubicBezTo>
                    <a:pt x="73628" y="-4756"/>
                    <a:pt x="58070" y="-13279"/>
                    <a:pt x="42490" y="-21798"/>
                  </a:cubicBezTo>
                  <a:cubicBezTo>
                    <a:pt x="26910" y="-30316"/>
                    <a:pt x="11306" y="-38830"/>
                    <a:pt x="-4363" y="-47277"/>
                  </a:cubicBezTo>
                  <a:cubicBezTo>
                    <a:pt x="-20033" y="-55724"/>
                    <a:pt x="-35770" y="-64102"/>
                    <a:pt x="-51506" y="-7248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1064" y="7354"/>
              <a:ext cx="2926" cy="533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安全用电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26790" y="2390140"/>
            <a:ext cx="2530475" cy="1266190"/>
            <a:chOff x="9507" y="4125"/>
            <a:chExt cx="3985" cy="1994"/>
          </a:xfrm>
        </p:grpSpPr>
        <p:sp>
          <p:nvSpPr>
            <p:cNvPr id="202" name="MMConnector"/>
            <p:cNvSpPr/>
            <p:nvPr/>
          </p:nvSpPr>
          <p:spPr>
            <a:xfrm>
              <a:off x="9507" y="5439"/>
              <a:ext cx="1757" cy="680"/>
            </a:xfrm>
            <a:custGeom>
              <a:avLst/>
              <a:gdLst/>
              <a:ahLst/>
              <a:cxnLst/>
              <a:rect l="0" t="0" r="0" b="0"/>
              <a:pathLst>
                <a:path w="855988" h="223897">
                  <a:moveTo>
                    <a:pt x="-41733" y="2909"/>
                  </a:moveTo>
                  <a:cubicBezTo>
                    <a:pt x="-59756" y="9390"/>
                    <a:pt x="-67196" y="25577"/>
                    <a:pt x="-61924" y="39224"/>
                  </a:cubicBezTo>
                  <a:cubicBezTo>
                    <a:pt x="-56652" y="52871"/>
                    <a:pt x="-40230" y="59929"/>
                    <a:pt x="-22563" y="52535"/>
                  </a:cubicBezTo>
                  <a:cubicBezTo>
                    <a:pt x="-6146" y="45664"/>
                    <a:pt x="10272" y="38792"/>
                    <a:pt x="26648" y="31879"/>
                  </a:cubicBezTo>
                  <a:cubicBezTo>
                    <a:pt x="43024" y="24965"/>
                    <a:pt x="59359" y="18009"/>
                    <a:pt x="75681" y="11063"/>
                  </a:cubicBezTo>
                  <a:cubicBezTo>
                    <a:pt x="92004" y="4116"/>
                    <a:pt x="108314" y="-2822"/>
                    <a:pt x="124624" y="-9723"/>
                  </a:cubicBezTo>
                  <a:cubicBezTo>
                    <a:pt x="140934" y="-16624"/>
                    <a:pt x="157243" y="-23489"/>
                    <a:pt x="173568" y="-30283"/>
                  </a:cubicBezTo>
                  <a:cubicBezTo>
                    <a:pt x="189892" y="-37077"/>
                    <a:pt x="206233" y="-43800"/>
                    <a:pt x="222604" y="-50419"/>
                  </a:cubicBezTo>
                  <a:cubicBezTo>
                    <a:pt x="238975" y="-57038"/>
                    <a:pt x="255376" y="-63554"/>
                    <a:pt x="271821" y="-69931"/>
                  </a:cubicBezTo>
                  <a:cubicBezTo>
                    <a:pt x="288266" y="-76309"/>
                    <a:pt x="304756" y="-82549"/>
                    <a:pt x="321301" y="-88619"/>
                  </a:cubicBezTo>
                  <a:cubicBezTo>
                    <a:pt x="337846" y="-94688"/>
                    <a:pt x="354447" y="-100587"/>
                    <a:pt x="371113" y="-106283"/>
                  </a:cubicBezTo>
                  <a:cubicBezTo>
                    <a:pt x="387779" y="-111979"/>
                    <a:pt x="404510" y="-117472"/>
                    <a:pt x="421313" y="-122731"/>
                  </a:cubicBezTo>
                  <a:cubicBezTo>
                    <a:pt x="438116" y="-127990"/>
                    <a:pt x="454991" y="-133015"/>
                    <a:pt x="471939" y="-137778"/>
                  </a:cubicBezTo>
                  <a:cubicBezTo>
                    <a:pt x="488887" y="-142542"/>
                    <a:pt x="505908" y="-147043"/>
                    <a:pt x="523008" y="-151257"/>
                  </a:cubicBezTo>
                  <a:cubicBezTo>
                    <a:pt x="540108" y="-155472"/>
                    <a:pt x="557287" y="-159399"/>
                    <a:pt x="574517" y="-163017"/>
                  </a:cubicBezTo>
                  <a:cubicBezTo>
                    <a:pt x="591748" y="-166636"/>
                    <a:pt x="609029" y="-169945"/>
                    <a:pt x="626442" y="-172933"/>
                  </a:cubicBezTo>
                  <a:cubicBezTo>
                    <a:pt x="643856" y="-175920"/>
                    <a:pt x="661400" y="-178587"/>
                    <a:pt x="678740" y="-180905"/>
                  </a:cubicBezTo>
                  <a:cubicBezTo>
                    <a:pt x="696080" y="-183224"/>
                    <a:pt x="713216" y="-185195"/>
                    <a:pt x="731352" y="-186868"/>
                  </a:cubicBezTo>
                  <a:cubicBezTo>
                    <a:pt x="749489" y="-188542"/>
                    <a:pt x="768626" y="-189918"/>
                    <a:pt x="784207" y="-190786"/>
                  </a:cubicBezTo>
                  <a:cubicBezTo>
                    <a:pt x="799789" y="-191654"/>
                    <a:pt x="811814" y="-192015"/>
                    <a:pt x="823840" y="-192375"/>
                  </a:cubicBezTo>
                  <a:cubicBezTo>
                    <a:pt x="826575" y="-192457"/>
                    <a:pt x="828400" y="-194085"/>
                    <a:pt x="828400" y="-196175"/>
                  </a:cubicBezTo>
                  <a:cubicBezTo>
                    <a:pt x="828400" y="-198265"/>
                    <a:pt x="826575" y="-199917"/>
                    <a:pt x="823840" y="-199975"/>
                  </a:cubicBezTo>
                  <a:cubicBezTo>
                    <a:pt x="811743" y="-200232"/>
                    <a:pt x="799646" y="-200488"/>
                    <a:pt x="783929" y="-200418"/>
                  </a:cubicBezTo>
                  <a:cubicBezTo>
                    <a:pt x="768213" y="-200347"/>
                    <a:pt x="748877" y="-199949"/>
                    <a:pt x="730515" y="-199198"/>
                  </a:cubicBezTo>
                  <a:cubicBezTo>
                    <a:pt x="712153" y="-198448"/>
                    <a:pt x="694765" y="-197345"/>
                    <a:pt x="677138" y="-195901"/>
                  </a:cubicBezTo>
                  <a:cubicBezTo>
                    <a:pt x="659510" y="-194457"/>
                    <a:pt x="641643" y="-192671"/>
                    <a:pt x="623879" y="-190551"/>
                  </a:cubicBezTo>
                  <a:cubicBezTo>
                    <a:pt x="606115" y="-188432"/>
                    <a:pt x="588454" y="-185979"/>
                    <a:pt x="570820" y="-183208"/>
                  </a:cubicBezTo>
                  <a:cubicBezTo>
                    <a:pt x="553185" y="-180438"/>
                    <a:pt x="535576" y="-177351"/>
                    <a:pt x="518027" y="-173967"/>
                  </a:cubicBezTo>
                  <a:cubicBezTo>
                    <a:pt x="500478" y="-170584"/>
                    <a:pt x="482989" y="-166904"/>
                    <a:pt x="465558" y="-162955"/>
                  </a:cubicBezTo>
                  <a:cubicBezTo>
                    <a:pt x="448128" y="-159006"/>
                    <a:pt x="430757" y="-154786"/>
                    <a:pt x="413450" y="-150328"/>
                  </a:cubicBezTo>
                  <a:cubicBezTo>
                    <a:pt x="396144" y="-145869"/>
                    <a:pt x="378901" y="-141170"/>
                    <a:pt x="361722" y="-136264"/>
                  </a:cubicBezTo>
                  <a:cubicBezTo>
                    <a:pt x="344543" y="-131359"/>
                    <a:pt x="327427" y="-126247"/>
                    <a:pt x="310372" y="-120963"/>
                  </a:cubicBezTo>
                  <a:cubicBezTo>
                    <a:pt x="293317" y="-115679"/>
                    <a:pt x="276322" y="-110224"/>
                    <a:pt x="259381" y="-104632"/>
                  </a:cubicBezTo>
                  <a:cubicBezTo>
                    <a:pt x="242440" y="-99041"/>
                    <a:pt x="225554" y="-93314"/>
                    <a:pt x="208713" y="-87488"/>
                  </a:cubicBezTo>
                  <a:cubicBezTo>
                    <a:pt x="191872" y="-81662"/>
                    <a:pt x="175078" y="-75737"/>
                    <a:pt x="158320" y="-69749"/>
                  </a:cubicBezTo>
                  <a:cubicBezTo>
                    <a:pt x="141561" y="-63760"/>
                    <a:pt x="124839" y="-57708"/>
                    <a:pt x="108142" y="-51630"/>
                  </a:cubicBezTo>
                  <a:cubicBezTo>
                    <a:pt x="91446" y="-45552"/>
                    <a:pt x="74775" y="-39447"/>
                    <a:pt x="58118" y="-33345"/>
                  </a:cubicBezTo>
                  <a:cubicBezTo>
                    <a:pt x="41462" y="-27242"/>
                    <a:pt x="24820" y="-21141"/>
                    <a:pt x="8181" y="-15099"/>
                  </a:cubicBezTo>
                  <a:cubicBezTo>
                    <a:pt x="-8458" y="-9057"/>
                    <a:pt x="-25096" y="-3074"/>
                    <a:pt x="-41733" y="290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88" name="MainTopic"/>
            <p:cNvSpPr/>
            <p:nvPr/>
          </p:nvSpPr>
          <p:spPr>
            <a:xfrm>
              <a:off x="11211" y="4125"/>
              <a:ext cx="2281" cy="1130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家庭电路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flipH="1">
            <a:off x="5882640" y="1693545"/>
            <a:ext cx="2291080" cy="1599565"/>
            <a:chOff x="648" y="2307"/>
            <a:chExt cx="3608" cy="2519"/>
          </a:xfrm>
        </p:grpSpPr>
        <p:sp>
          <p:nvSpPr>
            <p:cNvPr id="321" name="MMConnector"/>
            <p:cNvSpPr/>
            <p:nvPr/>
          </p:nvSpPr>
          <p:spPr>
            <a:xfrm>
              <a:off x="3668" y="3580"/>
              <a:ext cx="589" cy="1247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648" y="2307"/>
              <a:ext cx="2732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家庭电路的组成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5867400" y="2166620"/>
            <a:ext cx="2552700" cy="850265"/>
            <a:chOff x="648" y="3094"/>
            <a:chExt cx="3608" cy="1339"/>
          </a:xfrm>
        </p:grpSpPr>
        <p:sp>
          <p:nvSpPr>
            <p:cNvPr id="322" name="MMConnector"/>
            <p:cNvSpPr/>
            <p:nvPr/>
          </p:nvSpPr>
          <p:spPr>
            <a:xfrm>
              <a:off x="3668" y="3973"/>
              <a:ext cx="589" cy="461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648" y="3094"/>
              <a:ext cx="2770" cy="649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电压和频率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flipH="1">
            <a:off x="5883275" y="2691765"/>
            <a:ext cx="2536190" cy="514985"/>
            <a:chOff x="649" y="3879"/>
            <a:chExt cx="3607" cy="811"/>
          </a:xfrm>
        </p:grpSpPr>
        <p:sp>
          <p:nvSpPr>
            <p:cNvPr id="390" name="MMConnector"/>
            <p:cNvSpPr/>
            <p:nvPr/>
          </p:nvSpPr>
          <p:spPr>
            <a:xfrm>
              <a:off x="3668" y="4366"/>
              <a:ext cx="589" cy="325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649" y="3879"/>
              <a:ext cx="2769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保险丝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flipH="1">
            <a:off x="5883275" y="3183255"/>
            <a:ext cx="2536190" cy="772160"/>
            <a:chOff x="649" y="4653"/>
            <a:chExt cx="3607" cy="1216"/>
          </a:xfrm>
        </p:grpSpPr>
        <p:sp>
          <p:nvSpPr>
            <p:cNvPr id="396" name="MMConnector"/>
            <p:cNvSpPr/>
            <p:nvPr/>
          </p:nvSpPr>
          <p:spPr>
            <a:xfrm>
              <a:off x="3668" y="4759"/>
              <a:ext cx="589" cy="1110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5" name="SubTopic"/>
            <p:cNvSpPr/>
            <p:nvPr/>
          </p:nvSpPr>
          <p:spPr>
            <a:xfrm>
              <a:off x="649" y="4653"/>
              <a:ext cx="273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空气开关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flipH="1">
            <a:off x="5882640" y="3522980"/>
            <a:ext cx="2707640" cy="1203960"/>
            <a:chOff x="648" y="5188"/>
            <a:chExt cx="3641" cy="1896"/>
          </a:xfrm>
        </p:grpSpPr>
        <p:sp>
          <p:nvSpPr>
            <p:cNvPr id="398" name="MMConnector"/>
            <p:cNvSpPr/>
            <p:nvPr/>
          </p:nvSpPr>
          <p:spPr>
            <a:xfrm>
              <a:off x="3701" y="5188"/>
              <a:ext cx="589" cy="1896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7" name="SubTopic"/>
            <p:cNvSpPr/>
            <p:nvPr/>
          </p:nvSpPr>
          <p:spPr>
            <a:xfrm>
              <a:off x="648" y="5508"/>
              <a:ext cx="2770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总电流过大原因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743950" y="3449320"/>
            <a:ext cx="1414145" cy="816610"/>
            <a:chOff x="16314" y="4880"/>
            <a:chExt cx="1936" cy="1286"/>
          </a:xfrm>
        </p:grpSpPr>
        <p:sp>
          <p:nvSpPr>
            <p:cNvPr id="186" name="MMConnector"/>
            <p:cNvSpPr/>
            <p:nvPr/>
          </p:nvSpPr>
          <p:spPr>
            <a:xfrm>
              <a:off x="16314" y="5758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16562" y="4880"/>
              <a:ext cx="1688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+mn-ea"/>
                </a:rPr>
                <a:t>总功率过大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43950" y="3957955"/>
            <a:ext cx="1414780" cy="558165"/>
            <a:chOff x="16314" y="5696"/>
            <a:chExt cx="2066" cy="879"/>
          </a:xfrm>
        </p:grpSpPr>
        <p:sp>
          <p:nvSpPr>
            <p:cNvPr id="189" name="MMConnector"/>
            <p:cNvSpPr/>
            <p:nvPr/>
          </p:nvSpPr>
          <p:spPr>
            <a:xfrm>
              <a:off x="16314" y="6167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6562" y="5696"/>
              <a:ext cx="1819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+mn-ea"/>
                </a:rPr>
                <a:t>发生短路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42710" y="4622800"/>
            <a:ext cx="1677035" cy="816610"/>
            <a:chOff x="16314" y="4880"/>
            <a:chExt cx="1936" cy="1286"/>
          </a:xfrm>
        </p:grpSpPr>
        <p:sp>
          <p:nvSpPr>
            <p:cNvPr id="26" name="MMConnector"/>
            <p:cNvSpPr/>
            <p:nvPr/>
          </p:nvSpPr>
          <p:spPr>
            <a:xfrm>
              <a:off x="16314" y="5758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7" name="SubTopic"/>
            <p:cNvSpPr/>
            <p:nvPr/>
          </p:nvSpPr>
          <p:spPr>
            <a:xfrm>
              <a:off x="16562" y="4880"/>
              <a:ext cx="1688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+mn-ea"/>
                </a:rPr>
                <a:t>安全用电原则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42710" y="5131435"/>
            <a:ext cx="1791335" cy="589280"/>
            <a:chOff x="16314" y="5696"/>
            <a:chExt cx="2066" cy="879"/>
          </a:xfrm>
        </p:grpSpPr>
        <p:sp>
          <p:nvSpPr>
            <p:cNvPr id="30" name="MMConnector"/>
            <p:cNvSpPr/>
            <p:nvPr/>
          </p:nvSpPr>
          <p:spPr>
            <a:xfrm>
              <a:off x="16314" y="6167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3" name="SubTopic"/>
            <p:cNvSpPr/>
            <p:nvPr/>
          </p:nvSpPr>
          <p:spPr>
            <a:xfrm>
              <a:off x="16562" y="5696"/>
              <a:ext cx="1819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+mn-ea"/>
                </a:rPr>
                <a:t>触电应急措施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81062" y="2124941"/>
            <a:ext cx="10151745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一、家庭电路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家庭电路的组成：如图所示是家庭电路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的电路图，它由进户线、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、总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开关、保护设备、用电器、插座和导线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等组成。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家庭电路的电压和频率：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我国家庭中使用的电压都是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，频率都是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Hz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。(电能表上有参数)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保险丝：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保险丝会在电流过大时，自身熔断切断电路，从而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起到保护电路安全运行的作用。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76154" y="3128241"/>
            <a:ext cx="17957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136749" y="5509706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4702" y="4568738"/>
            <a:ext cx="17957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220V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 descr="捕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5535" y="2150745"/>
            <a:ext cx="4986020" cy="212344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57600" y="1554538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3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61"/>
          <p:cNvGrpSpPr/>
          <p:nvPr/>
        </p:nvGrpSpPr>
        <p:grpSpPr>
          <a:xfrm>
            <a:off x="2840037" y="806232"/>
            <a:ext cx="6281420" cy="645039"/>
            <a:chOff x="4741" y="1321"/>
            <a:chExt cx="9592" cy="1231"/>
          </a:xfrm>
        </p:grpSpPr>
        <p:pic>
          <p:nvPicPr>
            <p:cNvPr id="16" name="图片 62" descr="2020试题研究版式2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0119" y="1033108"/>
            <a:ext cx="1015174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空气开关：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在电路中的电流过大时，空气开关会跳闸，当电源电压或电路恢复正常时，必须重新合闸后才能工作。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家庭电路中总电流过大的原因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过大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)大功率用电器的使用。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)多个用电器同时使用。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)改装电路时不小心使火线和零线直接连通造成短路。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)电线绝缘皮破损或老化，造成短路。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79745" y="2765435"/>
            <a:ext cx="148302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总功率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1093" y="4403386"/>
            <a:ext cx="17957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398369" y="539204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22354" y="1311238"/>
            <a:ext cx="101517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安全用电</a:t>
            </a:r>
            <a:endParaRPr lang="en-US" altLang="zh-CN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安全用电原则：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安全用电必须做到“四不”，即不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低压带电体，不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高压带电体(室外高压、变压器)，不弄湿用电器，不损坏绝缘层。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人体的电阻并不是一个固定值，即便加在人体上的电压不大，电流也可能会较大，甚至超出人体能承受的限度。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触电应急措施：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一旦发生触电事故，应立即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电源开关，切断电路，或用绝缘体将电线挑开，使触电者与电源脱离，并进行现场抢救。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24946" y="1949871"/>
            <a:ext cx="139337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323439" y="558127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1808" y="2518216"/>
            <a:ext cx="17957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3493" y="4198160"/>
            <a:ext cx="17957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1123793" y="1942772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家庭电路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考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82675" y="2616835"/>
            <a:ext cx="904621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北京中考真题组合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判断下列说法的正误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4B)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我国家庭电路的电压为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V(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(2)(2014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7A)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家庭电路中必须安装保险丝或空气开关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0731" y="3343443"/>
            <a:ext cx="415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27885" y="1009650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705215" y="3875799"/>
            <a:ext cx="17957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690" y="4686935"/>
            <a:ext cx="900684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电灯开关应接在火线与电灯之间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家庭电路中的冰箱和电视机是并联的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电能表测量的是家庭用电的总功率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2020" y="4901565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1140" y="5434965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07125" y="5944870"/>
            <a:ext cx="1077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9830" y="4305300"/>
            <a:ext cx="2370455" cy="525145"/>
            <a:chOff x="12542" y="4361"/>
            <a:chExt cx="3733" cy="827"/>
          </a:xfrm>
        </p:grpSpPr>
        <p:pic>
          <p:nvPicPr>
            <p:cNvPr id="16" name="图片 15" descr="方框小标4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2" grpId="1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97610" y="1669415"/>
            <a:ext cx="975614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关于家庭电路，下列说法正确的是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在家庭电路中，同时工作的用电器越多，总电阻越小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家庭电路中总电流过大，是由于电路中用电器的实际功率过大引起的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如果家庭电路中不安装保险丝，那么发生短路时，会因为通过用电器的电流过大而烧毁用电器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电炉子工作时，电炉丝热得发红，而连接电炉子的导线并不太热，是因为导线的电阻比电炉丝的电阻小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35264" y="1850328"/>
            <a:ext cx="1138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55672" y="1326622"/>
            <a:ext cx="969518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(2017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丰台区二模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如图是某同学家的家庭电路的部分电路图，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176" y="2423923"/>
            <a:ext cx="3982558" cy="147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57465" y="3079135"/>
            <a:ext cx="8485849" cy="33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家庭电路中使用的是交流电，电压是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，频率是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50 Hz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丁灯的安装及开关的连接是正确的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两孔插座和三孔插座的连接都是正确的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用试电笔正确接触</a:t>
            </a:r>
            <a:r>
              <a:rPr kumimoji="0" lang="en-US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kumimoji="0" lang="en-US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点时，试电笔的氖管均不发光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5445" y="2038985"/>
            <a:ext cx="982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35405" y="908685"/>
            <a:ext cx="2370455" cy="525145"/>
            <a:chOff x="12542" y="4361"/>
            <a:chExt cx="3733" cy="827"/>
          </a:xfrm>
        </p:grpSpPr>
        <p:pic>
          <p:nvPicPr>
            <p:cNvPr id="9" name="图片 8" descr="方框小标4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1828</Words>
  <Application>WPS 演示</Application>
  <PresentationFormat>宽屏</PresentationFormat>
  <Paragraphs>197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黑体</vt:lpstr>
      <vt:lpstr>Times New Roman</vt:lpstr>
      <vt:lpstr>Tahoma</vt:lpstr>
      <vt:lpstr>Calibri</vt:lpstr>
      <vt:lpstr>微软雅黑</vt:lpstr>
      <vt:lpstr>方正粗黑宋简体</vt:lpstr>
      <vt:lpstr>楷体_GB2312</vt:lpstr>
      <vt:lpstr>新宋体</vt:lpstr>
      <vt:lpstr>Calibri</vt:lpstr>
      <vt:lpstr>仿宋</vt:lpstr>
      <vt:lpstr>123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90</cp:revision>
  <dcterms:created xsi:type="dcterms:W3CDTF">2019-08-13T03:54:00Z</dcterms:created>
  <dcterms:modified xsi:type="dcterms:W3CDTF">2019-11-15T14:52:19Z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