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64" r:id="rId4"/>
    <p:sldId id="282" r:id="rId5"/>
    <p:sldId id="283" r:id="rId6"/>
    <p:sldId id="284" r:id="rId7"/>
    <p:sldId id="265" r:id="rId8"/>
    <p:sldId id="269" r:id="rId9"/>
    <p:sldId id="270" r:id="rId10"/>
    <p:sldId id="285" r:id="rId11"/>
    <p:sldId id="286" r:id="rId12"/>
    <p:sldId id="287" r:id="rId13"/>
    <p:sldId id="288" r:id="rId14"/>
    <p:sldId id="280" r:id="rId15"/>
    <p:sldId id="28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194373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27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30311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2483969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package" Target="../embeddings/Microsoft_Word_Document8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11" Type="http://schemas.openxmlformats.org/officeDocument/2006/relationships/package" Target="../embeddings/Microsoft_Word_Document7.docx"/><Relationship Id="rId5" Type="http://schemas.openxmlformats.org/officeDocument/2006/relationships/slide" Target="slide9.xml"/><Relationship Id="rId10" Type="http://schemas.openxmlformats.org/officeDocument/2006/relationships/image" Target="../media/image16.jpeg"/><Relationship Id="rId4" Type="http://schemas.openxmlformats.org/officeDocument/2006/relationships/slide" Target="slide8.xml"/><Relationship Id="rId9" Type="http://schemas.openxmlformats.org/officeDocument/2006/relationships/slide" Target="slide14.xml"/><Relationship Id="rId1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4.docx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13.emf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11" Type="http://schemas.openxmlformats.org/officeDocument/2006/relationships/image" Target="../media/image12.emf"/><Relationship Id="rId5" Type="http://schemas.openxmlformats.org/officeDocument/2006/relationships/slide" Target="slide9.xml"/><Relationship Id="rId10" Type="http://schemas.openxmlformats.org/officeDocument/2006/relationships/package" Target="../embeddings/Microsoft_Word_Document5.docx"/><Relationship Id="rId4" Type="http://schemas.openxmlformats.org/officeDocument/2006/relationships/slide" Target="slide8.xml"/><Relationship Id="rId9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节　机械效率</a:t>
            </a:r>
          </a:p>
        </p:txBody>
      </p:sp>
    </p:spTree>
    <p:extLst>
      <p:ext uri="{BB962C8B-B14F-4D97-AF65-F5344CB8AC3E}">
        <p14:creationId xmlns:p14="http://schemas.microsoft.com/office/powerpoint/2010/main" val="28624814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8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甲吊车比乙吊车的机械效率高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当它们分别把相同质量的物体匀速提升相同高度时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甲吊车的电动机做的有用功较多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乙吊车的电动机做的额外功较多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甲吊车的电动机做的总功较多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甲、乙两吊车的电动机做的总功相同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501008"/>
            <a:ext cx="8247377" cy="3024336"/>
            <a:chOff x="645102" y="1441751"/>
            <a:chExt cx="8247377" cy="3024336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441751"/>
              <a:ext cx="8247377" cy="3024336"/>
              <a:chOff x="645102" y="-603448"/>
              <a:chExt cx="8247377" cy="3024336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603448"/>
                <a:ext cx="8247377" cy="2707328"/>
                <a:chOff x="645102" y="-603448"/>
                <a:chExt cx="8247377" cy="2707328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603448"/>
                  <a:ext cx="8247377" cy="270732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45943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1828774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甲吊车的机械效率比乙吊车的机械效率高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说明甲吊车所做的有用功在总功中占的比值比乙吊车大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把相同质量的物体提高相同的高度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根据公式</a:t>
              </a:r>
              <a:r>
                <a:rPr lang="en-US" altLang="zh-CN" sz="2000" i="1" dirty="0"/>
                <a:t>W</a:t>
              </a:r>
              <a:r>
                <a:rPr lang="zh-CN" altLang="zh-CN" sz="2000" baseline="-25000" dirty="0"/>
                <a:t>有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Gh</a:t>
              </a:r>
              <a:r>
                <a:rPr lang="en-US" altLang="zh-CN" sz="2000" i="1" dirty="0"/>
                <a:t>=</a:t>
              </a:r>
              <a:r>
                <a:rPr lang="en-US" altLang="zh-CN" sz="2000" i="1" dirty="0" err="1"/>
                <a:t>mgh</a:t>
              </a:r>
              <a:r>
                <a:rPr lang="zh-CN" altLang="zh-CN" sz="2000" dirty="0"/>
                <a:t>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两辆吊车所做的有用功相同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机械效率不同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是因为做的额外功不同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导致总功不同。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314607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278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通过滑轮组将重为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不计绳重与轴摩擦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移动的距离为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36" name="19V32.eps" descr="id:2147493858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3543407" y="2515151"/>
            <a:ext cx="994653" cy="3146097"/>
          </a:xfrm>
          <a:prstGeom prst="rect">
            <a:avLst/>
          </a:prstGeom>
        </p:spPr>
      </p:pic>
      <p:sp>
        <p:nvSpPr>
          <p:cNvPr id="15" name="五边形 14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6" name="五边形 15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68429" y="3448794"/>
            <a:ext cx="8240937" cy="3073295"/>
            <a:chOff x="641756" y="2443937"/>
            <a:chExt cx="8240937" cy="3073295"/>
          </a:xfrm>
        </p:grpSpPr>
        <p:grpSp>
          <p:nvGrpSpPr>
            <p:cNvPr id="18" name="组合 17"/>
            <p:cNvGrpSpPr/>
            <p:nvPr/>
          </p:nvGrpSpPr>
          <p:grpSpPr>
            <a:xfrm>
              <a:off x="641756" y="2443937"/>
              <a:ext cx="8240937" cy="3073295"/>
              <a:chOff x="641756" y="-115130"/>
              <a:chExt cx="8240937" cy="3073295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41756" y="-115130"/>
                <a:ext cx="8240937" cy="2759008"/>
                <a:chOff x="641756" y="-115130"/>
                <a:chExt cx="8240937" cy="2759008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641756" y="-115130"/>
                  <a:ext cx="8240937" cy="275900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TextBox 21"/>
                <p:cNvSpPr txBox="1"/>
                <p:nvPr/>
              </p:nvSpPr>
              <p:spPr>
                <a:xfrm>
                  <a:off x="8368859" y="-7579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9" name="对象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3885687"/>
                </p:ext>
              </p:extLst>
            </p:nvPr>
          </p:nvGraphicFramePr>
          <p:xfrm>
            <a:off x="822615" y="2844853"/>
            <a:ext cx="7861300" cy="2035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8" name="文档" r:id="rId11" imgW="3820824" imgH="991877" progId="Word.Document.12">
                    <p:embed/>
                  </p:oleObj>
                </mc:Choice>
                <mc:Fallback>
                  <p:oleObj name="文档" r:id="rId11" imgW="3820824" imgH="991877" progId="Word.Document.12">
                    <p:embed/>
                    <p:pic>
                      <p:nvPicPr>
                        <p:cNvPr id="19" name="对象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2615" y="2844853"/>
                          <a:ext cx="7861300" cy="2035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5" name="组合 24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6" name="组合 25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9" name="五边形 28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1602900"/>
                </p:ext>
              </p:extLst>
            </p:nvPr>
          </p:nvGraphicFramePr>
          <p:xfrm>
            <a:off x="594336" y="5662613"/>
            <a:ext cx="7832725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9" name="文档" r:id="rId13" imgW="3837004" imgH="216344" progId="Word.Document.12">
                    <p:embed/>
                  </p:oleObj>
                </mc:Choice>
                <mc:Fallback>
                  <p:oleObj name="文档" r:id="rId13" imgW="3837004" imgH="216344" progId="Word.Document.12">
                    <p:embed/>
                    <p:pic>
                      <p:nvPicPr>
                        <p:cNvPr id="27" name="对象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4336" y="5662613"/>
                          <a:ext cx="7832725" cy="42862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20397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8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9750" y="1412776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用动滑轮匀速提起重力为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。在此过程中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动滑轮的机械效率为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若要提高动滑轮提升物体的效率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可以采取的措施是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17H40.eps" descr="id:2147494200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3707904" y="3130169"/>
            <a:ext cx="1136314" cy="199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806663"/>
      </p:ext>
    </p:extLst>
  </p:cSld>
  <p:clrMapOvr>
    <a:masterClrMapping/>
  </p:clrMapOvr>
  <p:transition spd="slow">
    <p:cover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7544" y="3802197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增加提升的物重、减小动滑轮的重力、减小动滑轮与绳子之间的摩擦力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960306"/>
              </p:ext>
            </p:extLst>
          </p:nvPr>
        </p:nvGraphicFramePr>
        <p:xfrm>
          <a:off x="548201" y="2069092"/>
          <a:ext cx="8128000" cy="1704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3836312" imgH="805292" progId="Word.Document.12">
                  <p:embed/>
                </p:oleObj>
              </mc:Choice>
              <mc:Fallback>
                <p:oleObj name="文档" r:id="rId3" imgW="3836312" imgH="805292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201" y="2069092"/>
                        <a:ext cx="8128000" cy="1704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679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9750" y="155248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右图是一种塔式起重机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 kg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的建筑材料匀速吊起时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对绳子的拉力为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2 500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在建筑材料上升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绳端移动的距离为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建筑材料所受的重力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起重机对绳拉力做的功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塔式起重机的机械效率。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17H41.eps" descr="id:2147494207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292080" y="2416585"/>
            <a:ext cx="1008112" cy="277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3086"/>
      </p:ext>
    </p:extLst>
  </p:cSld>
  <p:clrMapOvr>
    <a:masterClrMapping/>
  </p:clrMapOvr>
  <p:transition spd="slow">
    <p:cover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67544" y="386104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(1)6 000 N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(3)80%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31039"/>
              </p:ext>
            </p:extLst>
          </p:nvPr>
        </p:nvGraphicFramePr>
        <p:xfrm>
          <a:off x="539750" y="2132856"/>
          <a:ext cx="8128000" cy="1704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3837004" imgH="806604" progId="Word.Document.12">
                  <p:embed/>
                </p:oleObj>
              </mc:Choice>
              <mc:Fallback>
                <p:oleObj name="文档" r:id="rId3" imgW="3837004" imgH="80660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2132856"/>
                        <a:ext cx="8128000" cy="1704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838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67981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一、有用功和额外功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为了达到目的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为了达到某一目的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不得不克服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机械本身的重力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等因素而做的功。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额外功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97252" y="1139392"/>
            <a:ext cx="80000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6533" y="1542976"/>
            <a:ext cx="1871385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2143" y="1542976"/>
            <a:ext cx="719257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1119" y="1947122"/>
            <a:ext cx="30646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41916" y="2358829"/>
            <a:ext cx="80000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39808" y="2358829"/>
            <a:ext cx="808009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312808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二、机械效率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有用功跟总功的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599750"/>
              </p:ext>
            </p:extLst>
          </p:nvPr>
        </p:nvGraphicFramePr>
        <p:xfrm>
          <a:off x="312642" y="3907298"/>
          <a:ext cx="8128000" cy="739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39157" imgH="348902" progId="Word.Document.12">
                  <p:embed/>
                </p:oleObj>
              </mc:Choice>
              <mc:Fallback>
                <p:oleObj name="文档" r:id="rId3" imgW="3839157" imgH="348902" progId="Word.Document.12">
                  <p:embed/>
                  <p:pic>
                    <p:nvPicPr>
                      <p:cNvPr id="13" name="对象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642" y="3907298"/>
                        <a:ext cx="8128000" cy="739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55858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因为有用功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所以机械效率总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影响滑轮组机械效率的因素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提升的物重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动滑轮的重力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滑轮与绳子之间的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学习机械效率有什么意义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机械效率是反映机械性能好坏的一个重要指标。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07904" y="3585757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25148" y="4613628"/>
            <a:ext cx="519330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90264" y="4613628"/>
            <a:ext cx="661272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49146" y="5006374"/>
            <a:ext cx="1368152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61365" y="5006374"/>
            <a:ext cx="1595922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96235" y="5418197"/>
            <a:ext cx="801314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34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717306"/>
              </p:ext>
            </p:extLst>
          </p:nvPr>
        </p:nvGraphicFramePr>
        <p:xfrm>
          <a:off x="539750" y="908720"/>
          <a:ext cx="8128000" cy="5541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3836312" imgH="2616747" progId="Word.Document.12">
                  <p:embed/>
                </p:oleObj>
              </mc:Choice>
              <mc:Fallback>
                <p:oleObj name="文档" r:id="rId3" imgW="3836312" imgH="2616747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908720"/>
                        <a:ext cx="8128000" cy="5541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353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3554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用如图所示的滑轮组将货物缓慢提升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已知货物重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不计摩擦和绳重带来的影响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动滑轮的重力。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852418"/>
              </p:ext>
            </p:extLst>
          </p:nvPr>
        </p:nvGraphicFramePr>
        <p:xfrm>
          <a:off x="508000" y="1877771"/>
          <a:ext cx="8128000" cy="233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3839157" imgH="1103957" progId="Word.Document.12">
                  <p:embed/>
                </p:oleObj>
              </mc:Choice>
              <mc:Fallback>
                <p:oleObj name="文档" r:id="rId3" imgW="3839157" imgH="1103957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877771"/>
                        <a:ext cx="8128000" cy="233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355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958956"/>
            <a:ext cx="1300356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04389"/>
              </p:ext>
            </p:extLst>
          </p:nvPr>
        </p:nvGraphicFramePr>
        <p:xfrm>
          <a:off x="508000" y="1454696"/>
          <a:ext cx="8128000" cy="1744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3839157" imgH="824547" progId="Word.Document.12">
                  <p:embed/>
                </p:oleObj>
              </mc:Choice>
              <mc:Fallback>
                <p:oleObj name="文档" r:id="rId3" imgW="3839157" imgH="824547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54696"/>
                        <a:ext cx="8128000" cy="17445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24873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N×3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绳子自由端移动的距离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N×9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额外功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-W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J-2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J=150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587122"/>
              </p:ext>
            </p:extLst>
          </p:nvPr>
        </p:nvGraphicFramePr>
        <p:xfrm>
          <a:off x="312642" y="4909536"/>
          <a:ext cx="8128000" cy="1327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5" imgW="3839157" imgH="626872" progId="Word.Document.12">
                  <p:embed/>
                </p:oleObj>
              </mc:Choice>
              <mc:Fallback>
                <p:oleObj name="文档" r:id="rId5" imgW="3839157" imgH="626872" progId="Word.Document.12">
                  <p:embed/>
                  <p:pic>
                    <p:nvPicPr>
                      <p:cNvPr id="7" name="对象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2642" y="4909536"/>
                        <a:ext cx="8128000" cy="13277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35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(1)2 550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(2)2 700 J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(3)150 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(4)50 N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(5)94%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16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35679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一、有用功、额外功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李玲同学值日时用水桶将水从一楼提到三楼教室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她做的有用功是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对桶所做的功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对水所做的功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对水和桶所做的功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对水、桶和人所做的功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329801"/>
              <a:ext cx="77757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本题考查有用功、总功和额外功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李玲同学值日将水桶从一楼提到三楼的目的是将水提上去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而水桶是为了装水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故对水所做的功为有用功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对桶和人所做的功为额外功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对水、桶和人做的功为总功。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30618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8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729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卖茶杯的人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从货架上拿起茶杯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喝茶水的人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从桌面上端起盛茶水的茶杯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就两人克服茶杯重力做的功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都是有用功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都是额外功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对喝茶的人而言是有用功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对卖茶杯的人而言是有用功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4365104"/>
            <a:ext cx="8247377" cy="2160240"/>
            <a:chOff x="645102" y="2305847"/>
            <a:chExt cx="8247377" cy="2160240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2305847"/>
              <a:ext cx="8247377" cy="2160240"/>
              <a:chOff x="645102" y="260648"/>
              <a:chExt cx="8247377" cy="2160240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260648"/>
                <a:ext cx="8247377" cy="1843232"/>
                <a:chOff x="645102" y="260648"/>
                <a:chExt cx="8247377" cy="1843232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260648"/>
                  <a:ext cx="8247377" cy="184323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42283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711043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喝茶的人目的是茶水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因此对茶水做的功是有用功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对茶杯做的功是额外功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卖茶杯的人目的是茶杯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对茶杯做的功是有用功。选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964407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36367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二、机械效率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关于机械效率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机械做的功越多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机械效率越高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机械做的总功越多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机械效率越高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做额外功越多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机械效率就越高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额外功在总功中占的比例越大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机械效率就越低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9" y="3501008"/>
            <a:ext cx="8240937" cy="3021081"/>
            <a:chOff x="641756" y="2496151"/>
            <a:chExt cx="8240937" cy="3021081"/>
          </a:xfrm>
        </p:grpSpPr>
        <p:grpSp>
          <p:nvGrpSpPr>
            <p:cNvPr id="21" name="组合 20"/>
            <p:cNvGrpSpPr/>
            <p:nvPr/>
          </p:nvGrpSpPr>
          <p:grpSpPr>
            <a:xfrm>
              <a:off x="641756" y="2496151"/>
              <a:ext cx="8240937" cy="3021081"/>
              <a:chOff x="641756" y="-62916"/>
              <a:chExt cx="8240937" cy="3021081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1756" y="-62916"/>
                <a:ext cx="8240937" cy="2706794"/>
                <a:chOff x="641756" y="-62916"/>
                <a:chExt cx="8240937" cy="2706794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1756" y="-62916"/>
                  <a:ext cx="8240937" cy="270679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1"/>
                <p:cNvSpPr txBox="1"/>
                <p:nvPr/>
              </p:nvSpPr>
              <p:spPr>
                <a:xfrm>
                  <a:off x="8368859" y="8110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864477"/>
                </p:ext>
              </p:extLst>
            </p:nvPr>
          </p:nvGraphicFramePr>
          <p:xfrm>
            <a:off x="819440" y="2930184"/>
            <a:ext cx="7924800" cy="2049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" name="文档" r:id="rId10" imgW="3811890" imgH="989931" progId="Word.Document.12">
                    <p:embed/>
                  </p:oleObj>
                </mc:Choice>
                <mc:Fallback>
                  <p:oleObj name="文档" r:id="rId10" imgW="3811890" imgH="989931" progId="Word.Document.12">
                    <p:embed/>
                    <p:pic>
                      <p:nvPicPr>
                        <p:cNvPr id="22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9440" y="2930184"/>
                          <a:ext cx="7924800" cy="20494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9" name="组合 28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7487670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5" name="文档" r:id="rId12" imgW="3839157" imgH="216039" progId="Word.Document.12">
                    <p:embed/>
                  </p:oleObj>
                </mc:Choice>
                <mc:Fallback>
                  <p:oleObj name="文档" r:id="rId12" imgW="3839157" imgH="216039" progId="Word.Document.12">
                    <p:embed/>
                    <p:pic>
                      <p:nvPicPr>
                        <p:cNvPr id="30" name="对象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691" y="5661248"/>
                          <a:ext cx="7880994" cy="4382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885591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1139</Words>
  <Application>Microsoft Office PowerPoint</Application>
  <PresentationFormat>全屏显示(4:3)</PresentationFormat>
  <Paragraphs>154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Times New Roman</vt:lpstr>
      <vt:lpstr>Office 主题​​</vt:lpstr>
      <vt:lpstr>文档</vt:lpstr>
      <vt:lpstr>第3节　机械效率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2020-02-13T10:23:26Z</dcterms:modified>
</cp:coreProperties>
</file>