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56" r:id="rId30"/>
    <p:sldId id="257" r:id="rId31"/>
    <p:sldId id="258" r:id="rId32"/>
    <p:sldId id="294" r:id="rId33"/>
    <p:sldId id="295" r:id="rId34"/>
    <p:sldId id="296" r:id="rId35"/>
    <p:sldId id="297" r:id="rId36"/>
    <p:sldId id="298" r:id="rId37"/>
    <p:sldId id="299" r:id="rId38"/>
    <p:sldId id="300" r:id="rId3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A06D-68C6-44B5-B886-98B58C350905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A955-6C74-4F43-B42A-5F0FE8E195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A06D-68C6-44B5-B886-98B58C350905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A955-6C74-4F43-B42A-5F0FE8E195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A06D-68C6-44B5-B886-98B58C350905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A955-6C74-4F43-B42A-5F0FE8E195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A06D-68C6-44B5-B886-98B58C350905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A955-6C74-4F43-B42A-5F0FE8E195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A06D-68C6-44B5-B886-98B58C350905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A955-6C74-4F43-B42A-5F0FE8E195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A06D-68C6-44B5-B886-98B58C350905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A955-6C74-4F43-B42A-5F0FE8E195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A06D-68C6-44B5-B886-98B58C350905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A955-6C74-4F43-B42A-5F0FE8E195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A06D-68C6-44B5-B886-98B58C350905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A955-6C74-4F43-B42A-5F0FE8E195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A06D-68C6-44B5-B886-98B58C350905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A955-6C74-4F43-B42A-5F0FE8E195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A06D-68C6-44B5-B886-98B58C350905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A955-6C74-4F43-B42A-5F0FE8E195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A06D-68C6-44B5-B886-98B58C350905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A955-6C74-4F43-B42A-5F0FE8E195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3A06D-68C6-44B5-B886-98B58C350905}" type="datetimeFigureOut">
              <a:rPr lang="zh-CN" altLang="en-US" smtClean="0"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3A955-6C74-4F43-B42A-5F0FE8E195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9464" y="2492895"/>
            <a:ext cx="48245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人教版八年级物理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9.4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流体</a:t>
            </a:r>
            <a:r>
              <a:rPr lang="zh-CN" altLang="en-US" sz="4000" dirty="0">
                <a:latin typeface="微软雅黑" pitchFamily="34" charset="-122"/>
                <a:ea typeface="微软雅黑" pitchFamily="34" charset="-122"/>
              </a:rPr>
              <a:t>压强和流速的关系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" y="1109974"/>
            <a:ext cx="4427984" cy="486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8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085184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结论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87624" y="5085184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在气体中，流速越大的位置，压强越小。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764704"/>
            <a:ext cx="51845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﻿如图所示，将两个气球竖直悬挂在一根横杆上，小明向两个气球中间急速的吹气，在吹气的过程中</a:t>
            </a:r>
            <a:r>
              <a:rPr lang="zh-CN" altLang="en-US" sz="3200" dirty="0" smtClean="0"/>
              <a:t>（      </a:t>
            </a:r>
            <a:r>
              <a:rPr lang="zh-CN" altLang="en-US" sz="3200" dirty="0"/>
              <a:t>）。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88024" y="2276872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7624" y="3212976"/>
            <a:ext cx="65527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/>
              <a:t>A. </a:t>
            </a:r>
            <a:r>
              <a:rPr lang="zh-CN" altLang="en-US" sz="3200" dirty="0"/>
              <a:t>气球由于重力的作用仍保持静止</a:t>
            </a:r>
          </a:p>
          <a:p>
            <a:pPr fontAlgn="ctr"/>
            <a:r>
              <a:rPr lang="en-US" altLang="zh-CN" sz="3200" dirty="0"/>
              <a:t>B. </a:t>
            </a:r>
            <a:r>
              <a:rPr lang="zh-CN" altLang="en-US" sz="3200" dirty="0"/>
              <a:t>两气球中间空气流速快压强大</a:t>
            </a:r>
          </a:p>
          <a:p>
            <a:pPr fontAlgn="ctr"/>
            <a:r>
              <a:rPr lang="en-US" altLang="zh-CN" sz="3200" dirty="0"/>
              <a:t>C. </a:t>
            </a:r>
            <a:r>
              <a:rPr lang="zh-CN" altLang="en-US" sz="3200" dirty="0"/>
              <a:t>两气球外侧空气流速慢压强大</a:t>
            </a:r>
          </a:p>
          <a:p>
            <a:pPr fontAlgn="ctr"/>
            <a:r>
              <a:rPr lang="en-US" altLang="zh-CN" sz="3200" dirty="0"/>
              <a:t>D. </a:t>
            </a:r>
            <a:r>
              <a:rPr lang="zh-CN" altLang="en-US" sz="3200" dirty="0"/>
              <a:t>两气球中间空气流速慢压强小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836712"/>
            <a:ext cx="2195736" cy="23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764704"/>
            <a:ext cx="51845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﻿将吸管 </a:t>
            </a:r>
            <a:r>
              <a:rPr lang="en-US" altLang="zh-CN" sz="3200" dirty="0"/>
              <a:t>A </a:t>
            </a:r>
            <a:r>
              <a:rPr lang="zh-CN" altLang="en-US" sz="3200" dirty="0"/>
              <a:t>插在盛水的烧杯中，用吸管 </a:t>
            </a:r>
            <a:r>
              <a:rPr lang="en-US" altLang="zh-CN" sz="3200" dirty="0"/>
              <a:t>B </a:t>
            </a:r>
            <a:r>
              <a:rPr lang="zh-CN" altLang="en-US" sz="3200" dirty="0"/>
              <a:t>贴靠在 </a:t>
            </a:r>
            <a:r>
              <a:rPr lang="en-US" altLang="zh-CN" sz="3200" dirty="0"/>
              <a:t>A </a:t>
            </a:r>
            <a:r>
              <a:rPr lang="zh-CN" altLang="en-US" sz="3200" dirty="0"/>
              <a:t>管的上端吹气（如图所示），产生的现象和原因下列分析正确的是（ </a:t>
            </a:r>
            <a:r>
              <a:rPr lang="zh-CN" altLang="en-US" sz="3200" dirty="0" smtClean="0"/>
              <a:t>     ）。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39752" y="2708920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5576" y="3501008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/>
              <a:t>A. </a:t>
            </a:r>
            <a:r>
              <a:rPr lang="zh-CN" altLang="en-US" sz="3200" dirty="0"/>
              <a:t>管 </a:t>
            </a:r>
            <a:r>
              <a:rPr lang="en-US" altLang="zh-CN" sz="3200" dirty="0"/>
              <a:t>A </a:t>
            </a:r>
            <a:r>
              <a:rPr lang="zh-CN" altLang="en-US" sz="3200" dirty="0"/>
              <a:t>中的水面上升，因为管口处气压变小</a:t>
            </a:r>
          </a:p>
          <a:p>
            <a:pPr fontAlgn="ctr"/>
            <a:r>
              <a:rPr lang="en-US" altLang="zh-CN" sz="3200" dirty="0"/>
              <a:t>B. </a:t>
            </a:r>
            <a:r>
              <a:rPr lang="zh-CN" altLang="en-US" sz="3200" dirty="0"/>
              <a:t>管 </a:t>
            </a:r>
            <a:r>
              <a:rPr lang="en-US" altLang="zh-CN" sz="3200" dirty="0"/>
              <a:t>A </a:t>
            </a:r>
            <a:r>
              <a:rPr lang="zh-CN" altLang="en-US" sz="3200" dirty="0"/>
              <a:t>中的水面上升，因为管口处气压变大</a:t>
            </a:r>
          </a:p>
          <a:p>
            <a:pPr fontAlgn="ctr"/>
            <a:r>
              <a:rPr lang="en-US" altLang="zh-CN" sz="3200" dirty="0"/>
              <a:t>C. </a:t>
            </a:r>
            <a:r>
              <a:rPr lang="zh-CN" altLang="en-US" sz="3200" dirty="0"/>
              <a:t>管 </a:t>
            </a:r>
            <a:r>
              <a:rPr lang="en-US" altLang="zh-CN" sz="3200" dirty="0"/>
              <a:t>A </a:t>
            </a:r>
            <a:r>
              <a:rPr lang="zh-CN" altLang="en-US" sz="3200" dirty="0"/>
              <a:t>中的水面下降，因为管口处气压变小</a:t>
            </a:r>
          </a:p>
          <a:p>
            <a:pPr fontAlgn="ctr"/>
            <a:r>
              <a:rPr lang="en-US" altLang="zh-CN" sz="3200" dirty="0"/>
              <a:t>D. </a:t>
            </a:r>
            <a:r>
              <a:rPr lang="zh-CN" altLang="en-US" sz="3200" dirty="0"/>
              <a:t>管 </a:t>
            </a:r>
            <a:r>
              <a:rPr lang="en-US" altLang="zh-CN" sz="3200" dirty="0"/>
              <a:t>A </a:t>
            </a:r>
            <a:r>
              <a:rPr lang="zh-CN" altLang="en-US" sz="3200" dirty="0"/>
              <a:t>中的水面下降，因为管口处气压变大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836712"/>
            <a:ext cx="20383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6712"/>
            <a:ext cx="1331640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活动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692696"/>
            <a:ext cx="741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在水盆中倒入约半盆水，将两个乒乓球放在水中，待它们静止后，用吸满水的注射器向两个乒乓球中间水面下注水，观察乒乓球运动状态的改变。</a:t>
            </a:r>
            <a:endParaRPr lang="zh-CN" altLang="en-US" sz="28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5616" y="4653136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注水时两静止的乒乓球相互靠拢，表明两个乒乓球各自受到力的作用。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59632" y="5473005"/>
            <a:ext cx="78843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注水使两个乒乓球中间的液体流速变大了，注水前、后两个乒乓球外侧的水压没有改变，乒乓球沿水平方向的平衡被破了。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725144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现象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73325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解析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420888"/>
            <a:ext cx="9143999" cy="223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6712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836712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连通器内的液体不流动时，细管内的液面是相平的，当液体开始流动，液面还会相平吗？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62250"/>
            <a:ext cx="55911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085184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结论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87624" y="5085184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在液体中，流速越大的位置，压强越小。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92696"/>
            <a:ext cx="91440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764704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﻿小阳在“探究流体压强与流速的关系”实验中所使用的实验装置如图所示。当止水阀关闭时，观察相连细玻璃管 </a:t>
            </a:r>
            <a:r>
              <a:rPr lang="en-US" altLang="zh-CN" sz="3200" dirty="0"/>
              <a:t>A </a:t>
            </a:r>
            <a:r>
              <a:rPr lang="zh-CN" altLang="en-US" sz="3200" dirty="0"/>
              <a:t>和 </a:t>
            </a:r>
            <a:r>
              <a:rPr lang="en-US" altLang="zh-CN" sz="3200" dirty="0"/>
              <a:t>B </a:t>
            </a:r>
            <a:r>
              <a:rPr lang="zh-CN" altLang="en-US" sz="3200" dirty="0"/>
              <a:t>中的液柱的高度相同。当打开止水阀门，观察发现所相连的 </a:t>
            </a:r>
            <a:r>
              <a:rPr lang="en-US" altLang="zh-CN" sz="3200" dirty="0"/>
              <a:t>A </a:t>
            </a:r>
            <a:r>
              <a:rPr lang="zh-CN" altLang="en-US" sz="3200" dirty="0"/>
              <a:t>和 </a:t>
            </a:r>
            <a:r>
              <a:rPr lang="en-US" altLang="zh-CN" sz="3200" dirty="0"/>
              <a:t>B </a:t>
            </a:r>
            <a:r>
              <a:rPr lang="zh-CN" altLang="en-US" sz="3200" dirty="0"/>
              <a:t>处细玻璃管中液柱高度不同，</a:t>
            </a:r>
            <a:r>
              <a:rPr lang="en-US" altLang="zh-CN" sz="3200" dirty="0"/>
              <a:t>____ </a:t>
            </a:r>
            <a:r>
              <a:rPr lang="zh-CN" altLang="en-US" sz="3200" dirty="0"/>
              <a:t>管中液柱低。该探究实验中所选择的自变量应该是 </a:t>
            </a:r>
            <a:r>
              <a:rPr lang="en-US" altLang="zh-CN" sz="3200" dirty="0"/>
              <a:t>_____</a:t>
            </a:r>
            <a:r>
              <a:rPr lang="zh-CN" altLang="en-US" sz="3200" dirty="0"/>
              <a:t>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03848" y="3140968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40152" y="3645024"/>
            <a:ext cx="1080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流速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7864" y="4293096"/>
            <a:ext cx="541165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764704"/>
            <a:ext cx="7884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﻿某物理课外小组制作了如图所示的实验装置，打开 </a:t>
            </a:r>
            <a:r>
              <a:rPr lang="en-US" altLang="zh-CN" sz="3200" dirty="0"/>
              <a:t>A </a:t>
            </a:r>
            <a:r>
              <a:rPr lang="zh-CN" altLang="en-US" sz="3200" dirty="0"/>
              <a:t>阀门，水流入管道，当水稳定后，</a:t>
            </a:r>
            <a:r>
              <a:rPr lang="en-US" altLang="zh-CN" sz="3200" dirty="0"/>
              <a:t>a </a:t>
            </a:r>
            <a:r>
              <a:rPr lang="zh-CN" altLang="en-US" sz="3200" dirty="0"/>
              <a:t>管液面高度 </a:t>
            </a:r>
            <a:r>
              <a:rPr lang="en-US" altLang="zh-CN" sz="3200" dirty="0"/>
              <a:t>_____ b </a:t>
            </a:r>
            <a:r>
              <a:rPr lang="zh-CN" altLang="en-US" sz="3200" dirty="0"/>
              <a:t>管液面高度；再打开 </a:t>
            </a:r>
            <a:r>
              <a:rPr lang="en-US" altLang="zh-CN" sz="3200" dirty="0"/>
              <a:t>B </a:t>
            </a:r>
            <a:r>
              <a:rPr lang="zh-CN" altLang="en-US" sz="3200" dirty="0"/>
              <a:t>阀门，在水向外流的过程中，</a:t>
            </a:r>
            <a:r>
              <a:rPr lang="en-US" altLang="zh-CN" sz="3200" dirty="0"/>
              <a:t>a </a:t>
            </a:r>
            <a:r>
              <a:rPr lang="zh-CN" altLang="en-US" sz="3200" dirty="0"/>
              <a:t>管液面高度 </a:t>
            </a:r>
            <a:r>
              <a:rPr lang="en-US" altLang="zh-CN" sz="3200" dirty="0"/>
              <a:t>_____ b </a:t>
            </a:r>
            <a:r>
              <a:rPr lang="zh-CN" altLang="en-US" sz="3200" dirty="0"/>
              <a:t>管液面高度。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72000" y="1772816"/>
            <a:ext cx="1152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等于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27784" y="2636912"/>
            <a:ext cx="1152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大于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4225"/>
            <a:ext cx="62293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475656" y="1772816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流体的压强与流速有关，在流速大的地方压强小，在流速小的地方压强大。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692696"/>
            <a:ext cx="8964488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气体和液体都具有流动性，统称为</a:t>
            </a:r>
            <a:r>
              <a:rPr lang="zh-CN" altLang="en-US" sz="4000" b="1" dirty="0">
                <a:solidFill>
                  <a:srgbClr val="FF0000"/>
                </a:solidFill>
              </a:rPr>
              <a:t>流体</a:t>
            </a:r>
            <a:r>
              <a:rPr lang="zh-CN" altLang="en-US" sz="4000" dirty="0"/>
              <a:t>。</a:t>
            </a:r>
            <a:endParaRPr lang="zh-CN" altLang="en-US" sz="4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44824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规律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996952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03648" y="2924944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你能解释为什么在硬币上方沿着与桌面平行的方向用力吹一口气，硬币就可能跳过木块吗？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077072"/>
            <a:ext cx="40386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6712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836712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鸟通过拍打翅膀可以飞翔，飞机为什么也可以飞翔呢？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75656" y="1916832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把纸按图甲的尺寸剪下，折成图乙的形状，并用小段胶带固定，这就是飞机机翼的模型。</a:t>
            </a:r>
            <a:r>
              <a:rPr lang="en-US" altLang="zh-CN" sz="2800" dirty="0"/>
              <a:t>MN </a:t>
            </a:r>
            <a:r>
              <a:rPr lang="zh-CN" altLang="en-US" sz="2800" dirty="0"/>
              <a:t>是固定在“机翼”前端的细线。把细线拉平绷紧，用嘴对着“机翼”前端细线的位置用力沿水平方向吹气，观察“机翼”的状态。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916832"/>
            <a:ext cx="1331640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活动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149080"/>
            <a:ext cx="914400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6712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游戏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836712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你能吹起来吗？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31640" y="1556792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将一枚一角硬币放在桌子上，在硬币前用钢笔等架起一个栏杆，高度约为 </a:t>
            </a:r>
            <a:r>
              <a:rPr lang="en-US" altLang="zh-CN" sz="3200" dirty="0"/>
              <a:t>2 cm</a:t>
            </a:r>
            <a:r>
              <a:rPr lang="zh-CN" altLang="en-US" sz="3200" dirty="0"/>
              <a:t>。向硬币吹气，使硬币跳过栏杆。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257550"/>
            <a:ext cx="65801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6712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现象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836712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“机翼”在气流的作用下向上翘起。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55976" y="1700808"/>
            <a:ext cx="4320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机翼上方气流通过的路程较长，因而速度较大，它对机翼上表面的压强较小。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55976" y="3140968"/>
            <a:ext cx="4320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下方气流通过的路程较短，速度较小，它对机翼下表面的压强较大。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9552" y="5157192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这样， 机翼上、下表面就存在着压强差，因而有压力差，这就是产生升力的原因。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3851920" cy="321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764704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我国新一代水上飞机“鲲龙”（如图 </a:t>
            </a:r>
            <a:r>
              <a:rPr lang="en-US" altLang="zh-CN" sz="3200" dirty="0"/>
              <a:t>1</a:t>
            </a:r>
            <a:r>
              <a:rPr lang="zh-CN" altLang="en-US" sz="3200" dirty="0"/>
              <a:t>）的一项绝技是森林灭火，它汲水迅速、投水精准，灭火能力不同凡响。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3568" y="4437112"/>
            <a:ext cx="8064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“鲲龙”机翼截面如图 </a:t>
            </a:r>
            <a:r>
              <a:rPr lang="en-US" altLang="zh-CN" sz="3200" dirty="0"/>
              <a:t>2</a:t>
            </a:r>
            <a:r>
              <a:rPr lang="zh-CN" altLang="en-US" sz="3200" dirty="0"/>
              <a:t>，飞行时机翼上表面空气流速 </a:t>
            </a:r>
            <a:r>
              <a:rPr lang="en-US" altLang="zh-CN" sz="3200" dirty="0"/>
              <a:t>____</a:t>
            </a:r>
            <a:r>
              <a:rPr lang="zh-CN" altLang="en-US" sz="3200" dirty="0"/>
              <a:t>下表面空气流速，使上表面气压小于下表面气压，从而获得足够大的升力。</a:t>
            </a:r>
          </a:p>
        </p:txBody>
      </p:sp>
      <p:sp>
        <p:nvSpPr>
          <p:cNvPr id="7" name="矩形 6"/>
          <p:cNvSpPr/>
          <p:nvPr/>
        </p:nvSpPr>
        <p:spPr>
          <a:xfrm>
            <a:off x="2843808" y="4941168"/>
            <a:ext cx="1080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大于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348880"/>
            <a:ext cx="5904656" cy="196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764704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关于飞机升力的解释，以下说法正确的是（ </a:t>
            </a:r>
            <a:r>
              <a:rPr lang="zh-CN" altLang="en-US" sz="3200" dirty="0" smtClean="0"/>
              <a:t>      ）。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11760" y="1196752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3568" y="2132856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zh-CN" altLang="en-US" sz="3200" dirty="0"/>
              <a:t>飞机的升力是空气对机翼下方的压力与上方的压力差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B. </a:t>
            </a:r>
            <a:r>
              <a:rPr lang="zh-CN" altLang="en-US" sz="3200" dirty="0"/>
              <a:t>飞机的升力是由于发动机的动力产生的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</a:t>
            </a:r>
            <a:r>
              <a:rPr lang="zh-CN" altLang="en-US" sz="3200" dirty="0"/>
              <a:t>飞机的升力就是飞机在空气中受到的浮力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D. </a:t>
            </a:r>
            <a:r>
              <a:rPr lang="zh-CN" altLang="en-US" sz="3200" dirty="0"/>
              <a:t>飞机的升力就是飞机高速起飞时的惯性力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27584" y="1484784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赛车尾部的“气流偏导器”有何作用？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27584" y="476672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气流偏导器</a:t>
            </a:r>
          </a:p>
        </p:txBody>
      </p:sp>
      <p:sp>
        <p:nvSpPr>
          <p:cNvPr id="10" name="矩形 9"/>
          <p:cNvSpPr/>
          <p:nvPr/>
        </p:nvSpPr>
        <p:spPr>
          <a:xfrm>
            <a:off x="755576" y="5301208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产生向下的压力，使赛车行驶更稳定。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26574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520997"/>
            <a:ext cx="2860107" cy="198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27584" y="1484784"/>
            <a:ext cx="3744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这是非洲草原犬鼠洞穴的横截面示意图。洞穴有两个出口，一个是平的，而另一个则是隆起的圆形土堆。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27584" y="476672"/>
            <a:ext cx="5184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草原犬鼠的空调系统</a:t>
            </a:r>
          </a:p>
        </p:txBody>
      </p:sp>
      <p:sp>
        <p:nvSpPr>
          <p:cNvPr id="10" name="矩形 9"/>
          <p:cNvSpPr/>
          <p:nvPr/>
        </p:nvSpPr>
        <p:spPr>
          <a:xfrm>
            <a:off x="755576" y="4581128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﻿实际上，两个洞口的形状不同，决定了洞穴中空气流动的方向。因此，地面上风吹进了犬鼠的洞穴，给犬鼠带去了习习凉风。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28800"/>
            <a:ext cx="3707904" cy="2884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27584" y="1196752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在火车站或地铁站的站台上，离站台边</a:t>
            </a:r>
            <a:r>
              <a:rPr lang="zh-CN" altLang="en-US" sz="3200" dirty="0" smtClean="0"/>
              <a:t>缘</a:t>
            </a:r>
            <a:r>
              <a:rPr lang="en-US" altLang="zh-CN" sz="3200" dirty="0" smtClean="0"/>
              <a:t>1m</a:t>
            </a:r>
            <a:r>
              <a:rPr lang="zh-CN" altLang="en-US" sz="3200" dirty="0" smtClean="0"/>
              <a:t> </a:t>
            </a:r>
            <a:r>
              <a:rPr lang="zh-CN" altLang="en-US" sz="3200" i="1" dirty="0"/>
              <a:t>﻿﻿﻿﻿</a:t>
            </a:r>
            <a:r>
              <a:rPr lang="zh-CN" altLang="en-US" sz="3200" dirty="0"/>
              <a:t> 左右的地方标有一条安全线，乘客必须站在安全线以外的地方候车，这是为什么？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27584" y="476672"/>
            <a:ext cx="230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安全线</a:t>
            </a:r>
          </a:p>
        </p:txBody>
      </p:sp>
      <p:sp>
        <p:nvSpPr>
          <p:cNvPr id="10" name="矩形 9"/>
          <p:cNvSpPr/>
          <p:nvPr/>
        </p:nvSpPr>
        <p:spPr>
          <a:xfrm>
            <a:off x="755576" y="4725144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﻿火车或地铁进站时，乘客与列车之间的空气流速大压强小，乘客前后的压强大，产生的压力差把乘客推向列车，引起安全事故。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780928"/>
            <a:ext cx="3960440" cy="198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827584" y="476672"/>
            <a:ext cx="4032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大风天雨伞翻折</a:t>
            </a:r>
          </a:p>
        </p:txBody>
      </p:sp>
      <p:sp>
        <p:nvSpPr>
          <p:cNvPr id="10" name="矩形 9"/>
          <p:cNvSpPr/>
          <p:nvPr/>
        </p:nvSpPr>
        <p:spPr>
          <a:xfrm>
            <a:off x="755576" y="5085184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﻿由于雨伞的形状与机翼相似，导致雨伞受到一个向上力，使得雨伞向上翻折。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764704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如图所示，当用吹风机的冷风档吹机翼模型时，下列说法正确的是（ </a:t>
            </a:r>
            <a:r>
              <a:rPr lang="zh-CN" altLang="en-US" sz="3200" dirty="0" smtClean="0"/>
              <a:t>     ）。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04248" y="1268760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3568" y="2348880"/>
            <a:ext cx="53285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zh-CN" altLang="en-US" sz="3200" dirty="0"/>
              <a:t>机翼模型上方空气流速快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B. </a:t>
            </a:r>
            <a:r>
              <a:rPr lang="zh-CN" altLang="en-US" sz="3200" dirty="0"/>
              <a:t>机翼模型下方空气流速快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</a:t>
            </a:r>
            <a:r>
              <a:rPr lang="zh-CN" altLang="en-US" sz="3200" dirty="0"/>
              <a:t>机翼模型会向下方运动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D. </a:t>
            </a:r>
            <a:r>
              <a:rPr lang="zh-CN" altLang="en-US" sz="3200" dirty="0"/>
              <a:t>机翼模型只受重力作用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5" y="2564904"/>
            <a:ext cx="3275855" cy="317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764704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下列四种情形中不属于流体的压强与流速的关系在生活中应用的是（ </a:t>
            </a:r>
            <a:r>
              <a:rPr lang="zh-CN" altLang="en-US" sz="3200" dirty="0" smtClean="0"/>
              <a:t>       ）。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48264" y="1268760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3568" y="2132856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zh-CN" altLang="en-US" sz="3200" dirty="0"/>
              <a:t>连通器中的液体深度相同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B. </a:t>
            </a:r>
            <a:r>
              <a:rPr lang="zh-CN" altLang="en-US" sz="3200" dirty="0"/>
              <a:t>高速列车的站台上都设有安全警戒线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</a:t>
            </a:r>
            <a:r>
              <a:rPr lang="zh-CN" altLang="en-US" sz="3200" dirty="0"/>
              <a:t>船舶航行时应避免两艘靠近的船并排前进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D. ﻿</a:t>
            </a:r>
            <a:r>
              <a:rPr lang="zh-CN" altLang="en-US" sz="3200" dirty="0"/>
              <a:t>乒乓球运动员拉出的弧圈球能急速旋转而下沉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88"/>
            <a:ext cx="9144000" cy="675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6712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836712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是什么力使硬币跳起来呢？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31640" y="1556792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硬币向上飞的时候只有空气和它接触，桌面不可能对它产生作用了，是不是硬币上下的压强不同使它向上运动？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00808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分析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221088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猜想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03648" y="3212976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硬币上面的压强小，下面的压强大。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87624" y="4221088"/>
            <a:ext cx="4464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是否是气体的压强与气体的流速有关？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1275" y="5238750"/>
            <a:ext cx="27527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293096"/>
            <a:ext cx="20383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675"/>
            <a:ext cx="9144000" cy="672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100"/>
            <a:ext cx="9144000" cy="678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836712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如图所示是演示“流体压强和流速的关系”实验装置，</a:t>
            </a:r>
            <a:r>
              <a:rPr lang="en-US" altLang="zh-CN" sz="3200" dirty="0"/>
              <a:t>U </a:t>
            </a:r>
            <a:r>
              <a:rPr lang="zh-CN" altLang="en-US" sz="3200" dirty="0"/>
              <a:t>型管中装有水，直径相同的 </a:t>
            </a:r>
            <a:r>
              <a:rPr lang="en-US" altLang="zh-CN" sz="3200" dirty="0"/>
              <a:t>a</a:t>
            </a:r>
            <a:r>
              <a:rPr lang="zh-CN" altLang="en-US" sz="3200" dirty="0"/>
              <a:t>、</a:t>
            </a:r>
            <a:r>
              <a:rPr lang="en-US" altLang="zh-CN" sz="3200" dirty="0"/>
              <a:t>b </a:t>
            </a:r>
            <a:r>
              <a:rPr lang="zh-CN" altLang="en-US" sz="3200" dirty="0"/>
              <a:t>两管中的水静止时液面相平。如果在右端 </a:t>
            </a:r>
            <a:r>
              <a:rPr lang="en-US" altLang="zh-CN" sz="3200" dirty="0"/>
              <a:t>c </a:t>
            </a:r>
            <a:r>
              <a:rPr lang="zh-CN" altLang="en-US" sz="3200" dirty="0"/>
              <a:t>处往装置里急吹气，则可能出现的现象是（ </a:t>
            </a:r>
            <a:r>
              <a:rPr lang="zh-CN" altLang="en-US" sz="3200" dirty="0" smtClean="0"/>
              <a:t>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55976" y="2780928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5616" y="3717032"/>
            <a:ext cx="39604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/>
              <a:t>A. </a:t>
            </a:r>
            <a:r>
              <a:rPr lang="zh-CN" altLang="en-US" sz="3200" dirty="0"/>
              <a:t>水面仍相平</a:t>
            </a:r>
          </a:p>
          <a:p>
            <a:pPr fontAlgn="ctr"/>
            <a:r>
              <a:rPr lang="en-US" altLang="zh-CN" sz="3200" dirty="0"/>
              <a:t>B. </a:t>
            </a:r>
            <a:r>
              <a:rPr lang="zh-CN" altLang="en-US" sz="3200" dirty="0"/>
              <a:t>水面 </a:t>
            </a:r>
            <a:r>
              <a:rPr lang="en-US" altLang="zh-CN" sz="3200" dirty="0"/>
              <a:t>a </a:t>
            </a:r>
            <a:r>
              <a:rPr lang="zh-CN" altLang="en-US" sz="3200" dirty="0"/>
              <a:t>管比 </a:t>
            </a:r>
            <a:r>
              <a:rPr lang="en-US" altLang="zh-CN" sz="3200" dirty="0"/>
              <a:t>b </a:t>
            </a:r>
            <a:r>
              <a:rPr lang="zh-CN" altLang="en-US" sz="3200" dirty="0"/>
              <a:t>管高</a:t>
            </a:r>
          </a:p>
          <a:p>
            <a:pPr fontAlgn="ctr"/>
            <a:r>
              <a:rPr lang="en-US" altLang="zh-CN" sz="3200" dirty="0"/>
              <a:t>C. </a:t>
            </a:r>
            <a:r>
              <a:rPr lang="zh-CN" altLang="en-US" sz="3200" dirty="0"/>
              <a:t>水面 </a:t>
            </a:r>
            <a:r>
              <a:rPr lang="en-US" altLang="zh-CN" sz="3200" dirty="0"/>
              <a:t>a </a:t>
            </a:r>
            <a:r>
              <a:rPr lang="zh-CN" altLang="en-US" sz="3200" dirty="0"/>
              <a:t>管比 </a:t>
            </a:r>
            <a:r>
              <a:rPr lang="en-US" altLang="zh-CN" sz="3200" dirty="0"/>
              <a:t>b </a:t>
            </a:r>
            <a:r>
              <a:rPr lang="zh-CN" altLang="en-US" sz="3200" dirty="0"/>
              <a:t>管低</a:t>
            </a:r>
          </a:p>
          <a:p>
            <a:pPr fontAlgn="ctr"/>
            <a:r>
              <a:rPr lang="en-US" altLang="zh-CN" sz="3200" dirty="0"/>
              <a:t>D. </a:t>
            </a:r>
            <a:r>
              <a:rPr lang="zh-CN" altLang="en-US" sz="3200" dirty="0"/>
              <a:t>两管水面高低无法确定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4435" y="3501008"/>
            <a:ext cx="3889565" cy="281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836712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下列一些生活中的实例，对它们物理知识的应用解释错误的是（ </a:t>
            </a:r>
            <a:r>
              <a:rPr lang="zh-CN" altLang="en-US" sz="3200" dirty="0" smtClean="0"/>
              <a:t>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96136" y="1340768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1560" y="2204864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zh-CN" altLang="en-US" sz="3200" dirty="0"/>
              <a:t>注射器吸收药液，利用了大气压强的作用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B. </a:t>
            </a:r>
            <a:r>
              <a:rPr lang="zh-CN" altLang="en-US" sz="3200" dirty="0"/>
              <a:t>飞机的机翼应用了流体压强与流速的关系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</a:t>
            </a:r>
            <a:r>
              <a:rPr lang="zh-CN" altLang="en-US" sz="3200" dirty="0"/>
              <a:t>用高压锅煮饭，利用了随大气压的增大水的沸点会降低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D. </a:t>
            </a:r>
            <a:r>
              <a:rPr lang="zh-CN" altLang="en-US" sz="3200" dirty="0"/>
              <a:t>茶壶利用了连通器的原理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836712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自然界中的“龙吸水”现象是一种出现在水面上的龙卷风，本质是高速旋转的气流，它能够吸起物体的原因是（ </a:t>
            </a:r>
            <a:r>
              <a:rPr lang="zh-CN" altLang="en-US" sz="3200" dirty="0" smtClean="0"/>
              <a:t>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308304" y="1844824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71600" y="2636912"/>
            <a:ext cx="63367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zh-CN" altLang="en-US" sz="3200" dirty="0"/>
              <a:t>龙卷风使物体的质量变小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B. </a:t>
            </a:r>
            <a:r>
              <a:rPr lang="zh-CN" altLang="en-US" sz="3200" dirty="0"/>
              <a:t>龙卷风内部压强小于外部压强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</a:t>
            </a:r>
            <a:r>
              <a:rPr lang="zh-CN" altLang="en-US" sz="3200" dirty="0"/>
              <a:t>龙卷风内部压强大于外部压强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D. </a:t>
            </a:r>
            <a:r>
              <a:rPr lang="zh-CN" altLang="en-US" sz="3200" dirty="0"/>
              <a:t>龙卷风使物体的重力减小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836712"/>
            <a:ext cx="7488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中国南极泰山站采用轻质材料装配而成，为避免被南极强横风吹得移位，其独特的支架悬空形状发挥了作用。泰山站的悬空形状接近于下列图</a:t>
            </a:r>
            <a:r>
              <a:rPr lang="zh-CN" altLang="en-US" sz="3200" dirty="0" smtClean="0"/>
              <a:t>（        </a:t>
            </a:r>
            <a:r>
              <a:rPr lang="zh-CN" altLang="en-US" sz="3200" dirty="0"/>
              <a:t>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40152" y="2348880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A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938202"/>
            <a:ext cx="7038157" cy="391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836712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与压强有关的如识和我们生活息息相关。以下说法正确的是（ </a:t>
            </a:r>
            <a:r>
              <a:rPr lang="zh-CN" altLang="en-US" sz="3200" dirty="0" smtClean="0"/>
              <a:t>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48064" y="1340768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D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7584" y="2204864"/>
            <a:ext cx="78488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/>
              <a:t>A. </a:t>
            </a:r>
            <a:r>
              <a:rPr lang="zh-CN" altLang="en-US" sz="3200" dirty="0"/>
              <a:t>高铁站台候车必须站在安全线外，是因为流体流速越大的位置，压强越大 </a:t>
            </a:r>
          </a:p>
          <a:p>
            <a:pPr fontAlgn="ctr"/>
            <a:r>
              <a:rPr lang="en-US" altLang="zh-CN" sz="3200" dirty="0"/>
              <a:t>B. </a:t>
            </a:r>
            <a:r>
              <a:rPr lang="zh-CN" altLang="en-US" sz="3200" dirty="0"/>
              <a:t>在高山上煮不熟饭是因为高山上气压高，水的沸点高</a:t>
            </a:r>
          </a:p>
          <a:p>
            <a:pPr fontAlgn="ctr"/>
            <a:r>
              <a:rPr lang="en-US" altLang="zh-CN" sz="3200" dirty="0"/>
              <a:t>C. </a:t>
            </a:r>
            <a:r>
              <a:rPr lang="zh-CN" altLang="en-US" sz="3200" dirty="0"/>
              <a:t>托里拆利实验中玻璃管内有少量空气，水银柱的高度将增大</a:t>
            </a:r>
          </a:p>
          <a:p>
            <a:pPr fontAlgn="ctr"/>
            <a:r>
              <a:rPr lang="en-US" altLang="zh-CN" sz="3200" dirty="0"/>
              <a:t>D. “</a:t>
            </a:r>
            <a:r>
              <a:rPr lang="zh-CN" altLang="en-US" sz="3200" dirty="0"/>
              <a:t>蛟龙号”向深海下潜过程中，受到海水压强逐渐增大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836712"/>
            <a:ext cx="7488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当火车驶过时，人站在安全线以内，即使与火车保持一定的距离，也非常危险。下列现象不能用解释此现象的规律解释的是（ </a:t>
            </a:r>
            <a:r>
              <a:rPr lang="zh-CN" altLang="en-US" sz="3200" dirty="0" smtClean="0"/>
              <a:t>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55776" y="2276872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D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3568" y="2852936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zh-CN" altLang="en-US" sz="3200" dirty="0"/>
              <a:t>用吸管把饮料吸进嘴里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B. “</a:t>
            </a:r>
            <a:r>
              <a:rPr lang="zh-CN" altLang="en-US" sz="3200" dirty="0"/>
              <a:t>过堂风”会把居室侧面摆放的衣柜门吹开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</a:t>
            </a:r>
            <a:r>
              <a:rPr lang="zh-CN" altLang="en-US" sz="3200" dirty="0"/>
              <a:t>鸟在空中展翅滑翔时不会坠落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D. </a:t>
            </a:r>
            <a:r>
              <a:rPr lang="zh-CN" altLang="en-US" sz="3200" dirty="0"/>
              <a:t>护航编队各船只多采用前后行驶而非并排行驶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5616" y="836712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如图所示，汽车向左行驶，马路两边的树叶会沿着哪一个方向飘动（ </a:t>
            </a:r>
            <a:r>
              <a:rPr lang="zh-CN" altLang="en-US" sz="3200" dirty="0" smtClean="0"/>
              <a:t>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32240" y="1340768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A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3608" y="2132856"/>
            <a:ext cx="33843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zh-CN" altLang="en-US" sz="3200" dirty="0"/>
              <a:t>向 </a:t>
            </a:r>
            <a:r>
              <a:rPr lang="en-US" altLang="zh-CN" sz="3200" dirty="0"/>
              <a:t>A </a:t>
            </a:r>
            <a:r>
              <a:rPr lang="zh-CN" altLang="en-US" sz="3200" dirty="0"/>
              <a:t>方向飘动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B. </a:t>
            </a:r>
            <a:r>
              <a:rPr lang="zh-CN" altLang="en-US" sz="3200" dirty="0"/>
              <a:t>向 </a:t>
            </a:r>
            <a:r>
              <a:rPr lang="en-US" altLang="zh-CN" sz="3200" dirty="0"/>
              <a:t>B </a:t>
            </a:r>
            <a:r>
              <a:rPr lang="zh-CN" altLang="en-US" sz="3200" dirty="0"/>
              <a:t>方向飘动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</a:t>
            </a:r>
            <a:r>
              <a:rPr lang="zh-CN" altLang="en-US" sz="3200" dirty="0"/>
              <a:t>向 </a:t>
            </a:r>
            <a:r>
              <a:rPr lang="en-US" altLang="zh-CN" sz="3200" dirty="0"/>
              <a:t>C </a:t>
            </a:r>
            <a:r>
              <a:rPr lang="zh-CN" altLang="en-US" sz="3200" dirty="0"/>
              <a:t>方向飘动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D. </a:t>
            </a:r>
            <a:r>
              <a:rPr lang="zh-CN" altLang="en-US" sz="3200" dirty="0"/>
              <a:t>条件不足，无法判断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8175" y="1844824"/>
            <a:ext cx="469582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3528" y="836712"/>
            <a:ext cx="43204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/>
              <a:t>1912 </a:t>
            </a:r>
            <a:r>
              <a:rPr lang="zh-CN" altLang="en-US" sz="3200" dirty="0"/>
              <a:t>年秋天，远洋航轮“奥林匹克”号与较小的铁甲巡洋舰同向航行，但是当两船</a:t>
            </a:r>
            <a:r>
              <a:rPr lang="zh-CN" altLang="en-US" sz="3200" b="1" dirty="0"/>
              <a:t>平行</a:t>
            </a:r>
            <a:r>
              <a:rPr lang="zh-CN" altLang="en-US" sz="3200" dirty="0"/>
              <a:t>的时候，突然小船竟然扭头几乎笔直地向大船冲来，结果小船把“奥林匹克”的船舷撞了一个大洞。</a:t>
            </a:r>
          </a:p>
          <a:p>
            <a:pPr fontAlgn="ctr"/>
            <a:r>
              <a:rPr lang="en-US" altLang="zh-CN" sz="3200" dirty="0"/>
              <a:t>——</a:t>
            </a:r>
            <a:r>
              <a:rPr lang="zh-CN" altLang="en-US" sz="3200" dirty="0"/>
              <a:t>这是什么原因引起的？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556792"/>
            <a:ext cx="34290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6712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实验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836712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神奇的乒乓球。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31640" y="1556792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实验器材：吹风机</a:t>
            </a:r>
            <a:r>
              <a:rPr lang="en-US" altLang="zh-CN" sz="3200" dirty="0"/>
              <a:t>×1</a:t>
            </a:r>
            <a:r>
              <a:rPr lang="zh-CN" altLang="en-US" sz="3200" dirty="0"/>
              <a:t>，乒乓球</a:t>
            </a:r>
            <a:r>
              <a:rPr lang="en-US" altLang="zh-CN" sz="3200" dirty="0"/>
              <a:t>×1</a:t>
            </a:r>
            <a:r>
              <a:rPr lang="zh-CN" altLang="en-US" sz="3200" dirty="0"/>
              <a:t>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31640" y="2420888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调整乒乓球与吹风机的位置，使乒乓球悬空。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573016"/>
            <a:ext cx="55054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6712"/>
            <a:ext cx="11156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836712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为什么乒乓球可以悬在空中？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9632" y="1772816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有风，被吹在空中。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59632" y="2564904"/>
            <a:ext cx="4104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加大风量，球会被吹跑吗？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87624" y="4077072"/>
            <a:ext cx="3960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球为什么只被吹高没有被吹跑呢？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1175" y="1552575"/>
            <a:ext cx="355282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6712"/>
            <a:ext cx="1331640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活动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836712"/>
            <a:ext cx="61926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用手握着两张纸，让纸自然下垂，向两张纸中间吹气，使中间的空气流动起来，观察两张纸会怎样运动。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9632" y="2852936"/>
            <a:ext cx="446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吹气时两张纸相互靠拢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59632" y="3717032"/>
            <a:ext cx="4104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吹气时，两张纸内侧受到的气压比外侧空气的气压小，所以在两侧气压差的作用下，向气压小的一侧（有气流的一侧）运动。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0"/>
            <a:ext cx="1619672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285293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现象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71703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解析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381375"/>
            <a:ext cx="3707904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6712"/>
            <a:ext cx="1331640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活动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692696"/>
            <a:ext cx="7416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在水盆中倒入约半盆水，将两个乒乓球放在水中，待它们静止后，用吸管向两个乒乓球中间吹气，观察乒乓球运动状态的改变。</a:t>
            </a:r>
            <a:endParaRPr lang="zh-CN" altLang="en-US" sz="28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5616" y="4653136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吹气时两静止的乒乓球相互靠拢，表明两个乒乓球各处受到力的作用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59632" y="5473005"/>
            <a:ext cx="78843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吹气使两个乒乓球中间的空气流速变大了，吹气前、后两个乒乓球外侧的大气压没有改变，乒乓球沿水平方向的平衡被破了。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725144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现象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73325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解析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6660232" cy="247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6712"/>
            <a:ext cx="1331640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活动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692696"/>
            <a:ext cx="4824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手拿一张纸条，使纸条自然下垂，沿纸条上方吹气（猛吹一口气），观察发生的现象。</a:t>
            </a:r>
            <a:endParaRPr lang="zh-CN" altLang="en-US" sz="28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31640" y="2708920"/>
            <a:ext cx="40324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沿纸条上方吹气，纸条由自然下垂变为飘起，表明纸条受到向上托举的力。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31640" y="4437112"/>
            <a:ext cx="38164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吹气使纸条上方的空气流速变大了，吹气前、后纸条下方的大气压没有改变，纸条沿竖直方向的平衡被打破了</a:t>
            </a:r>
            <a:endParaRPr lang="zh-CN" altLang="en-US" sz="28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70892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现象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50912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解析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0"/>
            <a:ext cx="2843808" cy="28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1" y="2852936"/>
            <a:ext cx="392392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1869</Words>
  <Application>Microsoft Office PowerPoint</Application>
  <PresentationFormat>全屏显示(4:3)</PresentationFormat>
  <Paragraphs>171</Paragraphs>
  <Slides>38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39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2020-03-02T09:35:09Z</dcterms:created>
  <dcterms:modified xsi:type="dcterms:W3CDTF">2020-03-30T04:11:30Z</dcterms:modified>
</cp:coreProperties>
</file>