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svg" ContentType="image/svg"/>
  <Default Extension="gif" ContentType="image/gi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embedTrueTypeFonts="1" saveSubsetFonts="1">
  <p:sldMasterIdLst>
    <p:sldMasterId id="2147483648" r:id="rId2"/>
    <p:sldMasterId id="2147483652" r:id="rId3"/>
  </p:sldMasterIdLst>
  <p:notesMasterIdLst>
    <p:notesMasterId r:id="rId4"/>
  </p:notesMasterIdLst>
  <p:handoutMasterIdLst>
    <p:handoutMasterId r:id="rId5"/>
  </p:handoutMasterIdLst>
  <p:sldIdLst>
    <p:sldId id="1119" r:id="rId6"/>
    <p:sldId id="1120" r:id="rId7"/>
    <p:sldId id="1121" r:id="rId8"/>
    <p:sldId id="1122" r:id="rId9"/>
    <p:sldId id="1123" r:id="rId10"/>
    <p:sldId id="1124" r:id="rId11"/>
    <p:sldId id="1125" r:id="rId12"/>
    <p:sldId id="1126" r:id="rId13"/>
    <p:sldId id="1127" r:id="rId14"/>
    <p:sldId id="1128" r:id="rId15"/>
    <p:sldId id="1129" r:id="rId16"/>
    <p:sldId id="1130" r:id="rId17"/>
    <p:sldId id="1131" r:id="rId18"/>
    <p:sldId id="1132" r:id="rId19"/>
    <p:sldId id="1133" r:id="rId20"/>
    <p:sldId id="1134" r:id="rId21"/>
  </p:sldIdLst>
  <p:sldSz cx="12192000" cy="6858000"/>
  <p:notesSz cx="6858000" cy="9144000"/>
  <p:embeddedFontLst>
    <p:embeddedFont>
      <p:font typeface="方正大标宋简体" panose="02000000000000000000" charset="-122"/>
      <p:regular r:id="rId23"/>
    </p:embeddedFont>
    <p:embeddedFont>
      <p:font typeface="黑体" panose="02010609060101010101" charset="-122"/>
      <p:regular r:id="rId24"/>
    </p:embeddedFont>
    <p:embeddedFont>
      <p:font typeface="楷体" panose="02010609060101010101" charset="-122"/>
      <p:regular r:id="rId25"/>
    </p:embeddedFont>
    <p:embeddedFont>
      <p:font typeface="站酷小薇LOGO体" panose="02010600010101010101" charset="-122"/>
      <p:regular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  <p:embeddedFont>
      <p:font typeface="汉仪超粗圆简" panose="02010600000101010101" charset="-122"/>
      <p:regular r:id="rId31"/>
    </p:embeddedFont>
  </p:embeddedFontLst>
  <p:custDataLst>
    <p:tags r:id="rId22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23" userDrawn="1">
          <p15:clr>
            <a:srgbClr val="A4A3A4"/>
          </p15:clr>
        </p15:guide>
        <p15:guide id="2" pos="396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作者" initials="作" lastIdx="0" clrIdx="1"/>
  <p:cmAuthor id="2" name="xjj" initials="x" lastIdx="0" clrIdx="1"/>
  <p:cmAuthor id="3" name="lenovo" initials="l" lastIdx="0" clrIdx="2"/>
  <p:cmAuthor id="4" name="admin" initials="a" lastIdx="0" clrIdx="3"/>
  <p:cmAuthor id="5" name="Administrator" initials="A" lastIdx="0" clrIdx="4"/>
  <p:cmAuthor id="6" name="夏风sunny" initials="夏" lastIdx="0" clrIdx="5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3723"/>
        <p:guide pos="396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0" cy="720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tags" Target="tags/tag59.xml" /><Relationship Id="rId23" Type="http://schemas.openxmlformats.org/officeDocument/2006/relationships/font" Target="fonts/font1.fntdata" /><Relationship Id="rId24" Type="http://schemas.openxmlformats.org/officeDocument/2006/relationships/font" Target="fonts/font2.fntdata" /><Relationship Id="rId25" Type="http://schemas.openxmlformats.org/officeDocument/2006/relationships/font" Target="fonts/font3.fntdata" /><Relationship Id="rId26" Type="http://schemas.openxmlformats.org/officeDocument/2006/relationships/font" Target="fonts/font4.fntdata" /><Relationship Id="rId27" Type="http://schemas.openxmlformats.org/officeDocument/2006/relationships/font" Target="fonts/font5.fntdata" /><Relationship Id="rId28" Type="http://schemas.openxmlformats.org/officeDocument/2006/relationships/font" Target="fonts/font6.fntdata" /><Relationship Id="rId29" Type="http://schemas.openxmlformats.org/officeDocument/2006/relationships/font" Target="fonts/font7.fntdata" /><Relationship Id="rId3" Type="http://schemas.openxmlformats.org/officeDocument/2006/relationships/slideMaster" Target="slideMasters/slideMaster2.xml" /><Relationship Id="rId30" Type="http://schemas.openxmlformats.org/officeDocument/2006/relationships/font" Target="fonts/font8.fntdata" /><Relationship Id="rId31" Type="http://schemas.openxmlformats.org/officeDocument/2006/relationships/font" Target="fonts/font9.fntdata" /><Relationship Id="rId32" Type="http://schemas.openxmlformats.org/officeDocument/2006/relationships/presProps" Target="presProps.xml" /><Relationship Id="rId33" Type="http://schemas.openxmlformats.org/officeDocument/2006/relationships/viewProps" Target="viewProps.xml" /><Relationship Id="rId34" Type="http://schemas.openxmlformats.org/officeDocument/2006/relationships/theme" Target="theme/theme1.xml" /><Relationship Id="rId35" Type="http://schemas.openxmlformats.org/officeDocument/2006/relationships/tableStyles" Target="tableStyles.xml" /><Relationship Id="rId4" Type="http://schemas.openxmlformats.org/officeDocument/2006/relationships/notesMaster" Target="notesMasters/notesMaster1.xml" /><Relationship Id="rId5" Type="http://schemas.openxmlformats.org/officeDocument/2006/relationships/handoutMaster" Target="handoutMasters/handout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/>
            </a:fld>
            <a:endParaRPr lang="zh-CN" altLang="en-US" strike="noStrike" noProof="1"/>
          </a:p>
        </p:txBody>
      </p:sp>
      <p:sp>
        <p:nvSpPr>
          <p:cNvPr id="13316" name="幻灯片图像占位符 3"/>
          <p:cNvSpPr>
            <a:spLocks noGrp="1" noRot="1" noChangeAspect="1"/>
          </p:cNvSpPr>
          <p:nvPr>
            <p:ph type="sldImg" idx="6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17" name="备注占位符 4"/>
          <p:cNvSpPr>
            <a:spLocks noGrp="1"/>
          </p:cNvSpPr>
          <p:nvPr>
            <p:ph type="body" sz="quarter" idx="7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/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image" Target="../media/image1.png" /><Relationship Id="rId4" Type="http://schemas.openxmlformats.org/officeDocument/2006/relationships/tags" Target="../tags/tag3.xml" /><Relationship Id="rId5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.xml" /><Relationship Id="rId2" Type="http://schemas.openxmlformats.org/officeDocument/2006/relationships/image" Target="../media/image2.png" /><Relationship Id="rId3" Type="http://schemas.openxmlformats.org/officeDocument/2006/relationships/tags" Target="../tags/tag5.xml" /><Relationship Id="rId4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image" Target="../media/image1.png" /><Relationship Id="rId4" Type="http://schemas.openxmlformats.org/officeDocument/2006/relationships/tags" Target="../tags/tag8.xml" /><Relationship Id="rId5" Type="http://schemas.openxmlformats.org/officeDocument/2006/relationships/slideMaster" Target="../slideMasters/slideMaster2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image" Target="../media/image2.png" /><Relationship Id="rId3" Type="http://schemas.openxmlformats.org/officeDocument/2006/relationships/tags" Target="../tags/tag10.xml" /><Relationship Id="rId4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-23392" y="47631"/>
            <a:ext cx="43141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2400" b="1"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</a:rPr>
              <a:t>实践  </a:t>
            </a:r>
            <a:r>
              <a:rPr lang="zh-CN" sz="2400" b="1">
                <a:effectLst>
                  <a:outerShdw blurRad="1016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  <a:sym typeface="宋体" panose="02010600030101010101" pitchFamily="2" charset="-122"/>
              </a:rPr>
              <a:t>探究游乐设施中的功与能</a:t>
            </a:r>
            <a:endParaRPr lang="zh-CN" sz="2400" b="1">
              <a:latin typeface="Times New Roman" panose="02020603050405020304" charset="0"/>
              <a:ea typeface="方正大标宋简体" panose="02000000000000000000" charset="-122"/>
              <a:cs typeface="Times New Roman" panose="02020603050405020304" charset="0"/>
            </a:endParaRPr>
          </a:p>
        </p:txBody>
      </p:sp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73025" y="508000"/>
            <a:ext cx="12037695" cy="6250305"/>
          </a:xfrm>
          <a:prstGeom prst="rect">
            <a:avLst/>
          </a:prstGeom>
          <a:solidFill>
            <a:schemeClr val="bg1">
              <a:alpha val="88000"/>
            </a:schemeClr>
          </a:solidFill>
          <a:ln w="22225">
            <a:noFill/>
          </a:ln>
          <a:effectLst>
            <a:outerShdw blurRad="203200" dist="1016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9596755" y="-5080"/>
            <a:ext cx="2595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DA251D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情境题</a:t>
            </a:r>
            <a:r>
              <a:rPr lang="zh-CN" altLang="en-US" b="1">
                <a:solidFill>
                  <a:srgbClr val="DA251D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与中考新考法</a:t>
            </a:r>
            <a:endParaRPr lang="zh-CN" altLang="en-US" b="1">
              <a:solidFill>
                <a:srgbClr val="DA251D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/>
          <a:stretch>
            <a:fillRect/>
          </a:stretch>
        </p:blipFill>
        <p:spPr>
          <a:xfrm>
            <a:off x="9129395" y="0"/>
            <a:ext cx="715662" cy="522000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660400" y="617855"/>
            <a:ext cx="10990580" cy="5844540"/>
            <a:chOff x="1040" y="973"/>
            <a:chExt cx="17308" cy="9204"/>
          </a:xfrm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1040" y="973"/>
              <a:ext cx="17309" cy="92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22225">
              <a:noFill/>
            </a:ln>
            <a:effectLst>
              <a:outerShdw blurRad="203200" dist="1016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" y="1729"/>
              <a:ext cx="14505" cy="748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-23392" y="47631"/>
            <a:ext cx="43141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sz="2400" b="1"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</a:rPr>
              <a:t>实践  </a:t>
            </a:r>
            <a:r>
              <a:rPr lang="zh-CN" sz="2400" b="1">
                <a:effectLst>
                  <a:outerShdw blurRad="1016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  <a:sym typeface="宋体" panose="02010600030101010101" pitchFamily="2" charset="-122"/>
              </a:rPr>
              <a:t>探究游乐设施中的功与能</a:t>
            </a:r>
            <a:endParaRPr lang="zh-CN" sz="2400" b="1">
              <a:latin typeface="Times New Roman" panose="02020603050405020304" charset="0"/>
              <a:ea typeface="方正大标宋简体" panose="02000000000000000000" charset="-122"/>
              <a:cs typeface="Times New Roman" panose="02020603050405020304" charset="0"/>
            </a:endParaRPr>
          </a:p>
        </p:txBody>
      </p:sp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73025" y="508000"/>
            <a:ext cx="12037695" cy="6250305"/>
          </a:xfrm>
          <a:prstGeom prst="rect">
            <a:avLst/>
          </a:prstGeom>
          <a:solidFill>
            <a:schemeClr val="bg1">
              <a:alpha val="88000"/>
            </a:schemeClr>
          </a:solidFill>
          <a:ln w="22225">
            <a:noFill/>
          </a:ln>
          <a:effectLst>
            <a:outerShdw blurRad="203200" dist="1016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9596755" y="-5080"/>
            <a:ext cx="2595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DA251D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情境题</a:t>
            </a:r>
            <a:r>
              <a:rPr lang="zh-CN" altLang="en-US" sz="1800" b="1">
                <a:solidFill>
                  <a:srgbClr val="DA251D"/>
                </a:solidFill>
                <a:latin typeface="方正大标宋简体" panose="02000000000000000000" charset="-122"/>
                <a:ea typeface="方正大标宋简体" panose="02000000000000000000" charset="-122"/>
              </a:rPr>
              <a:t>与中考新考法</a:t>
            </a:r>
            <a:endParaRPr lang="zh-CN" altLang="en-US" sz="1800" b="1">
              <a:solidFill>
                <a:srgbClr val="DA251D"/>
              </a:solidFill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/>
          <a:stretch>
            <a:fillRect/>
          </a:stretch>
        </p:blipFill>
        <p:spPr>
          <a:xfrm>
            <a:off x="9129395" y="0"/>
            <a:ext cx="715662" cy="522000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660400" y="617855"/>
            <a:ext cx="10990580" cy="5844540"/>
            <a:chOff x="1040" y="973"/>
            <a:chExt cx="17308" cy="9204"/>
          </a:xfrm>
        </p:grpSpPr>
        <p:sp>
          <p:nvSpPr>
            <p:cNvPr id="7" name="矩形 6"/>
            <p:cNvSpPr/>
            <p:nvPr>
              <p:custDataLst>
                <p:tags r:id="rId1"/>
              </p:custDataLst>
            </p:nvPr>
          </p:nvSpPr>
          <p:spPr>
            <a:xfrm>
              <a:off x="1040" y="973"/>
              <a:ext cx="17309" cy="92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22225">
              <a:noFill/>
            </a:ln>
            <a:effectLst>
              <a:outerShdw blurRad="203200" dist="1016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" y="1729"/>
              <a:ext cx="14505" cy="748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image" Target="file:///D:\qq&#25991;&#20214;\712321467\Image\C2C\Image2\%7b75232B38-A165-1FB7-499C-2E1C792CACB5%7d.png" TargetMode="External" /><Relationship Id="rId5" Type="http://schemas.openxmlformats.org/officeDocument/2006/relationships/image" Target="../media/image3.png" /><Relationship Id="rId6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slideLayout" Target="../slideLayouts/slideLayout5.xml" /><Relationship Id="rId3" Type="http://schemas.openxmlformats.org/officeDocument/2006/relationships/slideLayout" Target="../slideLayouts/slideLayout6.xml" /><Relationship Id="rId4" Type="http://schemas.openxmlformats.org/officeDocument/2006/relationships/image" Target="file:///D:\qq&#25991;&#20214;\712321467\Image\C2C\Image2\%7b75232B38-A165-1FB7-499C-2E1C792CACB5%7d.png" TargetMode="External" /><Relationship Id="rId5" Type="http://schemas.openxmlformats.org/officeDocument/2006/relationships/image" Target="../media/image3.png" /><Relationship Id="rId6" Type="http://schemas.openxmlformats.org/officeDocument/2006/relationships/theme" Target="../theme/theme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Pr>
        <a:gradFill rotWithShape="0">
          <a:gsLst>
            <a:gs pos="50000">
              <a:schemeClr val="accent4"/>
            </a:gs>
            <a:gs pos="0">
              <a:schemeClr val="accent4">
                <a:lumMod val="25000"/>
                <a:lumOff val="75000"/>
              </a:schemeClr>
            </a:gs>
            <a:gs pos="100000">
              <a:schemeClr val="accent4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5" r:link="rId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/>
  <p:timing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9565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5565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0965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165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6965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rotWithShape="0">
          <a:gsLst>
            <a:gs pos="50000">
              <a:schemeClr val="accent4"/>
            </a:gs>
            <a:gs pos="0">
              <a:schemeClr val="accent4">
                <a:lumMod val="25000"/>
                <a:lumOff val="75000"/>
              </a:schemeClr>
            </a:gs>
            <a:gs pos="100000">
              <a:schemeClr val="accent4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5" r:link="rId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ransition/>
  <p:timing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9565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5565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0965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165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6965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11.xml" /><Relationship Id="rId3" Type="http://schemas.openxmlformats.org/officeDocument/2006/relationships/tags" Target="../tags/tag12.xml" /><Relationship Id="rId4" Type="http://schemas.openxmlformats.org/officeDocument/2006/relationships/tags" Target="../tags/tag13.xml" /><Relationship Id="rId5" Type="http://schemas.openxmlformats.org/officeDocument/2006/relationships/tags" Target="../tags/tag14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7.png" /><Relationship Id="rId3" Type="http://schemas.openxmlformats.org/officeDocument/2006/relationships/image" Target="../media/image18.png" /><Relationship Id="rId4" Type="http://schemas.openxmlformats.org/officeDocument/2006/relationships/image" Target="../media/image19.png" /><Relationship Id="rId5" Type="http://schemas.openxmlformats.org/officeDocument/2006/relationships/image" Target="../media/image2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21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21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24.svg" /><Relationship Id="rId2" Type="http://schemas.openxmlformats.org/officeDocument/2006/relationships/image" Target="../media/image5.png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tags" Target="../tags/tag52.xml" /><Relationship Id="rId6" Type="http://schemas.openxmlformats.org/officeDocument/2006/relationships/tags" Target="../tags/tag53.xml" /><Relationship Id="rId7" Type="http://schemas.openxmlformats.org/officeDocument/2006/relationships/image" Target="../media/image22.jpeg" /><Relationship Id="rId8" Type="http://schemas.openxmlformats.org/officeDocument/2006/relationships/tags" Target="../tags/tag54.xml" /><Relationship Id="rId9" Type="http://schemas.openxmlformats.org/officeDocument/2006/relationships/image" Target="../media/image23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5.png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tags" Target="../tags/tag58.xml" /><Relationship Id="rId7" Type="http://schemas.openxmlformats.org/officeDocument/2006/relationships/image" Target="../media/image25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26.jpeg" /><Relationship Id="rId3" Type="http://schemas.openxmlformats.org/officeDocument/2006/relationships/image" Target="../media/image27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28.jpeg" /><Relationship Id="rId3" Type="http://schemas.openxmlformats.org/officeDocument/2006/relationships/image" Target="../media/image29.png" /><Relationship Id="rId4" Type="http://schemas.openxmlformats.org/officeDocument/2006/relationships/image" Target="../media/image30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23.xml" /><Relationship Id="rId11" Type="http://schemas.openxmlformats.org/officeDocument/2006/relationships/tags" Target="../tags/tag24.xml" /><Relationship Id="rId12" Type="http://schemas.openxmlformats.org/officeDocument/2006/relationships/tags" Target="../tags/tag25.xml" /><Relationship Id="rId13" Type="http://schemas.openxmlformats.org/officeDocument/2006/relationships/tags" Target="../tags/tag26.xml" /><Relationship Id="rId14" Type="http://schemas.openxmlformats.org/officeDocument/2006/relationships/tags" Target="../tags/tag27.xml" /><Relationship Id="rId15" Type="http://schemas.openxmlformats.org/officeDocument/2006/relationships/tags" Target="../tags/tag28.xml" /><Relationship Id="rId16" Type="http://schemas.openxmlformats.org/officeDocument/2006/relationships/tags" Target="../tags/tag29.xml" /><Relationship Id="rId17" Type="http://schemas.openxmlformats.org/officeDocument/2006/relationships/tags" Target="../tags/tag30.xml" /><Relationship Id="rId18" Type="http://schemas.openxmlformats.org/officeDocument/2006/relationships/tags" Target="../tags/tag31.xml" /><Relationship Id="rId19" Type="http://schemas.openxmlformats.org/officeDocument/2006/relationships/tags" Target="../tags/tag32.xml" /><Relationship Id="rId2" Type="http://schemas.openxmlformats.org/officeDocument/2006/relationships/tags" Target="../tags/tag15.xml" /><Relationship Id="rId20" Type="http://schemas.openxmlformats.org/officeDocument/2006/relationships/tags" Target="../tags/tag33.xml" /><Relationship Id="rId21" Type="http://schemas.openxmlformats.org/officeDocument/2006/relationships/tags" Target="../tags/tag34.xml" /><Relationship Id="rId22" Type="http://schemas.openxmlformats.org/officeDocument/2006/relationships/tags" Target="../tags/tag35.xml" /><Relationship Id="rId23" Type="http://schemas.openxmlformats.org/officeDocument/2006/relationships/tags" Target="../tags/tag36.xml" /><Relationship Id="rId24" Type="http://schemas.openxmlformats.org/officeDocument/2006/relationships/image" Target="../media/image4.pn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tags" Target="../tags/tag18.xml" /><Relationship Id="rId6" Type="http://schemas.openxmlformats.org/officeDocument/2006/relationships/tags" Target="../tags/tag19.xml" /><Relationship Id="rId7" Type="http://schemas.openxmlformats.org/officeDocument/2006/relationships/tags" Target="../tags/tag20.xml" /><Relationship Id="rId8" Type="http://schemas.openxmlformats.org/officeDocument/2006/relationships/tags" Target="../tags/tag21.xml" /><Relationship Id="rId9" Type="http://schemas.openxmlformats.org/officeDocument/2006/relationships/tags" Target="../tags/tag2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5.png" /><Relationship Id="rId4" Type="http://schemas.openxmlformats.org/officeDocument/2006/relationships/tags" Target="../tags/tag37.xml" /><Relationship Id="rId5" Type="http://schemas.openxmlformats.org/officeDocument/2006/relationships/tags" Target="../tags/tag38.xml" /><Relationship Id="rId6" Type="http://schemas.openxmlformats.org/officeDocument/2006/relationships/tags" Target="../tags/tag39.xml" /><Relationship Id="rId7" Type="http://schemas.openxmlformats.org/officeDocument/2006/relationships/tags" Target="../tags/tag40.xml" /><Relationship Id="rId8" Type="http://schemas.openxmlformats.org/officeDocument/2006/relationships/image" Target="../media/image6.jpeg" /><Relationship Id="rId9" Type="http://schemas.openxmlformats.org/officeDocument/2006/relationships/image" Target="../media/image7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10.png" /><Relationship Id="rId11" Type="http://schemas.openxmlformats.org/officeDocument/2006/relationships/image" Target="../media/image11.svg" /><Relationship Id="rId12" Type="http://schemas.openxmlformats.org/officeDocument/2006/relationships/tags" Target="../tags/tag46.xml" /><Relationship Id="rId2" Type="http://schemas.openxmlformats.org/officeDocument/2006/relationships/image" Target="../media/image5.png" /><Relationship Id="rId3" Type="http://schemas.openxmlformats.org/officeDocument/2006/relationships/tags" Target="../tags/tag41.xml" /><Relationship Id="rId4" Type="http://schemas.openxmlformats.org/officeDocument/2006/relationships/tags" Target="../tags/tag42.xml" /><Relationship Id="rId5" Type="http://schemas.openxmlformats.org/officeDocument/2006/relationships/tags" Target="../tags/tag43.xml" /><Relationship Id="rId6" Type="http://schemas.openxmlformats.org/officeDocument/2006/relationships/tags" Target="../tags/tag44.xml" /><Relationship Id="rId7" Type="http://schemas.openxmlformats.org/officeDocument/2006/relationships/image" Target="../media/image8.gif" /><Relationship Id="rId8" Type="http://schemas.openxmlformats.org/officeDocument/2006/relationships/image" Target="../media/image9.png" /><Relationship Id="rId9" Type="http://schemas.openxmlformats.org/officeDocument/2006/relationships/tags" Target="../tags/tag4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8.gif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2.gif" /><Relationship Id="rId3" Type="http://schemas.openxmlformats.org/officeDocument/2006/relationships/tags" Target="../tags/tag47.xml" /><Relationship Id="rId4" Type="http://schemas.openxmlformats.org/officeDocument/2006/relationships/image" Target="../media/image13.gif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4.png" /><Relationship Id="rId3" Type="http://schemas.openxmlformats.org/officeDocument/2006/relationships/image" Target="../media/image15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16.jpeg" /><Relationship Id="rId4" Type="http://schemas.openxmlformats.org/officeDocument/2006/relationships/tags" Target="../tags/tag4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 title=""/>
          <p:cNvSpPr/>
          <p:nvPr userDrawn="1">
            <p:custDataLst>
              <p:tags r:id="rId2"/>
            </p:custDataLst>
          </p:nvPr>
        </p:nvSpPr>
        <p:spPr>
          <a:xfrm>
            <a:off x="-12700" y="1751965"/>
            <a:ext cx="12218035" cy="2277745"/>
          </a:xfrm>
          <a:prstGeom prst="rect">
            <a:avLst/>
          </a:prstGeom>
          <a:solidFill>
            <a:schemeClr val="bg1">
              <a:alpha val="70000"/>
            </a:schemeClr>
          </a:solidFill>
          <a:ln w="22225">
            <a:noFill/>
          </a:ln>
          <a:effectLst>
            <a:outerShdw blurRad="203200" dist="101600" dir="2700000" sx="101000" sy="101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文本框 22" title=""/>
          <p:cNvSpPr txBox="1"/>
          <p:nvPr>
            <p:custDataLst>
              <p:tags r:id="rId3"/>
            </p:custDataLst>
          </p:nvPr>
        </p:nvSpPr>
        <p:spPr>
          <a:xfrm>
            <a:off x="-12700" y="1935480"/>
            <a:ext cx="12192000" cy="229933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sz="6600" b="1">
                <a:effectLst>
                  <a:outerShdw blurRad="1016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  <a:sym typeface="宋体" panose="02010600030101010101" pitchFamily="2" charset="-122"/>
              </a:rPr>
              <a:t>实践  探究游乐设施中的</a:t>
            </a:r>
            <a:endParaRPr lang="zh-CN" sz="6600" b="1">
              <a:effectLst>
                <a:outerShdw blurRad="101600" dist="38100" dir="2700000" algn="tl" rotWithShape="0">
                  <a:prstClr val="black">
                    <a:alpha val="20000"/>
                  </a:prstClr>
                </a:outerShdw>
              </a:effectLst>
              <a:latin typeface="Times New Roman" panose="02020603050405020304" charset="0"/>
              <a:ea typeface="方正大标宋简体" panose="02000000000000000000" charset="-122"/>
              <a:cs typeface="Times New Roman" panose="02020603050405020304" charset="0"/>
              <a:sym typeface="宋体" panose="02010600030101010101" pitchFamily="2" charset="-122"/>
            </a:endParaRPr>
          </a:p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sz="6600" b="1">
                <a:effectLst>
                  <a:outerShdw blurRad="1016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Times New Roman" panose="02020603050405020304" charset="0"/>
                <a:ea typeface="方正大标宋简体" panose="02000000000000000000" charset="-122"/>
                <a:cs typeface="Times New Roman" panose="02020603050405020304" charset="0"/>
                <a:sym typeface="宋体" panose="02010600030101010101" pitchFamily="2" charset="-122"/>
              </a:rPr>
              <a:t>功与能</a:t>
            </a:r>
            <a:endParaRPr lang="zh-CN" sz="6600" b="1">
              <a:effectLst>
                <a:outerShdw blurRad="101600" dist="38100" dir="2700000" algn="tl" rotWithShape="0">
                  <a:prstClr val="black">
                    <a:alpha val="20000"/>
                  </a:prstClr>
                </a:outerShdw>
              </a:effectLst>
              <a:latin typeface="Times New Roman" panose="02020603050405020304" charset="0"/>
              <a:ea typeface="方正大标宋简体" panose="02000000000000000000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grpSp>
        <p:nvGrpSpPr>
          <p:cNvPr id="2" name="组合 1" title=""/>
          <p:cNvGrpSpPr/>
          <p:nvPr/>
        </p:nvGrpSpPr>
        <p:grpSpPr>
          <a:xfrm>
            <a:off x="9503410" y="5918200"/>
            <a:ext cx="2603500" cy="577850"/>
            <a:chOff x="14966" y="9320"/>
            <a:chExt cx="4100" cy="910"/>
          </a:xfrm>
        </p:grpSpPr>
        <p:sp>
          <p:nvSpPr>
            <p:cNvPr id="15" name="文本框 21" descr="7b0a20202020227461726765744964223a202270726f636573734f6e6c696e6542756c6c6574220a7d0a"/>
            <p:cNvSpPr txBox="1"/>
            <p:nvPr>
              <p:custDataLst>
                <p:tags r:id="rId4"/>
              </p:custDataLst>
            </p:nvPr>
          </p:nvSpPr>
          <p:spPr>
            <a:xfrm>
              <a:off x="14966" y="9320"/>
              <a:ext cx="4101" cy="9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3600" b="1">
                  <a:solidFill>
                    <a:srgbClr val="DA251D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宋体" panose="02010600030101010101" pitchFamily="2" charset="-122"/>
                </a:rPr>
                <a:t>八</a:t>
              </a:r>
              <a:r>
                <a:rPr lang="zh-CN" altLang="en-US" sz="2800" b="1">
                  <a:solidFill>
                    <a:srgbClr val="DA251D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宋体" panose="02010600030101010101" pitchFamily="2" charset="-122"/>
                </a:rPr>
                <a:t>年级下</a:t>
              </a:r>
              <a:r>
                <a:rPr lang="en-US" altLang="zh-CN" sz="2800" b="1">
                  <a:solidFill>
                    <a:srgbClr val="0093DD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宋体" panose="02010600030101010101" pitchFamily="2" charset="-122"/>
                </a:rPr>
                <a:t> </a:t>
              </a:r>
              <a:r>
                <a:rPr lang="en-US" altLang="zh-CN" sz="2800" b="1">
                  <a:solidFill>
                    <a:srgbClr val="DA251D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宋体" panose="02010600030101010101" pitchFamily="2" charset="-122"/>
                </a:rPr>
                <a:t>HK</a:t>
              </a:r>
              <a:r>
                <a:rPr lang="en-US" altLang="zh-CN" sz="2800" b="1">
                  <a:solidFill>
                    <a:srgbClr val="0093DD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宋体" panose="02010600030101010101" pitchFamily="2" charset="-122"/>
                </a:rPr>
                <a:t>   </a:t>
              </a:r>
              <a:endParaRPr lang="en-US" altLang="zh-CN" sz="2800" b="1">
                <a:solidFill>
                  <a:srgbClr val="0093DD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宋体" panose="02010600030101010101" pitchFamily="2" charset="-122"/>
              </a:endParaRPr>
            </a:p>
          </p:txBody>
        </p:sp>
        <p:cxnSp>
          <p:nvCxnSpPr>
            <p:cNvPr id="4" name="直接连接符 3"/>
            <p:cNvCxnSpPr/>
            <p:nvPr>
              <p:custDataLst>
                <p:tags r:id="rId5"/>
              </p:custDataLst>
            </p:nvPr>
          </p:nvCxnSpPr>
          <p:spPr>
            <a:xfrm flipH="1">
              <a:off x="17808" y="9528"/>
              <a:ext cx="0" cy="680"/>
            </a:xfrm>
            <a:prstGeom prst="line">
              <a:avLst/>
            </a:prstGeom>
            <a:ln w="28575">
              <a:solidFill>
                <a:srgbClr val="DA251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文本框 4" title=""/>
          <p:cNvSpPr txBox="1"/>
          <p:nvPr/>
        </p:nvSpPr>
        <p:spPr>
          <a:xfrm>
            <a:off x="2050415" y="200660"/>
            <a:ext cx="8888095" cy="110680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perspectiveFront" fov="5400000"/>
              <a:lightRig rig="threePt" dir="t">
                <a:rot lat="0" lon="0" rev="5400000"/>
              </a:lightRig>
            </a:scene3d>
            <a:sp3d prstMaterial="softEdge">
              <a:contourClr>
                <a:srgbClr val="0F79FA"/>
              </a:contourClr>
            </a:sp3d>
          </a:bodyPr>
          <a:lstStyle/>
          <a:p>
            <a:pPr lvl="0" algn="ctr">
              <a:buClrTx/>
              <a:buSzTx/>
              <a:buFontTx/>
            </a:pPr>
            <a:r>
              <a:rPr lang="zh-CN" sz="6600">
                <a:ln w="18123" cap="rnd" cmpd="sng">
                  <a:solidFill>
                    <a:srgbClr val="FF922B"/>
                  </a:solidFill>
                  <a:round/>
                </a:ln>
                <a:solidFill>
                  <a:srgbClr val="FFD700"/>
                </a:solidFill>
                <a:effectLst>
                  <a:reflection blurRad="18123" stA="36000" endA="900" endPos="60000" dist="63500" dir="5400000" sy="-100000" algn="bl" rotWithShape="0"/>
                </a:effectLst>
                <a:latin typeface="汉仪超粗圆简" panose="02010600000101010101" charset="-122"/>
                <a:ea typeface="汉仪超粗圆简" panose="02010600000101010101" charset="-122"/>
                <a:cs typeface="汉仪超粗圆简" panose="02010600000101010101" charset="-122"/>
                <a:sym typeface="+mn-ea"/>
              </a:rPr>
              <a:t>第</a:t>
            </a:r>
            <a:r>
              <a:rPr lang="zh-CN" altLang="en-US" sz="6600">
                <a:ln w="18123" cap="rnd" cmpd="sng">
                  <a:solidFill>
                    <a:srgbClr val="FF922B"/>
                  </a:solidFill>
                  <a:round/>
                </a:ln>
                <a:solidFill>
                  <a:srgbClr val="FFD700"/>
                </a:solidFill>
                <a:effectLst>
                  <a:reflection blurRad="18123" stA="36000" endA="900" endPos="60000" dist="63500" dir="5400000" sy="-100000" algn="bl" rotWithShape="0"/>
                </a:effectLst>
                <a:latin typeface="汉仪超粗圆简" panose="02010600000101010101" charset="-122"/>
                <a:ea typeface="汉仪超粗圆简" panose="02010600000101010101" charset="-122"/>
                <a:cs typeface="汉仪超粗圆简" panose="02010600000101010101" charset="-122"/>
                <a:sym typeface="+mn-ea"/>
              </a:rPr>
              <a:t>十章</a:t>
            </a:r>
            <a:r>
              <a:rPr lang="zh-CN" sz="6600">
                <a:ln w="18123" cap="rnd" cmpd="sng">
                  <a:solidFill>
                    <a:srgbClr val="FF922B"/>
                  </a:solidFill>
                  <a:round/>
                </a:ln>
                <a:solidFill>
                  <a:srgbClr val="FFD700"/>
                </a:solidFill>
                <a:effectLst>
                  <a:reflection blurRad="18123" stA="36000" endA="900" endPos="60000" dist="63500" dir="5400000" sy="-100000" algn="bl" rotWithShape="0"/>
                </a:effectLst>
                <a:latin typeface="汉仪超粗圆简" panose="02010600000101010101" charset="-122"/>
                <a:ea typeface="汉仪超粗圆简" panose="02010600000101010101" charset="-122"/>
                <a:cs typeface="汉仪超粗圆简" panose="02010600000101010101" charset="-122"/>
                <a:sym typeface="+mn-ea"/>
              </a:rPr>
              <a:t>  功</a:t>
            </a:r>
            <a:r>
              <a:rPr lang="zh-CN" altLang="en-US" sz="6600">
                <a:ln w="18123" cap="rnd" cmpd="sng">
                  <a:solidFill>
                    <a:srgbClr val="FF922B"/>
                  </a:solidFill>
                  <a:round/>
                </a:ln>
                <a:solidFill>
                  <a:srgbClr val="FFD700"/>
                </a:solidFill>
                <a:effectLst>
                  <a:reflection blurRad="18123" stA="36000" endA="900" endPos="60000" dist="63500" dir="5400000" sy="-100000" algn="bl" rotWithShape="0"/>
                </a:effectLst>
                <a:latin typeface="汉仪超粗圆简" panose="02010600000101010101" charset="-122"/>
                <a:ea typeface="汉仪超粗圆简" panose="02010600000101010101" charset="-122"/>
                <a:cs typeface="汉仪超粗圆简" panose="02010600000101010101" charset="-122"/>
                <a:sym typeface="+mn-ea"/>
              </a:rPr>
              <a:t>与</a:t>
            </a:r>
            <a:r>
              <a:rPr lang="zh-CN" sz="6600">
                <a:ln w="18123" cap="rnd" cmpd="sng">
                  <a:solidFill>
                    <a:srgbClr val="FF922B"/>
                  </a:solidFill>
                  <a:round/>
                </a:ln>
                <a:solidFill>
                  <a:srgbClr val="FFD700"/>
                </a:solidFill>
                <a:effectLst>
                  <a:reflection blurRad="18123" stA="36000" endA="900" endPos="60000" dist="63500" dir="5400000" sy="-100000" algn="bl" rotWithShape="0"/>
                </a:effectLst>
                <a:latin typeface="汉仪超粗圆简" panose="02010600000101010101" charset="-122"/>
                <a:ea typeface="汉仪超粗圆简" panose="02010600000101010101" charset="-122"/>
                <a:cs typeface="汉仪超粗圆简" panose="02010600000101010101" charset="-122"/>
                <a:sym typeface="+mn-ea"/>
              </a:rPr>
              <a:t>机械能</a:t>
            </a:r>
            <a:endParaRPr lang="zh-CN" altLang="en-US" sz="6600">
              <a:ln w="18123" cap="rnd" cmpd="sng">
                <a:solidFill>
                  <a:srgbClr val="FF922B"/>
                </a:solidFill>
                <a:round/>
              </a:ln>
              <a:solidFill>
                <a:srgbClr val="FFD700"/>
              </a:solidFill>
              <a:effectLst>
                <a:reflection blurRad="18123" stA="36000" endA="900" endPos="60000" dist="63500" dir="5400000" sy="-100000" algn="bl" rotWithShape="0"/>
              </a:effectLst>
              <a:latin typeface="汉仪超粗圆简" panose="02010600000101010101" charset="-122"/>
              <a:ea typeface="汉仪超粗圆简" panose="02010600000101010101" charset="-122"/>
              <a:cs typeface="汉仪超粗圆简" panose="0201060000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194945" y="803910"/>
            <a:ext cx="1173924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711200">
              <a:lnSpc>
                <a:spcPct val="130000"/>
              </a:lnSpc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任务三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：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完善推介方案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以多学科视角，从游乐设施、功与能的关系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、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游玩体验、温馨提示等方面撰写游乐项目推介方案，用于班级推荐交流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1" name="组合 10" title=""/>
          <p:cNvGrpSpPr/>
          <p:nvPr/>
        </p:nvGrpSpPr>
        <p:grpSpPr>
          <a:xfrm>
            <a:off x="2530475" y="2289810"/>
            <a:ext cx="6990080" cy="3953510"/>
            <a:chOff x="749" y="3047"/>
            <a:chExt cx="11008" cy="622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0" y="6164"/>
              <a:ext cx="5523" cy="310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3" y="6150"/>
              <a:ext cx="5484" cy="307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" y="3047"/>
              <a:ext cx="5524" cy="310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rcRect l="1665"/>
            <a:stretch>
              <a:fillRect/>
            </a:stretch>
          </p:blipFill>
          <p:spPr>
            <a:xfrm>
              <a:off x="6273" y="3047"/>
              <a:ext cx="5467" cy="3103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/>
        </p:nvSpPr>
        <p:spPr>
          <a:xfrm>
            <a:off x="4319905" y="1300480"/>
            <a:ext cx="3281680" cy="530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水上</a:t>
            </a:r>
            <a:r>
              <a:rPr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滑梯项目推介方案</a:t>
            </a:r>
            <a:endParaRPr sz="2400" b="1">
              <a:latin typeface="楷体" panose="02010609060101010101" charset="-122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图片 4" title=""/>
          <p:cNvPicPr/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7144385" y="3889375"/>
            <a:ext cx="4539615" cy="2747645"/>
          </a:xfrm>
          <a:prstGeom prst="rect">
            <a:avLst/>
          </a:prstGeom>
        </p:spPr>
      </p:pic>
      <p:sp>
        <p:nvSpPr>
          <p:cNvPr id="2" name="文本框 1" title=""/>
          <p:cNvSpPr txBox="1"/>
          <p:nvPr/>
        </p:nvSpPr>
        <p:spPr>
          <a:xfrm>
            <a:off x="135255" y="571500"/>
            <a:ext cx="8977630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711200">
              <a:lnSpc>
                <a:spcPct val="130000"/>
              </a:lnSpc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下面是简写的</a:t>
            </a:r>
            <a:r>
              <a:rPr lang="zh-CN" sz="2800" b="1">
                <a:latin typeface="黑体" panose="02010609060101010101" charset="-122"/>
                <a:ea typeface="黑体" panose="02010609060101010101" charset="-122"/>
                <a:cs typeface="Times New Roman" panose="02020603050405020304" charset="0"/>
                <a:sym typeface="+mn-ea"/>
              </a:rPr>
              <a:t>水上</a:t>
            </a:r>
            <a:r>
              <a:rPr sz="2800" b="1">
                <a:latin typeface="黑体" panose="02010609060101010101" charset="-122"/>
                <a:ea typeface="黑体" panose="02010609060101010101" charset="-122"/>
                <a:cs typeface="Times New Roman" panose="02020603050405020304" charset="0"/>
                <a:sym typeface="+mn-ea"/>
              </a:rPr>
              <a:t>滑梯项目</a:t>
            </a:r>
            <a:r>
              <a:rPr lang="zh-CN" sz="2800" b="1">
                <a:latin typeface="黑体" panose="02010609060101010101" charset="-122"/>
                <a:ea typeface="黑体" panose="02010609060101010101" charset="-122"/>
                <a:cs typeface="Times New Roman" panose="02020603050405020304" charset="0"/>
                <a:sym typeface="+mn-ea"/>
              </a:rPr>
              <a:t>的</a:t>
            </a:r>
            <a:r>
              <a:rPr sz="2800" b="1">
                <a:latin typeface="黑体" panose="02010609060101010101" charset="-122"/>
                <a:ea typeface="黑体" panose="02010609060101010101" charset="-122"/>
                <a:cs typeface="Times New Roman" panose="02020603050405020304" charset="0"/>
                <a:sym typeface="+mn-ea"/>
              </a:rPr>
              <a:t>推介方案</a:t>
            </a:r>
            <a:r>
              <a:rPr lang="zh-CN" sz="2800" b="1">
                <a:latin typeface="黑体" panose="02010609060101010101" charset="-122"/>
                <a:ea typeface="黑体" panose="02010609060101010101" charset="-122"/>
                <a:cs typeface="Times New Roman" panose="02020603050405020304" charset="0"/>
                <a:sym typeface="+mn-ea"/>
              </a:rPr>
              <a:t>，供你参考：</a:t>
            </a:r>
            <a:endParaRPr lang="zh-CN" sz="2800" b="1">
              <a:latin typeface="黑体" panose="02010609060101010101" charset="-122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237490" y="1909445"/>
            <a:ext cx="3799205" cy="530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一、设施介绍</a:t>
            </a:r>
            <a:endParaRPr lang="zh-CN" sz="2400" b="1">
              <a:latin typeface="楷体" panose="02010609060101010101" charset="-122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 title=""/>
          <p:cNvSpPr txBox="1"/>
          <p:nvPr/>
        </p:nvSpPr>
        <p:spPr>
          <a:xfrm>
            <a:off x="237490" y="2343150"/>
            <a:ext cx="11446510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    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水上滑梯是一种充满乐趣和刺激的游乐设施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它结合了水的浮力和滑梯的速度，为游客带来独特的体验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    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一般包含高速直滑梯、波浪滑梯、螺旋滑梯等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多种类型.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且配备安全护栏、缓冲区域及救生员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 title=""/>
          <p:cNvSpPr txBox="1"/>
          <p:nvPr/>
        </p:nvSpPr>
        <p:spPr>
          <a:xfrm>
            <a:off x="227330" y="4264025"/>
            <a:ext cx="4544695" cy="530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二、水上</a:t>
            </a:r>
            <a:r>
              <a:rPr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滑梯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的功与能关系</a:t>
            </a:r>
            <a:endParaRPr lang="zh-CN" sz="2400" b="1">
              <a:latin typeface="楷体" panose="02010609060101010101" charset="-122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 title=""/>
          <p:cNvSpPr txBox="1"/>
          <p:nvPr/>
        </p:nvSpPr>
        <p:spPr>
          <a:xfrm>
            <a:off x="227330" y="4719320"/>
            <a:ext cx="6635750" cy="18326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    </a:t>
            </a:r>
            <a:r>
              <a:rPr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游客</a:t>
            </a:r>
            <a:r>
              <a:rPr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爬上水上滑梯</a:t>
            </a:r>
            <a:r>
              <a:rPr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的高处克服重力做功，获得了</a:t>
            </a:r>
            <a:r>
              <a:rPr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重力势能</a:t>
            </a: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.在</a:t>
            </a:r>
            <a:r>
              <a:rPr 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下滑过程中</a:t>
            </a:r>
            <a:r>
              <a:rPr lang="en-US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的速度越来越快，动能不断增大，重力势能逐渐减小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，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重力势能转化为动能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文本框 10" title=""/>
          <p:cNvSpPr txBox="1"/>
          <p:nvPr/>
        </p:nvSpPr>
        <p:spPr>
          <a:xfrm>
            <a:off x="303530" y="1258570"/>
            <a:ext cx="4544695" cy="530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三、</a:t>
            </a:r>
            <a:r>
              <a:rPr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游玩体验</a:t>
            </a:r>
            <a:endParaRPr sz="2400" b="1">
              <a:latin typeface="楷体" panose="02010609060101010101" charset="-122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 title=""/>
          <p:cNvSpPr txBox="1"/>
          <p:nvPr/>
        </p:nvSpPr>
        <p:spPr>
          <a:xfrm>
            <a:off x="303530" y="1725295"/>
            <a:ext cx="11675745" cy="1052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水上滑梯的高速滑行和旋转设计给游客带来了强烈的刺激和乐趣</a:t>
            </a:r>
            <a:r>
              <a:rPr 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.</a:t>
            </a:r>
            <a:r>
              <a:rPr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不同类型的水上滑梯提供了不同的体验</a:t>
            </a:r>
            <a:r>
              <a:rPr 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......</a:t>
            </a:r>
            <a:endParaRPr lang="en-US" sz="24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 title=""/>
          <p:cNvSpPr txBox="1"/>
          <p:nvPr/>
        </p:nvSpPr>
        <p:spPr>
          <a:xfrm>
            <a:off x="4260215" y="772795"/>
            <a:ext cx="3281680" cy="530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水上</a:t>
            </a:r>
            <a:r>
              <a:rPr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滑梯项目推介方案</a:t>
            </a:r>
            <a:endParaRPr sz="2400" b="1">
              <a:latin typeface="楷体" panose="02010609060101010101" charset="-122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图片 4" title=""/>
          <p:cNvPicPr/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7210425" y="3200400"/>
            <a:ext cx="4539615" cy="2747645"/>
          </a:xfrm>
          <a:prstGeom prst="rect">
            <a:avLst/>
          </a:prstGeom>
        </p:spPr>
      </p:pic>
      <p:sp>
        <p:nvSpPr>
          <p:cNvPr id="2" name="文本框 1" title=""/>
          <p:cNvSpPr txBox="1"/>
          <p:nvPr/>
        </p:nvSpPr>
        <p:spPr>
          <a:xfrm>
            <a:off x="303530" y="2838450"/>
            <a:ext cx="4544695" cy="530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四、温馨提示</a:t>
            </a:r>
            <a:endParaRPr lang="zh-CN" sz="2400" b="1">
              <a:latin typeface="楷体" panose="02010609060101010101" charset="-122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 title=""/>
          <p:cNvSpPr txBox="1"/>
          <p:nvPr/>
        </p:nvSpPr>
        <p:spPr>
          <a:xfrm>
            <a:off x="303530" y="3429000"/>
            <a:ext cx="6675755" cy="29330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1. </a:t>
            </a:r>
            <a:r>
              <a:rPr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游客在游玩水上滑梯时，应该遵守水上乐园的规则</a:t>
            </a:r>
            <a:r>
              <a:rPr 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. </a:t>
            </a:r>
            <a:r>
              <a:rPr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听从</a:t>
            </a:r>
            <a:r>
              <a:rPr lang="zh-CN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安全</a:t>
            </a:r>
            <a:r>
              <a:rPr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员的指挥，在滑梯上保持正确的姿势，确保安全</a:t>
            </a:r>
            <a:r>
              <a:rPr 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sz="24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2. </a:t>
            </a:r>
            <a:r>
              <a:rPr lang="zh-CN" alt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应</a:t>
            </a:r>
            <a:r>
              <a:rPr 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穿着合适的游泳服装. 同时，还可以携带一条毛巾，以便在游玩结束后擦干身体.</a:t>
            </a:r>
            <a:endParaRPr lang="en-US" sz="24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sz="24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......</a:t>
            </a:r>
            <a:endParaRPr lang="en-US" sz="24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/>
        </p:nvGrpSpPr>
        <p:grpSpPr>
          <a:xfrm>
            <a:off x="386080" y="853440"/>
            <a:ext cx="2302510" cy="583565"/>
            <a:chOff x="4830" y="1432"/>
            <a:chExt cx="3626" cy="919"/>
          </a:xfrm>
        </p:grpSpPr>
        <p:grpSp>
          <p:nvGrpSpPr>
            <p:cNvPr id="5" name="组合 4"/>
            <p:cNvGrpSpPr/>
            <p:nvPr/>
          </p:nvGrpSpPr>
          <p:grpSpPr>
            <a:xfrm>
              <a:off x="4830" y="1509"/>
              <a:ext cx="3412" cy="777"/>
              <a:chOff x="7140" y="1337"/>
              <a:chExt cx="3412" cy="777"/>
            </a:xfrm>
          </p:grpSpPr>
          <p:pic>
            <p:nvPicPr>
              <p:cNvPr id="7" name="图片 6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"/>
              <a:srcRect t="-5020" r="85155"/>
              <a:stretch>
                <a:fillRect/>
              </a:stretch>
            </p:blipFill>
            <p:spPr>
              <a:xfrm>
                <a:off x="7140" y="1337"/>
                <a:ext cx="787" cy="777"/>
              </a:xfrm>
              <a:prstGeom prst="rect">
                <a:avLst/>
              </a:prstGeom>
            </p:spPr>
          </p:pic>
          <p:cxnSp>
            <p:nvCxnSpPr>
              <p:cNvPr id="11" name="直接连接符 10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264" y="2095"/>
                <a:ext cx="3288" cy="0"/>
              </a:xfrm>
              <a:prstGeom prst="line">
                <a:avLst/>
              </a:prstGeom>
              <a:ln w="11430">
                <a:solidFill>
                  <a:srgbClr val="019542">
                    <a:alpha val="84000"/>
                  </a:srgb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5187" y="1432"/>
              <a:ext cx="3269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zh-CN" altLang="en-US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交流评价</a:t>
              </a:r>
              <a:endPara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15" name="文本框 14" title=""/>
          <p:cNvSpPr txBox="1"/>
          <p:nvPr>
            <p:custDataLst>
              <p:tags r:id="rId6"/>
            </p:custDataLst>
          </p:nvPr>
        </p:nvSpPr>
        <p:spPr>
          <a:xfrm>
            <a:off x="1209040" y="1672590"/>
            <a:ext cx="839343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在班级展示推介方案，并对其他推介方案给予评价.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6" name="https://photo-static-api.fotomore.com/creative/vcg/400/new/VCG41N1484923543.jpg?uid=386&amp;timestamp=1717496138&amp;sign=30df3127d24bbd4194b065a647450137" title="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343" t="23102" r="29880" b="23157"/>
          <a:stretch>
            <a:fillRect/>
          </a:stretch>
        </p:blipFill>
        <p:spPr>
          <a:xfrm>
            <a:off x="2181225" y="3064193"/>
            <a:ext cx="2121535" cy="2795905"/>
          </a:xfrm>
          <a:prstGeom prst="rect">
            <a:avLst/>
          </a:prstGeom>
        </p:spPr>
      </p:pic>
      <p:sp>
        <p:nvSpPr>
          <p:cNvPr id="17" name="Freeform 89" title=""/>
          <p:cNvSpPr/>
          <p:nvPr>
            <p:custDataLst>
              <p:tags r:id="rId8"/>
            </p:custDataLst>
          </p:nvPr>
        </p:nvSpPr>
        <p:spPr>
          <a:xfrm>
            <a:off x="6177280" y="3145790"/>
            <a:ext cx="4034790" cy="2632710"/>
          </a:xfrm>
          <a:custGeom>
            <a:rect l="l" t="t" r="r" b="b"/>
            <a:pathLst>
              <a:path w="6531429" h="4114800">
                <a:moveTo>
                  <a:pt x="0" y="0"/>
                </a:moveTo>
                <a:lnTo>
                  <a:pt x="6531429" y="0"/>
                </a:lnTo>
                <a:lnTo>
                  <a:pt x="65314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/>
        </p:nvGrpSpPr>
        <p:grpSpPr>
          <a:xfrm>
            <a:off x="386080" y="600710"/>
            <a:ext cx="2327910" cy="583565"/>
            <a:chOff x="4830" y="1445"/>
            <a:chExt cx="3666" cy="919"/>
          </a:xfrm>
        </p:grpSpPr>
        <p:grpSp>
          <p:nvGrpSpPr>
            <p:cNvPr id="8" name="组合 7"/>
            <p:cNvGrpSpPr/>
            <p:nvPr/>
          </p:nvGrpSpPr>
          <p:grpSpPr>
            <a:xfrm>
              <a:off x="4830" y="1509"/>
              <a:ext cx="3412" cy="777"/>
              <a:chOff x="7140" y="1337"/>
              <a:chExt cx="3412" cy="777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"/>
              <a:srcRect t="-5020" r="85155"/>
              <a:stretch>
                <a:fillRect/>
              </a:stretch>
            </p:blipFill>
            <p:spPr>
              <a:xfrm>
                <a:off x="7140" y="1337"/>
                <a:ext cx="787" cy="777"/>
              </a:xfrm>
              <a:prstGeom prst="rect">
                <a:avLst/>
              </a:prstGeom>
            </p:spPr>
          </p:pic>
          <p:cxnSp>
            <p:nvCxnSpPr>
              <p:cNvPr id="12" name="直接连接符 11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264" y="2095"/>
                <a:ext cx="3288" cy="0"/>
              </a:xfrm>
              <a:prstGeom prst="line">
                <a:avLst/>
              </a:prstGeom>
              <a:ln w="11430">
                <a:solidFill>
                  <a:srgbClr val="019542">
                    <a:alpha val="84000"/>
                  </a:srgb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5200" y="1445"/>
              <a:ext cx="3296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zh-CN" altLang="en-US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拓展研究</a:t>
              </a:r>
              <a:endPara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6"/>
            </p:custDataLst>
          </p:nvPr>
        </p:nvSpPr>
        <p:spPr>
          <a:xfrm>
            <a:off x="386080" y="1345565"/>
            <a:ext cx="1128712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查阅资料，了解我国民间的传统游乐项目、游乐方式以及这些游乐项目中蕴含的科学内涵. 体会物理学在游乐项目开发中的应用，写一篇科技小论文.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1" name="https://photo-static-api.fotomore.com/creative/vcg/veer/400/new/VCG41N505326890.jpg?uid=386&amp;timestamp=1717495950&amp;sign=8d29ec1f05d1816464c086ee8925f127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7530" y="3472180"/>
            <a:ext cx="2865120" cy="286512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440690" y="592455"/>
            <a:ext cx="109613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我国民间的传统游乐项目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有放风筝、踢毽子、荡秋千、抖空竹等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362585" y="1179830"/>
            <a:ext cx="11452860" cy="2124710"/>
            <a:chOff x="571" y="1858"/>
            <a:chExt cx="18036" cy="3346"/>
          </a:xfrm>
        </p:grpSpPr>
        <p:pic>
          <p:nvPicPr>
            <p:cNvPr id="3" name="图片 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94" y="2107"/>
              <a:ext cx="4861" cy="2881"/>
            </a:xfrm>
            <a:prstGeom prst="round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571" y="1858"/>
              <a:ext cx="18037" cy="3347"/>
              <a:chOff x="547" y="2665"/>
              <a:chExt cx="18037" cy="3347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547" y="2768"/>
                <a:ext cx="18037" cy="3244"/>
              </a:xfrm>
              <a:prstGeom prst="roundRect">
                <a:avLst/>
              </a:prstGeom>
              <a:noFill/>
              <a:ln w="31750">
                <a:solidFill>
                  <a:srgbClr val="00903F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5531" y="2665"/>
                <a:ext cx="12871" cy="319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SzTx/>
                  <a:buFontTx/>
                </a:pPr>
                <a:r>
                  <a:rPr lang="en-US" altLang="zh-CN" sz="2800" b="1">
                    <a:latin typeface="Times New Roman" panose="02020603050405020304" charset="0"/>
                    <a:ea typeface="楷体" panose="02010609060101010101" charset="-122"/>
                    <a:cs typeface="Times New Roman" panose="02020603050405020304" charset="0"/>
                    <a:sym typeface="+mn-ea"/>
                  </a:rPr>
                  <a:t>风筝亦称“纸鸢”、“风禽”等，历史悠久，流传甚广.</a:t>
                </a:r>
                <a:endParaRPr lang="en-US" altLang="zh-CN" sz="2800" b="1"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endParaRPr>
              </a:p>
              <a:p>
                <a:pPr>
                  <a:lnSpc>
                    <a:spcPct val="150000"/>
                  </a:lnSpc>
                  <a:buClrTx/>
                  <a:buSzTx/>
                  <a:buFontTx/>
                </a:pPr>
                <a:r>
                  <a:rPr lang="en-US" altLang="zh-CN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        </a:t>
                </a:r>
                <a:r>
                  <a:rPr lang="zh-CN" altLang="en-US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风筝表面一般呈弯曲的形状，风吹过时，其表面产生的</a:t>
                </a:r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压</a:t>
                </a:r>
                <a:r>
                  <a:rPr lang="zh-CN" altLang="en-US" sz="2800" b="1">
                    <a:solidFill>
                      <a:srgbClr val="0000FF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力</a:t>
                </a:r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差</a:t>
                </a:r>
                <a:r>
                  <a:rPr lang="zh-CN" altLang="en-US" sz="2800" b="1">
                    <a:solidFill>
                      <a:srgbClr val="0000FF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使风筝获得</a:t>
                </a:r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了向上的升力</a:t>
                </a:r>
                <a:r>
                  <a:rPr lang="en-US" altLang="zh-CN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.</a:t>
                </a:r>
                <a:endParaRPr lang="en-US" altLang="zh-CN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</p:grpSp>
      </p:grpSp>
      <p:grpSp>
        <p:nvGrpSpPr>
          <p:cNvPr id="14" name="组合 13" title=""/>
          <p:cNvGrpSpPr/>
          <p:nvPr/>
        </p:nvGrpSpPr>
        <p:grpSpPr>
          <a:xfrm>
            <a:off x="374015" y="3501390"/>
            <a:ext cx="11452860" cy="3040380"/>
            <a:chOff x="589" y="5514"/>
            <a:chExt cx="18036" cy="4788"/>
          </a:xfrm>
        </p:grpSpPr>
        <p:pic>
          <p:nvPicPr>
            <p:cNvPr id="5" name="图片 4"/>
            <p:cNvPicPr/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4857"/>
            <a:stretch>
              <a:fillRect/>
            </a:stretch>
          </p:blipFill>
          <p:spPr>
            <a:xfrm>
              <a:off x="13877" y="5871"/>
              <a:ext cx="4731" cy="4226"/>
            </a:xfrm>
            <a:prstGeom prst="round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589" y="5514"/>
              <a:ext cx="18037" cy="4788"/>
              <a:chOff x="547" y="2768"/>
              <a:chExt cx="18037" cy="4788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547" y="2768"/>
                <a:ext cx="18037" cy="4788"/>
              </a:xfrm>
              <a:prstGeom prst="roundRect">
                <a:avLst/>
              </a:prstGeom>
              <a:noFill/>
              <a:ln w="31750">
                <a:solidFill>
                  <a:srgbClr val="00903F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787" y="2800"/>
                <a:ext cx="13267" cy="455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30000"/>
                  </a:lnSpc>
                  <a:buClrTx/>
                  <a:buSzTx/>
                  <a:buFontTx/>
                </a:pPr>
                <a:r>
                  <a:rPr lang="en-US" altLang="zh-CN" sz="2800" b="1">
                    <a:latin typeface="Times New Roman" panose="02020603050405020304" charset="0"/>
                    <a:ea typeface="楷体" panose="02010609060101010101" charset="-122"/>
                    <a:cs typeface="Times New Roman" panose="02020603050405020304" charset="0"/>
                    <a:sym typeface="+mn-ea"/>
                  </a:rPr>
                  <a:t>踢毽子是中国民间传统运动项目之一</a:t>
                </a:r>
                <a:r>
                  <a:rPr lang="en-US" sz="2800" b="1">
                    <a:latin typeface="Times New Roman" panose="02020603050405020304" charset="0"/>
                    <a:ea typeface="楷体" panose="02010609060101010101" charset="-122"/>
                    <a:cs typeface="Times New Roman" panose="02020603050405020304" charset="0"/>
                    <a:sym typeface="+mn-ea"/>
                  </a:rPr>
                  <a:t>.</a:t>
                </a:r>
                <a:endParaRPr lang="en-US" altLang="zh-CN" sz="2800" b="1"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endParaRPr>
              </a:p>
              <a:p>
                <a:pPr>
                  <a:lnSpc>
                    <a:spcPct val="130000"/>
                  </a:lnSpc>
                  <a:buClrTx/>
                  <a:buSzTx/>
                  <a:buFontTx/>
                </a:pPr>
                <a:r>
                  <a:rPr lang="en-US" altLang="zh-CN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        踢毽子时，脚对毽子施加的</a:t>
                </a:r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力使毽子</a:t>
                </a:r>
                <a:r>
                  <a:rPr lang="zh-CN" altLang="en-US" sz="2800" b="1">
                    <a:solidFill>
                      <a:srgbClr val="0000FF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的运动状态发生改变</a:t>
                </a:r>
                <a:r>
                  <a:rPr lang="en-US" altLang="zh-CN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.脚踢毽子的过程中，人体的化学能转化为毽子的动能和势能. </a:t>
                </a:r>
                <a:r>
                  <a:rPr lang="en-US" altLang="zh-CN" sz="2800" b="1">
                    <a:solidFill>
                      <a:srgbClr val="0000FF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毽子在空中运动时，动能和势能不断相互转化</a:t>
                </a:r>
                <a:r>
                  <a:rPr lang="en-US" altLang="zh-CN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. </a:t>
                </a:r>
                <a:endParaRPr lang="en-US" altLang="zh-CN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9" name="组合 18" title=""/>
          <p:cNvGrpSpPr/>
          <p:nvPr/>
        </p:nvGrpSpPr>
        <p:grpSpPr>
          <a:xfrm>
            <a:off x="362585" y="541655"/>
            <a:ext cx="11452860" cy="2674620"/>
            <a:chOff x="571" y="853"/>
            <a:chExt cx="18036" cy="4212"/>
          </a:xfrm>
        </p:grpSpPr>
        <p:grpSp>
          <p:nvGrpSpPr>
            <p:cNvPr id="13" name="组合 12"/>
            <p:cNvGrpSpPr/>
            <p:nvPr/>
          </p:nvGrpSpPr>
          <p:grpSpPr>
            <a:xfrm>
              <a:off x="571" y="853"/>
              <a:ext cx="18037" cy="4213"/>
              <a:chOff x="547" y="2665"/>
              <a:chExt cx="18037" cy="4213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547" y="2768"/>
                <a:ext cx="18037" cy="4110"/>
              </a:xfrm>
              <a:prstGeom prst="roundRect">
                <a:avLst/>
              </a:prstGeom>
              <a:noFill/>
              <a:ln w="31750">
                <a:solidFill>
                  <a:srgbClr val="00903F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4284" y="2665"/>
                <a:ext cx="13863" cy="421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20000"/>
                  </a:lnSpc>
                  <a:buClrTx/>
                  <a:buSzTx/>
                  <a:buFontTx/>
                </a:pPr>
                <a:r>
                  <a:rPr lang="en-US" altLang="zh-CN" sz="2800" b="1">
                    <a:latin typeface="Times New Roman" panose="02020603050405020304" charset="0"/>
                    <a:ea typeface="楷体" panose="02010609060101010101" charset="-122"/>
                    <a:cs typeface="Times New Roman" panose="02020603050405020304" charset="0"/>
                    <a:sym typeface="+mn-ea"/>
                  </a:rPr>
                  <a:t>秋千俗称荡秋千或打秋千，在古代也被称为“半仙之戏”，是我国的传统体育项目之一.</a:t>
                </a:r>
                <a:endParaRPr lang="en-US" altLang="zh-CN" sz="2800" b="1"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endParaRPr>
              </a:p>
              <a:p>
                <a:pPr>
                  <a:lnSpc>
                    <a:spcPct val="120000"/>
                  </a:lnSpc>
                  <a:buClrTx/>
                  <a:buSzTx/>
                  <a:buFontTx/>
                </a:pPr>
                <a:r>
                  <a:rPr lang="en-US" altLang="zh-CN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        </a:t>
                </a:r>
                <a:r>
                  <a:rPr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当秋千摆动到最高点时，</a:t>
                </a:r>
                <a:r>
                  <a:rPr lang="zh-CN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重力势能最大，</a:t>
                </a:r>
                <a:r>
                  <a:rPr lang="zh-CN" sz="2800" b="1">
                    <a:solidFill>
                      <a:srgbClr val="0000FF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从最高点到最低点的过程中</a:t>
                </a:r>
                <a:r>
                  <a:rPr lang="zh-CN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，高度下降，速度增大，</a:t>
                </a:r>
                <a:r>
                  <a:rPr lang="zh-CN" sz="2800" b="1">
                    <a:solidFill>
                      <a:srgbClr val="0000FF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重力势能转化为动能</a:t>
                </a:r>
                <a:r>
                  <a:rPr lang="en-US" altLang="zh-CN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.</a:t>
                </a:r>
                <a:endParaRPr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</p:grpSp>
        <p:pic>
          <p:nvPicPr>
            <p:cNvPr id="5" name="图片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806" y="1045"/>
              <a:ext cx="3269" cy="3920"/>
            </a:xfrm>
            <a:prstGeom prst="roundRect">
              <a:avLst/>
            </a:prstGeom>
          </p:spPr>
        </p:pic>
      </p:grpSp>
      <p:grpSp>
        <p:nvGrpSpPr>
          <p:cNvPr id="18" name="组合 17" title=""/>
          <p:cNvGrpSpPr/>
          <p:nvPr/>
        </p:nvGrpSpPr>
        <p:grpSpPr>
          <a:xfrm>
            <a:off x="374015" y="3301365"/>
            <a:ext cx="11452860" cy="2715260"/>
            <a:chOff x="589" y="5199"/>
            <a:chExt cx="18036" cy="4276"/>
          </a:xfrm>
        </p:grpSpPr>
        <p:grpSp>
          <p:nvGrpSpPr>
            <p:cNvPr id="9" name="组合 8"/>
            <p:cNvGrpSpPr/>
            <p:nvPr/>
          </p:nvGrpSpPr>
          <p:grpSpPr>
            <a:xfrm>
              <a:off x="589" y="5199"/>
              <a:ext cx="18037" cy="4277"/>
              <a:chOff x="547" y="2768"/>
              <a:chExt cx="18037" cy="4277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547" y="2768"/>
                <a:ext cx="18037" cy="4277"/>
              </a:xfrm>
              <a:prstGeom prst="roundRect">
                <a:avLst/>
              </a:prstGeom>
              <a:noFill/>
              <a:ln w="31750">
                <a:solidFill>
                  <a:srgbClr val="00903F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787" y="2800"/>
                <a:ext cx="12689" cy="421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20000"/>
                  </a:lnSpc>
                  <a:buClrTx/>
                  <a:buSzTx/>
                  <a:buFontTx/>
                </a:pPr>
                <a:r>
                  <a:rPr lang="en-US" altLang="zh-CN" sz="2800" b="1">
                    <a:latin typeface="Times New Roman" panose="02020603050405020304" charset="0"/>
                    <a:ea typeface="楷体" panose="02010609060101010101" charset="-122"/>
                    <a:cs typeface="Times New Roman" panose="02020603050405020304" charset="0"/>
                    <a:sym typeface="+mn-ea"/>
                  </a:rPr>
                  <a:t>空竹是一种用线绳抖动使其高速旋转而发出响声的玩具，以竹木材料制成，中空，因而得名</a:t>
                </a:r>
                <a:r>
                  <a:rPr lang="en-US" sz="2800" b="1">
                    <a:latin typeface="Times New Roman" panose="02020603050405020304" charset="0"/>
                    <a:ea typeface="楷体" panose="02010609060101010101" charset="-122"/>
                    <a:cs typeface="Times New Roman" panose="02020603050405020304" charset="0"/>
                    <a:sym typeface="+mn-ea"/>
                  </a:rPr>
                  <a:t>.</a:t>
                </a:r>
                <a:endParaRPr lang="en-US" altLang="zh-CN" sz="2800" b="1"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endParaRPr>
              </a:p>
              <a:p>
                <a:pPr>
                  <a:lnSpc>
                    <a:spcPct val="120000"/>
                  </a:lnSpc>
                  <a:buClrTx/>
                  <a:buSzTx/>
                  <a:buFontTx/>
                </a:pPr>
                <a:r>
                  <a:rPr lang="en-US" altLang="zh-CN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        </a:t>
                </a:r>
                <a:r>
                  <a:rPr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抖空竹时，绳子对空竹施加的</a:t>
                </a:r>
                <a:r>
                  <a:rPr sz="2800" b="1">
                    <a:solidFill>
                      <a:srgbClr val="0000FF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力</a:t>
                </a:r>
                <a:r>
                  <a:rPr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使空竹产生旋转</a:t>
                </a:r>
                <a:r>
                  <a:rPr lang="en-US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. 空竹进行</a:t>
                </a:r>
                <a:r>
                  <a:rPr lang="en-US" sz="2800" b="1">
                    <a:solidFill>
                      <a:srgbClr val="0000FF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抛高</a:t>
                </a:r>
                <a:r>
                  <a:rPr lang="zh-CN" altLang="en-US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时，高度增大，速度减小，</a:t>
                </a:r>
                <a:r>
                  <a:rPr lang="zh-CN" altLang="en-US" sz="2800" b="1">
                    <a:solidFill>
                      <a:srgbClr val="0000FF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动能转化为重力势能</a:t>
                </a:r>
                <a:r>
                  <a:rPr lang="en-US" altLang="zh-CN" sz="2800" b="1"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.</a:t>
                </a:r>
                <a:endParaRPr lang="en-US" altLang="zh-CN" sz="2800" b="1"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</p:grpSp>
        <p:pic>
          <p:nvPicPr>
            <p:cNvPr id="12" name="图片 11"/>
            <p:cNvPicPr/>
            <p:nvPr/>
          </p:nvPicPr>
          <p:blipFill>
            <a:blip r:embed="rId3"/>
            <a:srcRect t="9580" r="39297"/>
            <a:stretch>
              <a:fillRect/>
            </a:stretch>
          </p:blipFill>
          <p:spPr>
            <a:xfrm>
              <a:off x="13650" y="5405"/>
              <a:ext cx="4850" cy="3682"/>
            </a:xfrm>
            <a:prstGeom prst="roundRect">
              <a:avLst/>
            </a:prstGeom>
          </p:spPr>
        </p:pic>
      </p:grpSp>
      <p:pic>
        <p:nvPicPr>
          <p:cNvPr id="15" name="https://photo-static-api.fotomore.com/creative/vcg/veer/400/new/VCG41N506850934.jpg?uid=386&amp;timestamp=1725605000&amp;sign=1dd9c46a5d81ae7ccd5a282e7a6c4604" title=""/>
          <p:cNvPicPr>
            <a:picLocks noChangeAspect="1"/>
          </p:cNvPicPr>
          <p:nvPr/>
        </p:nvPicPr>
        <p:blipFill>
          <a:blip r:embed="rId4"/>
          <a:srcRect t="28505"/>
          <a:stretch>
            <a:fillRect/>
          </a:stretch>
        </p:blipFill>
        <p:spPr>
          <a:xfrm>
            <a:off x="2383155" y="6101715"/>
            <a:ext cx="788670" cy="621030"/>
          </a:xfrm>
          <a:prstGeom prst="rect">
            <a:avLst/>
          </a:prstGeom>
        </p:spPr>
      </p:pic>
      <p:sp>
        <p:nvSpPr>
          <p:cNvPr id="16" name="文本框 15" title=""/>
          <p:cNvSpPr txBox="1"/>
          <p:nvPr/>
        </p:nvSpPr>
        <p:spPr>
          <a:xfrm>
            <a:off x="3229610" y="6162675"/>
            <a:ext cx="6647180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buClrTx/>
              <a:buSzTx/>
              <a:buFontTx/>
            </a:pP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收集整合资料，撰写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一篇科技小论文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吧！</a:t>
            </a:r>
            <a:endParaRPr lang="zh-CN" alt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8" name="组合 7" title=""/>
          <p:cNvGrpSpPr/>
          <p:nvPr>
            <p:custDataLst>
              <p:tags r:id="rId2"/>
            </p:custDataLst>
          </p:nvPr>
        </p:nvGrpSpPr>
        <p:grpSpPr>
          <a:xfrm>
            <a:off x="283210" y="986790"/>
            <a:ext cx="11625580" cy="4924425"/>
            <a:chOff x="446" y="1554"/>
            <a:chExt cx="18308" cy="7755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>
            <a:xfrm>
              <a:off x="446" y="1572"/>
              <a:ext cx="18308" cy="773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半闭框 14"/>
            <p:cNvSpPr/>
            <p:nvPr>
              <p:custDataLst>
                <p:tags r:id="rId4"/>
              </p:custDataLst>
            </p:nvPr>
          </p:nvSpPr>
          <p:spPr>
            <a:xfrm>
              <a:off x="446" y="1554"/>
              <a:ext cx="808" cy="898"/>
            </a:xfrm>
            <a:prstGeom prst="halfFram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9" name="半闭框 28"/>
            <p:cNvSpPr/>
            <p:nvPr>
              <p:custDataLst>
                <p:tags r:id="rId5"/>
              </p:custDataLst>
            </p:nvPr>
          </p:nvSpPr>
          <p:spPr>
            <a:xfrm flipH="1" flipV="1">
              <a:off x="17946" y="8411"/>
              <a:ext cx="808" cy="898"/>
            </a:xfrm>
            <a:prstGeom prst="halfFram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6"/>
              </p:custDataLst>
            </p:nvPr>
          </p:nvSpPr>
          <p:spPr>
            <a:xfrm>
              <a:off x="2627" y="3287"/>
              <a:ext cx="2032" cy="408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7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目</a:t>
              </a:r>
              <a:r>
                <a:rPr lang="en-US" altLang="zh-CN" sz="7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</a:t>
              </a:r>
              <a:r>
                <a:rPr lang="zh-CN" altLang="en-US" sz="7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录</a:t>
              </a:r>
              <a:endParaRPr lang="zh-CN" altLang="en-US" sz="7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</p:txBody>
        </p:sp>
        <p:cxnSp>
          <p:nvCxnSpPr>
            <p:cNvPr id="31" name="直接连接符 30"/>
            <p:cNvCxnSpPr/>
            <p:nvPr>
              <p:custDataLst>
                <p:tags r:id="rId7"/>
              </p:custDataLst>
            </p:nvPr>
          </p:nvCxnSpPr>
          <p:spPr>
            <a:xfrm flipH="1">
              <a:off x="5288" y="1572"/>
              <a:ext cx="0" cy="6860"/>
            </a:xfrm>
            <a:prstGeom prst="line">
              <a:avLst/>
            </a:prstGeom>
            <a:ln>
              <a:solidFill>
                <a:srgbClr val="546C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组合 31"/>
            <p:cNvGrpSpPr/>
            <p:nvPr>
              <p:custDataLst>
                <p:tags r:id="rId8"/>
              </p:custDataLst>
            </p:nvPr>
          </p:nvGrpSpPr>
          <p:grpSpPr>
            <a:xfrm>
              <a:off x="8042" y="3960"/>
              <a:ext cx="5696" cy="1020"/>
              <a:chOff x="6238" y="3582"/>
              <a:chExt cx="5696" cy="1020"/>
            </a:xfrm>
          </p:grpSpPr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674" y="3584"/>
                <a:ext cx="4260" cy="10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:r>
                  <a:rPr lang="zh-CN" altLang="en-US" sz="3600" b="1">
                    <a:latin typeface="Times New Roman" panose="02020603050405020304" charset="0"/>
                    <a:ea typeface="黑体" panose="02010609060101010101" charset="-122"/>
                    <a:sym typeface="+mn-ea"/>
                  </a:rPr>
                  <a:t>活动方案</a:t>
                </a:r>
                <a:endParaRPr lang="zh-CN" altLang="en-US" sz="3600" b="1">
                  <a:latin typeface="Times New Roman" panose="02020603050405020304" charset="0"/>
                  <a:ea typeface="黑体" panose="02010609060101010101" charset="-122"/>
                  <a:cs typeface="黑体" panose="02010609060101010101" charset="-122"/>
                  <a:sym typeface="+mn-ea"/>
                </a:endParaRPr>
              </a:p>
            </p:txBody>
          </p:sp>
          <p:grpSp>
            <p:nvGrpSpPr>
              <p:cNvPr id="34" name="组合 33"/>
              <p:cNvGrpSpPr/>
              <p:nvPr/>
            </p:nvGrpSpPr>
            <p:grpSpPr>
              <a:xfrm>
                <a:off x="6238" y="3582"/>
                <a:ext cx="1020" cy="1020"/>
                <a:chOff x="6238" y="2056"/>
                <a:chExt cx="1020" cy="1020"/>
              </a:xfrm>
            </p:grpSpPr>
            <p:sp>
              <p:nvSpPr>
                <p:cNvPr id="35" name="椭圆 3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6238" y="2056"/>
                  <a:ext cx="1020" cy="10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1A550">
                      <a:alpha val="50000"/>
                    </a:srgb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36" name="文本框 35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6367" y="2058"/>
                  <a:ext cx="763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>
                      <a:solidFill>
                        <a:srgbClr val="00923F">
                          <a:alpha val="60000"/>
                        </a:srgbClr>
                      </a:solidFill>
                      <a:latin typeface="Times New Roman" panose="02020603050405020304" charset="0"/>
                      <a:ea typeface="黑体" panose="02010609060101010101" charset="-122"/>
                      <a:cs typeface="Times New Roman" panose="02020603050405020304" charset="0"/>
                    </a:rPr>
                    <a:t>2</a:t>
                  </a:r>
                  <a:endParaRPr lang="en-US" altLang="zh-CN" sz="3600" b="1">
                    <a:solidFill>
                      <a:srgbClr val="00923F">
                        <a:alpha val="60000"/>
                      </a:srgbClr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endParaRPr>
                </a:p>
              </p:txBody>
            </p:sp>
          </p:grpSp>
        </p:grpSp>
        <p:grpSp>
          <p:nvGrpSpPr>
            <p:cNvPr id="37" name="组合 36"/>
            <p:cNvGrpSpPr/>
            <p:nvPr>
              <p:custDataLst>
                <p:tags r:id="rId12"/>
              </p:custDataLst>
            </p:nvPr>
          </p:nvGrpSpPr>
          <p:grpSpPr>
            <a:xfrm>
              <a:off x="8042" y="5622"/>
              <a:ext cx="5696" cy="1020"/>
              <a:chOff x="6238" y="5233"/>
              <a:chExt cx="5696" cy="1020"/>
            </a:xfrm>
          </p:grpSpPr>
          <p:sp>
            <p:nvSpPr>
              <p:cNvPr id="38" name="文本框 37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674" y="5235"/>
                <a:ext cx="4260" cy="10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:r>
                  <a:rPr lang="zh-CN" sz="3600" b="1">
                    <a:latin typeface="Times New Roman" panose="02020603050405020304" charset="0"/>
                    <a:ea typeface="黑体" panose="02010609060101010101" charset="-122"/>
                    <a:sym typeface="+mn-ea"/>
                  </a:rPr>
                  <a:t>交流评价</a:t>
                </a:r>
                <a:endParaRPr lang="zh-CN" altLang="en-US" sz="3600" b="1">
                  <a:latin typeface="Times New Roman" panose="02020603050405020304" charset="0"/>
                  <a:ea typeface="黑体" panose="02010609060101010101" charset="-122"/>
                  <a:cs typeface="黑体" panose="02010609060101010101" charset="-122"/>
                  <a:sym typeface="+mn-ea"/>
                </a:endParaRPr>
              </a:p>
            </p:txBody>
          </p:sp>
          <p:grpSp>
            <p:nvGrpSpPr>
              <p:cNvPr id="39" name="组合 38"/>
              <p:cNvGrpSpPr/>
              <p:nvPr/>
            </p:nvGrpSpPr>
            <p:grpSpPr>
              <a:xfrm>
                <a:off x="6238" y="5233"/>
                <a:ext cx="1020" cy="1020"/>
                <a:chOff x="6238" y="2056"/>
                <a:chExt cx="1020" cy="1020"/>
              </a:xfrm>
            </p:grpSpPr>
            <p:sp>
              <p:nvSpPr>
                <p:cNvPr id="40" name="椭圆 39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6238" y="2056"/>
                  <a:ext cx="1020" cy="10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1A550">
                      <a:alpha val="50000"/>
                    </a:srgb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41" name="文本框 40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6367" y="2058"/>
                  <a:ext cx="763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>
                      <a:solidFill>
                        <a:srgbClr val="00923F">
                          <a:alpha val="60000"/>
                        </a:srgbClr>
                      </a:solidFill>
                      <a:latin typeface="Times New Roman" panose="02020603050405020304" charset="0"/>
                      <a:ea typeface="黑体" panose="02010609060101010101" charset="-122"/>
                      <a:cs typeface="Times New Roman" panose="02020603050405020304" charset="0"/>
                    </a:rPr>
                    <a:t>3</a:t>
                  </a:r>
                  <a:endParaRPr lang="en-US" altLang="zh-CN" sz="3600" b="1">
                    <a:solidFill>
                      <a:srgbClr val="00923F">
                        <a:alpha val="60000"/>
                      </a:srgbClr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endParaRPr>
                </a:p>
              </p:txBody>
            </p:sp>
          </p:grpSp>
        </p:grpSp>
        <p:grpSp>
          <p:nvGrpSpPr>
            <p:cNvPr id="42" name="组合 41"/>
            <p:cNvGrpSpPr/>
            <p:nvPr>
              <p:custDataLst>
                <p:tags r:id="rId16"/>
              </p:custDataLst>
            </p:nvPr>
          </p:nvGrpSpPr>
          <p:grpSpPr>
            <a:xfrm>
              <a:off x="8042" y="7284"/>
              <a:ext cx="5696" cy="1020"/>
              <a:chOff x="6238" y="6907"/>
              <a:chExt cx="5696" cy="1020"/>
            </a:xfrm>
          </p:grpSpPr>
          <p:sp>
            <p:nvSpPr>
              <p:cNvPr id="43" name="文本框 42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7674" y="6909"/>
                <a:ext cx="4260" cy="10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:r>
                  <a:rPr lang="zh-CN" sz="3600" b="1">
                    <a:latin typeface="Times New Roman" panose="02020603050405020304" charset="0"/>
                    <a:ea typeface="黑体" panose="02010609060101010101" charset="-122"/>
                    <a:sym typeface="+mn-ea"/>
                  </a:rPr>
                  <a:t>拓展研究</a:t>
                </a:r>
                <a:endParaRPr lang="zh-CN" altLang="en-US" sz="3600" b="1">
                  <a:latin typeface="Times New Roman" panose="02020603050405020304" charset="0"/>
                  <a:ea typeface="黑体" panose="02010609060101010101" charset="-122"/>
                  <a:cs typeface="黑体" panose="02010609060101010101" charset="-122"/>
                  <a:sym typeface="+mn-ea"/>
                </a:endParaRPr>
              </a:p>
            </p:txBody>
          </p:sp>
          <p:grpSp>
            <p:nvGrpSpPr>
              <p:cNvPr id="44" name="组合 43"/>
              <p:cNvGrpSpPr/>
              <p:nvPr/>
            </p:nvGrpSpPr>
            <p:grpSpPr>
              <a:xfrm>
                <a:off x="6238" y="6907"/>
                <a:ext cx="1020" cy="1020"/>
                <a:chOff x="6238" y="2056"/>
                <a:chExt cx="1020" cy="1020"/>
              </a:xfrm>
            </p:grpSpPr>
            <p:sp>
              <p:nvSpPr>
                <p:cNvPr id="45" name="椭圆 44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6238" y="2056"/>
                  <a:ext cx="1020" cy="10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1A55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solidFill>
                      <a:schemeClr val="lt1">
                        <a:alpha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46" name="文本框 45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6367" y="2058"/>
                  <a:ext cx="763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>
                      <a:solidFill>
                        <a:srgbClr val="00923F">
                          <a:alpha val="60000"/>
                        </a:srgbClr>
                      </a:solidFill>
                      <a:latin typeface="Times New Roman" panose="02020603050405020304" charset="0"/>
                      <a:ea typeface="黑体" panose="02010609060101010101" charset="-122"/>
                      <a:cs typeface="Times New Roman" panose="02020603050405020304" charset="0"/>
                    </a:rPr>
                    <a:t>4</a:t>
                  </a:r>
                  <a:endParaRPr lang="en-US" altLang="zh-CN" sz="3600" b="1">
                    <a:solidFill>
                      <a:srgbClr val="00923F">
                        <a:alpha val="60000"/>
                      </a:srgbClr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endParaRPr>
                </a:p>
              </p:txBody>
            </p:sp>
          </p:grpSp>
        </p:grpSp>
        <p:grpSp>
          <p:nvGrpSpPr>
            <p:cNvPr id="47" name="组合 46"/>
            <p:cNvGrpSpPr/>
            <p:nvPr>
              <p:custDataLst>
                <p:tags r:id="rId20"/>
              </p:custDataLst>
            </p:nvPr>
          </p:nvGrpSpPr>
          <p:grpSpPr>
            <a:xfrm>
              <a:off x="8042" y="2267"/>
              <a:ext cx="5696" cy="1051"/>
              <a:chOff x="6238" y="1929"/>
              <a:chExt cx="5696" cy="1051"/>
            </a:xfrm>
          </p:grpSpPr>
          <p:sp>
            <p:nvSpPr>
              <p:cNvPr id="48" name="文本框 47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7674" y="1964"/>
                <a:ext cx="4260" cy="10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:r>
                  <a:rPr lang="zh-CN" sz="3600" b="1">
                    <a:latin typeface="Times New Roman" panose="02020603050405020304" charset="0"/>
                    <a:ea typeface="黑体" panose="02010609060101010101" charset="-122"/>
                    <a:sym typeface="+mn-ea"/>
                  </a:rPr>
                  <a:t>问题缘起</a:t>
                </a:r>
                <a:endParaRPr lang="zh-CN" altLang="en-US" sz="3600" b="1">
                  <a:latin typeface="Times New Roman" panose="02020603050405020304" charset="0"/>
                  <a:ea typeface="黑体" panose="02010609060101010101" charset="-122"/>
                  <a:cs typeface="黑体" panose="02010609060101010101" charset="-122"/>
                  <a:sym typeface="+mn-ea"/>
                </a:endParaRPr>
              </a:p>
            </p:txBody>
          </p:sp>
          <p:grpSp>
            <p:nvGrpSpPr>
              <p:cNvPr id="49" name="组合 48"/>
              <p:cNvGrpSpPr/>
              <p:nvPr/>
            </p:nvGrpSpPr>
            <p:grpSpPr>
              <a:xfrm>
                <a:off x="6238" y="1929"/>
                <a:ext cx="1020" cy="1020"/>
                <a:chOff x="6238" y="2056"/>
                <a:chExt cx="1020" cy="1020"/>
              </a:xfrm>
            </p:grpSpPr>
            <p:sp>
              <p:nvSpPr>
                <p:cNvPr id="50" name="椭圆 49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6238" y="2056"/>
                  <a:ext cx="1020" cy="10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1A550">
                      <a:alpha val="50000"/>
                    </a:srgb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8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52" name="文本框 51"/>
                <p:cNvSpPr txBox="1"/>
                <p:nvPr>
                  <p:custDataLst>
                    <p:tags r:id="rId23"/>
                  </p:custDataLst>
                </p:nvPr>
              </p:nvSpPr>
              <p:spPr>
                <a:xfrm>
                  <a:off x="6367" y="2058"/>
                  <a:ext cx="763" cy="10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600" b="1">
                      <a:solidFill>
                        <a:srgbClr val="00923F">
                          <a:alpha val="60000"/>
                        </a:srgbClr>
                      </a:solidFill>
                      <a:latin typeface="Times New Roman" panose="02020603050405020304" charset="0"/>
                      <a:ea typeface="黑体" panose="02010609060101010101" charset="-122"/>
                      <a:cs typeface="Times New Roman" panose="02020603050405020304" charset="0"/>
                    </a:rPr>
                    <a:t>1</a:t>
                  </a:r>
                  <a:endParaRPr lang="en-US" altLang="zh-CN" sz="3600" b="1">
                    <a:solidFill>
                      <a:srgbClr val="00923F">
                        <a:alpha val="60000"/>
                      </a:srgbClr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</a:endParaRPr>
                </a:p>
              </p:txBody>
            </p:sp>
          </p:grpSp>
        </p:grp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H="1">
            <a:off x="12242800" y="10566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/>
        </p:nvGrpSpPr>
        <p:grpSpPr>
          <a:xfrm>
            <a:off x="386080" y="647700"/>
            <a:ext cx="2336165" cy="583565"/>
            <a:chOff x="4830" y="1445"/>
            <a:chExt cx="3679" cy="919"/>
          </a:xfrm>
        </p:grpSpPr>
        <p:grpSp>
          <p:nvGrpSpPr>
            <p:cNvPr id="8" name="组合 7"/>
            <p:cNvGrpSpPr/>
            <p:nvPr/>
          </p:nvGrpSpPr>
          <p:grpSpPr>
            <a:xfrm>
              <a:off x="4830" y="1509"/>
              <a:ext cx="3412" cy="777"/>
              <a:chOff x="7140" y="1337"/>
              <a:chExt cx="3412" cy="777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3"/>
              <a:srcRect t="-5020" r="85155"/>
              <a:stretch>
                <a:fillRect/>
              </a:stretch>
            </p:blipFill>
            <p:spPr>
              <a:xfrm>
                <a:off x="7140" y="1337"/>
                <a:ext cx="787" cy="777"/>
              </a:xfrm>
              <a:prstGeom prst="rect">
                <a:avLst/>
              </a:prstGeom>
            </p:spPr>
          </p:pic>
          <p:cxnSp>
            <p:nvCxnSpPr>
              <p:cNvPr id="12" name="直接连接符 11"/>
              <p:cNvCxnSpPr/>
              <p:nvPr>
                <p:custDataLst>
                  <p:tags r:id="rId5"/>
                </p:custDataLst>
              </p:nvPr>
            </p:nvCxnSpPr>
            <p:spPr>
              <a:xfrm>
                <a:off x="7264" y="2095"/>
                <a:ext cx="3288" cy="0"/>
              </a:xfrm>
              <a:prstGeom prst="line">
                <a:avLst/>
              </a:prstGeom>
              <a:ln w="11430">
                <a:solidFill>
                  <a:srgbClr val="019542">
                    <a:alpha val="84000"/>
                  </a:srgb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5213" y="1445"/>
              <a:ext cx="3296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zh-CN" altLang="en-US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问题缘起</a:t>
              </a:r>
              <a:endPara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10" name="文本框 9" title=""/>
          <p:cNvSpPr txBox="1"/>
          <p:nvPr>
            <p:custDataLst>
              <p:tags r:id="rId7"/>
            </p:custDataLst>
          </p:nvPr>
        </p:nvSpPr>
        <p:spPr>
          <a:xfrm>
            <a:off x="326390" y="1285240"/>
            <a:ext cx="11564620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       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游乐园中的滑滑梯、过山车等给我们留下了美好的童年记忆，这些惊险刺激的游乐项目源于各种能量之间的巧妙转化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. 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让我们再次走进游乐园，探究童年记忆中功与能的关系吧</a:t>
            </a: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2" name="图片 1" title=""/>
          <p:cNvPicPr/>
          <p:nvPr/>
        </p:nvPicPr>
        <p:blipFill>
          <a:blip r:embed="rId8">
            <a:lum bright="6000"/>
          </a:blip>
          <a:stretch>
            <a:fillRect/>
          </a:stretch>
        </p:blipFill>
        <p:spPr>
          <a:xfrm>
            <a:off x="1575435" y="3159125"/>
            <a:ext cx="3119120" cy="3215005"/>
          </a:xfrm>
          <a:prstGeom prst="rect">
            <a:avLst/>
          </a:prstGeom>
        </p:spPr>
      </p:pic>
      <p:pic>
        <p:nvPicPr>
          <p:cNvPr id="4" name="图片 3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584190" y="3159125"/>
            <a:ext cx="5090795" cy="321500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/>
        </p:nvGrpSpPr>
        <p:grpSpPr>
          <a:xfrm>
            <a:off x="386080" y="601980"/>
            <a:ext cx="2251710" cy="583565"/>
            <a:chOff x="4830" y="1432"/>
            <a:chExt cx="3546" cy="919"/>
          </a:xfrm>
        </p:grpSpPr>
        <p:grpSp>
          <p:nvGrpSpPr>
            <p:cNvPr id="8" name="组合 7"/>
            <p:cNvGrpSpPr/>
            <p:nvPr/>
          </p:nvGrpSpPr>
          <p:grpSpPr>
            <a:xfrm>
              <a:off x="4830" y="1509"/>
              <a:ext cx="3412" cy="777"/>
              <a:chOff x="7140" y="1337"/>
              <a:chExt cx="3412" cy="777"/>
            </a:xfrm>
          </p:grpSpPr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2"/>
              <a:srcRect t="-5020" r="85155"/>
              <a:stretch>
                <a:fillRect/>
              </a:stretch>
            </p:blipFill>
            <p:spPr>
              <a:xfrm>
                <a:off x="7140" y="1337"/>
                <a:ext cx="787" cy="777"/>
              </a:xfrm>
              <a:prstGeom prst="rect">
                <a:avLst/>
              </a:prstGeom>
            </p:spPr>
          </p:pic>
          <p:cxnSp>
            <p:nvCxnSpPr>
              <p:cNvPr id="12" name="直接连接符 11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264" y="2095"/>
                <a:ext cx="3288" cy="0"/>
              </a:xfrm>
              <a:prstGeom prst="line">
                <a:avLst/>
              </a:prstGeom>
              <a:ln w="11430">
                <a:solidFill>
                  <a:srgbClr val="019542">
                    <a:alpha val="84000"/>
                  </a:srgb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5148" y="1432"/>
              <a:ext cx="3228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zh-CN" altLang="en-US" sz="3200" b="1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活动方案</a:t>
              </a:r>
              <a:endPara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2" name="文本框 1" title=""/>
          <p:cNvSpPr txBox="1"/>
          <p:nvPr/>
        </p:nvSpPr>
        <p:spPr>
          <a:xfrm>
            <a:off x="386080" y="1303020"/>
            <a:ext cx="11408410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buClrTx/>
              <a:buSzTx/>
              <a:buFontTx/>
            </a:pPr>
            <a:r>
              <a:rPr 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本活动涉及功与能、工程技术、心理、人体健康等相关知识. 通过体验感知、认识规则、完善方案等过程，完成自己喜欢的游乐项目推介方案.</a:t>
            </a:r>
            <a:endParaRPr lang="en-US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328295" y="2830830"/>
            <a:ext cx="1155573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711200">
              <a:lnSpc>
                <a:spcPct val="130000"/>
              </a:lnSpc>
            </a:pP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任务一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：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体验游乐项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目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 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走进游乐园，体验游乐项目，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感受不同位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置的速度变化，并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从能量的视角分析体验过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程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 title=""/>
          <p:cNvSpPr txBox="1"/>
          <p:nvPr/>
        </p:nvSpPr>
        <p:spPr>
          <a:xfrm>
            <a:off x="1036955" y="3890645"/>
            <a:ext cx="40354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感受惊险刺激的过山车：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7" name="图片 6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2956560" y="4627880"/>
            <a:ext cx="3249930" cy="1920240"/>
          </a:xfrm>
          <a:prstGeom prst="rect">
            <a:avLst/>
          </a:prstGeom>
        </p:spPr>
      </p:pic>
      <p:grpSp>
        <p:nvGrpSpPr>
          <p:cNvPr id="10" name="组合 9" title=""/>
          <p:cNvGrpSpPr/>
          <p:nvPr/>
        </p:nvGrpSpPr>
        <p:grpSpPr>
          <a:xfrm>
            <a:off x="8273415" y="3981450"/>
            <a:ext cx="3521075" cy="2470150"/>
            <a:chOff x="13390" y="3002"/>
            <a:chExt cx="5545" cy="3890"/>
          </a:xfrm>
        </p:grpSpPr>
        <p:grpSp>
          <p:nvGrpSpPr>
            <p:cNvPr id="38" name="组合 37"/>
            <p:cNvGrpSpPr/>
            <p:nvPr/>
          </p:nvGrpSpPr>
          <p:grpSpPr>
            <a:xfrm>
              <a:off x="13390" y="3002"/>
              <a:ext cx="5489" cy="3890"/>
              <a:chOff x="10997" y="2327"/>
              <a:chExt cx="5489" cy="3890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10997" y="2753"/>
                <a:ext cx="5489" cy="3464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grpSp>
            <p:nvGrpSpPr>
              <p:cNvPr id="41" name="组合 40"/>
              <p:cNvGrpSpPr/>
              <p:nvPr/>
            </p:nvGrpSpPr>
            <p:grpSpPr>
              <a:xfrm>
                <a:off x="11698" y="2327"/>
                <a:ext cx="3948" cy="910"/>
                <a:chOff x="14534" y="4613"/>
                <a:chExt cx="3948" cy="910"/>
              </a:xfrm>
            </p:grpSpPr>
            <p:pic>
              <p:nvPicPr>
                <p:cNvPr id="42" name="图片 41" descr="标题框红色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534" y="4624"/>
                  <a:ext cx="3883" cy="887"/>
                </a:xfrm>
                <a:prstGeom prst="rect">
                  <a:avLst/>
                </a:prstGeom>
                <a:solidFill>
                  <a:srgbClr val="F4F2EF"/>
                </a:solidFill>
              </p:spPr>
            </p:pic>
            <p:sp>
              <p:nvSpPr>
                <p:cNvPr id="43" name="文本框 42"/>
                <p:cNvSpPr txBox="1"/>
                <p:nvPr/>
              </p:nvSpPr>
              <p:spPr>
                <a:xfrm>
                  <a:off x="14597" y="4669"/>
                  <a:ext cx="3885" cy="8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zh-CN" altLang="en-US" sz="2800" b="1">
                      <a:solidFill>
                        <a:schemeClr val="tx1"/>
                      </a:solidFill>
                      <a:latin typeface="黑体" panose="02010609060101010101" charset="-122"/>
                      <a:ea typeface="黑体" panose="02010609060101010101" charset="-122"/>
                      <a:cs typeface="+mn-ea"/>
                      <a:sym typeface="+mn-ea"/>
                    </a:rPr>
                    <a:t>安全</a:t>
                  </a:r>
                  <a:r>
                    <a:rPr lang="en-US" altLang="zh-CN" sz="2800" b="1">
                      <a:solidFill>
                        <a:schemeClr val="tx1"/>
                      </a:solidFill>
                      <a:latin typeface="黑体" panose="02010609060101010101" charset="-122"/>
                      <a:ea typeface="黑体" panose="02010609060101010101" charset="-122"/>
                      <a:cs typeface="+mn-ea"/>
                      <a:sym typeface="+mn-ea"/>
                    </a:rPr>
                    <a:t>    </a:t>
                  </a:r>
                  <a:r>
                    <a:rPr lang="zh-CN" altLang="en-US" sz="2800" b="1">
                      <a:solidFill>
                        <a:schemeClr val="tx1"/>
                      </a:solidFill>
                      <a:latin typeface="黑体" panose="02010609060101010101" charset="-122"/>
                      <a:ea typeface="黑体" panose="02010609060101010101" charset="-122"/>
                      <a:cs typeface="+mn-ea"/>
                      <a:sym typeface="+mn-ea"/>
                    </a:rPr>
                    <a:t>警示</a:t>
                  </a:r>
                  <a:endParaRPr lang="zh-CN" altLang="en-US" sz="2800" b="1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  <a:cs typeface="+mn-ea"/>
                    <a:sym typeface="+mn-ea"/>
                  </a:endParaRPr>
                </a:p>
              </p:txBody>
            </p:sp>
            <p:pic>
              <p:nvPicPr>
                <p:cNvPr id="44" name="图片 43" descr="警示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59" y="4613"/>
                  <a:ext cx="835" cy="835"/>
                </a:xfrm>
                <a:prstGeom prst="rect">
                  <a:avLst/>
                </a:prstGeom>
              </p:spPr>
            </p:pic>
          </p:grpSp>
        </p:grpSp>
        <p:sp>
          <p:nvSpPr>
            <p:cNvPr id="49" name="Title 6"/>
            <p:cNvSpPr txBox="1"/>
            <p:nvPr>
              <p:custDataLst>
                <p:tags r:id="rId12"/>
              </p:custDataLst>
            </p:nvPr>
          </p:nvSpPr>
          <p:spPr>
            <a:xfrm>
              <a:off x="13545" y="3922"/>
              <a:ext cx="5390" cy="2873"/>
            </a:xfrm>
            <a:prstGeom prst="rect">
              <a:avLst/>
            </a:prstGeom>
            <a:noFill/>
            <a:ln w="3175"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wrap="square" lIns="72000" tIns="36195" rIns="72000" bIns="36195" rtlCol="0" anchor="t" anchorCtr="0">
              <a:noAutofit/>
            </a:bodyPr>
            <a:lstStyle>
              <a:lvl1pPr algn="l" defTabSz="9137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745" b="0" kern="1200" cap="none" spc="-49" baseline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anose="020b0502040204020203" pitchFamily="34" charset="0"/>
                </a:defRPr>
              </a:lvl1pPr>
            </a:lstStyle>
            <a:p>
              <a:pPr lvl="0" indent="0" algn="l" fontAlgn="auto">
                <a:lnSpc>
                  <a:spcPct val="130000"/>
                </a:lnSpc>
                <a:spcBef>
                  <a:spcPts val="800"/>
                </a:spcBef>
                <a:spcAft>
                  <a:spcPct val="0"/>
                </a:spcAft>
                <a:buSzTx/>
                <a:buFont typeface="Wingdings" panose="05000000000000000000" charset="0"/>
              </a:pPr>
              <a:r>
                <a:rPr sz="2800" b="1" spc="160">
                  <a:ln w="3175">
                    <a:noFill/>
                    <a:prstDash val="dash"/>
                  </a:ln>
                  <a:solidFill>
                    <a:schemeClr val="tx1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       正确系好安全</a:t>
              </a:r>
              <a:r>
                <a:rPr sz="2800" b="1" spc="160">
                  <a:ln w="3175">
                    <a:noFill/>
                    <a:prstDash val="dash"/>
                  </a:ln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带、</a:t>
              </a:r>
              <a:r>
                <a:rPr sz="2800" b="1" spc="160">
                  <a:ln w="3175">
                    <a:noFill/>
                    <a:prstDash val="dash"/>
                  </a:ln>
                  <a:solidFill>
                    <a:schemeClr val="tx1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听从工作人员安排等.</a:t>
              </a:r>
              <a:endParaRPr sz="2800" b="1" spc="16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图片 6" title=""/>
          <p:cNvPicPr/>
          <p:nvPr/>
        </p:nvPicPr>
        <p:blipFill>
          <a:blip r:embed="rId2"/>
          <a:stretch>
            <a:fillRect/>
          </a:stretch>
        </p:blipFill>
        <p:spPr>
          <a:xfrm>
            <a:off x="3691255" y="3106420"/>
            <a:ext cx="4481195" cy="2653665"/>
          </a:xfrm>
          <a:prstGeom prst="rect">
            <a:avLst/>
          </a:prstGeom>
        </p:spPr>
      </p:pic>
      <p:sp>
        <p:nvSpPr>
          <p:cNvPr id="2" name="文本框 1" title=""/>
          <p:cNvSpPr txBox="1"/>
          <p:nvPr/>
        </p:nvSpPr>
        <p:spPr>
          <a:xfrm>
            <a:off x="322580" y="979170"/>
            <a:ext cx="11739245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711200">
              <a:lnSpc>
                <a:spcPct val="130000"/>
              </a:lnSpc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刚开始时，过山车的小列车是依靠弹射器的推力或者链条爬上最高点的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 但在第一次下行后，就再也没有任何装置为它提供动力了. 从这时起，带动它沿轨道行驶的唯一的“发动机”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是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势能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5" y="861695"/>
            <a:ext cx="3639185" cy="2047240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1029335" y="2908935"/>
            <a:ext cx="2722880" cy="6172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过山车上升阶段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9" name="文本框 38" title=""/>
          <p:cNvSpPr txBox="1"/>
          <p:nvPr/>
        </p:nvSpPr>
        <p:spPr>
          <a:xfrm>
            <a:off x="5128895" y="1385570"/>
            <a:ext cx="922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动能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 title=""/>
          <p:cNvSpPr txBox="1"/>
          <p:nvPr/>
        </p:nvSpPr>
        <p:spPr>
          <a:xfrm>
            <a:off x="9993630" y="1352550"/>
            <a:ext cx="16236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重力势能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1" name="右箭头 51" title=""/>
          <p:cNvSpPr/>
          <p:nvPr/>
        </p:nvSpPr>
        <p:spPr>
          <a:xfrm>
            <a:off x="6059805" y="1506855"/>
            <a:ext cx="3924935" cy="2794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5" name="文本框 14" title=""/>
          <p:cNvSpPr txBox="1"/>
          <p:nvPr/>
        </p:nvSpPr>
        <p:spPr>
          <a:xfrm>
            <a:off x="6299835" y="1017905"/>
            <a:ext cx="3424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高度升高，速度减小</a:t>
            </a:r>
            <a:endParaRPr 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图片 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95" y="3729990"/>
            <a:ext cx="3634105" cy="2044700"/>
          </a:xfrm>
          <a:prstGeom prst="rect">
            <a:avLst/>
          </a:prstGeom>
        </p:spPr>
      </p:pic>
      <p:sp>
        <p:nvSpPr>
          <p:cNvPr id="6" name="文本框 5" title=""/>
          <p:cNvSpPr txBox="1"/>
          <p:nvPr/>
        </p:nvSpPr>
        <p:spPr>
          <a:xfrm>
            <a:off x="1029335" y="5870575"/>
            <a:ext cx="2722245" cy="6172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过山车下降阶段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 title=""/>
          <p:cNvSpPr txBox="1"/>
          <p:nvPr/>
        </p:nvSpPr>
        <p:spPr>
          <a:xfrm>
            <a:off x="4846320" y="4222115"/>
            <a:ext cx="18567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重力势能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 title=""/>
          <p:cNvSpPr txBox="1"/>
          <p:nvPr/>
        </p:nvSpPr>
        <p:spPr>
          <a:xfrm>
            <a:off x="10380345" y="4222115"/>
            <a:ext cx="10210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动能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右箭头 51" title=""/>
          <p:cNvSpPr/>
          <p:nvPr/>
        </p:nvSpPr>
        <p:spPr>
          <a:xfrm>
            <a:off x="6446520" y="4362450"/>
            <a:ext cx="3924935" cy="2794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19" name="文本框 18" title=""/>
          <p:cNvSpPr txBox="1"/>
          <p:nvPr/>
        </p:nvSpPr>
        <p:spPr>
          <a:xfrm>
            <a:off x="6686550" y="3873500"/>
            <a:ext cx="3424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高度下降，速度增大</a:t>
            </a:r>
            <a:endParaRPr 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文本框 23" title=""/>
          <p:cNvSpPr txBox="1"/>
          <p:nvPr/>
        </p:nvSpPr>
        <p:spPr>
          <a:xfrm>
            <a:off x="4987290" y="2201545"/>
            <a:ext cx="6630035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sz="28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上升到最高点时：过山车的</a:t>
            </a: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动能最小，重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                       </a:t>
            </a: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力势能最大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文本框 25" title=""/>
          <p:cNvSpPr txBox="1"/>
          <p:nvPr/>
        </p:nvSpPr>
        <p:spPr>
          <a:xfrm>
            <a:off x="4987290" y="5285740"/>
            <a:ext cx="6630035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sz="2800" b="1">
                <a:solidFill>
                  <a:schemeClr val="tx1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下降到最低点时：过山车的</a:t>
            </a: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动能最大，重</a:t>
            </a:r>
            <a:endParaRPr 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                       </a:t>
            </a:r>
            <a:r>
              <a:rPr 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力势能最小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9" grpId="0"/>
      <p:bldP spid="15" grpId="0"/>
      <p:bldP spid="13" grpId="0"/>
      <p:bldP spid="14" grpId="0"/>
      <p:bldP spid="19" grpId="0"/>
      <p:bldP spid="24" grpId="0"/>
      <p:bldP spid="26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1752600" y="1112520"/>
            <a:ext cx="826452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buClrTx/>
              <a:buSzTx/>
              <a:buFontTx/>
            </a:pP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为什么过山车后面的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“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小山丘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”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比前面的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“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小山丘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”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低？</a:t>
            </a:r>
            <a:endParaRPr 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37" name="组合 36" title=""/>
          <p:cNvGrpSpPr/>
          <p:nvPr/>
        </p:nvGrpSpPr>
        <p:grpSpPr>
          <a:xfrm>
            <a:off x="310515" y="1092200"/>
            <a:ext cx="1543050" cy="623570"/>
            <a:chOff x="546" y="5246"/>
            <a:chExt cx="2430" cy="982"/>
          </a:xfrm>
        </p:grpSpPr>
        <p:sp>
          <p:nvSpPr>
            <p:cNvPr id="60" name="文本框 59"/>
            <p:cNvSpPr txBox="1"/>
            <p:nvPr/>
          </p:nvSpPr>
          <p:spPr>
            <a:xfrm>
              <a:off x="1482" y="5358"/>
              <a:ext cx="1494" cy="87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3000" b="1">
                  <a:solidFill>
                    <a:srgbClr val="00923F"/>
                  </a:solidFill>
                  <a:latin typeface="Times New Roman" panose="02020603050405020304" charset="0"/>
                  <a:ea typeface="黑体" panose="02010609060101010101" charset="-122"/>
                  <a:sym typeface="+mn-ea"/>
                </a:rPr>
                <a:t>思考</a:t>
              </a:r>
              <a:endParaRPr lang="zh-CN" altLang="en-US" sz="3000" b="1">
                <a:solidFill>
                  <a:srgbClr val="00923F"/>
                </a:solidFill>
                <a:latin typeface="Times New Roman" panose="02020603050405020304" charset="0"/>
                <a:ea typeface="黑体" panose="02010609060101010101" charset="-122"/>
                <a:sym typeface="+mn-ea"/>
              </a:endParaRPr>
            </a:p>
          </p:txBody>
        </p:sp>
        <p:pic>
          <p:nvPicPr>
            <p:cNvPr id="61" name="图片 60" descr="303b32303233353030363bb5c6c5dd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" y="5246"/>
              <a:ext cx="1181" cy="982"/>
            </a:xfrm>
            <a:prstGeom prst="rect">
              <a:avLst/>
            </a:prstGeom>
          </p:spPr>
        </p:pic>
      </p:grpSp>
      <p:grpSp>
        <p:nvGrpSpPr>
          <p:cNvPr id="5" name="组合 4" title=""/>
          <p:cNvGrpSpPr/>
          <p:nvPr/>
        </p:nvGrpSpPr>
        <p:grpSpPr>
          <a:xfrm>
            <a:off x="528320" y="2365375"/>
            <a:ext cx="5260975" cy="3302635"/>
            <a:chOff x="832" y="3725"/>
            <a:chExt cx="8285" cy="5201"/>
          </a:xfrm>
        </p:grpSpPr>
        <p:pic>
          <p:nvPicPr>
            <p:cNvPr id="3" name="图片 2"/>
            <p:cNvPicPr/>
            <p:nvPr/>
          </p:nvPicPr>
          <p:blipFill>
            <a:blip r:embed="rId3">
              <a:lum contrast="24000"/>
            </a:blip>
            <a:stretch>
              <a:fillRect/>
            </a:stretch>
          </p:blipFill>
          <p:spPr>
            <a:xfrm flipH="1">
              <a:off x="832" y="3725"/>
              <a:ext cx="8285" cy="5201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223" y="6472"/>
              <a:ext cx="1536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sz="2800" b="1">
                  <a:latin typeface="站酷小薇LOGO体" panose="02010600010101010101" charset="-122"/>
                  <a:ea typeface="站酷小薇LOGO体" panose="02010600010101010101" charset="-122"/>
                  <a:cs typeface="Times New Roman" panose="02020603050405020304" charset="0"/>
                  <a:sym typeface="+mn-ea"/>
                </a:rPr>
                <a:t>起点</a:t>
              </a:r>
              <a:endParaRPr lang="zh-CN" altLang="en-US" sz="2800" b="1">
                <a:latin typeface="站酷小薇LOGO体" panose="02010600010101010101" charset="-122"/>
                <a:ea typeface="站酷小薇LOGO体" panose="02010600010101010101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6" name="文本框 5" title=""/>
          <p:cNvSpPr txBox="1"/>
          <p:nvPr/>
        </p:nvSpPr>
        <p:spPr>
          <a:xfrm>
            <a:off x="5974080" y="2634615"/>
            <a:ext cx="6096000" cy="2889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        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因为过山车与轨道间有摩擦，一部分机械能会转化为内能，机械能变小，这样过山车在运行过程中就不能达到原来的高度，所以“小山丘”设计的高度逐渐降低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252730" y="760730"/>
            <a:ext cx="1173924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711200">
              <a:lnSpc>
                <a:spcPct val="130000"/>
              </a:lnSpc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任务二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：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认识安全规则. 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结合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体验过程中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功与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能的关系，解释游乐项目安全须知相关内容，并从工程实践的视角对游乐设施的安全性进行评估.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 title=""/>
          <p:cNvPicPr/>
          <p:nvPr/>
        </p:nvPicPr>
        <p:blipFill>
          <a:blip r:embed="rId3">
            <a:lum bright="6000" contrast="24000"/>
          </a:blip>
          <a:srcRect b="18361"/>
          <a:stretch>
            <a:fillRect/>
          </a:stretch>
        </p:blipFill>
        <p:spPr>
          <a:xfrm>
            <a:off x="658495" y="2366645"/>
            <a:ext cx="3758565" cy="3962400"/>
          </a:xfrm>
          <a:prstGeom prst="rect">
            <a:avLst/>
          </a:prstGeom>
        </p:spPr>
      </p:pic>
      <p:grpSp>
        <p:nvGrpSpPr>
          <p:cNvPr id="5" name="组合 4" title=""/>
          <p:cNvGrpSpPr/>
          <p:nvPr/>
        </p:nvGrpSpPr>
        <p:grpSpPr>
          <a:xfrm>
            <a:off x="4572000" y="3179445"/>
            <a:ext cx="7209790" cy="2426970"/>
            <a:chOff x="7200" y="5007"/>
            <a:chExt cx="11354" cy="3822"/>
          </a:xfrm>
        </p:grpSpPr>
        <p:sp>
          <p:nvSpPr>
            <p:cNvPr id="4" name="圆角矩形标注 3"/>
            <p:cNvSpPr/>
            <p:nvPr/>
          </p:nvSpPr>
          <p:spPr>
            <a:xfrm>
              <a:off x="7200" y="5046"/>
              <a:ext cx="11354" cy="3783"/>
            </a:xfrm>
            <a:prstGeom prst="wedgeRoundRectCallout">
              <a:avLst>
                <a:gd name="adj1" fmla="val -60453"/>
                <a:gd name="adj2" fmla="val 41065"/>
                <a:gd name="adj3" fmla="val 16667"/>
              </a:avLst>
            </a:prstGeom>
            <a:noFill/>
            <a:ln w="25400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9" name="Title 6"/>
            <p:cNvSpPr txBox="1"/>
            <p:nvPr>
              <p:custDataLst>
                <p:tags r:id="rId4"/>
              </p:custDataLst>
            </p:nvPr>
          </p:nvSpPr>
          <p:spPr>
            <a:xfrm>
              <a:off x="7304" y="5007"/>
              <a:ext cx="11250" cy="3823"/>
            </a:xfrm>
            <a:prstGeom prst="rect">
              <a:avLst/>
            </a:prstGeom>
            <a:noFill/>
            <a:ln w="3175"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wrap="square" lIns="72000" tIns="36195" rIns="72000" bIns="36195" rtlCol="0" anchor="t" anchorCtr="0">
              <a:noAutofit/>
            </a:bodyPr>
            <a:lstStyle>
              <a:lvl1pPr algn="l" defTabSz="9137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745" b="0" kern="1200" cap="none" spc="-49" baseline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anose="020b0502040204020203" pitchFamily="34" charset="0"/>
                </a:defRPr>
              </a:lvl1pPr>
            </a:lstStyle>
            <a:p>
              <a:pPr marL="457200" lvl="0" indent="-457200" algn="l" fontAlgn="auto">
                <a:lnSpc>
                  <a:spcPct val="130000"/>
                </a:lnSpc>
                <a:spcBef>
                  <a:spcPts val="800"/>
                </a:spcBef>
                <a:spcAft>
                  <a:spcPct val="0"/>
                </a:spcAft>
                <a:buSzTx/>
                <a:buFont typeface="Arial" panose="020b0604020202020204" pitchFamily="34" charset="0"/>
                <a:buChar char="•"/>
              </a:pPr>
              <a:r>
                <a:rPr sz="2800" b="1" spc="160">
                  <a:ln w="3175">
                    <a:noFill/>
                    <a:prstDash val="dash"/>
                  </a:ln>
                  <a:solidFill>
                    <a:schemeClr val="tx1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游玩时请听从工作人员的安排和指引，坐好扶稳，</a:t>
              </a:r>
              <a:r>
                <a:rPr sz="2800" b="1" spc="160">
                  <a:ln w="3175">
                    <a:noFill/>
                    <a:prstDash val="dash"/>
                  </a:ln>
                  <a:solidFill>
                    <a:srgbClr val="0000FF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抓紧安全压杆上的</a:t>
              </a:r>
              <a:r>
                <a:rPr lang="zh-CN" altLang="en-US" sz="2800" b="1" spc="160">
                  <a:ln w="3175">
                    <a:noFill/>
                    <a:prstDash val="dash"/>
                  </a:ln>
                  <a:solidFill>
                    <a:srgbClr val="0000FF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扶</a:t>
              </a:r>
              <a:r>
                <a:rPr sz="2800" b="1" spc="160">
                  <a:ln w="3175">
                    <a:noFill/>
                    <a:prstDash val="dash"/>
                  </a:ln>
                  <a:solidFill>
                    <a:srgbClr val="0000FF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手</a:t>
              </a:r>
              <a:r>
                <a:rPr sz="2800" b="1" spc="160">
                  <a:ln w="3175">
                    <a:noFill/>
                    <a:prstDash val="dash"/>
                  </a:ln>
                  <a:solidFill>
                    <a:schemeClr val="tx1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......</a:t>
              </a:r>
              <a:endParaRPr sz="2800" b="1" spc="16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endParaRPr>
            </a:p>
            <a:p>
              <a:pPr marL="457200" lvl="0" indent="-457200" algn="l" fontAlgn="auto">
                <a:lnSpc>
                  <a:spcPct val="130000"/>
                </a:lnSpc>
                <a:spcBef>
                  <a:spcPts val="800"/>
                </a:spcBef>
                <a:spcAft>
                  <a:spcPct val="0"/>
                </a:spcAft>
                <a:buSzTx/>
                <a:buFont typeface="Arial" panose="020b0604020202020204" pitchFamily="34" charset="0"/>
                <a:buChar char="•"/>
              </a:pPr>
              <a:r>
                <a:rPr sz="2800" b="1" spc="160">
                  <a:ln w="3175">
                    <a:noFill/>
                    <a:prstDash val="dash"/>
                  </a:ln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游玩开始时，</a:t>
              </a:r>
              <a:r>
                <a:rPr lang="zh-CN" altLang="en-US" sz="2800" b="1" spc="160">
                  <a:ln w="3175">
                    <a:noFill/>
                    <a:prstDash val="dash"/>
                  </a:ln>
                  <a:solidFill>
                    <a:srgbClr val="0000FF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将</a:t>
              </a:r>
              <a:r>
                <a:rPr sz="2800" b="1" spc="160">
                  <a:ln w="3175">
                    <a:noFill/>
                    <a:prstDash val="dash"/>
                  </a:ln>
                  <a:solidFill>
                    <a:srgbClr val="0000FF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头靠在靠背上</a:t>
              </a:r>
              <a:r>
                <a:rPr sz="2800" b="1" spc="160">
                  <a:ln w="3175">
                    <a:noFill/>
                    <a:prstDash val="dash"/>
                  </a:ln>
                  <a:solidFill>
                    <a:schemeClr val="tx1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，双手抓紧安全</a:t>
              </a:r>
              <a:r>
                <a:rPr lang="zh-CN" altLang="en-US" sz="2800" b="1" spc="160">
                  <a:ln w="3175">
                    <a:noFill/>
                    <a:prstDash val="dash"/>
                  </a:ln>
                  <a:solidFill>
                    <a:schemeClr val="tx1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杆</a:t>
              </a:r>
              <a:r>
                <a:rPr sz="2800" b="1" spc="160">
                  <a:ln w="3175">
                    <a:noFill/>
                    <a:prstDash val="dash"/>
                  </a:ln>
                  <a:solidFill>
                    <a:schemeClr val="tx1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上的</a:t>
              </a:r>
              <a:r>
                <a:rPr lang="zh-CN" altLang="en-US" sz="2800" b="1" spc="160">
                  <a:ln w="3175">
                    <a:noFill/>
                    <a:prstDash val="dash"/>
                  </a:ln>
                  <a:solidFill>
                    <a:schemeClr val="tx1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扶</a:t>
              </a:r>
              <a:r>
                <a:rPr sz="2800" b="1" spc="160">
                  <a:ln w="3175">
                    <a:noFill/>
                    <a:prstDash val="dash"/>
                  </a:ln>
                  <a:solidFill>
                    <a:schemeClr val="tx1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手</a:t>
              </a:r>
              <a:r>
                <a:rPr sz="2800" b="1" spc="160">
                  <a:ln w="3175">
                    <a:noFill/>
                    <a:prstDash val="dash"/>
                  </a:ln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......</a:t>
              </a:r>
              <a:endParaRPr sz="2800" b="1" spc="16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</p:grp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/>
        </p:nvSpPr>
        <p:spPr>
          <a:xfrm>
            <a:off x="591185" y="3150235"/>
            <a:ext cx="11407140" cy="12966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1. </a:t>
            </a:r>
            <a:r>
              <a:rPr lang="zh-CN" altLang="en-US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抓紧扶手能够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确保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自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身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的</a:t>
            </a:r>
            <a:r>
              <a:rPr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稳定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，在过山车突然加速或转弯的过程中，可以提供额外的支撑，防止身体大幅偏移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5" name="组合 4" title=""/>
          <p:cNvGrpSpPr/>
          <p:nvPr/>
        </p:nvGrpSpPr>
        <p:grpSpPr>
          <a:xfrm>
            <a:off x="601345" y="1104265"/>
            <a:ext cx="11062335" cy="1851025"/>
            <a:chOff x="7200" y="5007"/>
            <a:chExt cx="17421" cy="2915"/>
          </a:xfrm>
        </p:grpSpPr>
        <p:sp>
          <p:nvSpPr>
            <p:cNvPr id="4" name="圆角矩形标注 3"/>
            <p:cNvSpPr/>
            <p:nvPr/>
          </p:nvSpPr>
          <p:spPr>
            <a:xfrm>
              <a:off x="7200" y="5046"/>
              <a:ext cx="17421" cy="2875"/>
            </a:xfrm>
            <a:prstGeom prst="wedgeRoundRectCallout">
              <a:avLst>
                <a:gd name="adj1" fmla="val -50193"/>
                <a:gd name="adj2" fmla="val 23248"/>
                <a:gd name="adj3" fmla="val 16667"/>
              </a:avLst>
            </a:prstGeom>
            <a:noFill/>
            <a:ln w="25400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9" name="Title 6"/>
            <p:cNvSpPr txBox="1"/>
            <p:nvPr>
              <p:custDataLst>
                <p:tags r:id="rId2"/>
              </p:custDataLst>
            </p:nvPr>
          </p:nvSpPr>
          <p:spPr>
            <a:xfrm>
              <a:off x="7304" y="5007"/>
              <a:ext cx="17196" cy="2915"/>
            </a:xfrm>
            <a:prstGeom prst="rect">
              <a:avLst/>
            </a:prstGeom>
            <a:noFill/>
            <a:ln w="3175"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wrap="square" lIns="72000" tIns="36195" rIns="72000" bIns="36195" rtlCol="0" anchor="t" anchorCtr="0">
              <a:noAutofit/>
            </a:bodyPr>
            <a:lstStyle>
              <a:lvl1pPr algn="l" defTabSz="9137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745" b="0" kern="1200" cap="none" spc="-49" baseline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anose="020b0502040204020203" pitchFamily="34" charset="0"/>
                </a:defRPr>
              </a:lvl1pPr>
            </a:lstStyle>
            <a:p>
              <a:pPr marL="457200" lvl="0" indent="-457200" algn="l" fontAlgn="auto">
                <a:lnSpc>
                  <a:spcPct val="130000"/>
                </a:lnSpc>
                <a:spcBef>
                  <a:spcPts val="800"/>
                </a:spcBef>
                <a:spcAft>
                  <a:spcPct val="0"/>
                </a:spcAft>
                <a:buSzTx/>
                <a:buFont typeface="Arial" panose="020b0604020202020204" pitchFamily="34" charset="0"/>
                <a:buChar char="•"/>
              </a:pPr>
              <a:r>
                <a:rPr sz="2800" b="1" spc="160">
                  <a:ln w="3175">
                    <a:noFill/>
                    <a:prstDash val="dash"/>
                  </a:ln>
                  <a:solidFill>
                    <a:schemeClr val="tx1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游玩时请听从工作人员的安排和指引，坐好扶稳，</a:t>
              </a:r>
              <a:r>
                <a:rPr sz="2800" b="1" spc="160">
                  <a:ln w="3175">
                    <a:noFill/>
                    <a:prstDash val="dash"/>
                  </a:ln>
                  <a:solidFill>
                    <a:srgbClr val="0000FF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抓紧安全压杆上的</a:t>
              </a:r>
              <a:r>
                <a:rPr lang="zh-CN" altLang="en-US" sz="2800" b="1" spc="160">
                  <a:ln w="3175">
                    <a:noFill/>
                    <a:prstDash val="dash"/>
                  </a:ln>
                  <a:solidFill>
                    <a:srgbClr val="0000FF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扶</a:t>
              </a:r>
              <a:r>
                <a:rPr sz="2800" b="1" spc="160">
                  <a:ln w="3175">
                    <a:noFill/>
                    <a:prstDash val="dash"/>
                  </a:ln>
                  <a:solidFill>
                    <a:srgbClr val="0000FF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手</a:t>
              </a:r>
              <a:r>
                <a:rPr sz="2800" b="1" spc="160">
                  <a:ln w="3175">
                    <a:noFill/>
                    <a:prstDash val="dash"/>
                  </a:ln>
                  <a:solidFill>
                    <a:schemeClr val="tx1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......</a:t>
              </a:r>
              <a:endParaRPr sz="2800" b="1" spc="16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endParaRPr>
            </a:p>
            <a:p>
              <a:pPr marL="457200" lvl="0" indent="-457200" algn="l" fontAlgn="auto">
                <a:lnSpc>
                  <a:spcPct val="130000"/>
                </a:lnSpc>
                <a:spcBef>
                  <a:spcPts val="800"/>
                </a:spcBef>
                <a:spcAft>
                  <a:spcPct val="0"/>
                </a:spcAft>
                <a:buSzTx/>
                <a:buFont typeface="Arial" panose="020b0604020202020204" pitchFamily="34" charset="0"/>
                <a:buChar char="•"/>
              </a:pPr>
              <a:r>
                <a:rPr sz="2800" b="1" spc="160">
                  <a:ln w="3175">
                    <a:noFill/>
                    <a:prstDash val="dash"/>
                  </a:ln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游玩开始时，</a:t>
              </a:r>
              <a:r>
                <a:rPr lang="zh-CN" altLang="en-US" sz="2800" b="1" spc="160">
                  <a:ln w="3175">
                    <a:noFill/>
                    <a:prstDash val="dash"/>
                  </a:ln>
                  <a:solidFill>
                    <a:srgbClr val="0000FF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将</a:t>
              </a:r>
              <a:r>
                <a:rPr sz="2800" b="1" spc="160">
                  <a:ln w="3175">
                    <a:noFill/>
                    <a:prstDash val="dash"/>
                  </a:ln>
                  <a:solidFill>
                    <a:srgbClr val="0000FF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头靠在靠背上</a:t>
              </a:r>
              <a:r>
                <a:rPr sz="2800" b="1" spc="160">
                  <a:ln w="3175">
                    <a:noFill/>
                    <a:prstDash val="dash"/>
                  </a:ln>
                  <a:solidFill>
                    <a:schemeClr val="tx1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，双手抓紧安全</a:t>
              </a:r>
              <a:r>
                <a:rPr lang="zh-CN" altLang="en-US" sz="2800" b="1" spc="160">
                  <a:ln w="3175">
                    <a:noFill/>
                    <a:prstDash val="dash"/>
                  </a:ln>
                  <a:solidFill>
                    <a:schemeClr val="tx1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杆</a:t>
              </a:r>
              <a:r>
                <a:rPr sz="2800" b="1" spc="160">
                  <a:ln w="3175">
                    <a:noFill/>
                    <a:prstDash val="dash"/>
                  </a:ln>
                  <a:solidFill>
                    <a:schemeClr val="tx1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上的</a:t>
              </a:r>
              <a:r>
                <a:rPr lang="zh-CN" altLang="en-US" sz="2800" b="1" spc="160">
                  <a:ln w="3175">
                    <a:noFill/>
                    <a:prstDash val="dash"/>
                  </a:ln>
                  <a:solidFill>
                    <a:schemeClr val="tx1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扶</a:t>
              </a:r>
              <a:r>
                <a:rPr sz="2800" b="1" spc="160">
                  <a:ln w="3175">
                    <a:noFill/>
                    <a:prstDash val="dash"/>
                  </a:ln>
                  <a:solidFill>
                    <a:schemeClr val="tx1"/>
                  </a:solidFill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手</a:t>
              </a:r>
              <a:r>
                <a:rPr sz="2800" b="1" spc="160">
                  <a:ln w="3175">
                    <a:noFill/>
                    <a:prstDash val="dash"/>
                  </a:ln>
                  <a:uFillTx/>
                  <a:latin typeface="Times New Roman" panose="02020603050405020304" charset="0"/>
                  <a:ea typeface="楷体" panose="02010609060101010101" charset="-122"/>
                  <a:cs typeface="Times New Roman" panose="02020603050405020304" charset="0"/>
                  <a:sym typeface="+mn-ea"/>
                </a:rPr>
                <a:t>......</a:t>
              </a:r>
              <a:endParaRPr sz="2800" b="1" spc="16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3" name="文本框 2" title=""/>
          <p:cNvSpPr txBox="1"/>
          <p:nvPr/>
        </p:nvSpPr>
        <p:spPr>
          <a:xfrm>
            <a:off x="591185" y="4505325"/>
            <a:ext cx="11171555" cy="12966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2. </a:t>
            </a:r>
            <a:r>
              <a:rPr 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过山车刚开始启动前进，人由于具有惯性，上身会后仰，开始前将头靠在靠背上，可以防止惯性造成伤害</a:t>
            </a:r>
            <a:r>
              <a:rPr lang="en-US" altLang="zh-CN" sz="28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28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  <p:tag name="KSO_WM_UNIT_PLACING_PICTURE_USER_VIEWPORT" val="{&quot;height&quot;:7482,&quot;width&quot;:14505}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387.75,&quot;left&quot;:22.3,&quot;top&quot;:77.7,&quot;width&quot;:915.4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DIAGRAM_VIRTUALLY_FRAME" val="{&quot;height&quot;:349.35,&quot;left&quot;:330.1,&quot;top&quot;:96.5,&quot;width&quot;:292.3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23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25.xml><?xml version="1.0" encoding="utf-8"?>
<p:tagLst xmlns:p="http://schemas.openxmlformats.org/presentationml/2006/main">
  <p:tag name="KSO_WM_DIAGRAM_VIRTUALLY_FRAME" val="{&quot;height&quot;:349.35,&quot;left&quot;:330.1,&quot;top&quot;:96.5,&quot;width&quot;:292.3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29.xml><?xml version="1.0" encoding="utf-8"?>
<p:tagLst xmlns:p="http://schemas.openxmlformats.org/presentationml/2006/main">
  <p:tag name="KSO_WM_DIAGRAM_VIRTUALLY_FRAME" val="{&quot;height&quot;:349.35,&quot;left&quot;:330.1,&quot;top&quot;:96.5,&quot;width&quot;:292.3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33.xml><?xml version="1.0" encoding="utf-8"?>
<p:tagLst xmlns:p="http://schemas.openxmlformats.org/presentationml/2006/main">
  <p:tag name="KSO_WM_DIAGRAM_VIRTUALLY_FRAME" val="{&quot;height&quot;:349.35,&quot;left&quot;:330.1,&quot;top&quot;:96.5,&quot;width&quot;:292.3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87.75,&quot;left&quot;:22.3,&quot;top&quot;:77.7,&quot;width&quot;:915.4}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  <p:tag name="KSO_WM_TAG_VERSION" val="1.0"/>
  <p:tag name="KSO_WM_TEMPLATE_CATEGORY" val="mixed"/>
  <p:tag name="KSO_WM_TEMPLATE_INDEX" val="20201941"/>
  <p:tag name="KSO_WM_UNIT_COMPATIBLE" val="0"/>
  <p:tag name="KSO_WM_UNIT_DIAGRAM_ISNUMVISUAL" val="0"/>
  <p:tag name="KSO_WM_UNIT_DIAGRAM_ISREFERUNIT" val="0"/>
  <p:tag name="KSO_WM_UNIT_HIGHLIGHT" val="0"/>
  <p:tag name="KSO_WM_UNIT_ID" val="mixed20201941_255*f*1"/>
  <p:tag name="KSO_WM_UNIT_INDEX" val="1"/>
  <p:tag name="KSO_WM_UNIT_LAYERLEVEL" val="1"/>
  <p:tag name="KSO_WM_UNIT_NOCLEAR" val="1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。"/>
  <p:tag name="KSO_WM_UNIT_TEXTBOXSTYLE_GUID" val="{637e38f4-a7e2-4f07-ae66-35d257d0b9a2}"/>
  <p:tag name="KSO_WM_UNIT_TEXTBOXSTYLE_SHAPETYPE" val="0"/>
  <p:tag name="KSO_WM_UNIT_TEXTBOXSTYLE_TEMPLATEID" val="3135445"/>
  <p:tag name="KSO_WM_UNIT_TEXTBOXSTYLE_TEMPLATETYPE" val="1"/>
  <p:tag name="KSO_WM_UNIT_TEXTBOXSTYLE_TYPE" val="8"/>
  <p:tag name="KSO_WM_UNIT_TYPE" val="f"/>
  <p:tag name="KSO_WM_UNIT_VALUE" val="54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  <p:tag name="KSO_WM_TAG_VERSION" val="1.0"/>
  <p:tag name="KSO_WM_TEMPLATE_CATEGORY" val="mixed"/>
  <p:tag name="KSO_WM_TEMPLATE_INDEX" val="20201941"/>
  <p:tag name="KSO_WM_UNIT_COMPATIBLE" val="0"/>
  <p:tag name="KSO_WM_UNIT_DIAGRAM_ISNUMVISUAL" val="0"/>
  <p:tag name="KSO_WM_UNIT_DIAGRAM_ISREFERUNIT" val="0"/>
  <p:tag name="KSO_WM_UNIT_HIGHLIGHT" val="0"/>
  <p:tag name="KSO_WM_UNIT_ID" val="mixed20201941_255*f*1"/>
  <p:tag name="KSO_WM_UNIT_INDEX" val="1"/>
  <p:tag name="KSO_WM_UNIT_LAYERLEVEL" val="1"/>
  <p:tag name="KSO_WM_UNIT_NOCLEAR" val="1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。"/>
  <p:tag name="KSO_WM_UNIT_TEXTBOXSTYLE_GUID" val="{637e38f4-a7e2-4f07-ae66-35d257d0b9a2}"/>
  <p:tag name="KSO_WM_UNIT_TEXTBOXSTYLE_SHAPETYPE" val="0"/>
  <p:tag name="KSO_WM_UNIT_TEXTBOXSTYLE_TEMPLATEID" val="3135445"/>
  <p:tag name="KSO_WM_UNIT_TEXTBOXSTYLE_TEMPLATETYPE" val="1"/>
  <p:tag name="KSO_WM_UNIT_TEXTBOXSTYLE_TYPE" val="8"/>
  <p:tag name="KSO_WM_UNIT_TYPE" val="f"/>
  <p:tag name="KSO_WM_UNIT_VALUE" val="54"/>
</p:tagLst>
</file>

<file path=ppt/tags/tag49.xml><?xml version="1.0" encoding="utf-8"?>
<p:tagLst xmlns:p="http://schemas.openxmlformats.org/presentationml/2006/main">
  <p:tag name="KSO_WM_BEAUTIFY_FLAG" val=""/>
  <p:tag name="KSO_WM_TAG_VERSION" val="1.0"/>
  <p:tag name="KSO_WM_TEMPLATE_CATEGORY" val="mixed"/>
  <p:tag name="KSO_WM_TEMPLATE_INDEX" val="20201941"/>
  <p:tag name="KSO_WM_UNIT_COMPATIBLE" val="0"/>
  <p:tag name="KSO_WM_UNIT_DIAGRAM_ISNUMVISUAL" val="0"/>
  <p:tag name="KSO_WM_UNIT_DIAGRAM_ISREFERUNIT" val="0"/>
  <p:tag name="KSO_WM_UNIT_HIGHLIGHT" val="0"/>
  <p:tag name="KSO_WM_UNIT_ID" val="mixed20201941_255*f*1"/>
  <p:tag name="KSO_WM_UNIT_INDEX" val="1"/>
  <p:tag name="KSO_WM_UNIT_LAYERLEVEL" val="1"/>
  <p:tag name="KSO_WM_UNIT_NOCLEAR" val="1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。"/>
  <p:tag name="KSO_WM_UNIT_TEXTBOXSTYLE_GUID" val="{637e38f4-a7e2-4f07-ae66-35d257d0b9a2}"/>
  <p:tag name="KSO_WM_UNIT_TEXTBOXSTYLE_SHAPETYPE" val="0"/>
  <p:tag name="KSO_WM_UNIT_TEXTBOXSTYLE_TEMPLATEID" val="3135445"/>
  <p:tag name="KSO_WM_UNIT_TEXTBOXSTYLE_TEMPLATETYPE" val="1"/>
  <p:tag name="KSO_WM_UNIT_TEXTBOXSTYLE_TYPE" val="8"/>
  <p:tag name="KSO_WM_UNIT_TYPE" val="f"/>
  <p:tag name="KSO_WM_UNIT_VALUE" val="54"/>
</p:tagLst>
</file>

<file path=ppt/tags/tag5.xml><?xml version="1.0" encoding="utf-8"?>
<p:tagLst xmlns:p="http://schemas.openxmlformats.org/presentationml/2006/main">
  <p:tag name="KSO_WM_BEAUTIFY_FLAG" val=""/>
  <p:tag name="KSO_WM_UNIT_PLACING_PICTURE_USER_VIEWPORT" val="{&quot;height&quot;:7482,&quot;width&quot;:14505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WZlMGUwZDk2NmUxYmJjZWMyMzE2MTkxMDliMWZmYzgifQ=="/>
  <p:tag name="KSO_WPP_MARK_KEY" val="b880c151-2aca-4d7b-8791-a0a2d5ab3984"/>
  <p:tag name="RESOURCE_RECORD_KEY" val="{&quot;13&quot;:[19951226,4663475,4629229,4642045,20184173,4650225,20184149,20174683,20174678,4705207,20174685,20174681,20242007,20469026],&quot;71&quot;:[76235680019]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1_物理课件咨询：18092199615（微信）   1045472853（QQ）">
  <a:themeElements>
    <a:clrScheme name="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00"/>
      </a:hlink>
      <a:folHlink>
        <a:srgbClr val="02A54F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2_物理课件咨询：18092199615（微信）   1045472853（QQ）">
  <a:themeElements>
    <a:clrScheme name="">
      <a:dk1>
        <a:srgbClr val="000000"/>
      </a:dk1>
      <a:lt1>
        <a:srgbClr val="FFFFFF"/>
      </a:lt1>
      <a:dk2>
        <a:srgbClr val="041D4B"/>
      </a:dk2>
      <a:lt2>
        <a:srgbClr val="F6F9FF"/>
      </a:lt2>
      <a:accent1>
        <a:srgbClr val="397AF3"/>
      </a:accent1>
      <a:accent2>
        <a:srgbClr val="2690EC"/>
      </a:accent2>
      <a:accent3>
        <a:srgbClr val="13A6E5"/>
      </a:accent3>
      <a:accent4>
        <a:srgbClr val="00BDDE"/>
      </a:accent4>
      <a:accent5>
        <a:srgbClr val="24D3BA"/>
      </a:accent5>
      <a:accent6>
        <a:srgbClr val="55DD95"/>
      </a:accent6>
      <a:hlink>
        <a:srgbClr val="0563C1"/>
      </a:hlink>
      <a:folHlink>
        <a:srgbClr val="954D72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74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宋体</vt:lpstr>
      <vt:lpstr>Times New Roman</vt:lpstr>
      <vt:lpstr>方正大标宋简体</vt:lpstr>
      <vt:lpstr>Calibri Light</vt:lpstr>
      <vt:lpstr>Calibri</vt:lpstr>
      <vt:lpstr>汉仪超粗圆简</vt:lpstr>
      <vt:lpstr>黑体</vt:lpstr>
      <vt:lpstr>Segoe UI</vt:lpstr>
      <vt:lpstr>Wingdings</vt:lpstr>
      <vt:lpstr>楷体</vt:lpstr>
      <vt:lpstr>站酷小薇LOGO体</vt:lpstr>
      <vt:lpstr>1_物理课件咨询：18092199615（微信）   1045472853（QQ）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2025-02-24T20:09:23Z</cp:lastPrinted>
  <dcterms:created xsi:type="dcterms:W3CDTF">2025-02-24T20:09:23Z</dcterms:created>
  <dcterms:modified xsi:type="dcterms:W3CDTF">2025-02-24T12:09:23Z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