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319" r:id="rId2"/>
    <p:sldId id="260" r:id="rId3"/>
    <p:sldId id="262" r:id="rId4"/>
    <p:sldId id="263" r:id="rId5"/>
    <p:sldId id="264" r:id="rId6"/>
    <p:sldId id="265" r:id="rId7"/>
    <p:sldId id="267" r:id="rId8"/>
    <p:sldId id="268" r:id="rId9"/>
    <p:sldId id="269" r:id="rId10"/>
    <p:sldId id="272" r:id="rId11"/>
    <p:sldId id="274" r:id="rId12"/>
    <p:sldId id="275" r:id="rId13"/>
    <p:sldId id="276" r:id="rId14"/>
    <p:sldId id="278" r:id="rId15"/>
    <p:sldId id="279" r:id="rId16"/>
    <p:sldId id="281" r:id="rId17"/>
    <p:sldId id="283" r:id="rId18"/>
    <p:sldId id="284" r:id="rId19"/>
    <p:sldId id="287" r:id="rId20"/>
    <p:sldId id="290" r:id="rId21"/>
    <p:sldId id="293" r:id="rId22"/>
    <p:sldId id="295" r:id="rId23"/>
    <p:sldId id="296" r:id="rId24"/>
    <p:sldId id="298" r:id="rId25"/>
    <p:sldId id="300" r:id="rId26"/>
    <p:sldId id="302" r:id="rId27"/>
    <p:sldId id="304" r:id="rId28"/>
    <p:sldId id="305" r:id="rId29"/>
    <p:sldId id="306" r:id="rId30"/>
    <p:sldId id="308" r:id="rId31"/>
    <p:sldId id="309" r:id="rId32"/>
    <p:sldId id="310" r:id="rId33"/>
    <p:sldId id="312" r:id="rId34"/>
    <p:sldId id="314" r:id="rId35"/>
    <p:sldId id="315" r:id="rId36"/>
    <p:sldId id="317" r:id="rId37"/>
    <p:sldId id="318" r:id="rId38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4" Type="http://schemas.openxmlformats.org/officeDocument/2006/relationships/image" Target="../media/image45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image" Target="../media/image49.wmf"/><Relationship Id="rId7" Type="http://schemas.openxmlformats.org/officeDocument/2006/relationships/image" Target="../media/image53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image" Target="../media/image58.wmf"/><Relationship Id="rId7" Type="http://schemas.openxmlformats.org/officeDocument/2006/relationships/image" Target="../media/image62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448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期末测试(一)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20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31.wmf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1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30.wmf"/><Relationship Id="rId5" Type="http://schemas.openxmlformats.org/officeDocument/2006/relationships/image" Target="../media/image27.w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38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40.wmf"/><Relationship Id="rId5" Type="http://schemas.openxmlformats.org/officeDocument/2006/relationships/image" Target="../media/image37.w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39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43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45.wmf"/><Relationship Id="rId5" Type="http://schemas.openxmlformats.org/officeDocument/2006/relationships/image" Target="../media/image42.wmf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22.bin"/><Relationship Id="rId9" Type="http://schemas.openxmlformats.org/officeDocument/2006/relationships/image" Target="../media/image44.w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51.wmf"/><Relationship Id="rId18" Type="http://schemas.openxmlformats.org/officeDocument/2006/relationships/oleObject" Target="../embeddings/oleObject33.bin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48.wmf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53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32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50.wmf"/><Relationship Id="rId5" Type="http://schemas.openxmlformats.org/officeDocument/2006/relationships/image" Target="../media/image47.wmf"/><Relationship Id="rId15" Type="http://schemas.openxmlformats.org/officeDocument/2006/relationships/image" Target="../media/image52.wmf"/><Relationship Id="rId10" Type="http://schemas.openxmlformats.org/officeDocument/2006/relationships/oleObject" Target="../embeddings/oleObject29.bin"/><Relationship Id="rId19" Type="http://schemas.openxmlformats.org/officeDocument/2006/relationships/image" Target="../media/image54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49.wmf"/><Relationship Id="rId14" Type="http://schemas.openxmlformats.org/officeDocument/2006/relationships/oleObject" Target="../embeddings/oleObject31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60.wmf"/><Relationship Id="rId18" Type="http://schemas.openxmlformats.org/officeDocument/2006/relationships/oleObject" Target="../embeddings/oleObject41.bin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57.wmf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62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40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59.wmf"/><Relationship Id="rId5" Type="http://schemas.openxmlformats.org/officeDocument/2006/relationships/image" Target="../media/image56.wmf"/><Relationship Id="rId15" Type="http://schemas.openxmlformats.org/officeDocument/2006/relationships/image" Target="../media/image61.wmf"/><Relationship Id="rId10" Type="http://schemas.openxmlformats.org/officeDocument/2006/relationships/oleObject" Target="../embeddings/oleObject37.bin"/><Relationship Id="rId19" Type="http://schemas.openxmlformats.org/officeDocument/2006/relationships/image" Target="../media/image63.wmf"/><Relationship Id="rId4" Type="http://schemas.openxmlformats.org/officeDocument/2006/relationships/oleObject" Target="../embeddings/oleObject34.bin"/><Relationship Id="rId9" Type="http://schemas.openxmlformats.org/officeDocument/2006/relationships/image" Target="../media/image58.wmf"/><Relationship Id="rId14" Type="http://schemas.openxmlformats.org/officeDocument/2006/relationships/oleObject" Target="../embeddings/oleObject39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71120" y="1777116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71788" y="3117415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期末测试(一)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87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6.(独家原创试题)如图4所示为子弹水平穿过苹果的瞬间,关于这个过程中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子弹的机械能变化情况说法正确的是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250" kern="0" spc="852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3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图4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A.子弹的动能不变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B.子弹的动能转化成重力势能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C.子弹的机械能守恒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D.子弹的重力势能不变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子弹穿过苹果时苹果对子弹做功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子弹自身的动能减少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但由于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水平运动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故重力势能不变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机械能不守恒。</a:t>
            </a:r>
            <a:endParaRPr lang="zh-CN" altLang="en-US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50" y="1803646"/>
            <a:ext cx="1815523" cy="15666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7.(2018山东临沂平邑期中)通过同学们的学习,分析以下情景中没有受到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浮力的物体是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303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936611"/>
            <a:ext cx="5648325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浸在液体(或气体)中的物体受到液体(或气体)竖直向上托起的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力叫浮力。太空中没有空气,故遨游的“天宫二号”不受浮力,选项D符合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2920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8.(2015重庆中考B卷)弹簧测力计下挂一长方体物体,将物体从盛有适量水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的烧杯上方离水面某一高度处缓缓下降,然后将其逐渐浸入水中如图5甲,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图乙是弹簧测力计示数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与物体下降高度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变化关系的图象,则下列说法中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正确的是(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N/kg)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115" kern="0" spc="2263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1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图5</a:t>
            </a:r>
            <a:endParaRPr lang="zh-CN" altLang="en-US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829" y="2992933"/>
            <a:ext cx="3760590" cy="26658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582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A.物体的体积是500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B.物体受到的最大浮力是5 N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C.物体的密度是2.25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D.物体刚浸没时下表面受到水的压力是9 N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由图象知,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 N,当物体完全浸入时,拉力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 N,受到的浮力为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 N-5 N=4 N,此时物体所受浮力最大,故B错误;利用阿基米德原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理计算出物体的体积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8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95" kern="0" spc="1493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A错误;物体的密度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35" kern="0" spc="-66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1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118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=2.25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,C正确;物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体刚浸没时,下表面受到的压力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N,D错误。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00430" y="3563145"/>
          <a:ext cx="48577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4" imgW="12801600" imgH="17373600" progId="Equation.DSMT4">
                  <p:embed/>
                </p:oleObj>
              </mc:Choice>
              <mc:Fallback>
                <p:oleObj name="Equation" r:id="rId4" imgW="12801600" imgH="173736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00430" y="3563145"/>
                        <a:ext cx="485775" cy="657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143372" y="3563145"/>
          <a:ext cx="22383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Equation" r:id="rId6" imgW="59131200" imgH="15849600" progId="Equation.DSMT4">
                  <p:embed/>
                </p:oleObj>
              </mc:Choice>
              <mc:Fallback>
                <p:oleObj name="Equation" r:id="rId6" imgW="59131200" imgH="158496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43372" y="3563145"/>
                        <a:ext cx="2238375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857488" y="4277525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Equation" r:id="rId8" imgW="6400800" imgH="14630400" progId="Equation.DSMT4">
                  <p:embed/>
                </p:oleObj>
              </mc:Choice>
              <mc:Fallback>
                <p:oleObj name="Equation" r:id="rId8" imgW="6400800" imgH="14630400" progId="Equation.DSMT4">
                  <p:embed/>
                  <p:pic>
                    <p:nvPicPr>
                      <p:cNvPr id="0" name="图片 102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57488" y="4277525"/>
                        <a:ext cx="2381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214678" y="4277525"/>
          <a:ext cx="371474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10" imgW="9753600" imgH="15849600" progId="Equation.DSMT4">
                  <p:embed/>
                </p:oleObj>
              </mc:Choice>
              <mc:Fallback>
                <p:oleObj name="Equation" r:id="rId10" imgW="9753600" imgH="15849600" progId="Equation.DSMT4">
                  <p:embed/>
                  <p:pic>
                    <p:nvPicPr>
                      <p:cNvPr id="0" name="图片 1028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14678" y="4277525"/>
                        <a:ext cx="371474" cy="6000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714744" y="4277525"/>
          <a:ext cx="18573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12" imgW="49072800" imgH="15849600" progId="Equation.DSMT4">
                  <p:embed/>
                </p:oleObj>
              </mc:Choice>
              <mc:Fallback>
                <p:oleObj name="Equation" r:id="rId12" imgW="49072800" imgH="15849600" progId="Equation.DSMT4">
                  <p:embed/>
                  <p:pic>
                    <p:nvPicPr>
                      <p:cNvPr id="0" name="图片 1029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14744" y="4277525"/>
                        <a:ext cx="1857375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749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9.如图6,物体做匀速直线运动,拉力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在10 s内所做的功为400 J,绳子的自由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端移动了5 m,滑轮组的机械效率为75%,则物体受到的摩擦力是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715" kern="0" spc="261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图6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A.60 N　　B.120 N　　C.20 N　　D.180 N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由题意知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有用功用来克服物体受到的摩擦力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拉力做的总功为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400 J,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故有用功为</a:t>
            </a:r>
            <a:r>
              <a:rPr lang="en-US" altLang="zh-CN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20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20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en-US" altLang="zh-CN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J</a:t>
            </a:r>
            <a:r>
              <a:rPr lang="en-US" altLang="zh-CN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75%=300 J,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由于滑轮组由三段绳子承担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故物体移动的距离为</a:t>
            </a:r>
            <a:r>
              <a:rPr lang="en-US" altLang="zh-CN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‘=</a:t>
            </a:r>
            <a:r>
              <a:rPr lang="zh-CN" altLang="en-US" sz="2000" kern="0" spc="-121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</a:t>
            </a:r>
            <a:r>
              <a:rPr lang="en-US" altLang="zh-CN" kern="0" dirty="0" err="1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m,</a:t>
            </a:r>
            <a:r>
              <a:rPr lang="en-US" altLang="zh-CN" i="1" kern="0" dirty="0" err="1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00" kern="0" spc="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  </a:t>
            </a:r>
            <a:r>
              <a:rPr lang="en-US" altLang="zh-CN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=180 N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1746184"/>
            <a:ext cx="3914775" cy="1171575"/>
          </a:xfrm>
          <a:prstGeom prst="rect">
            <a:avLst/>
          </a:prstGeom>
        </p:spPr>
      </p:pic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3340098" y="4512477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5" imgW="4572000" imgH="14630400" progId="Equation.DSMT4">
                  <p:embed/>
                </p:oleObj>
              </mc:Choice>
              <mc:Fallback>
                <p:oleObj name="Equation" r:id="rId5" imgW="4572000" imgH="146304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0098" y="4512477"/>
                        <a:ext cx="1714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4357686" y="4491839"/>
          <a:ext cx="3905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7" imgW="10363200" imgH="15240000" progId="Equation.DSMT4">
                  <p:embed/>
                </p:oleObj>
              </mc:Choice>
              <mc:Fallback>
                <p:oleObj name="Equation" r:id="rId7" imgW="10363200" imgH="152400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57686" y="4491839"/>
                        <a:ext cx="390525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60731"/>
            <a:ext cx="8467200" cy="4142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10.(2018四川广安中考)如图7,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是能绕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点转动的轻质杠杆,在中点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绳子悬挂重为100 N的物体(不计绳重),在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端施加竖直向上的拉力使杠杆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在水平位置平衡,则拉力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N。若保持拉力方向始终垂直于杠杆,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端缓慢向上提升一小段距离,在提升的过程中,拉力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“增大”、“减小”或“不变”)。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335" kern="0" spc="2129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图7</a:t>
            </a: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563145"/>
            <a:ext cx="3381375" cy="135255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720000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245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二、填空题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(每空2分,共24分)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699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50　减小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杠杆在水平位置保持平衡,由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可得,拉力的大小: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-10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25" kern="0" spc="54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95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100 N=50 N。若将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端缓慢向上提升一小段距离,则阻力臂将变小,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阻力不变,因为拉力方向始终垂直于杠杆,所以动力臂不变,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始终等于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减小。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517043" y="1239033"/>
          <a:ext cx="2190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4" imgW="5791200" imgH="16154400" progId="Equation.DSMT4">
                  <p:embed/>
                </p:oleObj>
              </mc:Choice>
              <mc:Fallback>
                <p:oleObj name="Equation" r:id="rId4" imgW="5791200" imgH="161544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17043" y="1239033"/>
                        <a:ext cx="219075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064854" y="1439060"/>
          <a:ext cx="3905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6" imgW="10363200" imgH="14630400" progId="Equation.DSMT4">
                  <p:embed/>
                </p:oleObj>
              </mc:Choice>
              <mc:Fallback>
                <p:oleObj name="Equation" r:id="rId6" imgW="10363200" imgH="146304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64854" y="1439060"/>
                        <a:ext cx="3905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68735" y="1939125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8" imgW="4876800" imgH="14630400" progId="Equation.DSMT4">
                  <p:embed/>
                </p:oleObj>
              </mc:Choice>
              <mc:Fallback>
                <p:oleObj name="Equation" r:id="rId8" imgW="4876800" imgH="14630400" progId="Equation.DSMT4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8735" y="1939125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11.(独家原创试题)如图8所示为动画片《哆啦A梦》中的小叮当利用竹蜻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蜓在空中匀速向上飞行的情景,则在这个过程中,小叮当的动能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机械能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170" kern="0" spc="15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9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图8</a:t>
            </a:r>
            <a:endParaRPr lang="zh-CN" altLang="en-US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20665"/>
            <a:ext cx="857250" cy="130492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676800" y="4134649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不变　变大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小叮当的质量不变,匀速飞行时速度不变,故动能不变,向上飞行时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高度变大,故重力势能变大,所以机械能变大。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12.(2019广东中考)如图9所示,用细线系住小球悬挂在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点,将小球拉至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释放,从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点经过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点运动到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点的过程中,小球的重力势能先变小后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,动能先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。(选填“变大”、“变小”或“不变”)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760" kern="0" spc="436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1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图9</a:t>
            </a:r>
            <a:endParaRPr lang="zh-CN" altLang="en-US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854" y="2242774"/>
            <a:ext cx="1268166" cy="1456043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28596" y="4206087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变大　变大　变小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小球从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点,高度减小,重力势能变小,重力势能转化成动能;从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点,高度增大,重力势能变大,动能转化成重力势能,故从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点经过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运动到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点的过程中,小球的重力势能先变小后变大,小球的动能先变大后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619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满分:100分,限时:60分钟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一、选择题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(每小题3分,共27分)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1.(2019山东德州中考)小强做鸡蛋在盐水中悬浮的实验时,先配制了半杯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浓盐水并将鸡蛋放入杯中,静止时如图1甲所示,然后逐渐向杯中添加清水,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直至如图乙所示。在逐渐向杯中添加清水过程中,下列说法不正确的是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445" kern="0" spc="1627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2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4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图1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706021"/>
            <a:ext cx="3197662" cy="185738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13.(2017黑龙江佳木斯中考)利用如图10所示的滑轮组将一个重200 N的物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体,匀速提高5 m,不计滑轮自重、绳重及摩擦,绳子自由端施加的拉力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N。若实际拉力为60 N,则实际拉力所做的功为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810" kern="0" spc="-158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图10</a:t>
            </a:r>
            <a:endParaRPr lang="zh-CN" altLang="en-US" dirty="0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000" y="2213366"/>
            <a:ext cx="409574" cy="1200149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28596" y="3848897"/>
            <a:ext cx="8467200" cy="2017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50　1 200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由图知,承担物重的绳子股数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=4,不计滑轮自重、绳重及摩擦,拉力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200 N=50 N;绳端移动的距离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m=20 m,实际拉力做功: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 m=1 200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J。</a:t>
            </a:r>
            <a:endParaRPr lang="zh-CN" altLang="en-US" dirty="0"/>
          </a:p>
        </p:txBody>
      </p:sp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714348" y="486808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5" imgW="4876800" imgH="14630400" progId="Equation.DSMT4">
                  <p:embed/>
                </p:oleObj>
              </mc:Choice>
              <mc:Fallback>
                <p:oleObj name="Equation" r:id="rId5" imgW="4876800" imgH="146304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4348" y="4868083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1247753" y="4849029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7" imgW="4876800" imgH="14630400" progId="Equation.DSMT4">
                  <p:embed/>
                </p:oleObj>
              </mc:Choice>
              <mc:Fallback>
                <p:oleObj name="Equation" r:id="rId7" imgW="4876800" imgH="146304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47753" y="4849029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415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14.(2018广西北部湾经济区中考)如图11所示,桌子上有一个底面积为2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、内盛有某液体的圆柱形容器,物块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(不吸液体)漂浮在液面上,则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密度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(选填“大于”、“小于”或“等于”)液体的密度。若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密度为0.5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,体积为4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的质量为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kg。现用力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,使其缓慢向下,直到恰好浸没在液体中(液体未溢出),此时液体对容器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底部压强增大了80 Pa,则该液体的密度为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260" kern="0" spc="100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图11</a:t>
            </a:r>
            <a:endParaRPr lang="zh-CN" altLang="en-US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65" y="3718280"/>
            <a:ext cx="2063343" cy="179537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43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小于　0.2　0.9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已知物块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(不吸液体)漂浮在液面上,则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液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,因为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=0.2 kg;物块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漂浮在液面上,则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液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85" kern="0" spc="13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,现用力压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,使其缓慢向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下,直到浸没在液体中,则液面上升的高度Δ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10" kern="0" spc="276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735" kern="0" spc="916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3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 - </a:t>
            </a:r>
            <a:r>
              <a:rPr lang="zh-CN" altLang="en-US" sz="2985" kern="0" spc="451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,此时液体对容器底部压强增大了80 Pa,则Δ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液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,即80 Pa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液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m-</a:t>
            </a:r>
            <a:r>
              <a:rPr lang="zh-CN" altLang="en-US" sz="2985" kern="0" spc="451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=0.9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77146" y="2205823"/>
          <a:ext cx="533399" cy="63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4" imgW="14020800" imgH="16764000" progId="Equation.DSMT4">
                  <p:embed/>
                </p:oleObj>
              </mc:Choice>
              <mc:Fallback>
                <p:oleObj name="Equation" r:id="rId4" imgW="14020800" imgH="167640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77146" y="2205823"/>
                        <a:ext cx="533399" cy="638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49317" y="2991645"/>
          <a:ext cx="657224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6" imgW="17373600" imgH="15240000" progId="Equation.DSMT4">
                  <p:embed/>
                </p:oleObj>
              </mc:Choice>
              <mc:Fallback>
                <p:oleObj name="Equation" r:id="rId6" imgW="17373600" imgH="152400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49317" y="2991645"/>
                        <a:ext cx="657224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250691" y="2748759"/>
          <a:ext cx="1638299" cy="885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8" imgW="43281600" imgH="23469600" progId="Equation.DSMT4">
                  <p:embed/>
                </p:oleObj>
              </mc:Choice>
              <mc:Fallback>
                <p:oleObj name="Equation" r:id="rId8" imgW="43281600" imgH="234696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50691" y="2748759"/>
                        <a:ext cx="1638299" cy="8858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328420" y="3872865"/>
          <a:ext cx="9525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10" imgW="25298400" imgH="17678400" progId="Equation.DSMT4">
                  <p:embed/>
                </p:oleObj>
              </mc:Choice>
              <mc:Fallback>
                <p:oleObj name="Equation" r:id="rId10" imgW="25298400" imgH="17678400" progId="Equation.DSMT4">
                  <p:embed/>
                  <p:pic>
                    <p:nvPicPr>
                      <p:cNvPr id="0" name="图片 512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28420" y="3872865"/>
                        <a:ext cx="952500" cy="666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133765" y="4539470"/>
          <a:ext cx="952499" cy="666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Equation" r:id="rId12" imgW="25298400" imgH="17678400" progId="Equation.DSMT4">
                  <p:embed/>
                </p:oleObj>
              </mc:Choice>
              <mc:Fallback>
                <p:oleObj name="Equation" r:id="rId12" imgW="25298400" imgH="17678400" progId="Equation.DSMT4">
                  <p:embed/>
                  <p:pic>
                    <p:nvPicPr>
                      <p:cNvPr id="0" name="图片 5125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33765" y="4539470"/>
                        <a:ext cx="952499" cy="6667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36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三、作图与简答题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(15、16题每题2分,17题4分,共8分)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15.(2017广东中考)如图12所示,利用羊角锤撬起钉子,请你在羊角锤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画出所能施加最小动力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,并画出阻力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的阻力臂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195" kern="0" spc="42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7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</a:t>
            </a:r>
            <a:endParaRPr lang="zh-CN" altLang="en-US" dirty="0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863" y="2211151"/>
            <a:ext cx="1360073" cy="178062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8477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见解析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根据杠杆平衡条件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知,阻力与阻力臂不变时,动力臂越长,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动力越小,支点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与作用点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的连线为最长的动力臂,动力方向垂直于动力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斜向左上方。过支点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作垂直于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作用线的垂线段,所得垂线段的长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度即阻力臂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610" kern="0" spc="321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410756"/>
            <a:ext cx="1247775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19642" y="2920203"/>
            <a:ext cx="8467200" cy="7719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r>
              <a:rPr lang="zh-CN" altLang="en-US" sz="3965" kern="0" spc="-14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3991773"/>
            <a:ext cx="323850" cy="952500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357158" y="848501"/>
            <a:ext cx="8467200" cy="22336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16.(2019江苏淮安中考)在图13中。画出使用滑轮组提升物体时最省力的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绳子绕法。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475" kern="0" spc="-7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2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图13</a:t>
            </a:r>
            <a:endParaRPr lang="zh-CN" altLang="en-US" dirty="0"/>
          </a:p>
        </p:txBody>
      </p:sp>
      <p:pic>
        <p:nvPicPr>
          <p:cNvPr id="6" name="图片 3" descr="textimage1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1777195"/>
            <a:ext cx="342899" cy="809624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357158" y="5349095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只有一个动滑轮和一个定滑轮,要求最省力,应该由3段绳子承担物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重,绳子先系在动滑轮的固定挂钩上,绕过上面的定滑轮,再绕过动滑轮。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2425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17.(2016浙江绍兴中考)光滑斜面甲与水平面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平滑连接,从斜面甲高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静止释放小球,小球运动到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点静止,如图14(a),在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点平滑拼接另一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光滑斜面乙。已知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,如图(b),回答下列问题: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955" kern="0" spc="5119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2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   图14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(1)如果小球从斜面甲高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处静止释放,说明小球在乙斜面到达的最大高度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的数量关系及理由。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(2)要使小球在乙斜面上到达的最大高度变为2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,小球应在甲斜面上多高处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静止释放,并说明理由。</a:t>
            </a:r>
            <a:endParaRPr lang="zh-CN" altLang="en-US"/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616" y="2253200"/>
            <a:ext cx="7100817" cy="150030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090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见解析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(1)小球从释放点运动到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点静止,减少的机械能等于在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水平面上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由于摩擦而损失的机械能,因为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上损耗的机械能是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上的三分之一,所以小球在乙斜面上的机械能比在甲斜面上的机械能少三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分之一,故上升的高度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(2)小球在乙斜面上到达的最大高度为2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段上消耗的机械能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与第一问相同,所以小球在甲斜面上的释放高度是:2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4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04824" y="2677512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04824" y="2677512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247133" y="3226997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6" imgW="4876800" imgH="14630400" progId="Equation.DSMT4">
                  <p:embed/>
                </p:oleObj>
              </mc:Choice>
              <mc:Fallback>
                <p:oleObj name="Equation" r:id="rId6" imgW="4876800" imgH="146304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47133" y="3226997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456868" y="3901354"/>
          <a:ext cx="276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Equation" r:id="rId8" imgW="7315200" imgH="14630400" progId="Equation.DSMT4">
                  <p:embed/>
                </p:oleObj>
              </mc:Choice>
              <mc:Fallback>
                <p:oleObj name="Equation" r:id="rId8" imgW="7315200" imgH="146304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56868" y="3901354"/>
                        <a:ext cx="2762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862637" y="3901354"/>
          <a:ext cx="3810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10" imgW="10058400" imgH="14630400" progId="Equation.DSMT4">
                  <p:embed/>
                </p:oleObj>
              </mc:Choice>
              <mc:Fallback>
                <p:oleObj name="Equation" r:id="rId10" imgW="10058400" imgH="146304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62637" y="3901354"/>
                        <a:ext cx="3810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20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  <a:sym typeface="+mn-ea"/>
              </a:rPr>
              <a:t>四、实验探究题(18题12分,19题17分,共29分)</a:t>
            </a:r>
            <a:endParaRPr lang="zh-CN" altLang="en-US" sz="201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18.(2019广西玉林中考)小明在“测量滑轮组的机械效率”的实验中,利用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如图15所示的滑轮组进行了4次测量,测得数据如下表所示: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570" kern="0" spc="-132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图15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338705" y="5881680"/>
            <a:ext cx="8467200" cy="8110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(1)根据表中的数据计算得出第4次实验时绳端移动的距离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m,</a:t>
            </a:r>
            <a:endParaRPr lang="zh-CN" altLang="en-US"/>
          </a:p>
        </p:txBody>
      </p:sp>
      <p:graphicFrame>
        <p:nvGraphicFramePr>
          <p:cNvPr id="4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11085" y="3513580"/>
          <a:ext cx="7772400" cy="2404110"/>
        </p:xfrm>
        <a:graphic>
          <a:graphicData uri="http://schemas.openxmlformats.org/drawingml/2006/table">
            <a:tbl>
              <a:tblPr/>
              <a:tblGrid>
                <a:gridCol w="1295400"/>
                <a:gridCol w="1295400"/>
                <a:gridCol w="1295400"/>
                <a:gridCol w="1295400"/>
                <a:gridCol w="1295400"/>
                <a:gridCol w="1295400"/>
              </a:tblGrid>
              <a:tr h="74041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次数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钩码所受的重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钩码提升的高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度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h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拉力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绳端移动的距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离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s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机械效率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η</a:t>
                      </a:r>
                    </a:p>
                  </a:txBody>
                  <a:tcPr marL="45720" marR="45720"/>
                </a:tc>
              </a:tr>
              <a:tr h="415925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31.25%</a:t>
                      </a:r>
                    </a:p>
                  </a:txBody>
                  <a:tcPr marL="45720" marR="45720"/>
                </a:tc>
              </a:tr>
              <a:tr h="415925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31.25%</a:t>
                      </a:r>
                    </a:p>
                  </a:txBody>
                  <a:tcPr marL="45720" marR="45720"/>
                </a:tc>
              </a:tr>
              <a:tr h="415925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41.67%</a:t>
                      </a:r>
                    </a:p>
                  </a:txBody>
                  <a:tcPr marL="45720" marR="45720"/>
                </a:tc>
              </a:tr>
              <a:tr h="415925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5" name="图片 5" descr="textimage1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5610" y="2100786"/>
            <a:ext cx="285750" cy="83819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(2)通过比较1、3和4三次实验数据得出:同一滑轮组,物重越大,滑轮组的机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械效率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(3)在忽略摩擦力和绳重的前提下,通过第1次数据可算出动滑轮的重力为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(4)以下选项中不影响滑轮组机械效率的因素是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A.动滑轮的重力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B.绳子与滑轮之间的摩擦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C.物体上升的高度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A.鸡蛋受到的浮力不变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B.盐水的密度变小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C.盐水对烧杯底的压强逐渐变小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D.盐水对烧杯底的压力逐渐变大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鸡蛋由漂浮到悬浮,受到的浮力都等于鸡蛋的重力,受到的浮力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不变,故A说法正确;鸡蛋漂浮时密度小于盐水的密度,悬浮时密度等于盐水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的密度,而鸡蛋的密度不变,所以盐水的密度变小,故B说法正确;往杯中加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入适量清水(未溢出),盐水对容器底部的压力增大,由压强公式知,盐水对容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器底部的压强增大,故C说法错误,D说法正确。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(1)0.4　50%　(2)越高　(3)2.2　(4)C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 (1)由图知实验中由4段绳子承担物重,所以第4次实验中绳子移动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0.1 m=0.4 m,第4次实验测得机械效率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 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2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 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590" kern="0" spc="64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=50%;(2)通过比较1、3和4三次实验数据知,钩码提升的高度和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绳端移动的距离相同,钩码的重力越大,机械效率越高,所以可以得出,同一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滑轮组,物重越大,滑轮组的机械效率越高;(3)如果不考虑绳重及摩擦,动滑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轮和重物由几股绳子承担,拉力为重物和动滑轮总重的几分之一 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),所以动滑轮的重力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0.8 N-1 N=2.2 N;(4)滑轮组的机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械效率跟动滑轮的重力、绳重、摩擦、提起物体的重力有关,跟滑轮组的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绕法、物体升高的距离等都没有关系,所以A、B不符合题意,C符合题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572264" y="1705757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72264" y="1705757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158058" y="1777195"/>
          <a:ext cx="3429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Equation" r:id="rId6" imgW="9144000" imgH="14630400" progId="Equation.DSMT4">
                  <p:embed/>
                </p:oleObj>
              </mc:Choice>
              <mc:Fallback>
                <p:oleObj name="Equation" r:id="rId6" imgW="9144000" imgH="146304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58058" y="1777195"/>
                        <a:ext cx="3429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0000" y="2367754"/>
          <a:ext cx="114300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Equation" r:id="rId8" imgW="30175200" imgH="14630400" progId="Equation.DSMT4">
                  <p:embed/>
                </p:oleObj>
              </mc:Choice>
              <mc:Fallback>
                <p:oleObj name="Equation" r:id="rId8" imgW="30175200" imgH="14630400" progId="Equation.DSMT4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0000" y="2367754"/>
                        <a:ext cx="114300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189017" y="3939389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Equation" r:id="rId10" imgW="4876800" imgH="14630400" progId="Equation.DSMT4">
                  <p:embed/>
                </p:oleObj>
              </mc:Choice>
              <mc:Fallback>
                <p:oleObj name="Equation" r:id="rId10" imgW="4876800" imgH="14630400" progId="Equation.DSMT4">
                  <p:embed/>
                  <p:pic>
                    <p:nvPicPr>
                      <p:cNvPr id="0" name="图片 717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89017" y="3939389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19.(2018湖北黄石中考)测算不溶于水的新型合金材料密度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(1)小明拿来一个弹簧测力计,如图16a所示在没有挂重物时,已产生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N的读数,应将指针向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(选填“上”或“下”)移动,进行调零;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(2)小磊将材料用细丝线悬挂在弹簧测力计下,静止时弹簧测力计示数如图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b,大小为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N。再将材料全部浸入水中,静止时弹簧测力计示数如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图c。由此,小磊得出材料在水中受到的浮力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(3)若取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,可以计算出材料的质量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kg,体积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(用科学计数法表示),并由此算出材料的密度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(4)小明提出若取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=9.8 N/kg会使测量结果更准确,而小磊认为无影响。你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认为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(填“小明”或“小磊”)的说法正确。</a:t>
            </a:r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2678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171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图16</a:t>
            </a:r>
            <a:endParaRPr lang="zh-CN" altLang="en-US"/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216" y="1290286"/>
            <a:ext cx="3385967" cy="3337131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357158" y="5491971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(1)0.2　上　(2)4.2　2.0　(3)0.42　2.0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2.1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(4)小磊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(1)由图示弹簧测力计可知,其分度值为0.2 N,在没有挂重物时,弹簧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测力计示数为0.2 N;使用弹簧测力计测量前应先调零,即使指针指在0刻度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线上,故应将指针向上移动。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(2)由图b知弹簧测力计的示数为4.2 N,则材料的重力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=4.2 N。将材料全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部浸入水中,静止时弹簧测力计示数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=2.2 N,故材料在水中受到的浮力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=4.2 N-2.2 N=2.0 N。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(3)材料的质量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-8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31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=0.42 kg;因为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,材料浸没在水中,所以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材料的体积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8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95" kern="0" spc="1493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;则材料的密度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95"/>
              </a:spcBef>
              <a:buNone/>
            </a:pP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64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(4)由(3)中分析可知,材料的密度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00" kern="0" spc="-62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85" kern="0" spc="-1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,所以若取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=9.8 N/kg,对测量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结果无影响,小磊的说法正确。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435139" y="3620798"/>
          <a:ext cx="238124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Equation" r:id="rId4" imgW="6400800" imgH="15849600" progId="Equation.DSMT4">
                  <p:embed/>
                </p:oleObj>
              </mc:Choice>
              <mc:Fallback>
                <p:oleObj name="Equation" r:id="rId4" imgW="6400800" imgH="158496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35139" y="3620798"/>
                        <a:ext cx="238124" cy="6000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17413" y="3620798"/>
          <a:ext cx="7524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Equation" r:id="rId6" imgW="19812000" imgH="15849600" progId="Equation.DSMT4">
                  <p:embed/>
                </p:oleObj>
              </mc:Choice>
              <mc:Fallback>
                <p:oleObj name="Equation" r:id="rId6" imgW="19812000" imgH="15849600" progId="Equation.DSMT4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17413" y="3620798"/>
                        <a:ext cx="752475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58970" y="4265815"/>
          <a:ext cx="48577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Equation" r:id="rId8" imgW="12801600" imgH="17373600" progId="Equation.DSMT4">
                  <p:embed/>
                </p:oleObj>
              </mc:Choice>
              <mc:Fallback>
                <p:oleObj name="Equation" r:id="rId8" imgW="12801600" imgH="17373600" progId="Equation.DSMT4">
                  <p:embed/>
                  <p:pic>
                    <p:nvPicPr>
                      <p:cNvPr id="0" name="图片 819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8970" y="4265815"/>
                        <a:ext cx="485775" cy="657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188894" y="4293273"/>
          <a:ext cx="2238375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Equation" r:id="rId10" imgW="59131200" imgH="15849600" progId="Equation.DSMT4">
                  <p:embed/>
                </p:oleObj>
              </mc:Choice>
              <mc:Fallback>
                <p:oleObj name="Equation" r:id="rId10" imgW="59131200" imgH="15849600" progId="Equation.DSMT4">
                  <p:embed/>
                  <p:pic>
                    <p:nvPicPr>
                      <p:cNvPr id="0" name="图片 8196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88894" y="4293273"/>
                        <a:ext cx="2238375" cy="6000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0000" y="4957058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Equation" r:id="rId12" imgW="6400800" imgH="14630400" progId="Equation.DSMT4">
                  <p:embed/>
                </p:oleObj>
              </mc:Choice>
              <mc:Fallback>
                <p:oleObj name="Equation" r:id="rId12" imgW="6400800" imgH="14630400" progId="Equation.DSMT4">
                  <p:embed/>
                  <p:pic>
                    <p:nvPicPr>
                      <p:cNvPr id="0" name="图片 8197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0000" y="4957058"/>
                        <a:ext cx="2381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922274" y="4957058"/>
          <a:ext cx="115252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Equation" r:id="rId14" imgW="30480000" imgH="14630400" progId="Equation.DSMT4">
                  <p:embed/>
                </p:oleObj>
              </mc:Choice>
              <mc:Fallback>
                <p:oleObj name="Equation" r:id="rId14" imgW="30480000" imgH="14630400" progId="Equation.DSMT4">
                  <p:embed/>
                  <p:pic>
                    <p:nvPicPr>
                      <p:cNvPr id="0" name="图片 8198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22274" y="4957058"/>
                        <a:ext cx="115252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283266" y="5572639"/>
          <a:ext cx="2381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Equation" r:id="rId16" imgW="6400800" imgH="14630400" progId="Equation.DSMT4">
                  <p:embed/>
                </p:oleObj>
              </mc:Choice>
              <mc:Fallback>
                <p:oleObj name="Equation" r:id="rId16" imgW="6400800" imgH="14630400" progId="Equation.DSMT4">
                  <p:embed/>
                  <p:pic>
                    <p:nvPicPr>
                      <p:cNvPr id="0" name="图片 8199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283266" y="5572639"/>
                        <a:ext cx="2381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665541" y="5562109"/>
          <a:ext cx="352424" cy="63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Equation" r:id="rId18" imgW="9448800" imgH="16764000" progId="Equation.DSMT4">
                  <p:embed/>
                </p:oleObj>
              </mc:Choice>
              <mc:Fallback>
                <p:oleObj name="Equation" r:id="rId18" imgW="9448800" imgH="16764000" progId="Equation.DSMT4">
                  <p:embed/>
                  <p:pic>
                    <p:nvPicPr>
                      <p:cNvPr id="0" name="图片 8200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65541" y="5562109"/>
                        <a:ext cx="352424" cy="638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0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五、计算题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(共12分)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20.(2018四川德阳中考)如图17所示为一吊运设备的简化模型图,图中虚线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框里是滑轮组(未画出),滑轮组绳子自由端由电动机拉动,现用该设备先后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搬运水平地面上的物体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,已知两物体重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=1.75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施以竖直向上的拉力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=1 500 N时,物体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静止,受到地面支持力是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施以竖直向上的拉力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=1 000 N时,物体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也静止,受到地面支持力是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求:(1)物体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和地面支持力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(2)当电动机对滑轮组绳子的自由端施以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=625 N的拉力时,物体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恰好以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被匀速提升,已知此时拉力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的功率为500 W,滑轮组机械效率为80%,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不计各种摩擦和绳子质量,物体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为多少?</a:t>
            </a:r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4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790" kern="0" spc="261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1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图17</a:t>
            </a:r>
            <a:endParaRPr lang="zh-CN" altLang="en-US"/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031" y="1274648"/>
            <a:ext cx="4339236" cy="3270739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28596" y="5349095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(1)3 500 N　2 000 N　(2)0.2 m/s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0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(1)当对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施以竖直向上的拉力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=1 500 N时,物体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静止,受到地面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支持力是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,由力的平衡条件可得: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,即:1 500 N+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已知两物体重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=1.75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所以①式可写为:1 500 N+2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=1.75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施以竖直向上的拉力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=1 000 N时,物体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也静止,受到地面支持力是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,由力的平衡条件可得: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,即:1 000 N+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由②③式得,500 N+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=0.75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由③④式得,500 N=0.25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=2 000 N,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代入解得: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=1 000 N,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=3 500 N,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=2 000 N;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(2)已知绳子自由端的拉力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=625 N,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=80%,物体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重为2 000 N,设承担物重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的绳子段数为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103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28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45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=80%,解得: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=4。又因为拉力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=500 W,由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得,绳子自由端运动的速度为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7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25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0.8 m/s,则物体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匀速上升的速度为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0.8 m/s=0.2 m/s。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98715" y="1294807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98715" y="1294807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33389" y="1323233"/>
          <a:ext cx="4476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Equation" r:id="rId6" imgW="11887200" imgH="14630400" progId="Equation.DSMT4">
                  <p:embed/>
                </p:oleObj>
              </mc:Choice>
              <mc:Fallback>
                <p:oleObj name="Equation" r:id="rId6" imgW="11887200" imgH="14630400" progId="Equation.DSMT4">
                  <p:embed/>
                  <p:pic>
                    <p:nvPicPr>
                      <p:cNvPr id="0" name="图片 921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33389" y="1323233"/>
                        <a:ext cx="4476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925214" y="1323233"/>
          <a:ext cx="3524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Equation" r:id="rId8" imgW="9448800" imgH="14630400" progId="Equation.DSMT4">
                  <p:embed/>
                </p:oleObj>
              </mc:Choice>
              <mc:Fallback>
                <p:oleObj name="Equation" r:id="rId8" imgW="9448800" imgH="14630400" progId="Equation.DSMT4">
                  <p:embed/>
                  <p:pic>
                    <p:nvPicPr>
                      <p:cNvPr id="0" name="图片 9219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25214" y="1323233"/>
                        <a:ext cx="3524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421788" y="1323233"/>
          <a:ext cx="8953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Equation" r:id="rId10" imgW="23774400" imgH="14630400" progId="Equation.DSMT4">
                  <p:embed/>
                </p:oleObj>
              </mc:Choice>
              <mc:Fallback>
                <p:oleObj name="Equation" r:id="rId10" imgW="23774400" imgH="14630400" progId="Equation.DSMT4">
                  <p:embed/>
                  <p:pic>
                    <p:nvPicPr>
                      <p:cNvPr id="0" name="图片 9220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21788" y="1323233"/>
                        <a:ext cx="8953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367794" y="1954464"/>
          <a:ext cx="2381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" name="Equation" r:id="rId12" imgW="6400800" imgH="14630400" progId="Equation.DSMT4">
                  <p:embed/>
                </p:oleObj>
              </mc:Choice>
              <mc:Fallback>
                <p:oleObj name="Equation" r:id="rId12" imgW="6400800" imgH="14630400" progId="Equation.DSMT4">
                  <p:embed/>
                  <p:pic>
                    <p:nvPicPr>
                      <p:cNvPr id="0" name="图片 9221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67794" y="1954464"/>
                        <a:ext cx="2381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750069" y="1954464"/>
          <a:ext cx="6477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" name="Equation" r:id="rId14" imgW="17068800" imgH="14630400" progId="Equation.DSMT4">
                  <p:embed/>
                </p:oleObj>
              </mc:Choice>
              <mc:Fallback>
                <p:oleObj name="Equation" r:id="rId14" imgW="17068800" imgH="14630400" progId="Equation.DSMT4">
                  <p:embed/>
                  <p:pic>
                    <p:nvPicPr>
                      <p:cNvPr id="0" name="图片 9222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750069" y="1954464"/>
                        <a:ext cx="6477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578245" y="2548811"/>
          <a:ext cx="1809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name="Equation" r:id="rId16" imgW="4876800" imgH="14630400" progId="Equation.DSMT4">
                  <p:embed/>
                </p:oleObj>
              </mc:Choice>
              <mc:Fallback>
                <p:oleObj name="Equation" r:id="rId16" imgW="4876800" imgH="14630400" progId="Equation.DSMT4">
                  <p:embed/>
                  <p:pic>
                    <p:nvPicPr>
                      <p:cNvPr id="0" name="图片 9223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578245" y="2548811"/>
                        <a:ext cx="18097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143633" y="2548811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name="Equation" r:id="rId18" imgW="4876800" imgH="14630400" progId="Equation.DSMT4">
                  <p:embed/>
                </p:oleObj>
              </mc:Choice>
              <mc:Fallback>
                <p:oleObj name="Equation" r:id="rId18" imgW="4876800" imgH="14630400" progId="Equation.DSMT4">
                  <p:embed/>
                  <p:pic>
                    <p:nvPicPr>
                      <p:cNvPr id="0" name="图片 9224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43633" y="2548811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448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2.小李将一排球竖直向上抛出,排球离开手后竖直向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上运动到一定高度又落回地面,不计空气阻力,关于排球离开手后的运动过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程中,下列说法正确的是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A.排球在上升过程中小李对排球做功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B.排球在下落过程中排球的动能减小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C.排球在上升过程中受到一个竖直向上的力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D.排球在下落过程中所受的重力做功越来越快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排球在上升过程中,小李不再对排球施加力,所以小李对排球不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做功,A错;排球在下落过程中,质量不变,速度逐渐变大,排球的动能变大,B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错;排球在上升过程中,不计空气阻力,只受到竖直向下的重力作用,C错;由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于排球下落时速度越来越快,所以重力做功的功率越来越大,即重力做功越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来越快,D正确。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3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3.以下四幅图中,克服物体重力做功的是(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372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471419"/>
            <a:ext cx="651510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8564" y="5420533"/>
            <a:ext cx="8715436" cy="102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叉车把货物从地面抬升到一定高度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在重力的相反方向上通过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了距离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所以克服重力做了功。</a:t>
            </a:r>
            <a:endParaRPr lang="zh-CN" altLang="en-US" sz="201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4.(2019江苏扬州中考)如图2所示,用细绳吊着一个物块,静止靠在墙壁上。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剪断细绳的同时,用一个由零逐渐增大的水平作用力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压在物块上,墙壁足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够高,则物块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255" kern="0" spc="10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59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图2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A.运动速度变大　　B.所受摩擦力变大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C.动能先变大后不变　　D.机械能先减小后不变</a:t>
            </a:r>
            <a:endParaRPr lang="zh-CN" altLang="en-US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02087"/>
            <a:ext cx="676274" cy="103822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274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刚剪断细绳时,物体在竖直方向受到的向下的重力大于向上的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滑动摩擦力,物体向下做加速运动,滑动摩擦力大小与压力和接触面的粗糙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程度有关,接触面粗糙程度不变,压力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增加,滑动摩擦力增加,当滑动摩擦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力等于重力瞬间时,物体做匀速运动,随着压力进一步增加,滑动摩擦力继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续增加,大于重力,物体开始做减速运动,直到静止,综上所述,物体的运动速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度先变大后变小,A错误;物体静止时,所受摩擦力不变,B错误;物体的质量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不变,动能先变大后变小,C错误;重力势能一直变小,开始时减小的重力势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能一方面对外做功,另一方面转化成动能,故总的机械能减小,当物体静止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时,机械能不变,故D正确。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425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5.(独家原创试题)用羊角锤起钉子时,羊角锤相当于一个杠杆。开始时如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图3甲,钉子拔出到一定程度如图乙,则在两种情况下,该杠杆的支点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970" kern="0" spc="201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9970" kern="0" spc="20103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图3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A.都在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                                          B.都在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C.前者在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点,后者在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                   D.前者在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点,后者在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en-US" altLang="zh-CN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开始杠杆围绕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点转动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支点在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后来杠杆围绕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点转动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支点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点。</a:t>
            </a:r>
            <a:endParaRPr lang="zh-CN" altLang="en-US" sz="201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993" y="2466926"/>
            <a:ext cx="2393247" cy="169496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9131837-7495-4cf7-b95c-df4bdee5c674}"/>
</p:tagLst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878</Words>
  <Application>Microsoft Office PowerPoint</Application>
  <PresentationFormat>自定义</PresentationFormat>
  <Paragraphs>202</Paragraphs>
  <Slides>37</Slides>
  <Notes>36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1</cp:revision>
  <dcterms:created xsi:type="dcterms:W3CDTF">2019-10-10T02:51:00Z</dcterms:created>
  <dcterms:modified xsi:type="dcterms:W3CDTF">2020-04-10T13:15:30Z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