
<file path=[Content_Types].xml><?xml version="1.0" encoding="utf-8"?>
<Types xmlns="http://schemas.openxmlformats.org/package/2006/content-types">
  <Default Extension="png" ContentType="image/png"/>
  <Default Extension="jpeg" ContentType="image/jpe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2"/>
  </p:handoutMasterIdLst>
  <p:sldIdLst>
    <p:sldId id="280" r:id="rId3"/>
    <p:sldId id="282" r:id="rId5"/>
    <p:sldId id="284" r:id="rId6"/>
    <p:sldId id="285" r:id="rId7"/>
    <p:sldId id="283" r:id="rId8"/>
    <p:sldId id="286" r:id="rId9"/>
    <p:sldId id="289" r:id="rId10"/>
    <p:sldId id="287" r:id="rId11"/>
    <p:sldId id="291" r:id="rId12"/>
    <p:sldId id="292" r:id="rId13"/>
    <p:sldId id="290" r:id="rId14"/>
    <p:sldId id="293" r:id="rId15"/>
    <p:sldId id="294" r:id="rId16"/>
    <p:sldId id="295" r:id="rId17"/>
    <p:sldId id="296" r:id="rId18"/>
    <p:sldId id="297" r:id="rId19"/>
    <p:sldId id="298" r:id="rId20"/>
    <p:sldId id="268" r:id="rId21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 snapToGrid="0">
      <p:cViewPr varScale="1">
        <p:scale>
          <a:sx n="67" d="100"/>
          <a:sy n="67" d="100"/>
        </p:scale>
        <p:origin x="-82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4" cy="72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B42A2917-B8D9-4BDB-827C-979CE75CCD1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6149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eaLnBrk="0" hangingPunct="0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7F7B481E-3C09-4EB8-9CFD-687A8EFD28C3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8194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8195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1B0E3083-F213-4056-8CDA-65B62E184977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1" hangingPunct="1"/>
            <a:fld id="{0BF2CF19-9293-4359-8FC1-29F51798B81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"/>
          <p:cNvGrpSpPr/>
          <p:nvPr userDrawn="1"/>
        </p:nvGrpSpPr>
        <p:grpSpPr bwMode="auto"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dirty="0" smtClean="0"/>
            </a:p>
          </p:txBody>
        </p:sp>
        <p:pic>
          <p:nvPicPr>
            <p:cNvPr id="9" name="图片 28"/>
            <p:cNvPicPr>
              <a:picLocks noChangeAspect="1" noChangeArrowheads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 bwMode="auto"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4" y="171611"/>
            <a:ext cx="12192001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pic>
        <p:nvPicPr>
          <p:cNvPr id="3" name="图片 21"/>
          <p:cNvPicPr>
            <a:picLocks noChangeAspect="1" noChangeArrowheads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 bwMode="auto"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28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 userDrawn="1"/>
        </p:nvGrpSpPr>
        <p:grpSpPr bwMode="auto"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 smtClean="0"/>
            </a:p>
          </p:txBody>
        </p:sp>
        <p:pic>
          <p:nvPicPr>
            <p:cNvPr id="4" name="图片 28"/>
            <p:cNvPicPr>
              <a:picLocks noChangeAspect="1" noChangeArrowheads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 bwMode="auto"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4" y="2127509"/>
            <a:ext cx="12192001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smtClean="0"/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85695"/>
            <a:ext cx="777049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sz="5400" b="1" spc="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谢谢观看！</a:t>
            </a:r>
            <a:endParaRPr lang="zh-CN" altLang="en-US" sz="5400" b="1" spc="6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4942" y="837127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 dirty="0" smtClean="0"/>
          </a:p>
        </p:txBody>
      </p:sp>
      <p:sp>
        <p:nvSpPr>
          <p:cNvPr id="7170" name="TextBox 4"/>
          <p:cNvSpPr txBox="1">
            <a:spLocks noChangeArrowheads="1"/>
          </p:cNvSpPr>
          <p:nvPr/>
        </p:nvSpPr>
        <p:spPr bwMode="auto">
          <a:xfrm>
            <a:off x="574675" y="6103938"/>
            <a:ext cx="68405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en-US" altLang="zh-CN" sz="2000">
              <a:solidFill>
                <a:srgbClr val="262626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7171" name="组合 8"/>
          <p:cNvGrpSpPr/>
          <p:nvPr/>
        </p:nvGrpSpPr>
        <p:grpSpPr bwMode="auto">
          <a:xfrm>
            <a:off x="-39688" y="1936750"/>
            <a:ext cx="8075613" cy="2087563"/>
            <a:chOff x="685027" y="2105678"/>
            <a:chExt cx="4352265" cy="2087118"/>
          </a:xfrm>
        </p:grpSpPr>
        <p:sp>
          <p:nvSpPr>
            <p:cNvPr id="7172" name="矩形 24"/>
            <p:cNvSpPr>
              <a:spLocks noChangeArrowheads="1"/>
            </p:cNvSpPr>
            <p:nvPr/>
          </p:nvSpPr>
          <p:spPr bwMode="auto">
            <a:xfrm>
              <a:off x="1703685" y="2105678"/>
              <a:ext cx="2497488" cy="5495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第十章 </a:t>
              </a:r>
              <a:r>
                <a:rPr lang="en-US" altLang="zh-CN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机械能、内能及其转化 </a:t>
              </a:r>
              <a:endParaRPr lang="zh-CN" altLang="en-US" sz="20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7173" name="TextBox 2"/>
            <p:cNvSpPr txBox="1">
              <a:spLocks noChangeArrowheads="1"/>
            </p:cNvSpPr>
            <p:nvPr/>
          </p:nvSpPr>
          <p:spPr bwMode="auto">
            <a:xfrm>
              <a:off x="685027" y="2624441"/>
              <a:ext cx="4352265" cy="15683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第六节 </a:t>
              </a:r>
              <a:endParaRPr lang="zh-CN" altLang="en-US" sz="4800" b="1">
                <a:solidFill>
                  <a:srgbClr val="262626"/>
                </a:solidFill>
                <a:latin typeface="微软雅黑" panose="020B0503020204020204" pitchFamily="34" charset="-122"/>
                <a:sym typeface="微软雅黑" panose="020B0503020204020204" pitchFamily="34" charset="-122"/>
              </a:endParaRPr>
            </a:p>
            <a:p>
              <a:pPr algn="ctr"/>
              <a:r>
                <a:rPr lang="zh-CN" altLang="en-US" sz="4800" b="1">
                  <a:solidFill>
                    <a:srgbClr val="262626"/>
                  </a:solidFill>
                  <a:latin typeface="微软雅黑" panose="020B0503020204020204" pitchFamily="34" charset="-122"/>
                  <a:sym typeface="微软雅黑" panose="020B0503020204020204" pitchFamily="34" charset="-122"/>
                </a:rPr>
                <a:t>燃料的使用与环境保护           </a:t>
              </a:r>
              <a:endParaRPr lang="zh-CN" altLang="en-US">
                <a:sym typeface="微软雅黑" panose="020B0503020204020204" pitchFamily="34" charset="-122"/>
              </a:endParaRP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618413" y="280988"/>
            <a:ext cx="3708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>
              <a:defRPr/>
            </a:pP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北京师范大学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出版社 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九</a:t>
            </a:r>
            <a:r>
              <a:rPr lang="zh-CN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年级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|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全一</a:t>
            </a:r>
            <a:r>
              <a:rPr lang="zh-CN" altLang="zh-CN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册</a:t>
            </a:r>
            <a:r>
              <a:rPr lang="en-US" altLang="zh-CN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endParaRPr lang="zh-CN" altLang="en-US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7175" name="图片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035925" y="971550"/>
            <a:ext cx="41624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22529"/>
          <p:cNvSpPr txBox="1">
            <a:spLocks noChangeArrowheads="1"/>
          </p:cNvSpPr>
          <p:nvPr/>
        </p:nvSpPr>
        <p:spPr bwMode="auto">
          <a:xfrm>
            <a:off x="1487488" y="692150"/>
            <a:ext cx="10080625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22531" name="文本框 22530"/>
          <p:cNvSpPr txBox="1">
            <a:spLocks noChangeArrowheads="1"/>
          </p:cNvSpPr>
          <p:nvPr/>
        </p:nvSpPr>
        <p:spPr bwMode="auto">
          <a:xfrm>
            <a:off x="1136650" y="1547813"/>
            <a:ext cx="9888538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1.炉子的效率：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22532" name="文本框 22531"/>
          <p:cNvSpPr txBox="1">
            <a:spLocks noChangeArrowheads="1"/>
          </p:cNvSpPr>
          <p:nvPr/>
        </p:nvSpPr>
        <p:spPr bwMode="auto">
          <a:xfrm>
            <a:off x="1233488" y="3044825"/>
            <a:ext cx="8351837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2.燃料不能有效利用的原因：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22533" name="文本框 22532"/>
          <p:cNvSpPr txBox="1">
            <a:spLocks noChangeArrowheads="1"/>
          </p:cNvSpPr>
          <p:nvPr/>
        </p:nvSpPr>
        <p:spPr bwMode="auto">
          <a:xfrm>
            <a:off x="811213" y="3760788"/>
            <a:ext cx="10753725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（１）燃料很难完全燃烧。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（２）燃料利用过程有热量损失。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534" name="文本框 22533"/>
          <p:cNvSpPr txBox="1">
            <a:spLocks noChangeArrowheads="1"/>
          </p:cNvSpPr>
          <p:nvPr/>
        </p:nvSpPr>
        <p:spPr bwMode="auto">
          <a:xfrm>
            <a:off x="976313" y="2058988"/>
            <a:ext cx="10847387" cy="9445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    炉子有效利用的热量与燃料完全燃烧放出的热量之比，叫做炉子的效率。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535" name="文本框 22534"/>
          <p:cNvSpPr txBox="1">
            <a:spLocks noChangeArrowheads="1"/>
          </p:cNvSpPr>
          <p:nvPr/>
        </p:nvSpPr>
        <p:spPr bwMode="auto">
          <a:xfrm>
            <a:off x="1119188" y="4983163"/>
            <a:ext cx="10079037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3.有效利用燃料的途径：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22536" name="文本框 22535"/>
          <p:cNvSpPr txBox="1">
            <a:spLocks noChangeArrowheads="1"/>
          </p:cNvSpPr>
          <p:nvPr/>
        </p:nvSpPr>
        <p:spPr bwMode="auto">
          <a:xfrm>
            <a:off x="949325" y="5589588"/>
            <a:ext cx="10379075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（１）让燃料尽量充分燃烧。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（２）尽量减少热量损失。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416" name="矩形 22536"/>
          <p:cNvSpPr>
            <a:spLocks noChangeArrowheads="1"/>
          </p:cNvSpPr>
          <p:nvPr/>
        </p:nvSpPr>
        <p:spPr bwMode="auto">
          <a:xfrm>
            <a:off x="709613" y="889000"/>
            <a:ext cx="4368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四、燃料的有效利用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7417" name="矩形 4"/>
          <p:cNvSpPr>
            <a:spLocks noChangeArrowheads="1"/>
          </p:cNvSpPr>
          <p:nvPr/>
        </p:nvSpPr>
        <p:spPr bwMode="auto">
          <a:xfrm>
            <a:off x="4841875" y="188913"/>
            <a:ext cx="1674813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4" grpId="0"/>
      <p:bldP spid="22535" grpId="0"/>
      <p:bldP spid="225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20481"/>
          <p:cNvSpPr>
            <a:spLocks noGrp="1" noChangeArrowheads="1"/>
          </p:cNvSpPr>
          <p:nvPr/>
        </p:nvSpPr>
        <p:spPr bwMode="auto">
          <a:xfrm>
            <a:off x="392113" y="973138"/>
            <a:ext cx="11452225" cy="5113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28600" indent="-228600" eaLnBrk="0" hangingPunct="0">
              <a:lnSpc>
                <a:spcPts val="45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（１）燃料的燃烧是一种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　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变化，在燃烧过程中，燃料的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　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能转化为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　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能。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5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（２）1Kg某种燃料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      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释放出的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　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，叫做这种燃料的热值．无烟煤的热值是3.4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J/kg,它的物理意义是：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565"/>
              </a:lnSpc>
              <a:spcBef>
                <a:spcPts val="1000"/>
              </a:spcBef>
            </a:pP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                                                                                       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5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（３）200g汽油完全燃烧放出的热量是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            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5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（4）2kg的某种燃料完全燃烧放出的热量是9.2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J,这种燃料的热值为多少？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20485" name="矩形 20484"/>
          <p:cNvSpPr>
            <a:spLocks noChangeArrowheads="1"/>
          </p:cNvSpPr>
          <p:nvPr/>
        </p:nvSpPr>
        <p:spPr bwMode="auto">
          <a:xfrm>
            <a:off x="4687888" y="1033463"/>
            <a:ext cx="8953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化学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486" name="矩形 20485"/>
          <p:cNvSpPr>
            <a:spLocks noChangeArrowheads="1"/>
          </p:cNvSpPr>
          <p:nvPr/>
        </p:nvSpPr>
        <p:spPr bwMode="auto">
          <a:xfrm>
            <a:off x="10323513" y="984250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化学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487" name="矩形 20486"/>
          <p:cNvSpPr>
            <a:spLocks noChangeArrowheads="1"/>
          </p:cNvSpPr>
          <p:nvPr/>
        </p:nvSpPr>
        <p:spPr bwMode="auto">
          <a:xfrm>
            <a:off x="1970088" y="1619250"/>
            <a:ext cx="5397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内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488" name="矩形 20487"/>
          <p:cNvSpPr>
            <a:spLocks noChangeArrowheads="1"/>
          </p:cNvSpPr>
          <p:nvPr/>
        </p:nvSpPr>
        <p:spPr bwMode="auto">
          <a:xfrm>
            <a:off x="3757613" y="2335213"/>
            <a:ext cx="16065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完全燃烧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489" name="矩形 20488"/>
          <p:cNvSpPr>
            <a:spLocks noChangeArrowheads="1"/>
          </p:cNvSpPr>
          <p:nvPr/>
        </p:nvSpPr>
        <p:spPr bwMode="auto">
          <a:xfrm>
            <a:off x="6845300" y="2251075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热量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0490" name="矩形 20489"/>
          <p:cNvSpPr>
            <a:spLocks noChangeArrowheads="1"/>
          </p:cNvSpPr>
          <p:nvPr/>
        </p:nvSpPr>
        <p:spPr bwMode="auto">
          <a:xfrm>
            <a:off x="617538" y="3497263"/>
            <a:ext cx="945356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1Kg无烟煤燃料完全燃烧释放出的热量是3.4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107J/kg </a:t>
            </a:r>
            <a:r>
              <a:rPr lang="zh-CN" altLang="en-US" sz="2800" u="sng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endParaRPr lang="zh-CN" altLang="en-US" sz="2800" u="sng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0491" name="矩形 20490"/>
          <p:cNvSpPr>
            <a:spLocks noChangeArrowheads="1"/>
          </p:cNvSpPr>
          <p:nvPr/>
        </p:nvSpPr>
        <p:spPr bwMode="auto">
          <a:xfrm>
            <a:off x="6897688" y="4283075"/>
            <a:ext cx="192246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0.92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107J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0492" name="矩形 20491"/>
          <p:cNvSpPr>
            <a:spLocks noChangeArrowheads="1"/>
          </p:cNvSpPr>
          <p:nvPr/>
        </p:nvSpPr>
        <p:spPr bwMode="auto">
          <a:xfrm>
            <a:off x="4324350" y="5973763"/>
            <a:ext cx="17145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4.6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107J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8442" name="矩形 4"/>
          <p:cNvSpPr>
            <a:spLocks noChangeArrowheads="1"/>
          </p:cNvSpPr>
          <p:nvPr/>
        </p:nvSpPr>
        <p:spPr bwMode="auto">
          <a:xfrm>
            <a:off x="4657725" y="182563"/>
            <a:ext cx="1674813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巩固运用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/>
      <p:bldP spid="20489" grpId="0"/>
      <p:bldP spid="20490" grpId="0"/>
      <p:bldP spid="20491" grpId="0"/>
      <p:bldP spid="204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23553"/>
          <p:cNvSpPr>
            <a:spLocks noGrp="1" noChangeArrowheads="1"/>
          </p:cNvSpPr>
          <p:nvPr/>
        </p:nvSpPr>
        <p:spPr bwMode="auto">
          <a:xfrm>
            <a:off x="469900" y="1131888"/>
            <a:ext cx="11468100" cy="47577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（１）炉子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    　    　  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的热量与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　    　        　　　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的热量之比，叫做炉子的效率。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（２）一个家用节煤炉的效率为40%，完全燃烧一块煤球放出4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×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J热量，那么有效利用的热量是</a:t>
            </a:r>
            <a:r>
              <a:rPr lang="zh-CN" altLang="en-US" sz="2800" u="sng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             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。  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（3）关于燃料的热值，下列说法正确的是（　）  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Ａ.热值越大，燃烧时温度就越高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Ｂ.热值越大，燃烧时放出热量就越多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Ｃ.燃料的质量越大，热值就越大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15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Ｄ.燃料的热值与燃料的质量无关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23557" name="矩形 23556"/>
          <p:cNvSpPr>
            <a:spLocks noChangeArrowheads="1"/>
          </p:cNvSpPr>
          <p:nvPr/>
        </p:nvSpPr>
        <p:spPr bwMode="auto">
          <a:xfrm>
            <a:off x="2478088" y="1104900"/>
            <a:ext cx="2673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有效利用的热量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3558" name="矩形 23557"/>
          <p:cNvSpPr>
            <a:spLocks noChangeArrowheads="1"/>
          </p:cNvSpPr>
          <p:nvPr/>
        </p:nvSpPr>
        <p:spPr bwMode="auto">
          <a:xfrm>
            <a:off x="6711950" y="1089025"/>
            <a:ext cx="30289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燃料完全燃烧放出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3559" name="矩形 23558"/>
          <p:cNvSpPr>
            <a:spLocks noChangeArrowheads="1"/>
          </p:cNvSpPr>
          <p:nvPr/>
        </p:nvSpPr>
        <p:spPr bwMode="auto">
          <a:xfrm>
            <a:off x="5438775" y="2684463"/>
            <a:ext cx="17145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1.6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Arial" panose="020B0604020202020204" pitchFamily="34" charset="0"/>
              </a:rPr>
              <a:t>×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107J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3560" name="矩形 23559"/>
          <p:cNvSpPr>
            <a:spLocks noChangeArrowheads="1"/>
          </p:cNvSpPr>
          <p:nvPr/>
        </p:nvSpPr>
        <p:spPr bwMode="auto">
          <a:xfrm>
            <a:off x="7639050" y="3387725"/>
            <a:ext cx="5397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Ｄ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9462" name="矩形 4"/>
          <p:cNvSpPr>
            <a:spLocks noChangeArrowheads="1"/>
          </p:cNvSpPr>
          <p:nvPr/>
        </p:nvSpPr>
        <p:spPr bwMode="auto">
          <a:xfrm>
            <a:off x="4649788" y="185738"/>
            <a:ext cx="1674812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间隔性复习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  <p:bldP spid="23559" grpId="0"/>
      <p:bldP spid="235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24577"/>
          <p:cNvSpPr>
            <a:spLocks noGrp="1" noChangeArrowheads="1"/>
          </p:cNvSpPr>
          <p:nvPr/>
        </p:nvSpPr>
        <p:spPr bwMode="auto">
          <a:xfrm>
            <a:off x="307975" y="1089025"/>
            <a:ext cx="11618913" cy="32146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28600" indent="-228600" eaLnBrk="0" hangingPunct="0">
              <a:lnSpc>
                <a:spcPts val="40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（4）用液态氢作火箭的燃料，主要是因为液态氢的(    ）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0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 Ａ.密度小　     Ｂ.比热容小         Ｃ.热值大　    Ｄ.质量小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ts val="4065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（5）某校每天要将1000Kg温度为20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微软雅黑" panose="020B0503020204020204" pitchFamily="34" charset="-122"/>
              </a:rPr>
              <a:t>℃的水烧开供师生饮用.若烧开水的炉子用干木柴作燃料，每天至少需要完全燃烧多少干木柴？（水的比热容为4.2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3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J/（Kg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Times New Roman" panose="02020603050405020304" pitchFamily="18" charset="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微软雅黑" panose="020B0503020204020204" pitchFamily="34" charset="-122"/>
              </a:rPr>
              <a:t>℃）；干木柴的热值1.2×10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微软雅黑" panose="020B0503020204020204" pitchFamily="34" charset="-122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微软雅黑" panose="020B0503020204020204" pitchFamily="34" charset="-122"/>
              </a:rPr>
              <a:t>J/Kg；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sp>
        <p:nvSpPr>
          <p:cNvPr id="24579" name="矩形 24578"/>
          <p:cNvSpPr>
            <a:spLocks noChangeArrowheads="1"/>
          </p:cNvSpPr>
          <p:nvPr/>
        </p:nvSpPr>
        <p:spPr bwMode="auto">
          <a:xfrm>
            <a:off x="8570913" y="1184275"/>
            <a:ext cx="59055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Ｃ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24580" name="矩形 24579"/>
          <p:cNvSpPr>
            <a:spLocks noChangeArrowheads="1"/>
          </p:cNvSpPr>
          <p:nvPr/>
        </p:nvSpPr>
        <p:spPr bwMode="auto">
          <a:xfrm>
            <a:off x="712788" y="4224338"/>
            <a:ext cx="10309225" cy="952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解：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Q=Cm(t</a:t>
            </a:r>
            <a:r>
              <a:rPr lang="en-US" altLang="zh-CN" sz="2800" baseline="-250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-t</a:t>
            </a:r>
            <a:r>
              <a:rPr lang="en-US" altLang="zh-CN" sz="2800" baseline="-250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）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=4.2x103J/(kg.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℃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)x1000kgx(100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℃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-20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℃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)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                              =3.36x10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8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J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4581" name="矩形 24580"/>
          <p:cNvSpPr>
            <a:spLocks noChangeArrowheads="1"/>
          </p:cNvSpPr>
          <p:nvPr/>
        </p:nvSpPr>
        <p:spPr bwMode="auto">
          <a:xfrm>
            <a:off x="1395413" y="5524500"/>
            <a:ext cx="8721725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m=Q/q=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3.36x10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8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Calibri" panose="020F0502020204030204" pitchFamily="34" charset="0"/>
              </a:rPr>
              <a:t>J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/1.2x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10</a:t>
            </a:r>
            <a:r>
              <a:rPr lang="zh-CN" altLang="en-US" sz="2800" baseline="300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7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J/Kg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sym typeface="微软雅黑" panose="020B0503020204020204" pitchFamily="34" charset="-122"/>
              </a:rPr>
              <a:t>=28kg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25601"/>
          <p:cNvSpPr txBox="1">
            <a:spLocks noChangeArrowheads="1"/>
          </p:cNvSpPr>
          <p:nvPr/>
        </p:nvSpPr>
        <p:spPr bwMode="auto">
          <a:xfrm>
            <a:off x="815975" y="3141663"/>
            <a:ext cx="10647363" cy="18875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1.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对人体健康的直接危害：硫酸雾和硫酸盐雾的毒性比二氧化硫大得多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,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可以侵入肺的深部组织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,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引起肺水肿等疾病而使人致死。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2.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引起河流、湖泊的水体酸化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,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严重影响水生动植物的生长。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1506" name="矩形 25602"/>
          <p:cNvSpPr>
            <a:spLocks noChangeArrowheads="1"/>
          </p:cNvSpPr>
          <p:nvPr/>
        </p:nvSpPr>
        <p:spPr bwMode="auto">
          <a:xfrm>
            <a:off x="693738" y="1449388"/>
            <a:ext cx="10945812" cy="1160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燃料燃烧对环境的污染主要是什么？</a:t>
            </a:r>
            <a:endParaRPr lang="zh-CN" altLang="en-US" sz="2800"/>
          </a:p>
          <a:p>
            <a:pPr>
              <a:spcBef>
                <a:spcPct val="50000"/>
              </a:spcBef>
            </a:pPr>
            <a:endParaRPr lang="zh-CN" altLang="en-US" sz="2800">
              <a:latin typeface="Verdana" panose="020B0604030504040204" pitchFamily="34" charset="0"/>
            </a:endParaRPr>
          </a:p>
        </p:txBody>
      </p:sp>
      <p:pic>
        <p:nvPicPr>
          <p:cNvPr id="21507" name="图片 25603" descr="底部花边 (3)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947738" y="5729288"/>
            <a:ext cx="10323512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矩形 25604"/>
          <p:cNvSpPr>
            <a:spLocks noChangeArrowheads="1"/>
          </p:cNvSpPr>
          <p:nvPr/>
        </p:nvSpPr>
        <p:spPr bwMode="auto">
          <a:xfrm>
            <a:off x="898525" y="2495550"/>
            <a:ext cx="1962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</a:rPr>
              <a:t>酸雨的危害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26625"/>
          <p:cNvSpPr>
            <a:spLocks noChangeArrowheads="1"/>
          </p:cNvSpPr>
          <p:nvPr/>
        </p:nvSpPr>
        <p:spPr bwMode="auto">
          <a:xfrm>
            <a:off x="663575" y="1471613"/>
            <a:ext cx="5103813" cy="3978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3.</a:t>
            </a:r>
            <a:r>
              <a:rPr lang="zh-CN" altLang="en-US" sz="2800">
                <a:latin typeface="微软雅黑" panose="020B0503020204020204" pitchFamily="34" charset="-122"/>
              </a:rPr>
              <a:t>破坏土壤、植被、森林。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35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4.</a:t>
            </a:r>
            <a:r>
              <a:rPr lang="zh-CN" altLang="en-US" sz="2800">
                <a:latin typeface="微软雅黑" panose="020B0503020204020204" pitchFamily="34" charset="-122"/>
              </a:rPr>
              <a:t>腐蚀金属、油漆、皮革、纺织品及建筑材料。</a:t>
            </a:r>
            <a:endParaRPr lang="zh-CN" altLang="en-US" sz="2800">
              <a:latin typeface="微软雅黑" panose="020B0503020204020204" pitchFamily="34" charset="-122"/>
            </a:endParaRPr>
          </a:p>
          <a:p>
            <a:pPr>
              <a:lnSpc>
                <a:spcPct val="135000"/>
              </a:lnSpc>
              <a:spcBef>
                <a:spcPct val="50000"/>
              </a:spcBef>
            </a:pPr>
            <a:r>
              <a:rPr lang="en-US" altLang="zh-CN" sz="2800">
                <a:latin typeface="微软雅黑" panose="020B0503020204020204" pitchFamily="34" charset="-122"/>
              </a:rPr>
              <a:t>5.</a:t>
            </a:r>
            <a:r>
              <a:rPr lang="zh-CN" altLang="en-US" sz="2800">
                <a:latin typeface="微软雅黑" panose="020B0503020204020204" pitchFamily="34" charset="-122"/>
              </a:rPr>
              <a:t>渗入地下</a:t>
            </a:r>
            <a:r>
              <a:rPr lang="en-US" altLang="zh-CN" sz="2800">
                <a:latin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</a:rPr>
              <a:t>使水中铝、铜、锌、镉的含量比中性地下水中高很多倍。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22530" name="文本占位符 26626" descr="酸雨1"/>
          <p:cNvPicPr>
            <a:picLocks noChangeAspect="1" noChangeArrowheads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6234113" y="1730375"/>
            <a:ext cx="5221287" cy="3103563"/>
          </a:xfrm>
          <a:prstGeom prst="rect">
            <a:avLst/>
          </a:prstGeom>
          <a:noFill/>
          <a:ln cap="flat">
            <a:solidFill>
              <a:schemeClr val="tx1"/>
            </a:solidFill>
            <a:rou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27649"/>
          <p:cNvSpPr txBox="1">
            <a:spLocks noChangeArrowheads="1"/>
          </p:cNvSpPr>
          <p:nvPr/>
        </p:nvSpPr>
        <p:spPr bwMode="auto">
          <a:xfrm>
            <a:off x="847725" y="1135063"/>
            <a:ext cx="10204450" cy="733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节约能源 ，如何保护我们的环境？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pic>
        <p:nvPicPr>
          <p:cNvPr id="23554" name="图片 27650" descr="花动画图片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386013" y="4446588"/>
            <a:ext cx="741680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矩形 27651"/>
          <p:cNvSpPr>
            <a:spLocks noChangeArrowheads="1"/>
          </p:cNvSpPr>
          <p:nvPr/>
        </p:nvSpPr>
        <p:spPr bwMode="auto">
          <a:xfrm>
            <a:off x="820738" y="2014538"/>
            <a:ext cx="8985250" cy="2486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1.</a:t>
            </a:r>
            <a:r>
              <a:rPr lang="zh-CN" altLang="en-US" sz="2800">
                <a:solidFill>
                  <a:srgbClr val="FF0000"/>
                </a:solidFill>
              </a:rPr>
              <a:t>改进燃烧设备，加装消烟除尘装置</a:t>
            </a:r>
            <a:r>
              <a:rPr lang="en-US" altLang="zh-CN" sz="2800">
                <a:solidFill>
                  <a:srgbClr val="FF0000"/>
                </a:solidFill>
              </a:rPr>
              <a:t>;</a:t>
            </a:r>
            <a:endParaRPr lang="en-US" altLang="zh-CN" sz="280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2.</a:t>
            </a:r>
            <a:r>
              <a:rPr lang="zh-CN" altLang="en-US" sz="2800">
                <a:solidFill>
                  <a:srgbClr val="FF0000"/>
                </a:solidFill>
              </a:rPr>
              <a:t>集中供热；</a:t>
            </a:r>
            <a:endParaRPr lang="zh-CN" altLang="en-US" sz="280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3.</a:t>
            </a:r>
            <a:r>
              <a:rPr lang="zh-CN" altLang="en-US" sz="2800">
                <a:solidFill>
                  <a:srgbClr val="FF0000"/>
                </a:solidFill>
              </a:rPr>
              <a:t>改用气体燃料，普及煤气和天然气；</a:t>
            </a:r>
            <a:endParaRPr lang="zh-CN" altLang="en-US" sz="2800">
              <a:solidFill>
                <a:srgbClr val="FF0000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4.</a:t>
            </a:r>
            <a:r>
              <a:rPr lang="zh-CN" altLang="en-US" sz="2800">
                <a:solidFill>
                  <a:srgbClr val="FF0000"/>
                </a:solidFill>
              </a:rPr>
              <a:t>充分开发利用污染少和无污染的新能源。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28673"/>
          <p:cNvSpPr txBox="1">
            <a:spLocks noChangeArrowheads="1"/>
          </p:cNvSpPr>
          <p:nvPr/>
        </p:nvSpPr>
        <p:spPr bwMode="auto">
          <a:xfrm>
            <a:off x="900113" y="998538"/>
            <a:ext cx="518477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课堂小结：你学到了什么？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28675" name="文本框 28674"/>
          <p:cNvSpPr txBox="1">
            <a:spLocks noChangeArrowheads="1"/>
          </p:cNvSpPr>
          <p:nvPr/>
        </p:nvSpPr>
        <p:spPr bwMode="auto">
          <a:xfrm>
            <a:off x="857250" y="2085975"/>
            <a:ext cx="11042650" cy="4367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一．燃料的燃烧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１．燃料的种类及燃料燃烧的实质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２．热值的定义．单位及简单计算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二．燃料的有效利用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１．炉子的效率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２．有效利用燃料的途径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３．燃料的利用与环境保护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文本占位符 12289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41350" y="2452688"/>
            <a:ext cx="10244138" cy="3068637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  1.热机是把</a:t>
            </a:r>
            <a:r>
              <a:rPr lang="zh-CN" altLang="en-US" u="sng" smtClean="0">
                <a:latin typeface="微软雅黑" panose="020B0503020204020204" pitchFamily="34" charset="-122"/>
              </a:rPr>
              <a:t>       </a:t>
            </a:r>
            <a:r>
              <a:rPr lang="zh-CN" altLang="en-US" smtClean="0">
                <a:latin typeface="微软雅黑" panose="020B0503020204020204" pitchFamily="34" charset="-122"/>
              </a:rPr>
              <a:t>能转化为</a:t>
            </a:r>
            <a:r>
              <a:rPr lang="zh-CN" altLang="en-US" u="sng" smtClean="0">
                <a:latin typeface="微软雅黑" panose="020B0503020204020204" pitchFamily="34" charset="-122"/>
              </a:rPr>
              <a:t>           </a:t>
            </a:r>
            <a:r>
              <a:rPr lang="zh-CN" altLang="en-US" smtClean="0">
                <a:latin typeface="微软雅黑" panose="020B0503020204020204" pitchFamily="34" charset="-122"/>
              </a:rPr>
              <a:t>能的机器。</a:t>
            </a:r>
            <a:endParaRPr lang="zh-CN" altLang="en-US" smtClean="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  2.汽油机以汽油为燃料，柴油机以柴油为燃料，现代火箭以液态氢为燃料。同学们，你还见过哪些燃料？燃料在燃烧的过程中是将</a:t>
            </a:r>
            <a:r>
              <a:rPr lang="zh-CN" altLang="en-US" u="sng" smtClean="0">
                <a:latin typeface="微软雅黑" panose="020B0503020204020204" pitchFamily="34" charset="-122"/>
              </a:rPr>
              <a:t>          </a:t>
            </a:r>
            <a:r>
              <a:rPr lang="zh-CN" altLang="en-US" smtClean="0">
                <a:latin typeface="微软雅黑" panose="020B0503020204020204" pitchFamily="34" charset="-122"/>
              </a:rPr>
              <a:t>能转化为</a:t>
            </a:r>
            <a:r>
              <a:rPr lang="zh-CN" altLang="en-US" u="sng" smtClean="0">
                <a:latin typeface="微软雅黑" panose="020B0503020204020204" pitchFamily="34" charset="-122"/>
              </a:rPr>
              <a:t>       </a:t>
            </a:r>
            <a:r>
              <a:rPr lang="zh-CN" altLang="en-US" smtClean="0">
                <a:latin typeface="微软雅黑" panose="020B0503020204020204" pitchFamily="34" charset="-122"/>
              </a:rPr>
              <a:t>能。</a:t>
            </a:r>
            <a:endParaRPr lang="zh-CN" altLang="en-US" smtClean="0">
              <a:latin typeface="微软雅黑" panose="020B0503020204020204" pitchFamily="34" charset="-122"/>
            </a:endParaRPr>
          </a:p>
        </p:txBody>
      </p:sp>
      <p:sp>
        <p:nvSpPr>
          <p:cNvPr id="9218" name="矩形 12291"/>
          <p:cNvSpPr>
            <a:spLocks noChangeArrowheads="1"/>
          </p:cNvSpPr>
          <p:nvPr/>
        </p:nvSpPr>
        <p:spPr bwMode="auto">
          <a:xfrm>
            <a:off x="1008063" y="1247775"/>
            <a:ext cx="262255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一、温故知新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2293" name="矩形 12292"/>
          <p:cNvSpPr>
            <a:spLocks noChangeArrowheads="1"/>
          </p:cNvSpPr>
          <p:nvPr/>
        </p:nvSpPr>
        <p:spPr bwMode="auto">
          <a:xfrm>
            <a:off x="3027363" y="2581275"/>
            <a:ext cx="5397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Calibri" panose="020F0502020204030204" pitchFamily="34" charset="0"/>
              </a:rPr>
              <a:t>内</a:t>
            </a:r>
            <a:endParaRPr lang="zh-CN" altLang="en-US" sz="2800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2294" name="矩形 12293"/>
          <p:cNvSpPr>
            <a:spLocks noChangeArrowheads="1"/>
          </p:cNvSpPr>
          <p:nvPr/>
        </p:nvSpPr>
        <p:spPr bwMode="auto">
          <a:xfrm>
            <a:off x="5216525" y="2582863"/>
            <a:ext cx="8953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Calibri" panose="020F0502020204030204" pitchFamily="34" charset="0"/>
              </a:rPr>
              <a:t>机械</a:t>
            </a:r>
            <a:endParaRPr lang="zh-CN" altLang="en-US" sz="2800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2295" name="矩形 12294"/>
          <p:cNvSpPr>
            <a:spLocks noChangeArrowheads="1"/>
          </p:cNvSpPr>
          <p:nvPr/>
        </p:nvSpPr>
        <p:spPr bwMode="auto">
          <a:xfrm>
            <a:off x="2122488" y="4638675"/>
            <a:ext cx="8953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Calibri" panose="020F0502020204030204" pitchFamily="34" charset="0"/>
              </a:rPr>
              <a:t>化学</a:t>
            </a:r>
            <a:endParaRPr lang="zh-CN" altLang="en-US" sz="2800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2296" name="矩形 12295"/>
          <p:cNvSpPr>
            <a:spLocks noChangeArrowheads="1"/>
          </p:cNvSpPr>
          <p:nvPr/>
        </p:nvSpPr>
        <p:spPr bwMode="auto">
          <a:xfrm>
            <a:off x="4611688" y="4630738"/>
            <a:ext cx="5397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sym typeface="Calibri" panose="020F0502020204030204" pitchFamily="34" charset="0"/>
              </a:rPr>
              <a:t>内</a:t>
            </a:r>
            <a:endParaRPr lang="zh-CN" altLang="en-US" sz="2800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9223" name="矩形 4"/>
          <p:cNvSpPr>
            <a:spLocks noChangeArrowheads="1"/>
          </p:cNvSpPr>
          <p:nvPr/>
        </p:nvSpPr>
        <p:spPr bwMode="auto">
          <a:xfrm>
            <a:off x="4127500" y="215900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复习旧课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5" grpId="0"/>
      <p:bldP spid="122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矩形 14340"/>
          <p:cNvSpPr>
            <a:spLocks noChangeArrowheads="1"/>
          </p:cNvSpPr>
          <p:nvPr/>
        </p:nvSpPr>
        <p:spPr bwMode="auto">
          <a:xfrm>
            <a:off x="1309688" y="2451100"/>
            <a:ext cx="9294812" cy="22685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2800">
                <a:latin typeface="微软雅黑" panose="020B0503020204020204" pitchFamily="34" charset="-122"/>
              </a:rPr>
              <a:t>       前面我们学习了热机，知道热机通过燃烧燃料可以给我们带来诸多方便和好处</a:t>
            </a:r>
            <a:r>
              <a:rPr lang="en-US" altLang="zh-CN" sz="2800">
                <a:latin typeface="微软雅黑" panose="020B0503020204020204" pitchFamily="34" charset="-122"/>
              </a:rPr>
              <a:t>,</a:t>
            </a:r>
            <a:r>
              <a:rPr lang="zh-CN" altLang="en-US" sz="2800">
                <a:latin typeface="微软雅黑" panose="020B0503020204020204" pitchFamily="34" charset="-122"/>
              </a:rPr>
              <a:t>那大家考虑一下，燃料燃烧有没有给我们带来一些问题呢</a:t>
            </a:r>
            <a:r>
              <a:rPr lang="en-US" altLang="zh-CN" sz="2800">
                <a:latin typeface="微软雅黑" panose="020B0503020204020204" pitchFamily="34" charset="-122"/>
              </a:rPr>
              <a:t>?</a:t>
            </a:r>
            <a:endParaRPr lang="en-US" altLang="zh-CN" sz="2800">
              <a:latin typeface="微软雅黑" panose="020B0503020204020204" pitchFamily="34" charset="-122"/>
            </a:endParaRPr>
          </a:p>
        </p:txBody>
      </p:sp>
      <p:sp>
        <p:nvSpPr>
          <p:cNvPr id="10242" name="矩形 14341"/>
          <p:cNvSpPr>
            <a:spLocks noChangeArrowheads="1"/>
          </p:cNvSpPr>
          <p:nvPr/>
        </p:nvSpPr>
        <p:spPr bwMode="auto">
          <a:xfrm>
            <a:off x="1382713" y="1397000"/>
            <a:ext cx="2005012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思考？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15363"/>
          <p:cNvSpPr>
            <a:spLocks noChangeArrowheads="1"/>
          </p:cNvSpPr>
          <p:nvPr/>
        </p:nvSpPr>
        <p:spPr bwMode="auto">
          <a:xfrm>
            <a:off x="4071938" y="1157288"/>
            <a:ext cx="63119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同学们知道的能够燃烧的物质有哪些</a:t>
            </a:r>
            <a:r>
              <a:rPr lang="en-US" altLang="zh-CN" sz="2800">
                <a:latin typeface="微软雅黑" panose="020B0503020204020204" pitchFamily="34" charset="-122"/>
              </a:rPr>
              <a:t>?</a:t>
            </a:r>
            <a:endParaRPr lang="en-US" altLang="zh-CN" sz="2800">
              <a:latin typeface="微软雅黑" panose="020B0503020204020204" pitchFamily="34" charset="-122"/>
            </a:endParaRPr>
          </a:p>
        </p:txBody>
      </p:sp>
      <p:pic>
        <p:nvPicPr>
          <p:cNvPr id="11266" name="图片 15365" descr="秸秆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717925" y="1992313"/>
            <a:ext cx="40100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图片 15366" descr="沼气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613" y="2022475"/>
            <a:ext cx="32035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图片 15367" descr="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88" y="1985963"/>
            <a:ext cx="352266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图片 15368" descr="天然气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188" y="4491038"/>
            <a:ext cx="3209925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图片 15369" descr="煤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15313" y="4478338"/>
            <a:ext cx="34798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图片 15370" descr="木材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08400" y="4440238"/>
            <a:ext cx="3922713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矩形 15371"/>
          <p:cNvSpPr>
            <a:spLocks noChangeArrowheads="1"/>
          </p:cNvSpPr>
          <p:nvPr/>
        </p:nvSpPr>
        <p:spPr bwMode="auto">
          <a:xfrm>
            <a:off x="487363" y="1062038"/>
            <a:ext cx="3028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探究新知（一）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1273" name="矩形 4"/>
          <p:cNvSpPr>
            <a:spLocks noChangeArrowheads="1"/>
          </p:cNvSpPr>
          <p:nvPr/>
        </p:nvSpPr>
        <p:spPr bwMode="auto">
          <a:xfrm>
            <a:off x="4403725" y="180975"/>
            <a:ext cx="1674813" cy="550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激发学习动机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文本框 13314"/>
          <p:cNvSpPr txBox="1">
            <a:spLocks noChangeArrowheads="1"/>
          </p:cNvSpPr>
          <p:nvPr/>
        </p:nvSpPr>
        <p:spPr bwMode="auto">
          <a:xfrm>
            <a:off x="719138" y="2089150"/>
            <a:ext cx="11472862" cy="2443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燃料的种类：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</a:t>
            </a:r>
            <a:r>
              <a:rPr lang="zh-CN" altLang="en-US" sz="2800">
                <a:solidFill>
                  <a:srgbClr val="FF0000"/>
                </a:solidFill>
              </a:rPr>
              <a:t>固体燃料</a:t>
            </a:r>
            <a:r>
              <a:rPr lang="zh-CN" altLang="en-US" sz="2800"/>
              <a:t>　如：干柴　煤等　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</a:t>
            </a:r>
            <a:r>
              <a:rPr lang="zh-CN" altLang="en-US" sz="2800">
                <a:solidFill>
                  <a:srgbClr val="FF0000"/>
                </a:solidFill>
              </a:rPr>
              <a:t>液体燃料</a:t>
            </a:r>
            <a:r>
              <a:rPr lang="zh-CN" altLang="en-US" sz="2800"/>
              <a:t>　如：汽油　柴油　酒精等</a:t>
            </a:r>
            <a:endParaRPr lang="zh-CN" altLang="en-US" sz="2800"/>
          </a:p>
          <a:p>
            <a:pPr>
              <a:spcBef>
                <a:spcPct val="50000"/>
              </a:spcBef>
            </a:pPr>
            <a:r>
              <a:rPr lang="zh-CN" altLang="en-US" sz="2800"/>
              <a:t>　　</a:t>
            </a:r>
            <a:r>
              <a:rPr lang="zh-CN" altLang="en-US" sz="2800">
                <a:solidFill>
                  <a:srgbClr val="FF0000"/>
                </a:solidFill>
              </a:rPr>
              <a:t>气体燃料</a:t>
            </a:r>
            <a:r>
              <a:rPr lang="zh-CN" altLang="en-US" sz="2800"/>
              <a:t>　如：氢气　天然气等</a:t>
            </a:r>
            <a:endParaRPr lang="zh-CN" altLang="en-US" sz="2800"/>
          </a:p>
        </p:txBody>
      </p:sp>
      <p:sp>
        <p:nvSpPr>
          <p:cNvPr id="13316" name="文本框 13315"/>
          <p:cNvSpPr txBox="1">
            <a:spLocks noChangeArrowheads="1"/>
          </p:cNvSpPr>
          <p:nvPr/>
        </p:nvSpPr>
        <p:spPr bwMode="auto">
          <a:xfrm>
            <a:off x="814388" y="4581525"/>
            <a:ext cx="11377612" cy="11604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/>
              <a:t>燃料燃烧过程：</a:t>
            </a:r>
            <a:r>
              <a:rPr lang="zh-CN" altLang="en-US" sz="2800">
                <a:solidFill>
                  <a:srgbClr val="FF0000"/>
                </a:solidFill>
              </a:rPr>
              <a:t>化学变化</a:t>
            </a:r>
            <a:endParaRPr lang="zh-CN" altLang="en-US" sz="28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/>
              <a:t>　　　燃料的</a:t>
            </a:r>
            <a:r>
              <a:rPr lang="zh-CN" altLang="en-US" sz="2800">
                <a:solidFill>
                  <a:srgbClr val="FF0000"/>
                </a:solidFill>
              </a:rPr>
              <a:t>化学能</a:t>
            </a:r>
            <a:r>
              <a:rPr lang="zh-CN" altLang="en-US" sz="2800"/>
              <a:t>转化为</a:t>
            </a:r>
            <a:r>
              <a:rPr lang="zh-CN" altLang="en-US" sz="2800">
                <a:solidFill>
                  <a:srgbClr val="FF0000"/>
                </a:solidFill>
              </a:rPr>
              <a:t>内能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3317" name="文本框 13316"/>
          <p:cNvSpPr txBox="1">
            <a:spLocks noChangeArrowheads="1"/>
          </p:cNvSpPr>
          <p:nvPr/>
        </p:nvSpPr>
        <p:spPr bwMode="auto">
          <a:xfrm>
            <a:off x="863600" y="1125538"/>
            <a:ext cx="80645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</a:rPr>
              <a:t>二．燃料的燃烧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2292" name="矩形 4"/>
          <p:cNvSpPr>
            <a:spLocks noChangeArrowheads="1"/>
          </p:cNvSpPr>
          <p:nvPr/>
        </p:nvSpPr>
        <p:spPr bwMode="auto">
          <a:xfrm>
            <a:off x="4545013" y="201613"/>
            <a:ext cx="1674812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  <p:bldP spid="133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矩形 16386"/>
          <p:cNvSpPr>
            <a:spLocks noGrp="1" noChangeArrowheads="1"/>
          </p:cNvSpPr>
          <p:nvPr/>
        </p:nvSpPr>
        <p:spPr bwMode="auto">
          <a:xfrm>
            <a:off x="1149350" y="1987550"/>
            <a:ext cx="11042650" cy="273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28600" indent="-228600" eaLnBrk="0" hangingPunct="0">
              <a:lnSpc>
                <a:spcPct val="130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研究表明：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Calibri" panose="020F0502020204030204" pitchFamily="34" charset="0"/>
            </a:endParaRPr>
          </a:p>
          <a:p>
            <a:pPr marL="228600" indent="-228600" eaLnBrk="0" hangingPunct="0">
              <a:lnSpc>
                <a:spcPct val="130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Calibri" panose="020F0502020204030204" pitchFamily="34" charset="0"/>
              </a:rPr>
              <a:t>   1Kg汽油完全燃烧放出热量4.6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J;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marL="228600" indent="-228600" eaLnBrk="0" hangingPunct="0">
              <a:lnSpc>
                <a:spcPct val="130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   1Kg氢完全燃烧放出热量1.4×10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8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J;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marL="228600" indent="-228600" eaLnBrk="0" hangingPunct="0">
              <a:lnSpc>
                <a:spcPct val="130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   1Kg柴油完全燃烧放出热量4.3×10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J;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marL="228600" indent="-228600" eaLnBrk="0" hangingPunct="0">
              <a:lnSpc>
                <a:spcPct val="130000"/>
              </a:lnSpc>
              <a:spcBef>
                <a:spcPts val="1000"/>
              </a:spcBef>
            </a:pP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   1Kg焦炭完全燃烧放出热量3.0×10</a:t>
            </a:r>
            <a:r>
              <a:rPr lang="zh-CN" altLang="en-US" sz="2800" baseline="300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J。</a:t>
            </a:r>
            <a:endParaRPr lang="zh-CN" altLang="en-US" sz="2800">
              <a:latin typeface="微软雅黑" panose="020B0503020204020204" pitchFamily="34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3314" name="矩形 16387"/>
          <p:cNvSpPr>
            <a:spLocks noGrp="1" noChangeArrowheads="1"/>
          </p:cNvSpPr>
          <p:nvPr/>
        </p:nvSpPr>
        <p:spPr bwMode="auto">
          <a:xfrm>
            <a:off x="1065213" y="5754688"/>
            <a:ext cx="10369550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28600" indent="-228600" eaLnBrk="0" hangingPunct="0">
              <a:lnSpc>
                <a:spcPct val="90000"/>
              </a:lnSpc>
              <a:spcBef>
                <a:spcPts val="1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宋体" panose="02010600030101010101" pitchFamily="2" charset="-122"/>
                <a:sym typeface="Arial" panose="020B0604020202020204" pitchFamily="34" charset="0"/>
              </a:rPr>
              <a:t>同学们，请阅读以上资料，谈谈你获得的信息。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3315" name="矩形 16388"/>
          <p:cNvSpPr>
            <a:spLocks noChangeArrowheads="1"/>
          </p:cNvSpPr>
          <p:nvPr/>
        </p:nvSpPr>
        <p:spPr bwMode="auto">
          <a:xfrm>
            <a:off x="1169988" y="1154113"/>
            <a:ext cx="3028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探究新知（二）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  <p:sp>
        <p:nvSpPr>
          <p:cNvPr id="13316" name="矩形 4"/>
          <p:cNvSpPr>
            <a:spLocks noChangeArrowheads="1"/>
          </p:cNvSpPr>
          <p:nvPr/>
        </p:nvSpPr>
        <p:spPr bwMode="auto">
          <a:xfrm>
            <a:off x="4476750" y="185738"/>
            <a:ext cx="1674813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激发学习动机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占位符 19457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303213" y="1006475"/>
            <a:ext cx="11518900" cy="57467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 请同学们自读课本“热值”（Ｐ28页）内容，完成以下表格</a:t>
            </a:r>
            <a:endParaRPr lang="zh-CN" altLang="en-US" smtClean="0">
              <a:latin typeface="微软雅黑" panose="020B0503020204020204" pitchFamily="34" charset="-122"/>
            </a:endParaRPr>
          </a:p>
        </p:txBody>
      </p:sp>
      <p:graphicFrame>
        <p:nvGraphicFramePr>
          <p:cNvPr id="19512" name="内容占位符 19511"/>
          <p:cNvGraphicFramePr>
            <a:graphicFrameLocks noGrp="1"/>
          </p:cNvGraphicFramePr>
          <p:nvPr>
            <p:ph sz="half" idx="4294967295"/>
          </p:nvPr>
        </p:nvGraphicFramePr>
        <p:xfrm>
          <a:off x="320675" y="1535113"/>
          <a:ext cx="11520488" cy="4648200"/>
        </p:xfrm>
        <a:graphic>
          <a:graphicData uri="http://schemas.openxmlformats.org/drawingml/2006/table">
            <a:tbl>
              <a:tblPr/>
              <a:tblGrid>
                <a:gridCol w="2405063"/>
                <a:gridCol w="5084762"/>
                <a:gridCol w="4030663"/>
              </a:tblGrid>
              <a:tr h="644525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</a:tr>
              <a:tr h="2127250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</a:tr>
              <a:tr h="774700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</a:tr>
              <a:tr h="533400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</a:tr>
              <a:tr h="568325">
                <a:tc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228600" lvl="0" indent="-228600" algn="l" rtl="0" eaLnBrk="0" fontAlgn="base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defRPr>
                      </a:lvl1pPr>
                      <a:lvl2pPr marL="685800" lvl="1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  <a:sym typeface="Calibri" panose="020F050202020403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1600" dirty="0">
                        <a:latin typeface="微软雅黑" panose="020B0503020204020204" pitchFamily="34" charset="-122"/>
                      </a:endParaRPr>
                    </a:p>
                  </a:txBody>
                  <a:tcPr marL="90170" marR="90170" marT="46990" marB="4699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63" name="文本框 19495"/>
          <p:cNvSpPr txBox="1">
            <a:spLocks noChangeArrowheads="1"/>
          </p:cNvSpPr>
          <p:nvPr/>
        </p:nvSpPr>
        <p:spPr bwMode="auto">
          <a:xfrm>
            <a:off x="896938" y="3032125"/>
            <a:ext cx="1289050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定义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4364" name="文本框 19496"/>
          <p:cNvSpPr txBox="1">
            <a:spLocks noChangeArrowheads="1"/>
          </p:cNvSpPr>
          <p:nvPr/>
        </p:nvSpPr>
        <p:spPr bwMode="auto">
          <a:xfrm>
            <a:off x="979488" y="4460875"/>
            <a:ext cx="1287462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公式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4365" name="文本框 19497"/>
          <p:cNvSpPr txBox="1">
            <a:spLocks noChangeArrowheads="1"/>
          </p:cNvSpPr>
          <p:nvPr/>
        </p:nvSpPr>
        <p:spPr bwMode="auto">
          <a:xfrm>
            <a:off x="884238" y="5611813"/>
            <a:ext cx="128905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学法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4366" name="文本框 19498"/>
          <p:cNvSpPr txBox="1">
            <a:spLocks noChangeArrowheads="1"/>
          </p:cNvSpPr>
          <p:nvPr/>
        </p:nvSpPr>
        <p:spPr bwMode="auto">
          <a:xfrm>
            <a:off x="882650" y="5037138"/>
            <a:ext cx="1289050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</a:rPr>
              <a:t>单位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4367" name="文本框 19499"/>
          <p:cNvSpPr txBox="1">
            <a:spLocks noChangeArrowheads="1"/>
          </p:cNvSpPr>
          <p:nvPr/>
        </p:nvSpPr>
        <p:spPr bwMode="auto">
          <a:xfrm>
            <a:off x="4448175" y="1663700"/>
            <a:ext cx="1289050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功率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68" name="文本框 19500"/>
          <p:cNvSpPr txBox="1">
            <a:spLocks noChangeArrowheads="1"/>
          </p:cNvSpPr>
          <p:nvPr/>
        </p:nvSpPr>
        <p:spPr bwMode="auto">
          <a:xfrm>
            <a:off x="8767763" y="1663700"/>
            <a:ext cx="1289050" cy="517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热值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69" name="文本框 19501"/>
          <p:cNvSpPr txBox="1">
            <a:spLocks noChangeArrowheads="1"/>
          </p:cNvSpPr>
          <p:nvPr/>
        </p:nvSpPr>
        <p:spPr bwMode="auto">
          <a:xfrm>
            <a:off x="2817813" y="2311400"/>
            <a:ext cx="4799012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</a:rPr>
              <a:t>比值定义：所做与完成这些功所用的时间之比。</a:t>
            </a:r>
            <a:endParaRPr lang="zh-CN" altLang="en-US" sz="24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370" name="文本框 19502"/>
          <p:cNvSpPr txBox="1">
            <a:spLocks noChangeArrowheads="1"/>
          </p:cNvSpPr>
          <p:nvPr/>
        </p:nvSpPr>
        <p:spPr bwMode="auto">
          <a:xfrm>
            <a:off x="2913063" y="3392488"/>
            <a:ext cx="4799012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</a:rPr>
              <a:t>物理定义：物体在单位时间内所做的功。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14371" name="组合 19503"/>
          <p:cNvGrpSpPr/>
          <p:nvPr/>
        </p:nvGrpSpPr>
        <p:grpSpPr bwMode="auto">
          <a:xfrm>
            <a:off x="4062413" y="4471988"/>
            <a:ext cx="1924050" cy="815975"/>
            <a:chOff x="0" y="0"/>
            <a:chExt cx="2272" cy="1286"/>
          </a:xfrm>
        </p:grpSpPr>
        <p:sp>
          <p:nvSpPr>
            <p:cNvPr id="14372" name="文本框 19504"/>
            <p:cNvSpPr txBox="1">
              <a:spLocks noChangeArrowheads="1"/>
            </p:cNvSpPr>
            <p:nvPr/>
          </p:nvSpPr>
          <p:spPr bwMode="auto">
            <a:xfrm>
              <a:off x="0" y="339"/>
              <a:ext cx="907" cy="7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>
                  <a:solidFill>
                    <a:srgbClr val="FF0000"/>
                  </a:solidFill>
                  <a:latin typeface="微软雅黑" panose="020B0503020204020204" pitchFamily="34" charset="-122"/>
                </a:rPr>
                <a:t>P=</a:t>
              </a:r>
              <a:endParaRPr lang="zh-CN" altLang="en-US" sz="2400">
                <a:solidFill>
                  <a:srgbClr val="FF0000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14373" name="组合 19505"/>
            <p:cNvGrpSpPr/>
            <p:nvPr/>
          </p:nvGrpSpPr>
          <p:grpSpPr bwMode="auto">
            <a:xfrm>
              <a:off x="1020" y="0"/>
              <a:ext cx="1253" cy="1287"/>
              <a:chOff x="0" y="0"/>
              <a:chExt cx="1253" cy="1287"/>
            </a:xfrm>
          </p:grpSpPr>
          <p:sp>
            <p:nvSpPr>
              <p:cNvPr id="14374" name="文本框 19506"/>
              <p:cNvSpPr txBox="1">
                <a:spLocks noChangeArrowheads="1"/>
              </p:cNvSpPr>
              <p:nvPr/>
            </p:nvSpPr>
            <p:spPr bwMode="auto">
              <a:xfrm>
                <a:off x="113" y="0"/>
                <a:ext cx="1141" cy="7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2400">
                    <a:solidFill>
                      <a:srgbClr val="FF0000"/>
                    </a:solidFill>
                    <a:latin typeface="微软雅黑" panose="020B0503020204020204" pitchFamily="34" charset="-122"/>
                  </a:rPr>
                  <a:t>W</a:t>
                </a:r>
                <a:endParaRPr lang="zh-CN" altLang="en-US" sz="2400">
                  <a:solidFill>
                    <a:srgbClr val="FF0000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4375" name="文本框 19507"/>
              <p:cNvSpPr txBox="1">
                <a:spLocks noChangeArrowheads="1"/>
              </p:cNvSpPr>
              <p:nvPr/>
            </p:nvSpPr>
            <p:spPr bwMode="auto">
              <a:xfrm>
                <a:off x="228" y="567"/>
                <a:ext cx="1021" cy="72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zh-CN" altLang="en-US" sz="2400">
                    <a:solidFill>
                      <a:srgbClr val="FF0000"/>
                    </a:solidFill>
                    <a:latin typeface="微软雅黑" panose="020B0503020204020204" pitchFamily="34" charset="-122"/>
                  </a:rPr>
                  <a:t>t</a:t>
                </a:r>
                <a:endParaRPr lang="zh-CN" altLang="en-US" sz="2400">
                  <a:solidFill>
                    <a:srgbClr val="FF0000"/>
                  </a:solidFill>
                  <a:latin typeface="微软雅黑" panose="020B0503020204020204" pitchFamily="34" charset="-122"/>
                </a:endParaRPr>
              </a:p>
            </p:txBody>
          </p:sp>
          <p:sp>
            <p:nvSpPr>
              <p:cNvPr id="14376" name="直接连接符 19508"/>
              <p:cNvSpPr>
                <a:spLocks noChangeShapeType="1"/>
              </p:cNvSpPr>
              <p:nvPr/>
            </p:nvSpPr>
            <p:spPr bwMode="auto">
              <a:xfrm>
                <a:off x="0" y="680"/>
                <a:ext cx="907" cy="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377" name="文本框 19509"/>
          <p:cNvSpPr txBox="1">
            <a:spLocks noChangeArrowheads="1"/>
          </p:cNvSpPr>
          <p:nvPr/>
        </p:nvSpPr>
        <p:spPr bwMode="auto">
          <a:xfrm>
            <a:off x="3297238" y="5264150"/>
            <a:ext cx="36464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</a:rPr>
              <a:t>w        1J=1w/s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7409"/>
          <p:cNvSpPr txBox="1">
            <a:spLocks noChangeArrowheads="1"/>
          </p:cNvSpPr>
          <p:nvPr/>
        </p:nvSpPr>
        <p:spPr bwMode="auto">
          <a:xfrm>
            <a:off x="690563" y="952500"/>
            <a:ext cx="892968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</a:rPr>
              <a:t>三、热值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411" name="文本框 17410"/>
          <p:cNvSpPr txBox="1">
            <a:spLocks noChangeArrowheads="1"/>
          </p:cNvSpPr>
          <p:nvPr/>
        </p:nvSpPr>
        <p:spPr bwMode="auto">
          <a:xfrm>
            <a:off x="735013" y="1765300"/>
            <a:ext cx="10753725" cy="1158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１．定义</a:t>
            </a:r>
            <a:r>
              <a:rPr lang="zh-CN" altLang="en-US" sz="2800">
                <a:latin typeface="微软雅黑" panose="020B0503020204020204" pitchFamily="34" charset="-122"/>
              </a:rPr>
              <a:t>：</a:t>
            </a:r>
            <a:r>
              <a:rPr lang="en-US" altLang="zh-CN" sz="2800">
                <a:latin typeface="微软雅黑" panose="020B0503020204020204" pitchFamily="34" charset="-122"/>
              </a:rPr>
              <a:t>1Kg</a:t>
            </a:r>
            <a:r>
              <a:rPr lang="zh-CN" altLang="en-US" sz="2800">
                <a:latin typeface="微软雅黑" panose="020B0503020204020204" pitchFamily="34" charset="-122"/>
              </a:rPr>
              <a:t>某种燃料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完全燃烧</a:t>
            </a:r>
            <a:r>
              <a:rPr lang="zh-CN" altLang="en-US" sz="2800">
                <a:latin typeface="微软雅黑" panose="020B0503020204020204" pitchFamily="34" charset="-122"/>
              </a:rPr>
              <a:t>时化学能转化为内能的量（放出的热量）叫做这种燃料的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热值</a:t>
            </a:r>
            <a:r>
              <a:rPr lang="zh-CN" altLang="en-US" sz="2800">
                <a:latin typeface="微软雅黑" panose="020B0503020204020204" pitchFamily="34" charset="-122"/>
              </a:rPr>
              <a:t>．（热值用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q</a:t>
            </a:r>
            <a:r>
              <a:rPr lang="zh-CN" altLang="en-US" sz="2800">
                <a:latin typeface="微软雅黑" panose="020B0503020204020204" pitchFamily="34" charset="-122"/>
              </a:rPr>
              <a:t>表示）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7412" name="文本框 17411"/>
          <p:cNvSpPr txBox="1">
            <a:spLocks noChangeArrowheads="1"/>
          </p:cNvSpPr>
          <p:nvPr/>
        </p:nvSpPr>
        <p:spPr bwMode="auto">
          <a:xfrm>
            <a:off x="768350" y="2952750"/>
            <a:ext cx="8545513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２．单位</a:t>
            </a:r>
            <a:r>
              <a:rPr lang="zh-CN" altLang="en-US" sz="2800">
                <a:latin typeface="微软雅黑" panose="020B0503020204020204" pitchFamily="34" charset="-122"/>
              </a:rPr>
              <a:t>：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7413" name="文本框 17412"/>
          <p:cNvSpPr txBox="1">
            <a:spLocks noChangeArrowheads="1"/>
          </p:cNvSpPr>
          <p:nvPr/>
        </p:nvSpPr>
        <p:spPr bwMode="auto">
          <a:xfrm>
            <a:off x="3937000" y="2952750"/>
            <a:ext cx="5568950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J/Kg      J/m</a:t>
            </a:r>
            <a:r>
              <a:rPr lang="en-US" altLang="zh-CN" sz="2800" baseline="30000">
                <a:solidFill>
                  <a:srgbClr val="FF0000"/>
                </a:solidFill>
                <a:latin typeface="微软雅黑" panose="020B0503020204020204" pitchFamily="34" charset="-122"/>
              </a:rPr>
              <a:t>3</a:t>
            </a:r>
            <a:endParaRPr lang="en-US" altLang="zh-CN" sz="2800" baseline="300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414" name="文本框 17413"/>
          <p:cNvSpPr txBox="1">
            <a:spLocks noChangeArrowheads="1"/>
          </p:cNvSpPr>
          <p:nvPr/>
        </p:nvSpPr>
        <p:spPr bwMode="auto">
          <a:xfrm>
            <a:off x="1825625" y="3600450"/>
            <a:ext cx="8929688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读法</a:t>
            </a:r>
            <a:r>
              <a:rPr lang="zh-CN" altLang="en-US" sz="2800">
                <a:latin typeface="微软雅黑" panose="020B0503020204020204" pitchFamily="34" charset="-122"/>
              </a:rPr>
              <a:t>：焦每千克　焦每立方米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7415" name="文本框 17414"/>
          <p:cNvSpPr txBox="1">
            <a:spLocks noChangeArrowheads="1"/>
          </p:cNvSpPr>
          <p:nvPr/>
        </p:nvSpPr>
        <p:spPr bwMode="auto">
          <a:xfrm>
            <a:off x="1825625" y="4248150"/>
            <a:ext cx="9601200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如：干木柴的热值是</a:t>
            </a:r>
            <a:r>
              <a:rPr lang="en-US" altLang="zh-CN" sz="2800">
                <a:latin typeface="微软雅黑" panose="020B0503020204020204" pitchFamily="34" charset="-122"/>
              </a:rPr>
              <a:t>q=1.3x10</a:t>
            </a:r>
            <a:r>
              <a:rPr lang="en-US" altLang="zh-CN" sz="2800" baseline="30000">
                <a:latin typeface="微软雅黑" panose="020B0503020204020204" pitchFamily="34" charset="-122"/>
              </a:rPr>
              <a:t>7 </a:t>
            </a:r>
            <a:r>
              <a:rPr lang="en-US" altLang="zh-CN" sz="2800">
                <a:latin typeface="微软雅黑" panose="020B0503020204020204" pitchFamily="34" charset="-122"/>
              </a:rPr>
              <a:t>J/Kg</a:t>
            </a:r>
            <a:endParaRPr lang="en-US" altLang="zh-CN" sz="2800">
              <a:latin typeface="微软雅黑" panose="020B0503020204020204" pitchFamily="34" charset="-122"/>
            </a:endParaRPr>
          </a:p>
        </p:txBody>
      </p:sp>
      <p:sp>
        <p:nvSpPr>
          <p:cNvPr id="17416" name="文本框 17415"/>
          <p:cNvSpPr txBox="1">
            <a:spLocks noChangeArrowheads="1"/>
          </p:cNvSpPr>
          <p:nvPr/>
        </p:nvSpPr>
        <p:spPr bwMode="auto">
          <a:xfrm>
            <a:off x="1344613" y="4895850"/>
            <a:ext cx="10415587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物理意义</a:t>
            </a:r>
            <a:r>
              <a:rPr lang="zh-CN" altLang="en-US" sz="2800">
                <a:latin typeface="微软雅黑" panose="020B0503020204020204" pitchFamily="34" charset="-122"/>
              </a:rPr>
              <a:t>：１</a:t>
            </a:r>
            <a:r>
              <a:rPr lang="en-US" altLang="zh-CN" sz="2800">
                <a:latin typeface="微软雅黑" panose="020B0503020204020204" pitchFamily="34" charset="-122"/>
              </a:rPr>
              <a:t>kg</a:t>
            </a:r>
            <a:r>
              <a:rPr lang="zh-CN" altLang="en-US" sz="2800">
                <a:latin typeface="微软雅黑" panose="020B0503020204020204" pitchFamily="34" charset="-122"/>
              </a:rPr>
              <a:t>的干木柴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完全燃烧</a:t>
            </a:r>
            <a:r>
              <a:rPr lang="zh-CN" altLang="en-US" sz="2800">
                <a:latin typeface="微软雅黑" panose="020B0503020204020204" pitchFamily="34" charset="-122"/>
              </a:rPr>
              <a:t>放出的　　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7417" name="文本框 17416"/>
          <p:cNvSpPr txBox="1">
            <a:spLocks noChangeArrowheads="1"/>
          </p:cNvSpPr>
          <p:nvPr/>
        </p:nvSpPr>
        <p:spPr bwMode="auto">
          <a:xfrm>
            <a:off x="4322763" y="5400675"/>
            <a:ext cx="4608512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热量是</a:t>
            </a:r>
            <a:r>
              <a:rPr lang="en-US" altLang="zh-CN" sz="2800">
                <a:latin typeface="微软雅黑" panose="020B0503020204020204" pitchFamily="34" charset="-122"/>
              </a:rPr>
              <a:t>1.3x10</a:t>
            </a:r>
            <a:r>
              <a:rPr lang="en-US" altLang="zh-CN" sz="2800" baseline="30000">
                <a:latin typeface="微软雅黑" panose="020B0503020204020204" pitchFamily="34" charset="-122"/>
              </a:rPr>
              <a:t>7</a:t>
            </a:r>
            <a:r>
              <a:rPr lang="en-US" altLang="zh-CN" sz="2800">
                <a:latin typeface="微软雅黑" panose="020B0503020204020204" pitchFamily="34" charset="-122"/>
              </a:rPr>
              <a:t> 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</a:rPr>
              <a:t>J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17418" name="文本框 17417"/>
          <p:cNvSpPr txBox="1">
            <a:spLocks noChangeArrowheads="1"/>
          </p:cNvSpPr>
          <p:nvPr/>
        </p:nvSpPr>
        <p:spPr bwMode="auto">
          <a:xfrm>
            <a:off x="623888" y="5967413"/>
            <a:ext cx="9604375" cy="625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>
                <a:latin typeface="微软雅黑" panose="020B0503020204020204" pitchFamily="34" charset="-122"/>
              </a:rPr>
              <a:t>（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</a:rPr>
              <a:t>注</a:t>
            </a:r>
            <a:r>
              <a:rPr lang="zh-CN" altLang="en-US" sz="2800">
                <a:latin typeface="微软雅黑" panose="020B0503020204020204" pitchFamily="34" charset="-122"/>
              </a:rPr>
              <a:t>：热值是燃料的一种性质，与燃料的质量无关）</a:t>
            </a:r>
            <a:endParaRPr lang="zh-CN" altLang="en-US" sz="2800">
              <a:latin typeface="微软雅黑" panose="020B0503020204020204" pitchFamily="34" charset="-122"/>
            </a:endParaRPr>
          </a:p>
        </p:txBody>
      </p:sp>
      <p:sp>
        <p:nvSpPr>
          <p:cNvPr id="15370" name="矩形 4"/>
          <p:cNvSpPr>
            <a:spLocks noChangeArrowheads="1"/>
          </p:cNvSpPr>
          <p:nvPr/>
        </p:nvSpPr>
        <p:spPr bwMode="auto">
          <a:xfrm>
            <a:off x="4430713" y="195263"/>
            <a:ext cx="1674812" cy="550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0" hangingPunct="0"/>
            <a:r>
              <a:rPr lang="zh-CN" altLang="en-US" b="1">
                <a:solidFill>
                  <a:srgbClr val="C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讲授新知识</a:t>
            </a:r>
            <a:endParaRPr lang="zh-CN" altLang="en-US" b="1">
              <a:solidFill>
                <a:srgbClr val="C00000"/>
              </a:solidFill>
              <a:latin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  <p:bldP spid="17415" grpId="0"/>
      <p:bldP spid="17416" grpId="0"/>
      <p:bldP spid="17417" grpId="0"/>
      <p:bldP spid="174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占位符 21505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46138" y="1960563"/>
            <a:ext cx="10469562" cy="38608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请同学们根据以下问题自读课本“燃料的有效利用”（Ｐ29至Ｐ30）内容，然后回答问题：</a:t>
            </a:r>
            <a:endParaRPr lang="zh-CN" altLang="en-US" smtClean="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（１）什么是锅炉的效率？</a:t>
            </a:r>
            <a:endParaRPr lang="zh-CN" altLang="en-US" smtClean="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（２）节约能源和有效利用燃料的途径和方法是什么？</a:t>
            </a:r>
            <a:endParaRPr lang="zh-CN" altLang="en-US" smtClean="0"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mtClean="0">
                <a:latin typeface="微软雅黑" panose="020B0503020204020204" pitchFamily="34" charset="-122"/>
              </a:rPr>
              <a:t>  （３）举例说明，燃料燃烧对环境的污染主要是什么？</a:t>
            </a:r>
            <a:endParaRPr lang="zh-CN" altLang="en-US" smtClean="0">
              <a:latin typeface="微软雅黑" panose="020B0503020204020204" pitchFamily="34" charset="-122"/>
            </a:endParaRPr>
          </a:p>
        </p:txBody>
      </p:sp>
      <p:sp>
        <p:nvSpPr>
          <p:cNvPr id="16386" name="矩形 21507"/>
          <p:cNvSpPr>
            <a:spLocks noChangeArrowheads="1"/>
          </p:cNvSpPr>
          <p:nvPr/>
        </p:nvSpPr>
        <p:spPr bwMode="auto">
          <a:xfrm>
            <a:off x="1169988" y="1154113"/>
            <a:ext cx="3028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sym typeface="Calibri" panose="020F0502020204030204" pitchFamily="34" charset="0"/>
              </a:rPr>
              <a:t>探究新知（二）</a:t>
            </a:r>
            <a:endParaRPr lang="zh-CN" altLang="en-US" sz="3200" b="1">
              <a:solidFill>
                <a:srgbClr val="FF0000"/>
              </a:solidFill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2327</Words>
  <Application>WPS 演示</Application>
  <PresentationFormat>自定义</PresentationFormat>
  <Paragraphs>209</Paragraphs>
  <Slides>18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Calibri Light</vt:lpstr>
      <vt:lpstr>Calibri</vt:lpstr>
      <vt:lpstr>Times New Roman</vt:lpstr>
      <vt:lpstr>Verdana</vt:lpstr>
      <vt:lpstr/>
      <vt:lpstr>Arial Unicode MS</vt:lpstr>
      <vt:lpstr>RomanS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陈志磊</dc:creator>
  <cp:lastModifiedBy>Administrator</cp:lastModifiedBy>
  <cp:revision>423</cp:revision>
  <dcterms:created xsi:type="dcterms:W3CDTF">2013-07-01T03:05:00Z</dcterms:created>
  <dcterms:modified xsi:type="dcterms:W3CDTF">2018-04-30T12:20:05Z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