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mp3" ContentType="audio/mp3"/>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1"/>
    <p:sldMasterId id="2147483660" r:id="rId2"/>
  </p:sldMasterIdLst>
  <p:notesMasterIdLst>
    <p:notesMasterId r:id="rId3"/>
  </p:notesMasterIdLst>
  <p:sldIdLst>
    <p:sldId id="272" r:id="rId4"/>
    <p:sldId id="256" r:id="rId5"/>
    <p:sldId id="273" r:id="rId6"/>
    <p:sldId id="258" r:id="rId7"/>
    <p:sldId id="259" r:id="rId8"/>
    <p:sldId id="260" r:id="rId9"/>
    <p:sldId id="261" r:id="rId10"/>
    <p:sldId id="262" r:id="rId11"/>
    <p:sldId id="274" r:id="rId12"/>
    <p:sldId id="286" r:id="rId13"/>
    <p:sldId id="289" r:id="rId14"/>
    <p:sldId id="264" r:id="rId15"/>
    <p:sldId id="265" r:id="rId16"/>
    <p:sldId id="269" r:id="rId17"/>
    <p:sldId id="267" r:id="rId18"/>
    <p:sldId id="268" r:id="rId19"/>
    <p:sldId id="295" r:id="rId20"/>
  </p:sldIdLst>
  <p:sldSz cx="12241530" cy="6858000"/>
  <p:notesSz cx="6858000" cy="9144000"/>
  <p:custDataLst>
    <p:tags r:id="rId21"/>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47" userDrawn="1">
          <p15:clr>
            <a:srgbClr val="A4A3A4"/>
          </p15:clr>
        </p15:guide>
        <p15:guide id="2" pos="3842"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71" d="100"/>
          <a:sy n="71" d="100"/>
        </p:scale>
        <p:origin x="-120" y="-240"/>
      </p:cViewPr>
      <p:guideLst>
        <p:guide orient="horz" pos="2147"/>
        <p:guide pos="3842"/>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2.xml" /><Relationship Id="rId20" Type="http://schemas.openxmlformats.org/officeDocument/2006/relationships/slide" Target="slides/slide17.xml" /><Relationship Id="rId21" Type="http://schemas.openxmlformats.org/officeDocument/2006/relationships/tags" Target="tags/tag2.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heme" Target="theme/theme1.xml" /><Relationship Id="rId25" Type="http://schemas.openxmlformats.org/officeDocument/2006/relationships/tableStyles" Target="tableStyles.xml" /><Relationship Id="rId3" Type="http://schemas.openxmlformats.org/officeDocument/2006/relationships/notesMaster" Target="notesMasters/notesMaster1.xml" /><Relationship Id="rId4" Type="http://schemas.openxmlformats.org/officeDocument/2006/relationships/slide" Target="slides/slide1.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Pr>
        <a:solidFill>
          <a:schemeClr val="bg1"/>
        </a:solidFill>
        <a:effectLst/>
      </p:bgPr>
    </p:bg>
    <p:spTree>
      <p:nvGrpSpPr>
        <p:cNvPr id="1" name=""/>
        <p:cNvGrpSpPr/>
        <p:nvPr/>
      </p:nvGrpSpPr>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smtClean="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smtClean="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6" name="Rectangle 4"/>
          <p:cNvSpPr>
            <a:spLocks noRot="1" noTextEdit="1"/>
          </p:cNvSpPr>
          <p:nvPr>
            <p:ph type="sldImg" idx="6"/>
          </p:nvPr>
        </p:nvSpPr>
        <p:spPr>
          <a:xfrm>
            <a:off x="369888" y="685800"/>
            <a:ext cx="6118225" cy="3429000"/>
          </a:xfrm>
          <a:prstGeom prst="rect">
            <a:avLst/>
          </a:prstGeom>
          <a:noFill/>
          <a:ln w="9525" cap="flat" cmpd="sng">
            <a:solidFill>
              <a:srgbClr val="000000"/>
            </a:solidFill>
            <a:prstDash val="solid"/>
            <a:miter/>
            <a:headEnd type="none" w="med" len="med"/>
            <a:tailEnd type="none" w="med" len="med"/>
          </a:ln>
        </p:spPr>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smtClean="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altLang="zh-CN" sz="1200" strike="noStrike" noProof="1">
                <a:latin typeface="Arial" panose="020b0604020202020204" pitchFamily="34" charset="0"/>
                <a:ea typeface="宋体" panose="02010600030101010101" pitchFamily="2" charset="-122"/>
                <a:cs typeface="+mn-cs"/>
              </a:rPr>
              <a:t/>
            </a:fld>
            <a:endParaRPr lang="en-US" altLang="zh-CN" sz="1200" strike="noStrike" noProof="1"/>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8193"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nchorCtr="0"/>
          <a:lstStyle/>
          <a:p>
            <a:pPr lvl="0" algn="r"/>
            <a:fld id="{9A0DB2DC-4C9A-4742-B13C-FB6460FD3503}" type="slidenum">
              <a:rPr lang="en-US" altLang="zh-CN" sz="1200"/>
              <a:t>4</a:t>
            </a:fld>
            <a:endParaRPr lang="en-US" altLang="zh-CN" sz="1200"/>
          </a:p>
        </p:txBody>
      </p:sp>
      <p:sp>
        <p:nvSpPr>
          <p:cNvPr id="8194" name="Rectangle 2"/>
          <p:cNvSpPr>
            <a:spLocks noRot="1" noTextEdit="1"/>
          </p:cNvSpPr>
          <p:nvPr>
            <p:ph type="sldImg" idx="1"/>
          </p:nvPr>
        </p:nvSpPr>
        <p:spPr/>
      </p:sp>
      <p:sp>
        <p:nvSpPr>
          <p:cNvPr id="8195" name="Rectangle 3"/>
          <p:cNvSpPr txBox="1">
            <a:spLocks noGrp="1"/>
          </p:cNvSpPr>
          <p:nvPr>
            <p:ph type="body" idx="2"/>
          </p:nvPr>
        </p:nvSpPr>
        <p:spPr/>
        <p:txBody>
          <a:bodyPr wrap="square" lIns="91440" tIns="45720" rIns="91440" bIns="45720" anchor="t" anchorCtr="0"/>
          <a:lstStyle/>
          <a:p>
            <a:pPr lvl="0" eaLnBrk="1" hangingPunct="1"/>
            <a:r>
              <a:rPr lang="zh-CN" altLang="en-US"/>
              <a:t>利用这张物质状态的转变图我们可以来分析一下生活当中非常常见的自然现象，云、雨、雪、雾、露、霜，他们都是水发生物态变化而形成的。</a:t>
            </a:r>
          </a:p>
          <a:p>
            <a:pPr lvl="0" eaLnBrk="1" hangingPunct="1"/>
            <a:r>
              <a:rPr lang="zh-CN" altLang="en-US"/>
              <a:t>云：白天气温较高，地表水大量蒸发，因此空气中含有大量的水蒸汽。这时候水蒸汽上升到冷的高空以后，一部分液化成为小水滴，一部分凝华成小冰晶，天空中的云就是由大量的小水滴和小冰晶组成的。（液化以及凝华）</a:t>
            </a:r>
          </a:p>
          <a:p>
            <a:pPr lvl="0" eaLnBrk="1" hangingPunct="1"/>
            <a:r>
              <a:rPr lang="zh-CN" altLang="en-US"/>
              <a:t>雨：当云越聚越多，越聚越厚的时候，就要开始下落，在下落过程当中随着温度升高，云中的小冰晶熔化成小水滴，与云中原有的小水滴一起降落到地面上，这就是雨。（液化）</a:t>
            </a:r>
          </a:p>
          <a:p>
            <a:pPr lvl="0" eaLnBrk="1" hangingPunct="1"/>
            <a:r>
              <a:rPr lang="zh-CN" altLang="en-US"/>
              <a:t>雪：当水蒸气上升到很冷的高空时，水蒸汽凝华成六角形的冰花，冰花聚集在一起，形成雪片或者雪团降落下来，这就是雪。（凝华）</a:t>
            </a:r>
          </a:p>
          <a:p>
            <a:pPr lvl="0" eaLnBrk="1" hangingPunct="1"/>
            <a:r>
              <a:rPr lang="zh-CN" altLang="en-US"/>
              <a:t>雾：空气中如果有较多的浮尘，水蒸汽遇冷液化成小水珠附在浮尘上，和浮尘一起漂浮在空气中，这就是雾。（液化）雾会使地面附近的能见度降低，从而引发交通事故。所以雾较浓的时候，我们要关闭高速公路以及机场。</a:t>
            </a:r>
          </a:p>
          <a:p>
            <a:pPr lvl="0" eaLnBrk="1" hangingPunct="1"/>
            <a:r>
              <a:rPr lang="zh-CN" altLang="en-US"/>
              <a:t>露：天气较热时，空气中的水蒸汽清晨前遇到温度较低的树叶、花草等，液化成小水珠附在它们的表面，这就是露。（液化）</a:t>
            </a:r>
          </a:p>
          <a:p>
            <a:pPr lvl="0" eaLnBrk="1" hangingPunct="1"/>
            <a:r>
              <a:rPr lang="zh-CN" altLang="en-US"/>
              <a:t>霜：夜晚，气温降到0摄氏度以下时，地面附近的水蒸汽遇到地面上冷的物体，凝华为冰花附在物体上，这就是霜。（凝华）霜会使农作物遭受冻害。</a:t>
            </a:r>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7.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8.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19.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0.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1.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22.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p:cNvSpPr>
            <a:spLocks noGrp="1"/>
          </p:cNvSpPr>
          <p:nvPr>
            <p:ph type="ctrTitle"/>
          </p:nvPr>
        </p:nvSpPr>
        <p:spPr>
          <a:xfrm>
            <a:off x="917575" y="2130425"/>
            <a:ext cx="10406063" cy="1470025"/>
          </a:xfr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836738" y="3886200"/>
            <a:ext cx="8567737"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1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2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8875713" y="274638"/>
            <a:ext cx="2752725"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12775" y="274638"/>
            <a:ext cx="8110538"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p:cNvSpPr>
            <a:spLocks noGrp="1"/>
          </p:cNvSpPr>
          <p:nvPr>
            <p:ph type="title"/>
          </p:nvPr>
        </p:nvSpPr>
        <p:spPr>
          <a:xfrm>
            <a:off x="966788" y="4406900"/>
            <a:ext cx="10404475"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966788" y="2906713"/>
            <a:ext cx="1040447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612775" y="1600200"/>
            <a:ext cx="543083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96013" y="1600200"/>
            <a:ext cx="54324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p:cNvSpPr>
            <a:spLocks noGrp="1"/>
          </p:cNvSpPr>
          <p:nvPr>
            <p:ph type="title"/>
          </p:nvPr>
        </p:nvSpPr>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12775" y="1535113"/>
            <a:ext cx="54086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12775" y="2174875"/>
            <a:ext cx="54086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218238" y="1535113"/>
            <a:ext cx="5410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218238" y="2174875"/>
            <a:ext cx="5410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p:cNvSpPr>
            <a:spLocks noGrp="1"/>
          </p:cNvSpPr>
          <p:nvPr>
            <p:ph type="title"/>
          </p:nvPr>
        </p:nvSpPr>
        <p:spPr>
          <a:xfrm>
            <a:off x="612775" y="273050"/>
            <a:ext cx="4025900" cy="1162050"/>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786313" y="273050"/>
            <a:ext cx="68421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12775" y="1435100"/>
            <a:ext cx="4025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p:cNvSpPr>
            <a:spLocks noGrp="1"/>
          </p:cNvSpPr>
          <p:nvPr>
            <p:ph type="title"/>
          </p:nvPr>
        </p:nvSpPr>
        <p:spPr>
          <a:xfrm>
            <a:off x="2398713" y="4800600"/>
            <a:ext cx="7345362" cy="566738"/>
          </a:xfr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2398713" y="612775"/>
            <a:ext cx="7345362"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98713" y="5367338"/>
            <a:ext cx="734536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12.xml" /><Relationship Id="rId10" Type="http://schemas.openxmlformats.org/officeDocument/2006/relationships/slideLayout" Target="../slideLayouts/slideLayout21.xml" /><Relationship Id="rId11" Type="http://schemas.openxmlformats.org/officeDocument/2006/relationships/slideLayout" Target="../slideLayouts/slideLayout22.xml" /><Relationship Id="rId12" Type="http://schemas.openxmlformats.org/officeDocument/2006/relationships/image" Target="file:///D:\qq&#25991;&#20214;\712321467\Image\C2C\Image2\%7b75232B38-A165-1FB7-499C-2E1C792CACB5%7d.png" TargetMode="External" /><Relationship Id="rId13" Type="http://schemas.openxmlformats.org/officeDocument/2006/relationships/image" Target="../media/image1.png" /><Relationship Id="rId14" Type="http://schemas.openxmlformats.org/officeDocument/2006/relationships/theme" Target="../theme/theme2.xml" /><Relationship Id="rId2" Type="http://schemas.openxmlformats.org/officeDocument/2006/relationships/slideLayout" Target="../slideLayouts/slideLayout13.xml" /><Relationship Id="rId3" Type="http://schemas.openxmlformats.org/officeDocument/2006/relationships/slideLayout" Target="../slideLayouts/slideLayout14.xml" /><Relationship Id="rId4" Type="http://schemas.openxmlformats.org/officeDocument/2006/relationships/slideLayout" Target="../slideLayouts/slideLayout15.xml" /><Relationship Id="rId5" Type="http://schemas.openxmlformats.org/officeDocument/2006/relationships/slideLayout" Target="../slideLayouts/slideLayout16.xml" /><Relationship Id="rId6" Type="http://schemas.openxmlformats.org/officeDocument/2006/relationships/slideLayout" Target="../slideLayouts/slideLayout17.xml" /><Relationship Id="rId7" Type="http://schemas.openxmlformats.org/officeDocument/2006/relationships/slideLayout" Target="../slideLayouts/slideLayout18.xml" /><Relationship Id="rId8" Type="http://schemas.openxmlformats.org/officeDocument/2006/relationships/slideLayout" Target="../slideLayouts/slideLayout19.xml" /><Relationship Id="rId9" Type="http://schemas.openxmlformats.org/officeDocument/2006/relationships/slideLayout" Target="../slideLayouts/slideLayout20.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1026"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1027"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smtClean="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smtClean="0">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1031"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p:sp>
        <p:nvSpPr>
          <p:cNvPr id="2050" name="Rectangle 2"/>
          <p:cNvSpPr>
            <a:spLocks noGrp="1"/>
          </p:cNvSpPr>
          <p:nvPr>
            <p:ph type="title"/>
          </p:nvPr>
        </p:nvSpPr>
        <p:spPr>
          <a:xfrm>
            <a:off x="612775" y="274638"/>
            <a:ext cx="11015663" cy="1143000"/>
          </a:xfrm>
          <a:prstGeom prst="rect">
            <a:avLst/>
          </a:prstGeom>
          <a:noFill/>
          <a:ln w="9525">
            <a:noFill/>
          </a:ln>
        </p:spPr>
        <p:txBody>
          <a:bodyPr anchor="ctr" anchorCtr="0"/>
          <a:lstStyle/>
          <a:p>
            <a:pPr lvl="0"/>
            <a:r>
              <a:rPr lang="zh-CN" altLang="en-US"/>
              <a:t>单击此处编辑母版标题样式</a:t>
            </a:r>
            <a:endParaRPr lang="zh-CN" altLang="en-US"/>
          </a:p>
        </p:txBody>
      </p:sp>
      <p:sp>
        <p:nvSpPr>
          <p:cNvPr id="2051" name="Rectangle 3"/>
          <p:cNvSpPr>
            <a:spLocks noGrp="1"/>
          </p:cNvSpPr>
          <p:nvPr>
            <p:ph type="body" idx="5"/>
          </p:nvPr>
        </p:nvSpPr>
        <p:spPr>
          <a:xfrm>
            <a:off x="612775" y="1600200"/>
            <a:ext cx="11015663" cy="4525963"/>
          </a:xfrm>
          <a:prstGeom prst="rect">
            <a:avLst/>
          </a:prstGeom>
          <a:noFill/>
          <a:ln w="9525">
            <a:noFill/>
          </a:ln>
        </p:spPr>
        <p:txBody>
          <a:bodyPr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noChangeArrowheads="1"/>
          </p:cNvSpPr>
          <p:nvPr>
            <p:ph type="dt" sz="half" idx="2"/>
          </p:nvPr>
        </p:nvSpPr>
        <p:spPr bwMode="auto">
          <a:xfrm>
            <a:off x="612775" y="6245225"/>
            <a:ext cx="2855913" cy="476250"/>
          </a:xfrm>
          <a:prstGeom prst="rect">
            <a:avLst/>
          </a:prstGeom>
          <a:noFill/>
          <a:ln>
            <a:noFill/>
          </a:ln>
          <a:effectLst/>
        </p:spPr>
        <p:txBody>
          <a:bodyPr vert="horz" wrap="square" lIns="91440" tIns="45720" rIns="91440" bIns="45720" numCol="1" anchor="t" anchorCtr="0" compatLnSpc="1"/>
          <a:lstStyle>
            <a:lvl1pPr>
              <a:defRPr sz="1400" smtClean="0">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4183063" y="6245225"/>
            <a:ext cx="3875088" cy="476250"/>
          </a:xfrm>
          <a:prstGeom prst="rect">
            <a:avLst/>
          </a:prstGeom>
          <a:noFill/>
          <a:ln>
            <a:noFill/>
          </a:ln>
          <a:effectLst/>
        </p:spPr>
        <p:txBody>
          <a:bodyPr vert="horz" wrap="square" lIns="91440" tIns="45720" rIns="91440" bIns="45720" numCol="1" anchor="t" anchorCtr="0" compatLnSpc="1"/>
          <a:lstStyle>
            <a:lvl1pPr algn="ctr">
              <a:defRPr sz="1400" smtClean="0">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8772525" y="6245225"/>
            <a:ext cx="2855913" cy="476250"/>
          </a:xfrm>
          <a:prstGeom prst="rect">
            <a:avLst/>
          </a:prstGeom>
          <a:noFill/>
          <a:ln>
            <a:noFill/>
          </a:ln>
          <a:effectLst/>
        </p:spPr>
        <p:txBody>
          <a:bodyPr vert="horz" wrap="square" lIns="91440" tIns="45720" rIns="91440" bIns="45720" numCol="1" anchor="t" anchorCtr="0" compatLnSpc="1"/>
          <a:lstStyle>
            <a:lvl1pPr algn="r">
              <a:defRPr sz="1400"/>
            </a:lvl1pPr>
          </a:lstStyle>
          <a:p>
            <a:pPr lvl="0" eaLnBrk="1" fontAlgn="base" hangingPunct="1">
              <a:buNone/>
            </a:pPr>
            <a:fld id="{9A0DB2DC-4C9A-4742-B13C-FB6460FD3503}" type="slidenum">
              <a:rPr lang="en-US" altLang="zh-CN" strike="noStrike" noProof="1">
                <a:latin typeface="Arial" panose="020b0604020202020204" pitchFamily="34" charset="0"/>
                <a:ea typeface="宋体" panose="02010600030101010101" pitchFamily="2" charset="-122"/>
                <a:cs typeface="+mn-cs"/>
              </a:rPr>
              <a:t/>
            </a:fld>
            <a:endParaRPr lang="en-US" altLang="zh-CN" strike="noStrike" noProof="1">
              <a:latin typeface="Arial" panose="020b0604020202020204" pitchFamily="34" charset="0"/>
            </a:endParaRPr>
          </a:p>
        </p:txBody>
      </p:sp>
      <p:pic>
        <p:nvPicPr>
          <p:cNvPr id="2052" name="图片 1073743875" descr="学科网 zxxk.com" title=""/>
          <p:cNvPicPr>
            <a:picLocks noChangeAspect="1"/>
          </p:cNvPicPr>
          <p:nvPr/>
        </p:nvPicPr>
        <p:blipFill>
          <a:blip r:embed="rId13" r:link="rId12"/>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25.png" /><Relationship Id="rId3" Type="http://schemas.openxmlformats.org/officeDocument/2006/relationships/image" Target="../media/image26.jpeg" /><Relationship Id="rId4" Type="http://schemas.openxmlformats.org/officeDocument/2006/relationships/image" Target="../media/image27.png" /><Relationship Id="rId5" Type="http://schemas.openxmlformats.org/officeDocument/2006/relationships/image" Target="../media/image28.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8.xml" /><Relationship Id="rId2" Type="http://schemas.openxmlformats.org/officeDocument/2006/relationships/image" Target="../media/image29.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0.jpeg" /><Relationship Id="rId3" Type="http://schemas.openxmlformats.org/officeDocument/2006/relationships/image" Target="../media/image31.jpeg" /><Relationship Id="rId4" Type="http://schemas.openxmlformats.org/officeDocument/2006/relationships/image" Target="../media/image32.jpeg" /><Relationship Id="rId5" Type="http://schemas.openxmlformats.org/officeDocument/2006/relationships/image" Target="../media/image33.jpeg" /><Relationship Id="rId6" Type="http://schemas.openxmlformats.org/officeDocument/2006/relationships/image" Target="../media/image34.jpeg" /><Relationship Id="rId7" Type="http://schemas.openxmlformats.org/officeDocument/2006/relationships/hyperlink" Target="http://image.baidu.com/i?ct=503316480&amp;z=86687553&amp;tn=baiduimagedetail&amp;word=&#24178;&#26097;&amp;in=45" TargetMode="External" /><Relationship Id="rId8" Type="http://schemas.openxmlformats.org/officeDocument/2006/relationships/image" Target="../media/image35.jpeg" /><Relationship Id="rId9" Type="http://schemas.openxmlformats.org/officeDocument/2006/relationships/hyperlink" Target="http://image.baidu.com/i?ct=503316480&amp;z=286900300&amp;tn=baiduimagedetail&amp;word=&#24178;&#26097;&amp;in=87"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6.jpeg" /><Relationship Id="rId3" Type="http://schemas.openxmlformats.org/officeDocument/2006/relationships/image" Target="../media/image37.jpeg" /><Relationship Id="rId4" Type="http://schemas.openxmlformats.org/officeDocument/2006/relationships/image" Target="../media/image38.jpe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4.png" /><Relationship Id="rId3" Type="http://schemas.microsoft.com/office/2007/relationships/media" Target="../media/media4.mp3" /><Relationship Id="rId4" Type="http://schemas.microsoft.com/office/2007/relationships/media" Target="../media/media4.mp3" TargetMode="Interna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39.jpe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0.jpe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1.png" /><Relationship Id="rId3" Type="http://schemas.openxmlformats.org/officeDocument/2006/relationships/tags" Target="../tags/tag1.xml" /><Relationship Id="rId4" Type="http://schemas.openxmlformats.org/officeDocument/2006/relationships/video" Target="../media/media5.mp4" /><Relationship Id="rId5" Type="http://schemas.microsoft.com/office/2007/relationships/media" Target="../media/media5.mp4"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image" Target="../media/image8.jpeg" /><Relationship Id="rId2" Type="http://schemas.openxmlformats.org/officeDocument/2006/relationships/notesSlide" Target="../notesSlides/notesSlide1.xml" /><Relationship Id="rId3" Type="http://schemas.openxmlformats.org/officeDocument/2006/relationships/image" Target="../media/image2.jpeg" /><Relationship Id="rId4" Type="http://schemas.openxmlformats.org/officeDocument/2006/relationships/image" Target="../media/image3.jpeg" /><Relationship Id="rId5" Type="http://schemas.openxmlformats.org/officeDocument/2006/relationships/image" Target="../media/image4.jpeg" /><Relationship Id="rId6" Type="http://schemas.openxmlformats.org/officeDocument/2006/relationships/image" Target="../media/image5.gif" /><Relationship Id="rId7" Type="http://schemas.openxmlformats.org/officeDocument/2006/relationships/slide" Target="slide8.xml" TargetMode="Internal" /><Relationship Id="rId8" Type="http://schemas.openxmlformats.org/officeDocument/2006/relationships/image" Target="../media/image6.jpeg" /><Relationship Id="rId9" Type="http://schemas.openxmlformats.org/officeDocument/2006/relationships/image" Target="../media/image7.jpe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9.jpeg" /><Relationship Id="rId3" Type="http://schemas.openxmlformats.org/officeDocument/2006/relationships/image" Target="../media/image10.jpe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jpeg" /><Relationship Id="rId3" Type="http://schemas.openxmlformats.org/officeDocument/2006/relationships/hyperlink" Target="http://image.baidu.com/i?ct=503316480&amp;z=0&amp;tn=baiduimagedetail&amp;word=%CE%ED&amp;in=7&amp;cl=2&amp;cm=1&amp;sc=0&amp;lm=-1&amp;pn=6&amp;rn=1" TargetMode="External" /><Relationship Id="rId4" Type="http://schemas.openxmlformats.org/officeDocument/2006/relationships/image" Target="../media/image12.jpeg" /><Relationship Id="rId5" Type="http://schemas.openxmlformats.org/officeDocument/2006/relationships/image" Target="../media/image13.jpeg" /><Relationship Id="rId6" Type="http://schemas.openxmlformats.org/officeDocument/2006/relationships/image" Target="../media/image14.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5.jpe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16.jpeg" /><Relationship Id="rId3" Type="http://schemas.openxmlformats.org/officeDocument/2006/relationships/image" Target="../media/image17.jpeg" /><Relationship Id="rId4" Type="http://schemas.openxmlformats.org/officeDocument/2006/relationships/image" Target="../media/image18.jpeg" /><Relationship Id="rId5" Type="http://schemas.openxmlformats.org/officeDocument/2006/relationships/image" Target="../media/image19.png" /><Relationship Id="rId6" Type="http://schemas.openxmlformats.org/officeDocument/2006/relationships/image" Target="../media/image20.png" /><Relationship Id="rId7" Type="http://schemas.openxmlformats.org/officeDocument/2006/relationships/image" Target="../media/image21.png" /><Relationship Id="rId8" Type="http://schemas.openxmlformats.org/officeDocument/2006/relationships/image" Target="../media/image22.jpeg" /><Relationship Id="rId9" Type="http://schemas.openxmlformats.org/officeDocument/2006/relationships/image" Target="../media/image23.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4.png" /><Relationship Id="rId3" Type="http://schemas.microsoft.com/office/2007/relationships/media" Target="../media/media1.mp3" /><Relationship Id="rId4" Type="http://schemas.microsoft.com/office/2007/relationships/media" Target="../media/media1.mp3" TargetMode="Internal" /><Relationship Id="rId5" Type="http://schemas.microsoft.com/office/2007/relationships/media" Target="../media/media2.mp3" /><Relationship Id="rId6" Type="http://schemas.microsoft.com/office/2007/relationships/media" Target="../media/media2.mp3" TargetMode="Internal" /><Relationship Id="rId7" Type="http://schemas.microsoft.com/office/2007/relationships/media" Target="../media/media3.mp3" /><Relationship Id="rId8" Type="http://schemas.microsoft.com/office/2007/relationships/media" Target="../media/media3.mp3" TargetMode="Interna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073" name="Rectangle 2" title=""/>
          <p:cNvSpPr/>
          <p:nvPr/>
        </p:nvSpPr>
        <p:spPr>
          <a:xfrm>
            <a:off x="1092200" y="3994150"/>
            <a:ext cx="3810000" cy="644525"/>
          </a:xfrm>
          <a:prstGeom prst="rect">
            <a:avLst/>
          </a:prstGeom>
          <a:noFill/>
          <a:ln w="9525">
            <a:noFill/>
          </a:ln>
        </p:spPr>
        <p:txBody>
          <a:bodyPr anchor="t" anchorCtr="0">
            <a:spAutoFit/>
          </a:bodyPr>
          <a:lstStyle/>
          <a:p>
            <a:pPr fontAlgn="base"/>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endPar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4098" name="Text Box 3" title=""/>
          <p:cNvSpPr txBox="1"/>
          <p:nvPr/>
        </p:nvSpPr>
        <p:spPr>
          <a:xfrm>
            <a:off x="238125" y="22225"/>
            <a:ext cx="3141663" cy="584200"/>
          </a:xfrm>
          <a:prstGeom prst="rect">
            <a:avLst/>
          </a:prstGeom>
          <a:solidFill>
            <a:srgbClr val="FF0000"/>
          </a:solidFill>
          <a:ln w="9525">
            <a:noFill/>
          </a:ln>
        </p:spPr>
        <p:txBody>
          <a:bodyPr anchor="t" anchorCtr="0">
            <a:spAutoFit/>
          </a:bodyPr>
          <a:lstStyle/>
          <a:p>
            <a:pPr algn="ctr"/>
            <a:r>
              <a:rPr lang="zh-CN" altLang="en-US" sz="3200" b="1">
                <a:solidFill>
                  <a:schemeClr val="bg1"/>
                </a:solidFill>
                <a:latin typeface="Arial" panose="020b0604020202020204" pitchFamily="34" charset="0"/>
                <a:ea typeface="黑体" panose="02010609060101010101" pitchFamily="49" charset="-122"/>
              </a:rPr>
              <a:t>知识回顾</a:t>
            </a:r>
            <a:endParaRPr lang="zh-CN" altLang="en-US" sz="3200" b="1">
              <a:solidFill>
                <a:schemeClr val="bg1"/>
              </a:solidFill>
              <a:latin typeface="Arial" panose="020b0604020202020204" pitchFamily="34" charset="0"/>
              <a:ea typeface="黑体" panose="02010609060101010101" pitchFamily="49" charset="-122"/>
            </a:endParaRPr>
          </a:p>
        </p:txBody>
      </p:sp>
      <p:sp>
        <p:nvSpPr>
          <p:cNvPr id="3075" name="Text Box 4" title=""/>
          <p:cNvSpPr txBox="1"/>
          <p:nvPr/>
        </p:nvSpPr>
        <p:spPr>
          <a:xfrm>
            <a:off x="177800" y="806450"/>
            <a:ext cx="11885613" cy="952500"/>
          </a:xfrm>
          <a:prstGeom prst="rect">
            <a:avLst/>
          </a:prstGeom>
          <a:noFill/>
          <a:ln w="9525">
            <a:noFill/>
          </a:ln>
        </p:spPr>
        <p:txBody>
          <a:bodyPr anchor="t" anchorCtr="0">
            <a:spAutoFit/>
          </a:bodyPr>
          <a:lstStyle/>
          <a:p>
            <a:pPr indent="723900"/>
            <a:r>
              <a:rPr lang="en-US" altLang="zh-CN" sz="28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zh-CN" altLang="en-US" sz="28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完成下列六种物态变化，在下面（ ）中填入相应物态变化名称，在</a:t>
            </a:r>
            <a:r>
              <a:rPr lang="en-US" altLang="zh-CN" sz="28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lang="zh-CN" altLang="en-US" sz="28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中填入“吸热”或“放热”。</a:t>
            </a:r>
            <a:endParaRPr lang="zh-CN" altLang="en-US" sz="28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076" name="Rectangle 5" title=""/>
          <p:cNvSpPr/>
          <p:nvPr/>
        </p:nvSpPr>
        <p:spPr>
          <a:xfrm>
            <a:off x="482600" y="3232150"/>
            <a:ext cx="1120775" cy="1014413"/>
          </a:xfrm>
          <a:prstGeom prst="rect">
            <a:avLst/>
          </a:prstGeom>
          <a:noFill/>
          <a:ln w="9525">
            <a:noFill/>
          </a:ln>
        </p:spPr>
        <p:txBody>
          <a:bodyPr anchor="t" anchorCtr="0">
            <a:spAutoFit/>
          </a:bodyPr>
          <a:lstStyle/>
          <a:p>
            <a:pPr fontAlgn="base"/>
            <a:r>
              <a:rPr lang="zh-CN" altLang="en-US" sz="60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固</a:t>
            </a:r>
            <a:endParaRPr lang="zh-CN" altLang="en-US" sz="60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077" name="Rectangle 6" title=""/>
          <p:cNvSpPr/>
          <p:nvPr/>
        </p:nvSpPr>
        <p:spPr>
          <a:xfrm>
            <a:off x="5229225" y="3232150"/>
            <a:ext cx="1120775" cy="1014413"/>
          </a:xfrm>
          <a:prstGeom prst="rect">
            <a:avLst/>
          </a:prstGeom>
          <a:noFill/>
          <a:ln w="9525">
            <a:noFill/>
          </a:ln>
        </p:spPr>
        <p:txBody>
          <a:bodyPr anchor="t" anchorCtr="0">
            <a:spAutoFit/>
          </a:bodyPr>
          <a:lstStyle/>
          <a:p>
            <a:pPr fontAlgn="base"/>
            <a:r>
              <a:rPr lang="zh-CN" altLang="en-US" sz="60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液</a:t>
            </a:r>
            <a:endParaRPr lang="zh-CN" altLang="en-US" sz="60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078" name="AutoShape 7" title=""/>
          <p:cNvSpPr/>
          <p:nvPr/>
        </p:nvSpPr>
        <p:spPr>
          <a:xfrm>
            <a:off x="1397000" y="34607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fontAlgn="base"/>
            <a:endParaRPr lang="zh-CN" altLang="en-US" b="1" strike="noStrike" noProof="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3079" name="Rectangle 8" title=""/>
          <p:cNvSpPr/>
          <p:nvPr/>
        </p:nvSpPr>
        <p:spPr>
          <a:xfrm>
            <a:off x="1092200" y="2851150"/>
            <a:ext cx="3810000" cy="644525"/>
          </a:xfrm>
          <a:prstGeom prst="rect">
            <a:avLst/>
          </a:prstGeom>
          <a:noFill/>
          <a:ln w="9525">
            <a:noFill/>
          </a:ln>
        </p:spPr>
        <p:txBody>
          <a:bodyPr anchor="t" anchorCtr="0">
            <a:spAutoFit/>
          </a:bodyPr>
          <a:lstStyle/>
          <a:p>
            <a:pPr fontAlgn="base"/>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endPar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080" name="AutoShape 9" title=""/>
          <p:cNvSpPr/>
          <p:nvPr/>
        </p:nvSpPr>
        <p:spPr>
          <a:xfrm flipH="1">
            <a:off x="1397000" y="38417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fontAlgn="base"/>
            <a:endParaRPr lang="zh-CN" altLang="en-US" b="1" strike="noStrike" noProof="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20490" name="Rectangle 10" title=""/>
          <p:cNvSpPr/>
          <p:nvPr/>
        </p:nvSpPr>
        <p:spPr>
          <a:xfrm>
            <a:off x="3302000" y="2851150"/>
            <a:ext cx="1120775"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吸热</a:t>
            </a:r>
            <a:endPar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491" name="Rectangle 11" title=""/>
          <p:cNvSpPr/>
          <p:nvPr/>
        </p:nvSpPr>
        <p:spPr>
          <a:xfrm>
            <a:off x="3400425" y="4008438"/>
            <a:ext cx="1120775" cy="522288"/>
          </a:xfrm>
          <a:prstGeom prst="rect">
            <a:avLst/>
          </a:prstGeom>
          <a:noFill/>
          <a:ln w="9525">
            <a:noFill/>
          </a:ln>
        </p:spPr>
        <p:txBody>
          <a:bodyPr anchor="t" anchorCtr="0">
            <a:spAutoFit/>
          </a:bodyPr>
          <a:lstStyle/>
          <a:p>
            <a:pPr fontAlgn="base"/>
            <a:r>
              <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放热</a:t>
            </a:r>
            <a:endPar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492" name="Rectangle 12" title=""/>
          <p:cNvSpPr/>
          <p:nvPr/>
        </p:nvSpPr>
        <p:spPr>
          <a:xfrm>
            <a:off x="1625600" y="2851150"/>
            <a:ext cx="1066800"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熔化</a:t>
            </a:r>
            <a:endPar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493" name="Rectangle 13" title=""/>
          <p:cNvSpPr/>
          <p:nvPr/>
        </p:nvSpPr>
        <p:spPr>
          <a:xfrm>
            <a:off x="1549400" y="4008438"/>
            <a:ext cx="1120775" cy="522288"/>
          </a:xfrm>
          <a:prstGeom prst="rect">
            <a:avLst/>
          </a:prstGeom>
          <a:noFill/>
          <a:ln w="9525">
            <a:noFill/>
          </a:ln>
        </p:spPr>
        <p:txBody>
          <a:bodyPr anchor="t" anchorCtr="0">
            <a:spAutoFit/>
          </a:bodyPr>
          <a:lstStyle/>
          <a:p>
            <a:pPr fontAlgn="base"/>
            <a:r>
              <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凝固</a:t>
            </a:r>
            <a:endPar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085" name="Rectangle 14" title=""/>
          <p:cNvSpPr/>
          <p:nvPr/>
        </p:nvSpPr>
        <p:spPr>
          <a:xfrm>
            <a:off x="10083800" y="3232150"/>
            <a:ext cx="1120775" cy="1014413"/>
          </a:xfrm>
          <a:prstGeom prst="rect">
            <a:avLst/>
          </a:prstGeom>
          <a:noFill/>
          <a:ln w="9525">
            <a:noFill/>
          </a:ln>
        </p:spPr>
        <p:txBody>
          <a:bodyPr anchor="t" anchorCtr="0">
            <a:spAutoFit/>
          </a:bodyPr>
          <a:lstStyle/>
          <a:p>
            <a:pPr fontAlgn="base"/>
            <a:r>
              <a:rPr lang="zh-CN" altLang="en-US" sz="60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气</a:t>
            </a:r>
            <a:endParaRPr lang="zh-CN" altLang="en-US" sz="60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086" name="AutoShape 15" title=""/>
          <p:cNvSpPr/>
          <p:nvPr/>
        </p:nvSpPr>
        <p:spPr>
          <a:xfrm>
            <a:off x="6197600" y="34607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fontAlgn="base"/>
            <a:endParaRPr lang="zh-CN" altLang="en-US" b="1" strike="noStrike" noProof="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3087" name="AutoShape 16" title=""/>
          <p:cNvSpPr/>
          <p:nvPr/>
        </p:nvSpPr>
        <p:spPr>
          <a:xfrm flipH="1">
            <a:off x="6197600" y="3841750"/>
            <a:ext cx="3810000" cy="152400"/>
          </a:xfrm>
          <a:prstGeom prst="rightArrow">
            <a:avLst>
              <a:gd name="adj1" fmla="val 50000"/>
              <a:gd name="adj2" fmla="val 62500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fontAlgn="base"/>
            <a:endParaRPr lang="zh-CN" altLang="en-US" b="1" strike="noStrike" noProof="1">
              <a:effectLst>
                <a:outerShdw blurRad="38100" dist="38100" dir="2700000" algn="tl">
                  <a:srgbClr val="000000">
                    <a:alpha val="43137"/>
                  </a:srgbClr>
                </a:outerShdw>
              </a:effectLst>
              <a:latin typeface="Arial" panose="020b0604020202020204" pitchFamily="34" charset="0"/>
              <a:ea typeface="宋体" panose="02010600030101010101" pitchFamily="2" charset="-122"/>
            </a:endParaRPr>
          </a:p>
        </p:txBody>
      </p:sp>
      <p:sp>
        <p:nvSpPr>
          <p:cNvPr id="3088" name="Rectangle 17" title=""/>
          <p:cNvSpPr/>
          <p:nvPr/>
        </p:nvSpPr>
        <p:spPr>
          <a:xfrm>
            <a:off x="6197600" y="3994150"/>
            <a:ext cx="3810000" cy="644525"/>
          </a:xfrm>
          <a:prstGeom prst="rect">
            <a:avLst/>
          </a:prstGeom>
          <a:noFill/>
          <a:ln w="9525">
            <a:noFill/>
          </a:ln>
        </p:spPr>
        <p:txBody>
          <a:bodyPr anchor="t" anchorCtr="0">
            <a:spAutoFit/>
          </a:bodyPr>
          <a:lstStyle/>
          <a:p>
            <a:pPr fontAlgn="base"/>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endPar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3089" name="Rectangle 18" title=""/>
          <p:cNvSpPr/>
          <p:nvPr/>
        </p:nvSpPr>
        <p:spPr>
          <a:xfrm>
            <a:off x="6197600" y="2851150"/>
            <a:ext cx="3810000" cy="644525"/>
          </a:xfrm>
          <a:prstGeom prst="rect">
            <a:avLst/>
          </a:prstGeom>
          <a:noFill/>
          <a:ln w="9525">
            <a:noFill/>
          </a:ln>
        </p:spPr>
        <p:txBody>
          <a:bodyPr anchor="t" anchorCtr="0">
            <a:spAutoFit/>
          </a:bodyPr>
          <a:lstStyle/>
          <a:p>
            <a:pPr fontAlgn="base"/>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endPar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499" name="Rectangle 19" title=""/>
          <p:cNvSpPr/>
          <p:nvPr/>
        </p:nvSpPr>
        <p:spPr>
          <a:xfrm>
            <a:off x="8331200" y="2851150"/>
            <a:ext cx="1120775"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吸热</a:t>
            </a:r>
            <a:endPar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00" name="Rectangle 20" title=""/>
          <p:cNvSpPr/>
          <p:nvPr/>
        </p:nvSpPr>
        <p:spPr>
          <a:xfrm>
            <a:off x="6654800" y="2851150"/>
            <a:ext cx="1066800"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汽化</a:t>
            </a:r>
            <a:endPar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01" name="Rectangle 21" title=""/>
          <p:cNvSpPr/>
          <p:nvPr/>
        </p:nvSpPr>
        <p:spPr>
          <a:xfrm>
            <a:off x="8331200" y="4008438"/>
            <a:ext cx="1120775" cy="522288"/>
          </a:xfrm>
          <a:prstGeom prst="rect">
            <a:avLst/>
          </a:prstGeom>
          <a:noFill/>
          <a:ln w="9525">
            <a:noFill/>
          </a:ln>
        </p:spPr>
        <p:txBody>
          <a:bodyPr anchor="t" anchorCtr="0">
            <a:spAutoFit/>
          </a:bodyPr>
          <a:lstStyle/>
          <a:p>
            <a:pPr fontAlgn="base"/>
            <a:r>
              <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放热</a:t>
            </a:r>
            <a:endPar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02" name="Rectangle 22" title=""/>
          <p:cNvSpPr/>
          <p:nvPr/>
        </p:nvSpPr>
        <p:spPr>
          <a:xfrm>
            <a:off x="6654800" y="4008438"/>
            <a:ext cx="1120775" cy="522288"/>
          </a:xfrm>
          <a:prstGeom prst="rect">
            <a:avLst/>
          </a:prstGeom>
          <a:noFill/>
          <a:ln w="9525">
            <a:noFill/>
          </a:ln>
        </p:spPr>
        <p:txBody>
          <a:bodyPr anchor="t" anchorCtr="0">
            <a:spAutoFit/>
          </a:bodyPr>
          <a:lstStyle/>
          <a:p>
            <a:pPr fontAlgn="base"/>
            <a:r>
              <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液化</a:t>
            </a:r>
            <a:endParaRPr lang="zh-CN" altLang="en-US" sz="2800" b="1" strike="noStrike" noProof="1">
              <a:solidFill>
                <a:srgbClr val="0000CC"/>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grpSp>
        <p:nvGrpSpPr>
          <p:cNvPr id="4118" name="Group 23" title=""/>
          <p:cNvGrpSpPr/>
          <p:nvPr/>
        </p:nvGrpSpPr>
        <p:grpSpPr>
          <a:xfrm>
            <a:off x="939800" y="2616200"/>
            <a:ext cx="9601200" cy="762000"/>
            <a:chOff x="592" y="1512"/>
            <a:chExt cx="6048" cy="480"/>
          </a:xfrm>
        </p:grpSpPr>
        <p:sp>
          <p:nvSpPr>
            <p:cNvPr id="4119" name="Line 24"/>
            <p:cNvSpPr/>
            <p:nvPr/>
          </p:nvSpPr>
          <p:spPr>
            <a:xfrm flipH="1" flipV="1">
              <a:off x="592" y="1512"/>
              <a:ext cx="0" cy="480"/>
            </a:xfrm>
            <a:prstGeom prst="line">
              <a:avLst/>
            </a:prstGeom>
            <a:ln w="57150" cap="flat" cmpd="sng">
              <a:solidFill>
                <a:schemeClr val="tx1"/>
              </a:solidFill>
              <a:prstDash val="solid"/>
              <a:round/>
              <a:headEnd type="none" w="med" len="med"/>
              <a:tailEnd type="none" w="med" len="med"/>
            </a:ln>
          </p:spPr>
          <p:txBody>
            <a:bodyPr/>
            <a:lstStyle/>
            <a:p/>
          </p:txBody>
        </p:sp>
        <p:sp>
          <p:nvSpPr>
            <p:cNvPr id="4120" name="Line 25"/>
            <p:cNvSpPr/>
            <p:nvPr/>
          </p:nvSpPr>
          <p:spPr>
            <a:xfrm>
              <a:off x="592" y="1524"/>
              <a:ext cx="6048" cy="0"/>
            </a:xfrm>
            <a:prstGeom prst="line">
              <a:avLst/>
            </a:prstGeom>
            <a:ln w="57150" cap="flat" cmpd="sng">
              <a:solidFill>
                <a:schemeClr val="tx1"/>
              </a:solidFill>
              <a:prstDash val="solid"/>
              <a:round/>
              <a:headEnd type="none" w="med" len="med"/>
              <a:tailEnd type="none" w="med" len="med"/>
            </a:ln>
          </p:spPr>
          <p:txBody>
            <a:bodyPr/>
            <a:lstStyle/>
            <a:p/>
          </p:txBody>
        </p:sp>
        <p:sp>
          <p:nvSpPr>
            <p:cNvPr id="4121" name="Line 26"/>
            <p:cNvSpPr/>
            <p:nvPr/>
          </p:nvSpPr>
          <p:spPr>
            <a:xfrm flipH="1">
              <a:off x="6640" y="1512"/>
              <a:ext cx="0" cy="456"/>
            </a:xfrm>
            <a:prstGeom prst="line">
              <a:avLst/>
            </a:prstGeom>
            <a:ln w="57150" cap="flat" cmpd="sng">
              <a:solidFill>
                <a:schemeClr val="tx1"/>
              </a:solidFill>
              <a:prstDash val="solid"/>
              <a:round/>
              <a:headEnd type="none" w="med" len="med"/>
              <a:tailEnd type="stealth" w="lg" len="lg"/>
            </a:ln>
          </p:spPr>
          <p:txBody>
            <a:bodyPr/>
            <a:lstStyle/>
            <a:p/>
          </p:txBody>
        </p:sp>
      </p:grpSp>
      <p:sp>
        <p:nvSpPr>
          <p:cNvPr id="3098" name="Rectangle 27" title=""/>
          <p:cNvSpPr/>
          <p:nvPr/>
        </p:nvSpPr>
        <p:spPr>
          <a:xfrm>
            <a:off x="3606800" y="1854200"/>
            <a:ext cx="5181600" cy="830263"/>
          </a:xfrm>
          <a:prstGeom prst="rect">
            <a:avLst/>
          </a:prstGeom>
          <a:noFill/>
          <a:ln w="9525">
            <a:noFill/>
          </a:ln>
        </p:spPr>
        <p:txBody>
          <a:bodyPr anchor="t" anchorCtr="0">
            <a:spAutoFit/>
          </a:bodyPr>
          <a:lstStyle/>
          <a:p>
            <a:pPr fontAlgn="base"/>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zh-CN" altLang="en-US" sz="4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4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endPar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grpSp>
        <p:nvGrpSpPr>
          <p:cNvPr id="4123" name="Group 28" title=""/>
          <p:cNvGrpSpPr/>
          <p:nvPr/>
        </p:nvGrpSpPr>
        <p:grpSpPr>
          <a:xfrm flipH="1" flipV="1">
            <a:off x="939800" y="4178300"/>
            <a:ext cx="9601200" cy="762000"/>
            <a:chOff x="592" y="1512"/>
            <a:chExt cx="6048" cy="480"/>
          </a:xfrm>
        </p:grpSpPr>
        <p:sp>
          <p:nvSpPr>
            <p:cNvPr id="4124" name="Line 29"/>
            <p:cNvSpPr/>
            <p:nvPr/>
          </p:nvSpPr>
          <p:spPr>
            <a:xfrm flipH="1" flipV="1">
              <a:off x="592" y="1512"/>
              <a:ext cx="0" cy="480"/>
            </a:xfrm>
            <a:prstGeom prst="line">
              <a:avLst/>
            </a:prstGeom>
            <a:ln w="57150" cap="flat" cmpd="sng">
              <a:solidFill>
                <a:schemeClr val="tx1"/>
              </a:solidFill>
              <a:prstDash val="solid"/>
              <a:round/>
              <a:headEnd type="none" w="med" len="med"/>
              <a:tailEnd type="none" w="med" len="med"/>
            </a:ln>
          </p:spPr>
          <p:txBody>
            <a:bodyPr/>
            <a:lstStyle/>
            <a:p/>
          </p:txBody>
        </p:sp>
        <p:sp>
          <p:nvSpPr>
            <p:cNvPr id="4125" name="Line 30"/>
            <p:cNvSpPr/>
            <p:nvPr/>
          </p:nvSpPr>
          <p:spPr>
            <a:xfrm>
              <a:off x="592" y="1524"/>
              <a:ext cx="6048" cy="0"/>
            </a:xfrm>
            <a:prstGeom prst="line">
              <a:avLst/>
            </a:prstGeom>
            <a:ln w="57150" cap="flat" cmpd="sng">
              <a:solidFill>
                <a:schemeClr val="tx1"/>
              </a:solidFill>
              <a:prstDash val="solid"/>
              <a:round/>
              <a:headEnd type="none" w="med" len="med"/>
              <a:tailEnd type="none" w="med" len="med"/>
            </a:ln>
          </p:spPr>
          <p:txBody>
            <a:bodyPr/>
            <a:lstStyle/>
            <a:p/>
          </p:txBody>
        </p:sp>
        <p:sp>
          <p:nvSpPr>
            <p:cNvPr id="4126" name="Line 31"/>
            <p:cNvSpPr/>
            <p:nvPr/>
          </p:nvSpPr>
          <p:spPr>
            <a:xfrm flipH="1">
              <a:off x="6640" y="1512"/>
              <a:ext cx="0" cy="456"/>
            </a:xfrm>
            <a:prstGeom prst="line">
              <a:avLst/>
            </a:prstGeom>
            <a:ln w="57150" cap="flat" cmpd="sng">
              <a:solidFill>
                <a:schemeClr val="tx1"/>
              </a:solidFill>
              <a:prstDash val="solid"/>
              <a:round/>
              <a:headEnd type="none" w="med" len="med"/>
              <a:tailEnd type="stealth" w="lg" len="lg"/>
            </a:ln>
          </p:spPr>
          <p:txBody>
            <a:bodyPr/>
            <a:lstStyle/>
            <a:p/>
          </p:txBody>
        </p:sp>
      </p:grpSp>
      <p:sp>
        <p:nvSpPr>
          <p:cNvPr id="3103" name="Rectangle 32" title=""/>
          <p:cNvSpPr/>
          <p:nvPr/>
        </p:nvSpPr>
        <p:spPr>
          <a:xfrm>
            <a:off x="3606800" y="4845050"/>
            <a:ext cx="5181600" cy="830263"/>
          </a:xfrm>
          <a:prstGeom prst="rect">
            <a:avLst/>
          </a:prstGeom>
          <a:noFill/>
          <a:ln w="9525">
            <a:noFill/>
          </a:ln>
        </p:spPr>
        <p:txBody>
          <a:bodyPr anchor="t" anchorCtr="0">
            <a:spAutoFit/>
          </a:bodyPr>
          <a:lstStyle/>
          <a:p>
            <a:pPr fontAlgn="base"/>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zh-CN" altLang="en-US" sz="4800" b="1" strike="noStrike" noProof="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zh-CN" altLang="en-US"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4800" b="1" strike="noStrike" noProof="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r>
              <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 】</a:t>
            </a:r>
            <a:endParaRPr lang="en-US" altLang="zh-CN" sz="3600" b="1" strike="noStrike"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13" name="Rectangle 33" title=""/>
          <p:cNvSpPr/>
          <p:nvPr/>
        </p:nvSpPr>
        <p:spPr>
          <a:xfrm>
            <a:off x="6219825" y="2054225"/>
            <a:ext cx="1120775"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吸热</a:t>
            </a:r>
            <a:endPar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14" name="Rectangle 34" title=""/>
          <p:cNvSpPr/>
          <p:nvPr/>
        </p:nvSpPr>
        <p:spPr>
          <a:xfrm>
            <a:off x="4221163" y="2078038"/>
            <a:ext cx="1066800"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升华</a:t>
            </a:r>
            <a:endParaRPr lang="zh-CN" altLang="en-US" sz="2800" b="1" strike="noStrike" noProof="1">
              <a:solidFill>
                <a:srgbClr val="FF0000"/>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15" name="Rectangle 35" title=""/>
          <p:cNvSpPr/>
          <p:nvPr/>
        </p:nvSpPr>
        <p:spPr>
          <a:xfrm>
            <a:off x="6296025" y="5016500"/>
            <a:ext cx="1120775" cy="522288"/>
          </a:xfrm>
          <a:prstGeom prst="rect">
            <a:avLst/>
          </a:prstGeom>
          <a:noFill/>
          <a:ln w="9525">
            <a:noFill/>
          </a:ln>
        </p:spPr>
        <p:txBody>
          <a:bodyPr anchor="t" anchorCtr="0">
            <a:spAutoFit/>
          </a:bodyPr>
          <a:lstStyle/>
          <a:p>
            <a:pPr fontAlgn="base"/>
            <a:r>
              <a:rPr lang="zh-CN" altLang="en-US" sz="2800" b="1" strike="noStrike" noProof="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放热</a:t>
            </a:r>
            <a:endParaRPr lang="zh-CN" altLang="en-US" sz="2800" b="1" strike="noStrike" noProof="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16" name="Rectangle 36" title=""/>
          <p:cNvSpPr/>
          <p:nvPr/>
        </p:nvSpPr>
        <p:spPr>
          <a:xfrm>
            <a:off x="4368800" y="5016500"/>
            <a:ext cx="1066800" cy="522288"/>
          </a:xfrm>
          <a:prstGeom prst="rect">
            <a:avLst/>
          </a:prstGeom>
          <a:noFill/>
          <a:ln w="9525">
            <a:noFill/>
          </a:ln>
        </p:spPr>
        <p:txBody>
          <a:bodyPr anchor="t" anchorCtr="0">
            <a:spAutoFit/>
          </a:bodyPr>
          <a:lstStyle/>
          <a:p>
            <a:pPr fontAlgn="base"/>
            <a:r>
              <a:rPr lang="zh-CN" altLang="en-US" sz="2800" b="1" strike="noStrike" noProof="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凝华</a:t>
            </a:r>
            <a:endParaRPr lang="zh-CN" altLang="en-US" sz="2800" b="1" strike="noStrike" noProof="1">
              <a:solidFill>
                <a:srgbClr val="3333FF"/>
              </a:solidFill>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20517" name="Text Box 37" title=""/>
          <p:cNvSpPr txBox="1"/>
          <p:nvPr/>
        </p:nvSpPr>
        <p:spPr>
          <a:xfrm>
            <a:off x="255588" y="5907088"/>
            <a:ext cx="6932613" cy="522288"/>
          </a:xfrm>
          <a:prstGeom prst="rect">
            <a:avLst/>
          </a:prstGeom>
          <a:noFill/>
          <a:ln w="9525">
            <a:noFill/>
          </a:ln>
        </p:spPr>
        <p:txBody>
          <a:bodyPr wrap="square" anchor="t" anchorCtr="0">
            <a:spAutoFit/>
          </a:bodyPr>
          <a:lstStyle/>
          <a:p>
            <a:pPr>
              <a:spcBef>
                <a:spcPct val="50000"/>
              </a:spcBef>
            </a:pP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物态变化过程总需要</a:t>
            </a: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a:t>
            </a:r>
            <a:r>
              <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或</a:t>
            </a:r>
            <a:r>
              <a:rPr lang="en-US" altLang="zh-CN"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a:t>
            </a:r>
            <a:r>
              <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endParaRPr lang="zh-CN" altLang="en-US" sz="2800" b="1" noProof="1">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20518" name="Rectangle 38" title=""/>
          <p:cNvSpPr/>
          <p:nvPr/>
        </p:nvSpPr>
        <p:spPr>
          <a:xfrm>
            <a:off x="4283075" y="5875338"/>
            <a:ext cx="1182688"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吸热</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20519" name="Rectangle 39" title=""/>
          <p:cNvSpPr/>
          <p:nvPr/>
        </p:nvSpPr>
        <p:spPr>
          <a:xfrm>
            <a:off x="5545138" y="5881688"/>
            <a:ext cx="1143000"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放热</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92"/>
                                        </p:tgtEl>
                                        <p:attrNameLst>
                                          <p:attrName>style.visibility</p:attrName>
                                        </p:attrNameLst>
                                      </p:cBhvr>
                                      <p:to>
                                        <p:strVal val="visible"/>
                                      </p:to>
                                    </p:set>
                                    <p:animEffect transition="in" filter="wipe(left)">
                                      <p:cBhvr>
                                        <p:cTn id="7" dur="500"/>
                                        <p:tgtEl>
                                          <p:spTgt spid="2049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90"/>
                                        </p:tgtEl>
                                        <p:attrNameLst>
                                          <p:attrName>style.visibility</p:attrName>
                                        </p:attrNameLst>
                                      </p:cBhvr>
                                      <p:to>
                                        <p:strVal val="visible"/>
                                      </p:to>
                                    </p:set>
                                    <p:animEffect transition="in" filter="wipe(left)">
                                      <p:cBhvr>
                                        <p:cTn id="12" dur="500"/>
                                        <p:tgtEl>
                                          <p:spTgt spid="2049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500"/>
                                        </p:tgtEl>
                                        <p:attrNameLst>
                                          <p:attrName>style.visibility</p:attrName>
                                        </p:attrNameLst>
                                      </p:cBhvr>
                                      <p:to>
                                        <p:strVal val="visible"/>
                                      </p:to>
                                    </p:set>
                                    <p:animEffect transition="in" filter="wipe(left)">
                                      <p:cBhvr>
                                        <p:cTn id="17" dur="500"/>
                                        <p:tgtEl>
                                          <p:spTgt spid="2050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499"/>
                                        </p:tgtEl>
                                        <p:attrNameLst>
                                          <p:attrName>style.visibility</p:attrName>
                                        </p:attrNameLst>
                                      </p:cBhvr>
                                      <p:to>
                                        <p:strVal val="visible"/>
                                      </p:to>
                                    </p:set>
                                    <p:animEffect transition="in" filter="wipe(left)">
                                      <p:cBhvr>
                                        <p:cTn id="22" dur="500"/>
                                        <p:tgtEl>
                                          <p:spTgt spid="2049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514"/>
                                        </p:tgtEl>
                                        <p:attrNameLst>
                                          <p:attrName>style.visibility</p:attrName>
                                        </p:attrNameLst>
                                      </p:cBhvr>
                                      <p:to>
                                        <p:strVal val="visible"/>
                                      </p:to>
                                    </p:set>
                                    <p:animEffect transition="in" filter="wipe(left)">
                                      <p:cBhvr>
                                        <p:cTn id="27" dur="500"/>
                                        <p:tgtEl>
                                          <p:spTgt spid="2051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513"/>
                                        </p:tgtEl>
                                        <p:attrNameLst>
                                          <p:attrName>style.visibility</p:attrName>
                                        </p:attrNameLst>
                                      </p:cBhvr>
                                      <p:to>
                                        <p:strVal val="visible"/>
                                      </p:to>
                                    </p:set>
                                    <p:animEffect transition="in" filter="wipe(left)">
                                      <p:cBhvr>
                                        <p:cTn id="32" dur="500"/>
                                        <p:tgtEl>
                                          <p:spTgt spid="2051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493"/>
                                        </p:tgtEl>
                                        <p:attrNameLst>
                                          <p:attrName>style.visibility</p:attrName>
                                        </p:attrNameLst>
                                      </p:cBhvr>
                                      <p:to>
                                        <p:strVal val="visible"/>
                                      </p:to>
                                    </p:set>
                                    <p:animEffect transition="in" filter="wipe(left)">
                                      <p:cBhvr>
                                        <p:cTn id="37" dur="500"/>
                                        <p:tgtEl>
                                          <p:spTgt spid="20493"/>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491"/>
                                        </p:tgtEl>
                                        <p:attrNameLst>
                                          <p:attrName>style.visibility</p:attrName>
                                        </p:attrNameLst>
                                      </p:cBhvr>
                                      <p:to>
                                        <p:strVal val="visible"/>
                                      </p:to>
                                    </p:set>
                                    <p:animEffect transition="in" filter="wipe(left)">
                                      <p:cBhvr>
                                        <p:cTn id="42" dur="500"/>
                                        <p:tgtEl>
                                          <p:spTgt spid="20491"/>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0502"/>
                                        </p:tgtEl>
                                        <p:attrNameLst>
                                          <p:attrName>style.visibility</p:attrName>
                                        </p:attrNameLst>
                                      </p:cBhvr>
                                      <p:to>
                                        <p:strVal val="visible"/>
                                      </p:to>
                                    </p:set>
                                    <p:animEffect transition="in" filter="wipe(left)">
                                      <p:cBhvr>
                                        <p:cTn id="47" dur="500"/>
                                        <p:tgtEl>
                                          <p:spTgt spid="20502"/>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0501"/>
                                        </p:tgtEl>
                                        <p:attrNameLst>
                                          <p:attrName>style.visibility</p:attrName>
                                        </p:attrNameLst>
                                      </p:cBhvr>
                                      <p:to>
                                        <p:strVal val="visible"/>
                                      </p:to>
                                    </p:set>
                                    <p:animEffect transition="in" filter="wipe(left)">
                                      <p:cBhvr>
                                        <p:cTn id="52" dur="500"/>
                                        <p:tgtEl>
                                          <p:spTgt spid="20501"/>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0516"/>
                                        </p:tgtEl>
                                        <p:attrNameLst>
                                          <p:attrName>style.visibility</p:attrName>
                                        </p:attrNameLst>
                                      </p:cBhvr>
                                      <p:to>
                                        <p:strVal val="visible"/>
                                      </p:to>
                                    </p:set>
                                    <p:animEffect transition="in" filter="wipe(left)">
                                      <p:cBhvr>
                                        <p:cTn id="57" dur="500"/>
                                        <p:tgtEl>
                                          <p:spTgt spid="20516"/>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0515"/>
                                        </p:tgtEl>
                                        <p:attrNameLst>
                                          <p:attrName>style.visibility</p:attrName>
                                        </p:attrNameLst>
                                      </p:cBhvr>
                                      <p:to>
                                        <p:strVal val="visible"/>
                                      </p:to>
                                    </p:set>
                                    <p:animEffect transition="in" filter="wipe(left)">
                                      <p:cBhvr>
                                        <p:cTn id="62" dur="500"/>
                                        <p:tgtEl>
                                          <p:spTgt spid="20515"/>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0517"/>
                                        </p:tgtEl>
                                        <p:attrNameLst>
                                          <p:attrName>style.visibility</p:attrName>
                                        </p:attrNameLst>
                                      </p:cBhvr>
                                      <p:to>
                                        <p:strVal val="visible"/>
                                      </p:to>
                                    </p:set>
                                    <p:animEffect transition="in" filter="wipe(left)">
                                      <p:cBhvr>
                                        <p:cTn id="67" dur="500"/>
                                        <p:tgtEl>
                                          <p:spTgt spid="20517"/>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0518"/>
                                        </p:tgtEl>
                                        <p:attrNameLst>
                                          <p:attrName>style.visibility</p:attrName>
                                        </p:attrNameLst>
                                      </p:cBhvr>
                                      <p:to>
                                        <p:strVal val="visible"/>
                                      </p:to>
                                    </p:set>
                                    <p:animEffect transition="in" filter="wipe(left)">
                                      <p:cBhvr>
                                        <p:cTn id="72" dur="500"/>
                                        <p:tgtEl>
                                          <p:spTgt spid="20518"/>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0519"/>
                                        </p:tgtEl>
                                        <p:attrNameLst>
                                          <p:attrName>style.visibility</p:attrName>
                                        </p:attrNameLst>
                                      </p:cBhvr>
                                      <p:to>
                                        <p:strVal val="visible"/>
                                      </p:to>
                                    </p:set>
                                    <p:animEffect transition="in" filter="wipe(left)">
                                      <p:cBhvr>
                                        <p:cTn id="77" dur="500"/>
                                        <p:tgtEl>
                                          <p:spTgt spid="20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p:bldP spid="20491" grpId="0"/>
      <p:bldP spid="20492" grpId="0"/>
      <p:bldP spid="20493" grpId="0"/>
      <p:bldP spid="20499" grpId="0"/>
      <p:bldP spid="20500" grpId="0"/>
      <p:bldP spid="20501" grpId="0"/>
      <p:bldP spid="20502" grpId="0"/>
      <p:bldP spid="20513" grpId="0"/>
      <p:bldP spid="20514" grpId="0"/>
      <p:bldP spid="20515" grpId="0"/>
      <p:bldP spid="20516" grpId="0"/>
      <p:bldP spid="20517" grpId="0"/>
      <p:bldP spid="20518" grpId="0"/>
      <p:bldP spid="20519"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6"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水资源现状</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13" name="Rectangle 6" title=""/>
          <p:cNvSpPr>
            <a:spLocks noChangeArrowheads="1"/>
          </p:cNvSpPr>
          <p:nvPr/>
        </p:nvSpPr>
        <p:spPr bwMode="auto">
          <a:xfrm>
            <a:off x="2879725" y="171450"/>
            <a:ext cx="7718425" cy="492125"/>
          </a:xfrm>
          <a:prstGeom prst="rect">
            <a:avLst/>
          </a:prstGeom>
          <a:noFill/>
          <a:ln>
            <a:noFill/>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阅读：课本</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P.</a:t>
            </a:r>
            <a:r>
              <a:rPr lang="en-US" altLang="zh-CN"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115                           ——</a:t>
            </a:r>
            <a:r>
              <a:rPr lang="zh-CN" alt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南水北调工程</a:t>
            </a:r>
            <a:endPar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14339" name="图片 1" title=""/>
          <p:cNvPicPr>
            <a:picLocks noChangeAspect="1"/>
          </p:cNvPicPr>
          <p:nvPr/>
        </p:nvPicPr>
        <p:blipFill>
          <a:blip r:embed="rId2"/>
          <a:stretch>
            <a:fillRect/>
          </a:stretch>
        </p:blipFill>
        <p:spPr>
          <a:xfrm>
            <a:off x="5483225" y="76200"/>
            <a:ext cx="2014538" cy="646113"/>
          </a:xfrm>
          <a:prstGeom prst="rect">
            <a:avLst/>
          </a:prstGeom>
          <a:noFill/>
          <a:ln w="9525">
            <a:noFill/>
          </a:ln>
        </p:spPr>
      </p:pic>
      <p:sp>
        <p:nvSpPr>
          <p:cNvPr id="3" name="Rectangle 6" title=""/>
          <p:cNvSpPr>
            <a:spLocks noChangeArrowheads="1"/>
          </p:cNvSpPr>
          <p:nvPr/>
        </p:nvSpPr>
        <p:spPr bwMode="auto">
          <a:xfrm>
            <a:off x="79375" y="808038"/>
            <a:ext cx="12049125" cy="3451225"/>
          </a:xfrm>
          <a:prstGeom prst="rect">
            <a:avLst/>
          </a:prstGeom>
          <a:noFill/>
          <a:ln>
            <a:noFill/>
          </a:ln>
          <a:effectLst/>
        </p:spPr>
        <p:txBody>
          <a:bodyPr wrap="square" anchor="t" anchorCtr="0">
            <a:spAutoFit/>
          </a:bodyPr>
          <a:lstStyle/>
          <a:p>
            <a:pPr marL="297815" marR="0" lvl="0" indent="-297815" algn="l" defTabSz="914400" rtl="0" eaLnBrk="1" fontAlgn="base" latinLnBrk="0" hangingPunct="1">
              <a:lnSpc>
                <a:spcPct val="105000"/>
              </a:lnSpc>
              <a:spcBef>
                <a:spcPct val="0"/>
              </a:spcBef>
              <a:spcAft>
                <a:spcPct val="0"/>
              </a:spcAft>
              <a:buClrTx/>
              <a:buSzTx/>
              <a:buFontTx/>
              <a:buNone/>
              <a:defRPr/>
            </a:pPr>
            <a:r>
              <a:rPr kumimoji="0" 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1.南水北调工程是我国为</a:t>
            </a:r>
            <a:r>
              <a:rPr 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_________________</a:t>
            </a:r>
            <a:r>
              <a:rPr kumimoji="0" 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，进行</a:t>
            </a:r>
            <a:r>
              <a:rPr 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a:t>
            </a:r>
            <a:r>
              <a:rPr kumimoji="0" 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_______的一项基础设施工程。</a:t>
            </a:r>
            <a:endParaRPr kumimoji="0" 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97815" marR="0" lvl="0" indent="-297815" algn="l" defTabSz="914400" rtl="0" eaLnBrk="1" fontAlgn="base" latinLnBrk="0" hangingPunct="1">
              <a:lnSpc>
                <a:spcPct val="105000"/>
              </a:lnSpc>
              <a:spcBef>
                <a:spcPct val="0"/>
              </a:spcBef>
              <a:spcAft>
                <a:spcPct val="0"/>
              </a:spcAft>
              <a:buClrTx/>
              <a:buSzTx/>
              <a:buFontTx/>
              <a:buNone/>
              <a:defRPr/>
            </a:pPr>
            <a:r>
              <a:rPr 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2.</a:t>
            </a:r>
            <a:r>
              <a:rPr kumimoji="0" 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南水北调工程让水往____处走。东线一期工程，</a:t>
            </a:r>
            <a:r>
              <a:rPr 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从</a:t>
            </a:r>
            <a:r>
              <a:rPr lang="en-US" altLang="zh-CN"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_____________________</a:t>
            </a:r>
            <a:r>
              <a:rPr lang="zh-CN" alt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开始</a:t>
            </a:r>
            <a:r>
              <a:rPr 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a:t>
            </a:r>
            <a:r>
              <a:rPr kumimoji="0" 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rPr>
              <a:t>总扬程65 m。</a:t>
            </a:r>
            <a:endParaRPr kumimoji="0" 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a:p>
            <a:pPr marL="297815" marR="0" lvl="0" indent="-297815" algn="l" defTabSz="914400" rtl="0" eaLnBrk="1" fontAlgn="base" latinLnBrk="0" hangingPunct="1">
              <a:lnSpc>
                <a:spcPct val="105000"/>
              </a:lnSpc>
              <a:spcBef>
                <a:spcPct val="0"/>
              </a:spcBef>
              <a:spcAft>
                <a:spcPct val="0"/>
              </a:spcAft>
              <a:buClrTx/>
              <a:buSzTx/>
              <a:buFontTx/>
              <a:buNone/>
              <a:defRPr/>
            </a:pPr>
            <a:r>
              <a:rPr lang="en-US"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3.</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中线工程，</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南水</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从长江支流汉江上的</a:t>
            </a:r>
            <a:r>
              <a:rPr lang="en-US" altLang="zh-CN"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引水，依</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a:t>
            </a:r>
            <a:r>
              <a:rPr lang="en-US" altLang="zh-CN"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、过</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，沿线地质条件复杂，需要攻克</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__________</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___________</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等世界级难题。全程建有各种</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a:t>
            </a:r>
            <a:r>
              <a:rPr lang="en-US" altLang="zh-CN" sz="2600" b="1" strike="noStrike" noProof="0" smtClean="0">
                <a:ln>
                  <a:noFill/>
                </a:ln>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____</a:t>
            </a:r>
            <a:r>
              <a:rPr kumimoji="0" lang="en-US" altLang="zh-CN"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__</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、暗渠、隧洞、泵站、控制建筑物、</a:t>
            </a:r>
            <a:r>
              <a:rPr kumimoji="0" lang="zh-CN" altLang="en-US" sz="26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铁路交叉建筑物</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和</a:t>
            </a:r>
            <a:r>
              <a:rPr kumimoji="0" lang="zh-CN" altLang="en-US" sz="26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公路交叉建筑物</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等，将全长</a:t>
            </a:r>
            <a:r>
              <a:rPr kumimoji="0" lang="zh-CN" altLang="en-US" sz="26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1432 km</a:t>
            </a:r>
            <a:r>
              <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rPr>
              <a:t>的水脉串联贯通，接力把“南水”护送到北方。</a:t>
            </a:r>
            <a:endParaRPr kumimoji="0" lang="zh-CN" altLang="en-US" sz="26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4" name="文本框 3" title=""/>
          <p:cNvSpPr txBox="1"/>
          <p:nvPr/>
        </p:nvSpPr>
        <p:spPr>
          <a:xfrm>
            <a:off x="7529513" y="815975"/>
            <a:ext cx="2630488" cy="490538"/>
          </a:xfrm>
          <a:prstGeom prst="rect">
            <a:avLst/>
          </a:prstGeom>
          <a:noFill/>
        </p:spPr>
        <p:txBody>
          <a:bodyPr wrap="square" rtlCol="0" anchor="t">
            <a:spAutoFit/>
          </a:bodyPr>
          <a:lstStyle/>
          <a:p>
            <a:r>
              <a:rPr 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水资源优化配置</a:t>
            </a:r>
            <a:endParaRPr lang="en-US"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5" name="文本框 4" title=""/>
          <p:cNvSpPr txBox="1"/>
          <p:nvPr/>
        </p:nvSpPr>
        <p:spPr>
          <a:xfrm>
            <a:off x="3744913" y="828675"/>
            <a:ext cx="2947988" cy="492125"/>
          </a:xfrm>
          <a:prstGeom prst="rect">
            <a:avLst/>
          </a:prstGeom>
          <a:noFill/>
        </p:spPr>
        <p:txBody>
          <a:bodyPr wrap="square" rtlCol="0" anchor="t">
            <a:spAutoFit/>
          </a:bodyPr>
          <a:lstStyle/>
          <a:p>
            <a:r>
              <a:rPr 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解决北方地区缺水</a:t>
            </a:r>
            <a:endParaRPr lang="en-US"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6" name="文本框 5" title=""/>
          <p:cNvSpPr txBox="1"/>
          <p:nvPr/>
        </p:nvSpPr>
        <p:spPr>
          <a:xfrm>
            <a:off x="3498850" y="1657350"/>
            <a:ext cx="622300" cy="490538"/>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高</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7" name="文本框 6" title=""/>
          <p:cNvSpPr txBox="1"/>
          <p:nvPr/>
        </p:nvSpPr>
        <p:spPr>
          <a:xfrm>
            <a:off x="7705725" y="1657350"/>
            <a:ext cx="3554413" cy="490538"/>
          </a:xfrm>
          <a:prstGeom prst="rect">
            <a:avLst/>
          </a:prstGeom>
          <a:noFill/>
        </p:spPr>
        <p:txBody>
          <a:bodyPr wrap="square" rtlCol="0" anchor="t">
            <a:spAutoFit/>
          </a:bodyPr>
          <a:lstStyle/>
          <a:p>
            <a:r>
              <a:rPr 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江苏扬州江都水利枢纽</a:t>
            </a:r>
            <a:endParaRPr lang="en-US"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6" name="文本框 15" title=""/>
          <p:cNvSpPr txBox="1"/>
          <p:nvPr/>
        </p:nvSpPr>
        <p:spPr>
          <a:xfrm>
            <a:off x="6099175" y="2498725"/>
            <a:ext cx="2006600" cy="490538"/>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丹江口水库</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7" name="文本框 16" title=""/>
          <p:cNvSpPr txBox="1"/>
          <p:nvPr/>
        </p:nvSpPr>
        <p:spPr>
          <a:xfrm>
            <a:off x="9329738" y="2498725"/>
            <a:ext cx="900113" cy="490538"/>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太行</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8" name="文本框 17" title=""/>
          <p:cNvSpPr txBox="1"/>
          <p:nvPr/>
        </p:nvSpPr>
        <p:spPr>
          <a:xfrm>
            <a:off x="10975975" y="2498725"/>
            <a:ext cx="900113" cy="490538"/>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黄河</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19" name="文本框 18" title=""/>
          <p:cNvSpPr txBox="1"/>
          <p:nvPr/>
        </p:nvSpPr>
        <p:spPr>
          <a:xfrm>
            <a:off x="6840538" y="2908300"/>
            <a:ext cx="1865313" cy="490538"/>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煤矿采空区</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0" name="文本框 19" title=""/>
          <p:cNvSpPr txBox="1"/>
          <p:nvPr/>
        </p:nvSpPr>
        <p:spPr>
          <a:xfrm>
            <a:off x="4968875" y="2917825"/>
            <a:ext cx="1393825" cy="492125"/>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膨胀土</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pic>
        <p:nvPicPr>
          <p:cNvPr id="14350" name="图片 103" title=""/>
          <p:cNvPicPr/>
          <p:nvPr/>
        </p:nvPicPr>
        <p:blipFill>
          <a:blip r:embed="rId3"/>
          <a:stretch>
            <a:fillRect/>
          </a:stretch>
        </p:blipFill>
        <p:spPr>
          <a:xfrm>
            <a:off x="406400" y="4343400"/>
            <a:ext cx="3333750" cy="2220913"/>
          </a:xfrm>
          <a:prstGeom prst="rect">
            <a:avLst/>
          </a:prstGeom>
          <a:noFill/>
          <a:ln w="9525">
            <a:noFill/>
          </a:ln>
        </p:spPr>
      </p:pic>
      <p:pic>
        <p:nvPicPr>
          <p:cNvPr id="14351" name="图片 20" title=""/>
          <p:cNvPicPr>
            <a:picLocks noChangeAspect="1"/>
          </p:cNvPicPr>
          <p:nvPr/>
        </p:nvPicPr>
        <p:blipFill>
          <a:blip r:embed="rId4"/>
          <a:stretch>
            <a:fillRect/>
          </a:stretch>
        </p:blipFill>
        <p:spPr>
          <a:xfrm>
            <a:off x="3887788" y="4343400"/>
            <a:ext cx="3354387" cy="2220913"/>
          </a:xfrm>
          <a:prstGeom prst="rect">
            <a:avLst/>
          </a:prstGeom>
          <a:noFill/>
          <a:ln w="9525">
            <a:noFill/>
          </a:ln>
        </p:spPr>
      </p:pic>
      <p:grpSp>
        <p:nvGrpSpPr>
          <p:cNvPr id="14352" name="组合 23" title=""/>
          <p:cNvGrpSpPr/>
          <p:nvPr/>
        </p:nvGrpSpPr>
        <p:grpSpPr>
          <a:xfrm>
            <a:off x="7270750" y="4438650"/>
            <a:ext cx="4786313" cy="1990725"/>
            <a:chOff x="10886" y="7441"/>
            <a:chExt cx="7536" cy="3404"/>
          </a:xfrm>
        </p:grpSpPr>
        <p:pic>
          <p:nvPicPr>
            <p:cNvPr id="14353" name="图片 21"/>
            <p:cNvPicPr>
              <a:picLocks noChangeAspect="1"/>
            </p:cNvPicPr>
            <p:nvPr/>
          </p:nvPicPr>
          <p:blipFill>
            <a:blip r:embed="rId5"/>
            <a:stretch>
              <a:fillRect/>
            </a:stretch>
          </p:blipFill>
          <p:spPr>
            <a:xfrm>
              <a:off x="10886" y="7441"/>
              <a:ext cx="7537" cy="3405"/>
            </a:xfrm>
            <a:prstGeom prst="rect">
              <a:avLst/>
            </a:prstGeom>
            <a:noFill/>
            <a:ln w="9525">
              <a:noFill/>
            </a:ln>
          </p:spPr>
        </p:pic>
        <p:sp>
          <p:nvSpPr>
            <p:cNvPr id="23" name="矩形 22"/>
            <p:cNvSpPr/>
            <p:nvPr/>
          </p:nvSpPr>
          <p:spPr>
            <a:xfrm>
              <a:off x="10886" y="7441"/>
              <a:ext cx="2268" cy="1021"/>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fontAlgn="base"/>
              <a:endParaRPr lang="zh-CN" altLang="en-US" strike="noStrike" noProof="1"/>
            </a:p>
          </p:txBody>
        </p:sp>
      </p:grpSp>
      <p:sp>
        <p:nvSpPr>
          <p:cNvPr id="25" name="文本框 24" title=""/>
          <p:cNvSpPr txBox="1"/>
          <p:nvPr/>
        </p:nvSpPr>
        <p:spPr>
          <a:xfrm>
            <a:off x="1390650" y="3327400"/>
            <a:ext cx="860425" cy="490538"/>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渡槽</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
        <p:nvSpPr>
          <p:cNvPr id="26" name="文本框 25" title=""/>
          <p:cNvSpPr txBox="1"/>
          <p:nvPr/>
        </p:nvSpPr>
        <p:spPr>
          <a:xfrm>
            <a:off x="2346325" y="3327400"/>
            <a:ext cx="1247775" cy="490538"/>
          </a:xfrm>
          <a:prstGeom prst="rect">
            <a:avLst/>
          </a:prstGeom>
          <a:noFill/>
        </p:spPr>
        <p:txBody>
          <a:bodyPr wrap="square" rtlCol="0" anchor="t">
            <a:spAutoFit/>
          </a:bodyPr>
          <a:lstStyle/>
          <a:p>
            <a:r>
              <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rPr>
              <a:t>倒虹吸</a:t>
            </a:r>
            <a:endParaRPr lang="zh-CN" altLang="en-US" sz="2600" b="1"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left)">
                                      <p:cBhvr>
                                        <p:cTn id="5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7" grpId="0"/>
      <p:bldP spid="16" grpId="0"/>
      <p:bldP spid="17" grpId="0"/>
      <p:bldP spid="18" grpId="0"/>
      <p:bldP spid="20" grpId="0"/>
      <p:bldP spid="19" grpId="0"/>
      <p:bldP spid="25" grpId="0"/>
      <p:bldP spid="26"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5361" name="图片 102" title=""/>
          <p:cNvPicPr/>
          <p:nvPr/>
        </p:nvPicPr>
        <p:blipFill>
          <a:blip r:embed="rId2"/>
          <a:stretch>
            <a:fillRect/>
          </a:stretch>
        </p:blipFill>
        <p:spPr>
          <a:xfrm>
            <a:off x="0" y="-26987"/>
            <a:ext cx="12230100" cy="6869112"/>
          </a:xfrm>
          <a:prstGeom prst="rect">
            <a:avLst/>
          </a:prstGeom>
          <a:noFill/>
          <a:ln w="9525">
            <a:noFill/>
          </a:ln>
        </p:spPr>
      </p:pic>
    </p:spTree>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grpSp>
        <p:nvGrpSpPr>
          <p:cNvPr id="16385" name="Group 2" title=""/>
          <p:cNvGrpSpPr/>
          <p:nvPr/>
        </p:nvGrpSpPr>
        <p:grpSpPr>
          <a:xfrm>
            <a:off x="422275" y="3979863"/>
            <a:ext cx="11049000" cy="2755900"/>
            <a:chOff x="160" y="2380"/>
            <a:chExt cx="6960" cy="1736"/>
          </a:xfrm>
        </p:grpSpPr>
        <p:pic>
          <p:nvPicPr>
            <p:cNvPr id="16386" name="Picture 3" descr="it[4]"/>
            <p:cNvPicPr>
              <a:picLocks noChangeAspect="1"/>
            </p:cNvPicPr>
            <p:nvPr/>
          </p:nvPicPr>
          <p:blipFill>
            <a:blip r:embed="rId2"/>
            <a:stretch>
              <a:fillRect/>
            </a:stretch>
          </p:blipFill>
          <p:spPr>
            <a:xfrm>
              <a:off x="160" y="2432"/>
              <a:ext cx="2256" cy="1183"/>
            </a:xfrm>
            <a:prstGeom prst="rect">
              <a:avLst/>
            </a:prstGeom>
            <a:noFill/>
            <a:ln w="9525">
              <a:noFill/>
            </a:ln>
          </p:spPr>
        </p:pic>
        <p:pic>
          <p:nvPicPr>
            <p:cNvPr id="16387" name="Picture 4" descr="18"/>
            <p:cNvPicPr>
              <a:picLocks noChangeAspect="1"/>
            </p:cNvPicPr>
            <p:nvPr/>
          </p:nvPicPr>
          <p:blipFill>
            <a:blip r:embed="rId3"/>
            <a:stretch>
              <a:fillRect/>
            </a:stretch>
          </p:blipFill>
          <p:spPr>
            <a:xfrm>
              <a:off x="4864" y="2380"/>
              <a:ext cx="2256" cy="1284"/>
            </a:xfrm>
            <a:prstGeom prst="rect">
              <a:avLst/>
            </a:prstGeom>
            <a:noFill/>
            <a:ln w="9525">
              <a:noFill/>
            </a:ln>
          </p:spPr>
        </p:pic>
        <p:pic>
          <p:nvPicPr>
            <p:cNvPr id="16388" name="Picture 5" descr="20"/>
            <p:cNvPicPr>
              <a:picLocks noChangeAspect="1"/>
            </p:cNvPicPr>
            <p:nvPr/>
          </p:nvPicPr>
          <p:blipFill>
            <a:blip r:embed="rId4"/>
            <a:stretch>
              <a:fillRect/>
            </a:stretch>
          </p:blipFill>
          <p:spPr>
            <a:xfrm>
              <a:off x="2656" y="2428"/>
              <a:ext cx="1935" cy="1228"/>
            </a:xfrm>
            <a:prstGeom prst="rect">
              <a:avLst/>
            </a:prstGeom>
            <a:noFill/>
            <a:ln w="9525">
              <a:noFill/>
            </a:ln>
          </p:spPr>
        </p:pic>
        <p:sp>
          <p:nvSpPr>
            <p:cNvPr id="2" name="Text Box 6"/>
            <p:cNvSpPr txBox="1">
              <a:spLocks noChangeArrowheads="1"/>
            </p:cNvSpPr>
            <p:nvPr/>
          </p:nvSpPr>
          <p:spPr bwMode="auto">
            <a:xfrm>
              <a:off x="1648" y="3712"/>
              <a:ext cx="4896" cy="404"/>
            </a:xfrm>
            <a:prstGeom prst="rect">
              <a:avLst/>
            </a:prstGeom>
            <a:noFill/>
            <a:ln w="9525">
              <a:noFill/>
              <a:miter lim="800000"/>
            </a:ln>
            <a:effectLst/>
          </p:spPr>
          <p:txBody>
            <a:bodyPr>
              <a:spAutoFit/>
            </a:bodyPr>
            <a:lstStyle/>
            <a:p>
              <a:pPr marR="0" defTabSz="914400">
                <a:spcBef>
                  <a:spcPct val="50000"/>
                </a:spcBef>
                <a:buClrTx/>
                <a:buSzTx/>
                <a:buFontTx/>
                <a:buNone/>
                <a:defRPr/>
              </a:pPr>
              <a:r>
                <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      </a:t>
              </a:r>
              <a:r>
                <a:rPr kumimoji="0" lang="zh-CN" altLang="en-US"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水资源短缺</a:t>
              </a:r>
              <a:r>
                <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a:t>
              </a:r>
              <a:r>
                <a:rPr kumimoji="0" lang="zh-CN" altLang="en-US"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严重影响工农业生产</a:t>
              </a:r>
              <a:r>
                <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a:t>
              </a:r>
              <a:endPar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endParaRPr>
            </a:p>
          </p:txBody>
        </p:sp>
      </p:grpSp>
      <p:grpSp>
        <p:nvGrpSpPr>
          <p:cNvPr id="16390" name="Group 7" title=""/>
          <p:cNvGrpSpPr/>
          <p:nvPr/>
        </p:nvGrpSpPr>
        <p:grpSpPr>
          <a:xfrm>
            <a:off x="360363" y="1052513"/>
            <a:ext cx="11229975" cy="2736850"/>
            <a:chOff x="304" y="2640"/>
            <a:chExt cx="7073" cy="1724"/>
          </a:xfrm>
        </p:grpSpPr>
        <p:pic>
          <p:nvPicPr>
            <p:cNvPr id="16391" name="Picture 8" descr="21"/>
            <p:cNvPicPr>
              <a:picLocks noChangeAspect="1"/>
            </p:cNvPicPr>
            <p:nvPr/>
          </p:nvPicPr>
          <p:blipFill>
            <a:blip r:embed="rId5"/>
            <a:stretch>
              <a:fillRect/>
            </a:stretch>
          </p:blipFill>
          <p:spPr>
            <a:xfrm>
              <a:off x="304" y="2640"/>
              <a:ext cx="2384" cy="1235"/>
            </a:xfrm>
            <a:prstGeom prst="rect">
              <a:avLst/>
            </a:prstGeom>
            <a:noFill/>
            <a:ln w="9525">
              <a:noFill/>
            </a:ln>
          </p:spPr>
        </p:pic>
        <p:pic>
          <p:nvPicPr>
            <p:cNvPr id="16392" name="Picture 9" descr="u=3059982722,465543165&amp;gp=3">
              <a:hlinkClick r:id="rId7"/>
            </p:cNvPr>
            <p:cNvPicPr>
              <a:picLocks noChangeAspect="1"/>
            </p:cNvPicPr>
            <p:nvPr/>
          </p:nvPicPr>
          <p:blipFill>
            <a:blip r:embed="rId6"/>
            <a:stretch>
              <a:fillRect/>
            </a:stretch>
          </p:blipFill>
          <p:spPr>
            <a:xfrm>
              <a:off x="2800" y="2640"/>
              <a:ext cx="2384" cy="1321"/>
            </a:xfrm>
            <a:prstGeom prst="rect">
              <a:avLst/>
            </a:prstGeom>
            <a:noFill/>
            <a:ln w="9525">
              <a:noFill/>
            </a:ln>
          </p:spPr>
        </p:pic>
        <p:pic>
          <p:nvPicPr>
            <p:cNvPr id="16393" name="Picture 10" descr="u=684168551,3259541263&amp;gp=0">
              <a:hlinkClick r:id="rId9"/>
            </p:cNvPr>
            <p:cNvPicPr>
              <a:picLocks noChangeAspect="1"/>
            </p:cNvPicPr>
            <p:nvPr/>
          </p:nvPicPr>
          <p:blipFill>
            <a:blip r:embed="rId8"/>
            <a:srcRect b="21997"/>
            <a:stretch>
              <a:fillRect/>
            </a:stretch>
          </p:blipFill>
          <p:spPr>
            <a:xfrm>
              <a:off x="5296" y="2640"/>
              <a:ext cx="2081" cy="1344"/>
            </a:xfrm>
            <a:prstGeom prst="rect">
              <a:avLst/>
            </a:prstGeom>
            <a:noFill/>
            <a:ln w="9525">
              <a:noFill/>
            </a:ln>
          </p:spPr>
        </p:pic>
        <p:sp>
          <p:nvSpPr>
            <p:cNvPr id="12296" name="Text Box 11"/>
            <p:cNvSpPr txBox="1">
              <a:spLocks noChangeArrowheads="1"/>
            </p:cNvSpPr>
            <p:nvPr/>
          </p:nvSpPr>
          <p:spPr bwMode="auto">
            <a:xfrm>
              <a:off x="1888" y="3960"/>
              <a:ext cx="4896" cy="404"/>
            </a:xfrm>
            <a:prstGeom prst="rect">
              <a:avLst/>
            </a:prstGeom>
            <a:noFill/>
            <a:ln w="9525">
              <a:noFill/>
              <a:miter lim="800000"/>
            </a:ln>
            <a:effectLst/>
          </p:spPr>
          <p:txBody>
            <a:bodyPr>
              <a:spAutoFit/>
            </a:bodyPr>
            <a:lstStyle/>
            <a:p>
              <a:pPr marR="0" defTabSz="914400">
                <a:spcBef>
                  <a:spcPct val="50000"/>
                </a:spcBef>
                <a:buClrTx/>
                <a:buSzTx/>
                <a:buFontTx/>
                <a:buNone/>
                <a:defRPr/>
              </a:pPr>
              <a:r>
                <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      </a:t>
              </a:r>
              <a:r>
                <a:rPr kumimoji="0" lang="zh-CN" altLang="en-US"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水资源短缺</a:t>
              </a:r>
              <a:r>
                <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a:t>
              </a:r>
              <a:r>
                <a:rPr kumimoji="0" lang="zh-CN" altLang="en-US"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造成人类生活困难</a:t>
              </a:r>
              <a:r>
                <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rPr>
                <a:t>.</a:t>
              </a:r>
              <a:endParaRPr kumimoji="0" lang="en-US" altLang="zh-CN" sz="3600" b="1" kern="1200" cap="none" spc="0" normalizeH="0" baseline="0" noProof="0" smtClean="0">
                <a:solidFill>
                  <a:srgbClr val="3333FF"/>
                </a:solidFill>
                <a:effectLst>
                  <a:outerShdw blurRad="38100" dist="38100" dir="2700000" algn="tl">
                    <a:srgbClr val="000000">
                      <a:alpha val="43137"/>
                    </a:srgbClr>
                  </a:outerShdw>
                </a:effectLst>
                <a:latin typeface="Arial" panose="020b0604020202020204" pitchFamily="34" charset="0"/>
                <a:ea typeface="黑体" panose="02010609060101010101" pitchFamily="49" charset="-122"/>
                <a:cs typeface="+mn-cs"/>
              </a:endParaRPr>
            </a:p>
          </p:txBody>
        </p:sp>
      </p:grpSp>
      <p:sp>
        <p:nvSpPr>
          <p:cNvPr id="3"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水资源现状</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7409" name="Text Box 2" title=""/>
          <p:cNvSpPr txBox="1"/>
          <p:nvPr/>
        </p:nvSpPr>
        <p:spPr>
          <a:xfrm>
            <a:off x="395288" y="838200"/>
            <a:ext cx="11845925" cy="519113"/>
          </a:xfrm>
          <a:prstGeom prst="rect">
            <a:avLst/>
          </a:prstGeom>
          <a:noFill/>
          <a:ln w="9525">
            <a:noFill/>
          </a:ln>
        </p:spPr>
        <p:txBody>
          <a:bodyPr anchor="t" anchorCtr="0">
            <a:spAutoFit/>
          </a:bodyPr>
          <a:lstStyle/>
          <a:p>
            <a:pPr>
              <a:spcBef>
                <a:spcPct val="50000"/>
              </a:spcBef>
            </a:pPr>
            <a:r>
              <a:rPr lang="en-US" altLang="zh-CN" sz="2800" b="1">
                <a:solidFill>
                  <a:srgbClr val="FF0000"/>
                </a:solidFill>
                <a:latin typeface="Arial" panose="020b0604020202020204" pitchFamily="34" charset="0"/>
                <a:ea typeface="宋体" panose="02010600030101010101" pitchFamily="2" charset="-122"/>
              </a:rPr>
              <a:t>      </a:t>
            </a:r>
            <a:r>
              <a:rPr lang="zh-CN" altLang="en-US" sz="2800" b="1">
                <a:solidFill>
                  <a:srgbClr val="FF0000"/>
                </a:solidFill>
                <a:latin typeface="Arial" panose="020b0604020202020204" pitchFamily="34" charset="0"/>
                <a:ea typeface="黑体" panose="02010609060101010101" pitchFamily="49" charset="-122"/>
              </a:rPr>
              <a:t>水资源污染给人类带来很多的不幸</a:t>
            </a:r>
            <a:endParaRPr lang="zh-CN" altLang="en-US" sz="2800" b="1">
              <a:solidFill>
                <a:srgbClr val="FF0000"/>
              </a:solidFill>
              <a:latin typeface="Arial" panose="020b0604020202020204" pitchFamily="34" charset="0"/>
              <a:ea typeface="黑体" panose="02010609060101010101" pitchFamily="49" charset="-122"/>
            </a:endParaRPr>
          </a:p>
        </p:txBody>
      </p:sp>
      <p:pic>
        <p:nvPicPr>
          <p:cNvPr id="17410" name="Picture 3" title=""/>
          <p:cNvPicPr>
            <a:picLocks noChangeAspect="1"/>
          </p:cNvPicPr>
          <p:nvPr/>
        </p:nvPicPr>
        <p:blipFill>
          <a:blip r:embed="rId2"/>
          <a:stretch>
            <a:fillRect/>
          </a:stretch>
        </p:blipFill>
        <p:spPr>
          <a:xfrm>
            <a:off x="1325563" y="1447800"/>
            <a:ext cx="4183062" cy="2336800"/>
          </a:xfrm>
          <a:prstGeom prst="rect">
            <a:avLst/>
          </a:prstGeom>
          <a:noFill/>
          <a:ln w="9525">
            <a:noFill/>
          </a:ln>
        </p:spPr>
      </p:pic>
      <p:pic>
        <p:nvPicPr>
          <p:cNvPr id="17411" name="Picture 4" title=""/>
          <p:cNvPicPr>
            <a:picLocks noChangeAspect="1"/>
          </p:cNvPicPr>
          <p:nvPr/>
        </p:nvPicPr>
        <p:blipFill>
          <a:blip r:embed="rId3"/>
          <a:stretch>
            <a:fillRect/>
          </a:stretch>
        </p:blipFill>
        <p:spPr>
          <a:xfrm>
            <a:off x="1428750" y="4191000"/>
            <a:ext cx="4079875" cy="2286000"/>
          </a:xfrm>
          <a:prstGeom prst="rect">
            <a:avLst/>
          </a:prstGeom>
          <a:noFill/>
          <a:ln w="9525">
            <a:noFill/>
          </a:ln>
        </p:spPr>
      </p:pic>
      <p:sp>
        <p:nvSpPr>
          <p:cNvPr id="17412" name="Rectangle 5" title=""/>
          <p:cNvSpPr/>
          <p:nvPr/>
        </p:nvSpPr>
        <p:spPr>
          <a:xfrm>
            <a:off x="3986213" y="0"/>
            <a:ext cx="3230562" cy="641350"/>
          </a:xfrm>
          <a:prstGeom prst="rect">
            <a:avLst/>
          </a:prstGeom>
          <a:noFill/>
          <a:ln w="9525">
            <a:noFill/>
          </a:ln>
        </p:spPr>
        <p:txBody>
          <a:bodyPr anchor="t" anchorCtr="0">
            <a:spAutoFit/>
          </a:bodyPr>
          <a:lstStyle/>
          <a:p>
            <a:r>
              <a:rPr lang="zh-CN" altLang="en-US" sz="3600" b="1">
                <a:solidFill>
                  <a:srgbClr val="3333FF"/>
                </a:solidFill>
                <a:latin typeface="Arial" panose="020b0604020202020204" pitchFamily="34" charset="0"/>
                <a:ea typeface="黑体" panose="02010609060101010101" pitchFamily="49" charset="-122"/>
              </a:rPr>
              <a:t>水污染</a:t>
            </a:r>
            <a:endParaRPr lang="zh-CN" altLang="en-US" sz="3600" b="1">
              <a:solidFill>
                <a:srgbClr val="3333FF"/>
              </a:solidFill>
              <a:latin typeface="Arial" panose="020b0604020202020204" pitchFamily="34" charset="0"/>
              <a:ea typeface="黑体" panose="02010609060101010101" pitchFamily="49" charset="-122"/>
            </a:endParaRPr>
          </a:p>
        </p:txBody>
      </p:sp>
      <p:pic>
        <p:nvPicPr>
          <p:cNvPr id="17413" name="Picture 6" title=""/>
          <p:cNvPicPr>
            <a:picLocks noChangeAspect="1"/>
          </p:cNvPicPr>
          <p:nvPr/>
        </p:nvPicPr>
        <p:blipFill>
          <a:blip r:embed="rId4"/>
          <a:stretch>
            <a:fillRect/>
          </a:stretch>
        </p:blipFill>
        <p:spPr>
          <a:xfrm>
            <a:off x="6834188" y="1447800"/>
            <a:ext cx="4440237" cy="5029200"/>
          </a:xfrm>
          <a:prstGeom prst="rect">
            <a:avLst/>
          </a:prstGeom>
          <a:noFill/>
          <a:ln w="9525">
            <a:noFill/>
          </a:ln>
        </p:spPr>
      </p:pic>
      <p:sp>
        <p:nvSpPr>
          <p:cNvPr id="11266"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水资源现状</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3314" name="Rectangle 5" title=""/>
          <p:cNvSpPr>
            <a:spLocks noChangeArrowheads="1"/>
          </p:cNvSpPr>
          <p:nvPr/>
        </p:nvSpPr>
        <p:spPr bwMode="auto">
          <a:xfrm>
            <a:off x="66675" y="1474788"/>
            <a:ext cx="12025313" cy="946150"/>
          </a:xfrm>
          <a:prstGeom prst="rect">
            <a:avLst/>
          </a:prstGeom>
          <a:noFill/>
          <a:ln w="9525">
            <a:noFill/>
            <a:miter lim="800000"/>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在发展中国家大城市饮用水的一半透过裂缝渗入了土壤</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我国每年自来水漏失量就达</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10</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亿多吨</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endPar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13316" name="Text Box 7" title=""/>
          <p:cNvSpPr txBox="1">
            <a:spLocks noChangeArrowheads="1"/>
          </p:cNvSpPr>
          <p:nvPr/>
        </p:nvSpPr>
        <p:spPr bwMode="auto">
          <a:xfrm>
            <a:off x="58738" y="2495550"/>
            <a:ext cx="12096750" cy="3108325"/>
          </a:xfrm>
          <a:prstGeom prst="rect">
            <a:avLst/>
          </a:prstGeom>
          <a:noFill/>
          <a:ln w="9525">
            <a:noFill/>
            <a:miter lim="800000"/>
          </a:ln>
          <a:effectLst/>
        </p:spPr>
        <p:txBody>
          <a:bodyPr wrap="square">
            <a:spAutoFit/>
          </a:bodyPr>
          <a:lstStyle/>
          <a:p>
            <a:pPr marR="0" defTabSz="914400">
              <a:buClrTx/>
              <a:buSzTx/>
              <a:buFontTx/>
              <a:buNone/>
              <a:defRPr/>
            </a:pP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    </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家庭用水其实存在不少隐性的浪费，以北京市为例，北京市节水办调查显示，北京居民生活用水严重超标，用水量超过</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8</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吨</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月的用户占总用户的</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50%</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至</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80%</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，其中家庭洗衣用水浪费占相当大的比例。据统计，洗衣用水占到全部家庭用水的</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1/3</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。一般普通洗衣机洗一次衣服用水多在</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150—180</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升之间。目前我国城市洗衣机社会保有量约</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1.2</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亿台，以每周</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3</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次使用频率粗略估算，全部洗衣机每年耗水量至少</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30</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亿立方米。如把这些洗衣机全都换成节水洗衣机，一年大约能节出</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714</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个昆明湖或</a:t>
            </a:r>
            <a:r>
              <a:rPr kumimoji="0" lang="en-US" altLang="zh-CN"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93</a:t>
            </a:r>
            <a:r>
              <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个怀柔水库。</a:t>
            </a:r>
            <a:endParaRPr kumimoji="0" lang="zh-CN" altLang="en-US" sz="2800" b="1" kern="1200" cap="none" spc="0" normalizeH="0" baseline="0" noProof="0" smtClean="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13317" name="Rectangle 8" title=""/>
          <p:cNvSpPr>
            <a:spLocks noChangeArrowheads="1"/>
          </p:cNvSpPr>
          <p:nvPr/>
        </p:nvSpPr>
        <p:spPr bwMode="auto">
          <a:xfrm>
            <a:off x="576263" y="836613"/>
            <a:ext cx="3230563" cy="579438"/>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rPr>
              <a:t>水资源的浪费</a:t>
            </a:r>
            <a:endParaRPr kumimoji="0" lang="zh-CN" altLang="en-US" sz="32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Arial" panose="020b0604020202020204" pitchFamily="34" charset="0"/>
              <a:ea typeface="黑体" panose="02010609060101010101" pitchFamily="49" charset="-122"/>
              <a:cs typeface="+mn-cs"/>
            </a:endParaRPr>
          </a:p>
        </p:txBody>
      </p:sp>
      <p:sp>
        <p:nvSpPr>
          <p:cNvPr id="11266"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水资源现状</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pic>
        <p:nvPicPr>
          <p:cNvPr id="2" name="水循环4" title="">
            <a:hlinkClick action="ppaction://media"/>
          </p:cNvPr>
          <p:cNvPicPr>
            <a:picLocks noRot="1" noChangeAspect="1"/>
          </p:cNvPicPr>
          <p:nvPr>
            <a:audioFile r:link="rId3"/>
            <p:extLst>
              <p:ext uri="{DAA4B4D4-6D71-4841-9C94-3DE7FCFB9230}">
                <p14:media xmlns:p14="http://schemas.microsoft.com/office/powerpoint/2010/main" r:embed="rId4"/>
              </p:ext>
            </p:extLst>
          </p:nvPr>
        </p:nvPicPr>
        <p:blipFill>
          <a:blip r:embed="rId2"/>
          <a:stretch>
            <a:fillRect/>
          </a:stretch>
        </p:blipFill>
        <p:spPr>
          <a:xfrm>
            <a:off x="11593830" y="-459740"/>
            <a:ext cx="495300" cy="4953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blinds(horizontal)">
                                      <p:cBhvr>
                                        <p:cTn id="7" dur="500"/>
                                        <p:tgtEl>
                                          <p:spTgt spid="13316"/>
                                        </p:tgtEl>
                                      </p:cBhvr>
                                    </p:animEffect>
                                  </p:childTnLst>
                                </p:cTn>
                              </p:par>
                            </p:childTnLst>
                          </p:cTn>
                        </p:par>
                        <p:par>
                          <p:cTn id="8" fill="hold" nodeType="afterGroup">
                            <p:stCondLst>
                              <p:cond delay="500"/>
                            </p:stCondLst>
                            <p:childTnLst>
                              <p:par>
                                <p:cTn id="9" presetID="1" presetClass="mediacall" presetSubtype="0" fill="hold" nodeType="afterEffect">
                                  <p:stCondLst>
                                    <p:cond delay="0"/>
                                  </p:stCondLst>
                                  <p:childTnLst>
                                    <p:cmd type="call" cmd="playFrom(0.0)">
                                      <p:cBhvr additive="base">
                                        <p:cTn id="10" dur="455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StopAudio">
                      <p:tgtEl>
                        <p:sldTgt/>
                      </p:tgtEl>
                    </p:cond>
                  </p:endCondLst>
                </p:cTn>
                <p:tgtEl>
                  <p:spTgt spid="2"/>
                </p:tgtEl>
              </p:cMediaNode>
            </p:audio>
          </p:childTnLst>
        </p:cTn>
      </p:par>
    </p:tnLst>
    <p:bldLst>
      <p:bldP spid="13316" grpId="0" animBg="1"/>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5362" name="Text Box 2" title=""/>
          <p:cNvSpPr txBox="1"/>
          <p:nvPr/>
        </p:nvSpPr>
        <p:spPr>
          <a:xfrm>
            <a:off x="7345363" y="1293813"/>
            <a:ext cx="4183062" cy="3295650"/>
          </a:xfrm>
          <a:prstGeom prst="rect">
            <a:avLst/>
          </a:prstGeom>
          <a:noFill/>
          <a:ln w="9525">
            <a:noFill/>
          </a:ln>
        </p:spPr>
        <p:txBody>
          <a:bodyPr anchor="t" anchorCtr="0">
            <a:spAutoFit/>
          </a:bodyPr>
          <a:lstStyle/>
          <a:p>
            <a:pPr>
              <a:spcBef>
                <a:spcPct val="50000"/>
              </a:spcBef>
            </a:pPr>
            <a:r>
              <a:rPr lang="en-US" altLang="zh-CN" sz="2800" b="1">
                <a:latin typeface="黑体" panose="02010609060101010101" pitchFamily="49" charset="-122"/>
                <a:ea typeface="黑体" panose="02010609060101010101" pitchFamily="49" charset="-122"/>
              </a:rPr>
              <a:t>   1993</a:t>
            </a:r>
            <a:r>
              <a:rPr lang="zh-CN" altLang="en-US" sz="2800" b="1">
                <a:latin typeface="黑体" panose="02010609060101010101" pitchFamily="49" charset="-122"/>
                <a:ea typeface="黑体" panose="02010609060101010101" pitchFamily="49" charset="-122"/>
              </a:rPr>
              <a:t>年</a:t>
            </a:r>
            <a:r>
              <a:rPr lang="en-US" altLang="zh-CN" sz="2800" b="1">
                <a:latin typeface="黑体" panose="02010609060101010101" pitchFamily="49" charset="-122"/>
                <a:ea typeface="黑体" panose="02010609060101010101" pitchFamily="49" charset="-122"/>
              </a:rPr>
              <a:t>1</a:t>
            </a:r>
            <a:r>
              <a:rPr lang="zh-CN" altLang="en-US" sz="2800" b="1">
                <a:latin typeface="黑体" panose="02010609060101010101" pitchFamily="49" charset="-122"/>
                <a:ea typeface="黑体" panose="02010609060101010101" pitchFamily="49" charset="-122"/>
              </a:rPr>
              <a:t>月</a:t>
            </a:r>
            <a:r>
              <a:rPr lang="en-US" altLang="zh-CN" sz="2800" b="1">
                <a:latin typeface="黑体" panose="02010609060101010101" pitchFamily="49" charset="-122"/>
                <a:ea typeface="黑体" panose="02010609060101010101" pitchFamily="49" charset="-122"/>
              </a:rPr>
              <a:t>18</a:t>
            </a:r>
            <a:r>
              <a:rPr lang="zh-CN" altLang="en-US" sz="2800" b="1">
                <a:latin typeface="黑体" panose="02010609060101010101" pitchFamily="49" charset="-122"/>
                <a:ea typeface="黑体" panose="02010609060101010101" pitchFamily="49" charset="-122"/>
              </a:rPr>
              <a:t>日，第</a:t>
            </a:r>
            <a:r>
              <a:rPr lang="en-US" altLang="zh-CN" sz="2800" b="1">
                <a:latin typeface="黑体" panose="02010609060101010101" pitchFamily="49" charset="-122"/>
                <a:ea typeface="黑体" panose="02010609060101010101" pitchFamily="49" charset="-122"/>
              </a:rPr>
              <a:t>47</a:t>
            </a:r>
            <a:r>
              <a:rPr lang="zh-CN" altLang="en-US" sz="2800" b="1">
                <a:latin typeface="黑体" panose="02010609060101010101" pitchFamily="49" charset="-122"/>
                <a:ea typeface="黑体" panose="02010609060101010101" pitchFamily="49" charset="-122"/>
              </a:rPr>
              <a:t>届联合国大会作出决议，确定每年的</a:t>
            </a:r>
            <a:r>
              <a:rPr lang="en-US" altLang="zh-CN" sz="2800" b="1">
                <a:latin typeface="黑体" panose="02010609060101010101" pitchFamily="49" charset="-122"/>
                <a:ea typeface="黑体" panose="02010609060101010101" pitchFamily="49" charset="-122"/>
              </a:rPr>
              <a:t>3</a:t>
            </a:r>
            <a:r>
              <a:rPr lang="zh-CN" altLang="en-US" sz="2800" b="1">
                <a:latin typeface="黑体" panose="02010609060101010101" pitchFamily="49" charset="-122"/>
                <a:ea typeface="黑体" panose="02010609060101010101" pitchFamily="49" charset="-122"/>
              </a:rPr>
              <a:t>月</a:t>
            </a:r>
            <a:r>
              <a:rPr lang="en-US" altLang="zh-CN" sz="2800" b="1">
                <a:latin typeface="黑体" panose="02010609060101010101" pitchFamily="49" charset="-122"/>
                <a:ea typeface="黑体" panose="02010609060101010101" pitchFamily="49" charset="-122"/>
              </a:rPr>
              <a:t>22</a:t>
            </a:r>
            <a:r>
              <a:rPr lang="zh-CN" altLang="en-US" sz="2800" b="1">
                <a:latin typeface="黑体" panose="02010609060101010101" pitchFamily="49" charset="-122"/>
                <a:ea typeface="黑体" panose="02010609060101010101" pitchFamily="49" charset="-122"/>
              </a:rPr>
              <a:t>日为“世界水日” 。                   </a:t>
            </a:r>
            <a:endParaRPr lang="zh-CN" altLang="en-US" sz="2800" b="1">
              <a:latin typeface="黑体" panose="02010609060101010101" pitchFamily="49" charset="-122"/>
              <a:ea typeface="黑体" panose="02010609060101010101" pitchFamily="49" charset="-122"/>
            </a:endParaRPr>
          </a:p>
          <a:p>
            <a:pPr>
              <a:spcBef>
                <a:spcPct val="50000"/>
              </a:spcBef>
            </a:pPr>
            <a:r>
              <a:rPr lang="zh-CN" altLang="en-US" sz="2800" b="1">
                <a:latin typeface="黑体" panose="02010609060101010101" pitchFamily="49" charset="-122"/>
                <a:ea typeface="黑体" panose="02010609060101010101" pitchFamily="49" charset="-122"/>
              </a:rPr>
              <a:t>   </a:t>
            </a:r>
            <a:r>
              <a:rPr lang="en-US" altLang="zh-CN" sz="2800" b="1">
                <a:latin typeface="黑体" panose="02010609060101010101" pitchFamily="49" charset="-122"/>
                <a:ea typeface="黑体" panose="02010609060101010101" pitchFamily="49" charset="-122"/>
              </a:rPr>
              <a:t>1994</a:t>
            </a:r>
            <a:r>
              <a:rPr lang="zh-CN" altLang="en-US" sz="2800" b="1">
                <a:latin typeface="黑体" panose="02010609060101010101" pitchFamily="49" charset="-122"/>
                <a:ea typeface="黑体" panose="02010609060101010101" pitchFamily="49" charset="-122"/>
              </a:rPr>
              <a:t>年开始，我国将每年的</a:t>
            </a:r>
            <a:r>
              <a:rPr lang="en-US" altLang="zh-CN" sz="2800" b="1">
                <a:latin typeface="黑体" panose="02010609060101010101" pitchFamily="49" charset="-122"/>
                <a:ea typeface="黑体" panose="02010609060101010101" pitchFamily="49" charset="-122"/>
              </a:rPr>
              <a:t>3</a:t>
            </a:r>
            <a:r>
              <a:rPr lang="zh-CN" altLang="en-US" sz="2800" b="1">
                <a:latin typeface="黑体" panose="02010609060101010101" pitchFamily="49" charset="-122"/>
                <a:ea typeface="黑体" panose="02010609060101010101" pitchFamily="49" charset="-122"/>
              </a:rPr>
              <a:t>月</a:t>
            </a:r>
            <a:r>
              <a:rPr lang="en-US" altLang="zh-CN" sz="2800" b="1">
                <a:latin typeface="黑体" panose="02010609060101010101" pitchFamily="49" charset="-122"/>
                <a:ea typeface="黑体" panose="02010609060101010101" pitchFamily="49" charset="-122"/>
              </a:rPr>
              <a:t>22</a:t>
            </a:r>
            <a:r>
              <a:rPr lang="zh-CN" altLang="en-US" sz="2800" b="1">
                <a:latin typeface="黑体" panose="02010609060101010101" pitchFamily="49" charset="-122"/>
                <a:ea typeface="黑体" panose="02010609060101010101" pitchFamily="49" charset="-122"/>
              </a:rPr>
              <a:t>日至</a:t>
            </a:r>
            <a:r>
              <a:rPr lang="en-US" altLang="zh-CN" sz="2800" b="1">
                <a:latin typeface="黑体" panose="02010609060101010101" pitchFamily="49" charset="-122"/>
                <a:ea typeface="黑体" panose="02010609060101010101" pitchFamily="49" charset="-122"/>
              </a:rPr>
              <a:t>28</a:t>
            </a:r>
            <a:r>
              <a:rPr lang="zh-CN" altLang="en-US" sz="2800" b="1">
                <a:latin typeface="黑体" panose="02010609060101010101" pitchFamily="49" charset="-122"/>
                <a:ea typeface="黑体" panose="02010609060101010101" pitchFamily="49" charset="-122"/>
              </a:rPr>
              <a:t>日定为“中国水周” 。</a:t>
            </a:r>
            <a:endParaRPr lang="zh-CN" altLang="en-US" sz="2800" b="1">
              <a:latin typeface="黑体" panose="02010609060101010101" pitchFamily="49" charset="-122"/>
              <a:ea typeface="黑体" panose="02010609060101010101" pitchFamily="49" charset="-122"/>
            </a:endParaRPr>
          </a:p>
        </p:txBody>
      </p:sp>
      <p:grpSp>
        <p:nvGrpSpPr>
          <p:cNvPr id="19458" name="Group 3" title=""/>
          <p:cNvGrpSpPr/>
          <p:nvPr/>
        </p:nvGrpSpPr>
        <p:grpSpPr>
          <a:xfrm>
            <a:off x="863600" y="887413"/>
            <a:ext cx="5988050" cy="5854700"/>
            <a:chOff x="48" y="144"/>
            <a:chExt cx="3312" cy="4336"/>
          </a:xfrm>
        </p:grpSpPr>
        <p:grpSp>
          <p:nvGrpSpPr>
            <p:cNvPr id="19459" name="Group 4"/>
            <p:cNvGrpSpPr/>
            <p:nvPr/>
          </p:nvGrpSpPr>
          <p:grpSpPr>
            <a:xfrm>
              <a:off x="48" y="144"/>
              <a:ext cx="3312" cy="4336"/>
              <a:chOff x="1152" y="144"/>
              <a:chExt cx="3312" cy="4336"/>
            </a:xfrm>
          </p:grpSpPr>
          <p:pic>
            <p:nvPicPr>
              <p:cNvPr id="19460" name="Picture 5" descr="新图像1"/>
              <p:cNvPicPr>
                <a:picLocks noChangeAspect="1"/>
              </p:cNvPicPr>
              <p:nvPr/>
            </p:nvPicPr>
            <p:blipFill>
              <a:blip r:embed="rId2"/>
              <a:stretch>
                <a:fillRect/>
              </a:stretch>
            </p:blipFill>
            <p:spPr>
              <a:xfrm>
                <a:off x="1152" y="144"/>
                <a:ext cx="3312" cy="2709"/>
              </a:xfrm>
              <a:prstGeom prst="rect">
                <a:avLst/>
              </a:prstGeom>
              <a:noFill/>
              <a:ln w="9525">
                <a:noFill/>
              </a:ln>
            </p:spPr>
          </p:pic>
          <p:sp>
            <p:nvSpPr>
              <p:cNvPr id="19461" name="Text Box 6"/>
              <p:cNvSpPr txBox="1"/>
              <p:nvPr/>
            </p:nvSpPr>
            <p:spPr>
              <a:xfrm>
                <a:off x="1152" y="2831"/>
                <a:ext cx="3312" cy="1649"/>
              </a:xfrm>
              <a:prstGeom prst="rect">
                <a:avLst/>
              </a:prstGeom>
              <a:solidFill>
                <a:srgbClr val="0037A4"/>
              </a:solidFill>
              <a:ln w="9525">
                <a:noFill/>
              </a:ln>
            </p:spPr>
            <p:txBody>
              <a:bodyPr anchor="t" anchorCtr="0">
                <a:spAutoFit/>
              </a:bodyPr>
              <a:lstStyle/>
              <a:p>
                <a:pPr>
                  <a:spcBef>
                    <a:spcPct val="50000"/>
                  </a:spcBef>
                </a:pPr>
                <a:endParaRPr lang="en-US" altLang="zh-CN" sz="2000">
                  <a:latin typeface="Arial" panose="020b0604020202020204" pitchFamily="34" charset="0"/>
                  <a:ea typeface="宋体" panose="02010600030101010101" pitchFamily="2" charset="-122"/>
                </a:endParaRPr>
              </a:p>
              <a:p>
                <a:pPr>
                  <a:spcBef>
                    <a:spcPct val="50000"/>
                  </a:spcBef>
                </a:pPr>
                <a:endParaRPr lang="en-US" altLang="zh-CN" sz="2000">
                  <a:latin typeface="Arial" panose="020b0604020202020204" pitchFamily="34" charset="0"/>
                  <a:ea typeface="宋体" panose="02010600030101010101" pitchFamily="2" charset="-122"/>
                </a:endParaRPr>
              </a:p>
              <a:p>
                <a:pPr>
                  <a:spcBef>
                    <a:spcPct val="50000"/>
                  </a:spcBef>
                </a:pPr>
                <a:endParaRPr lang="en-US" altLang="zh-CN" sz="2000">
                  <a:latin typeface="Arial" panose="020b0604020202020204" pitchFamily="34" charset="0"/>
                  <a:ea typeface="宋体" panose="02010600030101010101" pitchFamily="2" charset="-122"/>
                </a:endParaRPr>
              </a:p>
              <a:p>
                <a:pPr>
                  <a:spcBef>
                    <a:spcPct val="50000"/>
                  </a:spcBef>
                </a:pPr>
                <a:endParaRPr lang="en-US" altLang="zh-CN" sz="2000">
                  <a:latin typeface="Arial" panose="020b0604020202020204" pitchFamily="34" charset="0"/>
                  <a:ea typeface="宋体" panose="02010600030101010101" pitchFamily="2" charset="-122"/>
                </a:endParaRPr>
              </a:p>
              <a:p>
                <a:pPr>
                  <a:spcBef>
                    <a:spcPct val="50000"/>
                  </a:spcBef>
                </a:pPr>
                <a:endParaRPr lang="en-US" altLang="zh-CN" sz="2000">
                  <a:latin typeface="Arial" panose="020b0604020202020204" pitchFamily="34" charset="0"/>
                  <a:ea typeface="宋体" panose="02010600030101010101" pitchFamily="2" charset="-122"/>
                </a:endParaRPr>
              </a:p>
            </p:txBody>
          </p:sp>
        </p:grpSp>
        <p:sp>
          <p:nvSpPr>
            <p:cNvPr id="19462" name="Text Box 7"/>
            <p:cNvSpPr txBox="1"/>
            <p:nvPr/>
          </p:nvSpPr>
          <p:spPr>
            <a:xfrm>
              <a:off x="48" y="2880"/>
              <a:ext cx="2112" cy="294"/>
            </a:xfrm>
            <a:prstGeom prst="rect">
              <a:avLst/>
            </a:prstGeom>
            <a:noFill/>
            <a:ln w="9525">
              <a:noFill/>
            </a:ln>
          </p:spPr>
          <p:txBody>
            <a:bodyPr anchor="t" anchorCtr="0">
              <a:spAutoFit/>
            </a:bodyPr>
            <a:lstStyle/>
            <a:p>
              <a:pPr>
                <a:spcBef>
                  <a:spcPct val="50000"/>
                </a:spcBef>
              </a:pPr>
              <a:r>
                <a:rPr lang="en-US" altLang="zh-CN" sz="2000" b="1">
                  <a:solidFill>
                    <a:schemeClr val="bg1"/>
                  </a:solidFill>
                  <a:latin typeface="Arial" panose="020b0604020202020204" pitchFamily="34" charset="0"/>
                  <a:ea typeface="宋体" panose="02010600030101010101" pitchFamily="2" charset="-122"/>
                </a:rPr>
                <a:t>2003</a:t>
              </a:r>
              <a:r>
                <a:rPr lang="zh-CN" altLang="en-US" sz="2000" b="1">
                  <a:solidFill>
                    <a:schemeClr val="bg1"/>
                  </a:solidFill>
                  <a:latin typeface="Arial" panose="020b0604020202020204" pitchFamily="34" charset="0"/>
                  <a:ea typeface="宋体" panose="02010600030101010101" pitchFamily="2" charset="-122"/>
                </a:rPr>
                <a:t>年     “未来之水”</a:t>
              </a:r>
              <a:endParaRPr lang="zh-CN" altLang="en-US" sz="2000" b="1">
                <a:solidFill>
                  <a:schemeClr val="bg1"/>
                </a:solidFill>
                <a:latin typeface="Arial" panose="020b0604020202020204" pitchFamily="34" charset="0"/>
                <a:ea typeface="宋体" panose="02010600030101010101" pitchFamily="2" charset="-122"/>
              </a:endParaRPr>
            </a:p>
          </p:txBody>
        </p:sp>
        <p:sp>
          <p:nvSpPr>
            <p:cNvPr id="19463" name="Text Box 8"/>
            <p:cNvSpPr txBox="1"/>
            <p:nvPr/>
          </p:nvSpPr>
          <p:spPr>
            <a:xfrm>
              <a:off x="48" y="3168"/>
              <a:ext cx="2208" cy="294"/>
            </a:xfrm>
            <a:prstGeom prst="rect">
              <a:avLst/>
            </a:prstGeom>
            <a:noFill/>
            <a:ln w="9525">
              <a:noFill/>
            </a:ln>
          </p:spPr>
          <p:txBody>
            <a:bodyPr anchor="t" anchorCtr="0">
              <a:spAutoFit/>
            </a:bodyPr>
            <a:lstStyle/>
            <a:p>
              <a:pPr>
                <a:spcBef>
                  <a:spcPct val="50000"/>
                </a:spcBef>
              </a:pPr>
              <a:r>
                <a:rPr lang="en-US" altLang="zh-CN" sz="2000" b="1">
                  <a:solidFill>
                    <a:schemeClr val="bg1"/>
                  </a:solidFill>
                  <a:latin typeface="Arial" panose="020b0604020202020204" pitchFamily="34" charset="0"/>
                  <a:ea typeface="宋体" panose="02010600030101010101" pitchFamily="2" charset="-122"/>
                </a:rPr>
                <a:t>2004</a:t>
              </a:r>
              <a:r>
                <a:rPr lang="zh-CN" altLang="en-US" sz="2000" b="1">
                  <a:solidFill>
                    <a:schemeClr val="bg1"/>
                  </a:solidFill>
                  <a:latin typeface="Arial" panose="020b0604020202020204" pitchFamily="34" charset="0"/>
                  <a:ea typeface="宋体" panose="02010600030101010101" pitchFamily="2" charset="-122"/>
                </a:rPr>
                <a:t>年     “水与灾害”   </a:t>
              </a:r>
              <a:endParaRPr lang="zh-CN" altLang="en-US" sz="2000" b="1">
                <a:solidFill>
                  <a:schemeClr val="bg1"/>
                </a:solidFill>
                <a:latin typeface="Arial" panose="020b0604020202020204" pitchFamily="34" charset="0"/>
                <a:ea typeface="宋体" panose="02010600030101010101" pitchFamily="2" charset="-122"/>
              </a:endParaRPr>
            </a:p>
          </p:txBody>
        </p:sp>
        <p:sp>
          <p:nvSpPr>
            <p:cNvPr id="19464" name="Text Box 9"/>
            <p:cNvSpPr txBox="1"/>
            <p:nvPr/>
          </p:nvSpPr>
          <p:spPr>
            <a:xfrm>
              <a:off x="48" y="3456"/>
              <a:ext cx="1920" cy="519"/>
            </a:xfrm>
            <a:prstGeom prst="rect">
              <a:avLst/>
            </a:prstGeom>
            <a:noFill/>
            <a:ln w="9525">
              <a:noFill/>
            </a:ln>
          </p:spPr>
          <p:txBody>
            <a:bodyPr anchor="t" anchorCtr="0">
              <a:spAutoFit/>
            </a:bodyPr>
            <a:lstStyle/>
            <a:p>
              <a:pPr>
                <a:spcBef>
                  <a:spcPct val="50000"/>
                </a:spcBef>
              </a:pPr>
              <a:r>
                <a:rPr lang="en-US" altLang="zh-CN" sz="2000" b="1">
                  <a:solidFill>
                    <a:schemeClr val="bg1"/>
                  </a:solidFill>
                  <a:latin typeface="Arial" panose="020b0604020202020204" pitchFamily="34" charset="0"/>
                  <a:ea typeface="宋体" panose="02010600030101010101" pitchFamily="2" charset="-122"/>
                </a:rPr>
                <a:t>2005~2015</a:t>
              </a:r>
              <a:r>
                <a:rPr lang="zh-CN" altLang="en-US" sz="2000" b="1">
                  <a:solidFill>
                    <a:schemeClr val="bg1"/>
                  </a:solidFill>
                  <a:latin typeface="Arial" panose="020b0604020202020204" pitchFamily="34" charset="0"/>
                  <a:ea typeface="宋体" panose="02010600030101010101" pitchFamily="2" charset="-122"/>
                </a:rPr>
                <a:t>年  “生命之水”国际行动十年</a:t>
              </a:r>
              <a:endParaRPr lang="zh-CN" altLang="en-US" sz="2000" b="1">
                <a:solidFill>
                  <a:schemeClr val="bg1"/>
                </a:solidFill>
                <a:latin typeface="Arial" panose="020b0604020202020204" pitchFamily="34" charset="0"/>
                <a:ea typeface="宋体" panose="02010600030101010101" pitchFamily="2" charset="-122"/>
              </a:endParaRPr>
            </a:p>
          </p:txBody>
        </p:sp>
      </p:grpSp>
      <p:sp>
        <p:nvSpPr>
          <p:cNvPr id="11266"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水资源保护</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1"/>
                                          </p:val>
                                        </p:tav>
                                        <p:tav tm="100000">
                                          <p:val>
                                            <p:strVal val="#ppt_x"/>
                                          </p:val>
                                        </p:tav>
                                      </p:tavLst>
                                    </p:anim>
                                    <p:anim calcmode="lin" valueType="num">
                                      <p:cBhvr>
                                        <p:cTn id="9" dur="1000" fill="hold"/>
                                        <p:tgtEl>
                                          <p:spTgt spid="153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0481" name="Picture 2" title=""/>
          <p:cNvPicPr>
            <a:picLocks noChangeAspect="1"/>
          </p:cNvPicPr>
          <p:nvPr/>
        </p:nvPicPr>
        <p:blipFill>
          <a:blip r:embed="rId2"/>
          <a:stretch>
            <a:fillRect/>
          </a:stretch>
        </p:blipFill>
        <p:spPr>
          <a:xfrm>
            <a:off x="3816350" y="404813"/>
            <a:ext cx="4248150" cy="3814762"/>
          </a:xfrm>
          <a:prstGeom prst="rect">
            <a:avLst/>
          </a:prstGeom>
          <a:noFill/>
          <a:ln w="9525">
            <a:noFill/>
          </a:ln>
        </p:spPr>
      </p:pic>
      <p:sp>
        <p:nvSpPr>
          <p:cNvPr id="16388" name="Text Box 4" title=""/>
          <p:cNvSpPr txBox="1">
            <a:spLocks noChangeArrowheads="1"/>
          </p:cNvSpPr>
          <p:nvPr/>
        </p:nvSpPr>
        <p:spPr bwMode="auto">
          <a:xfrm>
            <a:off x="215900" y="4365625"/>
            <a:ext cx="11664950" cy="2246313"/>
          </a:xfrm>
          <a:prstGeom prst="rect">
            <a:avLst/>
          </a:prstGeom>
          <a:noFill/>
          <a:ln>
            <a:noFill/>
          </a:ln>
          <a:effectLst/>
        </p:spPr>
        <p:txBody>
          <a:bodyPr>
            <a:spAutoFit/>
          </a:bodyPr>
          <a:lstStyle/>
          <a:p>
            <a:pPr marR="0" defTabSz="914400">
              <a:spcBef>
                <a:spcPct val="50000"/>
              </a:spcBef>
              <a:buClrTx/>
              <a:buSzTx/>
              <a:buFontTx/>
              <a:buNone/>
              <a:defRPr/>
            </a:pP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    </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图示为国家节水标志，由水滴、人手和地球变形而成。绿色的圆形代表，象征节约用水是保护地球生态的重要措施；标志留白部分象一只手托起一滴水，手是拼音字母</a:t>
            </a: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JS</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的变形，寓意节水，表示节水</a:t>
            </a: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需要公众参与，鼓励人们从我做起，人人动手节约每一滴水；手又象一条蜿蜒的河流，象征滴水汇成江河</a:t>
            </a:r>
            <a:r>
              <a:rPr kumimoji="0" lang="zh-CN" altLang="en-US" sz="2800" b="1" kern="1200" cap="none" spc="0" normalizeH="0" baseline="0" noProof="0" smtClean="0">
                <a:effectLst>
                  <a:outerShdw blurRad="38100" dist="38100" dir="2700000" algn="tl">
                    <a:srgbClr val="C0C0C0"/>
                  </a:outerShdw>
                </a:effectLst>
                <a:latin typeface="黑体" panose="02010609060101010101" pitchFamily="49" charset="-122"/>
                <a:ea typeface="黑体" panose="02010609060101010101" pitchFamily="49" charset="-122"/>
                <a:cs typeface="+mn-cs"/>
              </a:rPr>
              <a:t>。</a:t>
            </a:r>
            <a:endPar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11266"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水资源保护</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blinds(horizontal)">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地理·中国]红河哈尼梯田水源的秘密" title="">
            <a:hlinkClick action="ppaction://media"/>
          </p:cNvPr>
          <p:cNvPicPr/>
          <p:nvPr>
            <a:videoFile r:link="rId4"/>
            <p:custDataLst>
              <p:tags r:id="rId3"/>
            </p:custDataLst>
            <p:extLst>
              <p:ext uri="{DAA4B4D4-6D71-4841-9C94-3DE7FCFB9230}">
                <p14:media xmlns:p14="http://schemas.microsoft.com/office/powerpoint/2010/main" r:embed="rId5"/>
              </p:ext>
            </p:extLst>
          </p:nvPr>
        </p:nvPicPr>
        <p:blipFill>
          <a:blip r:embed="rId2"/>
          <a:stretch>
            <a:fillRect/>
          </a:stretch>
        </p:blipFill>
        <p:spPr>
          <a:xfrm>
            <a:off x="138430" y="283210"/>
            <a:ext cx="11967210" cy="6371590"/>
          </a:xfrm>
          <a:prstGeom prst="rect">
            <a:avLst/>
          </a:prstGeo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121" name="WordArt 4" title=""/>
          <p:cNvSpPr>
            <a:spLocks noTextEdit="1"/>
          </p:cNvSpPr>
          <p:nvPr/>
        </p:nvSpPr>
        <p:spPr>
          <a:xfrm>
            <a:off x="2411413" y="1773238"/>
            <a:ext cx="7370762" cy="1495425"/>
          </a:xfrm>
          <a:prstGeom prst="rect">
            <a:avLst/>
          </a:prstGeom>
        </p:spPr>
        <p:txBody>
          <a:bodyPr wrap="none" fromWordArt="1">
            <a:prstTxWarp prst="textPlain">
              <a:avLst>
                <a:gd name="adj" fmla="val 50000"/>
              </a:avLst>
            </a:prstTxWarp>
            <a:normAutofit/>
          </a:bodyPr>
          <a:lstStyle/>
          <a:p>
            <a:pPr algn="ctr"/>
            <a:r>
              <a:rPr lang="zh-CN" altLang="en-US" sz="3600" b="1">
                <a:ln w="12700" cap="flat" cmpd="sng">
                  <a:solidFill>
                    <a:srgbClr val="EAEAEA"/>
                  </a:solidFill>
                  <a:prstDash val="solid"/>
                  <a:roun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华文新魏" panose="02010800040101010101" pitchFamily="2" charset="-122"/>
                <a:ea typeface="华文新魏" panose="02010800040101010101" pitchFamily="2" charset="-122"/>
              </a:rPr>
              <a:t>五、水循环</a:t>
            </a:r>
            <a:endParaRPr lang="zh-CN" altLang="en-US" sz="3600" b="1">
              <a:ln w="12700" cap="flat" cmpd="sng">
                <a:solidFill>
                  <a:srgbClr val="EAEAEA"/>
                </a:solidFill>
                <a:prstDash val="solid"/>
                <a:round/>
                <a:headEnd type="none" w="med" len="med"/>
                <a:tailEnd type="none" w="med" len="med"/>
              </a:ln>
              <a:gradFill rotWithShape="1">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gradFill>
              <a:effectLst>
                <a:outerShdw dist="35921" dir="2699999" sy="50000" kx="2115830" algn="bl" rotWithShape="0">
                  <a:srgbClr val="C0C0C0">
                    <a:alpha val="79999"/>
                  </a:srgbClr>
                </a:outerShdw>
              </a:effectLst>
              <a:latin typeface="华文新魏" panose="02010800040101010101" pitchFamily="2" charset="-122"/>
              <a:ea typeface="华文新魏" panose="02010800040101010101" pitchFamily="2" charset="-122"/>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1508" name="Text Box 4" title=""/>
          <p:cNvSpPr txBox="1">
            <a:spLocks noChangeArrowheads="1"/>
          </p:cNvSpPr>
          <p:nvPr/>
        </p:nvSpPr>
        <p:spPr bwMode="auto">
          <a:xfrm>
            <a:off x="238125" y="174625"/>
            <a:ext cx="2530475" cy="579438"/>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学</a:t>
            </a:r>
            <a:r>
              <a:rPr kumimoji="0" lang="zh-CN" altLang="en-US" sz="3200" b="1" kern="1200" cap="none" spc="0" normalizeH="0" baseline="0" noProof="0" smtClean="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习目标</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21509" name="Text Box 5" title=""/>
          <p:cNvSpPr txBox="1">
            <a:spLocks noChangeArrowheads="1"/>
          </p:cNvSpPr>
          <p:nvPr/>
        </p:nvSpPr>
        <p:spPr bwMode="auto">
          <a:xfrm>
            <a:off x="239713" y="777875"/>
            <a:ext cx="11737975" cy="2030095"/>
          </a:xfrm>
          <a:prstGeom prst="rect">
            <a:avLst/>
          </a:prstGeom>
          <a:noFill/>
          <a:ln>
            <a:noFill/>
          </a:ln>
          <a:effectLst/>
        </p:spPr>
        <p:txBody>
          <a:bodyPr wrap="square">
            <a:spAutoFit/>
          </a:bodyPr>
          <a:lstStyle/>
          <a:p>
            <a:pPr marR="0" defTabSz="914400">
              <a:lnSpc>
                <a:spcPct val="150000"/>
              </a:lnSpc>
              <a:buClrTx/>
              <a:buSzTx/>
              <a:buFontTx/>
              <a:buNone/>
              <a:defRPr/>
            </a:pPr>
            <a:r>
              <a:rPr kumimoji="0"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1.</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结合观察与思考，能表述雪、雾、露、霜等常见天气现象中的物态变化；</a:t>
            </a:r>
            <a:endPar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endParaRPr>
          </a:p>
          <a:p>
            <a:pPr marR="0" defTabSz="914400">
              <a:lnSpc>
                <a:spcPct val="150000"/>
              </a:lnSpc>
              <a:buClrTx/>
              <a:buSzTx/>
              <a:buFontTx/>
              <a:buNone/>
              <a:defRPr/>
            </a:pPr>
            <a:r>
              <a:rPr kumimoji="0"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2.</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通过阅读和查找资料，能表述水资源在人类生产生活的具体作用；</a:t>
            </a:r>
            <a:endPar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endParaRPr>
          </a:p>
          <a:p>
            <a:pPr marR="0" defTabSz="914400">
              <a:lnSpc>
                <a:spcPct val="150000"/>
              </a:lnSpc>
              <a:buClrTx/>
              <a:buSzTx/>
              <a:buFontTx/>
              <a:buNone/>
              <a:defRPr/>
            </a:pPr>
            <a:r>
              <a:rPr kumimoji="0" lang="en-US" altLang="zh-CN"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3.</a:t>
            </a:r>
            <a:r>
              <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通过阅读和讨论，能表述地球水资源短缺的原因及应对措施。</a:t>
            </a:r>
            <a:endParaRPr kumimoji="0" lang="zh-CN" altLang="en-US" sz="2800" b="1" kern="1200" cap="none" spc="0" normalizeH="0" baseline="0" noProof="0">
              <a:effectLst>
                <a:outerShdw blurRad="38100" dist="38100" dir="2700000" algn="tl">
                  <a:srgbClr val="C0C0C0"/>
                </a:outerShdw>
              </a:effectLst>
              <a:latin typeface="Times New Roman" panose="02020603050405020304" pitchFamily="18" charset="0"/>
              <a:ea typeface="黑体" panose="02010609060101010101" pitchFamily="49" charset="-122"/>
              <a:cs typeface="+mn-cs"/>
            </a:endParaRPr>
          </a:p>
        </p:txBody>
      </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4098" name="Text Box 2" title=""/>
          <p:cNvSpPr txBox="1"/>
          <p:nvPr/>
        </p:nvSpPr>
        <p:spPr>
          <a:xfrm>
            <a:off x="9109075" y="4292600"/>
            <a:ext cx="962025" cy="519113"/>
          </a:xfrm>
          <a:prstGeom prst="rect">
            <a:avLst/>
          </a:prstGeom>
          <a:noFill/>
          <a:ln w="9525">
            <a:noFill/>
          </a:ln>
        </p:spPr>
        <p:txBody>
          <a:bodyPr anchor="t" anchorCtr="0">
            <a:spAutoFit/>
          </a:bodyPr>
          <a:lstStyle/>
          <a:p>
            <a:pPr>
              <a:spcBef>
                <a:spcPct val="50000"/>
              </a:spcBef>
            </a:pPr>
            <a:r>
              <a:rPr lang="zh-CN" altLang="en-US" sz="2800" b="1">
                <a:latin typeface="Times New Roman" panose="02020603050405020304" pitchFamily="18" charset="0"/>
                <a:ea typeface="黑体" panose="02010609060101010101" pitchFamily="49" charset="-122"/>
              </a:rPr>
              <a:t>露</a:t>
            </a:r>
            <a:endParaRPr lang="zh-CN" altLang="en-US" sz="2800" b="1">
              <a:latin typeface="Times New Roman" panose="02020603050405020304" pitchFamily="18" charset="0"/>
              <a:ea typeface="黑体" panose="02010609060101010101" pitchFamily="49" charset="-122"/>
            </a:endParaRPr>
          </a:p>
        </p:txBody>
      </p:sp>
      <p:sp>
        <p:nvSpPr>
          <p:cNvPr id="4099" name="Text Box 3" title=""/>
          <p:cNvSpPr txBox="1"/>
          <p:nvPr/>
        </p:nvSpPr>
        <p:spPr>
          <a:xfrm>
            <a:off x="1349375" y="4292600"/>
            <a:ext cx="963613" cy="519113"/>
          </a:xfrm>
          <a:prstGeom prst="rect">
            <a:avLst/>
          </a:prstGeom>
          <a:noFill/>
          <a:ln w="9525">
            <a:noFill/>
          </a:ln>
        </p:spPr>
        <p:txBody>
          <a:bodyPr anchor="t" anchorCtr="0">
            <a:spAutoFit/>
          </a:bodyPr>
          <a:lstStyle/>
          <a:p>
            <a:pPr>
              <a:spcBef>
                <a:spcPct val="50000"/>
              </a:spcBef>
            </a:pPr>
            <a:r>
              <a:rPr lang="zh-CN" altLang="en-US" sz="2800" b="1">
                <a:latin typeface="Times New Roman" panose="02020603050405020304" pitchFamily="18" charset="0"/>
                <a:ea typeface="黑体" panose="02010609060101010101" pitchFamily="49" charset="-122"/>
              </a:rPr>
              <a:t>雾</a:t>
            </a:r>
            <a:endParaRPr lang="zh-CN" altLang="en-US" sz="2800" b="1">
              <a:latin typeface="Times New Roman" panose="02020603050405020304" pitchFamily="18" charset="0"/>
              <a:ea typeface="黑体" panose="02010609060101010101" pitchFamily="49" charset="-122"/>
            </a:endParaRPr>
          </a:p>
        </p:txBody>
      </p:sp>
      <p:sp>
        <p:nvSpPr>
          <p:cNvPr id="4100" name="Text Box 4" title=""/>
          <p:cNvSpPr txBox="1"/>
          <p:nvPr/>
        </p:nvSpPr>
        <p:spPr>
          <a:xfrm>
            <a:off x="5156200" y="4292600"/>
            <a:ext cx="962025" cy="519113"/>
          </a:xfrm>
          <a:prstGeom prst="rect">
            <a:avLst/>
          </a:prstGeom>
          <a:noFill/>
          <a:ln w="9525">
            <a:noFill/>
          </a:ln>
        </p:spPr>
        <p:txBody>
          <a:bodyPr anchor="t" anchorCtr="0">
            <a:spAutoFit/>
          </a:bodyPr>
          <a:lstStyle/>
          <a:p>
            <a:pPr>
              <a:spcBef>
                <a:spcPct val="50000"/>
              </a:spcBef>
            </a:pPr>
            <a:r>
              <a:rPr lang="zh-CN" altLang="en-US" sz="2800" b="1">
                <a:latin typeface="Times New Roman" panose="02020603050405020304" pitchFamily="18" charset="0"/>
                <a:ea typeface="黑体" panose="02010609060101010101" pitchFamily="49" charset="-122"/>
              </a:rPr>
              <a:t>霜</a:t>
            </a:r>
            <a:endParaRPr lang="zh-CN" altLang="en-US" sz="2800" b="1">
              <a:latin typeface="Times New Roman" panose="02020603050405020304" pitchFamily="18" charset="0"/>
              <a:ea typeface="黑体" panose="02010609060101010101" pitchFamily="49" charset="-122"/>
            </a:endParaRPr>
          </a:p>
        </p:txBody>
      </p:sp>
      <p:sp>
        <p:nvSpPr>
          <p:cNvPr id="7172" name="WordArt 5" title=""/>
          <p:cNvSpPr>
            <a:spLocks noTextEdit="1"/>
          </p:cNvSpPr>
          <p:nvPr/>
        </p:nvSpPr>
        <p:spPr>
          <a:xfrm>
            <a:off x="3421063" y="2997200"/>
            <a:ext cx="5205412" cy="936625"/>
          </a:xfrm>
          <a:prstGeom prst="rect">
            <a:avLst/>
          </a:prstGeom>
        </p:spPr>
        <p:txBody>
          <a:bodyPr wrap="none" fromWordArt="1">
            <a:prstTxWarp prst="textPlain">
              <a:avLst>
                <a:gd name="adj" fmla="val 50000"/>
              </a:avLst>
            </a:prstTxWarp>
            <a:normAutofit/>
          </a:bodyPr>
          <a:lstStyle/>
          <a:p>
            <a:pPr algn="ctr"/>
            <a:r>
              <a:rPr lang="zh-CN" altLang="en-US" sz="3600" b="1">
                <a:ln w="9525" cap="flat" cmpd="sng">
                  <a:solidFill>
                    <a:srgbClr val="008000"/>
                  </a:solidFill>
                  <a:prstDash val="solid"/>
                  <a:round/>
                  <a:headEnd type="none" w="med" len="med"/>
                  <a:tailEnd type="none" w="lg" len="lg"/>
                </a:ln>
                <a:blipFill rotWithShape="0">
                  <a:blip r:embed="rId3"/>
                  <a:stretch>
                    <a:fillRect/>
                  </a:stretch>
                </a:blipFill>
                <a:effectLst>
                  <a:outerShdw dist="563970" dir="14049733" sx="125000" sy="125000" algn="tl" rotWithShape="0">
                    <a:srgbClr val="C7DFD3">
                      <a:alpha val="79999"/>
                    </a:srgbClr>
                  </a:outerShdw>
                </a:effectLst>
                <a:latin typeface="宋体" panose="02010600030101010101" pitchFamily="2" charset="-122"/>
                <a:ea typeface="宋体" panose="02010600030101010101" pitchFamily="2" charset="-122"/>
              </a:rPr>
              <a:t>常见的自然现象</a:t>
            </a:r>
            <a:endParaRPr lang="zh-CN" altLang="en-US" sz="3600" b="1">
              <a:ln w="9525" cap="flat" cmpd="sng">
                <a:solidFill>
                  <a:srgbClr val="008000"/>
                </a:solidFill>
                <a:prstDash val="solid"/>
                <a:round/>
                <a:headEnd type="none" w="med" len="med"/>
                <a:tailEnd type="none" w="lg" len="lg"/>
              </a:ln>
              <a:blipFill rotWithShape="0">
                <a:blip r:embed="rId3"/>
                <a:stretch>
                  <a:fillRect/>
                </a:stretch>
              </a:blipFill>
              <a:effectLst>
                <a:outerShdw dist="563970" dir="14049733" sx="125000" sy="125000" algn="tl" rotWithShape="0">
                  <a:srgbClr val="C7DFD3">
                    <a:alpha val="79999"/>
                  </a:srgbClr>
                </a:outerShdw>
              </a:effectLst>
              <a:latin typeface="宋体" panose="02010600030101010101" pitchFamily="2" charset="-122"/>
              <a:ea typeface="宋体" panose="02010600030101010101" pitchFamily="2" charset="-122"/>
            </a:endParaRPr>
          </a:p>
        </p:txBody>
      </p:sp>
      <p:grpSp>
        <p:nvGrpSpPr>
          <p:cNvPr id="7173" name="Group 6" title=""/>
          <p:cNvGrpSpPr/>
          <p:nvPr/>
        </p:nvGrpSpPr>
        <p:grpSpPr>
          <a:xfrm>
            <a:off x="482600" y="914400"/>
            <a:ext cx="10995025" cy="5638800"/>
            <a:chExt cx="5760" cy="4320"/>
          </a:xfrm>
        </p:grpSpPr>
        <p:pic>
          <p:nvPicPr>
            <p:cNvPr id="7174" name="Picture 7" descr="露"/>
            <p:cNvPicPr>
              <a:picLocks noChangeAspect="1"/>
            </p:cNvPicPr>
            <p:nvPr/>
          </p:nvPicPr>
          <p:blipFill>
            <a:blip r:embed="rId4"/>
            <a:srcRect b="13199"/>
            <a:stretch>
              <a:fillRect/>
            </a:stretch>
          </p:blipFill>
          <p:spPr>
            <a:xfrm>
              <a:off x="3969" y="3027"/>
              <a:ext cx="1791" cy="1293"/>
            </a:xfrm>
            <a:prstGeom prst="rect">
              <a:avLst/>
            </a:prstGeom>
            <a:noFill/>
            <a:ln w="9525">
              <a:noFill/>
            </a:ln>
          </p:spPr>
        </p:pic>
        <p:pic>
          <p:nvPicPr>
            <p:cNvPr id="7175" name="Picture 8" descr="雾4-28"/>
            <p:cNvPicPr>
              <a:picLocks noChangeAspect="1"/>
            </p:cNvPicPr>
            <p:nvPr/>
          </p:nvPicPr>
          <p:blipFill>
            <a:blip r:embed="rId5"/>
            <a:stretch>
              <a:fillRect/>
            </a:stretch>
          </p:blipFill>
          <p:spPr>
            <a:xfrm>
              <a:off x="0" y="3009"/>
              <a:ext cx="1973" cy="1311"/>
            </a:xfrm>
            <a:prstGeom prst="rect">
              <a:avLst/>
            </a:prstGeom>
            <a:noFill/>
            <a:ln w="9525">
              <a:noFill/>
            </a:ln>
          </p:spPr>
        </p:pic>
        <p:pic>
          <p:nvPicPr>
            <p:cNvPr id="7176" name="Picture 9" descr="rain">
              <a:hlinkClick r:id="rId7" action="ppaction://hlinksldjump"/>
            </p:cNvPr>
            <p:cNvPicPr>
              <a:picLocks noChangeAspect="1"/>
            </p:cNvPicPr>
            <p:nvPr/>
          </p:nvPicPr>
          <p:blipFill>
            <a:blip r:embed="rId6"/>
            <a:stretch>
              <a:fillRect/>
            </a:stretch>
          </p:blipFill>
          <p:spPr>
            <a:xfrm>
              <a:off x="2154" y="0"/>
              <a:ext cx="1542" cy="1298"/>
            </a:xfrm>
            <a:prstGeom prst="rect">
              <a:avLst/>
            </a:prstGeom>
            <a:noFill/>
            <a:ln w="9525">
              <a:noFill/>
            </a:ln>
          </p:spPr>
        </p:pic>
        <p:pic>
          <p:nvPicPr>
            <p:cNvPr id="7177" name="Picture 10" descr="simo3"/>
            <p:cNvPicPr>
              <a:picLocks noChangeAspect="1"/>
            </p:cNvPicPr>
            <p:nvPr/>
          </p:nvPicPr>
          <p:blipFill>
            <a:blip r:embed="rId8"/>
            <a:stretch>
              <a:fillRect/>
            </a:stretch>
          </p:blipFill>
          <p:spPr>
            <a:xfrm>
              <a:off x="2018" y="3030"/>
              <a:ext cx="1905" cy="1290"/>
            </a:xfrm>
            <a:prstGeom prst="rect">
              <a:avLst/>
            </a:prstGeom>
            <a:noFill/>
            <a:ln w="9525">
              <a:noFill/>
            </a:ln>
          </p:spPr>
        </p:pic>
        <p:pic>
          <p:nvPicPr>
            <p:cNvPr id="7178" name="Picture 11" descr="24"/>
            <p:cNvPicPr>
              <a:picLocks noChangeAspect="1"/>
            </p:cNvPicPr>
            <p:nvPr/>
          </p:nvPicPr>
          <p:blipFill>
            <a:blip r:embed="rId9"/>
            <a:stretch>
              <a:fillRect/>
            </a:stretch>
          </p:blipFill>
          <p:spPr>
            <a:xfrm>
              <a:off x="0" y="0"/>
              <a:ext cx="1872" cy="1358"/>
            </a:xfrm>
            <a:prstGeom prst="rect">
              <a:avLst/>
            </a:prstGeom>
            <a:noFill/>
            <a:ln w="9525">
              <a:noFill/>
            </a:ln>
          </p:spPr>
        </p:pic>
        <p:pic>
          <p:nvPicPr>
            <p:cNvPr id="7179" name="Picture 12" descr="2-图片4-冰雹"/>
            <p:cNvPicPr>
              <a:picLocks noChangeAspect="1"/>
            </p:cNvPicPr>
            <p:nvPr/>
          </p:nvPicPr>
          <p:blipFill>
            <a:blip r:embed="rId10"/>
            <a:stretch>
              <a:fillRect/>
            </a:stretch>
          </p:blipFill>
          <p:spPr>
            <a:xfrm>
              <a:off x="3984" y="0"/>
              <a:ext cx="1776" cy="1309"/>
            </a:xfrm>
            <a:prstGeom prst="rect">
              <a:avLst/>
            </a:prstGeom>
            <a:noFill/>
            <a:ln w="9525">
              <a:noFill/>
            </a:ln>
          </p:spPr>
        </p:pic>
      </p:grpSp>
      <p:sp>
        <p:nvSpPr>
          <p:cNvPr id="4109" name="Text Box 13" title=""/>
          <p:cNvSpPr txBox="1"/>
          <p:nvPr/>
        </p:nvSpPr>
        <p:spPr>
          <a:xfrm>
            <a:off x="9151938" y="2532063"/>
            <a:ext cx="1541462" cy="519112"/>
          </a:xfrm>
          <a:prstGeom prst="rect">
            <a:avLst/>
          </a:prstGeom>
          <a:noFill/>
          <a:ln w="9525">
            <a:noFill/>
          </a:ln>
        </p:spPr>
        <p:txBody>
          <a:bodyPr anchor="t" anchorCtr="0">
            <a:spAutoFit/>
          </a:bodyPr>
          <a:lstStyle/>
          <a:p>
            <a:pPr>
              <a:spcBef>
                <a:spcPct val="50000"/>
              </a:spcBef>
            </a:pPr>
            <a:r>
              <a:rPr lang="zh-CN" altLang="en-US" sz="2800" b="1">
                <a:latin typeface="Times New Roman" panose="02020603050405020304" pitchFamily="18" charset="0"/>
                <a:ea typeface="黑体" panose="02010609060101010101" pitchFamily="49" charset="-122"/>
              </a:rPr>
              <a:t>冰雹</a:t>
            </a:r>
            <a:endParaRPr lang="zh-CN" altLang="en-US" sz="2800" b="1">
              <a:latin typeface="Times New Roman" panose="02020603050405020304" pitchFamily="18" charset="0"/>
              <a:ea typeface="黑体" panose="02010609060101010101" pitchFamily="49" charset="-122"/>
            </a:endParaRPr>
          </a:p>
        </p:txBody>
      </p:sp>
      <p:sp>
        <p:nvSpPr>
          <p:cNvPr id="4110" name="Text Box 14" title=""/>
          <p:cNvSpPr txBox="1"/>
          <p:nvPr/>
        </p:nvSpPr>
        <p:spPr>
          <a:xfrm>
            <a:off x="5680075" y="2460625"/>
            <a:ext cx="965200" cy="519113"/>
          </a:xfrm>
          <a:prstGeom prst="rect">
            <a:avLst/>
          </a:prstGeom>
          <a:noFill/>
          <a:ln w="9525">
            <a:noFill/>
          </a:ln>
        </p:spPr>
        <p:txBody>
          <a:bodyPr anchor="t" anchorCtr="0">
            <a:spAutoFit/>
          </a:bodyPr>
          <a:lstStyle/>
          <a:p>
            <a:pPr>
              <a:spcBef>
                <a:spcPct val="50000"/>
              </a:spcBef>
            </a:pPr>
            <a:r>
              <a:rPr lang="zh-CN" altLang="en-US" sz="2800" b="1">
                <a:latin typeface="Times New Roman" panose="02020603050405020304" pitchFamily="18" charset="0"/>
                <a:ea typeface="黑体" panose="02010609060101010101" pitchFamily="49" charset="-122"/>
              </a:rPr>
              <a:t>雨</a:t>
            </a:r>
            <a:endParaRPr lang="zh-CN" altLang="en-US" sz="2800" b="1">
              <a:latin typeface="Times New Roman" panose="02020603050405020304" pitchFamily="18" charset="0"/>
              <a:ea typeface="黑体" panose="02010609060101010101" pitchFamily="49" charset="-122"/>
            </a:endParaRPr>
          </a:p>
        </p:txBody>
      </p:sp>
      <p:sp>
        <p:nvSpPr>
          <p:cNvPr id="4111" name="Text Box 15" title=""/>
          <p:cNvSpPr txBox="1"/>
          <p:nvPr/>
        </p:nvSpPr>
        <p:spPr>
          <a:xfrm>
            <a:off x="1244600" y="2605088"/>
            <a:ext cx="963613" cy="519112"/>
          </a:xfrm>
          <a:prstGeom prst="rect">
            <a:avLst/>
          </a:prstGeom>
          <a:noFill/>
          <a:ln w="9525">
            <a:noFill/>
          </a:ln>
        </p:spPr>
        <p:txBody>
          <a:bodyPr anchor="t" anchorCtr="0">
            <a:spAutoFit/>
          </a:bodyPr>
          <a:lstStyle/>
          <a:p>
            <a:pPr>
              <a:spcBef>
                <a:spcPct val="50000"/>
              </a:spcBef>
            </a:pPr>
            <a:r>
              <a:rPr lang="zh-CN" altLang="en-US" sz="2800" b="1">
                <a:latin typeface="Times New Roman" panose="02020603050405020304" pitchFamily="18" charset="0"/>
                <a:ea typeface="黑体" panose="02010609060101010101" pitchFamily="49" charset="-122"/>
              </a:rPr>
              <a:t>雪</a:t>
            </a:r>
            <a:endParaRPr lang="zh-CN" altLang="en-US" sz="2800" b="1">
              <a:latin typeface="Times New Roman" panose="02020603050405020304" pitchFamily="18" charset="0"/>
              <a:ea typeface="黑体" panose="02010609060101010101" pitchFamily="49" charset="-122"/>
            </a:endParaRPr>
          </a:p>
        </p:txBody>
      </p:sp>
      <p:sp>
        <p:nvSpPr>
          <p:cNvPr id="4112" name="Text Box 16"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天气现象</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11"/>
                                        </p:tgtEl>
                                        <p:attrNameLst>
                                          <p:attrName>style.visibility</p:attrName>
                                        </p:attrNameLst>
                                      </p:cBhvr>
                                      <p:to>
                                        <p:strVal val="visible"/>
                                      </p:to>
                                    </p:set>
                                    <p:anim calcmode="lin" valueType="num">
                                      <p:cBhvr additive="base">
                                        <p:cTn id="7" dur="500" fill="hold"/>
                                        <p:tgtEl>
                                          <p:spTgt spid="4111"/>
                                        </p:tgtEl>
                                        <p:attrNameLst>
                                          <p:attrName>ppt_x</p:attrName>
                                        </p:attrNameLst>
                                      </p:cBhvr>
                                      <p:tavLst>
                                        <p:tav tm="0">
                                          <p:val>
                                            <p:strVal val="0-#ppt_w/2"/>
                                          </p:val>
                                        </p:tav>
                                        <p:tav tm="100000">
                                          <p:val>
                                            <p:strVal val="#ppt_x"/>
                                          </p:val>
                                        </p:tav>
                                      </p:tavLst>
                                    </p:anim>
                                    <p:anim calcmode="lin" valueType="num">
                                      <p:cBhvr additive="base">
                                        <p:cTn id="8" dur="500" fill="hold"/>
                                        <p:tgtEl>
                                          <p:spTgt spid="411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4110"/>
                                        </p:tgtEl>
                                        <p:attrNameLst>
                                          <p:attrName>style.visibility</p:attrName>
                                        </p:attrNameLst>
                                      </p:cBhvr>
                                      <p:to>
                                        <p:strVal val="visible"/>
                                      </p:to>
                                    </p:set>
                                    <p:animEffect transition="in" filter="checkerboard(across)">
                                      <p:cBhvr>
                                        <p:cTn id="13" dur="500"/>
                                        <p:tgtEl>
                                          <p:spTgt spid="4110"/>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4109"/>
                                        </p:tgtEl>
                                        <p:attrNameLst>
                                          <p:attrName>style.visibility</p:attrName>
                                        </p:attrNameLst>
                                      </p:cBhvr>
                                      <p:to>
                                        <p:strVal val="visible"/>
                                      </p:to>
                                    </p:set>
                                    <p:anim calcmode="lin" valueType="num">
                                      <p:cBhvr additive="base">
                                        <p:cTn id="18" dur="500" fill="hold"/>
                                        <p:tgtEl>
                                          <p:spTgt spid="4109"/>
                                        </p:tgtEl>
                                        <p:attrNameLst>
                                          <p:attrName>ppt_x</p:attrName>
                                        </p:attrNameLst>
                                      </p:cBhvr>
                                      <p:tavLst>
                                        <p:tav tm="0">
                                          <p:val>
                                            <p:strVal val="1+#ppt_w/2"/>
                                          </p:val>
                                        </p:tav>
                                        <p:tav tm="100000">
                                          <p:val>
                                            <p:strVal val="#ppt_x"/>
                                          </p:val>
                                        </p:tav>
                                      </p:tavLst>
                                    </p:anim>
                                    <p:anim calcmode="lin" valueType="num">
                                      <p:cBhvr additive="base">
                                        <p:cTn id="19" dur="500" fill="hold"/>
                                        <p:tgtEl>
                                          <p:spTgt spid="4109"/>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4099"/>
                                        </p:tgtEl>
                                        <p:attrNameLst>
                                          <p:attrName>style.visibility</p:attrName>
                                        </p:attrNameLst>
                                      </p:cBhvr>
                                      <p:to>
                                        <p:strVal val="visible"/>
                                      </p:to>
                                    </p:set>
                                    <p:anim calcmode="lin" valueType="num">
                                      <p:cBhvr additive="base">
                                        <p:cTn id="24" dur="500" fill="hold"/>
                                        <p:tgtEl>
                                          <p:spTgt spid="4099"/>
                                        </p:tgtEl>
                                        <p:attrNameLst>
                                          <p:attrName>ppt_x</p:attrName>
                                        </p:attrNameLst>
                                      </p:cBhvr>
                                      <p:tavLst>
                                        <p:tav tm="0">
                                          <p:val>
                                            <p:strVal val="0-#ppt_w/2"/>
                                          </p:val>
                                        </p:tav>
                                        <p:tav tm="100000">
                                          <p:val>
                                            <p:strVal val="#ppt_x"/>
                                          </p:val>
                                        </p:tav>
                                      </p:tavLst>
                                    </p:anim>
                                    <p:anim calcmode="lin" valueType="num">
                                      <p:cBhvr additive="base">
                                        <p:cTn id="25" dur="500" fill="hold"/>
                                        <p:tgtEl>
                                          <p:spTgt spid="4099"/>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4100"/>
                                        </p:tgtEl>
                                        <p:attrNameLst>
                                          <p:attrName>style.visibility</p:attrName>
                                        </p:attrNameLst>
                                      </p:cBhvr>
                                      <p:to>
                                        <p:strVal val="visible"/>
                                      </p:to>
                                    </p:set>
                                    <p:animEffect transition="in" filter="checkerboard(across)">
                                      <p:cBhvr>
                                        <p:cTn id="30" dur="500"/>
                                        <p:tgtEl>
                                          <p:spTgt spid="4100"/>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4098"/>
                                        </p:tgtEl>
                                        <p:attrNameLst>
                                          <p:attrName>style.visibility</p:attrName>
                                        </p:attrNameLst>
                                      </p:cBhvr>
                                      <p:to>
                                        <p:strVal val="visible"/>
                                      </p:to>
                                    </p:set>
                                    <p:anim calcmode="lin" valueType="num">
                                      <p:cBhvr additive="base">
                                        <p:cTn id="35" dur="500" fill="hold"/>
                                        <p:tgtEl>
                                          <p:spTgt spid="4098"/>
                                        </p:tgtEl>
                                        <p:attrNameLst>
                                          <p:attrName>ppt_x</p:attrName>
                                        </p:attrNameLst>
                                      </p:cBhvr>
                                      <p:tavLst>
                                        <p:tav tm="0">
                                          <p:val>
                                            <p:strVal val="1+#ppt_w/2"/>
                                          </p:val>
                                        </p:tav>
                                        <p:tav tm="100000">
                                          <p:val>
                                            <p:strVal val="#ppt_x"/>
                                          </p:val>
                                        </p:tav>
                                      </p:tavLst>
                                    </p:anim>
                                    <p:anim calcmode="lin" valueType="num">
                                      <p:cBhvr additive="base">
                                        <p:cTn id="36" dur="500" fill="hold"/>
                                        <p:tgtEl>
                                          <p:spTgt spid="40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p:bldP spid="4100" grpId="0"/>
      <p:bldP spid="4109" grpId="0"/>
      <p:bldP spid="4110" grpId="0"/>
      <p:bldP spid="4111"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7170" name="Rectangle 2" title=""/>
          <p:cNvSpPr>
            <a:spLocks noChangeArrowheads="1"/>
          </p:cNvSpPr>
          <p:nvPr/>
        </p:nvSpPr>
        <p:spPr bwMode="auto">
          <a:xfrm>
            <a:off x="177800" y="4419600"/>
            <a:ext cx="5438775" cy="2227263"/>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   </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空气中的水蒸气遇冷</a:t>
            </a:r>
            <a:r>
              <a:rPr kumimoji="0" lang="en-US" altLang="zh-CN"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_______</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小冰晶，当云中的，小冰晶长大到一定程度，就会落向地面，如果在下落过程中的温度低于或接近</a:t>
            </a:r>
            <a:r>
              <a:rPr kumimoji="0" lang="en-US" altLang="zh-CN"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_____℃</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，冰晶下落形成雪。</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7171" name="Text Box 3" title=""/>
          <p:cNvSpPr txBox="1">
            <a:spLocks noChangeArrowheads="1"/>
          </p:cNvSpPr>
          <p:nvPr/>
        </p:nvSpPr>
        <p:spPr bwMode="auto">
          <a:xfrm flipH="1">
            <a:off x="6151563" y="4149725"/>
            <a:ext cx="5903913" cy="2246313"/>
          </a:xfrm>
          <a:prstGeom prst="rect">
            <a:avLst/>
          </a:prstGeom>
          <a:noFill/>
          <a:ln>
            <a:noFill/>
          </a:ln>
          <a:effectLst/>
        </p:spPr>
        <p:txBody>
          <a:bodyPr wrap="square">
            <a:spAutoFit/>
          </a:bodyPr>
          <a:lstStyle/>
          <a:p>
            <a:pPr marR="0" defTabSz="914400">
              <a:spcBef>
                <a:spcPct val="50000"/>
              </a:spcBef>
              <a:buClrTx/>
              <a:buSzTx/>
              <a:buFontTx/>
              <a:buNone/>
              <a:defRPr/>
            </a:pP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   </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大气中水蒸气上升遇冷会</a:t>
            </a: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______</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成小水滴或</a:t>
            </a: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______</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成小冰晶，当小水滴或小冰晶长大到一定程度，就会落向地面，如果在下落过程中的温度高于</a:t>
            </a: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0℃</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，冰晶就</a:t>
            </a:r>
            <a:r>
              <a:rPr kumimoji="0" lang="en-US" altLang="zh-CN"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_______</a:t>
            </a:r>
            <a:r>
              <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rPr>
              <a:t>，形成雨。</a:t>
            </a:r>
            <a:endParaRPr kumimoji="0" lang="zh-CN" altLang="en-US" sz="2800" b="1" kern="1200" cap="none" spc="0" normalizeH="0" baseline="0" noProof="0">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pic>
        <p:nvPicPr>
          <p:cNvPr id="9219" name="Picture 4" title=""/>
          <p:cNvPicPr>
            <a:picLocks noChangeAspect="1"/>
          </p:cNvPicPr>
          <p:nvPr/>
        </p:nvPicPr>
        <p:blipFill>
          <a:blip r:embed="rId2"/>
          <a:stretch>
            <a:fillRect/>
          </a:stretch>
        </p:blipFill>
        <p:spPr>
          <a:xfrm>
            <a:off x="406400" y="1447800"/>
            <a:ext cx="4800600" cy="2663825"/>
          </a:xfrm>
          <a:prstGeom prst="rect">
            <a:avLst/>
          </a:prstGeom>
          <a:noFill/>
          <a:ln w="9525">
            <a:noFill/>
          </a:ln>
        </p:spPr>
      </p:pic>
      <p:pic>
        <p:nvPicPr>
          <p:cNvPr id="9220" name="Picture 5" title=""/>
          <p:cNvPicPr>
            <a:picLocks noGrp="1" noChangeAspect="1"/>
          </p:cNvPicPr>
          <p:nvPr>
            <p:ph sz="half" idx="1"/>
          </p:nvPr>
        </p:nvPicPr>
        <p:blipFill>
          <a:blip r:embed="rId3"/>
          <a:stretch>
            <a:fillRect/>
          </a:stretch>
        </p:blipFill>
        <p:spPr>
          <a:xfrm>
            <a:off x="7110413" y="1447800"/>
            <a:ext cx="4141787" cy="2519363"/>
          </a:xfrm>
        </p:spPr>
      </p:pic>
      <p:sp>
        <p:nvSpPr>
          <p:cNvPr id="7174" name="Text Box 6" title=""/>
          <p:cNvSpPr txBox="1">
            <a:spLocks noChangeArrowheads="1"/>
          </p:cNvSpPr>
          <p:nvPr/>
        </p:nvSpPr>
        <p:spPr bwMode="auto">
          <a:xfrm flipH="1">
            <a:off x="9072563" y="5854700"/>
            <a:ext cx="1628775" cy="519113"/>
          </a:xfrm>
          <a:prstGeom prst="rect">
            <a:avLst/>
          </a:prstGeom>
          <a:noFill/>
          <a:ln>
            <a:noFill/>
          </a:ln>
          <a:effectLst/>
        </p:spPr>
        <p:txBody>
          <a:bodyPr>
            <a:spAutoFit/>
          </a:bodyPr>
          <a:lstStyle/>
          <a:p>
            <a:pPr marR="0" defTabSz="914400">
              <a:spcBef>
                <a:spcPct val="50000"/>
              </a:spcBef>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熔化</a:t>
            </a:r>
            <a:endPar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7176" name="Text Box 8" title=""/>
          <p:cNvSpPr txBox="1">
            <a:spLocks noChangeArrowheads="1"/>
          </p:cNvSpPr>
          <p:nvPr/>
        </p:nvSpPr>
        <p:spPr bwMode="auto">
          <a:xfrm flipH="1">
            <a:off x="4103688" y="4365625"/>
            <a:ext cx="1631950" cy="519113"/>
          </a:xfrm>
          <a:prstGeom prst="rect">
            <a:avLst/>
          </a:prstGeom>
          <a:noFill/>
          <a:ln>
            <a:noFill/>
          </a:ln>
          <a:effectLst/>
        </p:spPr>
        <p:txBody>
          <a:bodyPr>
            <a:spAutoFit/>
          </a:bodyPr>
          <a:lstStyle/>
          <a:p>
            <a:pPr marR="0" defTabSz="914400">
              <a:spcBef>
                <a:spcPct val="50000"/>
              </a:spcBef>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凝华</a:t>
            </a:r>
            <a:endPar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9223" name="Text Box 9" title=""/>
          <p:cNvSpPr txBox="1"/>
          <p:nvPr/>
        </p:nvSpPr>
        <p:spPr>
          <a:xfrm flipH="1">
            <a:off x="1473200" y="914400"/>
            <a:ext cx="3162300" cy="579438"/>
          </a:xfrm>
          <a:prstGeom prst="rect">
            <a:avLst/>
          </a:prstGeom>
          <a:noFill/>
          <a:ln w="9525">
            <a:noFill/>
          </a:ln>
        </p:spPr>
        <p:txBody>
          <a:bodyPr anchor="t" anchorCtr="0">
            <a:spAutoFit/>
          </a:bodyPr>
          <a:lstStyle/>
          <a:p>
            <a:pPr>
              <a:spcBef>
                <a:spcPct val="50000"/>
              </a:spcBef>
            </a:pPr>
            <a:r>
              <a:rPr lang="zh-CN" altLang="en-US" sz="3200" b="1">
                <a:solidFill>
                  <a:srgbClr val="FF0000"/>
                </a:solidFill>
                <a:latin typeface="Arial" panose="020b0604020202020204" pitchFamily="34" charset="0"/>
                <a:ea typeface="黑体" panose="02010609060101010101" pitchFamily="49" charset="-122"/>
              </a:rPr>
              <a:t>雪的形成</a:t>
            </a:r>
            <a:endParaRPr lang="zh-CN" altLang="en-US" sz="3200" b="1">
              <a:solidFill>
                <a:srgbClr val="FF0000"/>
              </a:solidFill>
              <a:latin typeface="Arial" panose="020b0604020202020204" pitchFamily="34" charset="0"/>
              <a:ea typeface="黑体" panose="02010609060101010101" pitchFamily="49" charset="-122"/>
            </a:endParaRPr>
          </a:p>
        </p:txBody>
      </p:sp>
      <p:sp>
        <p:nvSpPr>
          <p:cNvPr id="9224" name="Text Box 10" title=""/>
          <p:cNvSpPr txBox="1"/>
          <p:nvPr/>
        </p:nvSpPr>
        <p:spPr>
          <a:xfrm flipH="1">
            <a:off x="7721600" y="914400"/>
            <a:ext cx="3162300" cy="579438"/>
          </a:xfrm>
          <a:prstGeom prst="rect">
            <a:avLst/>
          </a:prstGeom>
          <a:noFill/>
          <a:ln w="9525">
            <a:noFill/>
          </a:ln>
        </p:spPr>
        <p:txBody>
          <a:bodyPr anchor="t" anchorCtr="0">
            <a:spAutoFit/>
          </a:bodyPr>
          <a:lstStyle/>
          <a:p>
            <a:pPr>
              <a:spcBef>
                <a:spcPct val="50000"/>
              </a:spcBef>
            </a:pPr>
            <a:r>
              <a:rPr lang="zh-CN" altLang="en-US" sz="3200" b="1">
                <a:solidFill>
                  <a:srgbClr val="FF0000"/>
                </a:solidFill>
                <a:latin typeface="Arial" panose="020b0604020202020204" pitchFamily="34" charset="0"/>
                <a:ea typeface="黑体" panose="02010609060101010101" pitchFamily="49" charset="-122"/>
              </a:rPr>
              <a:t>雨的形成</a:t>
            </a:r>
            <a:endParaRPr lang="zh-CN" altLang="en-US" sz="3200" b="1">
              <a:solidFill>
                <a:srgbClr val="FF0000"/>
              </a:solidFill>
              <a:latin typeface="Arial" panose="020b0604020202020204" pitchFamily="34" charset="0"/>
              <a:ea typeface="黑体" panose="02010609060101010101" pitchFamily="49" charset="-122"/>
            </a:endParaRPr>
          </a:p>
        </p:txBody>
      </p:sp>
      <p:sp>
        <p:nvSpPr>
          <p:cNvPr id="7181" name="Text Box 13" title=""/>
          <p:cNvSpPr txBox="1">
            <a:spLocks noChangeArrowheads="1"/>
          </p:cNvSpPr>
          <p:nvPr/>
        </p:nvSpPr>
        <p:spPr bwMode="auto">
          <a:xfrm flipH="1">
            <a:off x="720725" y="6092825"/>
            <a:ext cx="1631950" cy="519113"/>
          </a:xfrm>
          <a:prstGeom prst="rect">
            <a:avLst/>
          </a:prstGeom>
          <a:noFill/>
          <a:ln>
            <a:noFill/>
          </a:ln>
          <a:effectLst/>
        </p:spPr>
        <p:txBody>
          <a:bodyPr>
            <a:spAutoFit/>
          </a:bodyPr>
          <a:lstStyle/>
          <a:p>
            <a:pPr>
              <a:spcBef>
                <a:spcPct val="50000"/>
              </a:spcBef>
            </a:pPr>
            <a:r>
              <a:rPr lang="en-US" altLang="zh-CN" sz="2800" b="1" noProof="1">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cs typeface="+mn-cs"/>
              </a:rPr>
              <a:t>0</a:t>
            </a:r>
            <a:endParaRPr lang="en-US" altLang="zh-CN" sz="2800" b="1" noProof="1">
              <a:solidFill>
                <a:srgbClr val="FF0000"/>
              </a:solidFill>
              <a:effectLst>
                <a:outerShdw blurRad="38100" dist="38100" dir="2700000">
                  <a:srgbClr val="C0C0C0"/>
                </a:outerShdw>
              </a:effectLst>
              <a:latin typeface="黑体" panose="02010609060101010101" pitchFamily="49" charset="-122"/>
              <a:ea typeface="黑体" panose="02010609060101010101" pitchFamily="49" charset="-122"/>
            </a:endParaRPr>
          </a:p>
        </p:txBody>
      </p:sp>
      <p:sp>
        <p:nvSpPr>
          <p:cNvPr id="4112" name="Text Box 16"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天气现象</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2" name="Text Box 6" title=""/>
          <p:cNvSpPr txBox="1">
            <a:spLocks noChangeArrowheads="1"/>
          </p:cNvSpPr>
          <p:nvPr/>
        </p:nvSpPr>
        <p:spPr bwMode="auto">
          <a:xfrm flipH="1">
            <a:off x="10729913" y="4113213"/>
            <a:ext cx="1233488" cy="522288"/>
          </a:xfrm>
          <a:prstGeom prst="rect">
            <a:avLst/>
          </a:prstGeom>
          <a:noFill/>
          <a:ln>
            <a:noFill/>
          </a:ln>
          <a:effectLst/>
        </p:spPr>
        <p:txBody>
          <a:bodyPr wrap="square">
            <a:spAutoFit/>
          </a:bodyPr>
          <a:lstStyle/>
          <a:p>
            <a:pPr marR="0" defTabSz="914400">
              <a:spcBef>
                <a:spcPct val="50000"/>
              </a:spcBef>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液化</a:t>
            </a:r>
            <a:endPar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
        <p:nvSpPr>
          <p:cNvPr id="3" name="Text Box 6" title=""/>
          <p:cNvSpPr txBox="1">
            <a:spLocks noChangeArrowheads="1"/>
          </p:cNvSpPr>
          <p:nvPr/>
        </p:nvSpPr>
        <p:spPr bwMode="auto">
          <a:xfrm flipH="1">
            <a:off x="8126413" y="4557713"/>
            <a:ext cx="1628775" cy="520700"/>
          </a:xfrm>
          <a:prstGeom prst="rect">
            <a:avLst/>
          </a:prstGeom>
          <a:noFill/>
          <a:ln>
            <a:noFill/>
          </a:ln>
          <a:effectLst/>
        </p:spPr>
        <p:txBody>
          <a:bodyPr>
            <a:spAutoFit/>
          </a:bodyPr>
          <a:lstStyle/>
          <a:p>
            <a:pPr marR="0" defTabSz="914400">
              <a:spcBef>
                <a:spcPct val="50000"/>
              </a:spcBef>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rPr>
              <a:t>凝华</a:t>
            </a:r>
            <a:endParaRPr kumimoji="0" lang="zh-CN" altLang="en-US" sz="2800" b="1" kern="1200" cap="none" spc="0" normalizeH="0" baseline="0" noProof="0">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ox(in)">
                                      <p:cBhvr>
                                        <p:cTn id="7" dur="500"/>
                                        <p:tgtEl>
                                          <p:spTgt spid="7170"/>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grpId="0" nodeType="clickEffect">
                                  <p:stCondLst>
                                    <p:cond delay="0"/>
                                  </p:stCondLst>
                                  <p:iterate type="lt">
                                    <p:tmAbs val="75"/>
                                  </p:iterate>
                                  <p:childTnLst>
                                    <p:set>
                                      <p:cBhvr>
                                        <p:cTn id="11" dur="1" fill="hold">
                                          <p:stCondLst>
                                            <p:cond delay="74"/>
                                          </p:stCondLst>
                                        </p:cTn>
                                        <p:tgtEl>
                                          <p:spTgt spid="717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grpId="0" nodeType="clickEffect">
                                  <p:stCondLst>
                                    <p:cond delay="0"/>
                                  </p:stCondLst>
                                  <p:iterate type="lt">
                                    <p:tmAbs val="75"/>
                                  </p:iterate>
                                  <p:childTnLst>
                                    <p:set>
                                      <p:cBhvr>
                                        <p:cTn id="15" dur="1" fill="hold">
                                          <p:stCondLst>
                                            <p:cond delay="74"/>
                                          </p:stCondLst>
                                        </p:cTn>
                                        <p:tgtEl>
                                          <p:spTgt spid="7181"/>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grpId="0" nodeType="clickEffect">
                                  <p:stCondLst>
                                    <p:cond delay="0"/>
                                  </p:stCondLst>
                                  <p:iterate type="lt">
                                    <p:tmAbs val="75"/>
                                  </p:iterate>
                                  <p:childTnLst>
                                    <p:set>
                                      <p:cBhvr>
                                        <p:cTn id="19" dur="1" fill="hold">
                                          <p:stCondLst>
                                            <p:cond delay="74"/>
                                          </p:stCondLst>
                                        </p:cTn>
                                        <p:tgtEl>
                                          <p:spTgt spid="717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 presetClass="entr" presetSubtype="0" fill="hold" grpId="0" nodeType="clickEffect">
                                  <p:stCondLst>
                                    <p:cond delay="0"/>
                                  </p:stCondLst>
                                  <p:iterate type="lt">
                                    <p:tmAbs val="75"/>
                                  </p:iterate>
                                  <p:childTnLst>
                                    <p:set>
                                      <p:cBhvr>
                                        <p:cTn id="23" dur="1" fill="hold">
                                          <p:stCondLst>
                                            <p:cond delay="74"/>
                                          </p:stCondLst>
                                        </p:cTn>
                                        <p:tgtEl>
                                          <p:spTgt spid="2"/>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p:stCondLst>
                              <p:cond delay="0"/>
                            </p:stCondLst>
                            <p:childTnLst>
                              <p:par>
                                <p:cTn id="26" presetID="1" presetClass="entr" presetSubtype="0" fill="hold" grpId="0" nodeType="clickEffect">
                                  <p:stCondLst>
                                    <p:cond delay="0"/>
                                  </p:stCondLst>
                                  <p:iterate type="lt">
                                    <p:tmAbs val="75"/>
                                  </p:iterate>
                                  <p:childTnLst>
                                    <p:set>
                                      <p:cBhvr>
                                        <p:cTn id="27" dur="1" fill="hold">
                                          <p:stCondLst>
                                            <p:cond delay="74"/>
                                          </p:stCondLst>
                                        </p:cTn>
                                        <p:tgtEl>
                                          <p:spTgt spid="3"/>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p:stCondLst>
                              <p:cond delay="0"/>
                            </p:stCondLst>
                            <p:childTnLst>
                              <p:par>
                                <p:cTn id="30" presetID="1" presetClass="entr" presetSubtype="0" fill="hold" grpId="0" nodeType="clickEffect">
                                  <p:stCondLst>
                                    <p:cond delay="0"/>
                                  </p:stCondLst>
                                  <p:iterate type="lt">
                                    <p:tmAbs val="75"/>
                                  </p:iterate>
                                  <p:childTnLst>
                                    <p:set>
                                      <p:cBhvr>
                                        <p:cTn id="31" dur="1" fill="hold">
                                          <p:stCondLst>
                                            <p:cond delay="74"/>
                                          </p:stCondLst>
                                        </p:cTn>
                                        <p:tgtEl>
                                          <p:spTgt spid="71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animBg="1"/>
      <p:bldP spid="7174" grpId="0" animBg="1"/>
      <p:bldP spid="7176" grpId="0"/>
      <p:bldP spid="7181" grpId="0"/>
      <p:bldP spid="2" grpId="0" animBg="1"/>
      <p:bldP spid="3"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0241" name="Picture 2" title="">
            <a:hlinkClick r:id="rId3"/>
          </p:cNvPr>
          <p:cNvPicPr>
            <a:picLocks noChangeAspect="1"/>
          </p:cNvPicPr>
          <p:nvPr/>
        </p:nvPicPr>
        <p:blipFill>
          <a:blip r:embed="rId2"/>
          <a:stretch>
            <a:fillRect/>
          </a:stretch>
        </p:blipFill>
        <p:spPr>
          <a:xfrm>
            <a:off x="177800" y="1360488"/>
            <a:ext cx="3505200" cy="1916112"/>
          </a:xfrm>
          <a:prstGeom prst="rect">
            <a:avLst/>
          </a:prstGeom>
          <a:noFill/>
          <a:ln w="9525">
            <a:noFill/>
          </a:ln>
        </p:spPr>
      </p:pic>
      <p:sp>
        <p:nvSpPr>
          <p:cNvPr id="8195" name="Rectangle 3" title=""/>
          <p:cNvSpPr>
            <a:spLocks noChangeArrowheads="1"/>
          </p:cNvSpPr>
          <p:nvPr/>
        </p:nvSpPr>
        <p:spPr bwMode="auto">
          <a:xfrm>
            <a:off x="255588" y="3581400"/>
            <a:ext cx="3503613" cy="2654300"/>
          </a:xfrm>
          <a:prstGeom prst="rect">
            <a:avLst/>
          </a:prstGeom>
          <a:noFill/>
          <a:ln>
            <a:noFill/>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      </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空气中如果有较多的浮尘，水蒸气遇冷</a:t>
            </a:r>
            <a:r>
              <a:rPr kumimoji="0" lang="en-US" altLang="zh-CN"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_____</a:t>
            </a: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rPr>
              <a:t>成小水珠附在浮尘上，和浮尘一起漂浮在空气中，这就是雾。</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黑体" panose="02010609060101010101" pitchFamily="49" charset="-122"/>
              <a:cs typeface="+mn-cs"/>
            </a:endParaRPr>
          </a:p>
        </p:txBody>
      </p:sp>
      <p:sp>
        <p:nvSpPr>
          <p:cNvPr id="10243" name="Text Box 4" title=""/>
          <p:cNvSpPr txBox="1"/>
          <p:nvPr/>
        </p:nvSpPr>
        <p:spPr>
          <a:xfrm>
            <a:off x="635000" y="762000"/>
            <a:ext cx="2211388" cy="579438"/>
          </a:xfrm>
          <a:prstGeom prst="rect">
            <a:avLst/>
          </a:prstGeom>
          <a:noFill/>
          <a:ln w="9525">
            <a:noFill/>
          </a:ln>
        </p:spPr>
        <p:txBody>
          <a:bodyPr anchor="t" anchorCtr="0">
            <a:spAutoFit/>
          </a:bodyPr>
          <a:lstStyle/>
          <a:p>
            <a:pPr>
              <a:spcBef>
                <a:spcPct val="50000"/>
              </a:spcBef>
            </a:pPr>
            <a:r>
              <a:rPr lang="zh-CN" altLang="en-US" sz="3200" b="1">
                <a:solidFill>
                  <a:srgbClr val="FF0000"/>
                </a:solidFill>
                <a:latin typeface="Arial" panose="020b0604020202020204" pitchFamily="34" charset="0"/>
                <a:ea typeface="黑体" panose="02010609060101010101" pitchFamily="49" charset="-122"/>
              </a:rPr>
              <a:t>雾的形成</a:t>
            </a:r>
            <a:endParaRPr lang="zh-CN" altLang="en-US" sz="3200" b="1">
              <a:solidFill>
                <a:srgbClr val="FF0000"/>
              </a:solidFill>
              <a:latin typeface="Arial" panose="020b0604020202020204" pitchFamily="34" charset="0"/>
              <a:ea typeface="黑体" panose="02010609060101010101" pitchFamily="49" charset="-122"/>
            </a:endParaRPr>
          </a:p>
        </p:txBody>
      </p:sp>
      <p:sp>
        <p:nvSpPr>
          <p:cNvPr id="8197" name="Text Box 5" title=""/>
          <p:cNvSpPr txBox="1">
            <a:spLocks noChangeArrowheads="1"/>
          </p:cNvSpPr>
          <p:nvPr/>
        </p:nvSpPr>
        <p:spPr bwMode="auto">
          <a:xfrm>
            <a:off x="711200" y="4419600"/>
            <a:ext cx="1785938" cy="519113"/>
          </a:xfrm>
          <a:prstGeom prst="rect">
            <a:avLst/>
          </a:prstGeom>
          <a:noFill/>
          <a:ln>
            <a:noFill/>
          </a:ln>
          <a:effectLst/>
        </p:spPr>
        <p:txBody>
          <a:bodyPr>
            <a:spAutoFit/>
          </a:bodyPr>
          <a:lstStyle/>
          <a:p>
            <a:pPr marR="0" defTabSz="914400">
              <a:spcBef>
                <a:spcPct val="50000"/>
              </a:spcBef>
              <a:buClrTx/>
              <a:buSzTx/>
              <a:buFontTx/>
              <a:buNone/>
              <a:defRPr/>
            </a:pPr>
            <a:r>
              <a:rPr kumimoji="0" lang="zh-CN" altLang="en-US" sz="2800" b="1" kern="1200" cap="none" spc="0" normalizeH="0" baseline="0" noProof="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mn-cs"/>
              </a:rPr>
              <a:t>液化</a:t>
            </a:r>
            <a:endParaRPr kumimoji="0" lang="zh-CN" altLang="en-US" sz="2800" b="1" kern="1200" cap="none" spc="0" normalizeH="0" baseline="0" noProof="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49" charset="-122"/>
              <a:cs typeface="+mn-cs"/>
            </a:endParaRPr>
          </a:p>
        </p:txBody>
      </p:sp>
      <p:pic>
        <p:nvPicPr>
          <p:cNvPr id="10245" name="Picture 6" title=""/>
          <p:cNvPicPr>
            <a:picLocks noChangeAspect="1"/>
          </p:cNvPicPr>
          <p:nvPr/>
        </p:nvPicPr>
        <p:blipFill>
          <a:blip r:embed="rId4"/>
          <a:stretch>
            <a:fillRect/>
          </a:stretch>
        </p:blipFill>
        <p:spPr>
          <a:xfrm>
            <a:off x="4673600" y="1447800"/>
            <a:ext cx="3200400" cy="1792288"/>
          </a:xfrm>
          <a:prstGeom prst="rect">
            <a:avLst/>
          </a:prstGeom>
          <a:noFill/>
          <a:ln w="9525">
            <a:noFill/>
          </a:ln>
        </p:spPr>
      </p:pic>
      <p:sp>
        <p:nvSpPr>
          <p:cNvPr id="10246" name="Text Box 7" title=""/>
          <p:cNvSpPr txBox="1"/>
          <p:nvPr/>
        </p:nvSpPr>
        <p:spPr>
          <a:xfrm>
            <a:off x="5053013" y="838200"/>
            <a:ext cx="2668587" cy="579438"/>
          </a:xfrm>
          <a:prstGeom prst="rect">
            <a:avLst/>
          </a:prstGeom>
          <a:noFill/>
          <a:ln w="9525">
            <a:noFill/>
          </a:ln>
        </p:spPr>
        <p:txBody>
          <a:bodyPr anchor="t" anchorCtr="0">
            <a:spAutoFit/>
          </a:bodyPr>
          <a:lstStyle/>
          <a:p>
            <a:pPr>
              <a:spcBef>
                <a:spcPct val="50000"/>
              </a:spcBef>
            </a:pPr>
            <a:r>
              <a:rPr lang="zh-CN" altLang="en-US" sz="3200" b="1">
                <a:solidFill>
                  <a:srgbClr val="FF0000"/>
                </a:solidFill>
                <a:latin typeface="Arial" panose="020b0604020202020204" pitchFamily="34" charset="0"/>
                <a:ea typeface="黑体" panose="02010609060101010101" pitchFamily="49" charset="-122"/>
              </a:rPr>
              <a:t>露的形成</a:t>
            </a:r>
            <a:endParaRPr lang="zh-CN" altLang="en-US" sz="3200" b="1">
              <a:solidFill>
                <a:srgbClr val="FF0000"/>
              </a:solidFill>
              <a:latin typeface="Arial" panose="020b0604020202020204" pitchFamily="34" charset="0"/>
              <a:ea typeface="黑体" panose="02010609060101010101" pitchFamily="49" charset="-122"/>
            </a:endParaRPr>
          </a:p>
        </p:txBody>
      </p:sp>
      <p:sp>
        <p:nvSpPr>
          <p:cNvPr id="8200" name="Rectangle 8" title=""/>
          <p:cNvSpPr/>
          <p:nvPr/>
        </p:nvSpPr>
        <p:spPr>
          <a:xfrm>
            <a:off x="4673600" y="3429000"/>
            <a:ext cx="3276600" cy="2654300"/>
          </a:xfrm>
          <a:prstGeom prst="rect">
            <a:avLst/>
          </a:prstGeom>
          <a:noFill/>
          <a:ln w="9525">
            <a:noFill/>
          </a:ln>
        </p:spPr>
        <p:txBody>
          <a:bodyPr anchor="t" anchorCtr="0">
            <a:spAutoFit/>
          </a:bodyPr>
          <a:lstStyle/>
          <a:p>
            <a:r>
              <a:rPr lang="en-US" altLang="zh-CN" sz="2800" b="1">
                <a:latin typeface="Arial" panose="020b0604020202020204" pitchFamily="34" charset="0"/>
                <a:ea typeface="黑体" panose="02010609060101010101" pitchFamily="49" charset="-122"/>
              </a:rPr>
              <a:t>     </a:t>
            </a:r>
            <a:r>
              <a:rPr lang="zh-CN" altLang="en-US" sz="2800" b="1">
                <a:latin typeface="Arial" panose="020b0604020202020204" pitchFamily="34" charset="0"/>
                <a:ea typeface="黑体" panose="02010609060101010101" pitchFamily="49" charset="-122"/>
              </a:rPr>
              <a:t>空气中的水蒸气在夜间气温</a:t>
            </a:r>
            <a:r>
              <a:rPr lang="en-US" altLang="zh-CN" sz="2800" b="1">
                <a:latin typeface="Arial" panose="020b0604020202020204" pitchFamily="34" charset="0"/>
                <a:ea typeface="黑体" panose="02010609060101010101" pitchFamily="49" charset="-122"/>
              </a:rPr>
              <a:t>______</a:t>
            </a:r>
            <a:r>
              <a:rPr lang="zh-CN" altLang="en-US" sz="2800" b="1">
                <a:latin typeface="Arial" panose="020b0604020202020204" pitchFamily="34" charset="0"/>
                <a:ea typeface="黑体" panose="02010609060101010101" pitchFamily="49" charset="-122"/>
              </a:rPr>
              <a:t>时</a:t>
            </a:r>
            <a:r>
              <a:rPr lang="en-US" altLang="zh-CN" sz="2800" b="1">
                <a:latin typeface="Arial" panose="020b0604020202020204" pitchFamily="34" charset="0"/>
                <a:ea typeface="黑体" panose="02010609060101010101" pitchFamily="49" charset="-122"/>
              </a:rPr>
              <a:t>_______</a:t>
            </a:r>
            <a:r>
              <a:rPr lang="zh-CN" altLang="en-US" sz="2800" b="1">
                <a:latin typeface="Arial" panose="020b0604020202020204" pitchFamily="34" charset="0"/>
                <a:ea typeface="黑体" panose="02010609060101010101" pitchFamily="49" charset="-122"/>
              </a:rPr>
              <a:t>成小水珠，在树叶、花草等的表面，这就是露。</a:t>
            </a:r>
            <a:endParaRPr lang="zh-CN" altLang="en-US" sz="2800" b="1">
              <a:latin typeface="Arial" panose="020b0604020202020204" pitchFamily="34" charset="0"/>
              <a:ea typeface="黑体" panose="02010609060101010101" pitchFamily="49" charset="-122"/>
            </a:endParaRPr>
          </a:p>
        </p:txBody>
      </p:sp>
      <p:sp>
        <p:nvSpPr>
          <p:cNvPr id="8201" name="Text Box 9" title=""/>
          <p:cNvSpPr txBox="1"/>
          <p:nvPr/>
        </p:nvSpPr>
        <p:spPr>
          <a:xfrm>
            <a:off x="5345113" y="4221163"/>
            <a:ext cx="1135062" cy="519112"/>
          </a:xfrm>
          <a:prstGeom prst="rect">
            <a:avLst/>
          </a:prstGeom>
          <a:noFill/>
          <a:ln w="9525">
            <a:noFill/>
          </a:ln>
        </p:spPr>
        <p:txBody>
          <a:bodyPr anchor="t" anchorCtr="0">
            <a:spAutoFit/>
          </a:bodyPr>
          <a:lstStyle/>
          <a:p>
            <a:pPr>
              <a:spcBef>
                <a:spcPct val="50000"/>
              </a:spcBef>
            </a:pPr>
            <a:r>
              <a:rPr lang="zh-CN" altLang="en-US" sz="2800" b="1">
                <a:solidFill>
                  <a:srgbClr val="FF0000"/>
                </a:solidFill>
                <a:latin typeface="Arial" panose="020b0604020202020204" pitchFamily="34" charset="0"/>
                <a:ea typeface="黑体" panose="02010609060101010101" pitchFamily="49" charset="-122"/>
              </a:rPr>
              <a:t>液化</a:t>
            </a:r>
            <a:endParaRPr lang="zh-CN" altLang="en-US" sz="2800" b="1">
              <a:solidFill>
                <a:srgbClr val="FF0000"/>
              </a:solidFill>
              <a:latin typeface="Arial" panose="020b0604020202020204" pitchFamily="34" charset="0"/>
              <a:ea typeface="黑体" panose="02010609060101010101" pitchFamily="49" charset="-122"/>
            </a:endParaRPr>
          </a:p>
        </p:txBody>
      </p:sp>
      <p:pic>
        <p:nvPicPr>
          <p:cNvPr id="10249" name="Picture 11" title=""/>
          <p:cNvPicPr>
            <a:picLocks noChangeAspect="1"/>
          </p:cNvPicPr>
          <p:nvPr/>
        </p:nvPicPr>
        <p:blipFill>
          <a:blip r:embed="rId5"/>
          <a:srcRect t="3510" r="15320"/>
          <a:stretch>
            <a:fillRect/>
          </a:stretch>
        </p:blipFill>
        <p:spPr>
          <a:xfrm>
            <a:off x="8864600" y="1371600"/>
            <a:ext cx="3200400" cy="1912938"/>
          </a:xfrm>
          <a:prstGeom prst="rect">
            <a:avLst/>
          </a:prstGeom>
          <a:noFill/>
          <a:ln w="9525">
            <a:noFill/>
          </a:ln>
        </p:spPr>
      </p:pic>
      <p:sp>
        <p:nvSpPr>
          <p:cNvPr id="10250" name="Text Box 12" title=""/>
          <p:cNvSpPr txBox="1"/>
          <p:nvPr/>
        </p:nvSpPr>
        <p:spPr>
          <a:xfrm>
            <a:off x="9064625" y="838200"/>
            <a:ext cx="2667000" cy="579438"/>
          </a:xfrm>
          <a:prstGeom prst="rect">
            <a:avLst/>
          </a:prstGeom>
          <a:noFill/>
          <a:ln w="9525">
            <a:noFill/>
          </a:ln>
        </p:spPr>
        <p:txBody>
          <a:bodyPr anchor="t" anchorCtr="0">
            <a:spAutoFit/>
          </a:bodyPr>
          <a:lstStyle/>
          <a:p>
            <a:pPr>
              <a:spcBef>
                <a:spcPct val="50000"/>
              </a:spcBef>
            </a:pPr>
            <a:r>
              <a:rPr lang="zh-CN" altLang="en-US" sz="3200" b="1">
                <a:solidFill>
                  <a:srgbClr val="FF0000"/>
                </a:solidFill>
                <a:latin typeface="Arial" panose="020b0604020202020204" pitchFamily="34" charset="0"/>
                <a:ea typeface="黑体" panose="02010609060101010101" pitchFamily="49" charset="-122"/>
              </a:rPr>
              <a:t>霜的形成</a:t>
            </a:r>
            <a:endParaRPr lang="zh-CN" altLang="en-US" sz="3200" b="1">
              <a:solidFill>
                <a:srgbClr val="FF0000"/>
              </a:solidFill>
              <a:latin typeface="Arial" panose="020b0604020202020204" pitchFamily="34" charset="0"/>
              <a:ea typeface="黑体" panose="02010609060101010101" pitchFamily="49" charset="-122"/>
            </a:endParaRPr>
          </a:p>
        </p:txBody>
      </p:sp>
      <p:sp>
        <p:nvSpPr>
          <p:cNvPr id="8205" name="Rectangle 13" title=""/>
          <p:cNvSpPr/>
          <p:nvPr/>
        </p:nvSpPr>
        <p:spPr>
          <a:xfrm>
            <a:off x="8926513" y="3349625"/>
            <a:ext cx="3170237" cy="2654300"/>
          </a:xfrm>
          <a:prstGeom prst="rect">
            <a:avLst/>
          </a:prstGeom>
          <a:noFill/>
          <a:ln w="9525">
            <a:noFill/>
          </a:ln>
        </p:spPr>
        <p:txBody>
          <a:bodyPr anchor="t" anchorCtr="0">
            <a:spAutoFit/>
          </a:bodyPr>
          <a:lstStyle/>
          <a:p>
            <a:r>
              <a:rPr lang="en-US" altLang="zh-CN" sz="2800" b="1">
                <a:solidFill>
                  <a:schemeClr val="bg1"/>
                </a:solidFill>
                <a:latin typeface="Arial" panose="020b0604020202020204" pitchFamily="34" charset="0"/>
                <a:ea typeface="宋体" panose="02010600030101010101" pitchFamily="2" charset="-122"/>
              </a:rPr>
              <a:t>      </a:t>
            </a:r>
            <a:r>
              <a:rPr lang="zh-CN" altLang="en-US" sz="2800" b="1">
                <a:solidFill>
                  <a:schemeClr val="tx2"/>
                </a:solidFill>
                <a:latin typeface="黑体" panose="02010609060101010101" pitchFamily="49" charset="-122"/>
                <a:ea typeface="黑体" panose="02010609060101010101" pitchFamily="49" charset="-122"/>
              </a:rPr>
              <a:t>夜晚，气温降到</a:t>
            </a:r>
            <a:r>
              <a:rPr lang="en-US" altLang="zh-CN" sz="2800" b="1">
                <a:solidFill>
                  <a:schemeClr val="tx2"/>
                </a:solidFill>
                <a:latin typeface="黑体" panose="02010609060101010101" pitchFamily="49" charset="-122"/>
                <a:ea typeface="黑体" panose="02010609060101010101" pitchFamily="49" charset="-122"/>
              </a:rPr>
              <a:t>0</a:t>
            </a:r>
            <a:r>
              <a:rPr lang="zh-CN" altLang="en-US" sz="2800" b="1">
                <a:solidFill>
                  <a:schemeClr val="tx2"/>
                </a:solidFill>
                <a:latin typeface="黑体" panose="02010609060101010101" pitchFamily="49" charset="-122"/>
                <a:ea typeface="黑体" panose="02010609060101010101" pitchFamily="49" charset="-122"/>
              </a:rPr>
              <a:t>摄氏度以下，地表附近的水蒸气</a:t>
            </a:r>
            <a:r>
              <a:rPr lang="en-US" altLang="zh-CN" sz="2800" b="1">
                <a:solidFill>
                  <a:schemeClr val="tx2"/>
                </a:solidFill>
                <a:latin typeface="黑体" panose="02010609060101010101" pitchFamily="49" charset="-122"/>
                <a:ea typeface="黑体" panose="02010609060101010101" pitchFamily="49" charset="-122"/>
              </a:rPr>
              <a:t>______</a:t>
            </a:r>
            <a:r>
              <a:rPr lang="zh-CN" altLang="en-US" sz="2800" b="1">
                <a:solidFill>
                  <a:schemeClr val="tx2"/>
                </a:solidFill>
                <a:latin typeface="黑体" panose="02010609060101010101" pitchFamily="49" charset="-122"/>
                <a:ea typeface="黑体" panose="02010609060101010101" pitchFamily="49" charset="-122"/>
              </a:rPr>
              <a:t>成小冰晶附着在地面、树叶等物体上，这就是霜。</a:t>
            </a:r>
            <a:endParaRPr lang="zh-CN" altLang="en-US" sz="2800" b="1">
              <a:solidFill>
                <a:schemeClr val="tx2"/>
              </a:solidFill>
              <a:latin typeface="黑体" panose="02010609060101010101" pitchFamily="49" charset="-122"/>
              <a:ea typeface="黑体" panose="02010609060101010101" pitchFamily="49" charset="-122"/>
            </a:endParaRPr>
          </a:p>
        </p:txBody>
      </p:sp>
      <p:sp>
        <p:nvSpPr>
          <p:cNvPr id="8206" name="Text Box 14" title=""/>
          <p:cNvSpPr txBox="1"/>
          <p:nvPr/>
        </p:nvSpPr>
        <p:spPr>
          <a:xfrm>
            <a:off x="9217025" y="4581525"/>
            <a:ext cx="1133475" cy="519113"/>
          </a:xfrm>
          <a:prstGeom prst="rect">
            <a:avLst/>
          </a:prstGeom>
          <a:noFill/>
          <a:ln w="9525">
            <a:noFill/>
          </a:ln>
        </p:spPr>
        <p:txBody>
          <a:bodyPr anchor="t" anchorCtr="0">
            <a:spAutoFit/>
          </a:bodyPr>
          <a:lstStyle/>
          <a:p>
            <a:pPr>
              <a:spcBef>
                <a:spcPct val="50000"/>
              </a:spcBef>
            </a:pPr>
            <a:r>
              <a:rPr lang="zh-CN" altLang="en-US" sz="2800" b="1">
                <a:solidFill>
                  <a:srgbClr val="FF0000"/>
                </a:solidFill>
                <a:latin typeface="Arial" panose="020b0604020202020204" pitchFamily="34" charset="0"/>
                <a:ea typeface="黑体" panose="02010609060101010101" pitchFamily="49" charset="-122"/>
              </a:rPr>
              <a:t>凝华</a:t>
            </a:r>
            <a:endParaRPr lang="zh-CN" altLang="en-US" sz="2800" b="1">
              <a:solidFill>
                <a:srgbClr val="FF0000"/>
              </a:solidFill>
              <a:latin typeface="Arial" panose="020b0604020202020204" pitchFamily="34" charset="0"/>
              <a:ea typeface="黑体" panose="02010609060101010101" pitchFamily="49" charset="-122"/>
            </a:endParaRPr>
          </a:p>
        </p:txBody>
      </p:sp>
      <p:sp>
        <p:nvSpPr>
          <p:cNvPr id="8207" name="Text Box 15" title=""/>
          <p:cNvSpPr txBox="1"/>
          <p:nvPr/>
        </p:nvSpPr>
        <p:spPr>
          <a:xfrm>
            <a:off x="6599238" y="3817938"/>
            <a:ext cx="1135062" cy="519112"/>
          </a:xfrm>
          <a:prstGeom prst="rect">
            <a:avLst/>
          </a:prstGeom>
          <a:noFill/>
          <a:ln w="9525">
            <a:noFill/>
          </a:ln>
        </p:spPr>
        <p:txBody>
          <a:bodyPr anchor="t" anchorCtr="0">
            <a:spAutoFit/>
          </a:bodyPr>
          <a:lstStyle/>
          <a:p>
            <a:pPr>
              <a:spcBef>
                <a:spcPct val="50000"/>
              </a:spcBef>
            </a:pPr>
            <a:r>
              <a:rPr lang="zh-CN" altLang="en-US" sz="2800" b="1">
                <a:solidFill>
                  <a:srgbClr val="FF0000"/>
                </a:solidFill>
                <a:latin typeface="Arial" panose="020b0604020202020204" pitchFamily="34" charset="0"/>
                <a:ea typeface="黑体" panose="02010609060101010101" pitchFamily="49" charset="-122"/>
              </a:rPr>
              <a:t>降低</a:t>
            </a:r>
            <a:endParaRPr lang="zh-CN" altLang="en-US" sz="2800" b="1">
              <a:solidFill>
                <a:srgbClr val="FF0000"/>
              </a:solidFill>
              <a:latin typeface="Arial" panose="020b0604020202020204" pitchFamily="34" charset="0"/>
              <a:ea typeface="黑体" panose="02010609060101010101" pitchFamily="49" charset="-122"/>
            </a:endParaRPr>
          </a:p>
        </p:txBody>
      </p:sp>
      <p:sp>
        <p:nvSpPr>
          <p:cNvPr id="4112" name="Text Box 16"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天气现象</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pic>
        <p:nvPicPr>
          <p:cNvPr id="2" name="Picture 2"/>
          <p:cNvPicPr>
            <a:picLocks noChangeAspect="1"/>
          </p:cNvPicPr>
          <p:nvPr/>
        </p:nvPicPr>
        <p:blipFill>
          <a:blip r:embed="rId6"/>
          <a:stretch>
            <a:fillRect/>
          </a:stretch>
        </p:blipFill>
        <p:spPr>
          <a:xfrm flipH="1">
            <a:off x="11836400" y="110363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ox(in)">
                                      <p:cBhvr>
                                        <p:cTn id="7" dur="500"/>
                                        <p:tgtEl>
                                          <p:spTgt spid="8195"/>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6" presetClass="entr" presetSubtype="42" fill="hold" grpId="0" nodeType="clickEffect">
                                  <p:stCondLst>
                                    <p:cond delay="0"/>
                                  </p:stCondLst>
                                  <p:iterate type="lt">
                                    <p:tmPct val="100000"/>
                                  </p:iterate>
                                  <p:childTnLst>
                                    <p:set>
                                      <p:cBhvr>
                                        <p:cTn id="11" dur="1" fill="hold">
                                          <p:stCondLst>
                                            <p:cond delay="0"/>
                                          </p:stCondLst>
                                        </p:cTn>
                                        <p:tgtEl>
                                          <p:spTgt spid="8197"/>
                                        </p:tgtEl>
                                        <p:attrNameLst>
                                          <p:attrName>style.visibility</p:attrName>
                                        </p:attrNameLst>
                                      </p:cBhvr>
                                      <p:to>
                                        <p:strVal val="visible"/>
                                      </p:to>
                                    </p:set>
                                    <p:animEffect transition="in" filter="barn(outHorizontal)">
                                      <p:cBhvr>
                                        <p:cTn id="12" dur="75"/>
                                        <p:tgtEl>
                                          <p:spTgt spid="819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200"/>
                                        </p:tgtEl>
                                        <p:attrNameLst>
                                          <p:attrName>style.visibility</p:attrName>
                                        </p:attrNameLst>
                                      </p:cBhvr>
                                      <p:to>
                                        <p:strVal val="visible"/>
                                      </p:to>
                                    </p:set>
                                    <p:anim calcmode="lin" valueType="num">
                                      <p:cBhvr additive="base">
                                        <p:cTn id="17" dur="500" fill="hold"/>
                                        <p:tgtEl>
                                          <p:spTgt spid="8200"/>
                                        </p:tgtEl>
                                        <p:attrNameLst>
                                          <p:attrName>ppt_x</p:attrName>
                                        </p:attrNameLst>
                                      </p:cBhvr>
                                      <p:tavLst>
                                        <p:tav tm="0">
                                          <p:val>
                                            <p:strVal val="#ppt_x"/>
                                          </p:val>
                                        </p:tav>
                                        <p:tav tm="100000">
                                          <p:val>
                                            <p:strVal val="#ppt_x"/>
                                          </p:val>
                                        </p:tav>
                                      </p:tavLst>
                                    </p:anim>
                                    <p:anim calcmode="lin" valueType="num">
                                      <p:cBhvr additive="base">
                                        <p:cTn id="18" dur="500" fill="hold"/>
                                        <p:tgtEl>
                                          <p:spTgt spid="8200"/>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p:stCondLst>
                              <p:cond delay="0"/>
                            </p:stCondLst>
                            <p:childTnLst>
                              <p:par>
                                <p:cTn id="21" presetID="16" presetClass="entr" presetSubtype="42" fill="hold" grpId="0" nodeType="clickEffect">
                                  <p:stCondLst>
                                    <p:cond delay="0"/>
                                  </p:stCondLst>
                                  <p:iterate type="lt">
                                    <p:tmPct val="100000"/>
                                  </p:iterate>
                                  <p:childTnLst>
                                    <p:set>
                                      <p:cBhvr>
                                        <p:cTn id="22" dur="1" fill="hold">
                                          <p:stCondLst>
                                            <p:cond delay="0"/>
                                          </p:stCondLst>
                                        </p:cTn>
                                        <p:tgtEl>
                                          <p:spTgt spid="8207"/>
                                        </p:tgtEl>
                                        <p:attrNameLst>
                                          <p:attrName>style.visibility</p:attrName>
                                        </p:attrNameLst>
                                      </p:cBhvr>
                                      <p:to>
                                        <p:strVal val="visible"/>
                                      </p:to>
                                    </p:set>
                                    <p:animEffect transition="in" filter="barn(outHorizontal)">
                                      <p:cBhvr>
                                        <p:cTn id="23" dur="75"/>
                                        <p:tgtEl>
                                          <p:spTgt spid="8207"/>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6" presetClass="entr" presetSubtype="42" fill="hold" grpId="0" nodeType="clickEffect">
                                  <p:stCondLst>
                                    <p:cond delay="0"/>
                                  </p:stCondLst>
                                  <p:iterate type="lt">
                                    <p:tmPct val="100000"/>
                                  </p:iterate>
                                  <p:childTnLst>
                                    <p:set>
                                      <p:cBhvr>
                                        <p:cTn id="27" dur="1" fill="hold">
                                          <p:stCondLst>
                                            <p:cond delay="0"/>
                                          </p:stCondLst>
                                        </p:cTn>
                                        <p:tgtEl>
                                          <p:spTgt spid="8201"/>
                                        </p:tgtEl>
                                        <p:attrNameLst>
                                          <p:attrName>style.visibility</p:attrName>
                                        </p:attrNameLst>
                                      </p:cBhvr>
                                      <p:to>
                                        <p:strVal val="visible"/>
                                      </p:to>
                                    </p:set>
                                    <p:animEffect transition="in" filter="barn(outHorizontal)">
                                      <p:cBhvr>
                                        <p:cTn id="28" dur="75"/>
                                        <p:tgtEl>
                                          <p:spTgt spid="8201"/>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18" presetClass="entr" presetSubtype="9" fill="hold" grpId="0" nodeType="clickEffect">
                                  <p:stCondLst>
                                    <p:cond delay="0"/>
                                  </p:stCondLst>
                                  <p:childTnLst>
                                    <p:set>
                                      <p:cBhvr>
                                        <p:cTn id="32" dur="1" fill="hold">
                                          <p:stCondLst>
                                            <p:cond delay="0"/>
                                          </p:stCondLst>
                                        </p:cTn>
                                        <p:tgtEl>
                                          <p:spTgt spid="8205"/>
                                        </p:tgtEl>
                                        <p:attrNameLst>
                                          <p:attrName>style.visibility</p:attrName>
                                        </p:attrNameLst>
                                      </p:cBhvr>
                                      <p:to>
                                        <p:strVal val="visible"/>
                                      </p:to>
                                    </p:set>
                                    <p:animEffect transition="in" filter="strips(upLeft)">
                                      <p:cBhvr>
                                        <p:cTn id="33" dur="500"/>
                                        <p:tgtEl>
                                          <p:spTgt spid="8205"/>
                                        </p:tgtEl>
                                      </p:cBhvr>
                                    </p:animEffect>
                                  </p:childTnLst>
                                </p:cTn>
                              </p:par>
                            </p:childTnLst>
                          </p:cTn>
                        </p:par>
                      </p:childTnLst>
                    </p:cTn>
                  </p:par>
                  <p:par>
                    <p:cTn id="34" fill="hold" nodeType="clickPar">
                      <p:stCondLst>
                        <p:cond delay="indefinite"/>
                      </p:stCondLst>
                      <p:childTnLst>
                        <p:par>
                          <p:cTn id="35" fill="hold">
                            <p:stCondLst>
                              <p:cond delay="0"/>
                            </p:stCondLst>
                            <p:childTnLst>
                              <p:par>
                                <p:cTn id="36" presetID="16" presetClass="entr" presetSubtype="42" fill="hold" grpId="0" nodeType="clickEffect">
                                  <p:stCondLst>
                                    <p:cond delay="0"/>
                                  </p:stCondLst>
                                  <p:iterate type="lt">
                                    <p:tmPct val="100000"/>
                                  </p:iterate>
                                  <p:childTnLst>
                                    <p:set>
                                      <p:cBhvr>
                                        <p:cTn id="37" dur="1" fill="hold">
                                          <p:stCondLst>
                                            <p:cond delay="0"/>
                                          </p:stCondLst>
                                        </p:cTn>
                                        <p:tgtEl>
                                          <p:spTgt spid="8206"/>
                                        </p:tgtEl>
                                        <p:attrNameLst>
                                          <p:attrName>style.visibility</p:attrName>
                                        </p:attrNameLst>
                                      </p:cBhvr>
                                      <p:to>
                                        <p:strVal val="visible"/>
                                      </p:to>
                                    </p:set>
                                    <p:animEffect transition="in" filter="barn(outHorizontal)">
                                      <p:cBhvr>
                                        <p:cTn id="38" dur="75"/>
                                        <p:tgtEl>
                                          <p:spTgt spid="8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7" grpId="0"/>
      <p:bldP spid="8200" grpId="0"/>
      <p:bldP spid="8201" grpId="0"/>
      <p:bldP spid="8205" grpId="0"/>
      <p:bldP spid="8206" grpId="0"/>
      <p:bldP spid="8207"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219" name="Text Box 3" title=""/>
          <p:cNvSpPr txBox="1">
            <a:spLocks noChangeArrowheads="1"/>
          </p:cNvSpPr>
          <p:nvPr/>
        </p:nvSpPr>
        <p:spPr bwMode="auto">
          <a:xfrm>
            <a:off x="330200" y="842963"/>
            <a:ext cx="11658600" cy="1384300"/>
          </a:xfrm>
          <a:prstGeom prst="rect">
            <a:avLst/>
          </a:prstGeom>
          <a:noFill/>
          <a:ln>
            <a:noFill/>
          </a:ln>
          <a:effectLst/>
        </p:spPr>
        <p:txBody>
          <a:bodyPr>
            <a:spAutoFit/>
          </a:bodyPr>
          <a:lstStyle/>
          <a:p>
            <a:pPr marR="0" defTabSz="914400">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1.</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水循环伴随着水的</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________________</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过程，其具体形式有</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__________</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a:p>
            <a:pPr marR="0" defTabSz="914400">
              <a:buClrTx/>
              <a:buSzTx/>
              <a:buFontTx/>
              <a:buNone/>
              <a:defRPr/>
            </a:pP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2.</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完成课本</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P.113</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页图</a:t>
            </a:r>
            <a:r>
              <a:rPr kumimoji="0" lang="en-US" altLang="zh-CN"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4-38</a:t>
            </a:r>
            <a:r>
              <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水循环示意图填空。</a:t>
            </a:r>
            <a:endParaRPr kumimoji="0" lang="zh-CN" altLang="en-US" sz="2800" b="1" kern="1200" cap="none" spc="0" normalizeH="0" baseline="0" noProof="0">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endParaRPr>
          </a:p>
        </p:txBody>
      </p:sp>
      <p:pic>
        <p:nvPicPr>
          <p:cNvPr id="11266" name="Picture 4" title=""/>
          <p:cNvPicPr>
            <a:picLocks noChangeAspect="1"/>
          </p:cNvPicPr>
          <p:nvPr/>
        </p:nvPicPr>
        <p:blipFill>
          <a:blip r:embed="rId2">
            <a:lum contrast="17998"/>
          </a:blip>
          <a:srcRect l="1210" t="20000" r="1479"/>
          <a:stretch>
            <a:fillRect/>
          </a:stretch>
        </p:blipFill>
        <p:spPr>
          <a:xfrm>
            <a:off x="0" y="2214563"/>
            <a:ext cx="12241213" cy="4572000"/>
          </a:xfrm>
          <a:prstGeom prst="rect">
            <a:avLst/>
          </a:prstGeom>
          <a:noFill/>
          <a:ln w="9525">
            <a:noFill/>
          </a:ln>
        </p:spPr>
      </p:pic>
      <p:sp>
        <p:nvSpPr>
          <p:cNvPr id="9221" name="Text Box 5" title=""/>
          <p:cNvSpPr txBox="1">
            <a:spLocks noChangeArrowheads="1"/>
          </p:cNvSpPr>
          <p:nvPr/>
        </p:nvSpPr>
        <p:spPr bwMode="auto">
          <a:xfrm>
            <a:off x="3632200" y="2276475"/>
            <a:ext cx="4454525" cy="1292225"/>
          </a:xfrm>
          <a:prstGeom prst="rect">
            <a:avLst/>
          </a:prstGeom>
          <a:solidFill>
            <a:schemeClr val="bg1">
              <a:alpha val="65000"/>
            </a:schemeClr>
          </a:solidFill>
          <a:ln>
            <a:noFill/>
          </a:ln>
          <a:effectLst/>
        </p:spPr>
        <p:txBody>
          <a:bodyPr wrap="square">
            <a:spAutoFit/>
          </a:bodyPr>
          <a:lstStyle/>
          <a:p>
            <a:pPr marR="0" defTabSz="914400">
              <a:spcBef>
                <a:spcPct val="50000"/>
              </a:spcBef>
              <a:buClrTx/>
              <a:buSzTx/>
              <a:buFontTx/>
              <a:buNone/>
              <a:defRPr/>
            </a:pP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水蒸气遇冷</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_______</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成小水滴</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或</a:t>
            </a:r>
            <a:r>
              <a:rPr kumimoji="1" lang="en-US" altLang="zh-CN" sz="2600" b="1"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sym typeface="+mn-ea"/>
              </a:rPr>
              <a:t>__</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成小冰晶。云中小水滴也会</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______</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成小冰晶</a:t>
            </a:r>
            <a:endPar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9222" name="Text Box 6" title=""/>
          <p:cNvSpPr txBox="1">
            <a:spLocks noChangeArrowheads="1"/>
          </p:cNvSpPr>
          <p:nvPr/>
        </p:nvSpPr>
        <p:spPr bwMode="auto">
          <a:xfrm>
            <a:off x="9244013" y="2824163"/>
            <a:ext cx="2997200" cy="885825"/>
          </a:xfrm>
          <a:prstGeom prst="rect">
            <a:avLst/>
          </a:prstGeom>
          <a:solidFill>
            <a:schemeClr val="bg1">
              <a:alpha val="44000"/>
            </a:schemeClr>
          </a:solidFill>
          <a:ln>
            <a:noFill/>
          </a:ln>
          <a:effectLst/>
        </p:spPr>
        <p:txBody>
          <a:bodyPr>
            <a:spAutoFit/>
          </a:bodyPr>
          <a:lstStyle/>
          <a:p>
            <a:pPr marR="0" defTabSz="914400">
              <a:spcBef>
                <a:spcPct val="50000"/>
              </a:spcBef>
              <a:buClrTx/>
              <a:buSzTx/>
              <a:buFontTx/>
              <a:buNone/>
              <a:defRPr/>
            </a:pP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云中的小水滴长大落到地面形成雨</a:t>
            </a:r>
            <a:endPar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10245" name="Text Box 7" title=""/>
          <p:cNvSpPr txBox="1"/>
          <p:nvPr/>
        </p:nvSpPr>
        <p:spPr>
          <a:xfrm>
            <a:off x="9704388" y="5888038"/>
            <a:ext cx="2536825" cy="885825"/>
          </a:xfrm>
          <a:prstGeom prst="rect">
            <a:avLst/>
          </a:prstGeom>
          <a:solidFill>
            <a:schemeClr val="bg1">
              <a:alpha val="76000"/>
            </a:schemeClr>
          </a:solidFill>
          <a:ln w="9525">
            <a:noFill/>
          </a:ln>
        </p:spPr>
        <p:txBody>
          <a:bodyPr anchor="t" anchorCtr="0">
            <a:spAutoFit/>
          </a:bodyPr>
          <a:lstStyle/>
          <a:p>
            <a:pPr>
              <a:spcBef>
                <a:spcPct val="50000"/>
              </a:spcBef>
            </a:pPr>
            <a:r>
              <a:rPr lang="zh-CN" altLang="en-US" sz="26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雨水汇入江河</a:t>
            </a:r>
            <a:r>
              <a:rPr lang="en-US" altLang="zh-CN" sz="26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a:t>
            </a:r>
            <a:r>
              <a:rPr lang="zh-CN" altLang="en-US" sz="26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cs typeface="+mn-cs"/>
              </a:rPr>
              <a:t>流向大海</a:t>
            </a:r>
            <a:endParaRPr lang="zh-CN" altLang="en-US" sz="2600" b="1" noProof="1">
              <a:effectLst>
                <a:outerShdw blurRad="38100" dist="38100" dir="2700000" algn="tl">
                  <a:srgbClr val="000000">
                    <a:alpha val="43137"/>
                  </a:srgbClr>
                </a:outerShdw>
              </a:effectLst>
              <a:latin typeface="Times New Roman" panose="02020603050405020304" pitchFamily="18" charset="0"/>
              <a:ea typeface="黑体" panose="02010609060101010101" pitchFamily="49" charset="-122"/>
            </a:endParaRPr>
          </a:p>
        </p:txBody>
      </p:sp>
      <p:sp>
        <p:nvSpPr>
          <p:cNvPr id="9224" name="Text Box 8" title=""/>
          <p:cNvSpPr txBox="1">
            <a:spLocks noChangeArrowheads="1"/>
          </p:cNvSpPr>
          <p:nvPr/>
        </p:nvSpPr>
        <p:spPr bwMode="auto">
          <a:xfrm>
            <a:off x="5816600" y="5567363"/>
            <a:ext cx="3124200" cy="885825"/>
          </a:xfrm>
          <a:prstGeom prst="rect">
            <a:avLst/>
          </a:prstGeom>
          <a:solidFill>
            <a:schemeClr val="bg1">
              <a:alpha val="67000"/>
            </a:schemeClr>
          </a:solidFill>
          <a:ln>
            <a:noFill/>
          </a:ln>
          <a:effectLst/>
        </p:spPr>
        <p:txBody>
          <a:bodyPr>
            <a:spAutoFit/>
          </a:bodyPr>
          <a:lstStyle/>
          <a:p>
            <a:pPr marR="0" defTabSz="914400">
              <a:spcBef>
                <a:spcPct val="50000"/>
              </a:spcBef>
              <a:buClrTx/>
              <a:buSzTx/>
              <a:buFontTx/>
              <a:buNone/>
              <a:defRPr/>
            </a:pP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地球上的水</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变成水蒸气升入天空</a:t>
            </a:r>
            <a:endPar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9225" name="Text Box 9" title=""/>
          <p:cNvSpPr txBox="1">
            <a:spLocks noChangeArrowheads="1"/>
          </p:cNvSpPr>
          <p:nvPr/>
        </p:nvSpPr>
        <p:spPr bwMode="auto">
          <a:xfrm>
            <a:off x="406400" y="5110163"/>
            <a:ext cx="2590800" cy="885825"/>
          </a:xfrm>
          <a:prstGeom prst="rect">
            <a:avLst/>
          </a:prstGeom>
          <a:solidFill>
            <a:schemeClr val="bg1">
              <a:alpha val="71000"/>
            </a:schemeClr>
          </a:solidFill>
          <a:ln>
            <a:noFill/>
          </a:ln>
          <a:effectLst/>
        </p:spPr>
        <p:txBody>
          <a:bodyPr>
            <a:spAutoFit/>
          </a:bodyPr>
          <a:lstStyle/>
          <a:p>
            <a:pPr marR="0" defTabSz="914400">
              <a:spcBef>
                <a:spcPct val="50000"/>
              </a:spcBef>
              <a:buClrTx/>
              <a:buSzTx/>
              <a:buFontTx/>
              <a:buNone/>
              <a:defRPr/>
            </a:pP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积雪</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变成水</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汇入江河</a:t>
            </a:r>
            <a:endPar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9226" name="Text Box 10" title=""/>
          <p:cNvSpPr txBox="1">
            <a:spLocks noChangeArrowheads="1"/>
          </p:cNvSpPr>
          <p:nvPr/>
        </p:nvSpPr>
        <p:spPr bwMode="auto">
          <a:xfrm>
            <a:off x="3913188" y="4043363"/>
            <a:ext cx="3197225" cy="1282700"/>
          </a:xfrm>
          <a:prstGeom prst="rect">
            <a:avLst/>
          </a:prstGeom>
          <a:solidFill>
            <a:schemeClr val="bg1">
              <a:alpha val="54000"/>
            </a:schemeClr>
          </a:solidFill>
          <a:ln>
            <a:noFill/>
          </a:ln>
          <a:effectLst/>
        </p:spPr>
        <p:txBody>
          <a:bodyPr>
            <a:spAutoFit/>
          </a:bodyPr>
          <a:lstStyle/>
          <a:p>
            <a:pPr marR="0" defTabSz="914400">
              <a:spcBef>
                <a:spcPct val="50000"/>
              </a:spcBef>
              <a:buClrTx/>
              <a:buSzTx/>
              <a:buFontTx/>
              <a:buNone/>
              <a:defRPr/>
            </a:pP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雪冰山上的积雪可以</a:t>
            </a:r>
            <a:r>
              <a:rPr kumimoji="1" lang="en-US" altLang="zh-CN"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_____</a:t>
            </a:r>
            <a:r>
              <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，直接变为水蒸气，升入天空。</a:t>
            </a:r>
            <a:endParaRPr kumimoji="1" lang="zh-CN" altLang="en-US" sz="2600" b="1" kern="1200" cap="none" spc="0" normalizeH="0" baseline="0" noProof="0">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endParaRPr>
          </a:p>
        </p:txBody>
      </p:sp>
      <p:sp>
        <p:nvSpPr>
          <p:cNvPr id="9227" name="Rectangle 11" title=""/>
          <p:cNvSpPr/>
          <p:nvPr/>
        </p:nvSpPr>
        <p:spPr>
          <a:xfrm>
            <a:off x="4140200" y="842963"/>
            <a:ext cx="1612900" cy="519113"/>
          </a:xfrm>
          <a:prstGeom prst="rect">
            <a:avLst/>
          </a:prstGeom>
          <a:noFill/>
          <a:ln w="9525">
            <a:noFill/>
          </a:ln>
        </p:spPr>
        <p:txBody>
          <a:bodyPr wrap="none"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物态变化</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28" name="Rectangle 12" title=""/>
          <p:cNvSpPr/>
          <p:nvPr/>
        </p:nvSpPr>
        <p:spPr>
          <a:xfrm>
            <a:off x="9607550" y="842963"/>
            <a:ext cx="1163638"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熔化</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29" name="Rectangle 13" title=""/>
          <p:cNvSpPr/>
          <p:nvPr/>
        </p:nvSpPr>
        <p:spPr>
          <a:xfrm>
            <a:off x="4064000" y="1243013"/>
            <a:ext cx="1162050"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液化</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0" name="Rectangle 14" title=""/>
          <p:cNvSpPr/>
          <p:nvPr/>
        </p:nvSpPr>
        <p:spPr>
          <a:xfrm>
            <a:off x="5797550" y="1243013"/>
            <a:ext cx="1162050"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凝固</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1" name="Rectangle 15" title=""/>
          <p:cNvSpPr/>
          <p:nvPr/>
        </p:nvSpPr>
        <p:spPr>
          <a:xfrm>
            <a:off x="7740650" y="1243013"/>
            <a:ext cx="1162050"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凝华</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2" name="Rectangle 16" title=""/>
          <p:cNvSpPr/>
          <p:nvPr/>
        </p:nvSpPr>
        <p:spPr>
          <a:xfrm>
            <a:off x="501650" y="1243013"/>
            <a:ext cx="1162050"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汽化</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3" name="Rectangle 17" title=""/>
          <p:cNvSpPr/>
          <p:nvPr/>
        </p:nvSpPr>
        <p:spPr>
          <a:xfrm>
            <a:off x="2351088" y="1243013"/>
            <a:ext cx="1160463"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升华</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4" name="Rectangle 18" title=""/>
          <p:cNvSpPr/>
          <p:nvPr/>
        </p:nvSpPr>
        <p:spPr>
          <a:xfrm>
            <a:off x="5489575" y="2214563"/>
            <a:ext cx="1162050"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液化</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5" name="Rectangle 19" title=""/>
          <p:cNvSpPr/>
          <p:nvPr/>
        </p:nvSpPr>
        <p:spPr>
          <a:xfrm>
            <a:off x="4105275" y="2643188"/>
            <a:ext cx="1162050"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凝华</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6" name="Rectangle 20" title=""/>
          <p:cNvSpPr/>
          <p:nvPr/>
        </p:nvSpPr>
        <p:spPr>
          <a:xfrm>
            <a:off x="1073150" y="5053013"/>
            <a:ext cx="1162050"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熔化</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7" name="Rectangle 21" title=""/>
          <p:cNvSpPr/>
          <p:nvPr/>
        </p:nvSpPr>
        <p:spPr>
          <a:xfrm>
            <a:off x="3986213" y="4367213"/>
            <a:ext cx="1163638"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升华</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9238" name="Rectangle 22" title=""/>
          <p:cNvSpPr/>
          <p:nvPr/>
        </p:nvSpPr>
        <p:spPr>
          <a:xfrm>
            <a:off x="7493000" y="5491163"/>
            <a:ext cx="1163638" cy="519113"/>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汽化</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
        <p:nvSpPr>
          <p:cNvPr id="4112" name="Text Box 16"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水循环</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2" name="Rectangle 19" title=""/>
          <p:cNvSpPr/>
          <p:nvPr/>
        </p:nvSpPr>
        <p:spPr>
          <a:xfrm>
            <a:off x="5040313" y="3032125"/>
            <a:ext cx="1162050" cy="522288"/>
          </a:xfrm>
          <a:prstGeom prst="rect">
            <a:avLst/>
          </a:prstGeom>
          <a:noFill/>
          <a:ln w="9525">
            <a:noFill/>
          </a:ln>
        </p:spPr>
        <p:txBody>
          <a:bodyPr anchor="t" anchorCtr="0">
            <a:spAutoFit/>
          </a:bodyPr>
          <a:lstStyle/>
          <a:p>
            <a:pPr fontAlgn="base"/>
            <a:r>
              <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rPr>
              <a:t>凝固</a:t>
            </a:r>
            <a:endParaRPr lang="zh-CN" altLang="en-US" sz="2800" b="1" strike="noStrike"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wipe(left)">
                                      <p:cBhvr>
                                        <p:cTn id="7" dur="500"/>
                                        <p:tgtEl>
                                          <p:spTgt spid="922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28"/>
                                        </p:tgtEl>
                                        <p:attrNameLst>
                                          <p:attrName>style.visibility</p:attrName>
                                        </p:attrNameLst>
                                      </p:cBhvr>
                                      <p:to>
                                        <p:strVal val="visible"/>
                                      </p:to>
                                    </p:set>
                                    <p:animEffect transition="in" filter="wipe(left)">
                                      <p:cBhvr>
                                        <p:cTn id="12" dur="500"/>
                                        <p:tgtEl>
                                          <p:spTgt spid="922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232"/>
                                        </p:tgtEl>
                                        <p:attrNameLst>
                                          <p:attrName>style.visibility</p:attrName>
                                        </p:attrNameLst>
                                      </p:cBhvr>
                                      <p:to>
                                        <p:strVal val="visible"/>
                                      </p:to>
                                    </p:set>
                                    <p:animEffect transition="in" filter="wipe(left)">
                                      <p:cBhvr>
                                        <p:cTn id="17" dur="500"/>
                                        <p:tgtEl>
                                          <p:spTgt spid="923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233"/>
                                        </p:tgtEl>
                                        <p:attrNameLst>
                                          <p:attrName>style.visibility</p:attrName>
                                        </p:attrNameLst>
                                      </p:cBhvr>
                                      <p:to>
                                        <p:strVal val="visible"/>
                                      </p:to>
                                    </p:set>
                                    <p:animEffect transition="in" filter="wipe(left)">
                                      <p:cBhvr>
                                        <p:cTn id="22" dur="500"/>
                                        <p:tgtEl>
                                          <p:spTgt spid="9233"/>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229"/>
                                        </p:tgtEl>
                                        <p:attrNameLst>
                                          <p:attrName>style.visibility</p:attrName>
                                        </p:attrNameLst>
                                      </p:cBhvr>
                                      <p:to>
                                        <p:strVal val="visible"/>
                                      </p:to>
                                    </p:set>
                                    <p:animEffect transition="in" filter="wipe(left)">
                                      <p:cBhvr>
                                        <p:cTn id="27" dur="500"/>
                                        <p:tgtEl>
                                          <p:spTgt spid="9229"/>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230"/>
                                        </p:tgtEl>
                                        <p:attrNameLst>
                                          <p:attrName>style.visibility</p:attrName>
                                        </p:attrNameLst>
                                      </p:cBhvr>
                                      <p:to>
                                        <p:strVal val="visible"/>
                                      </p:to>
                                    </p:set>
                                    <p:animEffect transition="in" filter="wipe(left)">
                                      <p:cBhvr>
                                        <p:cTn id="32" dur="500"/>
                                        <p:tgtEl>
                                          <p:spTgt spid="9230"/>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9231"/>
                                        </p:tgtEl>
                                        <p:attrNameLst>
                                          <p:attrName>style.visibility</p:attrName>
                                        </p:attrNameLst>
                                      </p:cBhvr>
                                      <p:to>
                                        <p:strVal val="visible"/>
                                      </p:to>
                                    </p:set>
                                    <p:animEffect transition="in" filter="wipe(left)">
                                      <p:cBhvr>
                                        <p:cTn id="37" dur="500"/>
                                        <p:tgtEl>
                                          <p:spTgt spid="9231"/>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236"/>
                                        </p:tgtEl>
                                        <p:attrNameLst>
                                          <p:attrName>style.visibility</p:attrName>
                                        </p:attrNameLst>
                                      </p:cBhvr>
                                      <p:to>
                                        <p:strVal val="visible"/>
                                      </p:to>
                                    </p:set>
                                    <p:animEffect transition="in" filter="wipe(left)">
                                      <p:cBhvr>
                                        <p:cTn id="42" dur="500"/>
                                        <p:tgtEl>
                                          <p:spTgt spid="9236"/>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9237"/>
                                        </p:tgtEl>
                                        <p:attrNameLst>
                                          <p:attrName>style.visibility</p:attrName>
                                        </p:attrNameLst>
                                      </p:cBhvr>
                                      <p:to>
                                        <p:strVal val="visible"/>
                                      </p:to>
                                    </p:set>
                                    <p:animEffect transition="in" filter="wipe(left)">
                                      <p:cBhvr>
                                        <p:cTn id="47" dur="500"/>
                                        <p:tgtEl>
                                          <p:spTgt spid="9237"/>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9238"/>
                                        </p:tgtEl>
                                        <p:attrNameLst>
                                          <p:attrName>style.visibility</p:attrName>
                                        </p:attrNameLst>
                                      </p:cBhvr>
                                      <p:to>
                                        <p:strVal val="visible"/>
                                      </p:to>
                                    </p:set>
                                    <p:animEffect transition="in" filter="wipe(left)">
                                      <p:cBhvr>
                                        <p:cTn id="52" dur="500"/>
                                        <p:tgtEl>
                                          <p:spTgt spid="9238"/>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9234"/>
                                        </p:tgtEl>
                                        <p:attrNameLst>
                                          <p:attrName>style.visibility</p:attrName>
                                        </p:attrNameLst>
                                      </p:cBhvr>
                                      <p:to>
                                        <p:strVal val="visible"/>
                                      </p:to>
                                    </p:set>
                                    <p:animEffect transition="in" filter="wipe(left)">
                                      <p:cBhvr>
                                        <p:cTn id="57" dur="500"/>
                                        <p:tgtEl>
                                          <p:spTgt spid="9234"/>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235"/>
                                        </p:tgtEl>
                                        <p:attrNameLst>
                                          <p:attrName>style.visibility</p:attrName>
                                        </p:attrNameLst>
                                      </p:cBhvr>
                                      <p:to>
                                        <p:strVal val="visible"/>
                                      </p:to>
                                    </p:set>
                                    <p:animEffect transition="in" filter="wipe(left)">
                                      <p:cBhvr>
                                        <p:cTn id="62" dur="500"/>
                                        <p:tgtEl>
                                          <p:spTgt spid="9235"/>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wipe(left)">
                                      <p:cBhvr>
                                        <p:cTn id="6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7" grpId="0"/>
      <p:bldP spid="9228" grpId="0"/>
      <p:bldP spid="9229" grpId="0"/>
      <p:bldP spid="9230" grpId="0"/>
      <p:bldP spid="9231" grpId="0"/>
      <p:bldP spid="9232" grpId="0"/>
      <p:bldP spid="9233" grpId="0"/>
      <p:bldP spid="9234" grpId="0"/>
      <p:bldP spid="9235" grpId="0"/>
      <p:bldP spid="9236" grpId="0"/>
      <p:bldP spid="9237" grpId="0"/>
      <p:bldP spid="9238" grpId="0"/>
      <p:bldP spid="2"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0242"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水资源价值</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10243" name="Rectangle 3" title=""/>
          <p:cNvSpPr>
            <a:spLocks noChangeArrowheads="1"/>
          </p:cNvSpPr>
          <p:nvPr/>
        </p:nvSpPr>
        <p:spPr bwMode="auto">
          <a:xfrm>
            <a:off x="330200" y="990600"/>
            <a:ext cx="4038600" cy="519113"/>
          </a:xfrm>
          <a:prstGeom prst="rect">
            <a:avLst/>
          </a:prstGeom>
          <a:noFill/>
          <a:ln>
            <a:noFill/>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3333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水在生产生活中的作用 </a:t>
            </a:r>
            <a:endParaRPr kumimoji="0" lang="zh-CN" altLang="en-US" sz="2800" b="1" i="0" u="none" strike="noStrike" kern="1200" cap="none" spc="0" normalizeH="0" baseline="0" noProof="0">
              <a:ln>
                <a:noFill/>
              </a:ln>
              <a:solidFill>
                <a:srgbClr val="3333FF"/>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pic>
        <p:nvPicPr>
          <p:cNvPr id="10251" name="Picture 11" title=""/>
          <p:cNvPicPr>
            <a:picLocks noChangeAspect="1"/>
          </p:cNvPicPr>
          <p:nvPr/>
        </p:nvPicPr>
        <p:blipFill>
          <a:blip r:embed="rId2"/>
          <a:stretch>
            <a:fillRect/>
          </a:stretch>
        </p:blipFill>
        <p:spPr>
          <a:xfrm>
            <a:off x="9217025" y="1844675"/>
            <a:ext cx="2447925" cy="1787525"/>
          </a:xfrm>
          <a:prstGeom prst="rect">
            <a:avLst/>
          </a:prstGeom>
          <a:noFill/>
          <a:ln w="9525">
            <a:noFill/>
          </a:ln>
        </p:spPr>
      </p:pic>
      <p:pic>
        <p:nvPicPr>
          <p:cNvPr id="10253" name="Picture 13" title=""/>
          <p:cNvPicPr>
            <a:picLocks noChangeAspect="1"/>
          </p:cNvPicPr>
          <p:nvPr/>
        </p:nvPicPr>
        <p:blipFill>
          <a:blip r:embed="rId3"/>
          <a:srcRect r="7851" b="8008"/>
          <a:stretch>
            <a:fillRect/>
          </a:stretch>
        </p:blipFill>
        <p:spPr>
          <a:xfrm>
            <a:off x="6480175" y="4260850"/>
            <a:ext cx="2592388" cy="1831975"/>
          </a:xfrm>
          <a:prstGeom prst="rect">
            <a:avLst/>
          </a:prstGeom>
          <a:noFill/>
          <a:ln w="9525">
            <a:noFill/>
          </a:ln>
        </p:spPr>
      </p:pic>
      <p:pic>
        <p:nvPicPr>
          <p:cNvPr id="10255" name="Picture 15" title=""/>
          <p:cNvPicPr>
            <a:picLocks noChangeAspect="1"/>
          </p:cNvPicPr>
          <p:nvPr/>
        </p:nvPicPr>
        <p:blipFill>
          <a:blip r:embed="rId4"/>
          <a:srcRect t="8145" r="3607"/>
          <a:stretch>
            <a:fillRect/>
          </a:stretch>
        </p:blipFill>
        <p:spPr>
          <a:xfrm>
            <a:off x="6408738" y="1844675"/>
            <a:ext cx="2592387" cy="1808163"/>
          </a:xfrm>
          <a:prstGeom prst="rect">
            <a:avLst/>
          </a:prstGeom>
          <a:noFill/>
          <a:ln w="9525">
            <a:noFill/>
          </a:ln>
        </p:spPr>
      </p:pic>
      <p:pic>
        <p:nvPicPr>
          <p:cNvPr id="2" name="图片 1" title=""/>
          <p:cNvPicPr>
            <a:picLocks noChangeAspect="1"/>
          </p:cNvPicPr>
          <p:nvPr/>
        </p:nvPicPr>
        <p:blipFill>
          <a:blip r:embed="rId5"/>
          <a:stretch>
            <a:fillRect/>
          </a:stretch>
        </p:blipFill>
        <p:spPr>
          <a:xfrm>
            <a:off x="387350" y="1844675"/>
            <a:ext cx="2563813" cy="1857375"/>
          </a:xfrm>
          <a:prstGeom prst="rect">
            <a:avLst/>
          </a:prstGeom>
          <a:noFill/>
          <a:ln w="9525">
            <a:noFill/>
          </a:ln>
        </p:spPr>
      </p:pic>
      <p:pic>
        <p:nvPicPr>
          <p:cNvPr id="4" name="图片 3" title=""/>
          <p:cNvPicPr>
            <a:picLocks noChangeAspect="1"/>
          </p:cNvPicPr>
          <p:nvPr/>
        </p:nvPicPr>
        <p:blipFill>
          <a:blip r:embed="rId6"/>
          <a:stretch>
            <a:fillRect/>
          </a:stretch>
        </p:blipFill>
        <p:spPr>
          <a:xfrm>
            <a:off x="3346450" y="1844675"/>
            <a:ext cx="2565400" cy="1862138"/>
          </a:xfrm>
          <a:prstGeom prst="rect">
            <a:avLst/>
          </a:prstGeom>
          <a:noFill/>
          <a:ln w="9525">
            <a:noFill/>
          </a:ln>
        </p:spPr>
      </p:pic>
      <p:pic>
        <p:nvPicPr>
          <p:cNvPr id="5" name="图片 4" title=""/>
          <p:cNvPicPr>
            <a:picLocks noChangeAspect="1"/>
          </p:cNvPicPr>
          <p:nvPr/>
        </p:nvPicPr>
        <p:blipFill>
          <a:blip r:embed="rId7"/>
          <a:stretch>
            <a:fillRect/>
          </a:stretch>
        </p:blipFill>
        <p:spPr>
          <a:xfrm>
            <a:off x="3240088" y="4291013"/>
            <a:ext cx="2671762" cy="1836737"/>
          </a:xfrm>
          <a:prstGeom prst="rect">
            <a:avLst/>
          </a:prstGeom>
          <a:noFill/>
          <a:ln w="9525">
            <a:noFill/>
          </a:ln>
        </p:spPr>
      </p:pic>
      <p:pic>
        <p:nvPicPr>
          <p:cNvPr id="100" name="图片 99" title=""/>
          <p:cNvPicPr/>
          <p:nvPr/>
        </p:nvPicPr>
        <p:blipFill>
          <a:blip r:embed="rId8"/>
          <a:stretch>
            <a:fillRect/>
          </a:stretch>
        </p:blipFill>
        <p:spPr>
          <a:xfrm>
            <a:off x="9217025" y="4221163"/>
            <a:ext cx="2476500" cy="1857375"/>
          </a:xfrm>
          <a:prstGeom prst="rect">
            <a:avLst/>
          </a:prstGeom>
          <a:noFill/>
          <a:ln w="9525">
            <a:noFill/>
          </a:ln>
        </p:spPr>
      </p:pic>
      <p:sp>
        <p:nvSpPr>
          <p:cNvPr id="6" name="Rectangle 3" title=""/>
          <p:cNvSpPr>
            <a:spLocks noChangeArrowheads="1"/>
          </p:cNvSpPr>
          <p:nvPr/>
        </p:nvSpPr>
        <p:spPr bwMode="auto">
          <a:xfrm>
            <a:off x="954088" y="3649663"/>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饮用 </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7" name="Rectangle 3" title=""/>
          <p:cNvSpPr>
            <a:spLocks noChangeArrowheads="1"/>
          </p:cNvSpPr>
          <p:nvPr/>
        </p:nvSpPr>
        <p:spPr bwMode="auto">
          <a:xfrm>
            <a:off x="3811588" y="3649663"/>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运输</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pic>
        <p:nvPicPr>
          <p:cNvPr id="8" name="图片 7" title=""/>
          <p:cNvPicPr>
            <a:picLocks noChangeAspect="1"/>
          </p:cNvPicPr>
          <p:nvPr/>
        </p:nvPicPr>
        <p:blipFill>
          <a:blip r:embed="rId9"/>
          <a:stretch>
            <a:fillRect/>
          </a:stretch>
        </p:blipFill>
        <p:spPr>
          <a:xfrm>
            <a:off x="387350" y="4291013"/>
            <a:ext cx="2573338" cy="1836737"/>
          </a:xfrm>
          <a:prstGeom prst="rect">
            <a:avLst/>
          </a:prstGeom>
          <a:noFill/>
          <a:ln w="9525">
            <a:noFill/>
          </a:ln>
        </p:spPr>
      </p:pic>
      <p:sp>
        <p:nvSpPr>
          <p:cNvPr id="9" name="Rectangle 3" title=""/>
          <p:cNvSpPr>
            <a:spLocks noChangeArrowheads="1"/>
          </p:cNvSpPr>
          <p:nvPr/>
        </p:nvSpPr>
        <p:spPr bwMode="auto">
          <a:xfrm>
            <a:off x="954088" y="6070600"/>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发电 </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10" name="Rectangle 3" title=""/>
          <p:cNvSpPr>
            <a:spLocks noChangeArrowheads="1"/>
          </p:cNvSpPr>
          <p:nvPr/>
        </p:nvSpPr>
        <p:spPr bwMode="auto">
          <a:xfrm>
            <a:off x="3811588" y="6070600"/>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造景</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11" name="Rectangle 3" title=""/>
          <p:cNvSpPr>
            <a:spLocks noChangeArrowheads="1"/>
          </p:cNvSpPr>
          <p:nvPr/>
        </p:nvSpPr>
        <p:spPr bwMode="auto">
          <a:xfrm>
            <a:off x="6719888" y="3573463"/>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生活 </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12" name="Rectangle 3" title=""/>
          <p:cNvSpPr>
            <a:spLocks noChangeArrowheads="1"/>
          </p:cNvSpPr>
          <p:nvPr/>
        </p:nvSpPr>
        <p:spPr bwMode="auto">
          <a:xfrm>
            <a:off x="9577388" y="3573463"/>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农业</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13" name="Rectangle 3" title=""/>
          <p:cNvSpPr>
            <a:spLocks noChangeArrowheads="1"/>
          </p:cNvSpPr>
          <p:nvPr/>
        </p:nvSpPr>
        <p:spPr bwMode="auto">
          <a:xfrm>
            <a:off x="6719888" y="6021388"/>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工业 </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14" name="Rectangle 3" title=""/>
          <p:cNvSpPr>
            <a:spLocks noChangeArrowheads="1"/>
          </p:cNvSpPr>
          <p:nvPr/>
        </p:nvSpPr>
        <p:spPr bwMode="auto">
          <a:xfrm>
            <a:off x="9577388" y="6021388"/>
            <a:ext cx="1528763" cy="522288"/>
          </a:xfrm>
          <a:prstGeom prst="rect">
            <a:avLst/>
          </a:prstGeom>
          <a:noFill/>
          <a:ln>
            <a:noFill/>
          </a:ln>
          <a:effectLst/>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市政</a:t>
            </a:r>
            <a:endParaRPr kumimoji="0" lang="zh-CN" altLang="en-US" sz="2800" b="1" i="0" u="none" strike="noStrike" kern="1200" cap="none" spc="0" normalizeH="0" baseline="0" noProof="0">
              <a:ln>
                <a:noFill/>
              </a:ln>
              <a:solidFill>
                <a:schemeClr val="tx1"/>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left)">
                                      <p:cBhvr>
                                        <p:cTn id="37" dur="500"/>
                                        <p:tgtEl>
                                          <p:spTgt spid="5"/>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0255"/>
                                        </p:tgtEl>
                                        <p:attrNameLst>
                                          <p:attrName>style.visibility</p:attrName>
                                        </p:attrNameLst>
                                      </p:cBhvr>
                                      <p:to>
                                        <p:strVal val="visible"/>
                                      </p:to>
                                    </p:set>
                                    <p:animEffect transition="in" filter="wipe(left)">
                                      <p:cBhvr>
                                        <p:cTn id="47" dur="500"/>
                                        <p:tgtEl>
                                          <p:spTgt spid="10255"/>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left)">
                                      <p:cBhvr>
                                        <p:cTn id="52" dur="500"/>
                                        <p:tgtEl>
                                          <p:spTgt spid="11"/>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0251"/>
                                        </p:tgtEl>
                                        <p:attrNameLst>
                                          <p:attrName>style.visibility</p:attrName>
                                        </p:attrNameLst>
                                      </p:cBhvr>
                                      <p:to>
                                        <p:strVal val="visible"/>
                                      </p:to>
                                    </p:set>
                                    <p:animEffect transition="in" filter="wipe(left)">
                                      <p:cBhvr>
                                        <p:cTn id="57" dur="500"/>
                                        <p:tgtEl>
                                          <p:spTgt spid="10251"/>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0253"/>
                                        </p:tgtEl>
                                        <p:attrNameLst>
                                          <p:attrName>style.visibility</p:attrName>
                                        </p:attrNameLst>
                                      </p:cBhvr>
                                      <p:to>
                                        <p:strVal val="visible"/>
                                      </p:to>
                                    </p:set>
                                    <p:animEffect transition="in" filter="wipe(left)">
                                      <p:cBhvr>
                                        <p:cTn id="67" dur="500"/>
                                        <p:tgtEl>
                                          <p:spTgt spid="10253"/>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left)">
                                      <p:cBhvr>
                                        <p:cTn id="72" dur="500"/>
                                        <p:tgtEl>
                                          <p:spTgt spid="13"/>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00"/>
                                        </p:tgtEl>
                                        <p:attrNameLst>
                                          <p:attrName>style.visibility</p:attrName>
                                        </p:attrNameLst>
                                      </p:cBhvr>
                                      <p:to>
                                        <p:strVal val="visible"/>
                                      </p:to>
                                    </p:set>
                                    <p:animEffect transition="in" filter="wipe(left)">
                                      <p:cBhvr>
                                        <p:cTn id="77" dur="500"/>
                                        <p:tgtEl>
                                          <p:spTgt spid="100"/>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left)">
                                      <p:cBhvr>
                                        <p:cTn id="8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266" name="Text Box 2" title=""/>
          <p:cNvSpPr txBox="1">
            <a:spLocks noChangeArrowheads="1"/>
          </p:cNvSpPr>
          <p:nvPr/>
        </p:nvSpPr>
        <p:spPr bwMode="auto">
          <a:xfrm>
            <a:off x="238125" y="174625"/>
            <a:ext cx="2530475" cy="584200"/>
          </a:xfrm>
          <a:prstGeom prst="rect">
            <a:avLst/>
          </a:prstGeom>
          <a:solidFill>
            <a:srgbClr val="FF0000"/>
          </a:solidFill>
          <a:ln>
            <a:noFill/>
          </a:ln>
          <a:effectLst/>
        </p:spPr>
        <p:txBody>
          <a:bodyPr>
            <a:spAutoFit/>
          </a:bodyPr>
          <a:lstStyle/>
          <a:p>
            <a:pPr marR="0" algn="ctr" defTabSz="914400">
              <a:buClrTx/>
              <a:buSzTx/>
              <a:buFontTx/>
              <a:buNone/>
              <a:defRPr/>
            </a:pPr>
            <a:r>
              <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水资源现状</a:t>
            </a:r>
            <a:endParaRPr kumimoji="0"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8" name="Rectangle 4" title=""/>
          <p:cNvSpPr>
            <a:spLocks noChangeArrowheads="1"/>
          </p:cNvSpPr>
          <p:nvPr/>
        </p:nvSpPr>
        <p:spPr bwMode="auto">
          <a:xfrm>
            <a:off x="144463" y="3640138"/>
            <a:ext cx="11880850" cy="2092325"/>
          </a:xfrm>
          <a:prstGeom prst="rect">
            <a:avLst/>
          </a:prstGeom>
          <a:noFill/>
          <a:ln w="9525">
            <a:noFill/>
            <a:miter lim="800000"/>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我国是一个水资源短缺的国家，水资源时空分布不均。</a:t>
            </a:r>
            <a:endPar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目前全国 </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600</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多个城市中，</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400</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多个缺水，其中</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100</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多个严重缺水，而北京、天津等大城市目前的供水已经到了最严峻时刻。</a:t>
            </a:r>
            <a:endPar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到</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2030 </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年我国人均水资源占有量将从现在的</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2200</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立方米降至</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1700</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至</a:t>
            </a:r>
            <a:r>
              <a:rPr kumimoji="0" lang="en-US" altLang="zh-CN"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1800</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立方米，需水量接近水资源可开发利用量，缺水问题将更加突出。</a:t>
            </a:r>
            <a:endPar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9" name="Rectangle 4" title=""/>
          <p:cNvSpPr>
            <a:spLocks noChangeArrowheads="1"/>
          </p:cNvSpPr>
          <p:nvPr/>
        </p:nvSpPr>
        <p:spPr bwMode="auto">
          <a:xfrm>
            <a:off x="104775" y="1314768"/>
            <a:ext cx="11952288" cy="891540"/>
          </a:xfrm>
          <a:prstGeom prst="rect">
            <a:avLst/>
          </a:prstGeom>
          <a:noFill/>
          <a:ln w="9525">
            <a:noFill/>
            <a:miter lim="800000"/>
          </a:ln>
          <a:effectLst/>
        </p:spPr>
        <p:txBody>
          <a:bodyPr wrap="square" anchor="ctr">
            <a:spAutoFit/>
          </a:bodyPr>
          <a:lstStyle/>
          <a:p>
            <a:pPr marL="2160270" marR="0" lvl="0" indent="-109855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陆地上的淡水资源总量只占地球上水体总量的</a:t>
            </a:r>
            <a:r>
              <a:rPr kumimoji="0" lang="en-US" altLang="zh-CN"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2.5</a:t>
            </a:r>
            <a:r>
              <a:rPr kumimoji="0"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，可利用的淡水，只占地球上淡水资源的</a:t>
            </a:r>
            <a:r>
              <a:rPr kumimoji="0" lang="en-US" altLang="zh-CN"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1%</a:t>
            </a:r>
            <a:r>
              <a:rPr kumimoji="0"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还不到</a:t>
            </a:r>
            <a:r>
              <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rPr>
              <a:t>。 </a:t>
            </a:r>
            <a:endParaRPr kumimoji="0" lang="zh-CN" altLang="en-US" sz="26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0" name="Rectangle 5" title=""/>
          <p:cNvSpPr>
            <a:spLocks noChangeArrowheads="1"/>
          </p:cNvSpPr>
          <p:nvPr/>
        </p:nvSpPr>
        <p:spPr bwMode="auto">
          <a:xfrm>
            <a:off x="71438" y="2214563"/>
            <a:ext cx="4065588" cy="522288"/>
          </a:xfrm>
          <a:prstGeom prst="rect">
            <a:avLst/>
          </a:prstGeom>
          <a:noFill/>
          <a:ln>
            <a:noFill/>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水资源分布不</a:t>
            </a:r>
            <a:r>
              <a:rPr kumimoji="0" lang="zh-CN" altLang="en-US"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均</a:t>
            </a:r>
            <a:r>
              <a:rPr kumimoji="0" lang="en-US" altLang="zh-CN"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a:t>
            </a:r>
            <a:r>
              <a:rPr kumimoji="0" lang="zh-CN" altLang="en-US"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endParaRPr kumimoji="0" lang="zh-CN" altLang="en-US" sz="2800" b="1" i="0" u="none" strike="noStrike" kern="1200" cap="none" spc="0" normalizeH="0" baseline="0" noProof="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11" name="Rectangle 6" title=""/>
          <p:cNvSpPr>
            <a:spLocks noChangeArrowheads="1"/>
          </p:cNvSpPr>
          <p:nvPr/>
        </p:nvSpPr>
        <p:spPr bwMode="auto">
          <a:xfrm>
            <a:off x="71755" y="1267143"/>
            <a:ext cx="2508250" cy="521970"/>
          </a:xfrm>
          <a:prstGeom prst="rect">
            <a:avLst/>
          </a:prstGeom>
          <a:noFill/>
          <a:ln>
            <a:noFill/>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水资源匮</a:t>
            </a:r>
            <a:r>
              <a:rPr kumimoji="0" lang="zh-CN" altLang="en-US" sz="2800" b="1" i="0" u="none" strike="noStrike" kern="1200" cap="none" spc="0" normalizeH="0" baseline="0" noProof="0" smtClean="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乏： </a:t>
            </a:r>
            <a:endParaRPr kumimoji="0" lang="zh-CN" altLang="en-US" sz="2800" b="1" i="0" u="none" strike="noStrike" kern="1200" cap="none" spc="0" normalizeH="0" baseline="0" noProof="0">
              <a:ln>
                <a:noFill/>
              </a:ln>
              <a:solidFill>
                <a:srgbClr val="3333FF"/>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12" name="Rectangle 7" title=""/>
          <p:cNvSpPr>
            <a:spLocks noChangeArrowheads="1"/>
          </p:cNvSpPr>
          <p:nvPr/>
        </p:nvSpPr>
        <p:spPr bwMode="auto">
          <a:xfrm>
            <a:off x="287338" y="2263775"/>
            <a:ext cx="11882438" cy="952500"/>
          </a:xfrm>
          <a:prstGeom prst="rect">
            <a:avLst/>
          </a:prstGeom>
          <a:noFill/>
          <a:ln>
            <a:noFill/>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地</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球</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上水</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资源有</a:t>
            </a: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97%</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被盐化</a:t>
            </a: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仅有</a:t>
            </a: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3%</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可直接利用的淡</a:t>
            </a:r>
            <a:r>
              <a:rPr kumimoji="0" lang="zh-CN" altLang="en-US"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水</a:t>
            </a:r>
            <a:r>
              <a:rPr kumimoji="0" lang="en-US" altLang="zh-CN" sz="2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在这些淡水中又有</a:t>
            </a: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2/3</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为冰川和积雪</a:t>
            </a: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,1/3</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存在于含水层</a:t>
            </a: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a:t>
            </a:r>
            <a:r>
              <a:rPr kumimoji="0" lang="zh-CN" altLang="en-US"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潮湿的土壤和空气中</a:t>
            </a:r>
            <a:r>
              <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rPr>
              <a:t>. </a:t>
            </a:r>
            <a:endParaRPr kumimoji="0" lang="en-US" altLang="zh-CN" sz="2800" b="1"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pitchFamily="49" charset="-122"/>
              <a:cs typeface="+mn-cs"/>
            </a:endParaRPr>
          </a:p>
        </p:txBody>
      </p:sp>
      <p:sp>
        <p:nvSpPr>
          <p:cNvPr id="13" name="Rectangle 6" title=""/>
          <p:cNvSpPr>
            <a:spLocks noChangeArrowheads="1"/>
          </p:cNvSpPr>
          <p:nvPr/>
        </p:nvSpPr>
        <p:spPr bwMode="auto">
          <a:xfrm>
            <a:off x="71438" y="765175"/>
            <a:ext cx="4065588" cy="519113"/>
          </a:xfrm>
          <a:prstGeom prst="rect">
            <a:avLst/>
          </a:prstGeom>
          <a:noFill/>
          <a:ln>
            <a:noFill/>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rPr>
              <a:t>全球水资源现状 </a:t>
            </a:r>
            <a:endParaRPr kumimoji="0" lang="zh-CN" altLang="en-US" sz="2800" b="1" i="0" u="none" strike="noStrike" kern="1200" cap="none" spc="0" normalizeH="0" baseline="0" noProof="0">
              <a:ln>
                <a:noFill/>
              </a:ln>
              <a:solidFill>
                <a:srgbClr val="FF0000"/>
              </a:solidFill>
              <a:effectLst>
                <a:outerShdw blurRad="38100" dist="38100" dir="2700000" algn="tl">
                  <a:srgbClr val="C0C0C0"/>
                </a:outerShdw>
              </a:effectLst>
              <a:uLnTx/>
              <a:uFillTx/>
              <a:latin typeface="黑体" panose="02010609060101010101" pitchFamily="49" charset="-122"/>
              <a:ea typeface="黑体" panose="02010609060101010101" pitchFamily="49" charset="-122"/>
              <a:cs typeface="+mn-cs"/>
            </a:endParaRPr>
          </a:p>
        </p:txBody>
      </p:sp>
      <p:sp>
        <p:nvSpPr>
          <p:cNvPr id="14" name="Rectangle 6" title=""/>
          <p:cNvSpPr>
            <a:spLocks noChangeArrowheads="1"/>
          </p:cNvSpPr>
          <p:nvPr/>
        </p:nvSpPr>
        <p:spPr bwMode="auto">
          <a:xfrm>
            <a:off x="71438" y="3140075"/>
            <a:ext cx="4065588" cy="522288"/>
          </a:xfrm>
          <a:prstGeom prst="rect">
            <a:avLst/>
          </a:prstGeom>
          <a:noFill/>
          <a:ln>
            <a:noFill/>
          </a:ln>
          <a:effectLst/>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中国水资源现状 </a:t>
            </a:r>
            <a:endParaRPr kumimoji="0" lang="zh-CN" altLang="en-US" sz="28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
        <p:nvSpPr>
          <p:cNvPr id="15" name="矩形 14" title=""/>
          <p:cNvSpPr/>
          <p:nvPr/>
        </p:nvSpPr>
        <p:spPr>
          <a:xfrm>
            <a:off x="215583" y="5673090"/>
            <a:ext cx="8016875" cy="49149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smtClean="0">
                <a:ln>
                  <a:noFill/>
                </a:ln>
                <a:solidFill>
                  <a:srgbClr val="00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0"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节约水资源，强化水资源稀缺意识已刻不容缓</a:t>
            </a:r>
            <a:endParaRPr kumimoji="0" lang="zh-CN" altLang="en-US" sz="1800" b="1" i="0" u="none" strike="noStrike" kern="1200" cap="none" spc="0" normalizeH="0" baseline="0" noProof="0" smtClean="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pic>
        <p:nvPicPr>
          <p:cNvPr id="2" name="水循环1" title="">
            <a:hlinkClick action="ppaction://media"/>
          </p:cNvPr>
          <p:cNvPicPr>
            <a:picLocks noRot="1" noChangeAspect="1"/>
          </p:cNvPicPr>
          <p:nvPr>
            <a:audioFile r:link="rId3"/>
            <p:extLst>
              <p:ext uri="{DAA4B4D4-6D71-4841-9C94-3DE7FCFB9230}">
                <p14:media xmlns:p14="http://schemas.microsoft.com/office/powerpoint/2010/main" r:embed="rId4"/>
              </p:ext>
            </p:extLst>
          </p:nvPr>
        </p:nvPicPr>
        <p:blipFill>
          <a:blip r:embed="rId2"/>
          <a:stretch>
            <a:fillRect/>
          </a:stretch>
        </p:blipFill>
        <p:spPr>
          <a:xfrm>
            <a:off x="11521440" y="-459740"/>
            <a:ext cx="495300" cy="495300"/>
          </a:xfrm>
          <a:prstGeom prst="rect">
            <a:avLst/>
          </a:prstGeom>
        </p:spPr>
      </p:pic>
      <p:pic>
        <p:nvPicPr>
          <p:cNvPr id="3" name="水循环2" title="">
            <a:hlinkClick action="ppaction://media"/>
          </p:cNvPr>
          <p:cNvPicPr>
            <a:picLocks noRot="1" noChangeAspect="1"/>
          </p:cNvPicPr>
          <p:nvPr>
            <a:audioFile r:link="rId5"/>
            <p:extLst>
              <p:ext uri="{DAA4B4D4-6D71-4841-9C94-3DE7FCFB9230}">
                <p14:media xmlns:p14="http://schemas.microsoft.com/office/powerpoint/2010/main" r:embed="rId6"/>
              </p:ext>
            </p:extLst>
          </p:nvPr>
        </p:nvPicPr>
        <p:blipFill>
          <a:blip r:embed="rId2"/>
          <a:stretch>
            <a:fillRect/>
          </a:stretch>
        </p:blipFill>
        <p:spPr>
          <a:xfrm>
            <a:off x="9937750" y="-459740"/>
            <a:ext cx="495300" cy="495300"/>
          </a:xfrm>
          <a:prstGeom prst="rect">
            <a:avLst/>
          </a:prstGeom>
        </p:spPr>
      </p:pic>
      <p:pic>
        <p:nvPicPr>
          <p:cNvPr id="4" name="水循环3" title="">
            <a:hlinkClick action="ppaction://media"/>
          </p:cNvPr>
          <p:cNvPicPr>
            <a:picLocks noRot="1" noChangeAspect="1"/>
          </p:cNvPicPr>
          <p:nvPr>
            <a:audioFile r:link="rId7"/>
            <p:extLst>
              <p:ext uri="{DAA4B4D4-6D71-4841-9C94-3DE7FCFB9230}">
                <p14:media xmlns:p14="http://schemas.microsoft.com/office/powerpoint/2010/main" r:embed="rId8"/>
              </p:ext>
            </p:extLst>
          </p:nvPr>
        </p:nvPicPr>
        <p:blipFill>
          <a:blip r:embed="rId2"/>
          <a:stretch>
            <a:fillRect/>
          </a:stretch>
        </p:blipFill>
        <p:spPr>
          <a:xfrm>
            <a:off x="8857615" y="-459105"/>
            <a:ext cx="495300" cy="495300"/>
          </a:xfrm>
          <a:prstGeom prst="rect">
            <a:avLst/>
          </a:prstGeom>
        </p:spPr>
      </p:pic>
      <p:sp>
        <p:nvSpPr>
          <p:cNvPr id="5" name="矩形 4" title=""/>
          <p:cNvSpPr/>
          <p:nvPr/>
        </p:nvSpPr>
        <p:spPr>
          <a:xfrm>
            <a:off x="-69215" y="6103620"/>
            <a:ext cx="7054215" cy="49149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0" lang="en-US" altLang="zh-CN"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a:t>
            </a:r>
            <a:r>
              <a:rPr kumimoji="0"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rPr>
              <a:t> 从我做起，从自身做起，节约每一滴水</a:t>
            </a:r>
            <a:endParaRPr kumimoji="0" lang="zh-CN" altLang="en-US" sz="2600" b="1" i="0" u="none" strike="noStrike" kern="1200" cap="none" spc="0" normalizeH="0" baseline="0" noProof="0" smtClean="0">
              <a:ln>
                <a:noFill/>
              </a:ln>
              <a:solidFill>
                <a:srgbClr val="FF0000"/>
              </a:solidFill>
              <a:effectLst>
                <a:outerShdw blurRad="38100" dist="38100" dir="2700000" algn="tl">
                  <a:srgbClr val="000000">
                    <a:alpha val="43137"/>
                  </a:srgbClr>
                </a:outerShdw>
              </a:effectLst>
              <a:uLnTx/>
              <a:uFillTx/>
              <a:latin typeface="黑体" panose="02010609060101010101" pitchFamily="49" charset="-122"/>
              <a:ea typeface="黑体" panose="02010609060101010101" pitchFamily="49"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nodeType="afterGroup">
                            <p:stCondLst>
                              <p:cond delay="500"/>
                            </p:stCondLst>
                            <p:childTnLst>
                              <p:par>
                                <p:cTn id="14" presetID="1" presetClass="mediacall" presetSubtype="0" fill="hold" nodeType="afterEffect">
                                  <p:stCondLst>
                                    <p:cond delay="0"/>
                                  </p:stCondLst>
                                  <p:childTnLst>
                                    <p:cmd type="call" cmd="playFrom(0.0)">
                                      <p:cBhvr additive="base">
                                        <p:cTn id="15" dur="10584" fill="hold"/>
                                        <p:tgtEl>
                                          <p:spTgt spid="2"/>
                                        </p:tgtEl>
                                      </p:cBhvr>
                                    </p:cmd>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par>
                          <p:cTn id="27" fill="hold" nodeType="afterGroup">
                            <p:stCondLst>
                              <p:cond delay="500"/>
                            </p:stCondLst>
                            <p:childTnLst>
                              <p:par>
                                <p:cTn id="28" presetID="1" presetClass="mediacall" presetSubtype="0" fill="hold" nodeType="afterEffect">
                                  <p:stCondLst>
                                    <p:cond delay="0"/>
                                  </p:stCondLst>
                                  <p:childTnLst>
                                    <p:cmd type="call" cmd="playFrom(0.0)">
                                      <p:cBhvr additive="base">
                                        <p:cTn id="29" dur="17640" fill="hold"/>
                                        <p:tgtEl>
                                          <p:spTgt spid="3"/>
                                        </p:tgtEl>
                                      </p:cBhvr>
                                    </p:cmd>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500"/>
                                        <p:tgtEl>
                                          <p:spTgt spid="8"/>
                                        </p:tgtEl>
                                      </p:cBhvr>
                                    </p:animEffect>
                                  </p:childTnLst>
                                </p:cTn>
                              </p:par>
                            </p:childTnLst>
                          </p:cTn>
                        </p:par>
                        <p:par>
                          <p:cTn id="41" fill="hold" nodeType="afterGroup">
                            <p:stCondLst>
                              <p:cond delay="500"/>
                            </p:stCondLst>
                            <p:childTnLst>
                              <p:par>
                                <p:cTn id="42" presetID="1" presetClass="mediacall" presetSubtype="0" fill="hold" nodeType="afterEffect">
                                  <p:stCondLst>
                                    <p:cond delay="0"/>
                                  </p:stCondLst>
                                  <p:childTnLst>
                                    <p:cmd type="call" cmd="playFrom(0.0)">
                                      <p:cBhvr additive="base">
                                        <p:cTn id="43" dur="25320" fill="hold"/>
                                        <p:tgtEl>
                                          <p:spTgt spid="4"/>
                                        </p:tgtEl>
                                      </p:cBhvr>
                                    </p:cmd>
                                  </p:childTnLst>
                                </p:cTn>
                              </p:par>
                            </p:childTnLst>
                          </p:cTn>
                        </p:par>
                      </p:childTnLst>
                    </p:cTn>
                  </p:par>
                  <p:par>
                    <p:cTn id="45" fill="hold" nodeType="clickPar">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left)">
                                      <p:cBhvr>
                                        <p:cTn id="49" dur="500"/>
                                        <p:tgtEl>
                                          <p:spTgt spid="15"/>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wipe(left)">
                                      <p:cBhvr>
                                        <p:cTn id="5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6" fill="hold" display="0">
                  <p:stCondLst>
                    <p:cond delay="indefinite"/>
                  </p:stCondLst>
                  <p:endCondLst>
                    <p:cond evt="onStopAudio">
                      <p:tgtEl>
                        <p:sldTgt/>
                      </p:tgtEl>
                    </p:cond>
                  </p:endCondLst>
                </p:cTn>
                <p:tgtEl>
                  <p:spTgt spid="2"/>
                </p:tgtEl>
              </p:cMediaNode>
            </p:audio>
            <p:audio>
              <p:cMediaNode>
                <p:cTn id="30" fill="hold" display="0">
                  <p:stCondLst>
                    <p:cond delay="indefinite"/>
                  </p:stCondLst>
                  <p:endCondLst>
                    <p:cond evt="onStopAudio">
                      <p:tgtEl>
                        <p:sldTgt/>
                      </p:tgtEl>
                    </p:cond>
                  </p:endCondLst>
                </p:cTn>
                <p:tgtEl>
                  <p:spTgt spid="3"/>
                </p:tgtEl>
              </p:cMediaNode>
            </p:audio>
            <p:audio>
              <p:cMediaNode>
                <p:cTn id="44" fill="hold" display="0">
                  <p:stCondLst>
                    <p:cond delay="indefinite"/>
                  </p:stCondLst>
                  <p:endCondLst>
                    <p:cond evt="onStopAudio">
                      <p:tgtEl>
                        <p:sldTgt/>
                      </p:tgtEl>
                    </p:cond>
                  </p:endCondLst>
                </p:cTn>
                <p:tgtEl>
                  <p:spTgt spid="4"/>
                </p:tgtEl>
              </p:cMediaNode>
            </p:audio>
          </p:childTnLst>
        </p:cTn>
      </p:par>
    </p:tnLst>
    <p:bldLst>
      <p:bldP spid="8" grpId="0" animBg="1"/>
      <p:bldP spid="9" grpId="0" animBg="1"/>
      <p:bldP spid="10" grpId="0" animBg="1"/>
      <p:bldP spid="11" grpId="0" animBg="1"/>
      <p:bldP spid="12" grpId="0" animBg="1"/>
      <p:bldP spid="14" grpId="0" animBg="1"/>
      <p:bldP spid="15" grpId="0"/>
      <p:bldP spid="5" grpId="0"/>
    </p:bldLst>
  </p:timing>
</p:sld>
</file>

<file path=ppt/tags/tag1.xml><?xml version="1.0" encoding="utf-8"?>
<p:tagLst xmlns:p="http://schemas.openxmlformats.org/presentationml/2006/main">
  <p:tag name="KSO_WM_MEDIACOVER_FLAG" val="1"/>
  <p:tag name="KSO_WM_UNIT_MEDIACOVER_BTN_STATE" val="1"/>
  <p:tag name="KSO_WM_UNIT_MEDIACOVER_BTNRECT" val="0*0*0*0"/>
</p:tagLst>
</file>

<file path=ppt/tags/tag2.xml><?xml version="1.0" encoding="utf-8"?>
<p:tagLst xmlns:p="http://schemas.openxmlformats.org/presentationml/2006/main">
  <p:tag name="AS_OS" val="Unix 3.10 unknown"/>
  <p:tag name="AS_RELEASE_DATE" val="2023.03.31"/>
  <p:tag name="AS_TITLE" val="Aspose.Slides for Java"/>
  <p:tag name="AS_VERSION" val="23.3"/>
  <p:tag name="COMMONDATA" val="eyJoZGlkIjoiNzVjYzk0ODMzYzY0MjdmZTZkZjU0OGM3ZTEwNTNkNTkifQ=="/>
</p:tagLst>
</file>

<file path=ppt/theme/theme1.xml><?xml version="1.0" encoding="utf-8"?>
<a:theme xmlns:r="http://schemas.openxmlformats.org/officeDocument/2006/relationships"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138</Paragraphs>
  <Slides>17</Slides>
  <Notes>1</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宋体</vt:lpstr>
      <vt:lpstr>Calibri</vt:lpstr>
      <vt:lpstr>Times New Roman</vt:lpstr>
      <vt:lpstr>黑体</vt:lpstr>
      <vt:lpstr>华文新魏</vt:lpstr>
      <vt:lpstr>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2024-12-03T22:08:12Z</cp:lastPrinted>
  <dcterms:created xsi:type="dcterms:W3CDTF">2024-12-03T22:08:12Z</dcterms:created>
  <dcterms:modified xsi:type="dcterms:W3CDTF">2024-12-03T14:08:12Z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