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9" r:id="rId3"/>
    <p:sldId id="264" r:id="rId4"/>
    <p:sldId id="256" r:id="rId5"/>
    <p:sldId id="257" r:id="rId6"/>
    <p:sldId id="261" r:id="rId7"/>
    <p:sldId id="262" r:id="rId8"/>
    <p:sldId id="260" r:id="rId9"/>
    <p:sldId id="266" r:id="rId10"/>
    <p:sldId id="270" r:id="rId11"/>
    <p:sldId id="271" r:id="rId12"/>
    <p:sldId id="278" r:id="rId13"/>
    <p:sldId id="269" r:id="rId14"/>
    <p:sldId id="277" r:id="rId15"/>
    <p:sldId id="279" r:id="rId16"/>
    <p:sldId id="280" r:id="rId17"/>
    <p:sldId id="268" r:id="rId19"/>
    <p:sldId id="281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30722" name="幻灯片图像占位符 3072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3.png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9" Type="http://schemas.openxmlformats.org/officeDocument/2006/relationships/tags" Target="../tags/tag19.xml"/><Relationship Id="rId28" Type="http://schemas.openxmlformats.org/officeDocument/2006/relationships/tags" Target="../tags/tag18.xml"/><Relationship Id="rId27" Type="http://schemas.openxmlformats.org/officeDocument/2006/relationships/tags" Target="../tags/tag17.xml"/><Relationship Id="rId26" Type="http://schemas.openxmlformats.org/officeDocument/2006/relationships/tags" Target="../tags/tag16.xml"/><Relationship Id="rId25" Type="http://schemas.openxmlformats.org/officeDocument/2006/relationships/tags" Target="../tags/tag15.xml"/><Relationship Id="rId24" Type="http://schemas.openxmlformats.org/officeDocument/2006/relationships/image" Target="../media/image9.png"/><Relationship Id="rId23" Type="http://schemas.openxmlformats.org/officeDocument/2006/relationships/tags" Target="../tags/tag14.xml"/><Relationship Id="rId22" Type="http://schemas.openxmlformats.org/officeDocument/2006/relationships/image" Target="../media/image8.png"/><Relationship Id="rId21" Type="http://schemas.openxmlformats.org/officeDocument/2006/relationships/tags" Target="../tags/tag13.xml"/><Relationship Id="rId20" Type="http://schemas.openxmlformats.org/officeDocument/2006/relationships/tags" Target="../tags/tag12.xml"/><Relationship Id="rId2" Type="http://schemas.openxmlformats.org/officeDocument/2006/relationships/tags" Target="../tags/tag1.xml"/><Relationship Id="rId19" Type="http://schemas.openxmlformats.org/officeDocument/2006/relationships/tags" Target="../tags/tag11.xml"/><Relationship Id="rId18" Type="http://schemas.openxmlformats.org/officeDocument/2006/relationships/tags" Target="../tags/tag10.xml"/><Relationship Id="rId17" Type="http://schemas.openxmlformats.org/officeDocument/2006/relationships/image" Target="../media/image7.png"/><Relationship Id="rId16" Type="http://schemas.openxmlformats.org/officeDocument/2006/relationships/tags" Target="../tags/tag9.xml"/><Relationship Id="rId15" Type="http://schemas.openxmlformats.org/officeDocument/2006/relationships/image" Target="../media/image6.png"/><Relationship Id="rId14" Type="http://schemas.openxmlformats.org/officeDocument/2006/relationships/tags" Target="../tags/tag8.xml"/><Relationship Id="rId13" Type="http://schemas.openxmlformats.org/officeDocument/2006/relationships/tags" Target="../tags/tag7.xml"/><Relationship Id="rId12" Type="http://schemas.openxmlformats.org/officeDocument/2006/relationships/image" Target="../media/image5.png"/><Relationship Id="rId11" Type="http://schemas.openxmlformats.org/officeDocument/2006/relationships/tags" Target="../tags/tag6.xml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image" Target="../media/image12.png"/><Relationship Id="rId6" Type="http://schemas.openxmlformats.org/officeDocument/2006/relationships/tags" Target="../tags/tag109.xml"/><Relationship Id="rId5" Type="http://schemas.openxmlformats.org/officeDocument/2006/relationships/image" Target="../media/image11.png"/><Relationship Id="rId4" Type="http://schemas.openxmlformats.org/officeDocument/2006/relationships/tags" Target="../tags/tag108.xml"/><Relationship Id="rId3" Type="http://schemas.openxmlformats.org/officeDocument/2006/relationships/image" Target="../media/image10.png"/><Relationship Id="rId2" Type="http://schemas.openxmlformats.org/officeDocument/2006/relationships/tags" Target="../tags/tag107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image" Target="../media/image8.png"/><Relationship Id="rId7" Type="http://schemas.openxmlformats.org/officeDocument/2006/relationships/tags" Target="../tags/tag120.xml"/><Relationship Id="rId6" Type="http://schemas.openxmlformats.org/officeDocument/2006/relationships/image" Target="../media/image10.png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3" Type="http://schemas.openxmlformats.org/officeDocument/2006/relationships/tags" Target="../tags/tag131.xml"/><Relationship Id="rId22" Type="http://schemas.openxmlformats.org/officeDocument/2006/relationships/tags" Target="../tags/tag130.xml"/><Relationship Id="rId21" Type="http://schemas.openxmlformats.org/officeDocument/2006/relationships/tags" Target="../tags/tag129.xml"/><Relationship Id="rId20" Type="http://schemas.openxmlformats.org/officeDocument/2006/relationships/tags" Target="../tags/tag128.xml"/><Relationship Id="rId2" Type="http://schemas.openxmlformats.org/officeDocument/2006/relationships/tags" Target="../tags/tag116.xml"/><Relationship Id="rId19" Type="http://schemas.openxmlformats.org/officeDocument/2006/relationships/image" Target="../media/image16.png"/><Relationship Id="rId18" Type="http://schemas.openxmlformats.org/officeDocument/2006/relationships/tags" Target="../tags/tag127.xml"/><Relationship Id="rId17" Type="http://schemas.openxmlformats.org/officeDocument/2006/relationships/image" Target="../media/image15.png"/><Relationship Id="rId16" Type="http://schemas.openxmlformats.org/officeDocument/2006/relationships/tags" Target="../tags/tag126.xml"/><Relationship Id="rId15" Type="http://schemas.openxmlformats.org/officeDocument/2006/relationships/tags" Target="../tags/tag125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image" Target="../media/image14.png"/><Relationship Id="rId11" Type="http://schemas.openxmlformats.org/officeDocument/2006/relationships/tags" Target="../tags/tag122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136.xml"/><Relationship Id="rId7" Type="http://schemas.openxmlformats.org/officeDocument/2006/relationships/image" Target="../media/image11.png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image" Target="../media/image10.png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image" Target="../media/image10.png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image" Target="../media/image11.png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image" Target="../media/image10.png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8" Type="http://schemas.openxmlformats.org/officeDocument/2006/relationships/tags" Target="../tags/tag165.xml"/><Relationship Id="rId17" Type="http://schemas.openxmlformats.org/officeDocument/2006/relationships/tags" Target="../tags/tag164.xml"/><Relationship Id="rId16" Type="http://schemas.openxmlformats.org/officeDocument/2006/relationships/tags" Target="../tags/tag163.xml"/><Relationship Id="rId15" Type="http://schemas.openxmlformats.org/officeDocument/2006/relationships/tags" Target="../tags/tag162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image" Target="../media/image11.png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image" Target="../media/image10.png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8" Type="http://schemas.openxmlformats.org/officeDocument/2006/relationships/tags" Target="../tags/tag179.xml"/><Relationship Id="rId17" Type="http://schemas.openxmlformats.org/officeDocument/2006/relationships/tags" Target="../tags/tag178.xml"/><Relationship Id="rId16" Type="http://schemas.openxmlformats.org/officeDocument/2006/relationships/tags" Target="../tags/tag177.xml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image" Target="../media/image11.png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image" Target="../media/image10.png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8" Type="http://schemas.openxmlformats.org/officeDocument/2006/relationships/tags" Target="../tags/tag193.xml"/><Relationship Id="rId17" Type="http://schemas.openxmlformats.org/officeDocument/2006/relationships/tags" Target="../tags/tag192.xml"/><Relationship Id="rId16" Type="http://schemas.openxmlformats.org/officeDocument/2006/relationships/tags" Target="../tags/tag191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198.xml"/><Relationship Id="rId7" Type="http://schemas.openxmlformats.org/officeDocument/2006/relationships/image" Target="../media/image11.png"/><Relationship Id="rId6" Type="http://schemas.openxmlformats.org/officeDocument/2006/relationships/tags" Target="../tags/tag197.xml"/><Relationship Id="rId5" Type="http://schemas.openxmlformats.org/officeDocument/2006/relationships/image" Target="../media/image10.png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9" Type="http://schemas.openxmlformats.org/officeDocument/2006/relationships/tags" Target="../tags/tag208.xml"/><Relationship Id="rId18" Type="http://schemas.openxmlformats.org/officeDocument/2006/relationships/tags" Target="../tags/tag207.xml"/><Relationship Id="rId17" Type="http://schemas.openxmlformats.org/officeDocument/2006/relationships/tags" Target="../tags/tag206.xml"/><Relationship Id="rId16" Type="http://schemas.openxmlformats.org/officeDocument/2006/relationships/tags" Target="../tags/tag205.xml"/><Relationship Id="rId15" Type="http://schemas.openxmlformats.org/officeDocument/2006/relationships/tags" Target="../tags/tag204.xml"/><Relationship Id="rId14" Type="http://schemas.openxmlformats.org/officeDocument/2006/relationships/tags" Target="../tags/tag203.xml"/><Relationship Id="rId13" Type="http://schemas.openxmlformats.org/officeDocument/2006/relationships/tags" Target="../tags/tag202.xml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image" Target="../media/image10.png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../media/image12.png"/><Relationship Id="rId6" Type="http://schemas.openxmlformats.org/officeDocument/2006/relationships/tags" Target="../tags/tag22.xml"/><Relationship Id="rId5" Type="http://schemas.openxmlformats.org/officeDocument/2006/relationships/image" Target="../media/image11.png"/><Relationship Id="rId4" Type="http://schemas.openxmlformats.org/officeDocument/2006/relationships/tags" Target="../tags/tag21.xml"/><Relationship Id="rId3" Type="http://schemas.openxmlformats.org/officeDocument/2006/relationships/image" Target="../media/image10.png"/><Relationship Id="rId2" Type="http://schemas.openxmlformats.org/officeDocument/2006/relationships/tags" Target="../tags/tag2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image" Target="../media/image8.png"/><Relationship Id="rId7" Type="http://schemas.openxmlformats.org/officeDocument/2006/relationships/tags" Target="../tags/tag34.xml"/><Relationship Id="rId6" Type="http://schemas.openxmlformats.org/officeDocument/2006/relationships/image" Target="../media/image10.png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4" Type="http://schemas.openxmlformats.org/officeDocument/2006/relationships/tags" Target="../tags/tag46.xml"/><Relationship Id="rId23" Type="http://schemas.openxmlformats.org/officeDocument/2006/relationships/tags" Target="../tags/tag45.xml"/><Relationship Id="rId22" Type="http://schemas.openxmlformats.org/officeDocument/2006/relationships/tags" Target="../tags/tag44.xml"/><Relationship Id="rId21" Type="http://schemas.openxmlformats.org/officeDocument/2006/relationships/tags" Target="../tags/tag43.xml"/><Relationship Id="rId20" Type="http://schemas.openxmlformats.org/officeDocument/2006/relationships/tags" Target="../tags/tag42.xml"/><Relationship Id="rId2" Type="http://schemas.openxmlformats.org/officeDocument/2006/relationships/tags" Target="../tags/tag30.xml"/><Relationship Id="rId19" Type="http://schemas.openxmlformats.org/officeDocument/2006/relationships/image" Target="../media/image16.png"/><Relationship Id="rId18" Type="http://schemas.openxmlformats.org/officeDocument/2006/relationships/tags" Target="../tags/tag41.xml"/><Relationship Id="rId17" Type="http://schemas.openxmlformats.org/officeDocument/2006/relationships/image" Target="../media/image15.png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image" Target="../media/image14.png"/><Relationship Id="rId11" Type="http://schemas.openxmlformats.org/officeDocument/2006/relationships/tags" Target="../tags/tag36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image" Target="../media/image12.png"/><Relationship Id="rId6" Type="http://schemas.openxmlformats.org/officeDocument/2006/relationships/tags" Target="../tags/tag49.xml"/><Relationship Id="rId5" Type="http://schemas.openxmlformats.org/officeDocument/2006/relationships/image" Target="../media/image11.png"/><Relationship Id="rId4" Type="http://schemas.openxmlformats.org/officeDocument/2006/relationships/tags" Target="../tags/tag48.xml"/><Relationship Id="rId3" Type="http://schemas.openxmlformats.org/officeDocument/2006/relationships/image" Target="../media/image10.png"/><Relationship Id="rId2" Type="http://schemas.openxmlformats.org/officeDocument/2006/relationships/tags" Target="../tags/tag47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image" Target="../media/image12.png"/><Relationship Id="rId6" Type="http://schemas.openxmlformats.org/officeDocument/2006/relationships/tags" Target="../tags/tag60.xml"/><Relationship Id="rId5" Type="http://schemas.openxmlformats.org/officeDocument/2006/relationships/image" Target="../media/image11.png"/><Relationship Id="rId4" Type="http://schemas.openxmlformats.org/officeDocument/2006/relationships/tags" Target="../tags/tag59.xml"/><Relationship Id="rId3" Type="http://schemas.openxmlformats.org/officeDocument/2006/relationships/image" Target="../media/image10.png"/><Relationship Id="rId2" Type="http://schemas.openxmlformats.org/officeDocument/2006/relationships/tags" Target="../tags/tag58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image" Target="../media/image11.pn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6" Type="http://schemas.openxmlformats.org/officeDocument/2006/relationships/tags" Target="../tags/tag82.xml"/><Relationship Id="rId15" Type="http://schemas.openxmlformats.org/officeDocument/2006/relationships/tags" Target="../tags/tag81.xml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image" Target="../media/image12.png"/><Relationship Id="rId11" Type="http://schemas.openxmlformats.org/officeDocument/2006/relationships/tags" Target="../tags/tag78.xml"/><Relationship Id="rId10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image" Target="../media/image12.png"/><Relationship Id="rId6" Type="http://schemas.openxmlformats.org/officeDocument/2006/relationships/tags" Target="../tags/tag88.xml"/><Relationship Id="rId5" Type="http://schemas.openxmlformats.org/officeDocument/2006/relationships/image" Target="../media/image11.png"/><Relationship Id="rId4" Type="http://schemas.openxmlformats.org/officeDocument/2006/relationships/tags" Target="../tags/tag87.xml"/><Relationship Id="rId3" Type="http://schemas.openxmlformats.org/officeDocument/2006/relationships/image" Target="../media/image10.png"/><Relationship Id="rId2" Type="http://schemas.openxmlformats.org/officeDocument/2006/relationships/tags" Target="../tags/tag86.xml"/><Relationship Id="rId15" Type="http://schemas.openxmlformats.org/officeDocument/2006/relationships/tags" Target="../tags/tag96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image" Target="../media/image12.png"/><Relationship Id="rId6" Type="http://schemas.openxmlformats.org/officeDocument/2006/relationships/tags" Target="../tags/tag99.xml"/><Relationship Id="rId5" Type="http://schemas.openxmlformats.org/officeDocument/2006/relationships/image" Target="../media/image11.png"/><Relationship Id="rId4" Type="http://schemas.openxmlformats.org/officeDocument/2006/relationships/tags" Target="../tags/tag98.xml"/><Relationship Id="rId3" Type="http://schemas.openxmlformats.org/officeDocument/2006/relationships/image" Target="../media/image10.png"/><Relationship Id="rId2" Type="http://schemas.openxmlformats.org/officeDocument/2006/relationships/tags" Target="../tags/tag97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rot="13260000">
            <a:off x="3704590" y="-1502410"/>
            <a:ext cx="3617595" cy="4262120"/>
          </a:xfrm>
          <a:custGeom>
            <a:avLst/>
            <a:gdLst>
              <a:gd name="connsiteX0" fmla="*/ 3617595 w 3617595"/>
              <a:gd name="connsiteY0" fmla="*/ 1413996 h 4262120"/>
              <a:gd name="connsiteX1" fmla="*/ 341203 w 3617595"/>
              <a:gd name="connsiteY1" fmla="*/ 4262120 h 4262120"/>
              <a:gd name="connsiteX2" fmla="*/ 0 w 3617595"/>
              <a:gd name="connsiteY2" fmla="*/ 4262120 h 4262120"/>
              <a:gd name="connsiteX3" fmla="*/ 0 w 3617595"/>
              <a:gd name="connsiteY3" fmla="*/ 0 h 4262120"/>
              <a:gd name="connsiteX4" fmla="*/ 3617595 w 3617595"/>
              <a:gd name="connsiteY4" fmla="*/ 0 h 4262120"/>
              <a:gd name="connsiteX5" fmla="*/ 3617595 w 3617595"/>
              <a:gd name="connsiteY5" fmla="*/ 4262120 h 4262120"/>
              <a:gd name="connsiteX6" fmla="*/ 3598761 w 3617595"/>
              <a:gd name="connsiteY6" fmla="*/ 4262120 h 4262120"/>
              <a:gd name="connsiteX7" fmla="*/ 3617595 w 3617595"/>
              <a:gd name="connsiteY7" fmla="*/ 4245748 h 426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7595" h="4262120">
                <a:moveTo>
                  <a:pt x="3617595" y="1413996"/>
                </a:moveTo>
                <a:lnTo>
                  <a:pt x="341203" y="4262120"/>
                </a:lnTo>
                <a:lnTo>
                  <a:pt x="0" y="4262120"/>
                </a:lnTo>
                <a:lnTo>
                  <a:pt x="0" y="0"/>
                </a:lnTo>
                <a:lnTo>
                  <a:pt x="3617595" y="0"/>
                </a:lnTo>
                <a:close/>
                <a:moveTo>
                  <a:pt x="3617595" y="4262120"/>
                </a:moveTo>
                <a:lnTo>
                  <a:pt x="3598761" y="4262120"/>
                </a:lnTo>
                <a:lnTo>
                  <a:pt x="3617595" y="4245748"/>
                </a:lnTo>
                <a:close/>
              </a:path>
            </a:pathLst>
          </a:custGeom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-156210" y="-17145"/>
            <a:ext cx="12952095" cy="8042910"/>
            <a:chOff x="-246" y="-27"/>
            <a:chExt cx="20397" cy="12666"/>
          </a:xfrm>
        </p:grpSpPr>
        <p:pic>
          <p:nvPicPr>
            <p:cNvPr id="9" name="图片 8" descr="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0" y="-27"/>
              <a:ext cx="5085" cy="4913"/>
            </a:xfrm>
            <a:prstGeom prst="rect">
              <a:avLst/>
            </a:prstGeom>
          </p:spPr>
        </p:pic>
        <p:pic>
          <p:nvPicPr>
            <p:cNvPr id="12" name="图片 11" descr="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13897" y="4867"/>
              <a:ext cx="6255" cy="6712"/>
            </a:xfrm>
            <a:prstGeom prst="rect">
              <a:avLst/>
            </a:prstGeom>
          </p:spPr>
        </p:pic>
        <p:pic>
          <p:nvPicPr>
            <p:cNvPr id="7" name="图片 6" descr="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12468" y="-27"/>
              <a:ext cx="6711" cy="4947"/>
            </a:xfrm>
            <a:prstGeom prst="rect">
              <a:avLst/>
            </a:prstGeom>
          </p:spPr>
        </p:pic>
        <p:pic>
          <p:nvPicPr>
            <p:cNvPr id="8" name="图片 7" descr="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-246" y="4867"/>
              <a:ext cx="6034" cy="5948"/>
            </a:xfrm>
            <a:prstGeom prst="rect">
              <a:avLst/>
            </a:prstGeom>
          </p:spPr>
        </p:pic>
        <p:pic>
          <p:nvPicPr>
            <p:cNvPr id="15" name="图片 14" descr="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>
            <a:xfrm rot="1800000">
              <a:off x="8685" y="5927"/>
              <a:ext cx="5697" cy="6712"/>
            </a:xfrm>
            <a:custGeom>
              <a:avLst/>
              <a:gdLst>
                <a:gd name="connsiteX0" fmla="*/ 0 w 3617595"/>
                <a:gd name="connsiteY0" fmla="*/ 0 h 4262120"/>
                <a:gd name="connsiteX1" fmla="*/ 3617595 w 3617595"/>
                <a:gd name="connsiteY1" fmla="*/ 0 h 4262120"/>
                <a:gd name="connsiteX2" fmla="*/ 3617595 w 3617595"/>
                <a:gd name="connsiteY2" fmla="*/ 2199068 h 4262120"/>
                <a:gd name="connsiteX3" fmla="*/ 44283 w 3617595"/>
                <a:gd name="connsiteY3" fmla="*/ 4262120 h 4262120"/>
                <a:gd name="connsiteX4" fmla="*/ 0 w 3617595"/>
                <a:gd name="connsiteY4" fmla="*/ 4262120 h 426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7595" h="4262120">
                  <a:moveTo>
                    <a:pt x="0" y="0"/>
                  </a:moveTo>
                  <a:lnTo>
                    <a:pt x="3617595" y="0"/>
                  </a:lnTo>
                  <a:lnTo>
                    <a:pt x="3617595" y="2199068"/>
                  </a:lnTo>
                  <a:lnTo>
                    <a:pt x="44283" y="4262120"/>
                  </a:lnTo>
                  <a:lnTo>
                    <a:pt x="0" y="4262120"/>
                  </a:lnTo>
                  <a:close/>
                </a:path>
              </a:pathLst>
            </a:custGeom>
          </p:spPr>
        </p:pic>
        <p:pic>
          <p:nvPicPr>
            <p:cNvPr id="11" name="图片 10" descr="5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 cstate="email"/>
            <a:stretch>
              <a:fillRect/>
            </a:stretch>
          </p:blipFill>
          <p:spPr>
            <a:xfrm rot="2700000">
              <a:off x="5337" y="8209"/>
              <a:ext cx="2171" cy="2434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485" y="5377"/>
              <a:ext cx="5557" cy="459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1327" y="782"/>
              <a:ext cx="5557" cy="459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2518" y="782"/>
              <a:ext cx="5557" cy="459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7042" y="6918"/>
              <a:ext cx="5557" cy="459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2" cstate="email"/>
            <a:stretch>
              <a:fillRect/>
            </a:stretch>
          </p:blipFill>
          <p:spPr>
            <a:xfrm>
              <a:off x="1485" y="4131"/>
              <a:ext cx="647" cy="538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4" cstate="email"/>
            <a:stretch>
              <a:fillRect/>
            </a:stretch>
          </p:blipFill>
          <p:spPr>
            <a:xfrm>
              <a:off x="16884" y="4229"/>
              <a:ext cx="743" cy="741"/>
            </a:xfrm>
            <a:prstGeom prst="rect">
              <a:avLst/>
            </a:prstGeom>
          </p:spPr>
        </p:pic>
      </p:grpSp>
      <p:sp>
        <p:nvSpPr>
          <p:cNvPr id="20" name="标题 19"/>
          <p:cNvSpPr>
            <a:spLocks noGrp="1"/>
          </p:cNvSpPr>
          <p:nvPr>
            <p:ph type="ctrTitle" hasCustomPrompt="1"/>
            <p:custDataLst>
              <p:tags r:id="rId25"/>
            </p:custDataLst>
          </p:nvPr>
        </p:nvSpPr>
        <p:spPr>
          <a:xfrm>
            <a:off x="2264400" y="2196000"/>
            <a:ext cx="7664400" cy="1324800"/>
          </a:xfrm>
        </p:spPr>
        <p:txBody>
          <a:bodyPr anchor="b">
            <a:normAutofit/>
          </a:bodyPr>
          <a:lstStyle>
            <a:lvl1pPr algn="ctr">
              <a:defRPr sz="8000" b="1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 smtClean="0"/>
              <a:t>编辑</a:t>
            </a:r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29" name="副标题 2"/>
          <p:cNvSpPr>
            <a:spLocks noGrp="1"/>
          </p:cNvSpPr>
          <p:nvPr>
            <p:ph type="subTitle" idx="1" hasCustomPrompt="1"/>
            <p:custDataLst>
              <p:tags r:id="rId26"/>
            </p:custDataLst>
          </p:nvPr>
        </p:nvSpPr>
        <p:spPr>
          <a:xfrm>
            <a:off x="4708800" y="3542400"/>
            <a:ext cx="2775600" cy="453600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3484800" y="4356000"/>
            <a:ext cx="2214000" cy="374400"/>
          </a:xfrm>
        </p:spPr>
        <p:txBody>
          <a:bodyPr/>
          <a:lstStyle>
            <a:lvl1pPr marL="0" indent="0" eaLnBrk="1" fontAlgn="auto" latinLnBrk="0" hangingPunct="1">
              <a:lnSpc>
                <a:spcPct val="120000"/>
              </a:lnSpc>
              <a:buNone/>
              <a:defRPr sz="15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6705600" y="4356000"/>
            <a:ext cx="1946275" cy="374400"/>
          </a:xfrm>
        </p:spPr>
        <p:txBody>
          <a:bodyPr/>
          <a:lstStyle>
            <a:lvl1pPr marL="0" indent="0" algn="r" eaLnBrk="1" fontAlgn="auto" latinLnBrk="0" hangingPunct="1">
              <a:lnSpc>
                <a:spcPct val="120000"/>
              </a:lnSpc>
              <a:buNone/>
              <a:defRPr sz="15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040890" cy="197294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538605" y="1299845"/>
            <a:ext cx="9042400" cy="42151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369695" y="1185545"/>
            <a:ext cx="9353550" cy="44672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1369695" y="992505"/>
            <a:ext cx="9353550" cy="4657725"/>
            <a:chOff x="2157" y="1563"/>
            <a:chExt cx="14730" cy="733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2157" y="1867"/>
              <a:ext cx="4825" cy="466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3137" y="7049"/>
              <a:ext cx="647" cy="53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flipH="1" flipV="1">
              <a:off x="12491" y="4650"/>
              <a:ext cx="4396" cy="424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880" y="4446"/>
              <a:ext cx="4513" cy="314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1198" y="1895"/>
              <a:ext cx="4513" cy="314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4183" y="1563"/>
              <a:ext cx="4513" cy="314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392" y="4856"/>
              <a:ext cx="4513" cy="314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5849" y="3919"/>
              <a:ext cx="603" cy="50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 cstate="email"/>
            <a:stretch>
              <a:fillRect/>
            </a:stretch>
          </p:blipFill>
          <p:spPr>
            <a:xfrm>
              <a:off x="5670" y="2509"/>
              <a:ext cx="525" cy="36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2908800" y="2696400"/>
            <a:ext cx="6675968" cy="1746682"/>
          </a:xfrm>
        </p:spPr>
        <p:txBody>
          <a:bodyPr anchor="ctr" anchorCtr="0">
            <a:normAutofit/>
          </a:bodyPr>
          <a:lstStyle>
            <a:lvl1pPr algn="ctr">
              <a:defRPr sz="6000" b="1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1" y="0"/>
            <a:ext cx="12191998" cy="6858000"/>
            <a:chOff x="1" y="0"/>
            <a:chExt cx="12191998" cy="6858000"/>
          </a:xfrm>
        </p:grpSpPr>
        <p:pic>
          <p:nvPicPr>
            <p:cNvPr id="6" name="图片 5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442720" cy="139457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7436074" y="194531"/>
              <a:ext cx="4026468" cy="277081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1462542" y="2273093"/>
              <a:ext cx="538360" cy="44682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729459" y="2496506"/>
              <a:ext cx="4026468" cy="277081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 rot="19800000">
              <a:off x="374333" y="5380277"/>
              <a:ext cx="538360" cy="44682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/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" y="0"/>
            <a:ext cx="12191998" cy="6858000"/>
            <a:chOff x="1" y="0"/>
            <a:chExt cx="12191998" cy="6858000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" y="0"/>
              <a:ext cx="1442720" cy="139457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1" y="0"/>
            <a:ext cx="12191998" cy="6858000"/>
            <a:chOff x="1" y="0"/>
            <a:chExt cx="12191998" cy="6858000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" y="0"/>
              <a:ext cx="1442720" cy="139457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436074" y="194531"/>
              <a:ext cx="4026468" cy="277081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11462542" y="2273093"/>
              <a:ext cx="538360" cy="44682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29459" y="2496506"/>
              <a:ext cx="4026468" cy="277081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rot="19800000">
              <a:off x="374333" y="5380277"/>
              <a:ext cx="538360" cy="44682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1" y="0"/>
            <a:ext cx="12191998" cy="6858000"/>
            <a:chOff x="1" y="0"/>
            <a:chExt cx="12191998" cy="6858000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" y="0"/>
              <a:ext cx="1442720" cy="139457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436074" y="194531"/>
              <a:ext cx="4026468" cy="277081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11462542" y="2273093"/>
              <a:ext cx="538360" cy="44682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29459" y="2496506"/>
              <a:ext cx="4026468" cy="277081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rot="19800000">
              <a:off x="374333" y="5380277"/>
              <a:ext cx="538360" cy="44682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1" y="0"/>
            <a:ext cx="12191998" cy="6858000"/>
            <a:chOff x="1" y="0"/>
            <a:chExt cx="12191998" cy="6858000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" y="0"/>
              <a:ext cx="1442720" cy="139457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436074" y="194531"/>
              <a:ext cx="4026468" cy="277081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11462542" y="2273093"/>
              <a:ext cx="538360" cy="44682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29459" y="2496506"/>
              <a:ext cx="4026468" cy="277081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rot="19800000">
              <a:off x="374333" y="5380277"/>
              <a:ext cx="538360" cy="44682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>
            <p:custDataLst>
              <p:tags r:id="rId3"/>
            </p:custDataLst>
          </p:nvPr>
        </p:nvGrpSpPr>
        <p:grpSpPr>
          <a:xfrm>
            <a:off x="374333" y="194531"/>
            <a:ext cx="11817666" cy="6663469"/>
            <a:chOff x="374333" y="194531"/>
            <a:chExt cx="11817666" cy="6663469"/>
          </a:xfrm>
        </p:grpSpPr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7436074" y="194531"/>
              <a:ext cx="4026468" cy="277081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1462542" y="2273093"/>
              <a:ext cx="538360" cy="446827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729459" y="2496506"/>
              <a:ext cx="4026468" cy="277081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 rot="19800000">
              <a:off x="374333" y="5380277"/>
              <a:ext cx="538360" cy="44682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1999" cy="6857999"/>
            <a:chOff x="0" y="0"/>
            <a:chExt cx="12191999" cy="6857999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0" y="0"/>
              <a:ext cx="3393463" cy="328022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8798536" y="3577770"/>
              <a:ext cx="3393463" cy="3280229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275445" y="4060190"/>
            <a:ext cx="2917190" cy="28200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538605" y="1299845"/>
            <a:ext cx="9042400" cy="42151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369695" y="1185545"/>
            <a:ext cx="9353550" cy="44672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1369695" y="992505"/>
            <a:ext cx="9353550" cy="4659630"/>
            <a:chOff x="2157" y="1563"/>
            <a:chExt cx="14730" cy="7338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2157" y="1867"/>
              <a:ext cx="4825" cy="466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3137" y="7049"/>
              <a:ext cx="647" cy="53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flipH="1" flipV="1">
              <a:off x="12491" y="4653"/>
              <a:ext cx="4396" cy="424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880" y="4446"/>
              <a:ext cx="4513" cy="3141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1198" y="1895"/>
              <a:ext cx="4513" cy="314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4183" y="1563"/>
              <a:ext cx="4513" cy="3141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392" y="4856"/>
              <a:ext cx="4513" cy="314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5849" y="3919"/>
              <a:ext cx="603" cy="507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 cstate="email"/>
            <a:stretch>
              <a:fillRect/>
            </a:stretch>
          </p:blipFill>
          <p:spPr>
            <a:xfrm>
              <a:off x="5670" y="2509"/>
              <a:ext cx="525" cy="36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3358800" y="3254400"/>
            <a:ext cx="5475600" cy="770400"/>
          </a:xfrm>
        </p:spPr>
        <p:txBody>
          <a:bodyPr anchor="b">
            <a:normAutofit/>
          </a:bodyPr>
          <a:lstStyle>
            <a:lvl1pPr algn="ctr" eaLnBrk="1" fontAlgn="auto" latinLnBrk="0" hangingPunct="1">
              <a:defRPr sz="4000" b="1" u="none" strike="noStrike" kern="1200" cap="none" spc="6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3744000" y="4064400"/>
            <a:ext cx="4705200" cy="4536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20000"/>
              </a:lnSpc>
              <a:buNone/>
              <a:defRPr sz="1400" spc="3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472295" y="4229100"/>
            <a:ext cx="2719705" cy="2628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254490" y="4018915"/>
            <a:ext cx="2937510" cy="283908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202565" y="194310"/>
            <a:ext cx="11798300" cy="64712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>
            <p:custDataLst>
              <p:tags r:id="rId3"/>
            </p:custDataLst>
          </p:nvPr>
        </p:nvSpPr>
        <p:spPr>
          <a:xfrm>
            <a:off x="-12065" y="0"/>
            <a:ext cx="12204065" cy="6858000"/>
          </a:xfrm>
          <a:prstGeom prst="rect">
            <a:avLst/>
          </a:prstGeom>
          <a:noFill/>
          <a:ln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304800" y="2965450"/>
            <a:ext cx="4026535" cy="27711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11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053465" y="194310"/>
            <a:ext cx="4026535" cy="27711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4331335" y="3894455"/>
            <a:ext cx="4026535" cy="2771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304800" y="2214245"/>
            <a:ext cx="468630" cy="3244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109075" y="3877945"/>
            <a:ext cx="3082925" cy="29800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351405" cy="22733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223.xml"/><Relationship Id="rId23" Type="http://schemas.openxmlformats.org/officeDocument/2006/relationships/tags" Target="../tags/tag22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18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24.xml"/><Relationship Id="rId5" Type="http://schemas.openxmlformats.org/officeDocument/2006/relationships/image" Target="../media/image21.png"/><Relationship Id="rId4" Type="http://schemas.openxmlformats.org/officeDocument/2006/relationships/image" Target="../media/image20.wmf"/><Relationship Id="rId3" Type="http://schemas.openxmlformats.org/officeDocument/2006/relationships/image" Target="../media/image19.png"/><Relationship Id="rId2" Type="http://schemas.openxmlformats.org/officeDocument/2006/relationships/image" Target="NULL" TargetMode="External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3.xml"/><Relationship Id="rId1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5.xml"/><Relationship Id="rId4" Type="http://schemas.openxmlformats.org/officeDocument/2006/relationships/image" Target="../media/image35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6.xml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7.xml"/><Relationship Id="rId1" Type="http://schemas.openxmlformats.org/officeDocument/2006/relationships/hyperlink" Target="&#27979;&#23450;&#28369;&#36718;&#32452;&#30340;&#26426;&#26800;&#25928;&#29575;.sw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9.xml"/><Relationship Id="rId1" Type="http://schemas.openxmlformats.org/officeDocument/2006/relationships/image" Target="../media/image2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0.xml"/><Relationship Id="rId1" Type="http://schemas.openxmlformats.org/officeDocument/2006/relationships/image" Target="../media/image37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25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3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6.xml"/><Relationship Id="rId1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8.xml"/><Relationship Id="rId1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9.xml"/><Relationship Id="rId3" Type="http://schemas.openxmlformats.org/officeDocument/2006/relationships/image" Target="NULL" TargetMode="External"/><Relationship Id="rId2" Type="http://schemas.openxmlformats.org/officeDocument/2006/relationships/image" Target="../media/image29.jpeg"/><Relationship Id="rId1" Type="http://schemas.openxmlformats.org/officeDocument/2006/relationships/image" Target="../media/image28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tags" Target="../tags/tag230.xml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2.xml"/><Relationship Id="rId2" Type="http://schemas.openxmlformats.org/officeDocument/2006/relationships/image" Target="../media/image32.wmf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文本框 40962"/>
          <p:cNvSpPr txBox="1"/>
          <p:nvPr/>
        </p:nvSpPr>
        <p:spPr>
          <a:xfrm>
            <a:off x="1034415" y="172720"/>
            <a:ext cx="4572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6600" b="1" i="1" dirty="0">
                <a:latin typeface="Times New Roman" panose="02020603050405020304" pitchFamily="18" charset="0"/>
                <a:ea typeface="隶书" panose="02010509060101010101" pitchFamily="49" charset="-122"/>
              </a:rPr>
              <a:t>知 识 回 顾</a:t>
            </a:r>
            <a:endParaRPr lang="zh-CN" altLang="en-US" sz="6600" b="1" i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1257300" y="4090670"/>
            <a:ext cx="4724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二功  ：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、什么是功？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1358900" y="4999990"/>
            <a:ext cx="6324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、功的计算式是什么？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1034415" y="1409383"/>
            <a:ext cx="52832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4400">
              <a:tabLst>
                <a:tab pos="457200" algn="l"/>
              </a:tabLst>
            </a:pPr>
            <a:r>
              <a:rPr lang="zh-CN" altLang="en-US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一：</a:t>
            </a:r>
            <a:r>
              <a:rPr lang="zh-CN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杠杆的分类及其的特点</a:t>
            </a:r>
            <a:endParaRPr lang="zh-CN" altLang="en-US" sz="2400" b="1" dirty="0">
              <a:solidFill>
                <a:srgbClr val="0E0D0C"/>
              </a:solidFill>
              <a:latin typeface="Times New Roman" panose="02020603050405020304" pitchFamily="18" charset="0"/>
            </a:endParaRPr>
          </a:p>
          <a:p>
            <a:pPr defTabSz="914400">
              <a:tabLst>
                <a:tab pos="457200" algn="l"/>
              </a:tabLst>
            </a:pPr>
            <a:r>
              <a:rPr lang="en-US" altLang="zh-CN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、省力费距离的机械；</a:t>
            </a:r>
            <a:endParaRPr lang="zh-CN" altLang="en-US" sz="3200" b="1" dirty="0">
              <a:solidFill>
                <a:srgbClr val="0E0D0C"/>
              </a:solidFill>
              <a:latin typeface="Times New Roman" panose="02020603050405020304" pitchFamily="18" charset="0"/>
            </a:endParaRPr>
          </a:p>
          <a:p>
            <a:pPr defTabSz="914400">
              <a:tabLst>
                <a:tab pos="457200" algn="l"/>
              </a:tabLst>
            </a:pPr>
            <a:r>
              <a:rPr lang="en-US" altLang="zh-CN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、费力省距离的机械；</a:t>
            </a:r>
            <a:endParaRPr lang="zh-CN" altLang="en-US" sz="3200" b="1" dirty="0">
              <a:solidFill>
                <a:srgbClr val="0E0D0C"/>
              </a:solidFill>
              <a:latin typeface="Times New Roman" panose="02020603050405020304" pitchFamily="18" charset="0"/>
            </a:endParaRPr>
          </a:p>
          <a:p>
            <a:pPr defTabSz="914400">
              <a:tabLst>
                <a:tab pos="457200" algn="l"/>
              </a:tabLst>
            </a:pPr>
            <a:r>
              <a:rPr lang="en-US" altLang="zh-CN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、等臂杠杆。 </a:t>
            </a:r>
            <a:endParaRPr lang="zh-CN" altLang="en-US" sz="3200" b="1" dirty="0">
              <a:solidFill>
                <a:srgbClr val="0E0D0C"/>
              </a:solidFill>
              <a:latin typeface="Times New Roman" panose="02020603050405020304" pitchFamily="18" charset="0"/>
            </a:endParaRPr>
          </a:p>
          <a:p>
            <a:pPr defTabSz="914400">
              <a:tabLst>
                <a:tab pos="457200" algn="l"/>
              </a:tabLst>
            </a:pPr>
            <a:r>
              <a:rPr lang="en-US" altLang="zh-CN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、指出下列各属于那种杠杆</a:t>
            </a:r>
            <a:endParaRPr lang="zh-CN" altLang="en-US" sz="3200" b="1" dirty="0">
              <a:solidFill>
                <a:srgbClr val="0E0D0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8" name="图片 7177" descr="K:/10.5二十/http:/10.105.135.2/wlsyb-new/ktyjwy/XKZH/WL/13/image007.g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435" y="172720"/>
            <a:ext cx="2029460" cy="2664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片 7178" descr="K:/10.5二十/http:/10.105.135.2/wlsyb-new/ktyjwy/XKZH/WL/13/image006.gif"/>
          <p:cNvPicPr>
            <a:picLocks noChangeAspect="1"/>
          </p:cNvPicPr>
          <p:nvPr/>
        </p:nvPicPr>
        <p:blipFill>
          <a:blip r:embed="rId3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7895" y="499110"/>
            <a:ext cx="2232025" cy="249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3" name="图片 7182" descr="BS00503_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2120" y="3402330"/>
            <a:ext cx="2159635" cy="1960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片 7179" descr="K:/10.5二十/http:/10.105.135.2/wlsyb-new/ktyjwy/XKZH/WL/13/image005.gif"/>
          <p:cNvPicPr>
            <a:picLocks noChangeAspect="1"/>
          </p:cNvPicPr>
          <p:nvPr/>
        </p:nvPicPr>
        <p:blipFill>
          <a:blip r:embed="rId5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7615" y="2910205"/>
            <a:ext cx="2386965" cy="24523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40964" grpId="0"/>
      <p:bldP spid="409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起重机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4800600" y="0"/>
            <a:ext cx="5867400" cy="440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3"/>
          <p:cNvSpPr/>
          <p:nvPr/>
        </p:nvSpPr>
        <p:spPr>
          <a:xfrm>
            <a:off x="1524000" y="4724400"/>
            <a:ext cx="9144000" cy="21837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使用起重机提升重物时所做的有用功跟总功的比值是</a:t>
            </a:r>
            <a:r>
              <a:rPr lang="en-US" altLang="zh-CN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60%</a:t>
            </a:r>
            <a:r>
              <a:rPr lang="zh-CN" altLang="en-US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，也可以说有用功在总功中占有</a:t>
            </a:r>
            <a:r>
              <a:rPr lang="en-US" altLang="zh-CN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60%</a:t>
            </a:r>
            <a:r>
              <a:rPr lang="zh-CN" altLang="en-US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，另外的</a:t>
            </a:r>
            <a:r>
              <a:rPr lang="en-US" altLang="zh-CN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40</a:t>
            </a:r>
            <a:r>
              <a:rPr lang="zh-CN" altLang="en-US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％是额外功</a:t>
            </a:r>
            <a:r>
              <a:rPr lang="zh-CN" altLang="en-US" sz="3200" b="1" i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．</a:t>
            </a:r>
            <a:endParaRPr lang="zh-CN" altLang="en-US" sz="3200" b="1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0" hangingPunct="0"/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AutoShape 4"/>
          <p:cNvSpPr/>
          <p:nvPr/>
        </p:nvSpPr>
        <p:spPr>
          <a:xfrm>
            <a:off x="1992313" y="692150"/>
            <a:ext cx="2663825" cy="3124200"/>
          </a:xfrm>
          <a:prstGeom prst="cloudCallout">
            <a:avLst>
              <a:gd name="adj1" fmla="val -37546"/>
              <a:gd name="adj2" fmla="val 80894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起重机的机械效率是</a:t>
            </a:r>
            <a:r>
              <a:rPr lang="en-US" altLang="zh-CN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60%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，它表示什么意思？</a:t>
            </a:r>
            <a:endParaRPr lang="zh-CN" altLang="en-US" sz="28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556" name="Text Box 5"/>
          <p:cNvSpPr txBox="1"/>
          <p:nvPr/>
        </p:nvSpPr>
        <p:spPr>
          <a:xfrm>
            <a:off x="1524000" y="0"/>
            <a:ext cx="4392613" cy="583565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一些机械的机械效率： </a:t>
            </a:r>
            <a:endParaRPr lang="zh-CN" altLang="en-US" sz="32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9457"/>
          <p:cNvSpPr/>
          <p:nvPr/>
        </p:nvSpPr>
        <p:spPr>
          <a:xfrm>
            <a:off x="1731963" y="1089025"/>
            <a:ext cx="8763000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sz="2400" b="1" dirty="0">
                <a:latin typeface="+mj-ea"/>
                <a:ea typeface="+mj-ea"/>
                <a:cs typeface="+mj-ea"/>
              </a:rPr>
              <a:t>1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、下面说法中是否正确？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algn="just" eaLnBrk="0" hangingPunct="0"/>
            <a:r>
              <a:rPr lang="zh-CN" altLang="en-US" sz="2400" b="1" dirty="0">
                <a:latin typeface="+mj-ea"/>
                <a:ea typeface="+mj-ea"/>
                <a:cs typeface="+mj-ea"/>
              </a:rPr>
              <a:t>（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1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）有用功越多，机械效率越高                 （   ）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algn="just" eaLnBrk="0" hangingPunct="0"/>
            <a:r>
              <a:rPr lang="zh-CN" altLang="en-US" sz="2400" b="1" dirty="0">
                <a:latin typeface="+mj-ea"/>
                <a:ea typeface="+mj-ea"/>
                <a:cs typeface="+mj-ea"/>
              </a:rPr>
              <a:t>（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2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）做相同的有用功，额外功越少，机械效率越高 （   ）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algn="just" eaLnBrk="0" hangingPunct="0"/>
            <a:r>
              <a:rPr lang="zh-CN" altLang="en-US" sz="2400" b="1" dirty="0">
                <a:latin typeface="+mj-ea"/>
                <a:ea typeface="+mj-ea"/>
                <a:cs typeface="+mj-ea"/>
              </a:rPr>
              <a:t>（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3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）总功相同时，有用功越多，机械效率越高     （   ）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algn="just" eaLnBrk="0" hangingPunct="0"/>
            <a:r>
              <a:rPr lang="zh-CN" altLang="en-US" sz="2400" b="1" dirty="0">
                <a:latin typeface="+mj-ea"/>
                <a:ea typeface="+mj-ea"/>
                <a:cs typeface="+mj-ea"/>
              </a:rPr>
              <a:t>（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4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）物体做功越慢，机械效率越低               （   ）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algn="just" eaLnBrk="0" hangingPunct="0"/>
            <a:r>
              <a:rPr lang="zh-CN" altLang="en-US" sz="2400" b="1" dirty="0">
                <a:latin typeface="+mj-ea"/>
                <a:ea typeface="+mj-ea"/>
                <a:cs typeface="+mj-ea"/>
              </a:rPr>
              <a:t>（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5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）机械效率越高，越省力                     （   ）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algn="just" eaLnBrk="0" hangingPunct="0"/>
            <a:r>
              <a:rPr lang="en-US" altLang="zh-CN" sz="2400" b="1" dirty="0">
                <a:solidFill>
                  <a:srgbClr val="0E0D0C"/>
                </a:solidFill>
                <a:latin typeface="+mj-ea"/>
                <a:ea typeface="+mj-ea"/>
                <a:cs typeface="+mj-ea"/>
                <a:sym typeface="+mn-ea"/>
              </a:rPr>
              <a:t>    6.</a:t>
            </a:r>
            <a:r>
              <a:rPr lang="zh-CN" altLang="en-US" sz="2400" b="1" dirty="0">
                <a:solidFill>
                  <a:srgbClr val="0E0D0C"/>
                </a:solidFill>
                <a:latin typeface="+mj-ea"/>
                <a:ea typeface="+mj-ea"/>
                <a:cs typeface="+mj-ea"/>
                <a:sym typeface="+mn-ea"/>
              </a:rPr>
              <a:t>做相同的有用功，额外功越少，机械效率越高</a:t>
            </a:r>
            <a:endParaRPr lang="zh-CN" altLang="en-US" sz="2400" b="1" dirty="0">
              <a:solidFill>
                <a:srgbClr val="0E0D0C"/>
              </a:solidFill>
              <a:latin typeface="+mj-ea"/>
              <a:ea typeface="+mj-ea"/>
              <a:cs typeface="+mj-ea"/>
            </a:endParaRPr>
          </a:p>
          <a:p>
            <a:pPr algn="just" eaLnBrk="0" hangingPunct="0"/>
            <a:r>
              <a:rPr lang="en-US" altLang="zh-CN" sz="2400" b="1" dirty="0">
                <a:solidFill>
                  <a:srgbClr val="0E0D0C"/>
                </a:solidFill>
                <a:latin typeface="+mj-ea"/>
                <a:ea typeface="+mj-ea"/>
                <a:cs typeface="+mj-ea"/>
                <a:sym typeface="+mn-ea"/>
              </a:rPr>
              <a:t>   7</a:t>
            </a:r>
            <a:r>
              <a:rPr lang="zh-CN" altLang="en-US" sz="2400" b="1" dirty="0">
                <a:solidFill>
                  <a:srgbClr val="0E0D0C"/>
                </a:solidFill>
                <a:latin typeface="+mj-ea"/>
                <a:ea typeface="+mj-ea"/>
                <a:cs typeface="+mj-ea"/>
                <a:sym typeface="+mn-ea"/>
              </a:rPr>
              <a:t>．做相同的总功时，有用功越多，机械效率越高</a:t>
            </a:r>
            <a:endParaRPr lang="zh-CN" altLang="en-US" sz="2400" b="1" dirty="0">
              <a:solidFill>
                <a:srgbClr val="0E0D0C"/>
              </a:solidFill>
              <a:latin typeface="+mj-ea"/>
              <a:ea typeface="+mj-ea"/>
              <a:cs typeface="+mj-ea"/>
            </a:endParaRPr>
          </a:p>
          <a:p>
            <a:pPr algn="just" eaLnBrk="0" hangingPunct="0"/>
            <a:r>
              <a:rPr lang="en-US" altLang="zh-CN" sz="2400" b="1" dirty="0">
                <a:solidFill>
                  <a:srgbClr val="0E0D0C"/>
                </a:solidFill>
                <a:latin typeface="+mj-ea"/>
                <a:ea typeface="+mj-ea"/>
                <a:cs typeface="+mj-ea"/>
                <a:sym typeface="+mn-ea"/>
              </a:rPr>
              <a:t>   8</a:t>
            </a:r>
            <a:r>
              <a:rPr lang="zh-CN" altLang="en-US" sz="2400" b="1" dirty="0">
                <a:solidFill>
                  <a:srgbClr val="0E0D0C"/>
                </a:solidFill>
                <a:latin typeface="+mj-ea"/>
                <a:ea typeface="+mj-ea"/>
                <a:cs typeface="+mj-ea"/>
                <a:sym typeface="+mn-ea"/>
              </a:rPr>
              <a:t>．用不同的滑轮组，做的有用功相同时，机械效率一定相同</a:t>
            </a:r>
            <a:endParaRPr lang="zh-CN" altLang="en-US" sz="2400" b="1" dirty="0">
              <a:solidFill>
                <a:srgbClr val="0E0D0C"/>
              </a:solidFill>
              <a:latin typeface="+mj-ea"/>
              <a:ea typeface="+mj-ea"/>
              <a:cs typeface="+mj-ea"/>
            </a:endParaRPr>
          </a:p>
          <a:p>
            <a:pPr algn="just" eaLnBrk="0" hangingPunct="0"/>
            <a:r>
              <a:rPr lang="en-US" altLang="zh-CN" sz="2400" b="1" dirty="0">
                <a:solidFill>
                  <a:srgbClr val="0E0D0C"/>
                </a:solidFill>
                <a:latin typeface="+mj-ea"/>
                <a:ea typeface="+mj-ea"/>
                <a:cs typeface="+mj-ea"/>
                <a:sym typeface="+mn-ea"/>
              </a:rPr>
              <a:t>   9</a:t>
            </a:r>
            <a:r>
              <a:rPr lang="zh-CN" altLang="en-US" sz="2400" b="1" dirty="0">
                <a:solidFill>
                  <a:srgbClr val="0E0D0C"/>
                </a:solidFill>
                <a:latin typeface="+mj-ea"/>
                <a:ea typeface="+mj-ea"/>
                <a:cs typeface="+mj-ea"/>
                <a:sym typeface="+mn-ea"/>
              </a:rPr>
              <a:t>．因为有用功总小于总功，所以机械效率总小于</a:t>
            </a:r>
            <a:r>
              <a:rPr lang="en-US" altLang="zh-CN" sz="2400" b="1">
                <a:solidFill>
                  <a:srgbClr val="0E0D0C"/>
                </a:solidFill>
                <a:latin typeface="+mj-ea"/>
                <a:ea typeface="+mj-ea"/>
                <a:cs typeface="+mj-ea"/>
                <a:sym typeface="+mn-ea"/>
              </a:rPr>
              <a:t>1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</p:txBody>
      </p:sp>
      <p:sp>
        <p:nvSpPr>
          <p:cNvPr id="27650" name="文本框 1"/>
          <p:cNvSpPr txBox="1"/>
          <p:nvPr/>
        </p:nvSpPr>
        <p:spPr>
          <a:xfrm>
            <a:off x="1731963" y="196850"/>
            <a:ext cx="37163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当堂检测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/>
          <p:nvPr/>
        </p:nvSpPr>
        <p:spPr>
          <a:xfrm>
            <a:off x="1524000" y="838200"/>
            <a:ext cx="91440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276225" algn="just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用一动滑轮将重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的砂子提到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高的脚手架上，所用力是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120N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，求有用功、总功机械效率各是多少？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2286000" y="2819400"/>
          <a:ext cx="6705600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1993900" imgH="241300" progId="Equation.3">
                  <p:embed/>
                </p:oleObj>
              </mc:Choice>
              <mc:Fallback>
                <p:oleObj name="" r:id="rId1" imgW="1993900" imgH="2413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6000" y="2819400"/>
                        <a:ext cx="6705600" cy="801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2362200" y="4114800"/>
          <a:ext cx="6172200" cy="206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2044700" imgH="685800" progId="Equation.3">
                  <p:embed/>
                </p:oleObj>
              </mc:Choice>
              <mc:Fallback>
                <p:oleObj name="" r:id="rId3" imgW="2044700" imgH="6858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4114800"/>
                        <a:ext cx="6172200" cy="2066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9" name="Rectangle 5"/>
          <p:cNvSpPr/>
          <p:nvPr/>
        </p:nvSpPr>
        <p:spPr>
          <a:xfrm>
            <a:off x="2286000" y="213360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12296"/>
          <p:cNvSpPr/>
          <p:nvPr/>
        </p:nvSpPr>
        <p:spPr>
          <a:xfrm>
            <a:off x="1800225" y="101600"/>
            <a:ext cx="84677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、某同学发现若用如图装置也能将</a:t>
            </a:r>
            <a:r>
              <a:rPr lang="en-US" altLang="zh-CN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30N</a:t>
            </a:r>
            <a:r>
              <a:rPr lang="zh-CN" altLang="en-US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的重物匀速提高</a:t>
            </a:r>
            <a:r>
              <a:rPr lang="en-US" altLang="zh-CN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1m</a:t>
            </a:r>
            <a:r>
              <a:rPr lang="zh-CN" altLang="en-US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，而且绳子自由端拉力为</a:t>
            </a:r>
            <a:r>
              <a:rPr lang="en-US" altLang="zh-CN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9N</a:t>
            </a:r>
            <a:r>
              <a:rPr lang="zh-CN" altLang="en-US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，每个滑轮仍重</a:t>
            </a:r>
            <a:r>
              <a:rPr lang="en-US" altLang="zh-CN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2N</a:t>
            </a:r>
            <a:r>
              <a:rPr lang="zh-CN" altLang="en-US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，求：此时的有用功、总功和额外功的大小。</a:t>
            </a:r>
            <a:endParaRPr lang="zh-CN" altLang="en-US" sz="28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4" name="矩形 12296"/>
          <p:cNvSpPr/>
          <p:nvPr/>
        </p:nvSpPr>
        <p:spPr>
          <a:xfrm>
            <a:off x="4730750" y="4543425"/>
            <a:ext cx="42973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为什么不一样呢？</a:t>
            </a:r>
            <a:endParaRPr lang="zh-CN" altLang="en-US" sz="28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pic>
        <p:nvPicPr>
          <p:cNvPr id="22531" name="图片 1"/>
          <p:cNvPicPr>
            <a:picLocks noChangeAspect="1"/>
          </p:cNvPicPr>
          <p:nvPr/>
        </p:nvPicPr>
        <p:blipFill>
          <a:blip r:embed="rId1"/>
          <a:srcRect l="51132" t="-1462" r="9732" b="14255"/>
          <a:stretch>
            <a:fillRect/>
          </a:stretch>
        </p:blipFill>
        <p:spPr>
          <a:xfrm>
            <a:off x="2132013" y="1630363"/>
            <a:ext cx="1295400" cy="359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116388" y="1919288"/>
            <a:ext cx="1990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=Gh=30J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6388" y="2667000"/>
            <a:ext cx="1990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=Fs=36J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1950" y="3409950"/>
            <a:ext cx="2505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=W</a:t>
            </a:r>
            <a:r>
              <a:rPr lang="zh-CN" alt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-W</a:t>
            </a:r>
            <a:r>
              <a:rPr lang="zh-CN" alt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=6J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00925" y="1903413"/>
            <a:ext cx="22145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=Gh=30J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02525" y="3409950"/>
            <a:ext cx="33067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=W</a:t>
            </a:r>
            <a:r>
              <a:rPr lang="zh-CN" alt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+W</a:t>
            </a:r>
            <a:r>
              <a:rPr lang="zh-CN" alt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=34J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00925" y="2667000"/>
            <a:ext cx="23193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=G</a:t>
            </a:r>
            <a:r>
              <a:rPr lang="zh-CN" altLang="en-US" sz="28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h=4J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4" grpId="0"/>
      <p:bldP spid="7" grpId="1"/>
      <p:bldP spid="9" grpId="1"/>
      <p:bldP spid="8" grpId="1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349" y="164637"/>
            <a:ext cx="2880320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</a:rPr>
              <a:t>实验探究</a:t>
            </a:r>
            <a:endParaRPr lang="zh-CN" altLang="en-US" sz="3735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31637" y="164637"/>
            <a:ext cx="6432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33CC"/>
                </a:solidFill>
              </a:rPr>
              <a:t>滑轮组的机械效率总是一定的吗？</a:t>
            </a:r>
            <a:endParaRPr lang="zh-CN" altLang="en-US" sz="3200" b="1" dirty="0">
              <a:solidFill>
                <a:srgbClr val="0033CC"/>
              </a:solidFill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7152117" y="1028733"/>
            <a:ext cx="1344000" cy="2928000"/>
            <a:chOff x="5292080" y="1347614"/>
            <a:chExt cx="1405560" cy="2808264"/>
          </a:xfrm>
        </p:grpSpPr>
        <p:grpSp>
          <p:nvGrpSpPr>
            <p:cNvPr id="4" name="Group 26"/>
            <p:cNvGrpSpPr/>
            <p:nvPr/>
          </p:nvGrpSpPr>
          <p:grpSpPr bwMode="auto">
            <a:xfrm flipH="1">
              <a:off x="5292080" y="1347614"/>
              <a:ext cx="1058212" cy="720000"/>
              <a:chOff x="0" y="0"/>
              <a:chExt cx="858" cy="757"/>
            </a:xfrm>
          </p:grpSpPr>
          <p:grpSp>
            <p:nvGrpSpPr>
              <p:cNvPr id="5" name="Group 27"/>
              <p:cNvGrpSpPr/>
              <p:nvPr/>
            </p:nvGrpSpPr>
            <p:grpSpPr bwMode="auto">
              <a:xfrm>
                <a:off x="0" y="0"/>
                <a:ext cx="858" cy="540"/>
                <a:chOff x="0" y="0"/>
                <a:chExt cx="1035" cy="651"/>
              </a:xfrm>
            </p:grpSpPr>
            <p:grpSp>
              <p:nvGrpSpPr>
                <p:cNvPr id="15" name="Group 28"/>
                <p:cNvGrpSpPr/>
                <p:nvPr/>
              </p:nvGrpSpPr>
              <p:grpSpPr bwMode="auto">
                <a:xfrm>
                  <a:off x="256" y="89"/>
                  <a:ext cx="457" cy="562"/>
                  <a:chOff x="0" y="0"/>
                  <a:chExt cx="644" cy="792"/>
                </a:xfrm>
              </p:grpSpPr>
              <p:sp>
                <p:nvSpPr>
                  <p:cNvPr id="29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49"/>
                    <a:ext cx="644" cy="643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50196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8100" cmpd="dbl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30" name="未知"/>
                  <p:cNvSpPr/>
                  <p:nvPr/>
                </p:nvSpPr>
                <p:spPr bwMode="auto">
                  <a:xfrm>
                    <a:off x="225" y="0"/>
                    <a:ext cx="205" cy="53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608" y="3"/>
                      </a:cxn>
                      <a:cxn ang="0">
                        <a:pos x="608" y="1407"/>
                      </a:cxn>
                      <a:cxn ang="0">
                        <a:pos x="0" y="140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8" h="1407">
                        <a:moveTo>
                          <a:pt x="0" y="0"/>
                        </a:moveTo>
                        <a:lnTo>
                          <a:pt x="608" y="3"/>
                        </a:lnTo>
                        <a:lnTo>
                          <a:pt x="608" y="1407"/>
                        </a:lnTo>
                        <a:lnTo>
                          <a:pt x="0" y="140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000000">
                          <a:gamma/>
                          <a:tint val="0"/>
                          <a:invGamma/>
                        </a:srgbClr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 cmpd="sng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grpSp>
                <p:nvGrpSpPr>
                  <p:cNvPr id="31" name="Group 31"/>
                  <p:cNvGrpSpPr/>
                  <p:nvPr/>
                </p:nvGrpSpPr>
                <p:grpSpPr bwMode="auto">
                  <a:xfrm>
                    <a:off x="284" y="415"/>
                    <a:ext cx="86" cy="86"/>
                    <a:chOff x="0" y="0"/>
                    <a:chExt cx="274" cy="274"/>
                  </a:xfrm>
                </p:grpSpPr>
                <p:sp>
                  <p:nvSpPr>
                    <p:cNvPr id="32" name="Oval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74" cy="274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000000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33" name="Line 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32" y="20"/>
                      <a:ext cx="16" cy="210"/>
                    </a:xfrm>
                    <a:prstGeom prst="line">
                      <a:avLst/>
                    </a:prstGeom>
                    <a:noFill/>
                    <a:ln w="38100" cmpd="dbl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</p:grpSp>
            </p:grpSp>
            <p:grpSp>
              <p:nvGrpSpPr>
                <p:cNvPr id="16" name="Group 34"/>
                <p:cNvGrpSpPr/>
                <p:nvPr/>
              </p:nvGrpSpPr>
              <p:grpSpPr bwMode="auto">
                <a:xfrm flipV="1">
                  <a:off x="0" y="0"/>
                  <a:ext cx="1035" cy="89"/>
                  <a:chOff x="0" y="0"/>
                  <a:chExt cx="1338" cy="130"/>
                </a:xfrm>
              </p:grpSpPr>
              <p:sp>
                <p:nvSpPr>
                  <p:cNvPr id="17" name="Line 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0" y="8"/>
                    <a:ext cx="120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18" name="Line 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20" y="8"/>
                    <a:ext cx="121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19" name="Line 3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1" y="8"/>
                    <a:ext cx="120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20" name="Line 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1" y="8"/>
                    <a:ext cx="120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21" name="Line 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1" y="8"/>
                    <a:ext cx="120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22" name="Line 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01" y="8"/>
                    <a:ext cx="121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23" name="Line 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22" y="8"/>
                    <a:ext cx="120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24" name="Line 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42" y="8"/>
                    <a:ext cx="120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25" name="Line 4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2" y="8"/>
                    <a:ext cx="120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26" name="Line 4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82" y="8"/>
                    <a:ext cx="121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27" name="Line 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203" y="8"/>
                    <a:ext cx="120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28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23" y="0"/>
                    <a:ext cx="1315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</p:grpSp>
          </p:grpSp>
          <p:grpSp>
            <p:nvGrpSpPr>
              <p:cNvPr id="6" name="Group 47"/>
              <p:cNvGrpSpPr/>
              <p:nvPr/>
            </p:nvGrpSpPr>
            <p:grpSpPr bwMode="auto">
              <a:xfrm>
                <a:off x="346" y="312"/>
                <a:ext cx="157" cy="445"/>
                <a:chOff x="0" y="0"/>
                <a:chExt cx="157" cy="445"/>
              </a:xfrm>
            </p:grpSpPr>
            <p:sp>
              <p:nvSpPr>
                <p:cNvPr id="10" name="未知"/>
                <p:cNvSpPr/>
                <p:nvPr/>
              </p:nvSpPr>
              <p:spPr bwMode="auto">
                <a:xfrm>
                  <a:off x="8" y="254"/>
                  <a:ext cx="149" cy="191"/>
                </a:xfrm>
                <a:custGeom>
                  <a:avLst/>
                  <a:gdLst/>
                  <a:ahLst/>
                  <a:cxnLst>
                    <a:cxn ang="0">
                      <a:pos x="186" y="6"/>
                    </a:cxn>
                    <a:cxn ang="0">
                      <a:pos x="186" y="221"/>
                    </a:cxn>
                    <a:cxn ang="0">
                      <a:pos x="181" y="355"/>
                    </a:cxn>
                    <a:cxn ang="0">
                      <a:pos x="68" y="505"/>
                    </a:cxn>
                    <a:cxn ang="0">
                      <a:pos x="23" y="610"/>
                    </a:cxn>
                    <a:cxn ang="0">
                      <a:pos x="0" y="720"/>
                    </a:cxn>
                    <a:cxn ang="0">
                      <a:pos x="24" y="822"/>
                    </a:cxn>
                    <a:cxn ang="0">
                      <a:pos x="102" y="929"/>
                    </a:cxn>
                    <a:cxn ang="0">
                      <a:pos x="258" y="1013"/>
                    </a:cxn>
                    <a:cxn ang="0">
                      <a:pos x="432" y="1019"/>
                    </a:cxn>
                    <a:cxn ang="0">
                      <a:pos x="619" y="907"/>
                    </a:cxn>
                    <a:cxn ang="0">
                      <a:pos x="703" y="786"/>
                    </a:cxn>
                    <a:cxn ang="0">
                      <a:pos x="763" y="657"/>
                    </a:cxn>
                    <a:cxn ang="0">
                      <a:pos x="799" y="510"/>
                    </a:cxn>
                    <a:cxn ang="0">
                      <a:pos x="721" y="576"/>
                    </a:cxn>
                    <a:cxn ang="0">
                      <a:pos x="637" y="714"/>
                    </a:cxn>
                    <a:cxn ang="0">
                      <a:pos x="546" y="804"/>
                    </a:cxn>
                    <a:cxn ang="0">
                      <a:pos x="468" y="852"/>
                    </a:cxn>
                    <a:cxn ang="0">
                      <a:pos x="354" y="846"/>
                    </a:cxn>
                    <a:cxn ang="0">
                      <a:pos x="252" y="774"/>
                    </a:cxn>
                    <a:cxn ang="0">
                      <a:pos x="258" y="636"/>
                    </a:cxn>
                    <a:cxn ang="0">
                      <a:pos x="348" y="504"/>
                    </a:cxn>
                    <a:cxn ang="0">
                      <a:pos x="402" y="408"/>
                    </a:cxn>
                    <a:cxn ang="0">
                      <a:pos x="402" y="283"/>
                    </a:cxn>
                    <a:cxn ang="0">
                      <a:pos x="402" y="221"/>
                    </a:cxn>
                    <a:cxn ang="0">
                      <a:pos x="402" y="0"/>
                    </a:cxn>
                  </a:cxnLst>
                  <a:rect l="0" t="0" r="r" b="b"/>
                  <a:pathLst>
                    <a:path w="806" h="1037">
                      <a:moveTo>
                        <a:pt x="186" y="6"/>
                      </a:moveTo>
                      <a:cubicBezTo>
                        <a:pt x="186" y="43"/>
                        <a:pt x="187" y="163"/>
                        <a:pt x="186" y="221"/>
                      </a:cubicBezTo>
                      <a:cubicBezTo>
                        <a:pt x="185" y="279"/>
                        <a:pt x="201" y="308"/>
                        <a:pt x="181" y="355"/>
                      </a:cubicBezTo>
                      <a:cubicBezTo>
                        <a:pt x="161" y="402"/>
                        <a:pt x="94" y="463"/>
                        <a:pt x="68" y="505"/>
                      </a:cubicBezTo>
                      <a:cubicBezTo>
                        <a:pt x="42" y="547"/>
                        <a:pt x="34" y="574"/>
                        <a:pt x="23" y="610"/>
                      </a:cubicBezTo>
                      <a:cubicBezTo>
                        <a:pt x="12" y="646"/>
                        <a:pt x="0" y="685"/>
                        <a:pt x="0" y="720"/>
                      </a:cubicBezTo>
                      <a:cubicBezTo>
                        <a:pt x="0" y="755"/>
                        <a:pt x="7" y="787"/>
                        <a:pt x="24" y="822"/>
                      </a:cubicBezTo>
                      <a:cubicBezTo>
                        <a:pt x="41" y="856"/>
                        <a:pt x="63" y="897"/>
                        <a:pt x="102" y="929"/>
                      </a:cubicBezTo>
                      <a:cubicBezTo>
                        <a:pt x="141" y="961"/>
                        <a:pt x="203" y="999"/>
                        <a:pt x="258" y="1013"/>
                      </a:cubicBezTo>
                      <a:cubicBezTo>
                        <a:pt x="313" y="1028"/>
                        <a:pt x="372" y="1037"/>
                        <a:pt x="432" y="1019"/>
                      </a:cubicBezTo>
                      <a:cubicBezTo>
                        <a:pt x="492" y="1002"/>
                        <a:pt x="574" y="946"/>
                        <a:pt x="619" y="907"/>
                      </a:cubicBezTo>
                      <a:cubicBezTo>
                        <a:pt x="663" y="867"/>
                        <a:pt x="679" y="827"/>
                        <a:pt x="703" y="786"/>
                      </a:cubicBezTo>
                      <a:cubicBezTo>
                        <a:pt x="727" y="744"/>
                        <a:pt x="747" y="703"/>
                        <a:pt x="763" y="657"/>
                      </a:cubicBezTo>
                      <a:cubicBezTo>
                        <a:pt x="779" y="611"/>
                        <a:pt x="806" y="523"/>
                        <a:pt x="799" y="510"/>
                      </a:cubicBezTo>
                      <a:cubicBezTo>
                        <a:pt x="792" y="496"/>
                        <a:pt x="748" y="542"/>
                        <a:pt x="721" y="576"/>
                      </a:cubicBezTo>
                      <a:cubicBezTo>
                        <a:pt x="694" y="610"/>
                        <a:pt x="665" y="676"/>
                        <a:pt x="637" y="714"/>
                      </a:cubicBezTo>
                      <a:cubicBezTo>
                        <a:pt x="608" y="752"/>
                        <a:pt x="575" y="781"/>
                        <a:pt x="546" y="804"/>
                      </a:cubicBezTo>
                      <a:cubicBezTo>
                        <a:pt x="518" y="826"/>
                        <a:pt x="500" y="845"/>
                        <a:pt x="468" y="852"/>
                      </a:cubicBezTo>
                      <a:cubicBezTo>
                        <a:pt x="436" y="858"/>
                        <a:pt x="390" y="858"/>
                        <a:pt x="354" y="846"/>
                      </a:cubicBezTo>
                      <a:cubicBezTo>
                        <a:pt x="318" y="833"/>
                        <a:pt x="268" y="808"/>
                        <a:pt x="252" y="774"/>
                      </a:cubicBezTo>
                      <a:cubicBezTo>
                        <a:pt x="236" y="739"/>
                        <a:pt x="242" y="680"/>
                        <a:pt x="258" y="636"/>
                      </a:cubicBezTo>
                      <a:cubicBezTo>
                        <a:pt x="274" y="591"/>
                        <a:pt x="324" y="542"/>
                        <a:pt x="348" y="504"/>
                      </a:cubicBezTo>
                      <a:cubicBezTo>
                        <a:pt x="372" y="466"/>
                        <a:pt x="393" y="445"/>
                        <a:pt x="402" y="408"/>
                      </a:cubicBezTo>
                      <a:cubicBezTo>
                        <a:pt x="411" y="371"/>
                        <a:pt x="402" y="314"/>
                        <a:pt x="402" y="283"/>
                      </a:cubicBezTo>
                      <a:cubicBezTo>
                        <a:pt x="402" y="252"/>
                        <a:pt x="402" y="268"/>
                        <a:pt x="402" y="221"/>
                      </a:cubicBezTo>
                      <a:cubicBezTo>
                        <a:pt x="402" y="173"/>
                        <a:pt x="402" y="46"/>
                        <a:pt x="402" y="0"/>
                      </a:cubicBezTo>
                    </a:path>
                  </a:pathLst>
                </a:custGeom>
                <a:solidFill>
                  <a:srgbClr val="000000"/>
                </a:solidFill>
                <a:ln w="9525" cmpd="sng">
                  <a:solidFill>
                    <a:srgbClr val="000099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11" name="未知"/>
                <p:cNvSpPr/>
                <p:nvPr/>
              </p:nvSpPr>
              <p:spPr bwMode="auto">
                <a:xfrm>
                  <a:off x="0" y="0"/>
                  <a:ext cx="121" cy="3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08" y="3"/>
                    </a:cxn>
                    <a:cxn ang="0">
                      <a:pos x="608" y="1407"/>
                    </a:cxn>
                    <a:cxn ang="0">
                      <a:pos x="0" y="140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8" h="1407">
                      <a:moveTo>
                        <a:pt x="0" y="0"/>
                      </a:moveTo>
                      <a:lnTo>
                        <a:pt x="608" y="3"/>
                      </a:lnTo>
                      <a:lnTo>
                        <a:pt x="608" y="1407"/>
                      </a:lnTo>
                      <a:lnTo>
                        <a:pt x="0" y="140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000000">
                        <a:gamma/>
                        <a:tint val="0"/>
                        <a:invGamma/>
                      </a:srgbClr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 cmpd="sng">
                  <a:solidFill>
                    <a:srgbClr val="000099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grpSp>
              <p:nvGrpSpPr>
                <p:cNvPr id="12" name="Group 50"/>
                <p:cNvGrpSpPr/>
                <p:nvPr/>
              </p:nvGrpSpPr>
              <p:grpSpPr bwMode="auto">
                <a:xfrm>
                  <a:off x="35" y="246"/>
                  <a:ext cx="51" cy="50"/>
                  <a:chOff x="0" y="0"/>
                  <a:chExt cx="274" cy="274"/>
                </a:xfrm>
              </p:grpSpPr>
              <p:sp>
                <p:nvSpPr>
                  <p:cNvPr id="13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74" cy="27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>
                          <a:gamma/>
                          <a:tint val="0"/>
                          <a:invGamma/>
                        </a:srgbClr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14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132" y="20"/>
                    <a:ext cx="16" cy="210"/>
                  </a:xfrm>
                  <a:prstGeom prst="line">
                    <a:avLst/>
                  </a:prstGeom>
                  <a:noFill/>
                  <a:ln w="38100" cmpd="dbl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</p:grpSp>
          </p:grpSp>
          <p:grpSp>
            <p:nvGrpSpPr>
              <p:cNvPr id="7" name="Group 53"/>
              <p:cNvGrpSpPr/>
              <p:nvPr/>
            </p:nvGrpSpPr>
            <p:grpSpPr bwMode="auto">
              <a:xfrm>
                <a:off x="378" y="328"/>
                <a:ext cx="51" cy="50"/>
                <a:chOff x="0" y="0"/>
                <a:chExt cx="274" cy="274"/>
              </a:xfrm>
            </p:grpSpPr>
            <p:sp>
              <p:nvSpPr>
                <p:cNvPr id="8" name="Oval 5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4" cy="27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0000">
                        <a:gamma/>
                        <a:tint val="0"/>
                        <a:invGamma/>
                      </a:srgbClr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99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9" name="Line 55"/>
                <p:cNvSpPr>
                  <a:spLocks noChangeShapeType="1"/>
                </p:cNvSpPr>
                <p:nvPr/>
              </p:nvSpPr>
              <p:spPr bwMode="auto">
                <a:xfrm>
                  <a:off x="132" y="20"/>
                  <a:ext cx="16" cy="210"/>
                </a:xfrm>
                <a:prstGeom prst="line">
                  <a:avLst/>
                </a:prstGeom>
                <a:noFill/>
                <a:ln w="38100" cmpd="dbl">
                  <a:solidFill>
                    <a:srgbClr val="000099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</p:grpSp>
        <p:grpSp>
          <p:nvGrpSpPr>
            <p:cNvPr id="34" name="组合 33"/>
            <p:cNvGrpSpPr/>
            <p:nvPr/>
          </p:nvGrpSpPr>
          <p:grpSpPr>
            <a:xfrm flipH="1">
              <a:off x="5617313" y="2571750"/>
              <a:ext cx="488406" cy="1584128"/>
              <a:chOff x="1907704" y="3219822"/>
              <a:chExt cx="432000" cy="1584128"/>
            </a:xfrm>
          </p:grpSpPr>
          <p:grpSp>
            <p:nvGrpSpPr>
              <p:cNvPr id="35" name="Group 91"/>
              <p:cNvGrpSpPr/>
              <p:nvPr/>
            </p:nvGrpSpPr>
            <p:grpSpPr bwMode="auto">
              <a:xfrm>
                <a:off x="1907704" y="3219822"/>
                <a:ext cx="432000" cy="900000"/>
                <a:chOff x="0" y="0"/>
                <a:chExt cx="1912" cy="4432"/>
              </a:xfrm>
            </p:grpSpPr>
            <p:sp>
              <p:nvSpPr>
                <p:cNvPr id="41" name="Oval 92"/>
                <p:cNvSpPr>
                  <a:spLocks noChangeArrowheads="1"/>
                </p:cNvSpPr>
                <p:nvPr/>
              </p:nvSpPr>
              <p:spPr bwMode="auto">
                <a:xfrm>
                  <a:off x="0" y="1248"/>
                  <a:ext cx="1912" cy="19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0196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38100" cmpd="dbl">
                  <a:solidFill>
                    <a:srgbClr val="000099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grpSp>
              <p:nvGrpSpPr>
                <p:cNvPr id="42" name="Group 93"/>
                <p:cNvGrpSpPr/>
                <p:nvPr/>
              </p:nvGrpSpPr>
              <p:grpSpPr bwMode="auto">
                <a:xfrm>
                  <a:off x="476" y="0"/>
                  <a:ext cx="963" cy="4432"/>
                  <a:chOff x="0" y="0"/>
                  <a:chExt cx="963" cy="4432"/>
                </a:xfrm>
              </p:grpSpPr>
              <p:sp>
                <p:nvSpPr>
                  <p:cNvPr id="43" name="未知"/>
                  <p:cNvSpPr/>
                  <p:nvPr/>
                </p:nvSpPr>
                <p:spPr bwMode="auto">
                  <a:xfrm rot="10800000">
                    <a:off x="0" y="0"/>
                    <a:ext cx="752" cy="967"/>
                  </a:xfrm>
                  <a:custGeom>
                    <a:avLst/>
                    <a:gdLst/>
                    <a:ahLst/>
                    <a:cxnLst>
                      <a:cxn ang="0">
                        <a:pos x="186" y="6"/>
                      </a:cxn>
                      <a:cxn ang="0">
                        <a:pos x="186" y="221"/>
                      </a:cxn>
                      <a:cxn ang="0">
                        <a:pos x="181" y="355"/>
                      </a:cxn>
                      <a:cxn ang="0">
                        <a:pos x="68" y="505"/>
                      </a:cxn>
                      <a:cxn ang="0">
                        <a:pos x="23" y="610"/>
                      </a:cxn>
                      <a:cxn ang="0">
                        <a:pos x="0" y="720"/>
                      </a:cxn>
                      <a:cxn ang="0">
                        <a:pos x="24" y="822"/>
                      </a:cxn>
                      <a:cxn ang="0">
                        <a:pos x="102" y="929"/>
                      </a:cxn>
                      <a:cxn ang="0">
                        <a:pos x="258" y="1013"/>
                      </a:cxn>
                      <a:cxn ang="0">
                        <a:pos x="432" y="1019"/>
                      </a:cxn>
                      <a:cxn ang="0">
                        <a:pos x="619" y="907"/>
                      </a:cxn>
                      <a:cxn ang="0">
                        <a:pos x="703" y="786"/>
                      </a:cxn>
                      <a:cxn ang="0">
                        <a:pos x="763" y="657"/>
                      </a:cxn>
                      <a:cxn ang="0">
                        <a:pos x="799" y="510"/>
                      </a:cxn>
                      <a:cxn ang="0">
                        <a:pos x="721" y="576"/>
                      </a:cxn>
                      <a:cxn ang="0">
                        <a:pos x="637" y="714"/>
                      </a:cxn>
                      <a:cxn ang="0">
                        <a:pos x="546" y="804"/>
                      </a:cxn>
                      <a:cxn ang="0">
                        <a:pos x="468" y="852"/>
                      </a:cxn>
                      <a:cxn ang="0">
                        <a:pos x="354" y="846"/>
                      </a:cxn>
                      <a:cxn ang="0">
                        <a:pos x="252" y="774"/>
                      </a:cxn>
                      <a:cxn ang="0">
                        <a:pos x="258" y="636"/>
                      </a:cxn>
                      <a:cxn ang="0">
                        <a:pos x="348" y="504"/>
                      </a:cxn>
                      <a:cxn ang="0">
                        <a:pos x="402" y="408"/>
                      </a:cxn>
                      <a:cxn ang="0">
                        <a:pos x="402" y="283"/>
                      </a:cxn>
                      <a:cxn ang="0">
                        <a:pos x="402" y="221"/>
                      </a:cxn>
                      <a:cxn ang="0">
                        <a:pos x="402" y="0"/>
                      </a:cxn>
                    </a:cxnLst>
                    <a:rect l="0" t="0" r="r" b="b"/>
                    <a:pathLst>
                      <a:path w="806" h="1037">
                        <a:moveTo>
                          <a:pt x="186" y="6"/>
                        </a:moveTo>
                        <a:cubicBezTo>
                          <a:pt x="186" y="43"/>
                          <a:pt x="187" y="163"/>
                          <a:pt x="186" y="221"/>
                        </a:cubicBezTo>
                        <a:cubicBezTo>
                          <a:pt x="185" y="279"/>
                          <a:pt x="201" y="308"/>
                          <a:pt x="181" y="355"/>
                        </a:cubicBezTo>
                        <a:cubicBezTo>
                          <a:pt x="161" y="402"/>
                          <a:pt x="94" y="463"/>
                          <a:pt x="68" y="505"/>
                        </a:cubicBezTo>
                        <a:cubicBezTo>
                          <a:pt x="42" y="547"/>
                          <a:pt x="34" y="574"/>
                          <a:pt x="23" y="610"/>
                        </a:cubicBezTo>
                        <a:cubicBezTo>
                          <a:pt x="12" y="646"/>
                          <a:pt x="0" y="685"/>
                          <a:pt x="0" y="720"/>
                        </a:cubicBezTo>
                        <a:cubicBezTo>
                          <a:pt x="0" y="755"/>
                          <a:pt x="7" y="787"/>
                          <a:pt x="24" y="822"/>
                        </a:cubicBezTo>
                        <a:cubicBezTo>
                          <a:pt x="41" y="856"/>
                          <a:pt x="63" y="897"/>
                          <a:pt x="102" y="929"/>
                        </a:cubicBezTo>
                        <a:cubicBezTo>
                          <a:pt x="141" y="961"/>
                          <a:pt x="203" y="999"/>
                          <a:pt x="258" y="1013"/>
                        </a:cubicBezTo>
                        <a:cubicBezTo>
                          <a:pt x="313" y="1028"/>
                          <a:pt x="372" y="1037"/>
                          <a:pt x="432" y="1019"/>
                        </a:cubicBezTo>
                        <a:cubicBezTo>
                          <a:pt x="492" y="1002"/>
                          <a:pt x="574" y="946"/>
                          <a:pt x="619" y="907"/>
                        </a:cubicBezTo>
                        <a:cubicBezTo>
                          <a:pt x="663" y="867"/>
                          <a:pt x="679" y="827"/>
                          <a:pt x="703" y="786"/>
                        </a:cubicBezTo>
                        <a:cubicBezTo>
                          <a:pt x="727" y="744"/>
                          <a:pt x="747" y="703"/>
                          <a:pt x="763" y="657"/>
                        </a:cubicBezTo>
                        <a:cubicBezTo>
                          <a:pt x="779" y="611"/>
                          <a:pt x="806" y="523"/>
                          <a:pt x="799" y="510"/>
                        </a:cubicBezTo>
                        <a:cubicBezTo>
                          <a:pt x="792" y="496"/>
                          <a:pt x="748" y="542"/>
                          <a:pt x="721" y="576"/>
                        </a:cubicBezTo>
                        <a:cubicBezTo>
                          <a:pt x="694" y="610"/>
                          <a:pt x="665" y="676"/>
                          <a:pt x="637" y="714"/>
                        </a:cubicBezTo>
                        <a:cubicBezTo>
                          <a:pt x="608" y="752"/>
                          <a:pt x="575" y="781"/>
                          <a:pt x="546" y="804"/>
                        </a:cubicBezTo>
                        <a:cubicBezTo>
                          <a:pt x="518" y="826"/>
                          <a:pt x="500" y="845"/>
                          <a:pt x="468" y="852"/>
                        </a:cubicBezTo>
                        <a:cubicBezTo>
                          <a:pt x="436" y="858"/>
                          <a:pt x="390" y="858"/>
                          <a:pt x="354" y="846"/>
                        </a:cubicBezTo>
                        <a:cubicBezTo>
                          <a:pt x="318" y="833"/>
                          <a:pt x="268" y="808"/>
                          <a:pt x="252" y="774"/>
                        </a:cubicBezTo>
                        <a:cubicBezTo>
                          <a:pt x="236" y="739"/>
                          <a:pt x="242" y="680"/>
                          <a:pt x="258" y="636"/>
                        </a:cubicBezTo>
                        <a:cubicBezTo>
                          <a:pt x="274" y="591"/>
                          <a:pt x="324" y="542"/>
                          <a:pt x="348" y="504"/>
                        </a:cubicBezTo>
                        <a:cubicBezTo>
                          <a:pt x="372" y="466"/>
                          <a:pt x="393" y="445"/>
                          <a:pt x="402" y="408"/>
                        </a:cubicBezTo>
                        <a:cubicBezTo>
                          <a:pt x="411" y="371"/>
                          <a:pt x="402" y="314"/>
                          <a:pt x="402" y="283"/>
                        </a:cubicBezTo>
                        <a:cubicBezTo>
                          <a:pt x="402" y="252"/>
                          <a:pt x="402" y="268"/>
                          <a:pt x="402" y="221"/>
                        </a:cubicBezTo>
                        <a:cubicBezTo>
                          <a:pt x="402" y="173"/>
                          <a:pt x="402" y="46"/>
                          <a:pt x="40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mpd="sng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44" name="未知"/>
                  <p:cNvSpPr/>
                  <p:nvPr/>
                </p:nvSpPr>
                <p:spPr bwMode="auto">
                  <a:xfrm>
                    <a:off x="211" y="3465"/>
                    <a:ext cx="752" cy="967"/>
                  </a:xfrm>
                  <a:custGeom>
                    <a:avLst/>
                    <a:gdLst/>
                    <a:ahLst/>
                    <a:cxnLst>
                      <a:cxn ang="0">
                        <a:pos x="186" y="6"/>
                      </a:cxn>
                      <a:cxn ang="0">
                        <a:pos x="186" y="221"/>
                      </a:cxn>
                      <a:cxn ang="0">
                        <a:pos x="181" y="355"/>
                      </a:cxn>
                      <a:cxn ang="0">
                        <a:pos x="68" y="505"/>
                      </a:cxn>
                      <a:cxn ang="0">
                        <a:pos x="23" y="610"/>
                      </a:cxn>
                      <a:cxn ang="0">
                        <a:pos x="0" y="720"/>
                      </a:cxn>
                      <a:cxn ang="0">
                        <a:pos x="24" y="822"/>
                      </a:cxn>
                      <a:cxn ang="0">
                        <a:pos x="102" y="929"/>
                      </a:cxn>
                      <a:cxn ang="0">
                        <a:pos x="258" y="1013"/>
                      </a:cxn>
                      <a:cxn ang="0">
                        <a:pos x="432" y="1019"/>
                      </a:cxn>
                      <a:cxn ang="0">
                        <a:pos x="619" y="907"/>
                      </a:cxn>
                      <a:cxn ang="0">
                        <a:pos x="703" y="786"/>
                      </a:cxn>
                      <a:cxn ang="0">
                        <a:pos x="763" y="657"/>
                      </a:cxn>
                      <a:cxn ang="0">
                        <a:pos x="799" y="510"/>
                      </a:cxn>
                      <a:cxn ang="0">
                        <a:pos x="721" y="576"/>
                      </a:cxn>
                      <a:cxn ang="0">
                        <a:pos x="637" y="714"/>
                      </a:cxn>
                      <a:cxn ang="0">
                        <a:pos x="546" y="804"/>
                      </a:cxn>
                      <a:cxn ang="0">
                        <a:pos x="468" y="852"/>
                      </a:cxn>
                      <a:cxn ang="0">
                        <a:pos x="354" y="846"/>
                      </a:cxn>
                      <a:cxn ang="0">
                        <a:pos x="252" y="774"/>
                      </a:cxn>
                      <a:cxn ang="0">
                        <a:pos x="258" y="636"/>
                      </a:cxn>
                      <a:cxn ang="0">
                        <a:pos x="348" y="504"/>
                      </a:cxn>
                      <a:cxn ang="0">
                        <a:pos x="402" y="408"/>
                      </a:cxn>
                      <a:cxn ang="0">
                        <a:pos x="402" y="283"/>
                      </a:cxn>
                      <a:cxn ang="0">
                        <a:pos x="402" y="221"/>
                      </a:cxn>
                      <a:cxn ang="0">
                        <a:pos x="402" y="0"/>
                      </a:cxn>
                    </a:cxnLst>
                    <a:rect l="0" t="0" r="r" b="b"/>
                    <a:pathLst>
                      <a:path w="806" h="1037">
                        <a:moveTo>
                          <a:pt x="186" y="6"/>
                        </a:moveTo>
                        <a:cubicBezTo>
                          <a:pt x="186" y="43"/>
                          <a:pt x="187" y="163"/>
                          <a:pt x="186" y="221"/>
                        </a:cubicBezTo>
                        <a:cubicBezTo>
                          <a:pt x="185" y="279"/>
                          <a:pt x="201" y="308"/>
                          <a:pt x="181" y="355"/>
                        </a:cubicBezTo>
                        <a:cubicBezTo>
                          <a:pt x="161" y="402"/>
                          <a:pt x="94" y="463"/>
                          <a:pt x="68" y="505"/>
                        </a:cubicBezTo>
                        <a:cubicBezTo>
                          <a:pt x="42" y="547"/>
                          <a:pt x="34" y="574"/>
                          <a:pt x="23" y="610"/>
                        </a:cubicBezTo>
                        <a:cubicBezTo>
                          <a:pt x="12" y="646"/>
                          <a:pt x="0" y="685"/>
                          <a:pt x="0" y="720"/>
                        </a:cubicBezTo>
                        <a:cubicBezTo>
                          <a:pt x="0" y="755"/>
                          <a:pt x="7" y="787"/>
                          <a:pt x="24" y="822"/>
                        </a:cubicBezTo>
                        <a:cubicBezTo>
                          <a:pt x="41" y="856"/>
                          <a:pt x="63" y="897"/>
                          <a:pt x="102" y="929"/>
                        </a:cubicBezTo>
                        <a:cubicBezTo>
                          <a:pt x="141" y="961"/>
                          <a:pt x="203" y="999"/>
                          <a:pt x="258" y="1013"/>
                        </a:cubicBezTo>
                        <a:cubicBezTo>
                          <a:pt x="313" y="1028"/>
                          <a:pt x="372" y="1037"/>
                          <a:pt x="432" y="1019"/>
                        </a:cubicBezTo>
                        <a:cubicBezTo>
                          <a:pt x="492" y="1002"/>
                          <a:pt x="574" y="946"/>
                          <a:pt x="619" y="907"/>
                        </a:cubicBezTo>
                        <a:cubicBezTo>
                          <a:pt x="663" y="867"/>
                          <a:pt x="679" y="827"/>
                          <a:pt x="703" y="786"/>
                        </a:cubicBezTo>
                        <a:cubicBezTo>
                          <a:pt x="727" y="744"/>
                          <a:pt x="747" y="703"/>
                          <a:pt x="763" y="657"/>
                        </a:cubicBezTo>
                        <a:cubicBezTo>
                          <a:pt x="779" y="611"/>
                          <a:pt x="806" y="523"/>
                          <a:pt x="799" y="510"/>
                        </a:cubicBezTo>
                        <a:cubicBezTo>
                          <a:pt x="792" y="496"/>
                          <a:pt x="748" y="542"/>
                          <a:pt x="721" y="576"/>
                        </a:cubicBezTo>
                        <a:cubicBezTo>
                          <a:pt x="694" y="610"/>
                          <a:pt x="665" y="676"/>
                          <a:pt x="637" y="714"/>
                        </a:cubicBezTo>
                        <a:cubicBezTo>
                          <a:pt x="608" y="752"/>
                          <a:pt x="575" y="781"/>
                          <a:pt x="546" y="804"/>
                        </a:cubicBezTo>
                        <a:cubicBezTo>
                          <a:pt x="518" y="826"/>
                          <a:pt x="500" y="845"/>
                          <a:pt x="468" y="852"/>
                        </a:cubicBezTo>
                        <a:cubicBezTo>
                          <a:pt x="436" y="858"/>
                          <a:pt x="390" y="858"/>
                          <a:pt x="354" y="846"/>
                        </a:cubicBezTo>
                        <a:cubicBezTo>
                          <a:pt x="318" y="833"/>
                          <a:pt x="268" y="808"/>
                          <a:pt x="252" y="774"/>
                        </a:cubicBezTo>
                        <a:cubicBezTo>
                          <a:pt x="236" y="739"/>
                          <a:pt x="242" y="680"/>
                          <a:pt x="258" y="636"/>
                        </a:cubicBezTo>
                        <a:cubicBezTo>
                          <a:pt x="274" y="591"/>
                          <a:pt x="324" y="542"/>
                          <a:pt x="348" y="504"/>
                        </a:cubicBezTo>
                        <a:cubicBezTo>
                          <a:pt x="372" y="466"/>
                          <a:pt x="393" y="445"/>
                          <a:pt x="402" y="408"/>
                        </a:cubicBezTo>
                        <a:cubicBezTo>
                          <a:pt x="411" y="371"/>
                          <a:pt x="402" y="314"/>
                          <a:pt x="402" y="283"/>
                        </a:cubicBezTo>
                        <a:cubicBezTo>
                          <a:pt x="402" y="252"/>
                          <a:pt x="402" y="268"/>
                          <a:pt x="402" y="221"/>
                        </a:cubicBezTo>
                        <a:cubicBezTo>
                          <a:pt x="402" y="173"/>
                          <a:pt x="402" y="46"/>
                          <a:pt x="40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mpd="sng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45" name="未知"/>
                  <p:cNvSpPr/>
                  <p:nvPr/>
                </p:nvSpPr>
                <p:spPr bwMode="auto">
                  <a:xfrm>
                    <a:off x="172" y="846"/>
                    <a:ext cx="608" cy="266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608" y="3"/>
                      </a:cxn>
                      <a:cxn ang="0">
                        <a:pos x="608" y="1407"/>
                      </a:cxn>
                      <a:cxn ang="0">
                        <a:pos x="0" y="140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8" h="1407">
                        <a:moveTo>
                          <a:pt x="0" y="0"/>
                        </a:moveTo>
                        <a:lnTo>
                          <a:pt x="608" y="3"/>
                        </a:lnTo>
                        <a:lnTo>
                          <a:pt x="608" y="1407"/>
                        </a:lnTo>
                        <a:lnTo>
                          <a:pt x="0" y="140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000000">
                          <a:gamma/>
                          <a:tint val="0"/>
                          <a:invGamma/>
                        </a:srgbClr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 cmpd="sng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grpSp>
                <p:nvGrpSpPr>
                  <p:cNvPr id="46" name="Group 97"/>
                  <p:cNvGrpSpPr/>
                  <p:nvPr/>
                </p:nvGrpSpPr>
                <p:grpSpPr bwMode="auto">
                  <a:xfrm>
                    <a:off x="347" y="2080"/>
                    <a:ext cx="256" cy="256"/>
                    <a:chOff x="0" y="0"/>
                    <a:chExt cx="274" cy="274"/>
                  </a:xfrm>
                </p:grpSpPr>
                <p:sp>
                  <p:nvSpPr>
                    <p:cNvPr id="53" name="Oval 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74" cy="274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000000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54" name="Line 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32" y="20"/>
                      <a:ext cx="16" cy="210"/>
                    </a:xfrm>
                    <a:prstGeom prst="line">
                      <a:avLst/>
                    </a:prstGeom>
                    <a:noFill/>
                    <a:ln w="38100" cmpd="dbl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47" name="Group 100"/>
                  <p:cNvGrpSpPr/>
                  <p:nvPr/>
                </p:nvGrpSpPr>
                <p:grpSpPr bwMode="auto">
                  <a:xfrm>
                    <a:off x="346" y="3140"/>
                    <a:ext cx="256" cy="256"/>
                    <a:chOff x="0" y="0"/>
                    <a:chExt cx="274" cy="274"/>
                  </a:xfrm>
                </p:grpSpPr>
                <p:sp>
                  <p:nvSpPr>
                    <p:cNvPr id="51" name="Oval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74" cy="274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000000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52" name="Line 1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32" y="20"/>
                      <a:ext cx="16" cy="210"/>
                    </a:xfrm>
                    <a:prstGeom prst="line">
                      <a:avLst/>
                    </a:prstGeom>
                    <a:noFill/>
                    <a:ln w="38100" cmpd="dbl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</p:grpSp>
              <p:grpSp>
                <p:nvGrpSpPr>
                  <p:cNvPr id="48" name="Group 103"/>
                  <p:cNvGrpSpPr/>
                  <p:nvPr/>
                </p:nvGrpSpPr>
                <p:grpSpPr bwMode="auto">
                  <a:xfrm>
                    <a:off x="362" y="999"/>
                    <a:ext cx="256" cy="256"/>
                    <a:chOff x="0" y="0"/>
                    <a:chExt cx="274" cy="274"/>
                  </a:xfrm>
                </p:grpSpPr>
                <p:sp>
                  <p:nvSpPr>
                    <p:cNvPr id="49" name="Oval 1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74" cy="274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000000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50" name="Line 10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32" y="20"/>
                      <a:ext cx="16" cy="210"/>
                    </a:xfrm>
                    <a:prstGeom prst="line">
                      <a:avLst/>
                    </a:prstGeom>
                    <a:noFill/>
                    <a:ln w="38100" cmpd="dbl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</p:grpSp>
            </p:grpSp>
          </p:grpSp>
          <p:grpSp>
            <p:nvGrpSpPr>
              <p:cNvPr id="36" name="Group 2"/>
              <p:cNvGrpSpPr/>
              <p:nvPr/>
            </p:nvGrpSpPr>
            <p:grpSpPr bwMode="auto">
              <a:xfrm>
                <a:off x="1907704" y="4371950"/>
                <a:ext cx="432000" cy="432000"/>
                <a:chOff x="0" y="0"/>
                <a:chExt cx="1155" cy="1502"/>
              </a:xfrm>
            </p:grpSpPr>
            <p:sp>
              <p:nvSpPr>
                <p:cNvPr id="38" name="未知"/>
                <p:cNvSpPr/>
                <p:nvPr/>
              </p:nvSpPr>
              <p:spPr bwMode="auto">
                <a:xfrm>
                  <a:off x="440" y="1068"/>
                  <a:ext cx="338" cy="434"/>
                </a:xfrm>
                <a:custGeom>
                  <a:avLst/>
                  <a:gdLst/>
                  <a:ahLst/>
                  <a:cxnLst>
                    <a:cxn ang="0">
                      <a:pos x="472" y="15"/>
                    </a:cxn>
                    <a:cxn ang="0">
                      <a:pos x="472" y="552"/>
                    </a:cxn>
                    <a:cxn ang="0">
                      <a:pos x="442" y="1005"/>
                    </a:cxn>
                    <a:cxn ang="0">
                      <a:pos x="247" y="1260"/>
                    </a:cxn>
                    <a:cxn ang="0">
                      <a:pos x="112" y="1488"/>
                    </a:cxn>
                    <a:cxn ang="0">
                      <a:pos x="7" y="1800"/>
                    </a:cxn>
                    <a:cxn ang="0">
                      <a:pos x="67" y="2055"/>
                    </a:cxn>
                    <a:cxn ang="0">
                      <a:pos x="262" y="2325"/>
                    </a:cxn>
                    <a:cxn ang="0">
                      <a:pos x="652" y="2535"/>
                    </a:cxn>
                    <a:cxn ang="0">
                      <a:pos x="1087" y="2550"/>
                    </a:cxn>
                    <a:cxn ang="0">
                      <a:pos x="1552" y="2268"/>
                    </a:cxn>
                    <a:cxn ang="0">
                      <a:pos x="1762" y="1965"/>
                    </a:cxn>
                    <a:cxn ang="0">
                      <a:pos x="1912" y="1644"/>
                    </a:cxn>
                    <a:cxn ang="0">
                      <a:pos x="2002" y="1275"/>
                    </a:cxn>
                    <a:cxn ang="0">
                      <a:pos x="1807" y="1440"/>
                    </a:cxn>
                    <a:cxn ang="0">
                      <a:pos x="1597" y="1785"/>
                    </a:cxn>
                    <a:cxn ang="0">
                      <a:pos x="1372" y="2010"/>
                    </a:cxn>
                    <a:cxn ang="0">
                      <a:pos x="1177" y="2130"/>
                    </a:cxn>
                    <a:cxn ang="0">
                      <a:pos x="892" y="2115"/>
                    </a:cxn>
                    <a:cxn ang="0">
                      <a:pos x="637" y="1935"/>
                    </a:cxn>
                    <a:cxn ang="0">
                      <a:pos x="652" y="1590"/>
                    </a:cxn>
                    <a:cxn ang="0">
                      <a:pos x="877" y="1260"/>
                    </a:cxn>
                    <a:cxn ang="0">
                      <a:pos x="1012" y="1020"/>
                    </a:cxn>
                    <a:cxn ang="0">
                      <a:pos x="1012" y="708"/>
                    </a:cxn>
                    <a:cxn ang="0">
                      <a:pos x="1012" y="552"/>
                    </a:cxn>
                    <a:cxn ang="0">
                      <a:pos x="1012" y="0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mpd="sng">
                  <a:solidFill>
                    <a:srgbClr val="000099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9" name="未知"/>
                <p:cNvSpPr/>
                <p:nvPr/>
              </p:nvSpPr>
              <p:spPr bwMode="auto">
                <a:xfrm flipH="1" flipV="1">
                  <a:off x="375" y="0"/>
                  <a:ext cx="338" cy="434"/>
                </a:xfrm>
                <a:custGeom>
                  <a:avLst/>
                  <a:gdLst/>
                  <a:ahLst/>
                  <a:cxnLst>
                    <a:cxn ang="0">
                      <a:pos x="472" y="15"/>
                    </a:cxn>
                    <a:cxn ang="0">
                      <a:pos x="472" y="552"/>
                    </a:cxn>
                    <a:cxn ang="0">
                      <a:pos x="442" y="1005"/>
                    </a:cxn>
                    <a:cxn ang="0">
                      <a:pos x="247" y="1260"/>
                    </a:cxn>
                    <a:cxn ang="0">
                      <a:pos x="112" y="1488"/>
                    </a:cxn>
                    <a:cxn ang="0">
                      <a:pos x="7" y="1800"/>
                    </a:cxn>
                    <a:cxn ang="0">
                      <a:pos x="67" y="2055"/>
                    </a:cxn>
                    <a:cxn ang="0">
                      <a:pos x="262" y="2325"/>
                    </a:cxn>
                    <a:cxn ang="0">
                      <a:pos x="652" y="2535"/>
                    </a:cxn>
                    <a:cxn ang="0">
                      <a:pos x="1087" y="2550"/>
                    </a:cxn>
                    <a:cxn ang="0">
                      <a:pos x="1552" y="2268"/>
                    </a:cxn>
                    <a:cxn ang="0">
                      <a:pos x="1762" y="1965"/>
                    </a:cxn>
                    <a:cxn ang="0">
                      <a:pos x="1912" y="1644"/>
                    </a:cxn>
                    <a:cxn ang="0">
                      <a:pos x="2002" y="1275"/>
                    </a:cxn>
                    <a:cxn ang="0">
                      <a:pos x="1807" y="1440"/>
                    </a:cxn>
                    <a:cxn ang="0">
                      <a:pos x="1597" y="1785"/>
                    </a:cxn>
                    <a:cxn ang="0">
                      <a:pos x="1372" y="2010"/>
                    </a:cxn>
                    <a:cxn ang="0">
                      <a:pos x="1177" y="2130"/>
                    </a:cxn>
                    <a:cxn ang="0">
                      <a:pos x="892" y="2115"/>
                    </a:cxn>
                    <a:cxn ang="0">
                      <a:pos x="637" y="1935"/>
                    </a:cxn>
                    <a:cxn ang="0">
                      <a:pos x="652" y="1590"/>
                    </a:cxn>
                    <a:cxn ang="0">
                      <a:pos x="877" y="1260"/>
                    </a:cxn>
                    <a:cxn ang="0">
                      <a:pos x="1012" y="1020"/>
                    </a:cxn>
                    <a:cxn ang="0">
                      <a:pos x="1012" y="708"/>
                    </a:cxn>
                    <a:cxn ang="0">
                      <a:pos x="1012" y="552"/>
                    </a:cxn>
                    <a:cxn ang="0">
                      <a:pos x="1012" y="0"/>
                    </a:cxn>
                  </a:cxnLst>
                  <a:rect l="0" t="0" r="r" b="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mpd="sng">
                  <a:solidFill>
                    <a:srgbClr val="000099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40" name="Rectangle 5"/>
                <p:cNvSpPr>
                  <a:spLocks noChangeArrowheads="1"/>
                </p:cNvSpPr>
                <p:nvPr/>
              </p:nvSpPr>
              <p:spPr bwMode="auto">
                <a:xfrm>
                  <a:off x="0" y="394"/>
                  <a:ext cx="1155" cy="760"/>
                </a:xfrm>
                <a:prstGeom prst="rect">
                  <a:avLst/>
                </a:prstGeom>
                <a:gradFill rotWithShape="0">
                  <a:gsLst>
                    <a:gs pos="0">
                      <a:srgbClr val="333333"/>
                    </a:gs>
                    <a:gs pos="50000">
                      <a:srgbClr val="C0C0C0"/>
                    </a:gs>
                    <a:gs pos="100000">
                      <a:srgbClr val="333333"/>
                    </a:gs>
                  </a:gsLst>
                  <a:lin ang="0" scaled="1"/>
                </a:gradFill>
                <a:ln w="9525">
                  <a:solidFill>
                    <a:srgbClr val="000099"/>
                  </a:solidFill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cxnSp>
            <p:nvCxnSpPr>
              <p:cNvPr id="37" name="直接连接符 36"/>
              <p:cNvCxnSpPr/>
              <p:nvPr/>
            </p:nvCxnSpPr>
            <p:spPr>
              <a:xfrm>
                <a:off x="2123728" y="4068000"/>
                <a:ext cx="0" cy="32400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直接连接符 54"/>
            <p:cNvCxnSpPr/>
            <p:nvPr/>
          </p:nvCxnSpPr>
          <p:spPr>
            <a:xfrm rot="21540000" flipH="1">
              <a:off x="5862013" y="1639119"/>
              <a:ext cx="244230" cy="972000"/>
            </a:xfrm>
            <a:prstGeom prst="line">
              <a:avLst/>
            </a:prstGeom>
            <a:ln w="1905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5616000" y="1655928"/>
              <a:ext cx="17511" cy="1368000"/>
            </a:xfrm>
            <a:prstGeom prst="line">
              <a:avLst/>
            </a:prstGeom>
            <a:ln w="1905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组合 56"/>
            <p:cNvGrpSpPr/>
            <p:nvPr/>
          </p:nvGrpSpPr>
          <p:grpSpPr>
            <a:xfrm rot="12573089" flipH="1">
              <a:off x="6372000" y="1364193"/>
              <a:ext cx="325640" cy="1944216"/>
              <a:chOff x="5976000" y="1059582"/>
              <a:chExt cx="288032" cy="1944216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6120000" y="1059582"/>
                <a:ext cx="0" cy="792000"/>
              </a:xfrm>
              <a:prstGeom prst="line">
                <a:avLst/>
              </a:prstGeom>
              <a:ln w="1905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9" name="Group 2"/>
              <p:cNvGrpSpPr/>
              <p:nvPr/>
            </p:nvGrpSpPr>
            <p:grpSpPr bwMode="auto">
              <a:xfrm rot="10800000">
                <a:off x="5976000" y="1815798"/>
                <a:ext cx="288032" cy="1188000"/>
                <a:chOff x="0" y="0"/>
                <a:chExt cx="595" cy="3089"/>
              </a:xfrm>
            </p:grpSpPr>
            <p:grpSp>
              <p:nvGrpSpPr>
                <p:cNvPr id="60" name="Group 3"/>
                <p:cNvGrpSpPr/>
                <p:nvPr/>
              </p:nvGrpSpPr>
              <p:grpSpPr bwMode="auto">
                <a:xfrm>
                  <a:off x="0" y="0"/>
                  <a:ext cx="595" cy="3089"/>
                  <a:chOff x="0" y="0"/>
                  <a:chExt cx="595" cy="3089"/>
                </a:xfrm>
              </p:grpSpPr>
              <p:grpSp>
                <p:nvGrpSpPr>
                  <p:cNvPr id="62" name="Group 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68" y="2563"/>
                    <a:ext cx="260" cy="526"/>
                    <a:chOff x="0" y="0"/>
                    <a:chExt cx="260" cy="526"/>
                  </a:xfrm>
                </p:grpSpPr>
                <p:sp>
                  <p:nvSpPr>
                    <p:cNvPr id="99" name="Arc 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266"/>
                      <a:ext cx="260" cy="260"/>
                    </a:xfrm>
                    <a:custGeom>
                      <a:avLst/>
                      <a:gdLst>
                        <a:gd name="G0" fmla="+- 21600 0 0"/>
                        <a:gd name="G1" fmla="+- 21600 0 0"/>
                        <a:gd name="G2" fmla="+- 21600 0 0"/>
                        <a:gd name="T0" fmla="*/ 21600 w 43200"/>
                        <a:gd name="T1" fmla="*/ 0 h 43200"/>
                        <a:gd name="T2" fmla="*/ 37 w 43200"/>
                        <a:gd name="T3" fmla="*/ 20332 h 43200"/>
                        <a:gd name="T4" fmla="*/ 21600 w 43200"/>
                        <a:gd name="T5" fmla="*/ 21600 h 432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43200" h="43200" fill="none" extrusionOk="0">
                          <a:moveTo>
                            <a:pt x="21599" y="0"/>
                          </a:moveTo>
                          <a:cubicBezTo>
                            <a:pt x="33529" y="0"/>
                            <a:pt x="43200" y="9670"/>
                            <a:pt x="43200" y="21600"/>
                          </a:cubicBezTo>
                          <a:cubicBezTo>
                            <a:pt x="43200" y="33529"/>
                            <a:pt x="33529" y="43200"/>
                            <a:pt x="21600" y="43200"/>
                          </a:cubicBezTo>
                          <a:cubicBezTo>
                            <a:pt x="9670" y="43200"/>
                            <a:pt x="0" y="33529"/>
                            <a:pt x="0" y="21600"/>
                          </a:cubicBezTo>
                          <a:cubicBezTo>
                            <a:pt x="-1" y="21177"/>
                            <a:pt x="12" y="20754"/>
                            <a:pt x="37" y="20332"/>
                          </a:cubicBezTo>
                        </a:path>
                        <a:path w="43200" h="43200" stroke="0" extrusionOk="0">
                          <a:moveTo>
                            <a:pt x="21599" y="0"/>
                          </a:moveTo>
                          <a:cubicBezTo>
                            <a:pt x="33529" y="0"/>
                            <a:pt x="43200" y="9670"/>
                            <a:pt x="43200" y="21600"/>
                          </a:cubicBezTo>
                          <a:cubicBezTo>
                            <a:pt x="43200" y="33529"/>
                            <a:pt x="33529" y="43200"/>
                            <a:pt x="21600" y="43200"/>
                          </a:cubicBezTo>
                          <a:cubicBezTo>
                            <a:pt x="9670" y="43200"/>
                            <a:pt x="0" y="33529"/>
                            <a:pt x="0" y="21600"/>
                          </a:cubicBezTo>
                          <a:cubicBezTo>
                            <a:pt x="-1" y="21177"/>
                            <a:pt x="12" y="20754"/>
                            <a:pt x="37" y="20332"/>
                          </a:cubicBezTo>
                          <a:lnTo>
                            <a:pt x="21600" y="2160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00" name="Line 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135" y="0"/>
                      <a:ext cx="0" cy="266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</p:grpSp>
              <p:sp>
                <p:nvSpPr>
                  <p:cNvPr id="63" name="Oval 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08" y="0"/>
                    <a:ext cx="379" cy="379"/>
                  </a:xfrm>
                  <a:prstGeom prst="ellipse">
                    <a:avLst/>
                  </a:prstGeom>
                  <a:solidFill>
                    <a:srgbClr val="FFFFFF"/>
                  </a:solidFill>
                  <a:ln w="38100" cmpd="dbl">
                    <a:solidFill>
                      <a:srgbClr val="000000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64" name="Line 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7" y="395"/>
                    <a:ext cx="1" cy="15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grpSp>
                <p:nvGrpSpPr>
                  <p:cNvPr id="65" name="Group 9"/>
                  <p:cNvGrpSpPr/>
                  <p:nvPr/>
                </p:nvGrpSpPr>
                <p:grpSpPr bwMode="auto">
                  <a:xfrm>
                    <a:off x="0" y="532"/>
                    <a:ext cx="595" cy="2053"/>
                    <a:chOff x="0" y="0"/>
                    <a:chExt cx="685" cy="2053"/>
                  </a:xfrm>
                </p:grpSpPr>
                <p:grpSp>
                  <p:nvGrpSpPr>
                    <p:cNvPr id="66" name="Group 10"/>
                    <p:cNvGrpSpPr/>
                    <p:nvPr/>
                  </p:nvGrpSpPr>
                  <p:grpSpPr bwMode="auto">
                    <a:xfrm>
                      <a:off x="0" y="0"/>
                      <a:ext cx="685" cy="2053"/>
                      <a:chOff x="0" y="0"/>
                      <a:chExt cx="421" cy="2053"/>
                    </a:xfrm>
                  </p:grpSpPr>
                  <p:sp>
                    <p:nvSpPr>
                      <p:cNvPr id="93" name="Arc 11"/>
                      <p:cNvSpPr/>
                      <p:nvPr/>
                    </p:nvSpPr>
                    <p:spPr bwMode="auto">
                      <a:xfrm rot="5400000" flipV="1">
                        <a:off x="108" y="1770"/>
                        <a:ext cx="174" cy="389"/>
                      </a:xfrm>
                      <a:custGeom>
                        <a:avLst/>
                        <a:gdLst>
                          <a:gd name="G0" fmla="+- 450 0 0"/>
                          <a:gd name="G1" fmla="+- 21600 0 0"/>
                          <a:gd name="G2" fmla="+- 21600 0 0"/>
                          <a:gd name="T0" fmla="*/ 450 w 22050"/>
                          <a:gd name="T1" fmla="*/ 0 h 43200"/>
                          <a:gd name="T2" fmla="*/ 0 w 22050"/>
                          <a:gd name="T3" fmla="*/ 43195 h 43200"/>
                          <a:gd name="T4" fmla="*/ 450 w 22050"/>
                          <a:gd name="T5" fmla="*/ 21600 h 432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0" t="0" r="r" b="b"/>
                        <a:pathLst>
                          <a:path w="22050" h="43200" fill="none" extrusionOk="0">
                            <a:moveTo>
                              <a:pt x="449" y="0"/>
                            </a:moveTo>
                            <a:cubicBezTo>
                              <a:pt x="12379" y="0"/>
                              <a:pt x="22050" y="9670"/>
                              <a:pt x="22050" y="21600"/>
                            </a:cubicBezTo>
                            <a:cubicBezTo>
                              <a:pt x="22050" y="33529"/>
                              <a:pt x="12379" y="43200"/>
                              <a:pt x="450" y="43200"/>
                            </a:cubicBezTo>
                            <a:cubicBezTo>
                              <a:pt x="299" y="43200"/>
                              <a:pt x="149" y="43198"/>
                              <a:pt x="-1" y="43195"/>
                            </a:cubicBezTo>
                          </a:path>
                          <a:path w="22050" h="43200" stroke="0" extrusionOk="0">
                            <a:moveTo>
                              <a:pt x="449" y="0"/>
                            </a:moveTo>
                            <a:cubicBezTo>
                              <a:pt x="12379" y="0"/>
                              <a:pt x="22050" y="9670"/>
                              <a:pt x="22050" y="21600"/>
                            </a:cubicBezTo>
                            <a:cubicBezTo>
                              <a:pt x="22050" y="33529"/>
                              <a:pt x="12379" y="43200"/>
                              <a:pt x="450" y="43200"/>
                            </a:cubicBezTo>
                            <a:cubicBezTo>
                              <a:pt x="299" y="43200"/>
                              <a:pt x="149" y="43198"/>
                              <a:pt x="-1" y="43195"/>
                            </a:cubicBezTo>
                            <a:lnTo>
                              <a:pt x="450" y="21600"/>
                            </a:lnTo>
                            <a:close/>
                          </a:path>
                        </a:pathLst>
                      </a:custGeom>
                      <a:noFill/>
                      <a:ln w="12700">
                        <a:solidFill>
                          <a:srgbClr val="000000"/>
                        </a:solidFill>
                        <a:round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  <p:grpSp>
                    <p:nvGrpSpPr>
                      <p:cNvPr id="94" name="Group 12"/>
                      <p:cNvGrpSpPr/>
                      <p:nvPr/>
                    </p:nvGrpSpPr>
                    <p:grpSpPr bwMode="auto">
                      <a:xfrm>
                        <a:off x="0" y="0"/>
                        <a:ext cx="421" cy="1919"/>
                        <a:chOff x="0" y="0"/>
                        <a:chExt cx="196" cy="1919"/>
                      </a:xfrm>
                    </p:grpSpPr>
                    <p:grpSp>
                      <p:nvGrpSpPr>
                        <p:cNvPr id="95" name="Group 13"/>
                        <p:cNvGrpSpPr/>
                        <p:nvPr/>
                      </p:nvGrpSpPr>
                      <p:grpSpPr bwMode="auto">
                        <a:xfrm>
                          <a:off x="0" y="97"/>
                          <a:ext cx="190" cy="1822"/>
                          <a:chOff x="0" y="0"/>
                          <a:chExt cx="210" cy="2040"/>
                        </a:xfrm>
                      </p:grpSpPr>
                      <p:sp>
                        <p:nvSpPr>
                          <p:cNvPr id="97" name="Line 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0" cy="2040"/>
                          </a:xfrm>
                          <a:prstGeom prst="line">
                            <a:avLst/>
                          </a:prstGeom>
                          <a:noFill/>
                          <a:ln w="12700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98" name="Line 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10" y="0"/>
                            <a:ext cx="0" cy="2040"/>
                          </a:xfrm>
                          <a:prstGeom prst="line">
                            <a:avLst/>
                          </a:prstGeom>
                          <a:noFill/>
                          <a:ln w="12700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</p:grpSp>
                    <p:sp>
                      <p:nvSpPr>
                        <p:cNvPr id="96" name="Arc 16"/>
                        <p:cNvSpPr/>
                        <p:nvPr/>
                      </p:nvSpPr>
                      <p:spPr bwMode="auto">
                        <a:xfrm rot="16200000">
                          <a:off x="50" y="-44"/>
                          <a:ext cx="102" cy="190"/>
                        </a:xfrm>
                        <a:custGeom>
                          <a:avLst/>
                          <a:gdLst>
                            <a:gd name="G0" fmla="+- 450 0 0"/>
                            <a:gd name="G1" fmla="+- 21600 0 0"/>
                            <a:gd name="G2" fmla="+- 21600 0 0"/>
                            <a:gd name="T0" fmla="*/ 450 w 22050"/>
                            <a:gd name="T1" fmla="*/ 0 h 43200"/>
                            <a:gd name="T2" fmla="*/ 0 w 22050"/>
                            <a:gd name="T3" fmla="*/ 43195 h 43200"/>
                            <a:gd name="T4" fmla="*/ 450 w 22050"/>
                            <a:gd name="T5" fmla="*/ 21600 h 4320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</a:cxnLst>
                          <a:rect l="0" t="0" r="r" b="b"/>
                          <a:pathLst>
                            <a:path w="22050" h="43200" fill="none" extrusionOk="0">
                              <a:moveTo>
                                <a:pt x="449" y="0"/>
                              </a:moveTo>
                              <a:cubicBezTo>
                                <a:pt x="12379" y="0"/>
                                <a:pt x="22050" y="9670"/>
                                <a:pt x="22050" y="21600"/>
                              </a:cubicBezTo>
                              <a:cubicBezTo>
                                <a:pt x="22050" y="33529"/>
                                <a:pt x="12379" y="43200"/>
                                <a:pt x="450" y="43200"/>
                              </a:cubicBezTo>
                              <a:cubicBezTo>
                                <a:pt x="299" y="43200"/>
                                <a:pt x="149" y="43198"/>
                                <a:pt x="-1" y="43195"/>
                              </a:cubicBezTo>
                            </a:path>
                            <a:path w="22050" h="43200" stroke="0" extrusionOk="0">
                              <a:moveTo>
                                <a:pt x="449" y="0"/>
                              </a:moveTo>
                              <a:cubicBezTo>
                                <a:pt x="12379" y="0"/>
                                <a:pt x="22050" y="9670"/>
                                <a:pt x="22050" y="21600"/>
                              </a:cubicBezTo>
                              <a:cubicBezTo>
                                <a:pt x="22050" y="33529"/>
                                <a:pt x="12379" y="43200"/>
                                <a:pt x="450" y="43200"/>
                              </a:cubicBezTo>
                              <a:cubicBezTo>
                                <a:pt x="299" y="43200"/>
                                <a:pt x="149" y="43198"/>
                                <a:pt x="-1" y="43195"/>
                              </a:cubicBezTo>
                              <a:lnTo>
                                <a:pt x="450" y="21600"/>
                              </a:lnTo>
                              <a:close/>
                            </a:path>
                          </a:pathLst>
                        </a:custGeom>
                        <a:noFill/>
                        <a:ln w="12700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</p:grpSp>
                </p:grpSp>
                <p:grpSp>
                  <p:nvGrpSpPr>
                    <p:cNvPr id="67" name="Group 17"/>
                    <p:cNvGrpSpPr/>
                    <p:nvPr/>
                  </p:nvGrpSpPr>
                  <p:grpSpPr bwMode="auto">
                    <a:xfrm>
                      <a:off x="93" y="102"/>
                      <a:ext cx="500" cy="1764"/>
                      <a:chOff x="0" y="0"/>
                      <a:chExt cx="500" cy="1764"/>
                    </a:xfrm>
                  </p:grpSpPr>
                  <p:sp>
                    <p:nvSpPr>
                      <p:cNvPr id="68" name="Rectangle 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0" y="0"/>
                        <a:ext cx="131" cy="176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  <p:grpSp>
                    <p:nvGrpSpPr>
                      <p:cNvPr id="69" name="Group 19"/>
                      <p:cNvGrpSpPr/>
                      <p:nvPr/>
                    </p:nvGrpSpPr>
                    <p:grpSpPr bwMode="auto">
                      <a:xfrm rot="16200000" flipH="1">
                        <a:off x="-776" y="782"/>
                        <a:ext cx="1731" cy="180"/>
                        <a:chOff x="0" y="0"/>
                        <a:chExt cx="1600" cy="240"/>
                      </a:xfrm>
                    </p:grpSpPr>
                    <p:sp>
                      <p:nvSpPr>
                        <p:cNvPr id="82" name="Line 2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0" y="0"/>
                          <a:ext cx="0" cy="24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83" name="Line 2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84" name="Line 2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2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85" name="Line 2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48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86" name="Line 2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4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87" name="Line 2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800" y="60"/>
                          <a:ext cx="0" cy="18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88" name="Line 2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96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89" name="Line 2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12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90" name="Line 2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28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91" name="Line 2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44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92" name="Line 3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00" y="0"/>
                          <a:ext cx="0" cy="24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</p:grpSp>
                  <p:grpSp>
                    <p:nvGrpSpPr>
                      <p:cNvPr id="70" name="Group 31"/>
                      <p:cNvGrpSpPr/>
                      <p:nvPr/>
                    </p:nvGrpSpPr>
                    <p:grpSpPr bwMode="auto">
                      <a:xfrm rot="5400000">
                        <a:off x="-456" y="782"/>
                        <a:ext cx="1731" cy="180"/>
                        <a:chOff x="0" y="0"/>
                        <a:chExt cx="1600" cy="240"/>
                      </a:xfrm>
                    </p:grpSpPr>
                    <p:sp>
                      <p:nvSpPr>
                        <p:cNvPr id="71" name="Line 3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0" y="0"/>
                          <a:ext cx="0" cy="24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72" name="Line 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73" name="Line 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2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74" name="Line 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48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75" name="Line 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4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76" name="Line 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800" y="60"/>
                          <a:ext cx="0" cy="18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77" name="Line 3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96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78" name="Line 3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12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79" name="Line 4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28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80" name="Line 4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440" y="12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sp>
                      <p:nvSpPr>
                        <p:cNvPr id="81" name="Line 4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00" y="0"/>
                          <a:ext cx="0" cy="24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</p:grpSp>
                </p:grpSp>
              </p:grpSp>
            </p:grpSp>
            <p:sp>
              <p:nvSpPr>
                <p:cNvPr id="61" name="Line 43"/>
                <p:cNvSpPr>
                  <a:spLocks noChangeShapeType="1"/>
                </p:cNvSpPr>
                <p:nvPr/>
              </p:nvSpPr>
              <p:spPr bwMode="auto">
                <a:xfrm>
                  <a:off x="113" y="1134"/>
                  <a:ext cx="359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triangle" w="sm" len="lg"/>
                  <a:tailEnd type="triangle" w="sm" len="lg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</p:grpSp>
      </p:grpSp>
      <p:grpSp>
        <p:nvGrpSpPr>
          <p:cNvPr id="206" name="组合 205"/>
          <p:cNvGrpSpPr/>
          <p:nvPr/>
        </p:nvGrpSpPr>
        <p:grpSpPr>
          <a:xfrm>
            <a:off x="9264352" y="1028733"/>
            <a:ext cx="1344000" cy="3024000"/>
            <a:chOff x="6948264" y="915566"/>
            <a:chExt cx="1405560" cy="3188434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948264" y="915566"/>
              <a:ext cx="1405560" cy="2808264"/>
              <a:chOff x="5292080" y="1347614"/>
              <a:chExt cx="1405560" cy="2808264"/>
            </a:xfrm>
          </p:grpSpPr>
          <p:grpSp>
            <p:nvGrpSpPr>
              <p:cNvPr id="105" name="Group 26"/>
              <p:cNvGrpSpPr/>
              <p:nvPr/>
            </p:nvGrpSpPr>
            <p:grpSpPr bwMode="auto">
              <a:xfrm flipH="1">
                <a:off x="5292080" y="1347614"/>
                <a:ext cx="1058212" cy="720000"/>
                <a:chOff x="0" y="0"/>
                <a:chExt cx="858" cy="757"/>
              </a:xfrm>
            </p:grpSpPr>
            <p:grpSp>
              <p:nvGrpSpPr>
                <p:cNvPr id="173" name="Group 27"/>
                <p:cNvGrpSpPr/>
                <p:nvPr/>
              </p:nvGrpSpPr>
              <p:grpSpPr bwMode="auto">
                <a:xfrm>
                  <a:off x="0" y="0"/>
                  <a:ext cx="858" cy="540"/>
                  <a:chOff x="0" y="0"/>
                  <a:chExt cx="1035" cy="651"/>
                </a:xfrm>
              </p:grpSpPr>
              <p:grpSp>
                <p:nvGrpSpPr>
                  <p:cNvPr id="183" name="Group 28"/>
                  <p:cNvGrpSpPr/>
                  <p:nvPr/>
                </p:nvGrpSpPr>
                <p:grpSpPr bwMode="auto">
                  <a:xfrm>
                    <a:off x="256" y="89"/>
                    <a:ext cx="457" cy="562"/>
                    <a:chOff x="0" y="0"/>
                    <a:chExt cx="644" cy="792"/>
                  </a:xfrm>
                </p:grpSpPr>
                <p:sp>
                  <p:nvSpPr>
                    <p:cNvPr id="197" name="Oval 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149"/>
                      <a:ext cx="644" cy="643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50196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38100" cmpd="dbl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98" name="未知"/>
                    <p:cNvSpPr/>
                    <p:nvPr/>
                  </p:nvSpPr>
                  <p:spPr bwMode="auto">
                    <a:xfrm>
                      <a:off x="225" y="0"/>
                      <a:ext cx="205" cy="53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608" y="3"/>
                        </a:cxn>
                        <a:cxn ang="0">
                          <a:pos x="608" y="1407"/>
                        </a:cxn>
                        <a:cxn ang="0">
                          <a:pos x="0" y="140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608" h="1407">
                          <a:moveTo>
                            <a:pt x="0" y="0"/>
                          </a:moveTo>
                          <a:lnTo>
                            <a:pt x="608" y="3"/>
                          </a:lnTo>
                          <a:lnTo>
                            <a:pt x="608" y="1407"/>
                          </a:lnTo>
                          <a:lnTo>
                            <a:pt x="0" y="140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000000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 w="9525" cmpd="sng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grpSp>
                  <p:nvGrpSpPr>
                    <p:cNvPr id="199" name="Group 31"/>
                    <p:cNvGrpSpPr/>
                    <p:nvPr/>
                  </p:nvGrpSpPr>
                  <p:grpSpPr bwMode="auto">
                    <a:xfrm>
                      <a:off x="284" y="415"/>
                      <a:ext cx="86" cy="86"/>
                      <a:chOff x="0" y="0"/>
                      <a:chExt cx="274" cy="274"/>
                    </a:xfrm>
                  </p:grpSpPr>
                  <p:sp>
                    <p:nvSpPr>
                      <p:cNvPr id="200" name="Oval 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74" cy="274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000000">
                              <a:gamma/>
                              <a:tint val="0"/>
                              <a:invGamma/>
                            </a:srgbClr>
                          </a:gs>
                          <a:gs pos="100000">
                            <a:srgbClr val="000000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000099"/>
                        </a:solidFill>
                        <a:round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201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32" y="20"/>
                        <a:ext cx="16" cy="210"/>
                      </a:xfrm>
                      <a:prstGeom prst="line">
                        <a:avLst/>
                      </a:prstGeom>
                      <a:noFill/>
                      <a:ln w="38100" cmpd="dbl">
                        <a:solidFill>
                          <a:srgbClr val="000099"/>
                        </a:solidFill>
                        <a:round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</p:grpSp>
              </p:grpSp>
              <p:grpSp>
                <p:nvGrpSpPr>
                  <p:cNvPr id="184" name="Group 34"/>
                  <p:cNvGrpSpPr/>
                  <p:nvPr/>
                </p:nvGrpSpPr>
                <p:grpSpPr bwMode="auto">
                  <a:xfrm flipV="1">
                    <a:off x="0" y="0"/>
                    <a:ext cx="1035" cy="89"/>
                    <a:chOff x="0" y="0"/>
                    <a:chExt cx="1338" cy="130"/>
                  </a:xfrm>
                </p:grpSpPr>
                <p:sp>
                  <p:nvSpPr>
                    <p:cNvPr id="185" name="Line 3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0" y="8"/>
                      <a:ext cx="120" cy="12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86" name="Line 36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20" y="8"/>
                      <a:ext cx="121" cy="12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87" name="Line 3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1" y="8"/>
                      <a:ext cx="120" cy="12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88" name="Line 3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61" y="8"/>
                      <a:ext cx="120" cy="12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89" name="Line 3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481" y="8"/>
                      <a:ext cx="120" cy="12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90" name="Line 4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601" y="8"/>
                      <a:ext cx="121" cy="12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91" name="Line 4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722" y="8"/>
                      <a:ext cx="120" cy="12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92" name="Line 4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842" y="8"/>
                      <a:ext cx="120" cy="12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93" name="Line 4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962" y="8"/>
                      <a:ext cx="120" cy="12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94" name="Line 4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082" y="8"/>
                      <a:ext cx="121" cy="12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95" name="Line 4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203" y="8"/>
                      <a:ext cx="120" cy="12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96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3" y="0"/>
                      <a:ext cx="1315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</p:grpSp>
            </p:grpSp>
            <p:grpSp>
              <p:nvGrpSpPr>
                <p:cNvPr id="174" name="Group 47"/>
                <p:cNvGrpSpPr/>
                <p:nvPr/>
              </p:nvGrpSpPr>
              <p:grpSpPr bwMode="auto">
                <a:xfrm>
                  <a:off x="346" y="312"/>
                  <a:ext cx="157" cy="445"/>
                  <a:chOff x="0" y="0"/>
                  <a:chExt cx="157" cy="445"/>
                </a:xfrm>
              </p:grpSpPr>
              <p:sp>
                <p:nvSpPr>
                  <p:cNvPr id="178" name="未知"/>
                  <p:cNvSpPr/>
                  <p:nvPr/>
                </p:nvSpPr>
                <p:spPr bwMode="auto">
                  <a:xfrm>
                    <a:off x="8" y="254"/>
                    <a:ext cx="149" cy="191"/>
                  </a:xfrm>
                  <a:custGeom>
                    <a:avLst/>
                    <a:gdLst/>
                    <a:ahLst/>
                    <a:cxnLst>
                      <a:cxn ang="0">
                        <a:pos x="186" y="6"/>
                      </a:cxn>
                      <a:cxn ang="0">
                        <a:pos x="186" y="221"/>
                      </a:cxn>
                      <a:cxn ang="0">
                        <a:pos x="181" y="355"/>
                      </a:cxn>
                      <a:cxn ang="0">
                        <a:pos x="68" y="505"/>
                      </a:cxn>
                      <a:cxn ang="0">
                        <a:pos x="23" y="610"/>
                      </a:cxn>
                      <a:cxn ang="0">
                        <a:pos x="0" y="720"/>
                      </a:cxn>
                      <a:cxn ang="0">
                        <a:pos x="24" y="822"/>
                      </a:cxn>
                      <a:cxn ang="0">
                        <a:pos x="102" y="929"/>
                      </a:cxn>
                      <a:cxn ang="0">
                        <a:pos x="258" y="1013"/>
                      </a:cxn>
                      <a:cxn ang="0">
                        <a:pos x="432" y="1019"/>
                      </a:cxn>
                      <a:cxn ang="0">
                        <a:pos x="619" y="907"/>
                      </a:cxn>
                      <a:cxn ang="0">
                        <a:pos x="703" y="786"/>
                      </a:cxn>
                      <a:cxn ang="0">
                        <a:pos x="763" y="657"/>
                      </a:cxn>
                      <a:cxn ang="0">
                        <a:pos x="799" y="510"/>
                      </a:cxn>
                      <a:cxn ang="0">
                        <a:pos x="721" y="576"/>
                      </a:cxn>
                      <a:cxn ang="0">
                        <a:pos x="637" y="714"/>
                      </a:cxn>
                      <a:cxn ang="0">
                        <a:pos x="546" y="804"/>
                      </a:cxn>
                      <a:cxn ang="0">
                        <a:pos x="468" y="852"/>
                      </a:cxn>
                      <a:cxn ang="0">
                        <a:pos x="354" y="846"/>
                      </a:cxn>
                      <a:cxn ang="0">
                        <a:pos x="252" y="774"/>
                      </a:cxn>
                      <a:cxn ang="0">
                        <a:pos x="258" y="636"/>
                      </a:cxn>
                      <a:cxn ang="0">
                        <a:pos x="348" y="504"/>
                      </a:cxn>
                      <a:cxn ang="0">
                        <a:pos x="402" y="408"/>
                      </a:cxn>
                      <a:cxn ang="0">
                        <a:pos x="402" y="283"/>
                      </a:cxn>
                      <a:cxn ang="0">
                        <a:pos x="402" y="221"/>
                      </a:cxn>
                      <a:cxn ang="0">
                        <a:pos x="402" y="0"/>
                      </a:cxn>
                    </a:cxnLst>
                    <a:rect l="0" t="0" r="r" b="b"/>
                    <a:pathLst>
                      <a:path w="806" h="1037">
                        <a:moveTo>
                          <a:pt x="186" y="6"/>
                        </a:moveTo>
                        <a:cubicBezTo>
                          <a:pt x="186" y="43"/>
                          <a:pt x="187" y="163"/>
                          <a:pt x="186" y="221"/>
                        </a:cubicBezTo>
                        <a:cubicBezTo>
                          <a:pt x="185" y="279"/>
                          <a:pt x="201" y="308"/>
                          <a:pt x="181" y="355"/>
                        </a:cubicBezTo>
                        <a:cubicBezTo>
                          <a:pt x="161" y="402"/>
                          <a:pt x="94" y="463"/>
                          <a:pt x="68" y="505"/>
                        </a:cubicBezTo>
                        <a:cubicBezTo>
                          <a:pt x="42" y="547"/>
                          <a:pt x="34" y="574"/>
                          <a:pt x="23" y="610"/>
                        </a:cubicBezTo>
                        <a:cubicBezTo>
                          <a:pt x="12" y="646"/>
                          <a:pt x="0" y="685"/>
                          <a:pt x="0" y="720"/>
                        </a:cubicBezTo>
                        <a:cubicBezTo>
                          <a:pt x="0" y="755"/>
                          <a:pt x="7" y="787"/>
                          <a:pt x="24" y="822"/>
                        </a:cubicBezTo>
                        <a:cubicBezTo>
                          <a:pt x="41" y="856"/>
                          <a:pt x="63" y="897"/>
                          <a:pt x="102" y="929"/>
                        </a:cubicBezTo>
                        <a:cubicBezTo>
                          <a:pt x="141" y="961"/>
                          <a:pt x="203" y="999"/>
                          <a:pt x="258" y="1013"/>
                        </a:cubicBezTo>
                        <a:cubicBezTo>
                          <a:pt x="313" y="1028"/>
                          <a:pt x="372" y="1037"/>
                          <a:pt x="432" y="1019"/>
                        </a:cubicBezTo>
                        <a:cubicBezTo>
                          <a:pt x="492" y="1002"/>
                          <a:pt x="574" y="946"/>
                          <a:pt x="619" y="907"/>
                        </a:cubicBezTo>
                        <a:cubicBezTo>
                          <a:pt x="663" y="867"/>
                          <a:pt x="679" y="827"/>
                          <a:pt x="703" y="786"/>
                        </a:cubicBezTo>
                        <a:cubicBezTo>
                          <a:pt x="727" y="744"/>
                          <a:pt x="747" y="703"/>
                          <a:pt x="763" y="657"/>
                        </a:cubicBezTo>
                        <a:cubicBezTo>
                          <a:pt x="779" y="611"/>
                          <a:pt x="806" y="523"/>
                          <a:pt x="799" y="510"/>
                        </a:cubicBezTo>
                        <a:cubicBezTo>
                          <a:pt x="792" y="496"/>
                          <a:pt x="748" y="542"/>
                          <a:pt x="721" y="576"/>
                        </a:cubicBezTo>
                        <a:cubicBezTo>
                          <a:pt x="694" y="610"/>
                          <a:pt x="665" y="676"/>
                          <a:pt x="637" y="714"/>
                        </a:cubicBezTo>
                        <a:cubicBezTo>
                          <a:pt x="608" y="752"/>
                          <a:pt x="575" y="781"/>
                          <a:pt x="546" y="804"/>
                        </a:cubicBezTo>
                        <a:cubicBezTo>
                          <a:pt x="518" y="826"/>
                          <a:pt x="500" y="845"/>
                          <a:pt x="468" y="852"/>
                        </a:cubicBezTo>
                        <a:cubicBezTo>
                          <a:pt x="436" y="858"/>
                          <a:pt x="390" y="858"/>
                          <a:pt x="354" y="846"/>
                        </a:cubicBezTo>
                        <a:cubicBezTo>
                          <a:pt x="318" y="833"/>
                          <a:pt x="268" y="808"/>
                          <a:pt x="252" y="774"/>
                        </a:cubicBezTo>
                        <a:cubicBezTo>
                          <a:pt x="236" y="739"/>
                          <a:pt x="242" y="680"/>
                          <a:pt x="258" y="636"/>
                        </a:cubicBezTo>
                        <a:cubicBezTo>
                          <a:pt x="274" y="591"/>
                          <a:pt x="324" y="542"/>
                          <a:pt x="348" y="504"/>
                        </a:cubicBezTo>
                        <a:cubicBezTo>
                          <a:pt x="372" y="466"/>
                          <a:pt x="393" y="445"/>
                          <a:pt x="402" y="408"/>
                        </a:cubicBezTo>
                        <a:cubicBezTo>
                          <a:pt x="411" y="371"/>
                          <a:pt x="402" y="314"/>
                          <a:pt x="402" y="283"/>
                        </a:cubicBezTo>
                        <a:cubicBezTo>
                          <a:pt x="402" y="252"/>
                          <a:pt x="402" y="268"/>
                          <a:pt x="402" y="221"/>
                        </a:cubicBezTo>
                        <a:cubicBezTo>
                          <a:pt x="402" y="173"/>
                          <a:pt x="402" y="46"/>
                          <a:pt x="40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mpd="sng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179" name="未知"/>
                  <p:cNvSpPr/>
                  <p:nvPr/>
                </p:nvSpPr>
                <p:spPr bwMode="auto">
                  <a:xfrm>
                    <a:off x="0" y="0"/>
                    <a:ext cx="121" cy="31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608" y="3"/>
                      </a:cxn>
                      <a:cxn ang="0">
                        <a:pos x="608" y="1407"/>
                      </a:cxn>
                      <a:cxn ang="0">
                        <a:pos x="0" y="140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8" h="1407">
                        <a:moveTo>
                          <a:pt x="0" y="0"/>
                        </a:moveTo>
                        <a:lnTo>
                          <a:pt x="608" y="3"/>
                        </a:lnTo>
                        <a:lnTo>
                          <a:pt x="608" y="1407"/>
                        </a:lnTo>
                        <a:lnTo>
                          <a:pt x="0" y="140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000000">
                          <a:gamma/>
                          <a:tint val="0"/>
                          <a:invGamma/>
                        </a:srgbClr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 cmpd="sng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grpSp>
                <p:nvGrpSpPr>
                  <p:cNvPr id="180" name="Group 50"/>
                  <p:cNvGrpSpPr/>
                  <p:nvPr/>
                </p:nvGrpSpPr>
                <p:grpSpPr bwMode="auto">
                  <a:xfrm>
                    <a:off x="35" y="246"/>
                    <a:ext cx="51" cy="50"/>
                    <a:chOff x="0" y="0"/>
                    <a:chExt cx="274" cy="274"/>
                  </a:xfrm>
                </p:grpSpPr>
                <p:sp>
                  <p:nvSpPr>
                    <p:cNvPr id="181" name="Oval 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74" cy="274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000000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82" name="Line 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32" y="20"/>
                      <a:ext cx="16" cy="210"/>
                    </a:xfrm>
                    <a:prstGeom prst="line">
                      <a:avLst/>
                    </a:prstGeom>
                    <a:noFill/>
                    <a:ln w="38100" cmpd="dbl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</p:grpSp>
            </p:grpSp>
            <p:grpSp>
              <p:nvGrpSpPr>
                <p:cNvPr id="175" name="Group 53"/>
                <p:cNvGrpSpPr/>
                <p:nvPr/>
              </p:nvGrpSpPr>
              <p:grpSpPr bwMode="auto">
                <a:xfrm>
                  <a:off x="378" y="328"/>
                  <a:ext cx="51" cy="50"/>
                  <a:chOff x="0" y="0"/>
                  <a:chExt cx="274" cy="274"/>
                </a:xfrm>
              </p:grpSpPr>
              <p:sp>
                <p:nvSpPr>
                  <p:cNvPr id="176" name="Oval 5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74" cy="27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000000">
                          <a:gamma/>
                          <a:tint val="0"/>
                          <a:invGamma/>
                        </a:srgbClr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177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132" y="20"/>
                    <a:ext cx="16" cy="210"/>
                  </a:xfrm>
                  <a:prstGeom prst="line">
                    <a:avLst/>
                  </a:prstGeom>
                  <a:noFill/>
                  <a:ln w="38100" cmpd="dbl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</p:grpSp>
          </p:grpSp>
          <p:grpSp>
            <p:nvGrpSpPr>
              <p:cNvPr id="106" name="组合 33"/>
              <p:cNvGrpSpPr/>
              <p:nvPr/>
            </p:nvGrpSpPr>
            <p:grpSpPr>
              <a:xfrm flipH="1">
                <a:off x="5617313" y="2571750"/>
                <a:ext cx="488406" cy="1584128"/>
                <a:chOff x="1907704" y="3219822"/>
                <a:chExt cx="432000" cy="1584128"/>
              </a:xfrm>
            </p:grpSpPr>
            <p:grpSp>
              <p:nvGrpSpPr>
                <p:cNvPr id="153" name="Group 91"/>
                <p:cNvGrpSpPr/>
                <p:nvPr/>
              </p:nvGrpSpPr>
              <p:grpSpPr bwMode="auto">
                <a:xfrm>
                  <a:off x="1907704" y="3219822"/>
                  <a:ext cx="432000" cy="900000"/>
                  <a:chOff x="0" y="0"/>
                  <a:chExt cx="1912" cy="4432"/>
                </a:xfrm>
              </p:grpSpPr>
              <p:sp>
                <p:nvSpPr>
                  <p:cNvPr id="159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1912" cy="191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50196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8100" cmpd="dbl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grpSp>
                <p:nvGrpSpPr>
                  <p:cNvPr id="160" name="Group 93"/>
                  <p:cNvGrpSpPr/>
                  <p:nvPr/>
                </p:nvGrpSpPr>
                <p:grpSpPr bwMode="auto">
                  <a:xfrm>
                    <a:off x="476" y="0"/>
                    <a:ext cx="963" cy="4432"/>
                    <a:chOff x="0" y="0"/>
                    <a:chExt cx="963" cy="4432"/>
                  </a:xfrm>
                </p:grpSpPr>
                <p:sp>
                  <p:nvSpPr>
                    <p:cNvPr id="161" name="未知"/>
                    <p:cNvSpPr/>
                    <p:nvPr/>
                  </p:nvSpPr>
                  <p:spPr bwMode="auto">
                    <a:xfrm rot="10800000">
                      <a:off x="0" y="0"/>
                      <a:ext cx="752" cy="967"/>
                    </a:xfrm>
                    <a:custGeom>
                      <a:avLst/>
                      <a:gdLst/>
                      <a:ahLst/>
                      <a:cxnLst>
                        <a:cxn ang="0">
                          <a:pos x="186" y="6"/>
                        </a:cxn>
                        <a:cxn ang="0">
                          <a:pos x="186" y="221"/>
                        </a:cxn>
                        <a:cxn ang="0">
                          <a:pos x="181" y="355"/>
                        </a:cxn>
                        <a:cxn ang="0">
                          <a:pos x="68" y="505"/>
                        </a:cxn>
                        <a:cxn ang="0">
                          <a:pos x="23" y="610"/>
                        </a:cxn>
                        <a:cxn ang="0">
                          <a:pos x="0" y="720"/>
                        </a:cxn>
                        <a:cxn ang="0">
                          <a:pos x="24" y="822"/>
                        </a:cxn>
                        <a:cxn ang="0">
                          <a:pos x="102" y="929"/>
                        </a:cxn>
                        <a:cxn ang="0">
                          <a:pos x="258" y="1013"/>
                        </a:cxn>
                        <a:cxn ang="0">
                          <a:pos x="432" y="1019"/>
                        </a:cxn>
                        <a:cxn ang="0">
                          <a:pos x="619" y="907"/>
                        </a:cxn>
                        <a:cxn ang="0">
                          <a:pos x="703" y="786"/>
                        </a:cxn>
                        <a:cxn ang="0">
                          <a:pos x="763" y="657"/>
                        </a:cxn>
                        <a:cxn ang="0">
                          <a:pos x="799" y="510"/>
                        </a:cxn>
                        <a:cxn ang="0">
                          <a:pos x="721" y="576"/>
                        </a:cxn>
                        <a:cxn ang="0">
                          <a:pos x="637" y="714"/>
                        </a:cxn>
                        <a:cxn ang="0">
                          <a:pos x="546" y="804"/>
                        </a:cxn>
                        <a:cxn ang="0">
                          <a:pos x="468" y="852"/>
                        </a:cxn>
                        <a:cxn ang="0">
                          <a:pos x="354" y="846"/>
                        </a:cxn>
                        <a:cxn ang="0">
                          <a:pos x="252" y="774"/>
                        </a:cxn>
                        <a:cxn ang="0">
                          <a:pos x="258" y="636"/>
                        </a:cxn>
                        <a:cxn ang="0">
                          <a:pos x="348" y="504"/>
                        </a:cxn>
                        <a:cxn ang="0">
                          <a:pos x="402" y="408"/>
                        </a:cxn>
                        <a:cxn ang="0">
                          <a:pos x="402" y="283"/>
                        </a:cxn>
                        <a:cxn ang="0">
                          <a:pos x="402" y="221"/>
                        </a:cxn>
                        <a:cxn ang="0">
                          <a:pos x="402" y="0"/>
                        </a:cxn>
                      </a:cxnLst>
                      <a:rect l="0" t="0" r="r" b="b"/>
                      <a:pathLst>
                        <a:path w="806" h="1037">
                          <a:moveTo>
                            <a:pt x="186" y="6"/>
                          </a:moveTo>
                          <a:cubicBezTo>
                            <a:pt x="186" y="43"/>
                            <a:pt x="187" y="163"/>
                            <a:pt x="186" y="221"/>
                          </a:cubicBezTo>
                          <a:cubicBezTo>
                            <a:pt x="185" y="279"/>
                            <a:pt x="201" y="308"/>
                            <a:pt x="181" y="355"/>
                          </a:cubicBezTo>
                          <a:cubicBezTo>
                            <a:pt x="161" y="402"/>
                            <a:pt x="94" y="463"/>
                            <a:pt x="68" y="505"/>
                          </a:cubicBezTo>
                          <a:cubicBezTo>
                            <a:pt x="42" y="547"/>
                            <a:pt x="34" y="574"/>
                            <a:pt x="23" y="610"/>
                          </a:cubicBezTo>
                          <a:cubicBezTo>
                            <a:pt x="12" y="646"/>
                            <a:pt x="0" y="685"/>
                            <a:pt x="0" y="720"/>
                          </a:cubicBezTo>
                          <a:cubicBezTo>
                            <a:pt x="0" y="755"/>
                            <a:pt x="7" y="787"/>
                            <a:pt x="24" y="822"/>
                          </a:cubicBezTo>
                          <a:cubicBezTo>
                            <a:pt x="41" y="856"/>
                            <a:pt x="63" y="897"/>
                            <a:pt x="102" y="929"/>
                          </a:cubicBezTo>
                          <a:cubicBezTo>
                            <a:pt x="141" y="961"/>
                            <a:pt x="203" y="999"/>
                            <a:pt x="258" y="1013"/>
                          </a:cubicBezTo>
                          <a:cubicBezTo>
                            <a:pt x="313" y="1028"/>
                            <a:pt x="372" y="1037"/>
                            <a:pt x="432" y="1019"/>
                          </a:cubicBezTo>
                          <a:cubicBezTo>
                            <a:pt x="492" y="1002"/>
                            <a:pt x="574" y="946"/>
                            <a:pt x="619" y="907"/>
                          </a:cubicBezTo>
                          <a:cubicBezTo>
                            <a:pt x="663" y="867"/>
                            <a:pt x="679" y="827"/>
                            <a:pt x="703" y="786"/>
                          </a:cubicBezTo>
                          <a:cubicBezTo>
                            <a:pt x="727" y="744"/>
                            <a:pt x="747" y="703"/>
                            <a:pt x="763" y="657"/>
                          </a:cubicBezTo>
                          <a:cubicBezTo>
                            <a:pt x="779" y="611"/>
                            <a:pt x="806" y="523"/>
                            <a:pt x="799" y="510"/>
                          </a:cubicBezTo>
                          <a:cubicBezTo>
                            <a:pt x="792" y="496"/>
                            <a:pt x="748" y="542"/>
                            <a:pt x="721" y="576"/>
                          </a:cubicBezTo>
                          <a:cubicBezTo>
                            <a:pt x="694" y="610"/>
                            <a:pt x="665" y="676"/>
                            <a:pt x="637" y="714"/>
                          </a:cubicBezTo>
                          <a:cubicBezTo>
                            <a:pt x="608" y="752"/>
                            <a:pt x="575" y="781"/>
                            <a:pt x="546" y="804"/>
                          </a:cubicBezTo>
                          <a:cubicBezTo>
                            <a:pt x="518" y="826"/>
                            <a:pt x="500" y="845"/>
                            <a:pt x="468" y="852"/>
                          </a:cubicBezTo>
                          <a:cubicBezTo>
                            <a:pt x="436" y="858"/>
                            <a:pt x="390" y="858"/>
                            <a:pt x="354" y="846"/>
                          </a:cubicBezTo>
                          <a:cubicBezTo>
                            <a:pt x="318" y="833"/>
                            <a:pt x="268" y="808"/>
                            <a:pt x="252" y="774"/>
                          </a:cubicBezTo>
                          <a:cubicBezTo>
                            <a:pt x="236" y="739"/>
                            <a:pt x="242" y="680"/>
                            <a:pt x="258" y="636"/>
                          </a:cubicBezTo>
                          <a:cubicBezTo>
                            <a:pt x="274" y="591"/>
                            <a:pt x="324" y="542"/>
                            <a:pt x="348" y="504"/>
                          </a:cubicBezTo>
                          <a:cubicBezTo>
                            <a:pt x="372" y="466"/>
                            <a:pt x="393" y="445"/>
                            <a:pt x="402" y="408"/>
                          </a:cubicBezTo>
                          <a:cubicBezTo>
                            <a:pt x="411" y="371"/>
                            <a:pt x="402" y="314"/>
                            <a:pt x="402" y="283"/>
                          </a:cubicBezTo>
                          <a:cubicBezTo>
                            <a:pt x="402" y="252"/>
                            <a:pt x="402" y="268"/>
                            <a:pt x="402" y="221"/>
                          </a:cubicBezTo>
                          <a:cubicBezTo>
                            <a:pt x="402" y="173"/>
                            <a:pt x="402" y="46"/>
                            <a:pt x="402" y="0"/>
                          </a:cubicBezTo>
                        </a:path>
                      </a:pathLst>
                    </a:custGeom>
                    <a:solidFill>
                      <a:srgbClr val="000000"/>
                    </a:solidFill>
                    <a:ln w="9525" cmpd="sng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62" name="未知"/>
                    <p:cNvSpPr/>
                    <p:nvPr/>
                  </p:nvSpPr>
                  <p:spPr bwMode="auto">
                    <a:xfrm>
                      <a:off x="211" y="3465"/>
                      <a:ext cx="752" cy="967"/>
                    </a:xfrm>
                    <a:custGeom>
                      <a:avLst/>
                      <a:gdLst/>
                      <a:ahLst/>
                      <a:cxnLst>
                        <a:cxn ang="0">
                          <a:pos x="186" y="6"/>
                        </a:cxn>
                        <a:cxn ang="0">
                          <a:pos x="186" y="221"/>
                        </a:cxn>
                        <a:cxn ang="0">
                          <a:pos x="181" y="355"/>
                        </a:cxn>
                        <a:cxn ang="0">
                          <a:pos x="68" y="505"/>
                        </a:cxn>
                        <a:cxn ang="0">
                          <a:pos x="23" y="610"/>
                        </a:cxn>
                        <a:cxn ang="0">
                          <a:pos x="0" y="720"/>
                        </a:cxn>
                        <a:cxn ang="0">
                          <a:pos x="24" y="822"/>
                        </a:cxn>
                        <a:cxn ang="0">
                          <a:pos x="102" y="929"/>
                        </a:cxn>
                        <a:cxn ang="0">
                          <a:pos x="258" y="1013"/>
                        </a:cxn>
                        <a:cxn ang="0">
                          <a:pos x="432" y="1019"/>
                        </a:cxn>
                        <a:cxn ang="0">
                          <a:pos x="619" y="907"/>
                        </a:cxn>
                        <a:cxn ang="0">
                          <a:pos x="703" y="786"/>
                        </a:cxn>
                        <a:cxn ang="0">
                          <a:pos x="763" y="657"/>
                        </a:cxn>
                        <a:cxn ang="0">
                          <a:pos x="799" y="510"/>
                        </a:cxn>
                        <a:cxn ang="0">
                          <a:pos x="721" y="576"/>
                        </a:cxn>
                        <a:cxn ang="0">
                          <a:pos x="637" y="714"/>
                        </a:cxn>
                        <a:cxn ang="0">
                          <a:pos x="546" y="804"/>
                        </a:cxn>
                        <a:cxn ang="0">
                          <a:pos x="468" y="852"/>
                        </a:cxn>
                        <a:cxn ang="0">
                          <a:pos x="354" y="846"/>
                        </a:cxn>
                        <a:cxn ang="0">
                          <a:pos x="252" y="774"/>
                        </a:cxn>
                        <a:cxn ang="0">
                          <a:pos x="258" y="636"/>
                        </a:cxn>
                        <a:cxn ang="0">
                          <a:pos x="348" y="504"/>
                        </a:cxn>
                        <a:cxn ang="0">
                          <a:pos x="402" y="408"/>
                        </a:cxn>
                        <a:cxn ang="0">
                          <a:pos x="402" y="283"/>
                        </a:cxn>
                        <a:cxn ang="0">
                          <a:pos x="402" y="221"/>
                        </a:cxn>
                        <a:cxn ang="0">
                          <a:pos x="402" y="0"/>
                        </a:cxn>
                      </a:cxnLst>
                      <a:rect l="0" t="0" r="r" b="b"/>
                      <a:pathLst>
                        <a:path w="806" h="1037">
                          <a:moveTo>
                            <a:pt x="186" y="6"/>
                          </a:moveTo>
                          <a:cubicBezTo>
                            <a:pt x="186" y="43"/>
                            <a:pt x="187" y="163"/>
                            <a:pt x="186" y="221"/>
                          </a:cubicBezTo>
                          <a:cubicBezTo>
                            <a:pt x="185" y="279"/>
                            <a:pt x="201" y="308"/>
                            <a:pt x="181" y="355"/>
                          </a:cubicBezTo>
                          <a:cubicBezTo>
                            <a:pt x="161" y="402"/>
                            <a:pt x="94" y="463"/>
                            <a:pt x="68" y="505"/>
                          </a:cubicBezTo>
                          <a:cubicBezTo>
                            <a:pt x="42" y="547"/>
                            <a:pt x="34" y="574"/>
                            <a:pt x="23" y="610"/>
                          </a:cubicBezTo>
                          <a:cubicBezTo>
                            <a:pt x="12" y="646"/>
                            <a:pt x="0" y="685"/>
                            <a:pt x="0" y="720"/>
                          </a:cubicBezTo>
                          <a:cubicBezTo>
                            <a:pt x="0" y="755"/>
                            <a:pt x="7" y="787"/>
                            <a:pt x="24" y="822"/>
                          </a:cubicBezTo>
                          <a:cubicBezTo>
                            <a:pt x="41" y="856"/>
                            <a:pt x="63" y="897"/>
                            <a:pt x="102" y="929"/>
                          </a:cubicBezTo>
                          <a:cubicBezTo>
                            <a:pt x="141" y="961"/>
                            <a:pt x="203" y="999"/>
                            <a:pt x="258" y="1013"/>
                          </a:cubicBezTo>
                          <a:cubicBezTo>
                            <a:pt x="313" y="1028"/>
                            <a:pt x="372" y="1037"/>
                            <a:pt x="432" y="1019"/>
                          </a:cubicBezTo>
                          <a:cubicBezTo>
                            <a:pt x="492" y="1002"/>
                            <a:pt x="574" y="946"/>
                            <a:pt x="619" y="907"/>
                          </a:cubicBezTo>
                          <a:cubicBezTo>
                            <a:pt x="663" y="867"/>
                            <a:pt x="679" y="827"/>
                            <a:pt x="703" y="786"/>
                          </a:cubicBezTo>
                          <a:cubicBezTo>
                            <a:pt x="727" y="744"/>
                            <a:pt x="747" y="703"/>
                            <a:pt x="763" y="657"/>
                          </a:cubicBezTo>
                          <a:cubicBezTo>
                            <a:pt x="779" y="611"/>
                            <a:pt x="806" y="523"/>
                            <a:pt x="799" y="510"/>
                          </a:cubicBezTo>
                          <a:cubicBezTo>
                            <a:pt x="792" y="496"/>
                            <a:pt x="748" y="542"/>
                            <a:pt x="721" y="576"/>
                          </a:cubicBezTo>
                          <a:cubicBezTo>
                            <a:pt x="694" y="610"/>
                            <a:pt x="665" y="676"/>
                            <a:pt x="637" y="714"/>
                          </a:cubicBezTo>
                          <a:cubicBezTo>
                            <a:pt x="608" y="752"/>
                            <a:pt x="575" y="781"/>
                            <a:pt x="546" y="804"/>
                          </a:cubicBezTo>
                          <a:cubicBezTo>
                            <a:pt x="518" y="826"/>
                            <a:pt x="500" y="845"/>
                            <a:pt x="468" y="852"/>
                          </a:cubicBezTo>
                          <a:cubicBezTo>
                            <a:pt x="436" y="858"/>
                            <a:pt x="390" y="858"/>
                            <a:pt x="354" y="846"/>
                          </a:cubicBezTo>
                          <a:cubicBezTo>
                            <a:pt x="318" y="833"/>
                            <a:pt x="268" y="808"/>
                            <a:pt x="252" y="774"/>
                          </a:cubicBezTo>
                          <a:cubicBezTo>
                            <a:pt x="236" y="739"/>
                            <a:pt x="242" y="680"/>
                            <a:pt x="258" y="636"/>
                          </a:cubicBezTo>
                          <a:cubicBezTo>
                            <a:pt x="274" y="591"/>
                            <a:pt x="324" y="542"/>
                            <a:pt x="348" y="504"/>
                          </a:cubicBezTo>
                          <a:cubicBezTo>
                            <a:pt x="372" y="466"/>
                            <a:pt x="393" y="445"/>
                            <a:pt x="402" y="408"/>
                          </a:cubicBezTo>
                          <a:cubicBezTo>
                            <a:pt x="411" y="371"/>
                            <a:pt x="402" y="314"/>
                            <a:pt x="402" y="283"/>
                          </a:cubicBezTo>
                          <a:cubicBezTo>
                            <a:pt x="402" y="252"/>
                            <a:pt x="402" y="268"/>
                            <a:pt x="402" y="221"/>
                          </a:cubicBezTo>
                          <a:cubicBezTo>
                            <a:pt x="402" y="173"/>
                            <a:pt x="402" y="46"/>
                            <a:pt x="402" y="0"/>
                          </a:cubicBezTo>
                        </a:path>
                      </a:pathLst>
                    </a:custGeom>
                    <a:solidFill>
                      <a:srgbClr val="000000"/>
                    </a:solidFill>
                    <a:ln w="9525" cmpd="sng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63" name="未知"/>
                    <p:cNvSpPr/>
                    <p:nvPr/>
                  </p:nvSpPr>
                  <p:spPr bwMode="auto">
                    <a:xfrm>
                      <a:off x="172" y="846"/>
                      <a:ext cx="608" cy="266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608" y="3"/>
                        </a:cxn>
                        <a:cxn ang="0">
                          <a:pos x="608" y="1407"/>
                        </a:cxn>
                        <a:cxn ang="0">
                          <a:pos x="0" y="140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608" h="1407">
                          <a:moveTo>
                            <a:pt x="0" y="0"/>
                          </a:moveTo>
                          <a:lnTo>
                            <a:pt x="608" y="3"/>
                          </a:lnTo>
                          <a:lnTo>
                            <a:pt x="608" y="1407"/>
                          </a:lnTo>
                          <a:lnTo>
                            <a:pt x="0" y="140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000000">
                            <a:gamma/>
                            <a:tint val="0"/>
                            <a:invGamma/>
                          </a:srgbClr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 w="9525" cmpd="sng">
                      <a:solidFill>
                        <a:srgbClr val="000099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grpSp>
                  <p:nvGrpSpPr>
                    <p:cNvPr id="164" name="Group 97"/>
                    <p:cNvGrpSpPr/>
                    <p:nvPr/>
                  </p:nvGrpSpPr>
                  <p:grpSpPr bwMode="auto">
                    <a:xfrm>
                      <a:off x="347" y="2080"/>
                      <a:ext cx="256" cy="256"/>
                      <a:chOff x="0" y="0"/>
                      <a:chExt cx="274" cy="274"/>
                    </a:xfrm>
                  </p:grpSpPr>
                  <p:sp>
                    <p:nvSpPr>
                      <p:cNvPr id="171" name="Oval 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74" cy="274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000000">
                              <a:gamma/>
                              <a:tint val="0"/>
                              <a:invGamma/>
                            </a:srgbClr>
                          </a:gs>
                          <a:gs pos="100000">
                            <a:srgbClr val="000000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000099"/>
                        </a:solidFill>
                        <a:round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172" name="Line 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32" y="20"/>
                        <a:ext cx="16" cy="210"/>
                      </a:xfrm>
                      <a:prstGeom prst="line">
                        <a:avLst/>
                      </a:prstGeom>
                      <a:noFill/>
                      <a:ln w="38100" cmpd="dbl">
                        <a:solidFill>
                          <a:srgbClr val="000099"/>
                        </a:solidFill>
                        <a:round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</p:grpSp>
                <p:grpSp>
                  <p:nvGrpSpPr>
                    <p:cNvPr id="165" name="Group 100"/>
                    <p:cNvGrpSpPr/>
                    <p:nvPr/>
                  </p:nvGrpSpPr>
                  <p:grpSpPr bwMode="auto">
                    <a:xfrm>
                      <a:off x="346" y="3140"/>
                      <a:ext cx="256" cy="256"/>
                      <a:chOff x="0" y="0"/>
                      <a:chExt cx="274" cy="274"/>
                    </a:xfrm>
                  </p:grpSpPr>
                  <p:sp>
                    <p:nvSpPr>
                      <p:cNvPr id="169" name="Oval 10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74" cy="274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000000">
                              <a:gamma/>
                              <a:tint val="0"/>
                              <a:invGamma/>
                            </a:srgbClr>
                          </a:gs>
                          <a:gs pos="100000">
                            <a:srgbClr val="000000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000099"/>
                        </a:solidFill>
                        <a:round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170" name="Line 1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32" y="20"/>
                        <a:ext cx="16" cy="210"/>
                      </a:xfrm>
                      <a:prstGeom prst="line">
                        <a:avLst/>
                      </a:prstGeom>
                      <a:noFill/>
                      <a:ln w="38100" cmpd="dbl">
                        <a:solidFill>
                          <a:srgbClr val="000099"/>
                        </a:solidFill>
                        <a:round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</p:grpSp>
                <p:grpSp>
                  <p:nvGrpSpPr>
                    <p:cNvPr id="166" name="Group 103"/>
                    <p:cNvGrpSpPr/>
                    <p:nvPr/>
                  </p:nvGrpSpPr>
                  <p:grpSpPr bwMode="auto">
                    <a:xfrm>
                      <a:off x="362" y="999"/>
                      <a:ext cx="256" cy="256"/>
                      <a:chOff x="0" y="0"/>
                      <a:chExt cx="274" cy="274"/>
                    </a:xfrm>
                  </p:grpSpPr>
                  <p:sp>
                    <p:nvSpPr>
                      <p:cNvPr id="167" name="Oval 1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74" cy="274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000000">
                              <a:gamma/>
                              <a:tint val="0"/>
                              <a:invGamma/>
                            </a:srgbClr>
                          </a:gs>
                          <a:gs pos="100000">
                            <a:srgbClr val="000000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000099"/>
                        </a:solidFill>
                        <a:round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168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32" y="20"/>
                        <a:ext cx="16" cy="210"/>
                      </a:xfrm>
                      <a:prstGeom prst="line">
                        <a:avLst/>
                      </a:prstGeom>
                      <a:noFill/>
                      <a:ln w="38100" cmpd="dbl">
                        <a:solidFill>
                          <a:srgbClr val="000099"/>
                        </a:solidFill>
                        <a:round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</p:grpSp>
              </p:grpSp>
            </p:grpSp>
            <p:grpSp>
              <p:nvGrpSpPr>
                <p:cNvPr id="154" name="Group 2"/>
                <p:cNvGrpSpPr/>
                <p:nvPr/>
              </p:nvGrpSpPr>
              <p:grpSpPr bwMode="auto">
                <a:xfrm>
                  <a:off x="1907704" y="4371950"/>
                  <a:ext cx="432000" cy="432000"/>
                  <a:chOff x="0" y="0"/>
                  <a:chExt cx="1155" cy="1502"/>
                </a:xfrm>
              </p:grpSpPr>
              <p:sp>
                <p:nvSpPr>
                  <p:cNvPr id="156" name="未知"/>
                  <p:cNvSpPr/>
                  <p:nvPr/>
                </p:nvSpPr>
                <p:spPr bwMode="auto">
                  <a:xfrm>
                    <a:off x="440" y="1068"/>
                    <a:ext cx="338" cy="434"/>
                  </a:xfrm>
                  <a:custGeom>
                    <a:avLst/>
                    <a:gdLst/>
                    <a:ahLst/>
                    <a:cxnLst>
                      <a:cxn ang="0">
                        <a:pos x="472" y="15"/>
                      </a:cxn>
                      <a:cxn ang="0">
                        <a:pos x="472" y="552"/>
                      </a:cxn>
                      <a:cxn ang="0">
                        <a:pos x="442" y="1005"/>
                      </a:cxn>
                      <a:cxn ang="0">
                        <a:pos x="247" y="1260"/>
                      </a:cxn>
                      <a:cxn ang="0">
                        <a:pos x="112" y="1488"/>
                      </a:cxn>
                      <a:cxn ang="0">
                        <a:pos x="7" y="1800"/>
                      </a:cxn>
                      <a:cxn ang="0">
                        <a:pos x="67" y="2055"/>
                      </a:cxn>
                      <a:cxn ang="0">
                        <a:pos x="262" y="2325"/>
                      </a:cxn>
                      <a:cxn ang="0">
                        <a:pos x="652" y="2535"/>
                      </a:cxn>
                      <a:cxn ang="0">
                        <a:pos x="1087" y="2550"/>
                      </a:cxn>
                      <a:cxn ang="0">
                        <a:pos x="1552" y="2268"/>
                      </a:cxn>
                      <a:cxn ang="0">
                        <a:pos x="1762" y="1965"/>
                      </a:cxn>
                      <a:cxn ang="0">
                        <a:pos x="1912" y="1644"/>
                      </a:cxn>
                      <a:cxn ang="0">
                        <a:pos x="2002" y="1275"/>
                      </a:cxn>
                      <a:cxn ang="0">
                        <a:pos x="1807" y="1440"/>
                      </a:cxn>
                      <a:cxn ang="0">
                        <a:pos x="1597" y="1785"/>
                      </a:cxn>
                      <a:cxn ang="0">
                        <a:pos x="1372" y="2010"/>
                      </a:cxn>
                      <a:cxn ang="0">
                        <a:pos x="1177" y="2130"/>
                      </a:cxn>
                      <a:cxn ang="0">
                        <a:pos x="892" y="2115"/>
                      </a:cxn>
                      <a:cxn ang="0">
                        <a:pos x="637" y="1935"/>
                      </a:cxn>
                      <a:cxn ang="0">
                        <a:pos x="652" y="1590"/>
                      </a:cxn>
                      <a:cxn ang="0">
                        <a:pos x="877" y="1260"/>
                      </a:cxn>
                      <a:cxn ang="0">
                        <a:pos x="1012" y="1020"/>
                      </a:cxn>
                      <a:cxn ang="0">
                        <a:pos x="1012" y="708"/>
                      </a:cxn>
                      <a:cxn ang="0">
                        <a:pos x="1012" y="552"/>
                      </a:cxn>
                      <a:cxn ang="0">
                        <a:pos x="1012" y="0"/>
                      </a:cxn>
                    </a:cxnLst>
                    <a:rect l="0" t="0" r="r" b="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mpd="sng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157" name="未知"/>
                  <p:cNvSpPr/>
                  <p:nvPr/>
                </p:nvSpPr>
                <p:spPr bwMode="auto">
                  <a:xfrm flipH="1" flipV="1">
                    <a:off x="375" y="0"/>
                    <a:ext cx="338" cy="434"/>
                  </a:xfrm>
                  <a:custGeom>
                    <a:avLst/>
                    <a:gdLst/>
                    <a:ahLst/>
                    <a:cxnLst>
                      <a:cxn ang="0">
                        <a:pos x="472" y="15"/>
                      </a:cxn>
                      <a:cxn ang="0">
                        <a:pos x="472" y="552"/>
                      </a:cxn>
                      <a:cxn ang="0">
                        <a:pos x="442" y="1005"/>
                      </a:cxn>
                      <a:cxn ang="0">
                        <a:pos x="247" y="1260"/>
                      </a:cxn>
                      <a:cxn ang="0">
                        <a:pos x="112" y="1488"/>
                      </a:cxn>
                      <a:cxn ang="0">
                        <a:pos x="7" y="1800"/>
                      </a:cxn>
                      <a:cxn ang="0">
                        <a:pos x="67" y="2055"/>
                      </a:cxn>
                      <a:cxn ang="0">
                        <a:pos x="262" y="2325"/>
                      </a:cxn>
                      <a:cxn ang="0">
                        <a:pos x="652" y="2535"/>
                      </a:cxn>
                      <a:cxn ang="0">
                        <a:pos x="1087" y="2550"/>
                      </a:cxn>
                      <a:cxn ang="0">
                        <a:pos x="1552" y="2268"/>
                      </a:cxn>
                      <a:cxn ang="0">
                        <a:pos x="1762" y="1965"/>
                      </a:cxn>
                      <a:cxn ang="0">
                        <a:pos x="1912" y="1644"/>
                      </a:cxn>
                      <a:cxn ang="0">
                        <a:pos x="2002" y="1275"/>
                      </a:cxn>
                      <a:cxn ang="0">
                        <a:pos x="1807" y="1440"/>
                      </a:cxn>
                      <a:cxn ang="0">
                        <a:pos x="1597" y="1785"/>
                      </a:cxn>
                      <a:cxn ang="0">
                        <a:pos x="1372" y="2010"/>
                      </a:cxn>
                      <a:cxn ang="0">
                        <a:pos x="1177" y="2130"/>
                      </a:cxn>
                      <a:cxn ang="0">
                        <a:pos x="892" y="2115"/>
                      </a:cxn>
                      <a:cxn ang="0">
                        <a:pos x="637" y="1935"/>
                      </a:cxn>
                      <a:cxn ang="0">
                        <a:pos x="652" y="1590"/>
                      </a:cxn>
                      <a:cxn ang="0">
                        <a:pos x="877" y="1260"/>
                      </a:cxn>
                      <a:cxn ang="0">
                        <a:pos x="1012" y="1020"/>
                      </a:cxn>
                      <a:cxn ang="0">
                        <a:pos x="1012" y="708"/>
                      </a:cxn>
                      <a:cxn ang="0">
                        <a:pos x="1012" y="552"/>
                      </a:cxn>
                      <a:cxn ang="0">
                        <a:pos x="1012" y="0"/>
                      </a:cxn>
                    </a:cxnLst>
                    <a:rect l="0" t="0" r="r" b="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mpd="sng">
                    <a:solidFill>
                      <a:srgbClr val="000099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  <p:sp>
                <p:nvSpPr>
                  <p:cNvPr id="158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94"/>
                    <a:ext cx="1155" cy="76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333333"/>
                      </a:gs>
                      <a:gs pos="50000">
                        <a:srgbClr val="C0C0C0"/>
                      </a:gs>
                      <a:gs pos="100000">
                        <a:srgbClr val="333333"/>
                      </a:gs>
                    </a:gsLst>
                    <a:lin ang="0" scaled="1"/>
                  </a:gradFill>
                  <a:ln w="9525">
                    <a:solidFill>
                      <a:srgbClr val="000099"/>
                    </a:solidFill>
                    <a:miter lim="800000"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</p:grpSp>
            <p:cxnSp>
              <p:nvCxnSpPr>
                <p:cNvPr id="155" name="直接连接符 154"/>
                <p:cNvCxnSpPr/>
                <p:nvPr/>
              </p:nvCxnSpPr>
              <p:spPr>
                <a:xfrm>
                  <a:off x="2123728" y="4068000"/>
                  <a:ext cx="0" cy="32400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7" name="直接连接符 106"/>
              <p:cNvCxnSpPr/>
              <p:nvPr/>
            </p:nvCxnSpPr>
            <p:spPr>
              <a:xfrm rot="21540000" flipH="1">
                <a:off x="5862013" y="1639119"/>
                <a:ext cx="244230" cy="972000"/>
              </a:xfrm>
              <a:prstGeom prst="line">
                <a:avLst/>
              </a:prstGeom>
              <a:ln w="1905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5616000" y="1655928"/>
                <a:ext cx="17511" cy="1368000"/>
              </a:xfrm>
              <a:prstGeom prst="line">
                <a:avLst/>
              </a:prstGeom>
              <a:ln w="1905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56"/>
              <p:cNvGrpSpPr/>
              <p:nvPr/>
            </p:nvGrpSpPr>
            <p:grpSpPr>
              <a:xfrm rot="12573089" flipH="1">
                <a:off x="6372000" y="1364193"/>
                <a:ext cx="325640" cy="1944216"/>
                <a:chOff x="5976000" y="1059582"/>
                <a:chExt cx="288032" cy="1944216"/>
              </a:xfrm>
            </p:grpSpPr>
            <p:cxnSp>
              <p:nvCxnSpPr>
                <p:cNvPr id="110" name="直接连接符 109"/>
                <p:cNvCxnSpPr/>
                <p:nvPr/>
              </p:nvCxnSpPr>
              <p:spPr>
                <a:xfrm>
                  <a:off x="6120000" y="1059582"/>
                  <a:ext cx="0" cy="792000"/>
                </a:xfrm>
                <a:prstGeom prst="line">
                  <a:avLst/>
                </a:prstGeom>
                <a:ln w="19050">
                  <a:solidFill>
                    <a:srgbClr val="00009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1" name="Group 2"/>
                <p:cNvGrpSpPr/>
                <p:nvPr/>
              </p:nvGrpSpPr>
              <p:grpSpPr bwMode="auto">
                <a:xfrm rot="10800000">
                  <a:off x="5976000" y="1815798"/>
                  <a:ext cx="288032" cy="1188000"/>
                  <a:chOff x="0" y="0"/>
                  <a:chExt cx="595" cy="3089"/>
                </a:xfrm>
              </p:grpSpPr>
              <p:grpSp>
                <p:nvGrpSpPr>
                  <p:cNvPr id="112" name="Group 3"/>
                  <p:cNvGrpSpPr/>
                  <p:nvPr/>
                </p:nvGrpSpPr>
                <p:grpSpPr bwMode="auto">
                  <a:xfrm>
                    <a:off x="0" y="0"/>
                    <a:ext cx="595" cy="3089"/>
                    <a:chOff x="0" y="0"/>
                    <a:chExt cx="595" cy="3089"/>
                  </a:xfrm>
                </p:grpSpPr>
                <p:grpSp>
                  <p:nvGrpSpPr>
                    <p:cNvPr id="114" name="Group 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168" y="2563"/>
                      <a:ext cx="260" cy="526"/>
                      <a:chOff x="0" y="0"/>
                      <a:chExt cx="260" cy="526"/>
                    </a:xfrm>
                  </p:grpSpPr>
                  <p:sp>
                    <p:nvSpPr>
                      <p:cNvPr id="151" name="Arc 5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0" y="266"/>
                        <a:ext cx="260" cy="260"/>
                      </a:xfrm>
                      <a:custGeom>
                        <a:avLst/>
                        <a:gdLst>
                          <a:gd name="G0" fmla="+- 21600 0 0"/>
                          <a:gd name="G1" fmla="+- 21600 0 0"/>
                          <a:gd name="G2" fmla="+- 21600 0 0"/>
                          <a:gd name="T0" fmla="*/ 21600 w 43200"/>
                          <a:gd name="T1" fmla="*/ 0 h 43200"/>
                          <a:gd name="T2" fmla="*/ 37 w 43200"/>
                          <a:gd name="T3" fmla="*/ 20332 h 43200"/>
                          <a:gd name="T4" fmla="*/ 21600 w 43200"/>
                          <a:gd name="T5" fmla="*/ 21600 h 432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0" t="0" r="r" b="b"/>
                        <a:pathLst>
                          <a:path w="43200" h="43200" fill="none" extrusionOk="0">
                            <a:moveTo>
                              <a:pt x="21599" y="0"/>
                            </a:moveTo>
                            <a:cubicBezTo>
                              <a:pt x="33529" y="0"/>
                              <a:pt x="43200" y="9670"/>
                              <a:pt x="43200" y="21600"/>
                            </a:cubicBezTo>
                            <a:cubicBezTo>
                              <a:pt x="43200" y="33529"/>
                              <a:pt x="33529" y="43200"/>
                              <a:pt x="21600" y="43200"/>
                            </a:cubicBezTo>
                            <a:cubicBezTo>
                              <a:pt x="9670" y="43200"/>
                              <a:pt x="0" y="33529"/>
                              <a:pt x="0" y="21600"/>
                            </a:cubicBezTo>
                            <a:cubicBezTo>
                              <a:pt x="-1" y="21177"/>
                              <a:pt x="12" y="20754"/>
                              <a:pt x="37" y="20332"/>
                            </a:cubicBezTo>
                          </a:path>
                          <a:path w="43200" h="43200" stroke="0" extrusionOk="0">
                            <a:moveTo>
                              <a:pt x="21599" y="0"/>
                            </a:moveTo>
                            <a:cubicBezTo>
                              <a:pt x="33529" y="0"/>
                              <a:pt x="43200" y="9670"/>
                              <a:pt x="43200" y="21600"/>
                            </a:cubicBezTo>
                            <a:cubicBezTo>
                              <a:pt x="43200" y="33529"/>
                              <a:pt x="33529" y="43200"/>
                              <a:pt x="21600" y="43200"/>
                            </a:cubicBezTo>
                            <a:cubicBezTo>
                              <a:pt x="9670" y="43200"/>
                              <a:pt x="0" y="33529"/>
                              <a:pt x="0" y="21600"/>
                            </a:cubicBezTo>
                            <a:cubicBezTo>
                              <a:pt x="-1" y="21177"/>
                              <a:pt x="12" y="20754"/>
                              <a:pt x="37" y="20332"/>
                            </a:cubicBezTo>
                            <a:lnTo>
                              <a:pt x="21600" y="21600"/>
                            </a:lnTo>
                            <a:close/>
                          </a:path>
                        </a:pathLst>
                      </a:custGeom>
                      <a:noFill/>
                      <a:ln w="28575">
                        <a:solidFill>
                          <a:srgbClr val="000000"/>
                        </a:solidFill>
                        <a:round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  <p:sp>
                    <p:nvSpPr>
                      <p:cNvPr id="152" name="Line 6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135" y="0"/>
                        <a:ext cx="0" cy="266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000000"/>
                        </a:solidFill>
                        <a:round/>
                      </a:ln>
                    </p:spPr>
                    <p:txBody>
                      <a:bodyPr vert="horz" wrap="square" lIns="121920" tIns="60960" rIns="121920" bIns="60960" numCol="1" anchor="t" anchorCtr="0" compatLnSpc="1"/>
                      <a:lstStyle/>
                      <a:p>
                        <a:endParaRPr lang="zh-CN" altLang="en-US" sz="2400"/>
                      </a:p>
                    </p:txBody>
                  </p:sp>
                </p:grpSp>
                <p:sp>
                  <p:nvSpPr>
                    <p:cNvPr id="115" name="Oval 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08" y="0"/>
                      <a:ext cx="379" cy="379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38100" cmpd="dbl">
                      <a:solidFill>
                        <a:srgbClr val="000000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sp>
                  <p:nvSpPr>
                    <p:cNvPr id="116" name="Line 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97" y="395"/>
                      <a:ext cx="1" cy="15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00"/>
                      </a:solidFill>
                      <a:round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zh-CN" altLang="en-US" sz="2400"/>
                    </a:p>
                  </p:txBody>
                </p:sp>
                <p:grpSp>
                  <p:nvGrpSpPr>
                    <p:cNvPr id="117" name="Group 9"/>
                    <p:cNvGrpSpPr/>
                    <p:nvPr/>
                  </p:nvGrpSpPr>
                  <p:grpSpPr bwMode="auto">
                    <a:xfrm>
                      <a:off x="0" y="532"/>
                      <a:ext cx="595" cy="2053"/>
                      <a:chOff x="0" y="0"/>
                      <a:chExt cx="685" cy="2053"/>
                    </a:xfrm>
                  </p:grpSpPr>
                  <p:grpSp>
                    <p:nvGrpSpPr>
                      <p:cNvPr id="118" name="Group 10"/>
                      <p:cNvGrpSpPr/>
                      <p:nvPr/>
                    </p:nvGrpSpPr>
                    <p:grpSpPr bwMode="auto">
                      <a:xfrm>
                        <a:off x="0" y="0"/>
                        <a:ext cx="685" cy="2053"/>
                        <a:chOff x="0" y="0"/>
                        <a:chExt cx="421" cy="2053"/>
                      </a:xfrm>
                    </p:grpSpPr>
                    <p:sp>
                      <p:nvSpPr>
                        <p:cNvPr id="145" name="Arc 11"/>
                        <p:cNvSpPr/>
                        <p:nvPr/>
                      </p:nvSpPr>
                      <p:spPr bwMode="auto">
                        <a:xfrm rot="5400000" flipV="1">
                          <a:off x="108" y="1770"/>
                          <a:ext cx="174" cy="389"/>
                        </a:xfrm>
                        <a:custGeom>
                          <a:avLst/>
                          <a:gdLst>
                            <a:gd name="G0" fmla="+- 450 0 0"/>
                            <a:gd name="G1" fmla="+- 21600 0 0"/>
                            <a:gd name="G2" fmla="+- 21600 0 0"/>
                            <a:gd name="T0" fmla="*/ 450 w 22050"/>
                            <a:gd name="T1" fmla="*/ 0 h 43200"/>
                            <a:gd name="T2" fmla="*/ 0 w 22050"/>
                            <a:gd name="T3" fmla="*/ 43195 h 43200"/>
                            <a:gd name="T4" fmla="*/ 450 w 22050"/>
                            <a:gd name="T5" fmla="*/ 21600 h 4320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</a:cxnLst>
                          <a:rect l="0" t="0" r="r" b="b"/>
                          <a:pathLst>
                            <a:path w="22050" h="43200" fill="none" extrusionOk="0">
                              <a:moveTo>
                                <a:pt x="449" y="0"/>
                              </a:moveTo>
                              <a:cubicBezTo>
                                <a:pt x="12379" y="0"/>
                                <a:pt x="22050" y="9670"/>
                                <a:pt x="22050" y="21600"/>
                              </a:cubicBezTo>
                              <a:cubicBezTo>
                                <a:pt x="22050" y="33529"/>
                                <a:pt x="12379" y="43200"/>
                                <a:pt x="450" y="43200"/>
                              </a:cubicBezTo>
                              <a:cubicBezTo>
                                <a:pt x="299" y="43200"/>
                                <a:pt x="149" y="43198"/>
                                <a:pt x="-1" y="43195"/>
                              </a:cubicBezTo>
                            </a:path>
                            <a:path w="22050" h="43200" stroke="0" extrusionOk="0">
                              <a:moveTo>
                                <a:pt x="449" y="0"/>
                              </a:moveTo>
                              <a:cubicBezTo>
                                <a:pt x="12379" y="0"/>
                                <a:pt x="22050" y="9670"/>
                                <a:pt x="22050" y="21600"/>
                              </a:cubicBezTo>
                              <a:cubicBezTo>
                                <a:pt x="22050" y="33529"/>
                                <a:pt x="12379" y="43200"/>
                                <a:pt x="450" y="43200"/>
                              </a:cubicBezTo>
                              <a:cubicBezTo>
                                <a:pt x="299" y="43200"/>
                                <a:pt x="149" y="43198"/>
                                <a:pt x="-1" y="43195"/>
                              </a:cubicBezTo>
                              <a:lnTo>
                                <a:pt x="450" y="21600"/>
                              </a:lnTo>
                              <a:close/>
                            </a:path>
                          </a:pathLst>
                        </a:custGeom>
                        <a:noFill/>
                        <a:ln w="12700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grpSp>
                      <p:nvGrpSpPr>
                        <p:cNvPr id="146" name="Group 12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421" cy="1919"/>
                          <a:chOff x="0" y="0"/>
                          <a:chExt cx="196" cy="1919"/>
                        </a:xfrm>
                      </p:grpSpPr>
                      <p:grpSp>
                        <p:nvGrpSpPr>
                          <p:cNvPr id="147" name="Group 13"/>
                          <p:cNvGrpSpPr/>
                          <p:nvPr/>
                        </p:nvGrpSpPr>
                        <p:grpSpPr bwMode="auto">
                          <a:xfrm>
                            <a:off x="0" y="97"/>
                            <a:ext cx="190" cy="1822"/>
                            <a:chOff x="0" y="0"/>
                            <a:chExt cx="210" cy="2040"/>
                          </a:xfrm>
                        </p:grpSpPr>
                        <p:sp>
                          <p:nvSpPr>
                            <p:cNvPr id="149" name="Line 14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0" cy="2040"/>
                            </a:xfrm>
                            <a:prstGeom prst="line">
                              <a:avLst/>
                            </a:prstGeom>
                            <a:noFill/>
                            <a:ln w="12700">
                              <a:solidFill>
                                <a:srgbClr val="000000"/>
                              </a:solidFill>
                              <a:round/>
                            </a:ln>
                          </p:spPr>
                          <p:txBody>
                            <a:bodyPr vert="horz" wrap="square" lIns="121920" tIns="60960" rIns="121920" bIns="60960" numCol="1" anchor="t" anchorCtr="0" compatLnSpc="1"/>
                            <a:lstStyle/>
                            <a:p>
                              <a:endParaRPr lang="zh-CN" altLang="en-US" sz="2400"/>
                            </a:p>
                          </p:txBody>
                        </p:sp>
                        <p:sp>
                          <p:nvSpPr>
                            <p:cNvPr id="150" name="Line 15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210" y="0"/>
                              <a:ext cx="0" cy="2040"/>
                            </a:xfrm>
                            <a:prstGeom prst="line">
                              <a:avLst/>
                            </a:prstGeom>
                            <a:noFill/>
                            <a:ln w="12700">
                              <a:solidFill>
                                <a:srgbClr val="000000"/>
                              </a:solidFill>
                              <a:round/>
                            </a:ln>
                          </p:spPr>
                          <p:txBody>
                            <a:bodyPr vert="horz" wrap="square" lIns="121920" tIns="60960" rIns="121920" bIns="60960" numCol="1" anchor="t" anchorCtr="0" compatLnSpc="1"/>
                            <a:lstStyle/>
                            <a:p>
                              <a:endParaRPr lang="zh-CN" altLang="en-US" sz="2400"/>
                            </a:p>
                          </p:txBody>
                        </p:sp>
                      </p:grpSp>
                      <p:sp>
                        <p:nvSpPr>
                          <p:cNvPr id="148" name="Arc 16"/>
                          <p:cNvSpPr/>
                          <p:nvPr/>
                        </p:nvSpPr>
                        <p:spPr bwMode="auto">
                          <a:xfrm rot="16200000">
                            <a:off x="50" y="-44"/>
                            <a:ext cx="102" cy="190"/>
                          </a:xfrm>
                          <a:custGeom>
                            <a:avLst/>
                            <a:gdLst>
                              <a:gd name="G0" fmla="+- 450 0 0"/>
                              <a:gd name="G1" fmla="+- 21600 0 0"/>
                              <a:gd name="G2" fmla="+- 21600 0 0"/>
                              <a:gd name="T0" fmla="*/ 450 w 22050"/>
                              <a:gd name="T1" fmla="*/ 0 h 43200"/>
                              <a:gd name="T2" fmla="*/ 0 w 22050"/>
                              <a:gd name="T3" fmla="*/ 43195 h 43200"/>
                              <a:gd name="T4" fmla="*/ 450 w 22050"/>
                              <a:gd name="T5" fmla="*/ 21600 h 43200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</a:cxnLst>
                            <a:rect l="0" t="0" r="r" b="b"/>
                            <a:pathLst>
                              <a:path w="22050" h="43200" fill="none" extrusionOk="0">
                                <a:moveTo>
                                  <a:pt x="449" y="0"/>
                                </a:moveTo>
                                <a:cubicBezTo>
                                  <a:pt x="12379" y="0"/>
                                  <a:pt x="22050" y="9670"/>
                                  <a:pt x="22050" y="21600"/>
                                </a:cubicBezTo>
                                <a:cubicBezTo>
                                  <a:pt x="22050" y="33529"/>
                                  <a:pt x="12379" y="43200"/>
                                  <a:pt x="450" y="43200"/>
                                </a:cubicBezTo>
                                <a:cubicBezTo>
                                  <a:pt x="299" y="43200"/>
                                  <a:pt x="149" y="43198"/>
                                  <a:pt x="-1" y="43195"/>
                                </a:cubicBezTo>
                              </a:path>
                              <a:path w="22050" h="43200" stroke="0" extrusionOk="0">
                                <a:moveTo>
                                  <a:pt x="449" y="0"/>
                                </a:moveTo>
                                <a:cubicBezTo>
                                  <a:pt x="12379" y="0"/>
                                  <a:pt x="22050" y="9670"/>
                                  <a:pt x="22050" y="21600"/>
                                </a:cubicBezTo>
                                <a:cubicBezTo>
                                  <a:pt x="22050" y="33529"/>
                                  <a:pt x="12379" y="43200"/>
                                  <a:pt x="450" y="43200"/>
                                </a:cubicBezTo>
                                <a:cubicBezTo>
                                  <a:pt x="299" y="43200"/>
                                  <a:pt x="149" y="43198"/>
                                  <a:pt x="-1" y="43195"/>
                                </a:cubicBezTo>
                                <a:lnTo>
                                  <a:pt x="450" y="2160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2700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</p:grpSp>
                  </p:grpSp>
                  <p:grpSp>
                    <p:nvGrpSpPr>
                      <p:cNvPr id="119" name="Group 17"/>
                      <p:cNvGrpSpPr/>
                      <p:nvPr/>
                    </p:nvGrpSpPr>
                    <p:grpSpPr bwMode="auto">
                      <a:xfrm>
                        <a:off x="93" y="102"/>
                        <a:ext cx="500" cy="1764"/>
                        <a:chOff x="0" y="0"/>
                        <a:chExt cx="500" cy="1764"/>
                      </a:xfrm>
                    </p:grpSpPr>
                    <p:sp>
                      <p:nvSpPr>
                        <p:cNvPr id="120" name="Rectangle 1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0" y="0"/>
                          <a:ext cx="131" cy="1764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</a:ln>
                      </p:spPr>
                      <p:txBody>
                        <a:bodyPr vert="horz" wrap="square" lIns="121920" tIns="60960" rIns="121920" bIns="60960" numCol="1" anchor="t" anchorCtr="0" compatLnSpc="1"/>
                        <a:lstStyle/>
                        <a:p>
                          <a:endParaRPr lang="zh-CN" altLang="en-US" sz="2400"/>
                        </a:p>
                      </p:txBody>
                    </p:sp>
                    <p:grpSp>
                      <p:nvGrpSpPr>
                        <p:cNvPr id="121" name="Group 19"/>
                        <p:cNvGrpSpPr/>
                        <p:nvPr/>
                      </p:nvGrpSpPr>
                      <p:grpSpPr bwMode="auto">
                        <a:xfrm rot="16200000" flipH="1">
                          <a:off x="-776" y="782"/>
                          <a:ext cx="1731" cy="180"/>
                          <a:chOff x="0" y="0"/>
                          <a:chExt cx="1600" cy="240"/>
                        </a:xfrm>
                      </p:grpSpPr>
                      <p:sp>
                        <p:nvSpPr>
                          <p:cNvPr id="134" name="Line 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0" cy="24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35" name="Line 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6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36" name="Line 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2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37" name="Line 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48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38" name="Line 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64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39" name="Line 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800" y="60"/>
                            <a:ext cx="0" cy="18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40" name="Line 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96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41" name="Line 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12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42" name="Line 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8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43" name="Line 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44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44" name="Line 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600" y="0"/>
                            <a:ext cx="0" cy="24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</p:grpSp>
                    <p:grpSp>
                      <p:nvGrpSpPr>
                        <p:cNvPr id="122" name="Group 31"/>
                        <p:cNvGrpSpPr/>
                        <p:nvPr/>
                      </p:nvGrpSpPr>
                      <p:grpSpPr bwMode="auto">
                        <a:xfrm rot="5400000">
                          <a:off x="-456" y="782"/>
                          <a:ext cx="1731" cy="180"/>
                          <a:chOff x="0" y="0"/>
                          <a:chExt cx="1600" cy="240"/>
                        </a:xfrm>
                      </p:grpSpPr>
                      <p:sp>
                        <p:nvSpPr>
                          <p:cNvPr id="123" name="Line 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0" cy="24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24" name="Line 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6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25" name="Line 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2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26" name="Line 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48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27" name="Line 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64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28" name="Line 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800" y="60"/>
                            <a:ext cx="0" cy="18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29" name="Line 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96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30" name="Line 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12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31" name="Line 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8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32" name="Line 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44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  <p:sp>
                        <p:nvSpPr>
                          <p:cNvPr id="133" name="Line 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600" y="0"/>
                            <a:ext cx="0" cy="24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 vert="horz" wrap="square" lIns="121920" tIns="60960" rIns="121920" bIns="60960" numCol="1" anchor="t" anchorCtr="0" compatLnSpc="1"/>
                          <a:lstStyle/>
                          <a:p>
                            <a:endParaRPr lang="zh-CN" altLang="en-US" sz="2400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113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113" y="1134"/>
                    <a:ext cx="359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 type="triangle" w="sm" len="lg"/>
                    <a:tailEnd type="triangle" w="sm" len="lg"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/>
                  </a:p>
                </p:txBody>
              </p:sp>
            </p:grpSp>
          </p:grpSp>
        </p:grpSp>
        <p:grpSp>
          <p:nvGrpSpPr>
            <p:cNvPr id="5122" name="Group 2"/>
            <p:cNvGrpSpPr/>
            <p:nvPr/>
          </p:nvGrpSpPr>
          <p:grpSpPr bwMode="auto">
            <a:xfrm>
              <a:off x="7272000" y="3672000"/>
              <a:ext cx="540000" cy="432000"/>
              <a:chOff x="0" y="0"/>
              <a:chExt cx="1155" cy="1502"/>
            </a:xfrm>
          </p:grpSpPr>
          <p:sp>
            <p:nvSpPr>
              <p:cNvPr id="5123" name="未知"/>
              <p:cNvSpPr/>
              <p:nvPr/>
            </p:nvSpPr>
            <p:spPr bwMode="auto">
              <a:xfrm>
                <a:off x="440" y="1068"/>
                <a:ext cx="338" cy="434"/>
              </a:xfrm>
              <a:custGeom>
                <a:avLst/>
                <a:gdLst/>
                <a:ahLst/>
                <a:cxnLst>
                  <a:cxn ang="0">
                    <a:pos x="472" y="15"/>
                  </a:cxn>
                  <a:cxn ang="0">
                    <a:pos x="472" y="552"/>
                  </a:cxn>
                  <a:cxn ang="0">
                    <a:pos x="442" y="1005"/>
                  </a:cxn>
                  <a:cxn ang="0">
                    <a:pos x="247" y="1260"/>
                  </a:cxn>
                  <a:cxn ang="0">
                    <a:pos x="112" y="1488"/>
                  </a:cxn>
                  <a:cxn ang="0">
                    <a:pos x="7" y="1800"/>
                  </a:cxn>
                  <a:cxn ang="0">
                    <a:pos x="67" y="2055"/>
                  </a:cxn>
                  <a:cxn ang="0">
                    <a:pos x="262" y="2325"/>
                  </a:cxn>
                  <a:cxn ang="0">
                    <a:pos x="652" y="2535"/>
                  </a:cxn>
                  <a:cxn ang="0">
                    <a:pos x="1087" y="2550"/>
                  </a:cxn>
                  <a:cxn ang="0">
                    <a:pos x="1552" y="2268"/>
                  </a:cxn>
                  <a:cxn ang="0">
                    <a:pos x="1762" y="1965"/>
                  </a:cxn>
                  <a:cxn ang="0">
                    <a:pos x="1912" y="1644"/>
                  </a:cxn>
                  <a:cxn ang="0">
                    <a:pos x="2002" y="1275"/>
                  </a:cxn>
                  <a:cxn ang="0">
                    <a:pos x="1807" y="1440"/>
                  </a:cxn>
                  <a:cxn ang="0">
                    <a:pos x="1597" y="1785"/>
                  </a:cxn>
                  <a:cxn ang="0">
                    <a:pos x="1372" y="2010"/>
                  </a:cxn>
                  <a:cxn ang="0">
                    <a:pos x="1177" y="2130"/>
                  </a:cxn>
                  <a:cxn ang="0">
                    <a:pos x="892" y="2115"/>
                  </a:cxn>
                  <a:cxn ang="0">
                    <a:pos x="637" y="1935"/>
                  </a:cxn>
                  <a:cxn ang="0">
                    <a:pos x="652" y="1590"/>
                  </a:cxn>
                  <a:cxn ang="0">
                    <a:pos x="877" y="1260"/>
                  </a:cxn>
                  <a:cxn ang="0">
                    <a:pos x="1012" y="1020"/>
                  </a:cxn>
                  <a:cxn ang="0">
                    <a:pos x="1012" y="708"/>
                  </a:cxn>
                  <a:cxn ang="0">
                    <a:pos x="1012" y="552"/>
                  </a:cxn>
                  <a:cxn ang="0">
                    <a:pos x="1012" y="0"/>
                  </a:cxn>
                </a:cxnLst>
                <a:rect l="0" t="0" r="r" b="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mpd="sng">
                <a:solidFill>
                  <a:srgbClr val="000000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24" name="未知"/>
              <p:cNvSpPr/>
              <p:nvPr/>
            </p:nvSpPr>
            <p:spPr bwMode="auto">
              <a:xfrm flipH="1" flipV="1">
                <a:off x="375" y="0"/>
                <a:ext cx="338" cy="434"/>
              </a:xfrm>
              <a:custGeom>
                <a:avLst/>
                <a:gdLst/>
                <a:ahLst/>
                <a:cxnLst>
                  <a:cxn ang="0">
                    <a:pos x="472" y="15"/>
                  </a:cxn>
                  <a:cxn ang="0">
                    <a:pos x="472" y="552"/>
                  </a:cxn>
                  <a:cxn ang="0">
                    <a:pos x="442" y="1005"/>
                  </a:cxn>
                  <a:cxn ang="0">
                    <a:pos x="247" y="1260"/>
                  </a:cxn>
                  <a:cxn ang="0">
                    <a:pos x="112" y="1488"/>
                  </a:cxn>
                  <a:cxn ang="0">
                    <a:pos x="7" y="1800"/>
                  </a:cxn>
                  <a:cxn ang="0">
                    <a:pos x="67" y="2055"/>
                  </a:cxn>
                  <a:cxn ang="0">
                    <a:pos x="262" y="2325"/>
                  </a:cxn>
                  <a:cxn ang="0">
                    <a:pos x="652" y="2535"/>
                  </a:cxn>
                  <a:cxn ang="0">
                    <a:pos x="1087" y="2550"/>
                  </a:cxn>
                  <a:cxn ang="0">
                    <a:pos x="1552" y="2268"/>
                  </a:cxn>
                  <a:cxn ang="0">
                    <a:pos x="1762" y="1965"/>
                  </a:cxn>
                  <a:cxn ang="0">
                    <a:pos x="1912" y="1644"/>
                  </a:cxn>
                  <a:cxn ang="0">
                    <a:pos x="2002" y="1275"/>
                  </a:cxn>
                  <a:cxn ang="0">
                    <a:pos x="1807" y="1440"/>
                  </a:cxn>
                  <a:cxn ang="0">
                    <a:pos x="1597" y="1785"/>
                  </a:cxn>
                  <a:cxn ang="0">
                    <a:pos x="1372" y="2010"/>
                  </a:cxn>
                  <a:cxn ang="0">
                    <a:pos x="1177" y="2130"/>
                  </a:cxn>
                  <a:cxn ang="0">
                    <a:pos x="892" y="2115"/>
                  </a:cxn>
                  <a:cxn ang="0">
                    <a:pos x="637" y="1935"/>
                  </a:cxn>
                  <a:cxn ang="0">
                    <a:pos x="652" y="1590"/>
                  </a:cxn>
                  <a:cxn ang="0">
                    <a:pos x="877" y="1260"/>
                  </a:cxn>
                  <a:cxn ang="0">
                    <a:pos x="1012" y="1020"/>
                  </a:cxn>
                  <a:cxn ang="0">
                    <a:pos x="1012" y="708"/>
                  </a:cxn>
                  <a:cxn ang="0">
                    <a:pos x="1012" y="552"/>
                  </a:cxn>
                  <a:cxn ang="0">
                    <a:pos x="1012" y="0"/>
                  </a:cxn>
                </a:cxnLst>
                <a:rect l="0" t="0" r="r" b="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mpd="sng">
                <a:solidFill>
                  <a:srgbClr val="000000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25" name="Rectangle 5"/>
              <p:cNvSpPr>
                <a:spLocks noChangeArrowheads="1"/>
              </p:cNvSpPr>
              <p:nvPr/>
            </p:nvSpPr>
            <p:spPr bwMode="auto">
              <a:xfrm>
                <a:off x="0" y="39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207" name="TextBox 206"/>
          <p:cNvSpPr txBox="1"/>
          <p:nvPr/>
        </p:nvSpPr>
        <p:spPr>
          <a:xfrm>
            <a:off x="431371" y="1028733"/>
            <a:ext cx="5952661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b="1" dirty="0" smtClean="0"/>
              <a:t>         按右图所示方式组装滑轮组，并使用该滑轮组分别将甲、乙两组钩码提起，再将两次实验数据填入下表中。</a:t>
            </a:r>
            <a:endParaRPr lang="zh-CN" altLang="en-US" sz="2665" b="1" dirty="0"/>
          </a:p>
        </p:txBody>
      </p:sp>
      <p:sp>
        <p:nvSpPr>
          <p:cNvPr id="208" name="矩形 207"/>
          <p:cNvSpPr/>
          <p:nvPr/>
        </p:nvSpPr>
        <p:spPr>
          <a:xfrm>
            <a:off x="8050395" y="3525011"/>
            <a:ext cx="521970" cy="501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665" b="1" dirty="0" smtClean="0"/>
              <a:t>甲</a:t>
            </a:r>
            <a:endParaRPr lang="zh-CN" altLang="en-US" sz="2665" b="1" dirty="0"/>
          </a:p>
        </p:txBody>
      </p:sp>
      <p:sp>
        <p:nvSpPr>
          <p:cNvPr id="209" name="矩形 208"/>
          <p:cNvSpPr/>
          <p:nvPr/>
        </p:nvSpPr>
        <p:spPr>
          <a:xfrm>
            <a:off x="10354651" y="3332989"/>
            <a:ext cx="521970" cy="501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665" b="1" dirty="0" smtClean="0"/>
              <a:t>乙</a:t>
            </a:r>
            <a:endParaRPr lang="zh-CN" altLang="en-US" sz="2665" b="1" dirty="0"/>
          </a:p>
        </p:txBody>
      </p:sp>
      <p:graphicFrame>
        <p:nvGraphicFramePr>
          <p:cNvPr id="210" name="表格 209"/>
          <p:cNvGraphicFramePr>
            <a:graphicFrameLocks noGrp="1"/>
          </p:cNvGraphicFramePr>
          <p:nvPr/>
        </p:nvGraphicFramePr>
        <p:xfrm>
          <a:off x="719403" y="4101075"/>
          <a:ext cx="10848975" cy="265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525"/>
                <a:gridCol w="1823720"/>
                <a:gridCol w="1440180"/>
                <a:gridCol w="1782445"/>
                <a:gridCol w="1550670"/>
                <a:gridCol w="1549400"/>
                <a:gridCol w="1550035"/>
              </a:tblGrid>
              <a:tr h="16814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拉力</a:t>
                      </a:r>
                      <a:endParaRPr lang="en-US" altLang="zh-CN" sz="2400" dirty="0" smtClean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F/N</a:t>
                      </a:r>
                      <a:endParaRPr lang="zh-CN" altLang="en-US" sz="2400" dirty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弹簧测力计上升的距离</a:t>
                      </a:r>
                      <a:endParaRPr lang="en-US" altLang="zh-CN" sz="2400" dirty="0" smtClean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S/m</a:t>
                      </a:r>
                      <a:endParaRPr lang="zh-CN" altLang="en-US" sz="2400" dirty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总功</a:t>
                      </a:r>
                      <a:endParaRPr lang="en-US" altLang="zh-CN" sz="2400" dirty="0" smtClean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W</a:t>
                      </a:r>
                      <a:r>
                        <a:rPr lang="zh-CN" altLang="en-US" sz="2400" baseline="-250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总</a:t>
                      </a:r>
                      <a:r>
                        <a:rPr lang="en-US" altLang="zh-CN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/J</a:t>
                      </a:r>
                      <a:endParaRPr lang="zh-CN" altLang="en-US" sz="2400" dirty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钩码重</a:t>
                      </a:r>
                      <a:endParaRPr lang="en-US" altLang="zh-CN" sz="2400" dirty="0" smtClean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G/N</a:t>
                      </a:r>
                      <a:endParaRPr lang="zh-CN" altLang="en-US" sz="2400" dirty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钩码上升高度</a:t>
                      </a:r>
                      <a:endParaRPr lang="en-US" altLang="zh-CN" sz="2400" dirty="0" smtClean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h/m</a:t>
                      </a:r>
                      <a:endParaRPr lang="zh-CN" altLang="en-US" sz="2400" dirty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有用功</a:t>
                      </a:r>
                      <a:endParaRPr lang="en-US" altLang="zh-CN" sz="2400" dirty="0" smtClean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W</a:t>
                      </a:r>
                      <a:r>
                        <a:rPr lang="zh-CN" altLang="en-US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有</a:t>
                      </a:r>
                      <a:r>
                        <a:rPr lang="en-US" altLang="zh-CN" sz="2400" dirty="0" smtClean="0">
                          <a:solidFill>
                            <a:srgbClr val="0033CC"/>
                          </a:solidFill>
                          <a:latin typeface="+mn-ea"/>
                          <a:ea typeface="+mn-ea"/>
                        </a:rPr>
                        <a:t>/J</a:t>
                      </a:r>
                      <a:endParaRPr lang="en-US" altLang="zh-CN" sz="2400" dirty="0" smtClean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endParaRPr lang="zh-CN" altLang="en-US" sz="2400" dirty="0">
                        <a:solidFill>
                          <a:srgbClr val="0033CC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rgbClr val="0033CC"/>
                          </a:solidFill>
                        </a:rPr>
                        <a:t>机械效率</a:t>
                      </a:r>
                      <a:endParaRPr lang="en-US" altLang="zh-CN" sz="2400" dirty="0" smtClean="0">
                        <a:solidFill>
                          <a:srgbClr val="0033CC"/>
                        </a:solidFill>
                      </a:endParaRPr>
                    </a:p>
                    <a:p>
                      <a:pPr algn="ctr"/>
                      <a:r>
                        <a:rPr kumimoji="1" lang="en-US" altLang="zh-CN" sz="2400" b="1" dirty="0" smtClean="0">
                          <a:solidFill>
                            <a:srgbClr val="0033CC"/>
                          </a:solidFill>
                          <a:latin typeface="Tempus Sans ITC" panose="04020404030D07020202" pitchFamily="82" charset="0"/>
                          <a:cs typeface="Times New Roman" panose="02020603050405020304" pitchFamily="18" charset="0"/>
                        </a:rPr>
                        <a:t>η</a:t>
                      </a:r>
                      <a:endParaRPr lang="zh-CN" altLang="en-US" sz="2400" dirty="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rgbClr val="0033CC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1" name="矩形 210"/>
          <p:cNvSpPr/>
          <p:nvPr/>
        </p:nvSpPr>
        <p:spPr>
          <a:xfrm>
            <a:off x="527381" y="2660915"/>
            <a:ext cx="595266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33CC"/>
                </a:solidFill>
              </a:rPr>
              <a:t>    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滑轮组的机械效率跟被提起物体的重力有关。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1" name="文本框 100">
            <a:hlinkClick r:id="rId1" action="ppaction://hlinkfile"/>
          </p:cNvPr>
          <p:cNvSpPr txBox="1"/>
          <p:nvPr/>
        </p:nvSpPr>
        <p:spPr>
          <a:xfrm>
            <a:off x="10726420" y="46863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视频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7" grpId="0"/>
      <p:bldP spid="208" grpId="0"/>
      <p:bldP spid="209" grpId="0"/>
      <p:bldP spid="2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4337"/>
          <p:cNvSpPr/>
          <p:nvPr/>
        </p:nvSpPr>
        <p:spPr>
          <a:xfrm>
            <a:off x="2209800" y="838200"/>
            <a:ext cx="4267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E0D0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如何提高机械效率</a:t>
            </a:r>
            <a:r>
              <a:rPr lang="zh-CN" altLang="en-US" sz="1400" dirty="0">
                <a:solidFill>
                  <a:srgbClr val="0E0D0C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dirty="0">
              <a:solidFill>
                <a:srgbClr val="0E0D0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矩形 14338"/>
          <p:cNvSpPr/>
          <p:nvPr/>
        </p:nvSpPr>
        <p:spPr>
          <a:xfrm>
            <a:off x="2667000" y="2057400"/>
            <a:ext cx="5335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/>
            <a:r>
              <a:rPr lang="en-US" altLang="zh-CN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E0D0C"/>
                </a:solidFill>
                <a:latin typeface="Times New Roman" panose="02020603050405020304" pitchFamily="18" charset="0"/>
              </a:rPr>
              <a:t>：减小机械自重</a:t>
            </a:r>
            <a:endParaRPr lang="zh-CN" altLang="en-US" sz="3200" dirty="0">
              <a:solidFill>
                <a:srgbClr val="0E0D0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0" name="矩形 14339"/>
          <p:cNvSpPr/>
          <p:nvPr/>
        </p:nvSpPr>
        <p:spPr>
          <a:xfrm>
            <a:off x="2362200" y="2971800"/>
            <a:ext cx="83058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0E0D0C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400" dirty="0">
                <a:solidFill>
                  <a:srgbClr val="0E0D0C"/>
                </a:solidFill>
                <a:latin typeface="Times New Roman" panose="02020603050405020304" pitchFamily="18" charset="0"/>
              </a:rPr>
              <a:t>例如：动滑轮太重，使二动二定滑轮组效率很低，换用较轻滑轮就可提高其机械效率。</a:t>
            </a:r>
            <a:endParaRPr lang="zh-CN" altLang="en-US" sz="2400" dirty="0">
              <a:solidFill>
                <a:srgbClr val="0E0D0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2581910" y="5264785"/>
            <a:ext cx="42741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2800" b="1" dirty="0">
                <a:solidFill>
                  <a:srgbClr val="0E0D0C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E0D0C"/>
                </a:solidFill>
                <a:latin typeface="宋体" panose="02010600030101010101" pitchFamily="2" charset="-122"/>
              </a:rPr>
              <a:t>：减小机械间的摩擦力。</a:t>
            </a:r>
            <a:endParaRPr lang="zh-CN" altLang="en-US" sz="2800" dirty="0">
              <a:solidFill>
                <a:srgbClr val="0E0D0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20950" y="4127500"/>
            <a:ext cx="32080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/>
              <a:t>2</a:t>
            </a:r>
            <a:r>
              <a:rPr lang="zh-CN" altLang="en-US" sz="2800"/>
              <a:t>：</a:t>
            </a:r>
            <a:r>
              <a:rPr lang="zh-CN" altLang="zh-CN" sz="2800"/>
              <a:t>增加物体的重力</a:t>
            </a:r>
            <a:endParaRPr lang="zh-CN" altLang="zh-CN" sz="2800"/>
          </a:p>
        </p:txBody>
      </p:sp>
      <p:sp>
        <p:nvSpPr>
          <p:cNvPr id="3" name="文本框 2"/>
          <p:cNvSpPr txBox="1"/>
          <p:nvPr/>
        </p:nvSpPr>
        <p:spPr>
          <a:xfrm>
            <a:off x="6192520" y="412750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例如：上一个探究：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1524000" y="0"/>
            <a:ext cx="7162800" cy="1739900"/>
            <a:chOff x="0" y="0"/>
            <a:chExt cx="4402" cy="1096"/>
          </a:xfrm>
        </p:grpSpPr>
        <p:sp>
          <p:nvSpPr>
            <p:cNvPr id="28674" name="Text Box 3"/>
            <p:cNvSpPr txBox="1"/>
            <p:nvPr/>
          </p:nvSpPr>
          <p:spPr>
            <a:xfrm>
              <a:off x="1666" y="288"/>
              <a:ext cx="2736" cy="639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  <a:buSzTx/>
              </a:pPr>
              <a:r>
                <a:rPr lang="zh-CN" altLang="en-US" sz="6000" b="1">
                  <a:solidFill>
                    <a:srgbClr val="FF0000"/>
                  </a:solidFill>
                  <a:latin typeface="汉鼎简楷体" pitchFamily="49" charset="-122"/>
                  <a:ea typeface="汉鼎简楷体" pitchFamily="49" charset="-122"/>
                </a:rPr>
                <a:t>思考问题</a:t>
              </a:r>
              <a:endParaRPr lang="zh-CN" altLang="en-US" sz="6000" b="1">
                <a:solidFill>
                  <a:srgbClr val="FF0000"/>
                </a:solidFill>
                <a:latin typeface="汉鼎简楷体" pitchFamily="49" charset="-122"/>
                <a:ea typeface="汉鼎简楷体" pitchFamily="49" charset="-122"/>
              </a:endParaRPr>
            </a:p>
          </p:txBody>
        </p:sp>
        <p:pic>
          <p:nvPicPr>
            <p:cNvPr id="28675" name="Picture 4" descr="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345" cy="109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9701" name="Text Box 5"/>
          <p:cNvSpPr txBox="1"/>
          <p:nvPr/>
        </p:nvSpPr>
        <p:spPr>
          <a:xfrm>
            <a:off x="1752600" y="1752600"/>
            <a:ext cx="8915400" cy="35998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、例题中总功、有用功、额外功中哪些功一点都不能省？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、哪些功可以省一些？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、这“省功”与前面所说的“使用任何机械都不能省功”是否矛盾？为什么？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2362200" y="2133600"/>
            <a:ext cx="5791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（有用功一点不能省，否则达不到目的。）</a:t>
            </a:r>
            <a:endParaRPr lang="zh-CN" altLang="en-US" sz="2400" b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3" name="Text Box 7"/>
          <p:cNvSpPr txBox="1"/>
          <p:nvPr/>
        </p:nvSpPr>
        <p:spPr>
          <a:xfrm>
            <a:off x="1828800" y="3200400"/>
            <a:ext cx="86106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额外功可以想办法省一些，如减轻动滑轮重力减少动滑轮个数，其额外功可以省一些，有用功不能省，而总功</a:t>
            </a: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有用功</a:t>
            </a: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额外功，这样总功也就可省一些。</a:t>
            </a:r>
            <a:endParaRPr lang="zh-CN" altLang="en-US" sz="2400" b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 Box 8"/>
          <p:cNvSpPr txBox="1"/>
          <p:nvPr/>
        </p:nvSpPr>
        <p:spPr>
          <a:xfrm>
            <a:off x="1981200" y="5334000"/>
            <a:ext cx="83058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不矛盾。因为动力对滑轮组做的功，还是等于滑轮组克服重物的重力和本身重力及摩擦所做的功，仍然是：总功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有用功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额外功。</a:t>
            </a:r>
            <a:endParaRPr lang="zh-CN" altLang="en-US" sz="2400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  <p:bldP spid="29703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 bwMode="auto">
          <a:xfrm>
            <a:off x="9936427" y="1892829"/>
            <a:ext cx="1727200" cy="3429000"/>
            <a:chOff x="9076" y="4464"/>
            <a:chExt cx="979" cy="2856"/>
          </a:xfrm>
        </p:grpSpPr>
        <p:grpSp>
          <p:nvGrpSpPr>
            <p:cNvPr id="3" name="Group 10"/>
            <p:cNvGrpSpPr/>
            <p:nvPr/>
          </p:nvGrpSpPr>
          <p:grpSpPr bwMode="auto">
            <a:xfrm>
              <a:off x="9268" y="4464"/>
              <a:ext cx="787" cy="2856"/>
              <a:chOff x="9352" y="1776"/>
              <a:chExt cx="787" cy="2856"/>
            </a:xfrm>
          </p:grpSpPr>
          <p:sp>
            <p:nvSpPr>
              <p:cNvPr id="36876" name="Text Box 12"/>
              <p:cNvSpPr txBox="1">
                <a:spLocks noChangeArrowheads="1"/>
              </p:cNvSpPr>
              <p:nvPr/>
            </p:nvSpPr>
            <p:spPr bwMode="auto">
              <a:xfrm>
                <a:off x="9352" y="4194"/>
                <a:ext cx="787" cy="4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 sz="3200">
                  <a:latin typeface="+mn-ea"/>
                </a:endParaRPr>
              </a:p>
            </p:txBody>
          </p:sp>
          <p:pic>
            <p:nvPicPr>
              <p:cNvPr id="36875" name="Picture 11" descr="图片1"/>
              <p:cNvPicPr>
                <a:picLocks noChangeAspect="1" noChangeArrowheads="1"/>
              </p:cNvPicPr>
              <p:nvPr/>
            </p:nvPicPr>
            <p:blipFill>
              <a:blip r:embed="rId1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9360" y="1776"/>
                <a:ext cx="672" cy="2338"/>
              </a:xfrm>
              <a:prstGeom prst="rect">
                <a:avLst/>
              </a:prstGeom>
              <a:noFill/>
            </p:spPr>
          </p:pic>
        </p:grpSp>
        <p:sp>
          <p:nvSpPr>
            <p:cNvPr id="36873" name="Text Box 9"/>
            <p:cNvSpPr txBox="1">
              <a:spLocks noChangeArrowheads="1"/>
            </p:cNvSpPr>
            <p:nvPr/>
          </p:nvSpPr>
          <p:spPr bwMode="auto">
            <a:xfrm>
              <a:off x="9076" y="5682"/>
              <a:ext cx="508" cy="4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en-US" altLang="zh-CN" sz="3200" i="1">
                  <a:latin typeface="+mn-ea"/>
                  <a:cs typeface="Times New Roman" panose="02020603050405020304" pitchFamily="18" charset="0"/>
                </a:rPr>
                <a:t>F</a:t>
              </a:r>
              <a:endParaRPr lang="en-US" altLang="zh-CN" sz="3200">
                <a:latin typeface="+mn-ea"/>
              </a:endParaRPr>
            </a:p>
          </p:txBody>
        </p:sp>
        <p:sp>
          <p:nvSpPr>
            <p:cNvPr id="36872" name="Text Box 8"/>
            <p:cNvSpPr txBox="1">
              <a:spLocks noChangeArrowheads="1"/>
            </p:cNvSpPr>
            <p:nvPr/>
          </p:nvSpPr>
          <p:spPr bwMode="auto">
            <a:xfrm>
              <a:off x="9392" y="6372"/>
              <a:ext cx="508" cy="4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en-US" altLang="zh-CN" sz="3200" i="1">
                  <a:latin typeface="+mn-ea"/>
                  <a:cs typeface="Times New Roman" panose="02020603050405020304" pitchFamily="18" charset="0"/>
                </a:rPr>
                <a:t>G</a:t>
              </a:r>
              <a:endParaRPr lang="en-US" altLang="zh-CN" sz="3200">
                <a:latin typeface="+mn-ea"/>
              </a:endParaRPr>
            </a:p>
          </p:txBody>
        </p:sp>
      </p:grp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0" y="1308418"/>
            <a:ext cx="3098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zh-CN" sz="3200">
              <a:latin typeface="+mn-ea"/>
            </a:endParaRPr>
          </a:p>
        </p:txBody>
      </p:sp>
      <p:sp>
        <p:nvSpPr>
          <p:cNvPr id="36881" name="Rectangle 17"/>
          <p:cNvSpPr>
            <a:spLocks noChangeArrowheads="1"/>
          </p:cNvSpPr>
          <p:nvPr/>
        </p:nvSpPr>
        <p:spPr bwMode="auto">
          <a:xfrm>
            <a:off x="431371" y="564595"/>
            <a:ext cx="10608501" cy="2143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2665" b="1" dirty="0" smtClean="0">
                <a:latin typeface="+mn-ea"/>
                <a:cs typeface="Times New Roman" panose="02020603050405020304" pitchFamily="18" charset="0"/>
              </a:rPr>
              <a:t>    1</a:t>
            </a:r>
            <a:r>
              <a:rPr lang="zh-CN" altLang="en-US" sz="2665" b="1" dirty="0" smtClean="0">
                <a:latin typeface="+mn-ea"/>
                <a:cs typeface="Times New Roman" panose="02020603050405020304" pitchFamily="18" charset="0"/>
              </a:rPr>
              <a:t>、如</a:t>
            </a:r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图所示，拉力</a:t>
            </a:r>
            <a:r>
              <a:rPr lang="en-US" altLang="zh-CN" sz="2665" b="1" dirty="0" smtClean="0">
                <a:latin typeface="+mn-ea"/>
                <a:cs typeface="Times New Roman" panose="02020603050405020304" pitchFamily="18" charset="0"/>
              </a:rPr>
              <a:t>F = 80N</a:t>
            </a:r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，物体重</a:t>
            </a:r>
            <a:r>
              <a:rPr lang="en-US" altLang="zh-CN" sz="2665" b="1" dirty="0" smtClean="0">
                <a:latin typeface="+mn-ea"/>
                <a:cs typeface="Times New Roman" panose="02020603050405020304" pitchFamily="18" charset="0"/>
              </a:rPr>
              <a:t>G = 120N</a:t>
            </a:r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，若绳子自由端匀速拉动的距离</a:t>
            </a:r>
            <a:r>
              <a:rPr lang="en-US" altLang="zh-CN" sz="2665" b="1" dirty="0" smtClean="0">
                <a:latin typeface="+mn-ea"/>
                <a:cs typeface="Times New Roman" panose="02020603050405020304" pitchFamily="18" charset="0"/>
              </a:rPr>
              <a:t>s = 4m</a:t>
            </a:r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，物体被提高的距离</a:t>
            </a:r>
            <a:r>
              <a:rPr lang="en-US" altLang="zh-CN" sz="2665" b="1" dirty="0" smtClean="0">
                <a:latin typeface="+mn-ea"/>
                <a:cs typeface="Times New Roman" panose="02020603050405020304" pitchFamily="18" charset="0"/>
              </a:rPr>
              <a:t>h = 2m</a:t>
            </a:r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，求：</a:t>
            </a:r>
            <a:endParaRPr lang="zh-CN" altLang="en-US" sz="2665" b="1" dirty="0">
              <a:latin typeface="+mn-ea"/>
            </a:endParaRPr>
          </a:p>
          <a:p>
            <a:pPr eaLnBrk="0" hangingPunct="0"/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665" b="1" dirty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）拉力所做的有用功；</a:t>
            </a:r>
            <a:endParaRPr lang="zh-CN" altLang="en-US" sz="2665" b="1" dirty="0">
              <a:latin typeface="+mn-ea"/>
            </a:endParaRPr>
          </a:p>
          <a:p>
            <a:pPr eaLnBrk="0" hangingPunct="0"/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665" b="1" dirty="0"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）拉力所做的总功</a:t>
            </a:r>
            <a:r>
              <a:rPr lang="en-US" altLang="zh-CN" sz="2665" b="1" dirty="0">
                <a:latin typeface="+mn-ea"/>
                <a:cs typeface="Times New Roman" panose="02020603050405020304" pitchFamily="18" charset="0"/>
              </a:rPr>
              <a:t>W</a:t>
            </a:r>
            <a:r>
              <a:rPr lang="zh-CN" altLang="en-US" sz="2665" b="1" baseline="-30000" dirty="0">
                <a:latin typeface="+mn-ea"/>
                <a:cs typeface="Times New Roman" panose="02020603050405020304" pitchFamily="18" charset="0"/>
              </a:rPr>
              <a:t>总</a:t>
            </a:r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；</a:t>
            </a:r>
            <a:endParaRPr lang="zh-CN" altLang="en-US" sz="2665" b="1" dirty="0">
              <a:latin typeface="+mn-ea"/>
            </a:endParaRPr>
          </a:p>
          <a:p>
            <a:pPr eaLnBrk="0" hangingPunct="0"/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665" b="1" dirty="0"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2665" b="1" dirty="0">
                <a:latin typeface="+mn-ea"/>
                <a:cs typeface="Times New Roman" panose="02020603050405020304" pitchFamily="18" charset="0"/>
              </a:rPr>
              <a:t>）该滑轮组的机械效率</a:t>
            </a:r>
            <a:r>
              <a:rPr lang="en-US" altLang="zh-CN" sz="2665" b="1" i="1" dirty="0">
                <a:latin typeface="+mn-ea"/>
                <a:cs typeface="Times New Roman" panose="02020603050405020304" pitchFamily="18" charset="0"/>
              </a:rPr>
              <a:t>η</a:t>
            </a:r>
            <a:r>
              <a:rPr lang="zh-CN" altLang="en-US" sz="2665" b="1" dirty="0" smtClean="0"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665" b="1" dirty="0">
              <a:latin typeface="+mn-ea"/>
            </a:endParaRPr>
          </a:p>
        </p:txBody>
      </p:sp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1967541" y="4789144"/>
            <a:ext cx="5892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3200" b="1" dirty="0">
                <a:latin typeface="+mn-ea"/>
                <a:cs typeface="Times New Roman" panose="02020603050405020304" pitchFamily="18" charset="0"/>
              </a:rPr>
              <a:t>⑶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6192011" y="4542764"/>
            <a:ext cx="1164299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latin typeface="+mn-ea"/>
                <a:cs typeface="Times New Roman" panose="02020603050405020304" pitchFamily="18" charset="0"/>
              </a:rPr>
              <a:t>=75</a:t>
            </a:r>
            <a:r>
              <a:rPr lang="en-US" altLang="zh-CN" sz="3200" b="1" dirty="0">
                <a:latin typeface="+mn-ea"/>
                <a:cs typeface="Times New Roman" panose="02020603050405020304" pitchFamily="18" charset="0"/>
              </a:rPr>
              <a:t>%   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911424" y="2756925"/>
            <a:ext cx="1056117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</a:rPr>
              <a:t>解</a:t>
            </a:r>
            <a:r>
              <a:rPr lang="zh-CN" altLang="en-US" sz="3200" b="1" dirty="0" smtClean="0">
                <a:latin typeface="+mn-ea"/>
              </a:rPr>
              <a:t>：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1967541" y="3813043"/>
            <a:ext cx="76808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+mn-ea"/>
              </a:rPr>
              <a:t>⑵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9349" y="0"/>
            <a:ext cx="182420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练一练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71797" y="3044957"/>
            <a:ext cx="2548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=120N×2m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6384032" y="3044957"/>
            <a:ext cx="14357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=240J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2735627" y="3044957"/>
            <a:ext cx="1888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W</a:t>
            </a:r>
            <a:r>
              <a:rPr lang="zh-CN" altLang="en-US" sz="3200" b="1" baseline="-25000" dirty="0" smtClean="0">
                <a:latin typeface="+mn-ea"/>
              </a:rPr>
              <a:t>有</a:t>
            </a:r>
            <a:r>
              <a:rPr lang="en-US" altLang="zh-CN" sz="3200" b="1" i="1" dirty="0" smtClean="0">
                <a:latin typeface="+mn-ea"/>
              </a:rPr>
              <a:t>= </a:t>
            </a:r>
            <a:r>
              <a:rPr lang="en-US" altLang="zh-CN" sz="3200" b="1" dirty="0" err="1" smtClean="0">
                <a:latin typeface="+mn-ea"/>
              </a:rPr>
              <a:t>Gh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67541" y="3044957"/>
            <a:ext cx="57606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⑴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31637" y="3813043"/>
            <a:ext cx="1948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W</a:t>
            </a:r>
            <a:r>
              <a:rPr lang="zh-CN" altLang="en-US" sz="3200" b="1" baseline="-25000" dirty="0" smtClean="0">
                <a:latin typeface="+mn-ea"/>
              </a:rPr>
              <a:t>总</a:t>
            </a:r>
            <a:r>
              <a:rPr lang="en-US" altLang="zh-CN" sz="3200" b="1" dirty="0" smtClean="0">
                <a:latin typeface="+mn-ea"/>
              </a:rPr>
              <a:t>= F</a:t>
            </a:r>
            <a:r>
              <a:rPr lang="zh-CN" altLang="en-US" sz="3200" b="1" dirty="0" smtClean="0">
                <a:latin typeface="+mn-ea"/>
              </a:rPr>
              <a:t>Ｓ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6768075" y="3813043"/>
            <a:ext cx="14357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=320J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4367808" y="3813043"/>
            <a:ext cx="26085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+mn-ea"/>
              </a:rPr>
              <a:t>=</a:t>
            </a:r>
            <a:r>
              <a:rPr lang="zh-CN" altLang="en-US" sz="3200" b="1" dirty="0" smtClean="0">
                <a:latin typeface="+mn-ea"/>
              </a:rPr>
              <a:t>８</a:t>
            </a:r>
            <a:r>
              <a:rPr lang="en-US" altLang="zh-CN" sz="3200" b="1" dirty="0" smtClean="0">
                <a:latin typeface="+mn-ea"/>
              </a:rPr>
              <a:t>0N×</a:t>
            </a:r>
            <a:r>
              <a:rPr lang="zh-CN" altLang="en-US" sz="3200" b="1" dirty="0" smtClean="0">
                <a:latin typeface="+mn-ea"/>
              </a:rPr>
              <a:t>４</a:t>
            </a:r>
            <a:r>
              <a:rPr lang="en-US" altLang="zh-CN" sz="3200" b="1" dirty="0" smtClean="0">
                <a:latin typeface="+mn-ea"/>
              </a:rPr>
              <a:t>m</a:t>
            </a:r>
            <a:endParaRPr lang="en-US" altLang="zh-CN" sz="3200" b="1" dirty="0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31637" y="4581128"/>
            <a:ext cx="1535139" cy="960704"/>
            <a:chOff x="3852893" y="2211710"/>
            <a:chExt cx="1151354" cy="720528"/>
          </a:xfrm>
        </p:grpSpPr>
        <p:sp>
          <p:nvSpPr>
            <p:cNvPr id="27" name="矩形 26"/>
            <p:cNvSpPr/>
            <p:nvPr/>
          </p:nvSpPr>
          <p:spPr>
            <a:xfrm>
              <a:off x="3852893" y="2387084"/>
              <a:ext cx="560070" cy="4376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η =</a:t>
              </a:r>
              <a:endParaRPr kumimoji="1" lang="zh-CN" altLang="en-US" sz="32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427984" y="2211710"/>
              <a:ext cx="559594" cy="376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sz="2665" b="1" dirty="0" smtClean="0">
                  <a:latin typeface="+mn-ea"/>
                  <a:cs typeface="Times New Roman" panose="02020603050405020304" pitchFamily="18" charset="0"/>
                </a:rPr>
                <a:t>W</a:t>
              </a:r>
              <a:r>
                <a:rPr kumimoji="1" lang="zh-CN" altLang="en-US" sz="2400" b="1" baseline="-25000" dirty="0" smtClean="0">
                  <a:latin typeface="+mn-ea"/>
                </a:rPr>
                <a:t>有</a:t>
              </a:r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427984" y="2556000"/>
              <a:ext cx="576263" cy="376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sz="2665" b="1" dirty="0" smtClean="0">
                  <a:latin typeface="+mn-ea"/>
                </a:rPr>
                <a:t>W</a:t>
              </a:r>
              <a:r>
                <a:rPr kumimoji="1" lang="zh-CN" altLang="en-US" sz="2665" b="1" baseline="-25000" dirty="0" smtClean="0">
                  <a:latin typeface="+mn-ea"/>
                </a:rPr>
                <a:t>总</a:t>
              </a:r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4427984" y="2628000"/>
              <a:ext cx="432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4367808" y="4581128"/>
            <a:ext cx="1689011" cy="1008555"/>
            <a:chOff x="3997037" y="2211710"/>
            <a:chExt cx="1266758" cy="756416"/>
          </a:xfrm>
        </p:grpSpPr>
        <p:sp>
          <p:nvSpPr>
            <p:cNvPr id="32" name="矩形 31"/>
            <p:cNvSpPr/>
            <p:nvPr/>
          </p:nvSpPr>
          <p:spPr>
            <a:xfrm>
              <a:off x="3997037" y="2387084"/>
              <a:ext cx="310991" cy="4376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kumimoji="1" lang="zh-CN" altLang="en-US" sz="32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27984" y="2211710"/>
              <a:ext cx="726758" cy="376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sz="2665" b="1" dirty="0" smtClean="0">
                  <a:latin typeface="+mn-ea"/>
                  <a:cs typeface="Times New Roman" panose="02020603050405020304" pitchFamily="18" charset="0"/>
                </a:rPr>
                <a:t>240J</a:t>
              </a:r>
              <a:endParaRPr lang="zh-CN" altLang="en-US" sz="2665" dirty="0"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537037" y="2591888"/>
              <a:ext cx="726758" cy="376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sz="2665" b="1" dirty="0" smtClean="0">
                  <a:latin typeface="+mn-ea"/>
                </a:rPr>
                <a:t>320</a:t>
              </a:r>
              <a:r>
                <a:rPr kumimoji="1" lang="en-US" altLang="zh-CN" sz="2665" b="1" dirty="0" smtClean="0">
                  <a:latin typeface="+mn-ea"/>
                  <a:cs typeface="Times New Roman" panose="02020603050405020304" pitchFamily="18" charset="0"/>
                </a:rPr>
                <a:t>J</a:t>
              </a:r>
              <a:endParaRPr lang="zh-CN" altLang="en-US" sz="2665" dirty="0">
                <a:latin typeface="+mn-ea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4427984" y="2628000"/>
              <a:ext cx="828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2" grpId="0" bldLvl="0" animBg="1"/>
      <p:bldP spid="36884" grpId="0" bldLvl="0" animBg="1"/>
      <p:bldP spid="36885" grpId="0" bldLvl="0" animBg="1"/>
      <p:bldP spid="36886" grpId="0" bldLvl="0" animBg="1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871531" y="5445224"/>
            <a:ext cx="777686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dirty="0" smtClean="0"/>
              <a:t>Ｄ、增加提升重物重力，增大有用功。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39349" y="0"/>
            <a:ext cx="182420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练一练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3392" y="644691"/>
            <a:ext cx="902500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2</a:t>
            </a:r>
            <a:r>
              <a:rPr lang="zh-CN" altLang="en-US" sz="3200" b="1" dirty="0" smtClean="0">
                <a:latin typeface="+mn-ea"/>
              </a:rPr>
              <a:t>、</a:t>
            </a:r>
            <a:r>
              <a:rPr kumimoji="1" lang="zh-CN" altLang="en-US" sz="3200" b="1" dirty="0" smtClean="0">
                <a:latin typeface="+mn-ea"/>
              </a:rPr>
              <a:t>机械效率越大的机械必定是：（        ）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1295467" y="1220755"/>
            <a:ext cx="22352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latin typeface="+mn-ea"/>
              </a:rPr>
              <a:t> </a:t>
            </a:r>
            <a:r>
              <a:rPr kumimoji="1" lang="en-US" altLang="zh-CN" sz="3200" b="1" dirty="0" smtClean="0">
                <a:latin typeface="+mn-ea"/>
              </a:rPr>
              <a:t>A</a:t>
            </a:r>
            <a:r>
              <a:rPr kumimoji="1" lang="zh-CN" altLang="en-US" sz="3200" b="1" dirty="0" smtClean="0">
                <a:latin typeface="+mn-ea"/>
              </a:rPr>
              <a:t>、越省力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5807968" y="1220755"/>
            <a:ext cx="20866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b="1" dirty="0" smtClean="0">
                <a:latin typeface="+mn-ea"/>
              </a:rPr>
              <a:t>B</a:t>
            </a:r>
            <a:r>
              <a:rPr kumimoji="1" lang="zh-CN" altLang="en-US" sz="3200" b="1" dirty="0" smtClean="0">
                <a:latin typeface="+mn-ea"/>
              </a:rPr>
              <a:t>、越省功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1487488" y="1796819"/>
            <a:ext cx="335424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 smtClean="0">
                <a:latin typeface="+mn-ea"/>
              </a:rPr>
              <a:t>Ｃ、有用功越多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5615947" y="1796819"/>
            <a:ext cx="5059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latin typeface="+mn-ea"/>
              </a:rPr>
              <a:t>Ｄ、有用功与总功比值越大</a:t>
            </a:r>
            <a:endParaRPr lang="zh-CN" altLang="en-US" sz="3200" dirty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7536160" y="452669"/>
            <a:ext cx="768085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735" dirty="0">
                <a:solidFill>
                  <a:srgbClr val="FF3300"/>
                </a:solidFill>
              </a:rPr>
              <a:t>Ｄ</a:t>
            </a:r>
            <a:endParaRPr lang="zh-CN" altLang="en-US" sz="3735" dirty="0">
              <a:solidFill>
                <a:srgbClr val="FF33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7381" y="2756925"/>
            <a:ext cx="108492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3</a:t>
            </a:r>
            <a:r>
              <a:rPr lang="zh-CN" altLang="en-US" sz="3200" b="1" dirty="0" smtClean="0"/>
              <a:t>、下列各项措施中能提高滑轮组机械效率的是（　  　）</a:t>
            </a:r>
            <a:r>
              <a:rPr lang="zh-CN" altLang="en-US" sz="3200" dirty="0" smtClean="0"/>
              <a:t> 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1775520" y="3429000"/>
            <a:ext cx="546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Ａ、增加动滑轮，减小拉力。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1775520" y="4101075"/>
            <a:ext cx="4653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Ｂ、减小提升重物重力。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1871531" y="4773149"/>
            <a:ext cx="627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Ｃ、减小提升高度，减小有用功。</a:t>
            </a:r>
            <a:endParaRPr lang="zh-CN" altLang="en-US" sz="3200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9840416" y="2660915"/>
            <a:ext cx="768085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735" dirty="0">
                <a:solidFill>
                  <a:srgbClr val="FF3300"/>
                </a:solidFill>
              </a:rPr>
              <a:t>Ｄ</a:t>
            </a:r>
            <a:endParaRPr lang="zh-CN" altLang="en-US" sz="3735" dirty="0">
              <a:solidFill>
                <a:srgbClr val="FF33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807968" y="1988840"/>
            <a:ext cx="4608512" cy="927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ct val="0"/>
              </a:spcBef>
            </a:pPr>
            <a:r>
              <a:rPr kumimoji="1" lang="en-US" altLang="zh-CN" sz="3200" b="1" dirty="0" smtClean="0">
                <a:latin typeface="+mn-ea"/>
              </a:rPr>
              <a:t>D.</a:t>
            </a:r>
            <a:r>
              <a:rPr kumimoji="1" lang="zh-CN" altLang="en-US" sz="3200" b="1" dirty="0" smtClean="0">
                <a:latin typeface="+mn-ea"/>
              </a:rPr>
              <a:t>额外功占总功的</a:t>
            </a:r>
            <a:r>
              <a:rPr kumimoji="1" lang="en-US" altLang="zh-CN" sz="3200" b="1" dirty="0" smtClean="0">
                <a:latin typeface="+mn-ea"/>
              </a:rPr>
              <a:t>3/4</a:t>
            </a:r>
            <a:r>
              <a:rPr kumimoji="1" lang="zh-CN" altLang="en-US" sz="3200" b="1" dirty="0" smtClean="0">
                <a:latin typeface="+mn-ea"/>
              </a:rPr>
              <a:t>倍</a:t>
            </a:r>
            <a:endParaRPr kumimoji="1" lang="zh-CN" altLang="en-US" sz="3200" b="1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1371" y="548680"/>
            <a:ext cx="11425269" cy="927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ct val="0"/>
              </a:spcBef>
            </a:pPr>
            <a:r>
              <a:rPr kumimoji="1" lang="en-US" altLang="zh-CN" sz="3200" b="1" dirty="0" smtClean="0">
                <a:latin typeface="+mn-ea"/>
              </a:rPr>
              <a:t>4</a:t>
            </a:r>
            <a:r>
              <a:rPr kumimoji="1" lang="zh-CN" altLang="en-US" sz="3200" b="1" dirty="0" smtClean="0">
                <a:latin typeface="+mn-ea"/>
              </a:rPr>
              <a:t>、某机械的机械效率是</a:t>
            </a:r>
            <a:r>
              <a:rPr kumimoji="1" lang="en-US" altLang="zh-CN" sz="3200" b="1" dirty="0" smtClean="0">
                <a:latin typeface="+mn-ea"/>
              </a:rPr>
              <a:t>75%</a:t>
            </a:r>
            <a:r>
              <a:rPr kumimoji="1" lang="zh-CN" altLang="en-US" sz="3200" b="1" dirty="0" smtClean="0">
                <a:latin typeface="+mn-ea"/>
              </a:rPr>
              <a:t>，这说明使用这一装置做功（   ）</a:t>
            </a:r>
            <a:endParaRPr kumimoji="1" lang="zh-CN" altLang="en-US" sz="3200" b="1" dirty="0" smtClean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3445" y="1220755"/>
            <a:ext cx="4106545" cy="9277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  <a:spcBef>
                <a:spcPct val="0"/>
              </a:spcBef>
            </a:pPr>
            <a:r>
              <a:rPr kumimoji="1" lang="en-US" altLang="zh-CN" sz="3200" b="1" dirty="0" smtClean="0">
                <a:latin typeface="+mn-ea"/>
              </a:rPr>
              <a:t>A.</a:t>
            </a:r>
            <a:r>
              <a:rPr kumimoji="1" lang="zh-CN" altLang="en-US" sz="3200" b="1" dirty="0" smtClean="0">
                <a:latin typeface="+mn-ea"/>
              </a:rPr>
              <a:t>总功是额外功的</a:t>
            </a:r>
            <a:r>
              <a:rPr kumimoji="1" lang="en-US" altLang="zh-CN" sz="3200" b="1" dirty="0" smtClean="0">
                <a:latin typeface="+mn-ea"/>
              </a:rPr>
              <a:t>3</a:t>
            </a:r>
            <a:r>
              <a:rPr kumimoji="1" lang="zh-CN" altLang="en-US" sz="3200" b="1" dirty="0" smtClean="0">
                <a:latin typeface="+mn-ea"/>
              </a:rPr>
              <a:t>倍</a:t>
            </a:r>
            <a:endParaRPr kumimoji="1" lang="zh-CN" altLang="en-US" sz="3200" b="1" dirty="0" smtClean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11957" y="1220755"/>
            <a:ext cx="4485640" cy="9277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  <a:spcBef>
                <a:spcPct val="0"/>
              </a:spcBef>
            </a:pPr>
            <a:r>
              <a:rPr kumimoji="1" lang="en-US" altLang="zh-CN" sz="3200" b="1" dirty="0" smtClean="0">
                <a:latin typeface="+mn-ea"/>
              </a:rPr>
              <a:t>B.</a:t>
            </a:r>
            <a:r>
              <a:rPr kumimoji="1" lang="zh-CN" altLang="en-US" sz="3200" b="1" dirty="0" smtClean="0">
                <a:latin typeface="+mn-ea"/>
              </a:rPr>
              <a:t>有用功是额外功的</a:t>
            </a:r>
            <a:r>
              <a:rPr kumimoji="1" lang="en-US" altLang="zh-CN" sz="3200" b="1" dirty="0" smtClean="0">
                <a:latin typeface="+mn-ea"/>
              </a:rPr>
              <a:t>3</a:t>
            </a:r>
            <a:r>
              <a:rPr kumimoji="1" lang="zh-CN" altLang="en-US" sz="3200" b="1" dirty="0" smtClean="0">
                <a:latin typeface="+mn-ea"/>
              </a:rPr>
              <a:t>倍</a:t>
            </a:r>
            <a:endParaRPr kumimoji="1" lang="zh-CN" altLang="en-US" sz="3200" b="1" dirty="0" smtClean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9456" y="1988840"/>
            <a:ext cx="4074795" cy="9277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  <a:spcBef>
                <a:spcPct val="0"/>
              </a:spcBef>
            </a:pPr>
            <a:r>
              <a:rPr kumimoji="1" lang="en-US" altLang="zh-CN" sz="3200" b="1" dirty="0" smtClean="0">
                <a:latin typeface="+mn-ea"/>
              </a:rPr>
              <a:t>C.</a:t>
            </a:r>
            <a:r>
              <a:rPr kumimoji="1" lang="zh-CN" altLang="en-US" sz="3200" b="1" dirty="0" smtClean="0">
                <a:latin typeface="+mn-ea"/>
              </a:rPr>
              <a:t>总功是有用功的</a:t>
            </a:r>
            <a:r>
              <a:rPr kumimoji="1" lang="en-US" altLang="zh-CN" sz="3200" b="1" dirty="0" smtClean="0">
                <a:latin typeface="+mn-ea"/>
              </a:rPr>
              <a:t>3</a:t>
            </a:r>
            <a:r>
              <a:rPr kumimoji="1" lang="zh-CN" altLang="en-US" sz="3200" b="1" dirty="0" smtClean="0">
                <a:latin typeface="+mn-ea"/>
              </a:rPr>
              <a:t>倍</a:t>
            </a:r>
            <a:endParaRPr kumimoji="1" lang="zh-CN" altLang="en-US" sz="3200" b="1" dirty="0" smtClean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9349" y="0"/>
            <a:ext cx="182420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练一练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10896533" y="740701"/>
            <a:ext cx="461010" cy="583565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7488" y="5445224"/>
            <a:ext cx="10273141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Bef>
                <a:spcPct val="0"/>
              </a:spcBef>
            </a:pPr>
            <a:r>
              <a:rPr kumimoji="1" lang="en-US" altLang="zh-CN" sz="3200" b="1" dirty="0" smtClean="0">
                <a:latin typeface="+mn-ea"/>
              </a:rPr>
              <a:t>D.</a:t>
            </a:r>
            <a:r>
              <a:rPr kumimoji="1" lang="zh-CN" altLang="en-US" sz="3200" b="1" dirty="0" smtClean="0">
                <a:latin typeface="+mn-ea"/>
              </a:rPr>
              <a:t>把滑轮做得更轻巧，减小滑轮在转动过程中的摩擦</a:t>
            </a:r>
            <a:endParaRPr kumimoji="1" lang="zh-CN" altLang="en-US" sz="3200" b="1" dirty="0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7381" y="2852936"/>
            <a:ext cx="11233248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Bef>
                <a:spcPct val="0"/>
              </a:spcBef>
            </a:pPr>
            <a:r>
              <a:rPr kumimoji="1" lang="en-US" altLang="zh-CN" sz="3200" b="1" dirty="0" smtClean="0">
                <a:latin typeface="+mn-ea"/>
              </a:rPr>
              <a:t>5</a:t>
            </a:r>
            <a:r>
              <a:rPr kumimoji="1" lang="zh-CN" altLang="en-US" sz="3200" b="1" dirty="0" smtClean="0">
                <a:latin typeface="+mn-ea"/>
              </a:rPr>
              <a:t>、为了提高滑轮组的机械效率，以下做法中正确的是（   ）</a:t>
            </a:r>
            <a:endParaRPr kumimoji="1" lang="zh-CN" altLang="en-US" sz="3200" b="1" dirty="0" smtClean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91477" y="3621021"/>
            <a:ext cx="5481320" cy="9772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80000"/>
              </a:lnSpc>
              <a:spcBef>
                <a:spcPct val="0"/>
              </a:spcBef>
            </a:pPr>
            <a:r>
              <a:rPr kumimoji="1" lang="en-US" altLang="zh-CN" sz="3200" b="1" dirty="0" smtClean="0">
                <a:latin typeface="+mn-ea"/>
              </a:rPr>
              <a:t>A.</a:t>
            </a:r>
            <a:r>
              <a:rPr kumimoji="1" lang="zh-CN" altLang="en-US" sz="3200" b="1" dirty="0" smtClean="0">
                <a:latin typeface="+mn-ea"/>
              </a:rPr>
              <a:t>以较快的速度匀速提升重物</a:t>
            </a:r>
            <a:endParaRPr kumimoji="1" lang="zh-CN" altLang="en-US" sz="3200" b="1" dirty="0" smtClean="0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91477" y="4293096"/>
            <a:ext cx="5454015" cy="9772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80000"/>
              </a:lnSpc>
              <a:spcBef>
                <a:spcPct val="0"/>
              </a:spcBef>
            </a:pPr>
            <a:r>
              <a:rPr kumimoji="1" lang="en-US" altLang="zh-CN" sz="3200" b="1" dirty="0" smtClean="0">
                <a:latin typeface="+mn-ea"/>
              </a:rPr>
              <a:t>B.</a:t>
            </a:r>
            <a:r>
              <a:rPr kumimoji="1" lang="zh-CN" altLang="en-US" sz="3200" b="1" dirty="0" smtClean="0">
                <a:latin typeface="+mn-ea"/>
              </a:rPr>
              <a:t>以较慢的速度匀速提升重物</a:t>
            </a:r>
            <a:endParaRPr kumimoji="1" lang="zh-CN" altLang="en-US" sz="3200" b="1" dirty="0" smtClean="0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91477" y="4869160"/>
            <a:ext cx="5043170" cy="9772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80000"/>
              </a:lnSpc>
              <a:spcBef>
                <a:spcPct val="0"/>
              </a:spcBef>
            </a:pPr>
            <a:r>
              <a:rPr kumimoji="1" lang="en-US" altLang="zh-CN" sz="3200" b="1" dirty="0" smtClean="0">
                <a:latin typeface="+mn-ea"/>
              </a:rPr>
              <a:t>C.</a:t>
            </a:r>
            <a:r>
              <a:rPr kumimoji="1" lang="zh-CN" altLang="en-US" sz="3200" b="1" dirty="0" smtClean="0">
                <a:latin typeface="+mn-ea"/>
              </a:rPr>
              <a:t>增加承担物重的绳子股数</a:t>
            </a:r>
            <a:endParaRPr kumimoji="1" lang="zh-CN" altLang="en-US" sz="3200" b="1" dirty="0" smtClean="0"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04512" y="3044957"/>
            <a:ext cx="55880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735" b="1" dirty="0" smtClean="0">
                <a:solidFill>
                  <a:srgbClr val="FF0000"/>
                </a:solidFill>
                <a:latin typeface="+mn-ea"/>
              </a:rPr>
              <a:t>D</a:t>
            </a:r>
            <a:endParaRPr lang="zh-CN" altLang="en-US" sz="3735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33" name="图片 8603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29395" y="1935475"/>
            <a:ext cx="2590800" cy="1603375"/>
          </a:xfrm>
          <a:prstGeom prst="ellipse">
            <a:avLst/>
          </a:prstGeom>
          <a:noFill/>
          <a:ln w="9525">
            <a:solidFill>
              <a:schemeClr val="accent6">
                <a:lumMod val="50000"/>
              </a:schemeClr>
            </a:solidFill>
          </a:ln>
        </p:spPr>
      </p:pic>
      <p:sp>
        <p:nvSpPr>
          <p:cNvPr id="86022" name="文本框 86021"/>
          <p:cNvSpPr txBox="1"/>
          <p:nvPr/>
        </p:nvSpPr>
        <p:spPr>
          <a:xfrm>
            <a:off x="2517775" y="6005513"/>
            <a:ext cx="6705600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>
                <a:schemeClr val="bg1"/>
              </a:buClr>
              <a:buSzTx/>
              <a:defRPr/>
            </a:pPr>
            <a:r>
              <a:rPr kumimoji="0" lang="en-US" altLang="zh-CN" sz="2400" kern="1200" cap="none" spc="0" normalizeH="0" baseline="0" noProof="1"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“</a:t>
            </a:r>
            <a:r>
              <a:rPr kumimoji="0" lang="zh-CN" altLang="en-US" sz="2400" kern="1200" cap="none" spc="0" normalizeH="0" baseline="0" noProof="1"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率”</a:t>
            </a:r>
            <a:r>
              <a:rPr kumimoji="0" lang="en-US" altLang="zh-CN" sz="2400" kern="1200" cap="none" spc="0" normalizeH="0" baseline="0" noProof="1"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=</a:t>
            </a:r>
            <a:r>
              <a:rPr kumimoji="0" lang="zh-CN" altLang="en-US" sz="2400" kern="1200" cap="none" spc="0" normalizeH="0" baseline="0" noProof="1"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有用量</a:t>
            </a:r>
            <a:r>
              <a:rPr kumimoji="0" lang="en-US" altLang="zh-CN" sz="2400" kern="1200" cap="none" spc="0" normalizeH="0" baseline="0" noProof="1"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/</a:t>
            </a:r>
            <a:r>
              <a:rPr kumimoji="0" lang="zh-CN" altLang="en-US" sz="2400" kern="1200" cap="none" spc="0" normalizeH="0" baseline="0" noProof="1"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总量，表示事物某一方面的优劣.</a:t>
            </a:r>
            <a:endParaRPr kumimoji="0" lang="zh-CN" altLang="en-US" sz="2400" kern="1200" cap="none" spc="0" normalizeH="0" baseline="0" noProof="1"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22531" name="文本框 86018"/>
          <p:cNvSpPr txBox="1"/>
          <p:nvPr/>
        </p:nvSpPr>
        <p:spPr>
          <a:xfrm>
            <a:off x="2517775" y="1331913"/>
            <a:ext cx="4450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你知道生活中的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“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率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”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一词吗？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86031" name="图片 86030"/>
          <p:cNvPicPr>
            <a:picLocks noChangeAspect="1"/>
          </p:cNvPicPr>
          <p:nvPr/>
        </p:nvPicPr>
        <p:blipFill>
          <a:blip r:embed="rId2" cstate="print"/>
          <a:srcRect b="7042"/>
          <a:stretch>
            <a:fillRect/>
          </a:stretch>
        </p:blipFill>
        <p:spPr>
          <a:xfrm>
            <a:off x="2922270" y="1929125"/>
            <a:ext cx="2514600" cy="1609725"/>
          </a:xfrm>
          <a:prstGeom prst="ellipse">
            <a:avLst/>
          </a:prstGeom>
          <a:noFill/>
          <a:ln w="9525">
            <a:solidFill>
              <a:schemeClr val="accent6">
                <a:lumMod val="50000"/>
              </a:schemeClr>
            </a:solidFill>
          </a:ln>
        </p:spPr>
      </p:pic>
      <p:pic>
        <p:nvPicPr>
          <p:cNvPr id="86035" name="图片 860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84170" y="3963665"/>
            <a:ext cx="2590800" cy="1578610"/>
          </a:xfrm>
          <a:prstGeom prst="ellipse">
            <a:avLst/>
          </a:prstGeom>
          <a:noFill/>
          <a:ln w="9525">
            <a:solidFill>
              <a:schemeClr val="accent6">
                <a:lumMod val="50000"/>
              </a:schemeClr>
            </a:solidFill>
          </a:ln>
        </p:spPr>
      </p:pic>
      <p:grpSp>
        <p:nvGrpSpPr>
          <p:cNvPr id="2" name="组合 3"/>
          <p:cNvGrpSpPr/>
          <p:nvPr/>
        </p:nvGrpSpPr>
        <p:grpSpPr>
          <a:xfrm>
            <a:off x="2176770" y="660074"/>
            <a:ext cx="1714500" cy="500066"/>
            <a:chOff x="1076" y="1998"/>
            <a:chExt cx="2699" cy="788"/>
          </a:xfrm>
          <a:solidFill>
            <a:srgbClr val="0070C0"/>
          </a:solidFill>
        </p:grpSpPr>
        <p:sp>
          <p:nvSpPr>
            <p:cNvPr id="10" name="流程图: 文档 9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175" name="文本框 1"/>
          <p:cNvSpPr txBox="1"/>
          <p:nvPr/>
        </p:nvSpPr>
        <p:spPr>
          <a:xfrm>
            <a:off x="3094038" y="353853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种子的发芽率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76" name="文本框 2"/>
          <p:cNvSpPr txBox="1"/>
          <p:nvPr/>
        </p:nvSpPr>
        <p:spPr>
          <a:xfrm>
            <a:off x="7070725" y="3538538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树的成活率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77" name="文本框 3"/>
          <p:cNvSpPr txBox="1"/>
          <p:nvPr/>
        </p:nvSpPr>
        <p:spPr>
          <a:xfrm>
            <a:off x="3195638" y="5473700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油烟净化率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9395" y="3963665"/>
            <a:ext cx="2590800" cy="1578610"/>
          </a:xfrm>
          <a:prstGeom prst="ellipse">
            <a:avLst/>
          </a:prstGeom>
          <a:noFill/>
          <a:ln w="9525">
            <a:solidFill>
              <a:schemeClr val="accent6">
                <a:lumMod val="50000"/>
              </a:schemeClr>
            </a:solidFill>
          </a:ln>
        </p:spPr>
      </p:pic>
      <p:sp>
        <p:nvSpPr>
          <p:cNvPr id="7179" name="文本框 6"/>
          <p:cNvSpPr txBox="1"/>
          <p:nvPr/>
        </p:nvSpPr>
        <p:spPr>
          <a:xfrm>
            <a:off x="7223125" y="547370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工作效率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2" grpId="0" bldLvl="0" animBg="1"/>
      <p:bldP spid="7175" grpId="0"/>
      <p:bldP spid="7176" grpId="0"/>
      <p:bldP spid="7177" grpId="0"/>
      <p:bldP spid="71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1199456" y="3813043"/>
            <a:ext cx="6528725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latin typeface="+mn-ea"/>
              </a:rPr>
              <a:t>（</a:t>
            </a:r>
            <a:r>
              <a:rPr lang="en-US" altLang="zh-CN" sz="3200" b="1" dirty="0">
                <a:latin typeface="+mn-ea"/>
              </a:rPr>
              <a:t>3</a:t>
            </a:r>
            <a:r>
              <a:rPr lang="zh-CN" altLang="en-US" sz="3200" b="1" dirty="0">
                <a:latin typeface="+mn-ea"/>
              </a:rPr>
              <a:t>）有用功，总功，机械效率。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270341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36427" y="1028733"/>
            <a:ext cx="1663700" cy="5000625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527381" y="548680"/>
            <a:ext cx="8832981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 dirty="0" smtClean="0">
                <a:latin typeface="+mn-ea"/>
              </a:rPr>
              <a:t>     6</a:t>
            </a:r>
            <a:r>
              <a:rPr lang="zh-CN" altLang="en-US" sz="3200" b="1" dirty="0" smtClean="0">
                <a:latin typeface="+mn-ea"/>
              </a:rPr>
              <a:t>、如图，忽略绳重和摩擦，用拉力</a:t>
            </a:r>
            <a:r>
              <a:rPr lang="en-US" altLang="zh-CN" sz="3200" b="1" i="1" dirty="0" smtClean="0">
                <a:latin typeface="+mn-ea"/>
              </a:rPr>
              <a:t>F</a:t>
            </a:r>
            <a:r>
              <a:rPr lang="zh-CN" altLang="en-US" sz="3200" b="1" dirty="0" smtClean="0">
                <a:latin typeface="+mn-ea"/>
              </a:rPr>
              <a:t>拉着</a:t>
            </a:r>
            <a:r>
              <a:rPr lang="en-US" altLang="zh-CN" sz="3200" b="1" dirty="0" smtClean="0">
                <a:latin typeface="+mn-ea"/>
              </a:rPr>
              <a:t>10 N</a:t>
            </a:r>
            <a:r>
              <a:rPr lang="zh-CN" altLang="en-US" sz="3200" b="1" dirty="0" smtClean="0">
                <a:latin typeface="+mn-ea"/>
              </a:rPr>
              <a:t>的重物匀速上升，绳子自由端移动</a:t>
            </a:r>
            <a:r>
              <a:rPr lang="en-US" altLang="zh-CN" sz="3200" b="1" dirty="0" smtClean="0">
                <a:latin typeface="+mn-ea"/>
              </a:rPr>
              <a:t>1 m</a:t>
            </a:r>
            <a:r>
              <a:rPr lang="zh-CN" altLang="en-US" sz="3200" b="1" dirty="0" smtClean="0">
                <a:latin typeface="+mn-ea"/>
              </a:rPr>
              <a:t>，动滑轮重力</a:t>
            </a:r>
            <a:r>
              <a:rPr lang="en-US" altLang="zh-CN" sz="3200" b="1" dirty="0" smtClean="0">
                <a:latin typeface="+mn-ea"/>
              </a:rPr>
              <a:t>2 N</a:t>
            </a:r>
            <a:r>
              <a:rPr lang="zh-CN" altLang="en-US" sz="3200" b="1" dirty="0" smtClean="0">
                <a:latin typeface="+mn-ea"/>
              </a:rPr>
              <a:t>，求：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3445" y="2372883"/>
            <a:ext cx="2692400" cy="681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latin typeface="+mn-ea"/>
              </a:rPr>
              <a:t>（</a:t>
            </a:r>
            <a:r>
              <a:rPr lang="en-US" altLang="zh-CN" sz="3200" b="1" dirty="0" smtClean="0">
                <a:latin typeface="+mn-ea"/>
              </a:rPr>
              <a:t>1</a:t>
            </a:r>
            <a:r>
              <a:rPr lang="zh-CN" altLang="en-US" sz="3200" b="1" dirty="0" smtClean="0">
                <a:latin typeface="+mn-ea"/>
              </a:rPr>
              <a:t>）拉力</a:t>
            </a:r>
            <a:r>
              <a:rPr lang="en-US" altLang="zh-CN" sz="3200" b="1" i="1" dirty="0" smtClean="0">
                <a:latin typeface="+mn-ea"/>
              </a:rPr>
              <a:t>F</a:t>
            </a:r>
            <a:r>
              <a:rPr lang="zh-CN" altLang="en-US" sz="3200" b="1" dirty="0" smtClean="0">
                <a:latin typeface="+mn-ea"/>
              </a:rPr>
              <a:t>；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3445" y="3044957"/>
            <a:ext cx="4497705" cy="681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latin typeface="+mn-ea"/>
              </a:rPr>
              <a:t>（</a:t>
            </a:r>
            <a:r>
              <a:rPr lang="en-US" altLang="zh-CN" sz="3200" b="1" dirty="0" smtClean="0">
                <a:latin typeface="+mn-ea"/>
              </a:rPr>
              <a:t>2</a:t>
            </a:r>
            <a:r>
              <a:rPr lang="zh-CN" altLang="en-US" sz="3200" b="1" dirty="0" smtClean="0">
                <a:latin typeface="+mn-ea"/>
              </a:rPr>
              <a:t>）物体上升的距离；</a:t>
            </a:r>
            <a:endParaRPr lang="zh-CN" altLang="en-US" sz="3200" b="1" dirty="0"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4ba8e5bfececb19e74d3a"/>
          <p:cNvPicPr>
            <a:picLocks noChangeAspect="1"/>
          </p:cNvPicPr>
          <p:nvPr/>
        </p:nvPicPr>
        <p:blipFill>
          <a:blip r:embed="rId1">
            <a:lum bright="45999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/>
          <p:cNvSpPr txBox="1"/>
          <p:nvPr/>
        </p:nvSpPr>
        <p:spPr>
          <a:xfrm>
            <a:off x="2927350" y="1052513"/>
            <a:ext cx="56896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第五节　</a:t>
            </a:r>
            <a:endParaRPr lang="zh-CN" altLang="en-US" sz="6000" b="1" dirty="0">
              <a:solidFill>
                <a:schemeClr val="tx1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8000" b="1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机械效率</a:t>
            </a:r>
            <a:endParaRPr lang="zh-CN" altLang="en-US" sz="8000" b="1" dirty="0">
              <a:solidFill>
                <a:schemeClr val="tx1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4224338" y="5013325"/>
            <a:ext cx="62626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/>
            <a:r>
              <a:rPr lang="zh-CN" altLang="en-US" sz="6000" b="1" dirty="0">
                <a:solidFill>
                  <a:schemeClr val="tx1"/>
                </a:solidFill>
              </a:rPr>
              <a:t>学习目标</a:t>
            </a:r>
            <a:r>
              <a:rPr lang="zh-CN" altLang="en-US" sz="6000" b="1" dirty="0"/>
              <a:t>：</a:t>
            </a:r>
            <a:endParaRPr lang="zh-CN" altLang="en-US" sz="6000" b="1" dirty="0"/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sz="4000" b="1" dirty="0">
                <a:solidFill>
                  <a:schemeClr val="tx1"/>
                </a:solidFill>
              </a:rPr>
              <a:t>1</a:t>
            </a:r>
            <a:r>
              <a:rPr lang="zh-CN" altLang="en-US" sz="4000" b="1" dirty="0">
                <a:solidFill>
                  <a:schemeClr val="tx1"/>
                </a:solidFill>
              </a:rPr>
              <a:t>、了解有用功、额外功和总功的概念，知道它们之间的关系。</a:t>
            </a:r>
            <a:endParaRPr lang="zh-CN" altLang="en-US" sz="4000" b="1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altLang="zh-CN" sz="4000" b="1" dirty="0">
                <a:solidFill>
                  <a:schemeClr val="tx1"/>
                </a:solidFill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</a:rPr>
              <a:t>、理解机械效率及公式。</a:t>
            </a:r>
            <a:endParaRPr lang="zh-CN" altLang="en-US" sz="4000" b="1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altLang="zh-CN" sz="4000" b="1" dirty="0">
                <a:solidFill>
                  <a:schemeClr val="tx1"/>
                </a:solidFill>
              </a:rPr>
              <a:t>3</a:t>
            </a:r>
            <a:r>
              <a:rPr lang="zh-CN" altLang="en-US" sz="4000" b="1" dirty="0">
                <a:solidFill>
                  <a:schemeClr val="tx1"/>
                </a:solidFill>
              </a:rPr>
              <a:t>、知道影响机械效率大小的因素。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WordArt 4"/>
          <p:cNvSpPr>
            <a:spLocks noTextEdit="1"/>
          </p:cNvSpPr>
          <p:nvPr/>
        </p:nvSpPr>
        <p:spPr>
          <a:xfrm>
            <a:off x="1776413" y="460375"/>
            <a:ext cx="40005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44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一、再探动滑轮</a:t>
            </a:r>
            <a:endParaRPr lang="zh-CN" altLang="en-US" sz="44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459" name="Group 3"/>
          <p:cNvGrpSpPr/>
          <p:nvPr/>
        </p:nvGrpSpPr>
        <p:grpSpPr>
          <a:xfrm>
            <a:off x="1774825" y="1487488"/>
            <a:ext cx="3313113" cy="4462462"/>
            <a:chOff x="0" y="0"/>
            <a:chExt cx="2431" cy="2613"/>
          </a:xfrm>
        </p:grpSpPr>
        <p:sp>
          <p:nvSpPr>
            <p:cNvPr id="19463" name="Rectangle 6"/>
            <p:cNvSpPr/>
            <p:nvPr/>
          </p:nvSpPr>
          <p:spPr>
            <a:xfrm>
              <a:off x="0" y="2150"/>
              <a:ext cx="590" cy="453"/>
            </a:xfrm>
            <a:prstGeom prst="rect">
              <a:avLst/>
            </a:prstGeom>
            <a:solidFill>
              <a:schemeClr val="accent1"/>
            </a:solidFill>
            <a:ln w="38100" cap="flat" cmpd="sng">
              <a:solidFill>
                <a:srgbClr val="000000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9464" name="Rectangle 7"/>
            <p:cNvSpPr/>
            <p:nvPr/>
          </p:nvSpPr>
          <p:spPr>
            <a:xfrm>
              <a:off x="0" y="1198"/>
              <a:ext cx="590" cy="453"/>
            </a:xfrm>
            <a:prstGeom prst="rect">
              <a:avLst/>
            </a:prstGeom>
            <a:solidFill>
              <a:schemeClr val="accent1"/>
            </a:solidFill>
            <a:ln w="571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9465" name="Line 8"/>
            <p:cNvSpPr/>
            <p:nvPr/>
          </p:nvSpPr>
          <p:spPr>
            <a:xfrm flipV="1">
              <a:off x="290" y="680"/>
              <a:ext cx="0" cy="49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9466" name="Rectangle 9"/>
            <p:cNvSpPr/>
            <p:nvPr/>
          </p:nvSpPr>
          <p:spPr>
            <a:xfrm>
              <a:off x="1769" y="2160"/>
              <a:ext cx="590" cy="453"/>
            </a:xfrm>
            <a:prstGeom prst="rect">
              <a:avLst/>
            </a:prstGeom>
            <a:solidFill>
              <a:schemeClr val="accent1"/>
            </a:solidFill>
            <a:ln w="38100" cap="flat" cmpd="sng">
              <a:solidFill>
                <a:srgbClr val="000000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pic>
          <p:nvPicPr>
            <p:cNvPr id="19467" name="Picture 10" descr="11-2图片-11动滑轮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87" y="0"/>
              <a:ext cx="744" cy="14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8" name="Rectangle 11"/>
            <p:cNvSpPr/>
            <p:nvPr/>
          </p:nvSpPr>
          <p:spPr>
            <a:xfrm>
              <a:off x="1769" y="1152"/>
              <a:ext cx="590" cy="453"/>
            </a:xfrm>
            <a:prstGeom prst="rect">
              <a:avLst/>
            </a:prstGeom>
            <a:solidFill>
              <a:schemeClr val="accent1"/>
            </a:solidFill>
            <a:ln w="571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9460" name="Text Box 99"/>
          <p:cNvSpPr txBox="1"/>
          <p:nvPr/>
        </p:nvSpPr>
        <p:spPr>
          <a:xfrm>
            <a:off x="7214235" y="5625465"/>
            <a:ext cx="4997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W</a:t>
            </a:r>
            <a:r>
              <a:rPr lang="zh-CN" altLang="en-US" sz="3600" baseline="-25000" dirty="0">
                <a:latin typeface="Times New Roman" panose="02020603050405020304" pitchFamily="18" charset="0"/>
              </a:rPr>
              <a:t>机械</a:t>
            </a:r>
            <a:r>
              <a:rPr lang="en-US" altLang="zh-CN" sz="3600" dirty="0">
                <a:latin typeface="Times New Roman" panose="02020603050405020304" pitchFamily="18" charset="0"/>
              </a:rPr>
              <a:t>=60J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5413" name="Text Box 100"/>
          <p:cNvSpPr txBox="1"/>
          <p:nvPr/>
        </p:nvSpPr>
        <p:spPr>
          <a:xfrm>
            <a:off x="5808663" y="1844675"/>
            <a:ext cx="4465637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用手直接对木料做功与手对机械做功相等吗</a:t>
            </a:r>
            <a:r>
              <a:rPr lang="zh-CN" altLang="en-US" sz="3200" b="1" dirty="0">
                <a:latin typeface="Times New Roman" panose="02020603050405020304" pitchFamily="18" charset="0"/>
              </a:rPr>
              <a:t>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5414" name="Text Box 101"/>
          <p:cNvSpPr txBox="1"/>
          <p:nvPr/>
        </p:nvSpPr>
        <p:spPr>
          <a:xfrm>
            <a:off x="5664200" y="3573463"/>
            <a:ext cx="47529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议一议：为什么使用动滑轮后手要多做功？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8880" y="1844675"/>
            <a:ext cx="137985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F=10N</a:t>
            </a:r>
            <a:endParaRPr lang="en-US" altLang="zh-CN" sz="3600"/>
          </a:p>
          <a:p>
            <a:endParaRPr lang="en-US" altLang="zh-CN" sz="3600"/>
          </a:p>
        </p:txBody>
      </p:sp>
      <p:sp>
        <p:nvSpPr>
          <p:cNvPr id="3" name="文本框 2"/>
          <p:cNvSpPr txBox="1"/>
          <p:nvPr/>
        </p:nvSpPr>
        <p:spPr>
          <a:xfrm>
            <a:off x="5088255" y="1348105"/>
            <a:ext cx="11480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F=6N</a:t>
            </a:r>
            <a:endParaRPr lang="en-US" altLang="zh-CN" sz="3600"/>
          </a:p>
          <a:p>
            <a:endParaRPr lang="en-US" altLang="zh-CN" sz="3600"/>
          </a:p>
        </p:txBody>
      </p:sp>
      <p:sp>
        <p:nvSpPr>
          <p:cNvPr id="4" name="文本框 3"/>
          <p:cNvSpPr txBox="1"/>
          <p:nvPr/>
        </p:nvSpPr>
        <p:spPr>
          <a:xfrm>
            <a:off x="483870" y="5533390"/>
            <a:ext cx="12928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ym typeface="+mn-ea"/>
              </a:rPr>
              <a:t>H=5m</a:t>
            </a:r>
            <a:endParaRPr lang="en-US" altLang="zh-CN" sz="36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5920" y="6178550"/>
            <a:ext cx="12928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ym typeface="+mn-ea"/>
              </a:rPr>
              <a:t>H=5m</a:t>
            </a:r>
            <a:endParaRPr lang="en-US" altLang="zh-CN" sz="36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93130" y="5596890"/>
            <a:ext cx="19418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w</a:t>
            </a:r>
            <a:r>
              <a:rPr lang="zh-CN" altLang="en-US" sz="3600" baseline="-25000"/>
              <a:t>直接</a:t>
            </a:r>
            <a:r>
              <a:rPr lang="en-US" altLang="zh-CN" sz="3600"/>
              <a:t>=50J</a:t>
            </a:r>
            <a:endParaRPr lang="en-US" altLang="zh-CN" sz="36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3" grpId="0"/>
      <p:bldP spid="15414" grpId="0"/>
      <p:bldP spid="6" grpId="0"/>
      <p:bldP spid="194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1774825" y="0"/>
            <a:ext cx="6996113" cy="1384300"/>
            <a:chOff x="0" y="0"/>
            <a:chExt cx="4407" cy="872"/>
          </a:xfrm>
        </p:grpSpPr>
        <p:sp>
          <p:nvSpPr>
            <p:cNvPr id="15367" name="Text Box 3"/>
            <p:cNvSpPr txBox="1">
              <a:spLocks noChangeArrowheads="1"/>
            </p:cNvSpPr>
            <p:nvPr/>
          </p:nvSpPr>
          <p:spPr bwMode="auto">
            <a:xfrm>
              <a:off x="1584" y="192"/>
              <a:ext cx="2823" cy="581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defRPr/>
              </a:pPr>
              <a:r>
                <a:rPr kumimoji="0" lang="zh-CN" altLang="en-US" sz="5400" b="1" kern="1200" cap="none" spc="0" normalizeH="0" baseline="0" noProof="0" smtClean="0">
                  <a:solidFill>
                    <a:srgbClr val="FF0000"/>
                  </a:solidFill>
                  <a:latin typeface="汉鼎简楷体" pitchFamily="49" charset="-122"/>
                  <a:ea typeface="汉鼎简楷体" pitchFamily="49" charset="-122"/>
                  <a:cs typeface="+mn-cs"/>
                </a:rPr>
                <a:t>机械的三种功</a:t>
              </a:r>
              <a:endParaRPr kumimoji="0" lang="zh-CN" altLang="en-US" sz="5400" b="1" kern="1200" cap="none" spc="0" normalizeH="0" baseline="0" noProof="0" smtClean="0">
                <a:solidFill>
                  <a:srgbClr val="FF0000"/>
                </a:solidFill>
                <a:latin typeface="汉鼎简楷体" pitchFamily="49" charset="-122"/>
                <a:ea typeface="汉鼎简楷体" pitchFamily="49" charset="-122"/>
                <a:cs typeface="+mn-cs"/>
              </a:endParaRPr>
            </a:p>
          </p:txBody>
        </p:sp>
        <p:pic>
          <p:nvPicPr>
            <p:cNvPr id="20488" name="Picture 4" descr="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65" cy="87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89" name="AutoShape 5"/>
          <p:cNvSpPr/>
          <p:nvPr/>
        </p:nvSpPr>
        <p:spPr>
          <a:xfrm>
            <a:off x="741045" y="1196975"/>
            <a:ext cx="4049395" cy="5661025"/>
          </a:xfrm>
          <a:prstGeom prst="cloudCallout">
            <a:avLst>
              <a:gd name="adj1" fmla="val 76500"/>
              <a:gd name="adj2" fmla="val -7264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要提升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G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，同时必须将本滑轮也提升。这时要克服滑轮重力和摩擦而额外做功，否则你不能完成任务。本功无利用价值而又不得不做，是额外功。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0" name="AutoShape 6"/>
          <p:cNvSpPr/>
          <p:nvPr/>
        </p:nvSpPr>
        <p:spPr>
          <a:xfrm>
            <a:off x="7464425" y="3644900"/>
            <a:ext cx="4358640" cy="2752725"/>
          </a:xfrm>
          <a:prstGeom prst="cloudCallout">
            <a:avLst>
              <a:gd name="adj1" fmla="val -78995"/>
              <a:gd name="adj2" fmla="val -8940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sz="2800" b="1" dirty="0">
                <a:latin typeface="Times New Roman" panose="02020603050405020304" pitchFamily="18" charset="0"/>
              </a:rPr>
              <a:t>提升重物</a:t>
            </a:r>
            <a:r>
              <a:rPr lang="en-US" altLang="zh-CN" sz="2800" b="1" dirty="0">
                <a:latin typeface="Times New Roman" panose="02020603050405020304" pitchFamily="18" charset="0"/>
              </a:rPr>
              <a:t>G</a:t>
            </a:r>
            <a:r>
              <a:rPr lang="zh-CN" altLang="en-US" sz="2800" b="1" dirty="0">
                <a:latin typeface="Times New Roman" panose="02020603050405020304" pitchFamily="18" charset="0"/>
              </a:rPr>
              <a:t>是目的，有利用价是有用功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6391" name="AutoShape 7"/>
          <p:cNvSpPr/>
          <p:nvPr/>
        </p:nvSpPr>
        <p:spPr>
          <a:xfrm>
            <a:off x="6918325" y="1052513"/>
            <a:ext cx="3570288" cy="2376487"/>
          </a:xfrm>
          <a:prstGeom prst="cloudCallout">
            <a:avLst>
              <a:gd name="adj1" fmla="val -55111"/>
              <a:gd name="adj2" fmla="val 29894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要实现目的，完成有用功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必须施加动力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对滑轮做功，是总功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6" name="Picture 8" descr="D:\Documents and Settings\Administrator\桌面\功·机械效率 教案示例之一.files\butu25.jpg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1313" y="1484313"/>
            <a:ext cx="2114550" cy="39624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/>
      <p:bldP spid="16390" grpId="0" bldLvl="0" animBg="1"/>
      <p:bldP spid="1639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034" name="组合 44033"/>
          <p:cNvGrpSpPr/>
          <p:nvPr/>
        </p:nvGrpSpPr>
        <p:grpSpPr>
          <a:xfrm>
            <a:off x="1640840" y="1370965"/>
            <a:ext cx="9624695" cy="1752949"/>
            <a:chOff x="288" y="1104"/>
            <a:chExt cx="5266" cy="2672"/>
          </a:xfrm>
        </p:grpSpPr>
        <p:sp>
          <p:nvSpPr>
            <p:cNvPr id="44035" name="矩形 44034"/>
            <p:cNvSpPr/>
            <p:nvPr/>
          </p:nvSpPr>
          <p:spPr>
            <a:xfrm>
              <a:off x="288" y="1104"/>
              <a:ext cx="5266" cy="26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有用功</a:t>
              </a:r>
              <a:r>
                <a:rPr lang="zh-CN" altLang="en-US" sz="3600" b="1" dirty="0">
                  <a:solidFill>
                    <a:schemeClr val="accent2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  ：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使用机械时对人们有用的功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 algn="l"/>
              <a:r>
                <a:rPr lang="zh-CN" altLang="en-US" sz="36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  </a:t>
              </a:r>
              <a:r>
                <a:rPr lang="en-US" altLang="zh-CN" sz="3600" b="1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W</a:t>
              </a:r>
              <a:r>
                <a:rPr lang="zh-CN" altLang="en-US" b="1" dirty="0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有</a:t>
              </a:r>
              <a:r>
                <a:rPr lang="en-US" altLang="zh-CN" b="1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=</a:t>
              </a:r>
              <a:r>
                <a:rPr lang="en-US" altLang="zh-CN" sz="3600" b="1" err="1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Gh</a:t>
              </a:r>
              <a:endParaRPr lang="en-US" altLang="zh-CN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 algn="l"/>
              <a:r>
                <a:rPr lang="en-US" altLang="zh-CN" sz="3600" b="1"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endParaRPr lang="en-US" altLang="zh-CN" sz="3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44036" name="对象 44035"/>
            <p:cNvGraphicFramePr/>
            <p:nvPr/>
          </p:nvGraphicFramePr>
          <p:xfrm>
            <a:off x="1248" y="1104"/>
            <a:ext cx="591" cy="8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" imgW="330200" imgH="241300" progId="Equation.3">
                    <p:embed/>
                  </p:oleObj>
                </mc:Choice>
                <mc:Fallback>
                  <p:oleObj name="" r:id="rId1" imgW="330200" imgH="241300" progId="Equation.3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248" y="1104"/>
                          <a:ext cx="591" cy="8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4037" name="组合 44036"/>
          <p:cNvGrpSpPr/>
          <p:nvPr/>
        </p:nvGrpSpPr>
        <p:grpSpPr>
          <a:xfrm>
            <a:off x="1412240" y="2749550"/>
            <a:ext cx="9853396" cy="762000"/>
            <a:chOff x="240" y="1920"/>
            <a:chExt cx="6556" cy="480"/>
          </a:xfrm>
        </p:grpSpPr>
        <p:sp>
          <p:nvSpPr>
            <p:cNvPr id="44038" name="矩形 44037"/>
            <p:cNvSpPr/>
            <p:nvPr/>
          </p:nvSpPr>
          <p:spPr>
            <a:xfrm>
              <a:off x="240" y="1920"/>
              <a:ext cx="655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额外功</a:t>
              </a:r>
              <a:r>
                <a:rPr lang="zh-CN" altLang="en-US" sz="3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      ：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人们不需要但又不 得不做的功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44039" name="对象 44038"/>
            <p:cNvGraphicFramePr/>
            <p:nvPr/>
          </p:nvGraphicFramePr>
          <p:xfrm>
            <a:off x="1152" y="1920"/>
            <a:ext cx="480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3" imgW="241300" imgH="241300" progId="Equation.3">
                    <p:embed/>
                  </p:oleObj>
                </mc:Choice>
                <mc:Fallback>
                  <p:oleObj name="" r:id="rId3" imgW="241300" imgH="241300" progId="Equation.3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52" y="1920"/>
                          <a:ext cx="480" cy="4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4041" name="矩形 44040"/>
          <p:cNvSpPr/>
          <p:nvPr/>
        </p:nvSpPr>
        <p:spPr>
          <a:xfrm>
            <a:off x="1640205" y="4199890"/>
            <a:ext cx="105263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总功  　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有用功与额外功的总和    （人对         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</a:t>
            </a:r>
            <a:r>
              <a:rPr lang="zh-CN" altLang="en-US" sz="3600" b="1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43" name="文本框 44042"/>
          <p:cNvSpPr txBox="1"/>
          <p:nvPr/>
        </p:nvSpPr>
        <p:spPr>
          <a:xfrm>
            <a:off x="1075690" y="276225"/>
            <a:ext cx="6858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一、有用功、额外功、总功</a:t>
            </a:r>
            <a:endParaRPr lang="zh-CN" altLang="en-US" sz="40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4045" name="文本框 44044"/>
          <p:cNvSpPr txBox="1"/>
          <p:nvPr/>
        </p:nvSpPr>
        <p:spPr>
          <a:xfrm>
            <a:off x="4155758" y="3393758"/>
            <a:ext cx="49672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额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3600" b="1">
                <a:latin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总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- W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有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2915" y="4307205"/>
            <a:ext cx="8083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W</a:t>
            </a:r>
            <a:r>
              <a:rPr lang="zh-CN" altLang="en-US" sz="3200" baseline="-25000"/>
              <a:t>总</a:t>
            </a:r>
            <a:endParaRPr lang="zh-CN" altLang="en-US" sz="3200" baseline="-25000"/>
          </a:p>
        </p:txBody>
      </p:sp>
      <p:sp>
        <p:nvSpPr>
          <p:cNvPr id="3" name="文本框 2"/>
          <p:cNvSpPr txBox="1"/>
          <p:nvPr/>
        </p:nvSpPr>
        <p:spPr>
          <a:xfrm>
            <a:off x="4156075" y="4753610"/>
            <a:ext cx="510476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机械而做的功）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总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=FS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487170" y="5846445"/>
            <a:ext cx="603504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ym typeface="+mn-ea"/>
              </a:rPr>
              <a:t>、</a:t>
            </a:r>
            <a:r>
              <a:rPr lang="zh-CN" altLang="en-US" sz="3600" dirty="0">
                <a:sym typeface="+mn-ea"/>
              </a:rPr>
              <a:t>三者关系：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sym typeface="+mn-ea"/>
              </a:rPr>
              <a:t>W</a:t>
            </a:r>
            <a:r>
              <a:rPr lang="zh-CN" altLang="en-US" sz="3600" baseline="-25000" dirty="0">
                <a:solidFill>
                  <a:srgbClr val="FF0000"/>
                </a:solidFill>
                <a:sym typeface="+mn-ea"/>
              </a:rPr>
              <a:t>总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＝ </a:t>
            </a:r>
            <a:r>
              <a:rPr lang="en-US" altLang="zh-CN" sz="3600" dirty="0">
                <a:solidFill>
                  <a:srgbClr val="FF0000"/>
                </a:solidFill>
                <a:sym typeface="+mn-ea"/>
              </a:rPr>
              <a:t>W</a:t>
            </a:r>
            <a:r>
              <a:rPr lang="zh-CN" altLang="en-US" sz="3600" baseline="-25000" dirty="0">
                <a:solidFill>
                  <a:srgbClr val="FF0000"/>
                </a:solidFill>
                <a:sym typeface="+mn-ea"/>
              </a:rPr>
              <a:t>有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＋ </a:t>
            </a:r>
            <a:r>
              <a:rPr lang="en-US" altLang="zh-CN" sz="3600" dirty="0">
                <a:solidFill>
                  <a:srgbClr val="FF0000"/>
                </a:solidFill>
                <a:sym typeface="+mn-ea"/>
              </a:rPr>
              <a:t>W</a:t>
            </a:r>
            <a:r>
              <a:rPr lang="zh-CN" altLang="en-US" sz="3600" baseline="-25000" dirty="0">
                <a:solidFill>
                  <a:srgbClr val="FF0000"/>
                </a:solidFill>
                <a:sym typeface="+mn-ea"/>
              </a:rPr>
              <a:t>额</a:t>
            </a:r>
            <a:endParaRPr lang="zh-CN" altLang="en-US" sz="3600" baseline="-25000" dirty="0"/>
          </a:p>
          <a:p>
            <a:endParaRPr lang="zh-CN" altLang="en-US" sz="360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5" grpId="0"/>
      <p:bldP spid="44041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WordArt 2"/>
          <p:cNvSpPr>
            <a:spLocks noTextEdit="1"/>
          </p:cNvSpPr>
          <p:nvPr/>
        </p:nvSpPr>
        <p:spPr>
          <a:xfrm>
            <a:off x="2566988" y="692150"/>
            <a:ext cx="3124200" cy="841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请你判断</a:t>
            </a:r>
            <a:endParaRPr lang="zh-CN" altLang="en-US" sz="3600" b="1"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6386" name="Text Box 3"/>
          <p:cNvSpPr txBox="1"/>
          <p:nvPr/>
        </p:nvSpPr>
        <p:spPr>
          <a:xfrm>
            <a:off x="2209800" y="1905000"/>
            <a:ext cx="8780145" cy="31076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★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用水桶从井中提水时，所做的有用功是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，额外功是</a:t>
            </a:r>
            <a:r>
              <a:rPr lang="zh-CN" altLang="en-US" sz="3200" b="1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，总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功是</a:t>
            </a:r>
            <a:r>
              <a:rPr lang="zh-CN" altLang="en-US" sz="3200" b="1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如果桶掉到井里，从井里捞桶时，捞上来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的桶里带了一些水，有用功是</a:t>
            </a:r>
            <a:r>
              <a:rPr lang="zh-CN" altLang="en-US" sz="3200" b="1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额外功是</a:t>
            </a:r>
            <a:r>
              <a:rPr lang="zh-CN" altLang="en-US" sz="3200" b="1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，总功是</a:t>
            </a:r>
            <a:r>
              <a:rPr lang="zh-CN" altLang="en-US" sz="3200" b="1" u="sng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1847850" y="2492375"/>
            <a:ext cx="30956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克服水的重力做功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6527800" y="2492375"/>
            <a:ext cx="30956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克服桶的重力做功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3071813" y="2997200"/>
            <a:ext cx="30956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拉力所做的功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7391400" y="3908425"/>
            <a:ext cx="30956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克服桶的重力做功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3648075" y="4411663"/>
            <a:ext cx="30956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克服水的重力做功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7" name="Text Box 9"/>
          <p:cNvSpPr txBox="1"/>
          <p:nvPr/>
        </p:nvSpPr>
        <p:spPr>
          <a:xfrm>
            <a:off x="7751763" y="4437063"/>
            <a:ext cx="30956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拉力所做的功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  <p:bldP spid="17415" grpId="0"/>
      <p:bldP spid="17416" grpId="0"/>
      <p:bldP spid="174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Text Box 2"/>
          <p:cNvSpPr txBox="1"/>
          <p:nvPr/>
        </p:nvSpPr>
        <p:spPr>
          <a:xfrm>
            <a:off x="2135188" y="188913"/>
            <a:ext cx="5029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00099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机械效率</a:t>
            </a:r>
            <a:endParaRPr lang="zh-CN" altLang="en-US" sz="4800" dirty="0">
              <a:solidFill>
                <a:srgbClr val="000099"/>
              </a:solidFill>
              <a:latin typeface="Times New Roman" panose="02020603050405020304" pitchFamily="18" charset="0"/>
              <a:ea typeface="华文琥珀" panose="02010800040101010101" pitchFamily="2" charset="-122"/>
            </a:endParaRPr>
          </a:p>
        </p:txBody>
      </p:sp>
      <p:sp>
        <p:nvSpPr>
          <p:cNvPr id="22530" name="Rectangle 3"/>
          <p:cNvSpPr/>
          <p:nvPr/>
        </p:nvSpPr>
        <p:spPr>
          <a:xfrm>
            <a:off x="2566988" y="90805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有用功跟总功的比值叫机械效率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Rectangle 4"/>
          <p:cNvSpPr/>
          <p:nvPr/>
        </p:nvSpPr>
        <p:spPr>
          <a:xfrm>
            <a:off x="2351088" y="4292600"/>
            <a:ext cx="8001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有用功总小于总功，所以机械效率总小于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1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2640013" y="3789363"/>
            <a:ext cx="76819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看看刚才的数据，思考机械效率会大于１吗？为什么？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8" name="Rectangle 6"/>
          <p:cNvSpPr/>
          <p:nvPr/>
        </p:nvSpPr>
        <p:spPr>
          <a:xfrm>
            <a:off x="3719513" y="1773238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公式：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3559" name="Object 7"/>
          <p:cNvGraphicFramePr>
            <a:graphicFrameLocks noChangeAspect="1"/>
          </p:cNvGraphicFramePr>
          <p:nvPr/>
        </p:nvGraphicFramePr>
        <p:xfrm>
          <a:off x="6024563" y="1484313"/>
          <a:ext cx="1943100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520700" imgH="457200" progId="Equation.3">
                  <p:embed/>
                </p:oleObj>
              </mc:Choice>
              <mc:Fallback>
                <p:oleObj name="" r:id="rId1" imgW="520700" imgH="4572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24563" y="1484313"/>
                        <a:ext cx="1943100" cy="169545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0" name="Rectangle 8"/>
          <p:cNvSpPr/>
          <p:nvPr/>
        </p:nvSpPr>
        <p:spPr>
          <a:xfrm>
            <a:off x="2855913" y="3284538"/>
            <a:ext cx="72009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机械效率一般用百分数表示，没有单位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1" name="Text Box 4"/>
          <p:cNvSpPr txBox="1"/>
          <p:nvPr/>
        </p:nvSpPr>
        <p:spPr>
          <a:xfrm>
            <a:off x="2855913" y="4941888"/>
            <a:ext cx="6189662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●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理解：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</a:t>
            </a:r>
            <a:r>
              <a:rPr lang="el-GR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η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常用百分数表示；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b: </a:t>
            </a:r>
            <a:r>
              <a:rPr lang="el-GR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η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小于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100%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c: </a:t>
            </a:r>
            <a:r>
              <a:rPr lang="el-GR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η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没有单位。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  <p:bldP spid="23560" grpId="0"/>
      <p:bldP spid="2356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leftRight"/>
  <p:tag name="KSO_WM_SLIDE_BK_DARK_LIGHT" val="2"/>
</p:tagLst>
</file>

<file path=ppt/tags/tag15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topBottom"/>
  <p:tag name="KSO_WM_SLIDE_BK_DARK_LIGHT" val="2"/>
</p:tagLst>
</file>

<file path=ppt/tags/tag16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ottomTop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bottomTop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bottomTop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  <p:tag name="KSO_WM_SLIDE_BK_DARK_LIGHT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  <p:tag name="KSO_WM_SLIDE_BK_DARK_LIGHT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8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77118"/>
</p:tagLst>
</file>

<file path=ppt/tags/tag219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77118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29_1"/>
  <p:tag name="KSO_WM_TEMPLATE_CATEGORY" val="custom"/>
  <p:tag name="KSO_WM_TEMPLATE_INDEX" val="20177118"/>
  <p:tag name="KSO_WM_TEMPLATE_SUBCATEGORY" val="0"/>
  <p:tag name="KSO_WM_TEMPLATE_THUMBS_INDEX" val="1、5、8、11、14、19、25、28、29、30、32"/>
  <p:tag name="KSO_WM_TEMPLATE_MASTER_TYPE" val="1"/>
  <p:tag name="KSO_WM_TEMPLATE_COLOR_TYPE" val="1"/>
  <p:tag name="KSO_WM_TEMPLATE_MASTER_THUMB_INDEX" val="12"/>
</p:tagLst>
</file>

<file path=ppt/tags/tag224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25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26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27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28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29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1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2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3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4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5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6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7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8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9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41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42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43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LARGE_SHA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LARGE_SHA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16">
      <a:dk1>
        <a:srgbClr val="000000"/>
      </a:dk1>
      <a:lt1>
        <a:srgbClr val="FFFFFF"/>
      </a:lt1>
      <a:dk2>
        <a:srgbClr val="A4D5CF"/>
      </a:dk2>
      <a:lt2>
        <a:srgbClr val="DFF4F2"/>
      </a:lt2>
      <a:accent1>
        <a:srgbClr val="3C8178"/>
      </a:accent1>
      <a:accent2>
        <a:srgbClr val="007B87"/>
      </a:accent2>
      <a:accent3>
        <a:srgbClr val="007297"/>
      </a:accent3>
      <a:accent4>
        <a:srgbClr val="12659F"/>
      </a:accent4>
      <a:accent5>
        <a:srgbClr val="4F5296"/>
      </a:accent5>
      <a:accent6>
        <a:srgbClr val="783C81"/>
      </a:accent6>
      <a:hlink>
        <a:srgbClr val="658BD5"/>
      </a:hlink>
      <a:folHlink>
        <a:srgbClr val="9F69A3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2641</Words>
  <Application>WPS 演示</Application>
  <PresentationFormat>宽屏</PresentationFormat>
  <Paragraphs>329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20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汉仪旗黑-85S</vt:lpstr>
      <vt:lpstr>Times New Roman</vt:lpstr>
      <vt:lpstr>隶书</vt:lpstr>
      <vt:lpstr>华文细黑</vt:lpstr>
      <vt:lpstr>幼圆</vt:lpstr>
      <vt:lpstr>华文中宋</vt:lpstr>
      <vt:lpstr>汉鼎简楷体</vt:lpstr>
      <vt:lpstr>黑体</vt:lpstr>
      <vt:lpstr>华文行楷</vt:lpstr>
      <vt:lpstr>Calibri</vt:lpstr>
      <vt:lpstr>华文新魏</vt:lpstr>
      <vt:lpstr>华文琥珀</vt:lpstr>
      <vt:lpstr>Arial Unicode MS</vt:lpstr>
      <vt:lpstr>Tempus Sans ITC</vt:lpstr>
      <vt:lpstr>Office 主题​​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学习目标：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terms:created xsi:type="dcterms:W3CDTF">2019-12-19T06:29:00Z</dcterms:created>
  <dcterms:modified xsi:type="dcterms:W3CDTF">2019-12-20T03:08:40Z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