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CE80F5-6B4E-4DB6-A749-C2CC2FA9A4E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A1A730-1A40-4868-89D3-AE6CD1908B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 txBox="1">
            <a:spLocks noGrp="1"/>
          </p:cNvSpPr>
          <p:nvPr>
            <p:ph type="sldNum" sz="quarter"/>
          </p:nvPr>
        </p:nvSpPr>
        <p:spPr>
          <a:xfrm>
            <a:off x="3750062" y="7759706"/>
            <a:ext cx="2868866" cy="40848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/>
            <a:fld id="{9A0DB2DC-4C9A-4742-B13C-FB6460FD3503}" type="slidenum">
              <a:rPr lang="zh-CN" altLang="en-US" sz="1100" dirty="0">
                <a:ea typeface="宋体" panose="02010600030101010101" pitchFamily="2" charset="-122"/>
              </a:rPr>
              <a:pPr lvl="0" algn="r" eaLnBrk="1" hangingPunct="1"/>
              <a:t>15</a:t>
            </a:fld>
            <a:endParaRPr lang="zh-CN" altLang="en-US" sz="1100" dirty="0">
              <a:ea typeface="宋体" panose="02010600030101010101" pitchFamily="2" charset="-122"/>
            </a:endParaRPr>
          </a:p>
        </p:txBody>
      </p:sp>
      <p:sp>
        <p:nvSpPr>
          <p:cNvPr id="19459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9460" name="Rectangle 3"/>
          <p:cNvSpPr>
            <a:spLocks noGrp="1"/>
          </p:cNvSpPr>
          <p:nvPr>
            <p:ph type="body" idx="1"/>
          </p:nvPr>
        </p:nvSpPr>
        <p:spPr>
          <a:xfrm>
            <a:off x="882728" y="3880562"/>
            <a:ext cx="4855004" cy="3676322"/>
          </a:xfrm>
        </p:spPr>
        <p:txBody>
          <a:bodyPr wrap="square" lIns="84390" tIns="42195" rIns="84390" bIns="42195" anchor="t"/>
          <a:lstStyle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 txBox="1">
            <a:spLocks noGrp="1"/>
          </p:cNvSpPr>
          <p:nvPr>
            <p:ph type="sldNum" sz="quarter"/>
          </p:nvPr>
        </p:nvSpPr>
        <p:spPr>
          <a:xfrm>
            <a:off x="3750062" y="7759706"/>
            <a:ext cx="2868866" cy="40848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/>
            <a:fld id="{9A0DB2DC-4C9A-4742-B13C-FB6460FD3503}" type="slidenum">
              <a:rPr lang="zh-CN" altLang="en-US" sz="1100" dirty="0">
                <a:ea typeface="宋体" panose="02010600030101010101" pitchFamily="2" charset="-122"/>
              </a:rPr>
              <a:pPr lvl="0" algn="r" eaLnBrk="1" hangingPunct="1"/>
              <a:t>16</a:t>
            </a:fld>
            <a:endParaRPr lang="zh-CN" altLang="en-US" sz="1100" dirty="0">
              <a:ea typeface="宋体" panose="02010600030101010101" pitchFamily="2" charset="-122"/>
            </a:endParaRPr>
          </a:p>
        </p:txBody>
      </p:sp>
      <p:sp>
        <p:nvSpPr>
          <p:cNvPr id="21507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1508" name="Rectangle 3"/>
          <p:cNvSpPr>
            <a:spLocks noGrp="1"/>
          </p:cNvSpPr>
          <p:nvPr>
            <p:ph type="body" idx="1"/>
          </p:nvPr>
        </p:nvSpPr>
        <p:spPr>
          <a:xfrm>
            <a:off x="882728" y="3880562"/>
            <a:ext cx="4855004" cy="3676322"/>
          </a:xfrm>
        </p:spPr>
        <p:txBody>
          <a:bodyPr wrap="square" lIns="84390" tIns="42195" rIns="84390" bIns="42195" anchor="t"/>
          <a:lstStyle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10" name="Text Box 11"/>
          <p:cNvSpPr txBox="1"/>
          <p:nvPr/>
        </p:nvSpPr>
        <p:spPr>
          <a:xfrm>
            <a:off x="746125" y="593725"/>
            <a:ext cx="7742238" cy="1768475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buClrTx/>
              <a:buFontTx/>
              <a:buNone/>
            </a:pPr>
            <a:r>
              <a:rPr lang="zh-CN" altLang="en-US" sz="5000" b="1" dirty="0">
                <a:latin typeface="楷体_GB2312" pitchFamily="49" charset="-122"/>
                <a:ea typeface="楷体_GB2312" pitchFamily="49" charset="-122"/>
              </a:rPr>
              <a:t>第十章 第２节　</a:t>
            </a:r>
          </a:p>
          <a:p>
            <a:pPr marL="0" lvl="0" indent="0" algn="ctr">
              <a:buClrTx/>
              <a:buFontTx/>
              <a:buNone/>
            </a:pPr>
            <a:r>
              <a:rPr lang="zh-CN" altLang="en-US" sz="5000" b="1" dirty="0">
                <a:latin typeface="楷体_GB2312" pitchFamily="49" charset="-122"/>
                <a:ea typeface="楷体_GB2312" pitchFamily="49" charset="-122"/>
              </a:rPr>
              <a:t>阿基米德原理　</a:t>
            </a:r>
          </a:p>
        </p:txBody>
      </p:sp>
      <p:pic>
        <p:nvPicPr>
          <p:cNvPr id="11" name="图片 10" descr="0540400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27275" y="2766060"/>
            <a:ext cx="4953000" cy="33528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4"/>
          <p:cNvSpPr txBox="1"/>
          <p:nvPr/>
        </p:nvSpPr>
        <p:spPr>
          <a:xfrm>
            <a:off x="431800" y="360363"/>
            <a:ext cx="6172200" cy="6429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课后练习</a:t>
            </a:r>
          </a:p>
        </p:txBody>
      </p:sp>
      <p:sp>
        <p:nvSpPr>
          <p:cNvPr id="13316" name="Text Box 2"/>
          <p:cNvSpPr txBox="1"/>
          <p:nvPr/>
        </p:nvSpPr>
        <p:spPr>
          <a:xfrm>
            <a:off x="341313" y="1133475"/>
            <a:ext cx="8461375" cy="46767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solidFill>
                  <a:srgbClr val="00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　请比较以下浮力的大小。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）	同样重的两个铜块甲和乙，甲浸没在水中，乙浸没在煤油中，哪个受到的浮力大？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endParaRPr lang="zh-CN" altLang="en-US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）	同样重的铝块和铜块，都浸没在煤油中，哪个受到的浮力大？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endParaRPr lang="zh-CN" altLang="en-US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）同样重的铝块和铜块，铜块浸没在煤油中，铝块浸没在水中，哪个受到的浮力大？</a:t>
            </a:r>
          </a:p>
        </p:txBody>
      </p:sp>
      <p:sp>
        <p:nvSpPr>
          <p:cNvPr id="5" name="矩形 4"/>
          <p:cNvSpPr/>
          <p:nvPr/>
        </p:nvSpPr>
        <p:spPr>
          <a:xfrm>
            <a:off x="2141538" y="2708275"/>
            <a:ext cx="3430587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甲铜块受到的浮力大</a:t>
            </a:r>
          </a:p>
        </p:txBody>
      </p:sp>
      <p:sp>
        <p:nvSpPr>
          <p:cNvPr id="6" name="矩形 5"/>
          <p:cNvSpPr/>
          <p:nvPr/>
        </p:nvSpPr>
        <p:spPr>
          <a:xfrm>
            <a:off x="2322513" y="4149725"/>
            <a:ext cx="3070225" cy="5222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铝块受到的浮力大</a:t>
            </a:r>
          </a:p>
        </p:txBody>
      </p:sp>
      <p:sp>
        <p:nvSpPr>
          <p:cNvPr id="7" name="矩形 6"/>
          <p:cNvSpPr/>
          <p:nvPr/>
        </p:nvSpPr>
        <p:spPr>
          <a:xfrm>
            <a:off x="2327275" y="5788025"/>
            <a:ext cx="3070225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铝块受到的浮力大</a:t>
            </a: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4"/>
          <p:cNvSpPr txBox="1"/>
          <p:nvPr/>
        </p:nvSpPr>
        <p:spPr>
          <a:xfrm>
            <a:off x="431800" y="360363"/>
            <a:ext cx="6172200" cy="6429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课后练习</a:t>
            </a:r>
          </a:p>
        </p:txBody>
      </p:sp>
      <p:sp>
        <p:nvSpPr>
          <p:cNvPr id="14340" name="Text Box 2"/>
          <p:cNvSpPr txBox="1"/>
          <p:nvPr/>
        </p:nvSpPr>
        <p:spPr>
          <a:xfrm>
            <a:off x="206375" y="1089025"/>
            <a:ext cx="8461375" cy="2608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solidFill>
                  <a:srgbClr val="00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　某同学用阿基米德原理测量一种未知液体的密度：他把一个铁块用细绳悬挂在弹簧测力计的挂钩上，铁块在空气中时弹簧测力计示数是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4.74N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，把铁块浸没在该液体中时弹簧测力计的示数是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4.11N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，该液体的密度是多少？</a:t>
            </a: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/>
          <p:nvPr/>
        </p:nvSpPr>
        <p:spPr>
          <a:xfrm>
            <a:off x="609600" y="1773238"/>
            <a:ext cx="8001000" cy="36814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solidFill>
                  <a:srgbClr val="00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例</a:t>
            </a:r>
            <a:r>
              <a:rPr lang="en-US" altLang="zh-CN" b="1" dirty="0">
                <a:solidFill>
                  <a:srgbClr val="0000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　浸在液体中的物体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受到的浮力大小取决于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(     )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物体的体积和液体的密度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物体的密度和物体浸入液体的深度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物体浸入液体的体积和液体的密度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D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物体的质量、体积、浸入液体的深度及形状等因素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47459" name="Text Box 3"/>
          <p:cNvSpPr txBox="1"/>
          <p:nvPr/>
        </p:nvSpPr>
        <p:spPr>
          <a:xfrm>
            <a:off x="1106488" y="2354263"/>
            <a:ext cx="533400" cy="579437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</a:p>
        </p:txBody>
      </p:sp>
      <p:sp>
        <p:nvSpPr>
          <p:cNvPr id="15365" name="Text Box 4"/>
          <p:cNvSpPr txBox="1"/>
          <p:nvPr/>
        </p:nvSpPr>
        <p:spPr>
          <a:xfrm>
            <a:off x="611188" y="317500"/>
            <a:ext cx="6172200" cy="642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二、例题分析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/>
          <p:nvPr/>
        </p:nvSpPr>
        <p:spPr>
          <a:xfrm>
            <a:off x="914400" y="914400"/>
            <a:ext cx="7437438" cy="16303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例</a:t>
            </a:r>
            <a:r>
              <a:rPr lang="en-US" altLang="zh-CN" b="1" dirty="0">
                <a:solidFill>
                  <a:srgbClr val="0000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　一个体积为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300 cm</a:t>
            </a:r>
            <a:r>
              <a:rPr lang="en-US" altLang="zh-CN" b="1" baseline="30000" dirty="0"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的物体浮在水面上，它的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2/3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体积露出水面，它受的浮力是多大</a:t>
            </a: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u="sng" dirty="0">
                <a:latin typeface="Times New Roman" panose="02020603050405020304" pitchFamily="18" charset="0"/>
                <a:ea typeface="宋体" panose="02010600030101010101" pitchFamily="2" charset="-122"/>
              </a:rPr>
              <a:t>          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N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。（</a:t>
            </a:r>
            <a:r>
              <a:rPr lang="en-US" altLang="zh-CN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g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取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10 N/kg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）</a:t>
            </a:r>
            <a:endParaRPr lang="en-US" altLang="zh-CN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55651" name="Rectangle 3"/>
          <p:cNvSpPr/>
          <p:nvPr/>
        </p:nvSpPr>
        <p:spPr>
          <a:xfrm>
            <a:off x="1371600" y="1981200"/>
            <a:ext cx="914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endParaRPr lang="en-US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55653" name="Rectangle 5"/>
          <p:cNvSpPr>
            <a:spLocks noChangeArrowheads="1"/>
          </p:cNvSpPr>
          <p:nvPr/>
        </p:nvSpPr>
        <p:spPr bwMode="auto">
          <a:xfrm>
            <a:off x="746125" y="2619375"/>
            <a:ext cx="7426325" cy="359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【</a:t>
            </a:r>
            <a:r>
              <a:rPr kumimoji="1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解析</a:t>
            </a:r>
            <a:r>
              <a:rPr kumimoji="1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】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</a:t>
            </a:r>
            <a:r>
              <a:rPr kumimoji="1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根据阿基米德原理：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F</a:t>
            </a:r>
            <a:r>
              <a:rPr kumimoji="1" lang="zh-CN" altLang="en-US" sz="28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浮</a:t>
            </a:r>
            <a:r>
              <a:rPr kumimoji="1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＝</a:t>
            </a:r>
            <a:r>
              <a:rPr kumimoji="1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G</a:t>
            </a:r>
            <a:r>
              <a:rPr kumimoji="1" lang="zh-CN" altLang="en-US" sz="28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排液</a:t>
            </a:r>
            <a:r>
              <a:rPr kumimoji="1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＝</a:t>
            </a:r>
            <a:r>
              <a:rPr kumimoji="1" lang="el-GR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ρ</a:t>
            </a:r>
            <a:r>
              <a:rPr kumimoji="1" lang="zh-CN" altLang="en-US" sz="28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液</a:t>
            </a:r>
            <a:r>
              <a:rPr kumimoji="1" lang="en-US" altLang="zh-CN" sz="2800" b="1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gV</a:t>
            </a:r>
            <a:r>
              <a:rPr kumimoji="1" lang="zh-CN" altLang="en-US" sz="28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排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　</a:t>
            </a:r>
            <a:r>
              <a:rPr kumimoji="1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据题意</a:t>
            </a:r>
            <a:r>
              <a:rPr kumimoji="1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V</a:t>
            </a:r>
            <a:r>
              <a:rPr kumimoji="1" lang="zh-CN" altLang="en-US" sz="28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排</a:t>
            </a:r>
            <a:r>
              <a:rPr kumimoji="1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＝</a:t>
            </a:r>
            <a:r>
              <a:rPr kumimoji="1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V</a:t>
            </a:r>
            <a:r>
              <a:rPr kumimoji="1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/3</a:t>
            </a:r>
            <a:endParaRPr kumimoji="1" lang="en-US" altLang="zh-CN" sz="2800" b="1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F</a:t>
            </a:r>
            <a:r>
              <a:rPr kumimoji="1" lang="zh-CN" altLang="en-US" sz="28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浮</a:t>
            </a:r>
            <a:r>
              <a:rPr kumimoji="1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＝</a:t>
            </a:r>
            <a:r>
              <a:rPr kumimoji="1" lang="el-GR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ρ</a:t>
            </a:r>
            <a:r>
              <a:rPr kumimoji="1" lang="zh-CN" altLang="en-US" sz="28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液</a:t>
            </a:r>
            <a:r>
              <a:rPr kumimoji="1" lang="en-US" altLang="zh-CN" sz="2800" b="1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gV</a:t>
            </a:r>
            <a:r>
              <a:rPr kumimoji="1" lang="zh-CN" altLang="en-US" sz="28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排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altLang="zh-CN" sz="28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          </a:t>
            </a:r>
            <a:r>
              <a:rPr kumimoji="1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＝</a:t>
            </a:r>
            <a:r>
              <a:rPr kumimoji="1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1.0×10</a:t>
            </a:r>
            <a:r>
              <a:rPr kumimoji="1" lang="en-US" altLang="zh-CN" sz="2800" b="1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3 </a:t>
            </a:r>
            <a:r>
              <a:rPr kumimoji="1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kg/m</a:t>
            </a:r>
            <a:r>
              <a:rPr kumimoji="1" lang="en-US" altLang="zh-CN" sz="2800" b="1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3</a:t>
            </a:r>
            <a:r>
              <a:rPr kumimoji="1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×10 N/kg×10</a:t>
            </a:r>
            <a:r>
              <a:rPr kumimoji="1" lang="en-US" altLang="zh-CN" sz="2800" b="1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-4 </a:t>
            </a:r>
            <a:r>
              <a:rPr kumimoji="1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m</a:t>
            </a:r>
            <a:r>
              <a:rPr kumimoji="1" lang="en-US" altLang="zh-CN" sz="2800" b="1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3</a:t>
            </a:r>
            <a:r>
              <a:rPr kumimoji="1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=1 N</a:t>
            </a:r>
            <a:endParaRPr kumimoji="1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390" name="Text Box 4"/>
          <p:cNvSpPr txBox="1"/>
          <p:nvPr/>
        </p:nvSpPr>
        <p:spPr>
          <a:xfrm>
            <a:off x="611188" y="317500"/>
            <a:ext cx="6172200" cy="642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二、例题分析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5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55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5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5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55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56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/>
          <p:nvPr/>
        </p:nvSpPr>
        <p:spPr>
          <a:xfrm>
            <a:off x="838200" y="990600"/>
            <a:ext cx="7874000" cy="21431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solidFill>
                  <a:srgbClr val="00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例</a:t>
            </a:r>
            <a:r>
              <a:rPr lang="en-US" altLang="zh-CN" b="1" dirty="0">
                <a:solidFill>
                  <a:srgbClr val="0000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　把两个物重相同的实心铁球和铝球，浸没在水中，它们受到的浮力（    ）。</a:t>
            </a: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．相等                               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．铝球的比铁球大</a:t>
            </a: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    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．铝球的比铁球小           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D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．浮力都等于重力</a:t>
            </a:r>
          </a:p>
        </p:txBody>
      </p:sp>
      <p:sp>
        <p:nvSpPr>
          <p:cNvPr id="152581" name="Text Box 5"/>
          <p:cNvSpPr txBox="1"/>
          <p:nvPr/>
        </p:nvSpPr>
        <p:spPr>
          <a:xfrm>
            <a:off x="836613" y="3519488"/>
            <a:ext cx="7561262" cy="1031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zh-CN" b="1" dirty="0">
                <a:solidFill>
                  <a:srgbClr val="99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【</a:t>
            </a:r>
            <a:r>
              <a:rPr lang="zh-CN" altLang="en-US" b="1" dirty="0">
                <a:solidFill>
                  <a:srgbClr val="99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解析</a:t>
            </a:r>
            <a:r>
              <a:rPr lang="en-US" altLang="zh-CN" b="1" dirty="0">
                <a:solidFill>
                  <a:srgbClr val="99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】</a:t>
            </a:r>
            <a:endParaRPr lang="zh-CN" altLang="en-US" b="1" dirty="0">
              <a:solidFill>
                <a:srgbClr val="99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 铁球和铝球的重力相等，则质量相等</a:t>
            </a:r>
            <a:endParaRPr lang="zh-CN" altLang="en-US" b="1" baseline="-250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52582" name="Text Box 6"/>
          <p:cNvSpPr txBox="1"/>
          <p:nvPr/>
        </p:nvSpPr>
        <p:spPr>
          <a:xfrm>
            <a:off x="5021263" y="1538288"/>
            <a:ext cx="457200" cy="579437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</a:p>
        </p:txBody>
      </p:sp>
      <p:grpSp>
        <p:nvGrpSpPr>
          <p:cNvPr id="2" name="Group 10"/>
          <p:cNvGrpSpPr/>
          <p:nvPr/>
        </p:nvGrpSpPr>
        <p:grpSpPr>
          <a:xfrm>
            <a:off x="881063" y="4598988"/>
            <a:ext cx="6073775" cy="965200"/>
            <a:chOff x="761" y="3712"/>
            <a:chExt cx="3826" cy="608"/>
          </a:xfrm>
        </p:grpSpPr>
        <p:graphicFrame>
          <p:nvGraphicFramePr>
            <p:cNvPr id="17417" name="Object 8"/>
            <p:cNvGraphicFramePr>
              <a:graphicFrameLocks/>
            </p:cNvGraphicFramePr>
            <p:nvPr/>
          </p:nvGraphicFramePr>
          <p:xfrm>
            <a:off x="1406" y="3712"/>
            <a:ext cx="684" cy="608"/>
          </p:xfrm>
          <a:graphic>
            <a:graphicData uri="http://schemas.openxmlformats.org/presentationml/2006/ole">
              <p:oleObj spid="_x0000_s35842" r:id="rId3" imgW="457002" imgH="406224" progId="">
                <p:embed/>
              </p:oleObj>
            </a:graphicData>
          </a:graphic>
        </p:graphicFrame>
        <p:sp>
          <p:nvSpPr>
            <p:cNvPr id="17418" name="Rectangle 9"/>
            <p:cNvSpPr/>
            <p:nvPr/>
          </p:nvSpPr>
          <p:spPr>
            <a:xfrm>
              <a:off x="761" y="3895"/>
              <a:ext cx="3826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>
                <a:spcBef>
                  <a:spcPct val="0"/>
                </a:spcBef>
                <a:buClrTx/>
                <a:buFontTx/>
                <a:buNone/>
              </a:pPr>
              <a:r>
                <a:rPr lang="zh-CN" altLang="en-US" b="1" dirty="0">
                  <a:latin typeface="宋体" panose="02010600030101010101" pitchFamily="2" charset="-122"/>
                  <a:ea typeface="宋体" panose="02010600030101010101" pitchFamily="2" charset="-122"/>
                </a:rPr>
                <a:t> 根据      ，</a:t>
              </a:r>
              <a:r>
                <a:rPr lang="el-GR" altLang="zh-CN" b="1" i="1" dirty="0">
                  <a:latin typeface="Times New Roman" panose="02020603050405020304" pitchFamily="18" charset="0"/>
                </a:rPr>
                <a:t>ρ</a:t>
              </a:r>
              <a:r>
                <a:rPr lang="zh-CN" altLang="en-US" b="1" baseline="-250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铁 </a:t>
              </a:r>
              <a:r>
                <a:rPr lang="zh-CN" altLang="en-US" b="1" dirty="0">
                  <a:latin typeface="Times New Roman" panose="02020603050405020304" pitchFamily="18" charset="0"/>
                  <a:ea typeface="宋体" panose="02010600030101010101" pitchFamily="2" charset="-122"/>
                </a:rPr>
                <a:t>＞</a:t>
              </a:r>
              <a:r>
                <a:rPr lang="el-GR" altLang="zh-CN" b="1" i="1" dirty="0">
                  <a:latin typeface="Times New Roman" panose="02020603050405020304" pitchFamily="18" charset="0"/>
                </a:rPr>
                <a:t>ρ</a:t>
              </a:r>
              <a:r>
                <a:rPr lang="zh-CN" altLang="en-US" b="1" baseline="-25000" dirty="0">
                  <a:ea typeface="宋体" panose="02010600030101010101" pitchFamily="2" charset="-122"/>
                </a:rPr>
                <a:t>铝</a:t>
              </a:r>
              <a:r>
                <a:rPr lang="zh-CN" altLang="en-US" sz="1800" dirty="0">
                  <a:ea typeface="宋体" panose="02010600030101010101" pitchFamily="2" charset="-122"/>
                </a:rPr>
                <a:t> </a:t>
              </a:r>
              <a:r>
                <a:rPr lang="zh-CN" altLang="en-US" b="1" dirty="0">
                  <a:latin typeface="宋体" panose="02010600030101010101" pitchFamily="2" charset="-122"/>
                  <a:ea typeface="宋体" panose="02010600030101010101" pitchFamily="2" charset="-122"/>
                </a:rPr>
                <a:t>，则</a:t>
              </a:r>
              <a:r>
                <a:rPr lang="en-US" altLang="zh-CN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V</a:t>
              </a:r>
              <a:r>
                <a:rPr lang="zh-CN" altLang="en-US" b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铁</a:t>
              </a:r>
              <a:r>
                <a:rPr lang="en-US" altLang="zh-CN" b="1" dirty="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&lt;</a:t>
              </a:r>
              <a:r>
                <a:rPr lang="en-US" altLang="zh-CN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V</a:t>
              </a:r>
              <a:r>
                <a:rPr lang="zh-CN" altLang="en-US" b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铝</a:t>
              </a:r>
              <a:r>
                <a:rPr lang="zh-CN" altLang="en-US" b="1" dirty="0">
                  <a:latin typeface="宋体" panose="02010600030101010101" pitchFamily="2" charset="-122"/>
                  <a:ea typeface="宋体" panose="02010600030101010101" pitchFamily="2" charset="-122"/>
                </a:rPr>
                <a:t>，</a:t>
              </a:r>
            </a:p>
          </p:txBody>
        </p:sp>
      </p:grpSp>
      <p:sp>
        <p:nvSpPr>
          <p:cNvPr id="152587" name="Rectangle 11"/>
          <p:cNvSpPr/>
          <p:nvPr/>
        </p:nvSpPr>
        <p:spPr>
          <a:xfrm>
            <a:off x="1016000" y="5724525"/>
            <a:ext cx="5715000" cy="6048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根据</a:t>
            </a:r>
            <a:r>
              <a:rPr lang="en-US" altLang="zh-CN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zh-CN" altLang="en-US" b="1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浮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r>
              <a:rPr lang="el-GR" altLang="zh-CN" b="1" i="1" dirty="0">
                <a:latin typeface="Times New Roman" panose="02020603050405020304" pitchFamily="18" charset="0"/>
              </a:rPr>
              <a:t>ρ</a:t>
            </a:r>
            <a:r>
              <a:rPr lang="zh-CN" altLang="en-US" b="1" baseline="-25000" dirty="0">
                <a:ea typeface="宋体" panose="02010600030101010101" pitchFamily="2" charset="-122"/>
              </a:rPr>
              <a:t>液</a:t>
            </a:r>
            <a:r>
              <a:rPr lang="en-US" altLang="zh-CN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gV</a:t>
            </a:r>
            <a:r>
              <a:rPr lang="zh-CN" altLang="en-US" b="1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排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∴ </a:t>
            </a:r>
            <a:r>
              <a:rPr lang="en-US" altLang="zh-CN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zh-CN" altLang="en-US" b="1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铝浮</a:t>
            </a:r>
            <a:r>
              <a:rPr lang="en-US" altLang="en-US" b="1" dirty="0">
                <a:latin typeface="Times New Roman" panose="02020603050405020304" pitchFamily="18" charset="0"/>
              </a:rPr>
              <a:t>＞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zh-CN" altLang="en-US" b="1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铁浮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</a:p>
        </p:txBody>
      </p:sp>
      <p:sp>
        <p:nvSpPr>
          <p:cNvPr id="17416" name="Text Box 4"/>
          <p:cNvSpPr txBox="1"/>
          <p:nvPr/>
        </p:nvSpPr>
        <p:spPr>
          <a:xfrm>
            <a:off x="611188" y="317500"/>
            <a:ext cx="6172200" cy="642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二、例题分析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81" grpId="0" build="p"/>
      <p:bldP spid="152582" grpId="0"/>
      <p:bldP spid="15258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2"/>
          <p:cNvSpPr txBox="1"/>
          <p:nvPr/>
        </p:nvSpPr>
        <p:spPr>
          <a:xfrm>
            <a:off x="385763" y="1584325"/>
            <a:ext cx="8453437" cy="24415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1078230" lvl="0" indent="-1078230" algn="just" eaLnBrk="1" hangingPunct="1">
              <a:lnSpc>
                <a:spcPct val="11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       A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．铝球受到的浮力最大，因为它浸入液体的深度最大</a:t>
            </a:r>
          </a:p>
          <a:p>
            <a:pPr marL="1078230" lvl="0" indent="-1078230" algn="just" eaLnBrk="1" hangingPunct="1">
              <a:lnSpc>
                <a:spcPct val="11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       B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．铅球受到的浮力最大，因为它的密度最大</a:t>
            </a:r>
          </a:p>
          <a:p>
            <a:pPr marL="1078230" lvl="0" indent="-1078230" algn="just" eaLnBrk="1" hangingPunct="1">
              <a:lnSpc>
                <a:spcPct val="11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       C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．铅球、铁球、铝球受的浮力一样大</a:t>
            </a:r>
          </a:p>
          <a:p>
            <a:pPr marL="1078230" lvl="0" indent="-1078230" algn="just" eaLnBrk="1" hangingPunct="1">
              <a:lnSpc>
                <a:spcPct val="11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       D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．因素太多，无法判断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</a:p>
        </p:txBody>
      </p:sp>
      <p:graphicFrame>
        <p:nvGraphicFramePr>
          <p:cNvPr id="18436" name="Object 4"/>
          <p:cNvGraphicFramePr>
            <a:graphicFrameLocks/>
          </p:cNvGraphicFramePr>
          <p:nvPr/>
        </p:nvGraphicFramePr>
        <p:xfrm>
          <a:off x="5967413" y="3563938"/>
          <a:ext cx="2895600" cy="2057400"/>
        </p:xfrm>
        <a:graphic>
          <a:graphicData uri="http://schemas.openxmlformats.org/presentationml/2006/ole">
            <p:oleObj spid="_x0000_s36866" r:id="rId4" imgW="2114845" imgH="1533739" progId="PBrush">
              <p:embed/>
            </p:oleObj>
          </a:graphicData>
        </a:graphic>
      </p:graphicFrame>
      <p:sp>
        <p:nvSpPr>
          <p:cNvPr id="153605" name="Text Box 5"/>
          <p:cNvSpPr txBox="1"/>
          <p:nvPr/>
        </p:nvSpPr>
        <p:spPr>
          <a:xfrm>
            <a:off x="611188" y="3968750"/>
            <a:ext cx="7315200" cy="21431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solidFill>
                  <a:srgbClr val="99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【</a:t>
            </a:r>
            <a:r>
              <a:rPr lang="zh-CN" altLang="en-US" b="1" dirty="0">
                <a:solidFill>
                  <a:srgbClr val="99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解析</a:t>
            </a:r>
            <a:r>
              <a:rPr lang="en-US" altLang="zh-CN" b="1" dirty="0">
                <a:solidFill>
                  <a:srgbClr val="99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】</a:t>
            </a: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ea typeface="宋体" panose="02010600030101010101" pitchFamily="2" charset="-122"/>
              </a:rPr>
              <a:t>根据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zh-CN" altLang="en-US" b="1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浮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r>
              <a:rPr lang="el-GR" altLang="zh-CN" b="1" i="1" dirty="0">
                <a:latin typeface="Times New Roman" panose="02020603050405020304" pitchFamily="18" charset="0"/>
              </a:rPr>
              <a:t>ρ</a:t>
            </a:r>
            <a:r>
              <a:rPr lang="zh-CN" altLang="en-US" b="1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水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g</a:t>
            </a:r>
            <a:r>
              <a:rPr lang="zh-CN" altLang="en-US" b="1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V</a:t>
            </a:r>
            <a:r>
              <a:rPr lang="zh-CN" altLang="en-US" b="1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排 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ea typeface="宋体" panose="02010600030101010101" pitchFamily="2" charset="-122"/>
              </a:rPr>
              <a:t>∵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浸没，</a:t>
            </a:r>
            <a:r>
              <a:rPr lang="en-US" altLang="zh-CN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V 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相同，</a:t>
            </a:r>
            <a:r>
              <a:rPr lang="zh-CN" altLang="en-US" b="1" dirty="0">
                <a:ea typeface="宋体" panose="02010600030101010101" pitchFamily="2" charset="-122"/>
              </a:rPr>
              <a:t>∴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V</a:t>
            </a:r>
            <a:r>
              <a:rPr lang="zh-CN" altLang="en-US" b="1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排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相同， </a:t>
            </a: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ea typeface="宋体" panose="02010600030101010101" pitchFamily="2" charset="-122"/>
              </a:rPr>
              <a:t>∴ </a:t>
            </a:r>
            <a:r>
              <a:rPr lang="en-US" altLang="zh-CN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zh-CN" altLang="en-US" b="1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浮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相同。</a:t>
            </a:r>
          </a:p>
        </p:txBody>
      </p:sp>
      <p:sp>
        <p:nvSpPr>
          <p:cNvPr id="153608" name="Text Box 8"/>
          <p:cNvSpPr txBox="1"/>
          <p:nvPr/>
        </p:nvSpPr>
        <p:spPr>
          <a:xfrm>
            <a:off x="701675" y="6173788"/>
            <a:ext cx="8189913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solidFill>
                  <a:srgbClr val="990000"/>
                </a:solidFill>
                <a:ea typeface="宋体" panose="02010600030101010101" pitchFamily="2" charset="-122"/>
              </a:rPr>
              <a:t> 提示：</a:t>
            </a:r>
            <a:r>
              <a:rPr lang="zh-CN" altLang="en-US" b="1" dirty="0">
                <a:ea typeface="宋体" panose="02010600030101010101" pitchFamily="2" charset="-122"/>
              </a:rPr>
              <a:t>浮力与浸入液体的深度和物体的密度无关。</a:t>
            </a:r>
          </a:p>
        </p:txBody>
      </p:sp>
      <p:sp>
        <p:nvSpPr>
          <p:cNvPr id="18439" name="Rectangle 11"/>
          <p:cNvSpPr/>
          <p:nvPr/>
        </p:nvSpPr>
        <p:spPr>
          <a:xfrm>
            <a:off x="657225" y="458788"/>
            <a:ext cx="7964488" cy="1031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1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solidFill>
                  <a:srgbClr val="00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例</a:t>
            </a:r>
            <a:r>
              <a:rPr lang="en-US" altLang="zh-CN" b="1" dirty="0">
                <a:solidFill>
                  <a:srgbClr val="0000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　如图所示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体积相同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密度不同的铅球、铁球、铝球浸没在水中不同深度的地方，则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(     ) </a:t>
            </a:r>
          </a:p>
        </p:txBody>
      </p:sp>
      <p:sp>
        <p:nvSpPr>
          <p:cNvPr id="153609" name="Text Box 9"/>
          <p:cNvSpPr txBox="1"/>
          <p:nvPr/>
        </p:nvSpPr>
        <p:spPr>
          <a:xfrm>
            <a:off x="6867525" y="954088"/>
            <a:ext cx="533400" cy="579437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5" grpId="0"/>
      <p:bldP spid="153608" grpId="0"/>
      <p:bldP spid="15360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/>
          <p:nvPr/>
        </p:nvSpPr>
        <p:spPr>
          <a:xfrm>
            <a:off x="457200" y="762000"/>
            <a:ext cx="8305800" cy="4537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solidFill>
                  <a:srgbClr val="00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例</a:t>
            </a:r>
            <a:r>
              <a:rPr lang="en-US" altLang="zh-CN" b="1" dirty="0">
                <a:solidFill>
                  <a:srgbClr val="0000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　甲、乙两个实心金属球，它们质量相同，其密度分别为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5×10</a:t>
            </a:r>
            <a:r>
              <a:rPr lang="en-US" altLang="zh-CN" b="1" baseline="30000" dirty="0">
                <a:latin typeface="Times New Roman" panose="02020603050405020304" pitchFamily="18" charset="0"/>
                <a:ea typeface="宋体" panose="02010600030101010101" pitchFamily="2" charset="-122"/>
              </a:rPr>
              <a:t>3 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kg/m</a:t>
            </a:r>
            <a:r>
              <a:rPr lang="en-US" altLang="zh-CN" b="1" baseline="30000" dirty="0"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和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10×10</a:t>
            </a:r>
            <a:r>
              <a:rPr lang="en-US" altLang="zh-CN" b="1" baseline="30000" dirty="0">
                <a:latin typeface="Times New Roman" panose="02020603050405020304" pitchFamily="18" charset="0"/>
                <a:ea typeface="宋体" panose="02010600030101010101" pitchFamily="2" charset="-122"/>
              </a:rPr>
              <a:t>3 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kg/m</a:t>
            </a:r>
            <a:r>
              <a:rPr lang="en-US" altLang="zh-CN" b="1" baseline="30000" dirty="0"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，甲球挂在甲弹簧测力计下，乙球挂在乙弹簧测力计下，并且让金属球全部没入水中，这时（     ）。</a:t>
            </a:r>
          </a:p>
          <a:p>
            <a:pPr marL="0" lvl="0" indent="0" algn="just" eaLnBrk="1" hangingPunct="1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  A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．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甲、乙两球所受到的浮力之比为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</a:p>
          <a:p>
            <a:pPr marL="0" lvl="0" indent="0" algn="just" eaLnBrk="1" hangingPunct="1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    B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．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甲、乙两球所受到的浮力之比为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</a:p>
          <a:p>
            <a:pPr marL="0" lvl="0" indent="0" algn="just" eaLnBrk="1" hangingPunct="1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．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甲、乙两个弹簧测力计的示数之比为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8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9</a:t>
            </a:r>
          </a:p>
          <a:p>
            <a:pPr marL="0" lvl="0" indent="0" algn="just" eaLnBrk="1" hangingPunct="1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    D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．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甲、乙两个弹簧测力计的示数之比为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11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12 </a:t>
            </a:r>
          </a:p>
        </p:txBody>
      </p:sp>
      <p:sp>
        <p:nvSpPr>
          <p:cNvPr id="20483" name="Rectangle 3"/>
          <p:cNvSpPr/>
          <p:nvPr/>
        </p:nvSpPr>
        <p:spPr>
          <a:xfrm>
            <a:off x="4648200" y="0"/>
            <a:ext cx="4495800" cy="8620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FontTx/>
              <a:buNone/>
            </a:pPr>
            <a:r>
              <a:rPr lang="zh-CN" altLang="en-US" sz="2400" b="1" u="sng" dirty="0">
                <a:solidFill>
                  <a:schemeClr val="bg1"/>
                </a:solidFill>
                <a:ea typeface="楷体_GB2312" pitchFamily="49" charset="-122"/>
              </a:rPr>
              <a:t>运用浮力知识解决问题</a:t>
            </a: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341313" y="365125"/>
            <a:ext cx="6324600" cy="563563"/>
          </a:xfrm>
        </p:spPr>
        <p:txBody>
          <a:bodyPr vert="horz" wrap="square" lIns="91440" tIns="45720" rIns="91440" bIns="45720" anchor="ctr"/>
          <a:lstStyle/>
          <a:p>
            <a:pPr algn="l" eaLnBrk="1" hangingPunct="1"/>
            <a:r>
              <a:rPr lang="zh-CN" altLang="en-US" sz="3200" dirty="0">
                <a:solidFill>
                  <a:schemeClr val="tx1"/>
                </a:solidFill>
                <a:ea typeface="宋体" panose="02010600030101010101" pitchFamily="2" charset="-122"/>
              </a:rPr>
              <a:t>二、浮力的计算</a:t>
            </a:r>
          </a:p>
        </p:txBody>
      </p:sp>
      <p:sp>
        <p:nvSpPr>
          <p:cNvPr id="5124" name="Rectangle 2"/>
          <p:cNvSpPr txBox="1"/>
          <p:nvPr/>
        </p:nvSpPr>
        <p:spPr>
          <a:xfrm>
            <a:off x="468313" y="1341438"/>
            <a:ext cx="4168775" cy="603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zh-CN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、称量法：</a:t>
            </a:r>
          </a:p>
        </p:txBody>
      </p:sp>
      <p:sp>
        <p:nvSpPr>
          <p:cNvPr id="5125" name="Rectangle 3"/>
          <p:cNvSpPr txBox="1"/>
          <p:nvPr/>
        </p:nvSpPr>
        <p:spPr>
          <a:xfrm>
            <a:off x="566738" y="2265363"/>
            <a:ext cx="7870825" cy="3167062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algn="just">
              <a:lnSpc>
                <a:spcPct val="120000"/>
              </a:lnSpc>
              <a:buFontTx/>
              <a:buNone/>
            </a:pPr>
            <a:r>
              <a:rPr lang="en-US" altLang="zh-CN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1)</a:t>
            </a: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用弹簧测力计称出空气中重 </a:t>
            </a:r>
            <a:r>
              <a:rPr lang="en-US" altLang="zh-CN" sz="36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G</a:t>
            </a:r>
            <a:endParaRPr lang="en-US" altLang="zh-CN" sz="3600" b="1" dirty="0">
              <a:solidFill>
                <a:schemeClr val="hlink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342900" lvl="0" indent="-342900" algn="just">
              <a:lnSpc>
                <a:spcPct val="120000"/>
              </a:lnSpc>
              <a:buFontTx/>
              <a:buNone/>
            </a:pPr>
            <a:r>
              <a:rPr lang="en-US" altLang="zh-CN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2)</a:t>
            </a: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再称出物体浸入液体中时弹簧秤</a:t>
            </a:r>
          </a:p>
          <a:p>
            <a:pPr marL="342900" lvl="0" indent="-342900" algn="just">
              <a:lnSpc>
                <a:spcPct val="120000"/>
              </a:lnSpc>
              <a:buFontTx/>
              <a:buNone/>
            </a:pP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  的拉力 </a:t>
            </a:r>
            <a:r>
              <a:rPr lang="en-US" altLang="zh-CN" sz="36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F</a:t>
            </a:r>
            <a:endParaRPr lang="zh-CN" altLang="en-US" sz="3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342900" lvl="0" indent="-342900" algn="just">
              <a:lnSpc>
                <a:spcPct val="120000"/>
              </a:lnSpc>
              <a:buFontTx/>
              <a:buNone/>
            </a:pP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     物体所受浮力 </a:t>
            </a:r>
            <a:r>
              <a:rPr lang="en-US" altLang="zh-CN" sz="36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F</a:t>
            </a:r>
            <a:r>
              <a:rPr lang="zh-CN" altLang="en-US" sz="3600" b="1" baseline="-250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浮</a:t>
            </a:r>
            <a:r>
              <a:rPr lang="zh-CN" altLang="en-US" sz="36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36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 G </a:t>
            </a:r>
            <a:r>
              <a:rPr lang="en-US" altLang="zh-CN" sz="3600" b="1" dirty="0">
                <a:solidFill>
                  <a:srgbClr val="FF0000"/>
                </a:solidFill>
                <a:ea typeface="宋体" panose="02010600030101010101" pitchFamily="2" charset="-122"/>
              </a:rPr>
              <a:t>–</a:t>
            </a:r>
            <a:r>
              <a:rPr lang="en-US" altLang="zh-CN" sz="36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F</a:t>
            </a:r>
            <a:endParaRPr lang="zh-CN" altLang="en-US" sz="3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341313" y="365125"/>
            <a:ext cx="6324600" cy="563563"/>
          </a:xfrm>
        </p:spPr>
        <p:txBody>
          <a:bodyPr vert="horz" wrap="square" lIns="91440" tIns="45720" rIns="91440" bIns="45720" anchor="ctr"/>
          <a:lstStyle/>
          <a:p>
            <a:pPr algn="l" eaLnBrk="1" hangingPunct="1"/>
            <a:r>
              <a:rPr lang="zh-CN" altLang="en-US" sz="3200" dirty="0">
                <a:solidFill>
                  <a:schemeClr val="tx1"/>
                </a:solidFill>
                <a:ea typeface="宋体" panose="02010600030101010101" pitchFamily="2" charset="-122"/>
              </a:rPr>
              <a:t>二、浮力的计算</a:t>
            </a:r>
          </a:p>
        </p:txBody>
      </p:sp>
      <p:sp>
        <p:nvSpPr>
          <p:cNvPr id="6148" name="Rectangle 3"/>
          <p:cNvSpPr txBox="1"/>
          <p:nvPr/>
        </p:nvSpPr>
        <p:spPr>
          <a:xfrm>
            <a:off x="180975" y="1341438"/>
            <a:ext cx="8424863" cy="41751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algn="just">
              <a:lnSpc>
                <a:spcPct val="120000"/>
              </a:lnSpc>
              <a:buFontTx/>
              <a:buNone/>
            </a:pP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例题</a:t>
            </a:r>
            <a:r>
              <a:rPr lang="en-US" altLang="zh-CN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：把一物体吊在弹簧测力计上</a:t>
            </a:r>
            <a:r>
              <a:rPr lang="en-US" altLang="zh-CN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在空气中称物体重</a:t>
            </a:r>
            <a:r>
              <a:rPr lang="en-US" altLang="zh-CN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1.96N,</a:t>
            </a: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浸没在水中称时</a:t>
            </a:r>
            <a:r>
              <a:rPr lang="en-US" altLang="zh-CN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, </a:t>
            </a: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弹簧测力计示减小了</a:t>
            </a:r>
            <a:r>
              <a:rPr lang="en-US" altLang="zh-CN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0.49N,</a:t>
            </a: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物体在水中受到的浮力</a:t>
            </a:r>
            <a:r>
              <a:rPr lang="en-US" altLang="zh-CN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_______N. </a:t>
            </a: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浸没在某种液体中时</a:t>
            </a:r>
            <a:r>
              <a:rPr lang="en-US" altLang="zh-CN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, </a:t>
            </a: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弹簧测力计示数为</a:t>
            </a:r>
            <a:r>
              <a:rPr lang="en-US" altLang="zh-CN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1.16N,</a:t>
            </a: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物体在这种液体中受到的浮力为</a:t>
            </a:r>
            <a:r>
              <a:rPr lang="en-US" altLang="zh-CN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_______N.  </a:t>
            </a:r>
          </a:p>
        </p:txBody>
      </p:sp>
      <p:sp>
        <p:nvSpPr>
          <p:cNvPr id="2" name="矩形 1"/>
          <p:cNvSpPr/>
          <p:nvPr/>
        </p:nvSpPr>
        <p:spPr>
          <a:xfrm>
            <a:off x="3627438" y="3338513"/>
            <a:ext cx="1114425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zh-CN" sz="36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0.49</a:t>
            </a:r>
            <a:endParaRPr lang="zh-CN" altLang="en-US" sz="18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507163" y="4643438"/>
            <a:ext cx="882650" cy="6477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zh-CN" sz="36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0.8</a:t>
            </a:r>
            <a:endParaRPr lang="zh-CN" altLang="en-US" sz="18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341313" y="365125"/>
            <a:ext cx="6324600" cy="563563"/>
          </a:xfrm>
        </p:spPr>
        <p:txBody>
          <a:bodyPr vert="horz" wrap="square" lIns="91440" tIns="45720" rIns="91440" bIns="45720" anchor="ctr"/>
          <a:lstStyle/>
          <a:p>
            <a:pPr algn="l" eaLnBrk="1" hangingPunct="1"/>
            <a:r>
              <a:rPr lang="zh-CN" altLang="en-US" sz="3200" dirty="0">
                <a:solidFill>
                  <a:schemeClr val="tx1"/>
                </a:solidFill>
                <a:ea typeface="宋体" panose="02010600030101010101" pitchFamily="2" charset="-122"/>
              </a:rPr>
              <a:t>二、浮力的计算</a:t>
            </a:r>
          </a:p>
        </p:txBody>
      </p:sp>
      <p:sp>
        <p:nvSpPr>
          <p:cNvPr id="7172" name="Rectangle 2"/>
          <p:cNvSpPr txBox="1"/>
          <p:nvPr/>
        </p:nvSpPr>
        <p:spPr>
          <a:xfrm>
            <a:off x="350838" y="1223963"/>
            <a:ext cx="4168775" cy="603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zh-CN" sz="3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3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、压力差法</a:t>
            </a:r>
            <a:endParaRPr lang="zh-CN" altLang="en-US" sz="3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Rectangle 3"/>
          <p:cNvSpPr txBox="1"/>
          <p:nvPr/>
        </p:nvSpPr>
        <p:spPr>
          <a:xfrm>
            <a:off x="584200" y="2033588"/>
            <a:ext cx="7870825" cy="4592637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eaLnBrk="1" hangingPunct="1">
              <a:buClrTx/>
              <a:buNone/>
            </a:pPr>
            <a:r>
              <a:rPr lang="en-US" altLang="zh-CN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F</a:t>
            </a:r>
            <a:r>
              <a:rPr lang="zh-CN" altLang="en-US" sz="3600" b="1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浮</a:t>
            </a:r>
            <a:r>
              <a:rPr lang="en-US" altLang="zh-CN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=F</a:t>
            </a:r>
            <a:r>
              <a:rPr lang="zh-CN" altLang="en-US" sz="3600" b="1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向上</a:t>
            </a:r>
            <a:r>
              <a:rPr lang="en-US" altLang="zh-CN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-F</a:t>
            </a:r>
            <a:r>
              <a:rPr lang="zh-CN" altLang="en-US" sz="3600" b="1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向下</a:t>
            </a:r>
          </a:p>
          <a:p>
            <a:pPr marL="342900" lvl="0" indent="-342900" eaLnBrk="1" hangingPunct="1">
              <a:buClrTx/>
              <a:buNone/>
            </a:pPr>
            <a:endParaRPr lang="zh-CN" altLang="en-US" sz="3600" b="1" baseline="-250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342900" lvl="0" indent="-342900" eaLnBrk="1" hangingPunct="1">
              <a:buClrTx/>
              <a:buNone/>
            </a:pPr>
            <a:r>
              <a:rPr lang="zh-CN" altLang="en-US" sz="3600" b="1" dirty="0">
                <a:solidFill>
                  <a:srgbClr val="FF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说明</a:t>
            </a:r>
            <a:r>
              <a:rPr lang="en-US" altLang="zh-CN" sz="3600" b="1" dirty="0">
                <a:solidFill>
                  <a:srgbClr val="FF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</a:p>
          <a:p>
            <a:pPr marL="342900" lvl="0" indent="-342900" eaLnBrk="1" hangingPunct="1">
              <a:buClrTx/>
              <a:buNone/>
            </a:pPr>
            <a:r>
              <a:rPr lang="en-US" altLang="zh-CN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a.</a:t>
            </a:r>
            <a:r>
              <a:rPr lang="zh-CN" altLang="en-US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漂浮在液面上的物体</a:t>
            </a:r>
          </a:p>
          <a:p>
            <a:pPr marL="342900" lvl="0" indent="-342900" eaLnBrk="1" hangingPunct="1">
              <a:buClrTx/>
              <a:buNone/>
            </a:pPr>
            <a:r>
              <a:rPr lang="zh-CN" altLang="en-US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</a:t>
            </a:r>
            <a:r>
              <a:rPr lang="en-US" altLang="zh-CN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F</a:t>
            </a:r>
            <a:r>
              <a:rPr lang="zh-CN" altLang="en-US" sz="3600" b="1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浮</a:t>
            </a:r>
            <a:r>
              <a:rPr lang="en-US" altLang="zh-CN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 F</a:t>
            </a:r>
            <a:r>
              <a:rPr lang="zh-CN" altLang="en-US" sz="3600" b="1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向上</a:t>
            </a:r>
          </a:p>
          <a:p>
            <a:pPr marL="342900" lvl="0" indent="-342900" eaLnBrk="1" hangingPunct="1">
              <a:buClrTx/>
              <a:buNone/>
            </a:pPr>
            <a:r>
              <a:rPr lang="zh-CN" altLang="en-US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</a:t>
            </a:r>
            <a:r>
              <a:rPr lang="en-US" altLang="zh-CN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b.</a:t>
            </a:r>
            <a:r>
              <a:rPr lang="zh-CN" altLang="en-US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与底部完全密合的物体</a:t>
            </a:r>
          </a:p>
          <a:p>
            <a:pPr marL="342900" lvl="0" indent="-342900" eaLnBrk="1" hangingPunct="1">
              <a:buClrTx/>
              <a:buNone/>
            </a:pPr>
            <a:r>
              <a:rPr lang="zh-CN" altLang="en-US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</a:t>
            </a:r>
            <a:r>
              <a:rPr lang="en-US" altLang="zh-CN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F</a:t>
            </a:r>
            <a:r>
              <a:rPr lang="zh-CN" altLang="en-US" sz="3600" b="1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浮</a:t>
            </a:r>
            <a:r>
              <a:rPr lang="en-US" altLang="zh-CN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=0</a:t>
            </a:r>
            <a:endParaRPr lang="zh-CN" altLang="en-US" sz="3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2" name="Group 4"/>
          <p:cNvGrpSpPr/>
          <p:nvPr/>
        </p:nvGrpSpPr>
        <p:grpSpPr>
          <a:xfrm>
            <a:off x="6588125" y="3068638"/>
            <a:ext cx="2262188" cy="1628775"/>
            <a:chOff x="3818" y="1778"/>
            <a:chExt cx="1426" cy="1372"/>
          </a:xfrm>
        </p:grpSpPr>
        <p:sp>
          <p:nvSpPr>
            <p:cNvPr id="7175" name="Line 5"/>
            <p:cNvSpPr/>
            <p:nvPr/>
          </p:nvSpPr>
          <p:spPr>
            <a:xfrm>
              <a:off x="3818" y="2083"/>
              <a:ext cx="1380" cy="0"/>
            </a:xfrm>
            <a:prstGeom prst="line">
              <a:avLst/>
            </a:prstGeom>
            <a:ln w="349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176" name="Line 6"/>
            <p:cNvSpPr/>
            <p:nvPr/>
          </p:nvSpPr>
          <p:spPr>
            <a:xfrm>
              <a:off x="3818" y="1778"/>
              <a:ext cx="0" cy="1372"/>
            </a:xfrm>
            <a:prstGeom prst="line">
              <a:avLst/>
            </a:prstGeom>
            <a:ln w="349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177" name="Line 7"/>
            <p:cNvSpPr/>
            <p:nvPr/>
          </p:nvSpPr>
          <p:spPr>
            <a:xfrm>
              <a:off x="3818" y="3150"/>
              <a:ext cx="1426" cy="0"/>
            </a:xfrm>
            <a:prstGeom prst="line">
              <a:avLst/>
            </a:prstGeom>
            <a:ln w="349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178" name="Line 8"/>
            <p:cNvSpPr/>
            <p:nvPr/>
          </p:nvSpPr>
          <p:spPr>
            <a:xfrm flipV="1">
              <a:off x="5244" y="1778"/>
              <a:ext cx="0" cy="1372"/>
            </a:xfrm>
            <a:prstGeom prst="line">
              <a:avLst/>
            </a:prstGeom>
            <a:ln w="349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179" name="AutoShape 9"/>
            <p:cNvSpPr/>
            <p:nvPr/>
          </p:nvSpPr>
          <p:spPr>
            <a:xfrm>
              <a:off x="4232" y="2235"/>
              <a:ext cx="506" cy="457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349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>
                <a:spcBef>
                  <a:spcPct val="0"/>
                </a:spcBef>
                <a:buClrTx/>
                <a:buFontTx/>
                <a:buNone/>
              </a:pPr>
              <a:endParaRPr lang="zh-CN" altLang="en-US" sz="1800" dirty="0">
                <a:ea typeface="宋体" panose="02010600030101010101" pitchFamily="2" charset="-122"/>
              </a:endParaRPr>
            </a:p>
          </p:txBody>
        </p:sp>
      </p:grp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5"/>
          <p:cNvGrpSpPr/>
          <p:nvPr/>
        </p:nvGrpSpPr>
        <p:grpSpPr>
          <a:xfrm>
            <a:off x="1066800" y="685800"/>
            <a:ext cx="3276600" cy="712788"/>
            <a:chOff x="672" y="432"/>
            <a:chExt cx="2064" cy="449"/>
          </a:xfrm>
        </p:grpSpPr>
        <p:pic>
          <p:nvPicPr>
            <p:cNvPr id="5130" name="TextBox 1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672" y="432"/>
              <a:ext cx="2064" cy="449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5131" name="Text Box 14"/>
            <p:cNvSpPr txBox="1"/>
            <p:nvPr/>
          </p:nvSpPr>
          <p:spPr>
            <a:xfrm>
              <a:off x="768" y="505"/>
              <a:ext cx="1742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CN" altLang="en-US" b="1" dirty="0">
                  <a:solidFill>
                    <a:srgbClr val="FFFFFF"/>
                  </a:solidFill>
                  <a:latin typeface="Calibri" panose="020F0502020204030204" charset="0"/>
                  <a:ea typeface="宋体" panose="02010600030101010101" pitchFamily="2" charset="-122"/>
                </a:rPr>
                <a:t> </a:t>
              </a:r>
              <a:r>
                <a:rPr lang="zh-CN" altLang="en-US" b="1" dirty="0">
                  <a:solidFill>
                    <a:srgbClr val="FFFFFF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阿基米德的启示</a:t>
              </a:r>
              <a:endParaRPr lang="en-US" altLang="zh-CN" b="1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sp>
        <p:nvSpPr>
          <p:cNvPr id="5124" name="Text Box 23"/>
          <p:cNvSpPr txBox="1"/>
          <p:nvPr/>
        </p:nvSpPr>
        <p:spPr>
          <a:xfrm>
            <a:off x="609600" y="1901825"/>
            <a:ext cx="8193088" cy="3660775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E4C9"/>
              </a:gs>
              <a:gs pos="100000">
                <a:srgbClr val="FFCC99"/>
              </a:gs>
            </a:gsLst>
            <a:lin ang="5400000" scaled="1"/>
            <a:tileRect/>
          </a:gradFill>
          <a:ln w="28575" cap="flat" cmpd="sng">
            <a:solidFill>
              <a:srgbClr val="FF9933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ea typeface="宋体" panose="02010600030101010101" pitchFamily="2" charset="-122"/>
              </a:rPr>
              <a:t>　　两千多年以前，希腊学</a:t>
            </a:r>
          </a:p>
          <a:p>
            <a:pPr marL="0" lvl="0" indent="0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ea typeface="宋体" panose="02010600030101010101" pitchFamily="2" charset="-122"/>
              </a:rPr>
              <a:t>者阿基米德为了鉴定金王冠</a:t>
            </a:r>
          </a:p>
          <a:p>
            <a:pPr marL="0" lvl="0" indent="0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ea typeface="宋体" panose="02010600030101010101" pitchFamily="2" charset="-122"/>
              </a:rPr>
              <a:t>是否是纯金的，要测量王冠</a:t>
            </a:r>
          </a:p>
          <a:p>
            <a:pPr marL="0" lvl="0" indent="0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ea typeface="宋体" panose="02010600030101010101" pitchFamily="2" charset="-122"/>
              </a:rPr>
              <a:t>的体积，冥思苦想了很久都</a:t>
            </a:r>
          </a:p>
          <a:p>
            <a:pPr marL="0" lvl="0" indent="0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ea typeface="宋体" panose="02010600030101010101" pitchFamily="2" charset="-122"/>
              </a:rPr>
              <a:t>没有结果。一天，他跨进盛</a:t>
            </a:r>
          </a:p>
          <a:p>
            <a:pPr marL="0" lvl="0" indent="0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ea typeface="宋体" panose="02010600030101010101" pitchFamily="2" charset="-122"/>
              </a:rPr>
              <a:t>满水的浴缸洗澡时，看见浴缸里的水向外溢，他忽然想到：</a:t>
            </a:r>
            <a:endParaRPr lang="zh-CN" altLang="en-US" b="1" dirty="0">
              <a:solidFill>
                <a:srgbClr val="990000"/>
              </a:solidFill>
              <a:ea typeface="宋体" panose="02010600030101010101" pitchFamily="2" charset="-122"/>
            </a:endParaRPr>
          </a:p>
        </p:txBody>
      </p:sp>
      <p:pic>
        <p:nvPicPr>
          <p:cNvPr id="5125" name="Picture 26" descr="阿基米德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1500" y="819150"/>
            <a:ext cx="3176588" cy="3573463"/>
          </a:xfrm>
          <a:prstGeom prst="rect">
            <a:avLst/>
          </a:prstGeom>
          <a:noFill/>
          <a:ln w="28575" cap="flat" cmpd="sng">
            <a:solidFill>
              <a:srgbClr val="FF9933"/>
            </a:solidFill>
            <a:prstDash val="solid"/>
            <a:miter/>
            <a:headEnd type="none" w="med" len="med"/>
            <a:tailEnd type="none" w="med" len="med"/>
          </a:ln>
        </p:spPr>
      </p:pic>
      <p:grpSp>
        <p:nvGrpSpPr>
          <p:cNvPr id="3" name="Group 23"/>
          <p:cNvGrpSpPr/>
          <p:nvPr/>
        </p:nvGrpSpPr>
        <p:grpSpPr>
          <a:xfrm>
            <a:off x="933450" y="5688013"/>
            <a:ext cx="7651750" cy="701675"/>
            <a:chOff x="480" y="2390"/>
            <a:chExt cx="4704" cy="442"/>
          </a:xfrm>
        </p:grpSpPr>
        <p:sp>
          <p:nvSpPr>
            <p:cNvPr id="5127" name="Rectangle 16"/>
            <p:cNvSpPr/>
            <p:nvPr/>
          </p:nvSpPr>
          <p:spPr>
            <a:xfrm>
              <a:off x="3456" y="2448"/>
              <a:ext cx="1728" cy="345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3D94E3"/>
                </a:gs>
              </a:gsLst>
              <a:lin ang="5400000" scaled="1"/>
              <a:tileRect/>
            </a:gradFill>
            <a:ln w="28575" cap="flat" cmpd="sng">
              <a:solidFill>
                <a:schemeClr val="accent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r>
                <a:rPr lang="zh-CN" altLang="en-US" sz="2800" b="1" dirty="0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排开液体的体积</a:t>
              </a:r>
            </a:p>
          </p:txBody>
        </p:sp>
        <p:sp>
          <p:nvSpPr>
            <p:cNvPr id="5128" name="Rectangle 17"/>
            <p:cNvSpPr/>
            <p:nvPr/>
          </p:nvSpPr>
          <p:spPr>
            <a:xfrm>
              <a:off x="480" y="2448"/>
              <a:ext cx="2400" cy="345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3D94E3"/>
                </a:gs>
              </a:gsLst>
              <a:lin ang="5400000" scaled="1"/>
              <a:tileRect/>
            </a:gradFill>
            <a:ln w="28575" cap="flat" cmpd="sng">
              <a:solidFill>
                <a:schemeClr val="accent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r>
                <a:rPr lang="zh-CN" altLang="en-US" sz="2800" b="1" dirty="0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物体浸在液体中的体积</a:t>
              </a:r>
            </a:p>
          </p:txBody>
        </p:sp>
        <p:sp>
          <p:nvSpPr>
            <p:cNvPr id="5129" name="Rectangle 18"/>
            <p:cNvSpPr/>
            <p:nvPr/>
          </p:nvSpPr>
          <p:spPr>
            <a:xfrm>
              <a:off x="3024" y="2390"/>
              <a:ext cx="288" cy="442"/>
            </a:xfrm>
            <a:prstGeom prst="rect">
              <a:avLst/>
            </a:prstGeom>
            <a:noFill/>
            <a:ln w="28575">
              <a:noFill/>
            </a:ln>
          </p:spPr>
          <p:txBody>
            <a:bodyPr>
              <a:spAutoFit/>
            </a:bodyPr>
            <a:lstStyle/>
            <a:p>
              <a:r>
                <a:rPr lang="en-US" altLang="zh-CN" sz="4000" b="1" dirty="0">
                  <a:latin typeface="Times New Roman" panose="02020603050405020304" pitchFamily="18" charset="0"/>
                  <a:ea typeface="宋体" panose="02010600030101010101" pitchFamily="2" charset="-122"/>
                </a:rPr>
                <a:t>=</a:t>
              </a:r>
            </a:p>
          </p:txBody>
        </p:sp>
      </p:grp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341313" y="365125"/>
            <a:ext cx="6324600" cy="563563"/>
          </a:xfrm>
        </p:spPr>
        <p:txBody>
          <a:bodyPr vert="horz" wrap="square" lIns="91440" tIns="45720" rIns="91440" bIns="45720" anchor="ctr"/>
          <a:lstStyle/>
          <a:p>
            <a:pPr algn="l" eaLnBrk="1" hangingPunct="1"/>
            <a:r>
              <a:rPr lang="zh-CN" altLang="en-US" sz="3200" dirty="0">
                <a:solidFill>
                  <a:schemeClr val="tx1"/>
                </a:solidFill>
                <a:ea typeface="宋体" panose="02010600030101010101" pitchFamily="2" charset="-122"/>
              </a:rPr>
              <a:t>二、浮力的计算</a:t>
            </a:r>
          </a:p>
        </p:txBody>
      </p:sp>
      <p:sp>
        <p:nvSpPr>
          <p:cNvPr id="8196" name="Rectangle 3"/>
          <p:cNvSpPr txBox="1"/>
          <p:nvPr/>
        </p:nvSpPr>
        <p:spPr>
          <a:xfrm>
            <a:off x="360363" y="1033463"/>
            <a:ext cx="8423275" cy="4176712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algn="just">
              <a:lnSpc>
                <a:spcPct val="120000"/>
              </a:lnSpc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例题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如图所示的圆柱体浸没在液体中，它的侧面所受的各个方向上的压力相互</a:t>
            </a:r>
            <a:r>
              <a:rPr lang="zh-CN" altLang="zh-CN" b="1" u="sng" dirty="0">
                <a:latin typeface="宋体" panose="02010600030101010101" pitchFamily="2" charset="-122"/>
                <a:ea typeface="宋体" panose="02010600030101010101" pitchFamily="2" charset="-122"/>
              </a:rPr>
              <a:t>　</a:t>
            </a:r>
            <a:r>
              <a:rPr lang="en-US" altLang="zh-CN" b="1" u="sng" dirty="0">
                <a:latin typeface="宋体" panose="02010600030101010101" pitchFamily="2" charset="-122"/>
                <a:ea typeface="宋体" panose="02010600030101010101" pitchFamily="2" charset="-122"/>
              </a:rPr>
              <a:t>   </a:t>
            </a:r>
            <a:r>
              <a:rPr lang="zh-CN" altLang="zh-CN" b="1" u="sng" dirty="0">
                <a:latin typeface="宋体" panose="02010600030101010101" pitchFamily="2" charset="-122"/>
                <a:ea typeface="宋体" panose="02010600030101010101" pitchFamily="2" charset="-122"/>
              </a:rPr>
              <a:t>　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，其下表面受到液体向上的压强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F</a:t>
            </a:r>
            <a:r>
              <a:rPr lang="en-US" altLang="zh-CN" b="1" baseline="-25000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zh-CN" b="1" u="sng" dirty="0">
                <a:latin typeface="宋体" panose="02010600030101010101" pitchFamily="2" charset="-122"/>
                <a:ea typeface="宋体" panose="02010600030101010101" pitchFamily="2" charset="-122"/>
              </a:rPr>
              <a:t>　</a:t>
            </a:r>
            <a:r>
              <a:rPr lang="en-US" altLang="zh-CN" b="1" u="sng" dirty="0">
                <a:latin typeface="宋体" panose="02010600030101010101" pitchFamily="2" charset="-122"/>
                <a:ea typeface="宋体" panose="02010600030101010101" pitchFamily="2" charset="-122"/>
              </a:rPr>
              <a:t>   </a:t>
            </a:r>
            <a:r>
              <a:rPr lang="zh-CN" altLang="zh-CN" b="1" u="sng" dirty="0">
                <a:latin typeface="宋体" panose="02010600030101010101" pitchFamily="2" charset="-122"/>
                <a:ea typeface="宋体" panose="02010600030101010101" pitchFamily="2" charset="-122"/>
              </a:rPr>
              <a:t>　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（选填“＞”、“＜”、“＝”）其上表面受到液体向下的压力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F</a:t>
            </a:r>
            <a:r>
              <a:rPr lang="en-US" altLang="zh-CN" b="1" baseline="-25000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，这就是浸在液体中的物体受到浮力的原因，所以浮力的大小可表示为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F</a:t>
            </a:r>
            <a:r>
              <a:rPr lang="zh-CN" altLang="zh-CN" b="1" baseline="-25000" dirty="0">
                <a:latin typeface="宋体" panose="02010600030101010101" pitchFamily="2" charset="-122"/>
                <a:ea typeface="宋体" panose="02010600030101010101" pitchFamily="2" charset="-122"/>
              </a:rPr>
              <a:t>浮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zh-CN" altLang="zh-CN" b="1" u="sng" dirty="0">
                <a:latin typeface="宋体" panose="02010600030101010101" pitchFamily="2" charset="-122"/>
                <a:ea typeface="宋体" panose="02010600030101010101" pitchFamily="2" charset="-122"/>
              </a:rPr>
              <a:t>　</a:t>
            </a:r>
            <a:r>
              <a:rPr lang="en-US" altLang="zh-CN" b="1" u="sng" dirty="0">
                <a:latin typeface="宋体" panose="02010600030101010101" pitchFamily="2" charset="-122"/>
                <a:ea typeface="宋体" panose="02010600030101010101" pitchFamily="2" charset="-122"/>
              </a:rPr>
              <a:t>   </a:t>
            </a:r>
            <a:r>
              <a:rPr lang="zh-CN" altLang="zh-CN" b="1" u="sng" dirty="0">
                <a:latin typeface="宋体" panose="02010600030101010101" pitchFamily="2" charset="-122"/>
                <a:ea typeface="宋体" panose="02010600030101010101" pitchFamily="2" charset="-122"/>
              </a:rPr>
              <a:t>　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，浮力的方向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342900" lvl="0" indent="-342900" algn="just">
              <a:lnSpc>
                <a:spcPct val="120000"/>
              </a:lnSpc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为</a:t>
            </a:r>
            <a:r>
              <a:rPr lang="en-US" altLang="zh-CN" b="1" u="sng" dirty="0">
                <a:latin typeface="宋体" panose="02010600030101010101" pitchFamily="2" charset="-122"/>
                <a:ea typeface="宋体" panose="02010600030101010101" pitchFamily="2" charset="-122"/>
              </a:rPr>
              <a:t>           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</p:txBody>
      </p:sp>
      <p:sp>
        <p:nvSpPr>
          <p:cNvPr id="2" name="矩形 1"/>
          <p:cNvSpPr/>
          <p:nvPr/>
        </p:nvSpPr>
        <p:spPr>
          <a:xfrm>
            <a:off x="5472113" y="1638300"/>
            <a:ext cx="1111250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zh-CN" altLang="en-US" sz="36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平衡</a:t>
            </a:r>
            <a:endParaRPr lang="zh-CN" altLang="en-US" sz="18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706938" y="2168525"/>
            <a:ext cx="647700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zh-CN" altLang="en-US" sz="36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＞</a:t>
            </a:r>
            <a:endParaRPr lang="zh-CN" altLang="en-US" sz="18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319588" y="3689350"/>
            <a:ext cx="1423987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zh-CN" sz="36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F</a:t>
            </a:r>
            <a:r>
              <a:rPr lang="en-US" altLang="zh-CN" sz="3600" b="1" baseline="-250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36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﹣F</a:t>
            </a:r>
            <a:r>
              <a:rPr lang="en-US" altLang="zh-CN" sz="3600" b="1" baseline="-250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endParaRPr lang="zh-CN" altLang="en-US" sz="1800" baseline="-250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pic>
        <p:nvPicPr>
          <p:cNvPr id="8200" name="图片24" descr="菁优网：http://www.jyeoo.com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3450" y="4478338"/>
            <a:ext cx="2455863" cy="17827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矩形 8"/>
          <p:cNvSpPr/>
          <p:nvPr/>
        </p:nvSpPr>
        <p:spPr>
          <a:xfrm>
            <a:off x="1149350" y="4238625"/>
            <a:ext cx="2036763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zh-CN" altLang="en-US" sz="36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竖直向上</a:t>
            </a:r>
            <a:endParaRPr lang="zh-CN" altLang="en-US" sz="18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341313" y="365125"/>
            <a:ext cx="6324600" cy="563563"/>
          </a:xfrm>
        </p:spPr>
        <p:txBody>
          <a:bodyPr vert="horz" wrap="square" lIns="91440" tIns="45720" rIns="91440" bIns="45720" anchor="ctr"/>
          <a:lstStyle/>
          <a:p>
            <a:pPr algn="l" eaLnBrk="1" hangingPunct="1"/>
            <a:r>
              <a:rPr lang="zh-CN" altLang="en-US" sz="3200" dirty="0">
                <a:solidFill>
                  <a:schemeClr val="tx1"/>
                </a:solidFill>
                <a:ea typeface="宋体" panose="02010600030101010101" pitchFamily="2" charset="-122"/>
              </a:rPr>
              <a:t>二、浮力的计算</a:t>
            </a:r>
          </a:p>
        </p:txBody>
      </p:sp>
      <p:sp>
        <p:nvSpPr>
          <p:cNvPr id="9220" name="Rectangle 2"/>
          <p:cNvSpPr txBox="1"/>
          <p:nvPr/>
        </p:nvSpPr>
        <p:spPr>
          <a:xfrm>
            <a:off x="350838" y="1223963"/>
            <a:ext cx="4168775" cy="603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zh-CN" sz="3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3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、阿基米德原理</a:t>
            </a:r>
            <a:endParaRPr lang="zh-CN" altLang="en-US" sz="3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221" name="Rectangle 3"/>
          <p:cNvSpPr txBox="1"/>
          <p:nvPr/>
        </p:nvSpPr>
        <p:spPr>
          <a:xfrm>
            <a:off x="636588" y="2138363"/>
            <a:ext cx="7870825" cy="3735387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eaLnBrk="1" hangingPunct="1">
              <a:buClrTx/>
              <a:buNone/>
            </a:pPr>
            <a:r>
              <a:rPr lang="en-US" altLang="zh-CN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F</a:t>
            </a:r>
            <a:r>
              <a:rPr lang="zh-CN" altLang="en-US" sz="3600" b="1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浮</a:t>
            </a:r>
            <a:r>
              <a:rPr lang="en-US" altLang="zh-CN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=G</a:t>
            </a:r>
            <a:r>
              <a:rPr lang="zh-CN" altLang="en-US" sz="3600" b="1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排</a:t>
            </a:r>
            <a:r>
              <a:rPr lang="en-US" altLang="zh-CN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 m</a:t>
            </a:r>
            <a:r>
              <a:rPr lang="zh-CN" altLang="en-US" sz="3600" b="1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排</a:t>
            </a:r>
            <a:r>
              <a:rPr lang="en-US" altLang="en-US" sz="3600" b="1" dirty="0"/>
              <a:t>g </a:t>
            </a:r>
            <a:r>
              <a:rPr lang="en-US" altLang="zh-CN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 </a:t>
            </a:r>
            <a:r>
              <a:rPr lang="en-US" altLang="zh-CN" sz="3600" b="1" dirty="0">
                <a:ea typeface="宋体" panose="02010600030101010101" pitchFamily="2" charset="-122"/>
                <a:sym typeface="Symbol" panose="05050102010706020507" pitchFamily="18" charset="2"/>
              </a:rPr>
              <a:t></a:t>
            </a:r>
            <a:r>
              <a:rPr lang="zh-CN" altLang="zh-CN" sz="3600" b="1" baseline="-25000" dirty="0">
                <a:ea typeface="宋体" panose="02010600030101010101" pitchFamily="2" charset="-122"/>
                <a:sym typeface="Symbol" panose="05050102010706020507" pitchFamily="18" charset="2"/>
              </a:rPr>
              <a:t>液</a:t>
            </a:r>
            <a:r>
              <a:rPr lang="en-US" altLang="en-US" sz="3600" b="1" dirty="0"/>
              <a:t>gV</a:t>
            </a:r>
            <a:r>
              <a:rPr lang="zh-CN" altLang="zh-CN" sz="3600" b="1" baseline="-25000" dirty="0">
                <a:ea typeface="宋体" panose="02010600030101010101" pitchFamily="2" charset="-122"/>
              </a:rPr>
              <a:t>排</a:t>
            </a:r>
            <a:endParaRPr lang="zh-CN" altLang="en-US" sz="3600" b="1" baseline="-25000" dirty="0">
              <a:ea typeface="宋体" panose="02010600030101010101" pitchFamily="2" charset="-122"/>
            </a:endParaRPr>
          </a:p>
          <a:p>
            <a:pPr marL="342900" lvl="0" indent="-342900" eaLnBrk="1" hangingPunct="1">
              <a:buClrTx/>
              <a:buNone/>
            </a:pPr>
            <a:endParaRPr lang="zh-CN" altLang="en-US" sz="3600" b="1" baseline="-250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342900" lvl="0" indent="-342900" eaLnBrk="1" hangingPunct="1">
              <a:buClrTx/>
              <a:buNone/>
            </a:pPr>
            <a:r>
              <a:rPr lang="zh-CN" altLang="en-US" sz="3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物体全部或部分浸在液体中时，它会受到向上的浮力，浮力的大小等于物体排开液体所受到的重力的大小。</a:t>
            </a: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341313" y="365125"/>
            <a:ext cx="6324600" cy="563563"/>
          </a:xfrm>
        </p:spPr>
        <p:txBody>
          <a:bodyPr vert="horz" wrap="square" lIns="91440" tIns="45720" rIns="91440" bIns="45720" anchor="ctr"/>
          <a:lstStyle/>
          <a:p>
            <a:pPr algn="l" eaLnBrk="1" hangingPunct="1"/>
            <a:r>
              <a:rPr lang="zh-CN" altLang="en-US" sz="3200" dirty="0">
                <a:solidFill>
                  <a:schemeClr val="tx1"/>
                </a:solidFill>
                <a:ea typeface="宋体" panose="02010600030101010101" pitchFamily="2" charset="-122"/>
              </a:rPr>
              <a:t>二、浮力的计算</a:t>
            </a:r>
          </a:p>
        </p:txBody>
      </p:sp>
      <p:sp>
        <p:nvSpPr>
          <p:cNvPr id="10244" name="Rectangle 3"/>
          <p:cNvSpPr txBox="1"/>
          <p:nvPr/>
        </p:nvSpPr>
        <p:spPr>
          <a:xfrm>
            <a:off x="360363" y="1033463"/>
            <a:ext cx="8423275" cy="1585912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例题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一个节日放飞的气球，体积是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600m</a:t>
            </a:r>
            <a:r>
              <a:rPr lang="en-US" altLang="zh-CN" b="1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．这个气球在地面附近受到的浮力有多大？设地面气压为标准大气压，空气的密度是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1.29kg/m</a:t>
            </a:r>
            <a:r>
              <a:rPr lang="en-US" altLang="zh-CN" b="1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．（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g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10N/kg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</a:p>
        </p:txBody>
      </p:sp>
      <p:sp>
        <p:nvSpPr>
          <p:cNvPr id="3" name="矩形 2"/>
          <p:cNvSpPr/>
          <p:nvPr/>
        </p:nvSpPr>
        <p:spPr>
          <a:xfrm>
            <a:off x="1511300" y="2835275"/>
            <a:ext cx="6775450" cy="36195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3355" algn="just">
              <a:lnSpc>
                <a:spcPct val="150000"/>
              </a:lnSpc>
            </a:pPr>
            <a:r>
              <a:rPr lang="zh-CN" altLang="zh-CN" sz="2800" b="1" dirty="0">
                <a:solidFill>
                  <a:srgbClr val="0000FF"/>
                </a:solidFill>
                <a:latin typeface="Times New Roman" panose="02020603050405020304" pitchFamily="18" charset="0"/>
                <a:ea typeface="新宋体" panose="02010609030101010101" charset="-122"/>
              </a:rPr>
              <a:t>【解答】</a:t>
            </a:r>
            <a:r>
              <a:rPr lang="zh-CN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解：</a:t>
            </a:r>
            <a:endParaRPr lang="zh-CN" altLang="zh-CN" sz="2800" b="1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marL="173355" algn="just"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F</a:t>
            </a:r>
            <a:r>
              <a:rPr lang="zh-CN" altLang="zh-CN" sz="3600" b="1" baseline="-25000" dirty="0">
                <a:latin typeface="Times New Roman" panose="02020603050405020304" pitchFamily="18" charset="0"/>
                <a:ea typeface="新宋体" panose="02010609030101010101" charset="-122"/>
              </a:rPr>
              <a:t>浮</a:t>
            </a:r>
            <a:r>
              <a:rPr lang="zh-CN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＝</a:t>
            </a:r>
            <a:r>
              <a:rPr lang="en-US" altLang="zh-CN" sz="2800" b="1" dirty="0">
                <a:latin typeface="Cambria Math" pitchFamily="18" charset="0"/>
                <a:cs typeface="Cambria Math" pitchFamily="18" charset="0"/>
              </a:rPr>
              <a:t>ρ</a:t>
            </a:r>
            <a:r>
              <a:rPr lang="zh-CN" altLang="zh-CN" sz="3600" b="1" baseline="-25000" dirty="0">
                <a:latin typeface="Times New Roman" panose="02020603050405020304" pitchFamily="18" charset="0"/>
                <a:ea typeface="新宋体" panose="02010609030101010101" charset="-122"/>
              </a:rPr>
              <a:t>空气</a:t>
            </a:r>
            <a:r>
              <a:rPr lang="en-US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gV</a:t>
            </a:r>
            <a:r>
              <a:rPr lang="zh-CN" altLang="zh-CN" sz="3600" b="1" baseline="-25000" dirty="0">
                <a:latin typeface="Times New Roman" panose="02020603050405020304" pitchFamily="18" charset="0"/>
                <a:ea typeface="新宋体" panose="02010609030101010101" charset="-122"/>
              </a:rPr>
              <a:t>排</a:t>
            </a:r>
            <a:endParaRPr lang="zh-CN" altLang="zh-CN" sz="2800" b="1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marL="173355" algn="just">
              <a:lnSpc>
                <a:spcPct val="150000"/>
              </a:lnSpc>
            </a:pPr>
            <a:r>
              <a:rPr lang="zh-CN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＝</a:t>
            </a:r>
            <a:r>
              <a:rPr lang="en-US" altLang="zh-CN" sz="2800" b="1" dirty="0">
                <a:latin typeface="Cambria Math" pitchFamily="18" charset="0"/>
                <a:cs typeface="Cambria Math" pitchFamily="18" charset="0"/>
              </a:rPr>
              <a:t>ρ</a:t>
            </a:r>
            <a:r>
              <a:rPr lang="zh-CN" altLang="zh-CN" sz="3600" b="1" baseline="-25000" dirty="0">
                <a:latin typeface="Times New Roman" panose="02020603050405020304" pitchFamily="18" charset="0"/>
                <a:ea typeface="新宋体" panose="02010609030101010101" charset="-122"/>
              </a:rPr>
              <a:t>空气</a:t>
            </a:r>
            <a:r>
              <a:rPr lang="en-US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gV</a:t>
            </a:r>
            <a:endParaRPr lang="zh-CN" altLang="zh-CN" sz="2800" b="1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marL="173355" algn="just">
              <a:lnSpc>
                <a:spcPct val="150000"/>
              </a:lnSpc>
            </a:pPr>
            <a:r>
              <a:rPr lang="zh-CN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＝</a:t>
            </a:r>
            <a:r>
              <a:rPr lang="en-US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1.29kg/m</a:t>
            </a:r>
            <a:r>
              <a:rPr lang="en-US" altLang="zh-CN" sz="3600" b="1" baseline="30000" dirty="0">
                <a:latin typeface="Times New Roman" panose="02020603050405020304" pitchFamily="18" charset="0"/>
                <a:ea typeface="新宋体" panose="02010609030101010101" charset="-122"/>
              </a:rPr>
              <a:t>3</a:t>
            </a:r>
            <a:r>
              <a:rPr lang="zh-CN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×</a:t>
            </a:r>
            <a:r>
              <a:rPr lang="en-US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10N/kg</a:t>
            </a:r>
            <a:r>
              <a:rPr lang="zh-CN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×</a:t>
            </a:r>
            <a:r>
              <a:rPr lang="en-US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600m</a:t>
            </a:r>
            <a:r>
              <a:rPr lang="en-US" altLang="zh-CN" sz="3600" b="1" baseline="30000" dirty="0">
                <a:latin typeface="Times New Roman" panose="02020603050405020304" pitchFamily="18" charset="0"/>
                <a:ea typeface="新宋体" panose="02010609030101010101" charset="-122"/>
              </a:rPr>
              <a:t>3</a:t>
            </a:r>
            <a:endParaRPr lang="zh-CN" altLang="zh-CN" sz="2800" b="1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marL="173355" algn="just">
              <a:lnSpc>
                <a:spcPct val="150000"/>
              </a:lnSpc>
            </a:pPr>
            <a:r>
              <a:rPr lang="zh-CN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＝</a:t>
            </a:r>
            <a:r>
              <a:rPr lang="en-US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7740N</a:t>
            </a:r>
            <a:r>
              <a:rPr lang="zh-CN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。</a:t>
            </a:r>
            <a:endParaRPr lang="zh-CN" altLang="zh-CN" b="1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341313" y="365125"/>
            <a:ext cx="6324600" cy="563563"/>
          </a:xfrm>
        </p:spPr>
        <p:txBody>
          <a:bodyPr vert="horz" wrap="square" lIns="91440" tIns="45720" rIns="91440" bIns="45720" anchor="ctr"/>
          <a:lstStyle/>
          <a:p>
            <a:pPr algn="l" eaLnBrk="1" hangingPunct="1"/>
            <a:r>
              <a:rPr lang="zh-CN" altLang="en-US" sz="3200" dirty="0">
                <a:solidFill>
                  <a:schemeClr val="tx1"/>
                </a:solidFill>
                <a:ea typeface="宋体" panose="02010600030101010101" pitchFamily="2" charset="-122"/>
              </a:rPr>
              <a:t>二、浮力的计算</a:t>
            </a:r>
          </a:p>
        </p:txBody>
      </p:sp>
      <p:sp>
        <p:nvSpPr>
          <p:cNvPr id="11268" name="Rectangle 3"/>
          <p:cNvSpPr txBox="1"/>
          <p:nvPr/>
        </p:nvSpPr>
        <p:spPr>
          <a:xfrm>
            <a:off x="360363" y="1033463"/>
            <a:ext cx="8423275" cy="2709862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例题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在弹簧测力计下悬挂一个金属零件，示数为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7.6N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，当把零件浸没在密度为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0.8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10</a:t>
            </a:r>
            <a:r>
              <a:rPr lang="en-US" altLang="zh-CN" b="1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kg/m</a:t>
            </a:r>
            <a:r>
              <a:rPr lang="en-US" altLang="zh-CN" b="1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的油中时，测力计的示数是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6.6N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， （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g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10N/kg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）求：</a:t>
            </a:r>
          </a:p>
          <a:p>
            <a:pPr marL="0" lvl="0" indent="0">
              <a:buNone/>
            </a:pP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）金属零件在油中受到的浮力为多少？</a:t>
            </a:r>
          </a:p>
          <a:p>
            <a:pPr marL="0" lvl="0" indent="0">
              <a:buNone/>
            </a:pP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）金属零件的体积有多大？</a:t>
            </a:r>
          </a:p>
        </p:txBody>
      </p:sp>
      <p:pic>
        <p:nvPicPr>
          <p:cNvPr id="34823" name="Picture 7" descr="菁优网-jyeo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363" y="5338763"/>
            <a:ext cx="704850" cy="7302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822" name="Picture 6" descr="菁优网-jyeo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4150" y="5472113"/>
            <a:ext cx="2679700" cy="6000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Rectangle 8"/>
          <p:cNvSpPr/>
          <p:nvPr/>
        </p:nvSpPr>
        <p:spPr>
          <a:xfrm>
            <a:off x="506413" y="3557588"/>
            <a:ext cx="7110412" cy="2354262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400" b="1" dirty="0">
                <a:solidFill>
                  <a:srgbClr val="0000FF"/>
                </a:solidFill>
                <a:latin typeface="新宋体" panose="02010609030101010101" charset="-122"/>
                <a:ea typeface="新宋体" panose="02010609030101010101" charset="-122"/>
              </a:rPr>
              <a:t>【</a:t>
            </a:r>
            <a:r>
              <a:rPr lang="zh-CN" altLang="en-US" sz="2400" b="1" dirty="0">
                <a:solidFill>
                  <a:srgbClr val="0000FF"/>
                </a:solidFill>
                <a:latin typeface="新宋体" panose="02010609030101010101" charset="-122"/>
                <a:ea typeface="新宋体" panose="02010609030101010101" charset="-122"/>
              </a:rPr>
              <a:t>解答</a:t>
            </a:r>
            <a:r>
              <a:rPr lang="en-US" altLang="zh-CN" sz="2400" b="1" dirty="0">
                <a:solidFill>
                  <a:srgbClr val="0000FF"/>
                </a:solidFill>
                <a:latin typeface="新宋体" panose="02010609030101010101" charset="-122"/>
                <a:ea typeface="新宋体" panose="02010609030101010101" charset="-122"/>
              </a:rPr>
              <a:t>】</a:t>
            </a:r>
            <a:r>
              <a:rPr lang="zh-CN" altLang="en-US" sz="2400" b="1" dirty="0">
                <a:latin typeface="新宋体" panose="02010609030101010101" charset="-122"/>
                <a:ea typeface="新宋体" panose="02010609030101010101" charset="-122"/>
              </a:rPr>
              <a:t>解：</a:t>
            </a:r>
            <a:endParaRPr lang="zh-CN" altLang="en-US" sz="1400" b="1" dirty="0">
              <a:ea typeface="新宋体" panose="02010609030101010101" charset="-122"/>
            </a:endParaRPr>
          </a:p>
          <a:p>
            <a:pPr marL="0" lvl="0" indent="0"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sz="2400" b="1" dirty="0">
                <a:latin typeface="新宋体" panose="02010609030101010101" charset="-122"/>
                <a:ea typeface="新宋体" panose="02010609030101010101" charset="-122"/>
              </a:rPr>
              <a:t>（</a:t>
            </a:r>
            <a:r>
              <a:rPr lang="en-US" altLang="zh-CN" sz="2400" b="1" dirty="0">
                <a:latin typeface="Times New Roman" panose="02020603050405020304" pitchFamily="18" charset="0"/>
                <a:ea typeface="新宋体" panose="02010609030101010101" charset="-122"/>
              </a:rPr>
              <a:t>1</a:t>
            </a:r>
            <a:r>
              <a:rPr lang="zh-CN" altLang="en-US" sz="2400" b="1" dirty="0">
                <a:latin typeface="新宋体" panose="02010609030101010101" charset="-122"/>
                <a:ea typeface="新宋体" panose="02010609030101010101" charset="-122"/>
              </a:rPr>
              <a:t>）由称重法可得，金属零件在油中受到的浮力：</a:t>
            </a:r>
            <a:endParaRPr lang="zh-CN" altLang="en-US" sz="1400" b="1" dirty="0">
              <a:ea typeface="新宋体" panose="02010609030101010101" charset="-122"/>
            </a:endParaRPr>
          </a:p>
          <a:p>
            <a:pPr marL="0" lvl="0" indent="0"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400" b="1" dirty="0">
                <a:latin typeface="Times New Roman" panose="02020603050405020304" pitchFamily="18" charset="0"/>
                <a:ea typeface="新宋体" panose="02010609030101010101" charset="-122"/>
              </a:rPr>
              <a:t>           F</a:t>
            </a:r>
            <a:r>
              <a:rPr lang="zh-CN" altLang="en-US" sz="3600" b="1" baseline="-30000" dirty="0">
                <a:latin typeface="新宋体" panose="02010609030101010101" charset="-122"/>
                <a:ea typeface="新宋体" panose="02010609030101010101" charset="-122"/>
              </a:rPr>
              <a:t>浮</a:t>
            </a:r>
            <a:r>
              <a:rPr lang="zh-CN" altLang="en-US" sz="2400" b="1" dirty="0">
                <a:latin typeface="新宋体" panose="02010609030101010101" charset="-122"/>
                <a:ea typeface="新宋体" panose="02010609030101010101" charset="-122"/>
              </a:rPr>
              <a:t>＝</a:t>
            </a:r>
            <a:r>
              <a:rPr lang="en-US" altLang="zh-CN" sz="2400" b="1" dirty="0">
                <a:latin typeface="Times New Roman" panose="02020603050405020304" pitchFamily="18" charset="0"/>
                <a:ea typeface="新宋体" panose="02010609030101010101" charset="-122"/>
              </a:rPr>
              <a:t>G</a:t>
            </a:r>
            <a:r>
              <a:rPr lang="en-US" altLang="zh-CN" sz="2400" b="1" dirty="0">
                <a:latin typeface="新宋体" panose="02010609030101010101" charset="-122"/>
                <a:ea typeface="新宋体" panose="02010609030101010101" charset="-122"/>
              </a:rPr>
              <a:t>﹣</a:t>
            </a:r>
            <a:r>
              <a:rPr lang="en-US" altLang="zh-CN" sz="2400" b="1" dirty="0">
                <a:latin typeface="Times New Roman" panose="02020603050405020304" pitchFamily="18" charset="0"/>
                <a:ea typeface="新宋体" panose="02010609030101010101" charset="-122"/>
              </a:rPr>
              <a:t>F</a:t>
            </a:r>
            <a:r>
              <a:rPr lang="zh-CN" altLang="en-US" sz="3600" b="1" baseline="-30000" dirty="0">
                <a:latin typeface="新宋体" panose="02010609030101010101" charset="-122"/>
                <a:ea typeface="新宋体" panose="02010609030101010101" charset="-122"/>
              </a:rPr>
              <a:t>示</a:t>
            </a:r>
            <a:r>
              <a:rPr lang="zh-CN" altLang="en-US" sz="2400" b="1" dirty="0">
                <a:latin typeface="新宋体" panose="02010609030101010101" charset="-122"/>
                <a:ea typeface="新宋体" panose="02010609030101010101" charset="-122"/>
              </a:rPr>
              <a:t>＝</a:t>
            </a:r>
            <a:r>
              <a:rPr lang="en-US" altLang="zh-CN" sz="2400" b="1" dirty="0">
                <a:latin typeface="Times New Roman" panose="02020603050405020304" pitchFamily="18" charset="0"/>
                <a:ea typeface="新宋体" panose="02010609030101010101" charset="-122"/>
              </a:rPr>
              <a:t>7.6N</a:t>
            </a:r>
            <a:r>
              <a:rPr lang="en-US" altLang="zh-CN" sz="2400" b="1" dirty="0">
                <a:latin typeface="新宋体" panose="02010609030101010101" charset="-122"/>
                <a:ea typeface="新宋体" panose="02010609030101010101" charset="-122"/>
              </a:rPr>
              <a:t>﹣</a:t>
            </a:r>
            <a:r>
              <a:rPr lang="en-US" altLang="zh-CN" sz="2400" b="1" dirty="0">
                <a:latin typeface="Times New Roman" panose="02020603050405020304" pitchFamily="18" charset="0"/>
                <a:ea typeface="新宋体" panose="02010609030101010101" charset="-122"/>
              </a:rPr>
              <a:t>6.6N</a:t>
            </a:r>
            <a:r>
              <a:rPr lang="zh-CN" altLang="en-US" sz="2400" b="1" dirty="0">
                <a:latin typeface="新宋体" panose="02010609030101010101" charset="-122"/>
                <a:ea typeface="新宋体" panose="02010609030101010101" charset="-122"/>
              </a:rPr>
              <a:t>＝</a:t>
            </a:r>
            <a:r>
              <a:rPr lang="en-US" altLang="zh-CN" sz="2400" b="1" dirty="0">
                <a:latin typeface="Times New Roman" panose="02020603050405020304" pitchFamily="18" charset="0"/>
                <a:ea typeface="新宋体" panose="02010609030101010101" charset="-122"/>
              </a:rPr>
              <a:t>1N</a:t>
            </a:r>
            <a:r>
              <a:rPr lang="zh-CN" altLang="en-US" sz="2400" b="1" dirty="0">
                <a:latin typeface="新宋体" panose="02010609030101010101" charset="-122"/>
                <a:ea typeface="新宋体" panose="02010609030101010101" charset="-122"/>
              </a:rPr>
              <a:t>，</a:t>
            </a:r>
            <a:endParaRPr lang="zh-CN" altLang="en-US" sz="1400" b="1" dirty="0">
              <a:ea typeface="宋体" panose="02010600030101010101" pitchFamily="2" charset="-122"/>
            </a:endParaRPr>
          </a:p>
          <a:p>
            <a:pPr marL="0" lvl="0" indent="0"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sz="2400" b="1" dirty="0">
                <a:latin typeface="新宋体" panose="02010609030101010101" charset="-122"/>
                <a:ea typeface="新宋体" panose="02010609030101010101" charset="-122"/>
              </a:rPr>
              <a:t>（</a:t>
            </a:r>
            <a:r>
              <a:rPr lang="en-US" altLang="zh-CN" sz="2400" b="1" dirty="0">
                <a:latin typeface="Times New Roman" panose="02020603050405020304" pitchFamily="18" charset="0"/>
                <a:ea typeface="新宋体" panose="02010609030101010101" charset="-122"/>
              </a:rPr>
              <a:t>2</a:t>
            </a:r>
            <a:r>
              <a:rPr lang="zh-CN" altLang="en-US" sz="2400" b="1" dirty="0">
                <a:latin typeface="新宋体" panose="02010609030101010101" charset="-122"/>
                <a:ea typeface="新宋体" panose="02010609030101010101" charset="-122"/>
              </a:rPr>
              <a:t>）由</a:t>
            </a:r>
            <a:r>
              <a:rPr lang="en-US" altLang="zh-CN" sz="2400" b="1" dirty="0">
                <a:latin typeface="Times New Roman" panose="02020603050405020304" pitchFamily="18" charset="0"/>
                <a:ea typeface="新宋体" panose="02010609030101010101" charset="-122"/>
              </a:rPr>
              <a:t>F</a:t>
            </a:r>
            <a:r>
              <a:rPr lang="zh-CN" altLang="en-US" sz="3600" b="1" baseline="-30000" dirty="0">
                <a:latin typeface="新宋体" panose="02010609030101010101" charset="-122"/>
                <a:ea typeface="新宋体" panose="02010609030101010101" charset="-122"/>
              </a:rPr>
              <a:t>浮</a:t>
            </a:r>
            <a:r>
              <a:rPr lang="zh-CN" altLang="en-US" sz="2400" b="1" dirty="0">
                <a:latin typeface="新宋体" panose="02010609030101010101" charset="-122"/>
                <a:ea typeface="新宋体" panose="02010609030101010101" charset="-122"/>
              </a:rPr>
              <a:t>＝</a:t>
            </a:r>
            <a:r>
              <a:rPr lang="en-US" altLang="zh-CN" sz="2400" b="1" dirty="0">
                <a:latin typeface="Calibri" panose="020F0502020204030204" charset="0"/>
                <a:ea typeface="宋体" panose="02010600030101010101" pitchFamily="2" charset="-122"/>
              </a:rPr>
              <a:t>ρ</a:t>
            </a:r>
            <a:r>
              <a:rPr lang="zh-CN" altLang="en-US" sz="3600" b="1" baseline="-30000" dirty="0">
                <a:latin typeface="新宋体" panose="02010609030101010101" charset="-122"/>
                <a:ea typeface="新宋体" panose="02010609030101010101" charset="-122"/>
              </a:rPr>
              <a:t>油</a:t>
            </a:r>
            <a:r>
              <a:rPr lang="en-US" altLang="zh-CN" sz="2400" b="1" dirty="0">
                <a:latin typeface="Times New Roman" panose="02020603050405020304" pitchFamily="18" charset="0"/>
                <a:ea typeface="新宋体" panose="02010609030101010101" charset="-122"/>
              </a:rPr>
              <a:t>gV</a:t>
            </a:r>
            <a:r>
              <a:rPr lang="zh-CN" altLang="en-US" sz="3600" b="1" baseline="-30000" dirty="0">
                <a:latin typeface="新宋体" panose="02010609030101010101" charset="-122"/>
                <a:ea typeface="新宋体" panose="02010609030101010101" charset="-122"/>
              </a:rPr>
              <a:t>排</a:t>
            </a:r>
            <a:r>
              <a:rPr lang="zh-CN" altLang="en-US" sz="2400" b="1" dirty="0">
                <a:latin typeface="新宋体" panose="02010609030101010101" charset="-122"/>
                <a:ea typeface="新宋体" panose="02010609030101010101" charset="-122"/>
              </a:rPr>
              <a:t>可得，排开油的体积：</a:t>
            </a:r>
            <a:endParaRPr lang="zh-CN" altLang="en-US" sz="1400" b="1" dirty="0">
              <a:ea typeface="宋体" panose="02010600030101010101" pitchFamily="2" charset="-122"/>
            </a:endParaRPr>
          </a:p>
          <a:p>
            <a:pPr marL="0" lvl="0" indent="0"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400" b="1" dirty="0">
                <a:latin typeface="Times New Roman" panose="02020603050405020304" pitchFamily="18" charset="0"/>
                <a:ea typeface="新宋体" panose="02010609030101010101" charset="-122"/>
              </a:rPr>
              <a:t>V</a:t>
            </a:r>
            <a:r>
              <a:rPr lang="zh-CN" altLang="en-US" sz="3600" b="1" baseline="-30000" dirty="0">
                <a:latin typeface="新宋体" panose="02010609030101010101" charset="-122"/>
                <a:ea typeface="新宋体" panose="02010609030101010101" charset="-122"/>
              </a:rPr>
              <a:t>排</a:t>
            </a:r>
            <a:r>
              <a:rPr lang="zh-CN" altLang="en-US" sz="2400" b="1" dirty="0">
                <a:latin typeface="新宋体" panose="02010609030101010101" charset="-122"/>
                <a:ea typeface="新宋体" panose="02010609030101010101" charset="-122"/>
              </a:rPr>
              <a:t>＝</a:t>
            </a:r>
            <a:endParaRPr lang="zh-CN" altLang="en-US" sz="4800" b="1" dirty="0">
              <a:ea typeface="宋体" panose="02010600030101010101" pitchFamily="2" charset="-122"/>
            </a:endParaRPr>
          </a:p>
        </p:txBody>
      </p:sp>
      <p:sp>
        <p:nvSpPr>
          <p:cNvPr id="11272" name="Rectangle 9"/>
          <p:cNvSpPr/>
          <p:nvPr/>
        </p:nvSpPr>
        <p:spPr>
          <a:xfrm>
            <a:off x="2232025" y="5489575"/>
            <a:ext cx="492125" cy="461963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zh-CN" altLang="en-US" sz="2400" dirty="0">
                <a:latin typeface="新宋体" panose="02010609030101010101" charset="-122"/>
                <a:ea typeface="新宋体" panose="02010609030101010101" charset="-122"/>
              </a:rPr>
              <a:t>＝</a:t>
            </a:r>
            <a:endParaRPr lang="zh-CN" altLang="en-US" sz="4800" dirty="0">
              <a:ea typeface="新宋体" panose="02010609030101010101" charset="-122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587375" y="5959475"/>
            <a:ext cx="6948488" cy="830263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zh-CN" altLang="en-US" sz="2400" dirty="0">
                <a:latin typeface="新宋体" panose="02010609030101010101" charset="-122"/>
                <a:ea typeface="新宋体" panose="02010609030101010101" charset="-122"/>
              </a:rPr>
              <a:t>由于零件浸没在油中，</a:t>
            </a:r>
            <a:endParaRPr lang="zh-CN" altLang="en-US" sz="1400" dirty="0">
              <a:ea typeface="新宋体" panose="02010609030101010101" charset="-122"/>
            </a:endParaRPr>
          </a:p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zh-CN" altLang="en-US" sz="2400" dirty="0">
                <a:latin typeface="新宋体" panose="02010609030101010101" charset="-122"/>
                <a:ea typeface="新宋体" panose="02010609030101010101" charset="-122"/>
              </a:rPr>
              <a:t>所以金属零件的体积：</a:t>
            </a:r>
            <a:r>
              <a:rPr lang="en-US" altLang="zh-CN" sz="2400" dirty="0">
                <a:latin typeface="Times New Roman" panose="02020603050405020304" pitchFamily="18" charset="0"/>
                <a:ea typeface="新宋体" panose="02010609030101010101" charset="-122"/>
              </a:rPr>
              <a:t>V</a:t>
            </a:r>
            <a:r>
              <a:rPr lang="zh-CN" altLang="en-US" sz="2400" dirty="0">
                <a:latin typeface="新宋体" panose="02010609030101010101" charset="-122"/>
                <a:ea typeface="新宋体" panose="02010609030101010101" charset="-122"/>
              </a:rPr>
              <a:t>＝</a:t>
            </a:r>
            <a:r>
              <a:rPr lang="en-US" altLang="zh-CN" sz="2400" dirty="0">
                <a:latin typeface="Times New Roman" panose="02020603050405020304" pitchFamily="18" charset="0"/>
                <a:ea typeface="新宋体" panose="02010609030101010101" charset="-122"/>
              </a:rPr>
              <a:t>V</a:t>
            </a:r>
            <a:r>
              <a:rPr lang="zh-CN" altLang="en-US" sz="3600" baseline="-30000" dirty="0">
                <a:latin typeface="新宋体" panose="02010609030101010101" charset="-122"/>
                <a:ea typeface="新宋体" panose="02010609030101010101" charset="-122"/>
              </a:rPr>
              <a:t>排</a:t>
            </a:r>
            <a:r>
              <a:rPr lang="zh-CN" altLang="en-US" sz="2400" dirty="0">
                <a:latin typeface="新宋体" panose="02010609030101010101" charset="-122"/>
                <a:ea typeface="新宋体" panose="02010609030101010101" charset="-122"/>
              </a:rPr>
              <a:t>＝</a:t>
            </a:r>
            <a:r>
              <a:rPr lang="en-US" altLang="zh-CN" sz="2400" dirty="0">
                <a:latin typeface="Times New Roman" panose="02020603050405020304" pitchFamily="18" charset="0"/>
                <a:ea typeface="新宋体" panose="02010609030101010101" charset="-122"/>
              </a:rPr>
              <a:t>1.25</a:t>
            </a:r>
            <a:r>
              <a:rPr lang="en-US" altLang="zh-CN" sz="2400" dirty="0">
                <a:latin typeface="新宋体" panose="02010609030101010101" charset="-122"/>
                <a:ea typeface="新宋体" panose="02010609030101010101" charset="-122"/>
              </a:rPr>
              <a:t>×</a:t>
            </a:r>
            <a:r>
              <a:rPr lang="en-US" altLang="zh-CN" sz="2400" dirty="0">
                <a:latin typeface="Times New Roman" panose="02020603050405020304" pitchFamily="18" charset="0"/>
                <a:ea typeface="新宋体" panose="02010609030101010101" charset="-122"/>
              </a:rPr>
              <a:t>10</a:t>
            </a:r>
            <a:r>
              <a:rPr lang="en-US" altLang="zh-CN" sz="3600" baseline="30000" dirty="0">
                <a:latin typeface="新宋体" panose="02010609030101010101" charset="-122"/>
                <a:ea typeface="新宋体" panose="02010609030101010101" charset="-122"/>
              </a:rPr>
              <a:t>﹣</a:t>
            </a:r>
            <a:r>
              <a:rPr lang="en-US" altLang="zh-CN" sz="3600" baseline="30000" dirty="0">
                <a:latin typeface="Times New Roman" panose="02020603050405020304" pitchFamily="18" charset="0"/>
                <a:ea typeface="新宋体" panose="02010609030101010101" charset="-122"/>
              </a:rPr>
              <a:t>4</a:t>
            </a:r>
            <a:r>
              <a:rPr lang="en-US" altLang="zh-CN" sz="2400" dirty="0">
                <a:latin typeface="Times New Roman" panose="02020603050405020304" pitchFamily="18" charset="0"/>
                <a:ea typeface="新宋体" panose="02010609030101010101" charset="-122"/>
              </a:rPr>
              <a:t>m</a:t>
            </a:r>
            <a:r>
              <a:rPr lang="en-US" altLang="zh-CN" sz="3600" baseline="30000" dirty="0">
                <a:latin typeface="Times New Roman" panose="02020603050405020304" pitchFamily="18" charset="0"/>
                <a:ea typeface="新宋体" panose="02010609030101010101" charset="-122"/>
              </a:rPr>
              <a:t>3</a:t>
            </a:r>
            <a:r>
              <a:rPr lang="zh-CN" altLang="en-US" sz="2400" dirty="0">
                <a:latin typeface="新宋体" panose="02010609030101010101" charset="-122"/>
                <a:ea typeface="新宋体" panose="02010609030101010101" charset="-122"/>
              </a:rPr>
              <a:t>。</a:t>
            </a:r>
            <a:endParaRPr lang="zh-CN" altLang="en-US" sz="4800" dirty="0">
              <a:ea typeface="宋体" panose="0201060003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359400" y="5492750"/>
            <a:ext cx="2405063" cy="4206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zh-CN" altLang="en-US" sz="2000" dirty="0">
                <a:latin typeface="新宋体" panose="02010609030101010101" charset="-122"/>
                <a:ea typeface="新宋体" panose="02010609030101010101" charset="-122"/>
              </a:rPr>
              <a:t>＝</a:t>
            </a:r>
            <a:r>
              <a:rPr lang="en-US" altLang="zh-CN" sz="2000" dirty="0">
                <a:latin typeface="Times New Roman" panose="02020603050405020304" pitchFamily="18" charset="0"/>
                <a:ea typeface="新宋体" panose="02010609030101010101" charset="-122"/>
              </a:rPr>
              <a:t>1.25</a:t>
            </a:r>
            <a:r>
              <a:rPr lang="en-US" altLang="zh-CN" sz="2000" dirty="0">
                <a:latin typeface="新宋体" panose="02010609030101010101" charset="-122"/>
                <a:ea typeface="新宋体" panose="02010609030101010101" charset="-122"/>
              </a:rPr>
              <a:t>×</a:t>
            </a:r>
            <a:r>
              <a:rPr lang="en-US" altLang="zh-CN" sz="2000" dirty="0">
                <a:latin typeface="Times New Roman" panose="02020603050405020304" pitchFamily="18" charset="0"/>
                <a:ea typeface="新宋体" panose="02010609030101010101" charset="-122"/>
              </a:rPr>
              <a:t>10</a:t>
            </a:r>
            <a:r>
              <a:rPr lang="en-US" altLang="zh-CN" sz="3200" baseline="30000" dirty="0">
                <a:latin typeface="新宋体" panose="02010609030101010101" charset="-122"/>
                <a:ea typeface="新宋体" panose="02010609030101010101" charset="-122"/>
              </a:rPr>
              <a:t>﹣</a:t>
            </a:r>
            <a:r>
              <a:rPr lang="en-US" altLang="zh-CN" sz="3200" baseline="30000" dirty="0">
                <a:latin typeface="Times New Roman" panose="02020603050405020304" pitchFamily="18" charset="0"/>
                <a:ea typeface="新宋体" panose="02010609030101010101" charset="-122"/>
              </a:rPr>
              <a:t>4</a:t>
            </a:r>
            <a:r>
              <a:rPr lang="en-US" altLang="zh-CN" sz="2000" dirty="0">
                <a:latin typeface="Times New Roman" panose="02020603050405020304" pitchFamily="18" charset="0"/>
                <a:ea typeface="新宋体" panose="02010609030101010101" charset="-122"/>
              </a:rPr>
              <a:t>m</a:t>
            </a:r>
            <a:r>
              <a:rPr lang="en-US" altLang="zh-CN" sz="3200" baseline="30000" dirty="0">
                <a:latin typeface="Times New Roman" panose="02020603050405020304" pitchFamily="18" charset="0"/>
                <a:ea typeface="新宋体" panose="02010609030101010101" charset="-122"/>
              </a:rPr>
              <a:t>3</a:t>
            </a:r>
            <a:r>
              <a:rPr lang="zh-CN" altLang="en-US" sz="2000" dirty="0">
                <a:latin typeface="新宋体" panose="02010609030101010101" charset="-122"/>
                <a:ea typeface="新宋体" panose="02010609030101010101" charset="-122"/>
              </a:rPr>
              <a:t>，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341313" y="365125"/>
            <a:ext cx="6324600" cy="563563"/>
          </a:xfrm>
        </p:spPr>
        <p:txBody>
          <a:bodyPr vert="horz" wrap="square" lIns="91440" tIns="45720" rIns="91440" bIns="45720" anchor="ctr"/>
          <a:lstStyle/>
          <a:p>
            <a:pPr algn="l" eaLnBrk="1" hangingPunct="1"/>
            <a:r>
              <a:rPr lang="zh-CN" altLang="en-US" sz="3200" dirty="0">
                <a:solidFill>
                  <a:schemeClr val="tx1"/>
                </a:solidFill>
                <a:ea typeface="宋体" panose="02010600030101010101" pitchFamily="2" charset="-122"/>
              </a:rPr>
              <a:t>二、浮力的计算</a:t>
            </a:r>
          </a:p>
        </p:txBody>
      </p:sp>
      <p:sp>
        <p:nvSpPr>
          <p:cNvPr id="12292" name="Rectangle 2"/>
          <p:cNvSpPr txBox="1"/>
          <p:nvPr/>
        </p:nvSpPr>
        <p:spPr>
          <a:xfrm>
            <a:off x="341313" y="1403350"/>
            <a:ext cx="4168775" cy="603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zh-CN" sz="3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zh-CN" altLang="en-US" sz="3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、平衡法</a:t>
            </a:r>
            <a:endParaRPr lang="zh-CN" altLang="en-US" sz="3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1422400" y="2870200"/>
            <a:ext cx="7870825" cy="93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F</a:t>
            </a:r>
            <a:r>
              <a:rPr kumimoji="0" lang="zh-CN" altLang="en-US" sz="3600" b="1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浮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=G</a:t>
            </a:r>
            <a:r>
              <a:rPr kumimoji="0" lang="zh-CN" altLang="en-US" sz="3600" b="1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物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（适合于漂浮、悬浮）</a:t>
            </a:r>
            <a:endParaRPr kumimoji="0" lang="zh-CN" altLang="en-US" sz="3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j-cs"/>
            </a:endParaRP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341313" y="365125"/>
            <a:ext cx="6324600" cy="563563"/>
          </a:xfrm>
        </p:spPr>
        <p:txBody>
          <a:bodyPr vert="horz" wrap="square" lIns="91440" tIns="45720" rIns="91440" bIns="45720" anchor="ctr"/>
          <a:lstStyle/>
          <a:p>
            <a:pPr algn="l" eaLnBrk="1" hangingPunct="1"/>
            <a:r>
              <a:rPr lang="zh-CN" altLang="en-US" sz="3200" dirty="0">
                <a:solidFill>
                  <a:schemeClr val="tx1"/>
                </a:solidFill>
                <a:ea typeface="宋体" panose="02010600030101010101" pitchFamily="2" charset="-122"/>
              </a:rPr>
              <a:t>二、浮力的计算</a:t>
            </a:r>
          </a:p>
        </p:txBody>
      </p:sp>
      <p:sp>
        <p:nvSpPr>
          <p:cNvPr id="13316" name="Rectangle 3"/>
          <p:cNvSpPr txBox="1"/>
          <p:nvPr/>
        </p:nvSpPr>
        <p:spPr>
          <a:xfrm>
            <a:off x="228600" y="1314450"/>
            <a:ext cx="8686800" cy="453231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algn="just">
              <a:lnSpc>
                <a:spcPct val="120000"/>
              </a:lnSpc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例题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：水平桌面上放有甲、乙两个盛水的容器，现把两个形状和体积都相同的物体分别放入两容器中，当物体静止时，两容器中液面刚好相平，如图所示，下列说法正确的是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</a:p>
          <a:p>
            <a:pPr marL="342900" lvl="0" indent="-342900" algn="just">
              <a:lnSpc>
                <a:spcPct val="120000"/>
              </a:lnSpc>
              <a:buFontTx/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 A.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两物体受到的浮力相等</a:t>
            </a:r>
          </a:p>
          <a:p>
            <a:pPr marL="342900" lvl="0" indent="-342900" algn="just">
              <a:lnSpc>
                <a:spcPct val="120000"/>
              </a:lnSpc>
              <a:buFontTx/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 B.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两容器底部所受液体压强相等</a:t>
            </a:r>
          </a:p>
          <a:p>
            <a:pPr marL="342900" lvl="0" indent="-342900" algn="just">
              <a:lnSpc>
                <a:spcPct val="120000"/>
              </a:lnSpc>
              <a:buFontTx/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 C.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两物体的质量相等</a:t>
            </a:r>
          </a:p>
          <a:p>
            <a:pPr marL="342900" lvl="0" indent="-342900" algn="just">
              <a:lnSpc>
                <a:spcPct val="120000"/>
              </a:lnSpc>
              <a:buFontTx/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 D.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乙容器中物体密度较大</a:t>
            </a:r>
          </a:p>
        </p:txBody>
      </p:sp>
      <p:sp>
        <p:nvSpPr>
          <p:cNvPr id="2" name="矩形 1"/>
          <p:cNvSpPr/>
          <p:nvPr/>
        </p:nvSpPr>
        <p:spPr>
          <a:xfrm>
            <a:off x="4364038" y="2782888"/>
            <a:ext cx="415925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zh-CN" sz="36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endParaRPr lang="zh-CN" altLang="en-US" sz="18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pic>
        <p:nvPicPr>
          <p:cNvPr id="13318" name="Picture 2" descr="G102.TIF"/>
          <p:cNvPicPr>
            <a:picLocks noChangeAspect="1"/>
          </p:cNvPicPr>
          <p:nvPr/>
        </p:nvPicPr>
        <p:blipFill>
          <a:blip r:embed="rId2" r:link="rId3"/>
          <a:stretch>
            <a:fillRect/>
          </a:stretch>
        </p:blipFill>
        <p:spPr>
          <a:xfrm>
            <a:off x="5842000" y="3789363"/>
            <a:ext cx="2747963" cy="2103437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3" name="Group 20"/>
          <p:cNvGrpSpPr/>
          <p:nvPr/>
        </p:nvGrpSpPr>
        <p:grpSpPr>
          <a:xfrm>
            <a:off x="6462713" y="4643438"/>
            <a:ext cx="882650" cy="1657350"/>
            <a:chOff x="3696" y="2784"/>
            <a:chExt cx="556" cy="1203"/>
          </a:xfrm>
        </p:grpSpPr>
        <p:sp>
          <p:nvSpPr>
            <p:cNvPr id="13329" name="Line 21"/>
            <p:cNvSpPr/>
            <p:nvPr/>
          </p:nvSpPr>
          <p:spPr>
            <a:xfrm>
              <a:off x="3696" y="2784"/>
              <a:ext cx="0" cy="912"/>
            </a:xfrm>
            <a:prstGeom prst="line">
              <a:avLst/>
            </a:prstGeom>
            <a:ln w="38100" cap="flat" cmpd="sng">
              <a:solidFill>
                <a:srgbClr val="CC0000"/>
              </a:solidFill>
              <a:prstDash val="solid"/>
              <a:headEnd type="none" w="med" len="med"/>
              <a:tailEnd type="triangle" w="lg" len="lg"/>
            </a:ln>
          </p:spPr>
        </p:sp>
        <p:sp>
          <p:nvSpPr>
            <p:cNvPr id="13330" name="Text Box 22"/>
            <p:cNvSpPr txBox="1"/>
            <p:nvPr/>
          </p:nvSpPr>
          <p:spPr>
            <a:xfrm>
              <a:off x="3744" y="3408"/>
              <a:ext cx="508" cy="5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zh-CN" sz="3200" b="1" i="1" dirty="0">
                  <a:solidFill>
                    <a:srgbClr val="CC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G</a:t>
              </a:r>
              <a:r>
                <a:rPr lang="en-US" altLang="zh-CN" sz="3200" b="1" i="1" baseline="-25000" dirty="0">
                  <a:solidFill>
                    <a:srgbClr val="CC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  <a:endParaRPr lang="en-US" altLang="zh-CN" sz="3200" b="1" i="1" dirty="0">
                <a:solidFill>
                  <a:srgbClr val="CC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4" name="Group 23"/>
          <p:cNvGrpSpPr/>
          <p:nvPr/>
        </p:nvGrpSpPr>
        <p:grpSpPr>
          <a:xfrm>
            <a:off x="6462713" y="3249613"/>
            <a:ext cx="911225" cy="1393825"/>
            <a:chOff x="3696" y="1824"/>
            <a:chExt cx="418" cy="1008"/>
          </a:xfrm>
        </p:grpSpPr>
        <p:sp>
          <p:nvSpPr>
            <p:cNvPr id="13327" name="Line 24"/>
            <p:cNvSpPr/>
            <p:nvPr/>
          </p:nvSpPr>
          <p:spPr>
            <a:xfrm flipV="1">
              <a:off x="3696" y="1920"/>
              <a:ext cx="0" cy="912"/>
            </a:xfrm>
            <a:prstGeom prst="line">
              <a:avLst/>
            </a:prstGeom>
            <a:ln w="38100" cap="flat" cmpd="sng">
              <a:solidFill>
                <a:srgbClr val="CC0000"/>
              </a:solidFill>
              <a:prstDash val="solid"/>
              <a:headEnd type="none" w="med" len="med"/>
              <a:tailEnd type="triangle" w="lg" len="lg"/>
            </a:ln>
          </p:spPr>
        </p:sp>
        <p:sp>
          <p:nvSpPr>
            <p:cNvPr id="13328" name="Text Box 25"/>
            <p:cNvSpPr txBox="1"/>
            <p:nvPr/>
          </p:nvSpPr>
          <p:spPr>
            <a:xfrm>
              <a:off x="3744" y="1824"/>
              <a:ext cx="370" cy="56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zh-CN" sz="3200" b="1" i="1" dirty="0">
                  <a:solidFill>
                    <a:srgbClr val="CC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F</a:t>
              </a:r>
              <a:r>
                <a:rPr lang="en-US" altLang="zh-CN" sz="3200" b="1" i="1" baseline="-25000" dirty="0">
                  <a:solidFill>
                    <a:srgbClr val="CC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</a:p>
          </p:txBody>
        </p:sp>
      </p:grpSp>
      <p:grpSp>
        <p:nvGrpSpPr>
          <p:cNvPr id="5" name="Group 20"/>
          <p:cNvGrpSpPr/>
          <p:nvPr/>
        </p:nvGrpSpPr>
        <p:grpSpPr>
          <a:xfrm>
            <a:off x="8004175" y="4078288"/>
            <a:ext cx="806450" cy="1150937"/>
            <a:chOff x="3696" y="2784"/>
            <a:chExt cx="508" cy="1267"/>
          </a:xfrm>
        </p:grpSpPr>
        <p:sp>
          <p:nvSpPr>
            <p:cNvPr id="13325" name="Line 21"/>
            <p:cNvSpPr/>
            <p:nvPr/>
          </p:nvSpPr>
          <p:spPr>
            <a:xfrm>
              <a:off x="3696" y="2784"/>
              <a:ext cx="0" cy="912"/>
            </a:xfrm>
            <a:prstGeom prst="line">
              <a:avLst/>
            </a:prstGeom>
            <a:ln w="38100" cap="flat" cmpd="sng">
              <a:solidFill>
                <a:srgbClr val="CC0000"/>
              </a:solidFill>
              <a:prstDash val="solid"/>
              <a:headEnd type="none" w="med" len="med"/>
              <a:tailEnd type="triangle" w="lg" len="lg"/>
            </a:ln>
          </p:spPr>
        </p:sp>
        <p:sp>
          <p:nvSpPr>
            <p:cNvPr id="13326" name="Text Box 22"/>
            <p:cNvSpPr txBox="1"/>
            <p:nvPr/>
          </p:nvSpPr>
          <p:spPr>
            <a:xfrm>
              <a:off x="3696" y="3407"/>
              <a:ext cx="508" cy="64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zh-CN" sz="3200" b="1" i="1" dirty="0">
                  <a:solidFill>
                    <a:srgbClr val="CC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G</a:t>
              </a:r>
              <a:r>
                <a:rPr lang="en-US" altLang="zh-CN" sz="3200" b="1" i="1" baseline="-25000" dirty="0">
                  <a:solidFill>
                    <a:srgbClr val="CC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  <a:endParaRPr lang="en-US" altLang="zh-CN" sz="3200" b="1" i="1" dirty="0">
                <a:solidFill>
                  <a:srgbClr val="CC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6" name="Group 23"/>
          <p:cNvGrpSpPr/>
          <p:nvPr/>
        </p:nvGrpSpPr>
        <p:grpSpPr>
          <a:xfrm>
            <a:off x="8004175" y="3159125"/>
            <a:ext cx="911225" cy="920750"/>
            <a:chOff x="3696" y="1824"/>
            <a:chExt cx="418" cy="1008"/>
          </a:xfrm>
        </p:grpSpPr>
        <p:sp>
          <p:nvSpPr>
            <p:cNvPr id="13323" name="Line 24"/>
            <p:cNvSpPr/>
            <p:nvPr/>
          </p:nvSpPr>
          <p:spPr>
            <a:xfrm flipV="1">
              <a:off x="3696" y="1920"/>
              <a:ext cx="0" cy="912"/>
            </a:xfrm>
            <a:prstGeom prst="line">
              <a:avLst/>
            </a:prstGeom>
            <a:ln w="38100" cap="flat" cmpd="sng">
              <a:solidFill>
                <a:srgbClr val="CC0000"/>
              </a:solidFill>
              <a:prstDash val="solid"/>
              <a:headEnd type="none" w="med" len="med"/>
              <a:tailEnd type="triangle" w="lg" len="lg"/>
            </a:ln>
          </p:spPr>
        </p:sp>
        <p:sp>
          <p:nvSpPr>
            <p:cNvPr id="13324" name="Text Box 25"/>
            <p:cNvSpPr txBox="1"/>
            <p:nvPr/>
          </p:nvSpPr>
          <p:spPr>
            <a:xfrm>
              <a:off x="3744" y="1824"/>
              <a:ext cx="370" cy="64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zh-CN" sz="3200" b="1" i="1" dirty="0">
                  <a:solidFill>
                    <a:srgbClr val="CC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F</a:t>
              </a:r>
              <a:r>
                <a:rPr lang="en-US" altLang="zh-CN" sz="3200" b="1" i="1" baseline="-25000" dirty="0">
                  <a:solidFill>
                    <a:srgbClr val="CC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</a:p>
          </p:txBody>
        </p:sp>
      </p:grp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/>
          <p:nvPr/>
        </p:nvSpPr>
        <p:spPr>
          <a:xfrm>
            <a:off x="341313" y="1223963"/>
            <a:ext cx="8461375" cy="157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solidFill>
                  <a:srgbClr val="00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练</a:t>
            </a:r>
            <a:r>
              <a:rPr lang="en-US" altLang="zh-CN" b="1" dirty="0">
                <a:solidFill>
                  <a:srgbClr val="0000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　铁块的体积是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100 cm</a:t>
            </a:r>
            <a:r>
              <a:rPr lang="en-US" altLang="zh-CN" b="1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，全部浸入水中时，排开水的体积是</a:t>
            </a:r>
            <a:r>
              <a:rPr lang="zh-CN" altLang="en-US" b="1" u="sng" dirty="0"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cm</a:t>
            </a:r>
            <a:r>
              <a:rPr lang="en-US" altLang="zh-CN" b="1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, 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排开的水重是</a:t>
            </a:r>
            <a:r>
              <a:rPr lang="zh-CN" altLang="en-US" b="1" u="sng" dirty="0"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N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，受到的浮力是</a:t>
            </a:r>
            <a:r>
              <a:rPr lang="zh-CN" altLang="en-US" b="1" u="sng" dirty="0">
                <a:latin typeface="宋体" panose="02010600030101010101" pitchFamily="2" charset="-122"/>
                <a:ea typeface="宋体" panose="02010600030101010101" pitchFamily="2" charset="-122"/>
              </a:rPr>
              <a:t>        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N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 （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g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10N/kg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zh-CN" altLang="en-US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4340" name="Text Box 4"/>
          <p:cNvSpPr txBox="1"/>
          <p:nvPr/>
        </p:nvSpPr>
        <p:spPr>
          <a:xfrm>
            <a:off x="431800" y="360363"/>
            <a:ext cx="6172200" cy="6429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巩固练习</a:t>
            </a:r>
          </a:p>
        </p:txBody>
      </p:sp>
      <p:sp>
        <p:nvSpPr>
          <p:cNvPr id="14341" name="Text Box 2"/>
          <p:cNvSpPr txBox="1"/>
          <p:nvPr/>
        </p:nvSpPr>
        <p:spPr>
          <a:xfrm>
            <a:off x="341313" y="2900363"/>
            <a:ext cx="8461375" cy="1057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solidFill>
                  <a:srgbClr val="00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练</a:t>
            </a:r>
            <a:r>
              <a:rPr lang="en-US" altLang="zh-CN" b="1" dirty="0">
                <a:solidFill>
                  <a:srgbClr val="0000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　辽宁舰满载时排水量为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67000t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，则辽宁舰满载时受到的浮力为</a:t>
            </a:r>
            <a:r>
              <a:rPr lang="zh-CN" altLang="en-US" b="1" u="sng" dirty="0">
                <a:latin typeface="宋体" panose="02010600030101010101" pitchFamily="2" charset="-122"/>
                <a:ea typeface="宋体" panose="02010600030101010101" pitchFamily="2" charset="-122"/>
              </a:rPr>
              <a:t>        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N 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 （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g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10N/kg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zh-CN" altLang="en-US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4342" name="Text Box 2"/>
          <p:cNvSpPr txBox="1"/>
          <p:nvPr/>
        </p:nvSpPr>
        <p:spPr>
          <a:xfrm>
            <a:off x="431800" y="4194175"/>
            <a:ext cx="8461375" cy="157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solidFill>
                  <a:srgbClr val="00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练</a:t>
            </a:r>
            <a:r>
              <a:rPr lang="en-US" altLang="zh-CN" b="1" dirty="0">
                <a:solidFill>
                  <a:srgbClr val="0000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　一个物体放入水中，排出水的质量是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0.2kg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，放入酒精中，排开酒精的质量是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0.16kg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，则物体在水中和酒精中受到的浮力之比是</a:t>
            </a:r>
            <a:r>
              <a:rPr lang="zh-CN" altLang="en-US" b="1" u="sng" dirty="0">
                <a:latin typeface="宋体" panose="02010600030101010101" pitchFamily="2" charset="-122"/>
                <a:ea typeface="宋体" panose="02010600030101010101" pitchFamily="2" charset="-122"/>
              </a:rPr>
              <a:t>           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</p:txBody>
      </p:sp>
      <p:sp>
        <p:nvSpPr>
          <p:cNvPr id="7" name="矩形 6"/>
          <p:cNvSpPr/>
          <p:nvPr/>
        </p:nvSpPr>
        <p:spPr>
          <a:xfrm>
            <a:off x="2501900" y="1749425"/>
            <a:ext cx="728663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100</a:t>
            </a:r>
            <a:endParaRPr lang="zh-CN" altLang="en-US" sz="14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777038" y="1749425"/>
            <a:ext cx="366712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endParaRPr lang="zh-CN" altLang="en-US" sz="14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771775" y="2232025"/>
            <a:ext cx="365125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endParaRPr lang="zh-CN" altLang="en-US" sz="14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865438" y="3406775"/>
            <a:ext cx="1631950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6.7ⅹ10</a:t>
            </a:r>
            <a:r>
              <a:rPr lang="en-US" altLang="zh-CN" b="1" baseline="300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8</a:t>
            </a:r>
            <a:endParaRPr lang="zh-CN" altLang="en-US" sz="1400" baseline="300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472113" y="5245100"/>
            <a:ext cx="728662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5:4</a:t>
            </a:r>
            <a:endParaRPr lang="zh-CN" altLang="en-US" sz="14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2" name="流程图: 过程 1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/>
          <p:nvPr/>
        </p:nvSpPr>
        <p:spPr>
          <a:xfrm>
            <a:off x="341313" y="1314450"/>
            <a:ext cx="8461375" cy="31257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将一小物块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轻轻放入盛满水的大烧杯中，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静止后，有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72g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的水溢出；再将其轻轻放入盛满酒精的大烧杯中，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静止后，有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64g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的酒精溢出。则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在水中静止时受到的浮力为</a:t>
            </a:r>
            <a:r>
              <a:rPr lang="zh-CN" altLang="en-US" b="1" u="sng" dirty="0">
                <a:latin typeface="宋体" panose="02010600030101010101" pitchFamily="2" charset="-122"/>
                <a:ea typeface="宋体" panose="02010600030101010101" pitchFamily="2" charset="-122"/>
              </a:rPr>
              <a:t>        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N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的体积是</a:t>
            </a:r>
            <a:r>
              <a:rPr lang="zh-CN" altLang="en-US" b="1" u="sng" dirty="0">
                <a:latin typeface="宋体" panose="02010600030101010101" pitchFamily="2" charset="-122"/>
                <a:ea typeface="宋体" panose="02010600030101010101" pitchFamily="2" charset="-122"/>
              </a:rPr>
              <a:t>         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cm</a:t>
            </a:r>
            <a:r>
              <a:rPr lang="en-US" altLang="zh-CN" b="1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的密度是</a:t>
            </a:r>
            <a:r>
              <a:rPr lang="zh-CN" altLang="en-US" b="1" u="sng" dirty="0">
                <a:latin typeface="宋体" panose="02010600030101010101" pitchFamily="2" charset="-122"/>
                <a:ea typeface="宋体" panose="02010600030101010101" pitchFamily="2" charset="-122"/>
              </a:rPr>
              <a:t>     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g/cm</a:t>
            </a:r>
            <a:r>
              <a:rPr lang="en-US" altLang="zh-CN" b="1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。（酒精的密度是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0.8×10</a:t>
            </a:r>
            <a:r>
              <a:rPr lang="en-US" altLang="zh-CN" b="1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kg/ m</a:t>
            </a:r>
            <a:r>
              <a:rPr lang="en-US" altLang="zh-CN" b="1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</a:p>
        </p:txBody>
      </p:sp>
      <p:sp>
        <p:nvSpPr>
          <p:cNvPr id="15364" name="Text Box 4"/>
          <p:cNvSpPr txBox="1"/>
          <p:nvPr/>
        </p:nvSpPr>
        <p:spPr>
          <a:xfrm>
            <a:off x="431800" y="360363"/>
            <a:ext cx="6172200" cy="6429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拓展练习</a:t>
            </a:r>
          </a:p>
        </p:txBody>
      </p:sp>
      <p:sp>
        <p:nvSpPr>
          <p:cNvPr id="7" name="矩形 6"/>
          <p:cNvSpPr/>
          <p:nvPr/>
        </p:nvSpPr>
        <p:spPr>
          <a:xfrm>
            <a:off x="2862263" y="2816225"/>
            <a:ext cx="908050" cy="5222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0.72</a:t>
            </a:r>
            <a:endParaRPr lang="zh-CN" altLang="en-US" sz="14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867525" y="2833688"/>
            <a:ext cx="546100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80</a:t>
            </a:r>
            <a:endParaRPr lang="zh-CN" altLang="en-US" sz="14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211388" y="3357563"/>
            <a:ext cx="728662" cy="5222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0.9</a:t>
            </a:r>
            <a:endParaRPr lang="zh-CN" altLang="en-US" sz="1400" baseline="300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4"/>
          <p:cNvSpPr txBox="1"/>
          <p:nvPr/>
        </p:nvSpPr>
        <p:spPr>
          <a:xfrm>
            <a:off x="431800" y="360363"/>
            <a:ext cx="6172200" cy="6429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课后练习</a:t>
            </a:r>
          </a:p>
        </p:txBody>
      </p:sp>
      <p:sp>
        <p:nvSpPr>
          <p:cNvPr id="16388" name="Text Box 2"/>
          <p:cNvSpPr txBox="1"/>
          <p:nvPr/>
        </p:nvSpPr>
        <p:spPr>
          <a:xfrm>
            <a:off x="341313" y="1133475"/>
            <a:ext cx="8461375" cy="46767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solidFill>
                  <a:srgbClr val="00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　请比较以下浮力的大小。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）	同样重的两个铜块甲和乙，甲浸没在水中，乙浸没在煤油中，哪个受到的浮力大？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endParaRPr lang="zh-CN" altLang="en-US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）	同样重的铝块和铜块，都浸没在煤油中，哪个受到的浮力大？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endParaRPr lang="zh-CN" altLang="en-US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）同样重的铝块和铜块，铜块浸没在煤油中，铝块浸没在水中，哪个受到的浮力大？</a:t>
            </a:r>
          </a:p>
        </p:txBody>
      </p:sp>
      <p:sp>
        <p:nvSpPr>
          <p:cNvPr id="5" name="矩形 4"/>
          <p:cNvSpPr/>
          <p:nvPr/>
        </p:nvSpPr>
        <p:spPr>
          <a:xfrm>
            <a:off x="2141538" y="2708275"/>
            <a:ext cx="3430587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甲铜块受到的浮力大</a:t>
            </a:r>
          </a:p>
        </p:txBody>
      </p:sp>
      <p:sp>
        <p:nvSpPr>
          <p:cNvPr id="6" name="矩形 5"/>
          <p:cNvSpPr/>
          <p:nvPr/>
        </p:nvSpPr>
        <p:spPr>
          <a:xfrm>
            <a:off x="2322513" y="4149725"/>
            <a:ext cx="3070225" cy="5222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铝块受到的浮力大</a:t>
            </a:r>
          </a:p>
        </p:txBody>
      </p:sp>
      <p:sp>
        <p:nvSpPr>
          <p:cNvPr id="7" name="矩形 6"/>
          <p:cNvSpPr/>
          <p:nvPr/>
        </p:nvSpPr>
        <p:spPr>
          <a:xfrm>
            <a:off x="2327275" y="5788025"/>
            <a:ext cx="3070225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铝块受到的浮力大</a:t>
            </a: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4"/>
          <p:cNvSpPr txBox="1"/>
          <p:nvPr/>
        </p:nvSpPr>
        <p:spPr>
          <a:xfrm>
            <a:off x="431800" y="360363"/>
            <a:ext cx="6172200" cy="6429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课后练习</a:t>
            </a:r>
          </a:p>
        </p:txBody>
      </p:sp>
      <p:sp>
        <p:nvSpPr>
          <p:cNvPr id="17412" name="Text Box 2"/>
          <p:cNvSpPr txBox="1"/>
          <p:nvPr/>
        </p:nvSpPr>
        <p:spPr>
          <a:xfrm>
            <a:off x="206375" y="1089025"/>
            <a:ext cx="8461375" cy="2608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solidFill>
                  <a:srgbClr val="00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　某同学用阿基米德原理测量一种未知液体的密度：他把一个铁块用细绳悬挂在弹簧测力计的挂钩上，铁块在空气中时弹簧测力计示数是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4.74N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，把铁块浸没在该液体中时弹簧测力计的示数是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4.11N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，该液体的密度是多少？</a:t>
            </a: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6324600" cy="563563"/>
          </a:xfrm>
        </p:spPr>
        <p:txBody>
          <a:bodyPr vert="horz" wrap="square" lIns="91440" tIns="45720" rIns="91440" bIns="45720" anchor="ctr"/>
          <a:lstStyle/>
          <a:p>
            <a:pPr algn="l" eaLnBrk="1" hangingPunct="1"/>
            <a:r>
              <a:rPr lang="zh-CN" altLang="en-US" sz="3200" dirty="0">
                <a:solidFill>
                  <a:schemeClr val="tx1"/>
                </a:solidFill>
                <a:ea typeface="宋体" panose="02010600030101010101" pitchFamily="2" charset="-122"/>
              </a:rPr>
              <a:t>一、阿基米德原理</a:t>
            </a:r>
          </a:p>
        </p:txBody>
      </p:sp>
      <p:sp>
        <p:nvSpPr>
          <p:cNvPr id="6147" name="Text Box 3"/>
          <p:cNvSpPr txBox="1"/>
          <p:nvPr/>
        </p:nvSpPr>
        <p:spPr>
          <a:xfrm>
            <a:off x="2727325" y="1133475"/>
            <a:ext cx="5805488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浮力与物体排开液体重力的关系</a:t>
            </a:r>
          </a:p>
        </p:txBody>
      </p:sp>
      <p:sp>
        <p:nvSpPr>
          <p:cNvPr id="6148" name="Rectangle 115"/>
          <p:cNvSpPr/>
          <p:nvPr/>
        </p:nvSpPr>
        <p:spPr>
          <a:xfrm>
            <a:off x="5908675" y="3429000"/>
            <a:ext cx="2125663" cy="28194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ClrTx/>
              <a:buFontTx/>
              <a:buNone/>
            </a:pPr>
            <a:endParaRPr lang="zh-CN" altLang="en-US" sz="1800" dirty="0">
              <a:latin typeface="Times New Roman" panose="02020603050405020304" pitchFamily="18" charset="0"/>
              <a:ea typeface="楷体" panose="02010609060101010101" pitchFamily="49" charset="-122"/>
            </a:endParaRPr>
          </a:p>
        </p:txBody>
      </p:sp>
      <p:grpSp>
        <p:nvGrpSpPr>
          <p:cNvPr id="2" name="Group 18"/>
          <p:cNvGrpSpPr/>
          <p:nvPr/>
        </p:nvGrpSpPr>
        <p:grpSpPr>
          <a:xfrm>
            <a:off x="4938713" y="3211513"/>
            <a:ext cx="2143125" cy="3376612"/>
            <a:chOff x="5031" y="2960"/>
            <a:chExt cx="3375" cy="5317"/>
          </a:xfrm>
        </p:grpSpPr>
        <p:pic>
          <p:nvPicPr>
            <p:cNvPr id="6160" name="Picture 108" descr="8-29-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031" y="2960"/>
              <a:ext cx="3375" cy="531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161" name="AutoShape 20"/>
            <p:cNvSpPr/>
            <p:nvPr/>
          </p:nvSpPr>
          <p:spPr>
            <a:xfrm flipV="1">
              <a:off x="6795" y="7216"/>
              <a:ext cx="693" cy="336"/>
            </a:xfrm>
            <a:prstGeom prst="triangle">
              <a:avLst>
                <a:gd name="adj" fmla="val 50000"/>
              </a:avLst>
            </a:prstGeom>
            <a:noFill/>
            <a:ln w="19050" cap="flat" cmpd="sng">
              <a:solidFill>
                <a:srgbClr val="333333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>
                <a:spcBef>
                  <a:spcPct val="0"/>
                </a:spcBef>
                <a:buClrTx/>
                <a:buFontTx/>
                <a:buNone/>
              </a:pPr>
              <a:endParaRPr lang="zh-CN" altLang="en-US" sz="1800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3" name="Group 24"/>
          <p:cNvGrpSpPr/>
          <p:nvPr/>
        </p:nvGrpSpPr>
        <p:grpSpPr>
          <a:xfrm>
            <a:off x="7089775" y="3317875"/>
            <a:ext cx="1847850" cy="3165475"/>
            <a:chOff x="8456" y="4165"/>
            <a:chExt cx="2908" cy="4984"/>
          </a:xfrm>
        </p:grpSpPr>
        <p:pic>
          <p:nvPicPr>
            <p:cNvPr id="6158" name="Picture 112" descr="8-29-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456" y="4165"/>
              <a:ext cx="2908" cy="4984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159" name="AutoShape 26"/>
            <p:cNvSpPr/>
            <p:nvPr/>
          </p:nvSpPr>
          <p:spPr>
            <a:xfrm flipV="1">
              <a:off x="10323" y="8160"/>
              <a:ext cx="693" cy="336"/>
            </a:xfrm>
            <a:prstGeom prst="triangle">
              <a:avLst>
                <a:gd name="adj" fmla="val 50000"/>
              </a:avLst>
            </a:prstGeom>
            <a:noFill/>
            <a:ln w="19050" cap="flat" cmpd="sng">
              <a:solidFill>
                <a:srgbClr val="333333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>
                <a:spcBef>
                  <a:spcPct val="0"/>
                </a:spcBef>
                <a:buClrTx/>
                <a:buFontTx/>
                <a:buNone/>
              </a:pPr>
              <a:endParaRPr lang="zh-CN" altLang="en-US" sz="1800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4" name="Group 36"/>
          <p:cNvGrpSpPr/>
          <p:nvPr/>
        </p:nvGrpSpPr>
        <p:grpSpPr>
          <a:xfrm>
            <a:off x="476250" y="998538"/>
            <a:ext cx="2251075" cy="712787"/>
            <a:chOff x="612" y="487"/>
            <a:chExt cx="1503" cy="449"/>
          </a:xfrm>
        </p:grpSpPr>
        <p:pic>
          <p:nvPicPr>
            <p:cNvPr id="6156" name="TextBox 1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612" y="487"/>
              <a:ext cx="1503" cy="449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157" name="Text Box 38"/>
            <p:cNvSpPr txBox="1"/>
            <p:nvPr/>
          </p:nvSpPr>
          <p:spPr>
            <a:xfrm>
              <a:off x="781" y="544"/>
              <a:ext cx="1227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CN" altLang="en-US" b="1" dirty="0">
                  <a:solidFill>
                    <a:schemeClr val="bg1"/>
                  </a:solidFill>
                  <a:ea typeface="宋体" panose="02010600030101010101" pitchFamily="2" charset="-122"/>
                </a:rPr>
                <a:t>探究实验</a:t>
              </a:r>
              <a:endParaRPr lang="en-US" altLang="zh-CN" b="1" dirty="0">
                <a:solidFill>
                  <a:schemeClr val="bg1"/>
                </a:solidFill>
                <a:latin typeface="Calibri" panose="020F0502020204030204" charset="0"/>
                <a:ea typeface="宋体" panose="02010600030101010101" pitchFamily="2" charset="-122"/>
              </a:endParaRPr>
            </a:p>
          </p:txBody>
        </p:sp>
      </p:grpSp>
      <p:sp>
        <p:nvSpPr>
          <p:cNvPr id="6153" name="文本框 26"/>
          <p:cNvSpPr txBox="1"/>
          <p:nvPr/>
        </p:nvSpPr>
        <p:spPr>
          <a:xfrm>
            <a:off x="419100" y="1933575"/>
            <a:ext cx="7315200" cy="5413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思考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1: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如何测量浮力大小？</a:t>
            </a:r>
          </a:p>
        </p:txBody>
      </p:sp>
      <p:sp>
        <p:nvSpPr>
          <p:cNvPr id="30" name="Rectangle 9"/>
          <p:cNvSpPr/>
          <p:nvPr/>
        </p:nvSpPr>
        <p:spPr>
          <a:xfrm>
            <a:off x="419100" y="2552700"/>
            <a:ext cx="3960813" cy="233997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实验步骤：</a:t>
            </a:r>
            <a:endParaRPr lang="en-US" altLang="zh-CN" sz="2400" b="1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400" b="1" dirty="0">
                <a:solidFill>
                  <a:srgbClr val="11111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</a:t>
            </a:r>
            <a:r>
              <a:rPr lang="zh-CN" altLang="en-US" sz="2400" b="1" dirty="0">
                <a:solidFill>
                  <a:srgbClr val="11111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测物体在空气中所受的重力</a:t>
            </a:r>
            <a:r>
              <a:rPr lang="en-US" altLang="zh-CN" sz="2400" b="1" i="1" dirty="0">
                <a:solidFill>
                  <a:srgbClr val="CC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G </a:t>
            </a:r>
            <a:r>
              <a:rPr lang="zh-CN" altLang="en-US" sz="2400" b="1" dirty="0">
                <a:solidFill>
                  <a:srgbClr val="11111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  <a:endParaRPr lang="en-US" altLang="zh-CN" sz="2400" b="1" dirty="0">
              <a:solidFill>
                <a:srgbClr val="11111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000" b="1" dirty="0">
                <a:solidFill>
                  <a:srgbClr val="11111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</a:t>
            </a:r>
            <a:r>
              <a:rPr lang="zh-CN" altLang="en-US" sz="2400" b="1" dirty="0">
                <a:solidFill>
                  <a:srgbClr val="11111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将物体浸没在水中，读出弹簧测力计的示数</a:t>
            </a:r>
            <a:r>
              <a:rPr lang="en-US" altLang="zh-CN" sz="2400" b="1" i="1" dirty="0">
                <a:solidFill>
                  <a:srgbClr val="CC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 </a:t>
            </a:r>
            <a:r>
              <a:rPr lang="zh-CN" altLang="en-US" sz="2400" b="1" dirty="0">
                <a:solidFill>
                  <a:srgbClr val="11111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</a:p>
        </p:txBody>
      </p:sp>
      <p:sp>
        <p:nvSpPr>
          <p:cNvPr id="31" name="Rectangle 11"/>
          <p:cNvSpPr/>
          <p:nvPr/>
        </p:nvSpPr>
        <p:spPr>
          <a:xfrm>
            <a:off x="400050" y="5048250"/>
            <a:ext cx="7467600" cy="1189038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实验结论：</a:t>
            </a:r>
            <a:endParaRPr lang="en-US" altLang="zh-CN" sz="2400" b="1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b="1" i="1" dirty="0">
                <a:solidFill>
                  <a:srgbClr val="CC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          F</a:t>
            </a:r>
            <a:r>
              <a:rPr lang="zh-CN" altLang="en-US" b="1" baseline="-25000" dirty="0">
                <a:solidFill>
                  <a:srgbClr val="CC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浮</a:t>
            </a:r>
            <a:r>
              <a:rPr lang="en-US" altLang="zh-CN" b="1" dirty="0">
                <a:solidFill>
                  <a:srgbClr val="CC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r>
              <a:rPr lang="en-US" altLang="zh-CN" b="1" i="1" dirty="0">
                <a:solidFill>
                  <a:srgbClr val="CC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G</a:t>
            </a:r>
            <a:r>
              <a:rPr lang="en-US" altLang="en-US" sz="3600" b="1" dirty="0">
                <a:solidFill>
                  <a:srgbClr val="CC0000"/>
                </a:solidFill>
              </a:rPr>
              <a:t>－</a:t>
            </a:r>
            <a:r>
              <a:rPr lang="en-US" altLang="zh-CN" b="1" i="1" dirty="0">
                <a:solidFill>
                  <a:srgbClr val="CC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endParaRPr lang="zh-CN" altLang="en-US" b="1" i="1" dirty="0">
              <a:solidFill>
                <a:srgbClr val="CC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6324600" cy="563563"/>
          </a:xfrm>
        </p:spPr>
        <p:txBody>
          <a:bodyPr vert="horz" wrap="square" lIns="91440" tIns="45720" rIns="91440" bIns="45720" anchor="ctr"/>
          <a:lstStyle/>
          <a:p>
            <a:pPr algn="l" eaLnBrk="1" hangingPunct="1"/>
            <a:r>
              <a:rPr lang="zh-CN" altLang="en-US" sz="3200" dirty="0">
                <a:solidFill>
                  <a:schemeClr val="tx1"/>
                </a:solidFill>
                <a:ea typeface="宋体" panose="02010600030101010101" pitchFamily="2" charset="-122"/>
              </a:rPr>
              <a:t>一、阿基米德原理</a:t>
            </a:r>
          </a:p>
        </p:txBody>
      </p:sp>
      <p:sp>
        <p:nvSpPr>
          <p:cNvPr id="7171" name="Text Box 3"/>
          <p:cNvSpPr txBox="1"/>
          <p:nvPr/>
        </p:nvSpPr>
        <p:spPr>
          <a:xfrm>
            <a:off x="2727325" y="1133475"/>
            <a:ext cx="5805488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浮力与物体排开液体重力的关系</a:t>
            </a:r>
          </a:p>
        </p:txBody>
      </p:sp>
      <p:grpSp>
        <p:nvGrpSpPr>
          <p:cNvPr id="2" name="Group 36"/>
          <p:cNvGrpSpPr/>
          <p:nvPr/>
        </p:nvGrpSpPr>
        <p:grpSpPr>
          <a:xfrm>
            <a:off x="476250" y="998538"/>
            <a:ext cx="2251075" cy="712787"/>
            <a:chOff x="612" y="487"/>
            <a:chExt cx="1503" cy="449"/>
          </a:xfrm>
        </p:grpSpPr>
        <p:pic>
          <p:nvPicPr>
            <p:cNvPr id="7179" name="TextBox 1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612" y="487"/>
              <a:ext cx="1503" cy="449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7180" name="Text Box 38"/>
            <p:cNvSpPr txBox="1"/>
            <p:nvPr/>
          </p:nvSpPr>
          <p:spPr>
            <a:xfrm>
              <a:off x="781" y="544"/>
              <a:ext cx="1227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CN" altLang="en-US" b="1" dirty="0">
                  <a:solidFill>
                    <a:schemeClr val="bg1"/>
                  </a:solidFill>
                  <a:ea typeface="宋体" panose="02010600030101010101" pitchFamily="2" charset="-122"/>
                </a:rPr>
                <a:t>探究实验</a:t>
              </a:r>
              <a:endParaRPr lang="en-US" altLang="zh-CN" b="1" dirty="0">
                <a:solidFill>
                  <a:schemeClr val="bg1"/>
                </a:solidFill>
                <a:latin typeface="Calibri" panose="020F0502020204030204" charset="0"/>
                <a:ea typeface="宋体" panose="02010600030101010101" pitchFamily="2" charset="-122"/>
              </a:endParaRPr>
            </a:p>
          </p:txBody>
        </p:sp>
      </p:grpSp>
      <p:sp>
        <p:nvSpPr>
          <p:cNvPr id="7174" name="文本框 26"/>
          <p:cNvSpPr txBox="1"/>
          <p:nvPr/>
        </p:nvSpPr>
        <p:spPr>
          <a:xfrm>
            <a:off x="419100" y="1933575"/>
            <a:ext cx="7315200" cy="5413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思考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2: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如何测量排开液体所受重力大小？</a:t>
            </a:r>
          </a:p>
        </p:txBody>
      </p:sp>
      <p:sp>
        <p:nvSpPr>
          <p:cNvPr id="30" name="Rectangle 9"/>
          <p:cNvSpPr/>
          <p:nvPr/>
        </p:nvSpPr>
        <p:spPr>
          <a:xfrm>
            <a:off x="419100" y="2552700"/>
            <a:ext cx="3960813" cy="233997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实验步骤：</a:t>
            </a:r>
            <a:endParaRPr lang="en-US" altLang="zh-CN" sz="2400" b="1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400" b="1" dirty="0">
                <a:solidFill>
                  <a:srgbClr val="11111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</a:t>
            </a:r>
            <a:r>
              <a:rPr lang="zh-CN" altLang="en-US" sz="2400" b="1" dirty="0">
                <a:solidFill>
                  <a:srgbClr val="11111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用弹簧测力计测小桶所受的重力</a:t>
            </a:r>
            <a:r>
              <a:rPr lang="en-US" altLang="zh-CN" sz="2400" b="1" i="1" dirty="0">
                <a:solidFill>
                  <a:srgbClr val="CC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G</a:t>
            </a:r>
            <a:r>
              <a:rPr lang="en-US" altLang="zh-CN" sz="2400" b="1" i="1" baseline="-25000" dirty="0">
                <a:solidFill>
                  <a:srgbClr val="CC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 </a:t>
            </a:r>
            <a:r>
              <a:rPr lang="zh-CN" altLang="en-US" sz="2400" b="1" dirty="0">
                <a:solidFill>
                  <a:srgbClr val="11111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  <a:endParaRPr lang="en-US" altLang="zh-CN" sz="2400" b="1" dirty="0">
              <a:solidFill>
                <a:srgbClr val="11111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000" b="1" dirty="0">
                <a:solidFill>
                  <a:srgbClr val="11111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</a:t>
            </a:r>
            <a:r>
              <a:rPr lang="zh-CN" altLang="en-US" sz="2400" b="1" dirty="0">
                <a:solidFill>
                  <a:srgbClr val="11111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再测出排开液体后小桶和液体的总重力</a:t>
            </a:r>
            <a:r>
              <a:rPr lang="en-US" altLang="zh-CN" sz="2400" b="1" i="1" dirty="0">
                <a:solidFill>
                  <a:srgbClr val="CC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G</a:t>
            </a:r>
            <a:r>
              <a:rPr lang="en-US" altLang="zh-CN" sz="2400" b="1" i="1" baseline="-25000" dirty="0">
                <a:solidFill>
                  <a:srgbClr val="CC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 </a:t>
            </a:r>
            <a:r>
              <a:rPr lang="zh-CN" altLang="en-US" sz="2400" b="1" dirty="0">
                <a:solidFill>
                  <a:srgbClr val="11111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</a:p>
        </p:txBody>
      </p:sp>
      <p:sp>
        <p:nvSpPr>
          <p:cNvPr id="31" name="Rectangle 11"/>
          <p:cNvSpPr/>
          <p:nvPr/>
        </p:nvSpPr>
        <p:spPr>
          <a:xfrm>
            <a:off x="400050" y="5048250"/>
            <a:ext cx="7467600" cy="1189038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实验结论：</a:t>
            </a:r>
            <a:endParaRPr lang="en-US" altLang="zh-CN" sz="2400" b="1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b="1" i="1" dirty="0">
                <a:solidFill>
                  <a:srgbClr val="CC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          G</a:t>
            </a:r>
            <a:r>
              <a:rPr lang="zh-CN" altLang="en-US" b="1" baseline="-25000" dirty="0">
                <a:solidFill>
                  <a:srgbClr val="CC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排</a:t>
            </a:r>
            <a:r>
              <a:rPr lang="en-US" altLang="zh-CN" b="1" dirty="0">
                <a:solidFill>
                  <a:srgbClr val="CC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r>
              <a:rPr lang="en-US" altLang="zh-CN" b="1" i="1" dirty="0">
                <a:solidFill>
                  <a:srgbClr val="CC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G</a:t>
            </a:r>
            <a:r>
              <a:rPr lang="en-US" altLang="zh-CN" b="1" i="1" baseline="-25000" dirty="0">
                <a:solidFill>
                  <a:srgbClr val="CC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en-US" sz="3600" b="1" dirty="0">
                <a:solidFill>
                  <a:srgbClr val="CC0000"/>
                </a:solidFill>
              </a:rPr>
              <a:t>－</a:t>
            </a:r>
            <a:r>
              <a:rPr lang="en-US" altLang="zh-CN" b="1" i="1" dirty="0">
                <a:solidFill>
                  <a:srgbClr val="CC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G</a:t>
            </a:r>
            <a:r>
              <a:rPr lang="en-US" altLang="zh-CN" b="1" i="1" baseline="-25000" dirty="0">
                <a:solidFill>
                  <a:srgbClr val="CC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endParaRPr lang="zh-CN" altLang="en-US" b="1" i="1" dirty="0">
              <a:solidFill>
                <a:srgbClr val="CC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19" name="Picture 21" descr="实验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8725" y="2482850"/>
            <a:ext cx="954088" cy="29241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2" name="Picture 23" descr="实验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1738" y="2590800"/>
            <a:ext cx="865187" cy="2924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6324600" cy="563563"/>
          </a:xfrm>
        </p:spPr>
        <p:txBody>
          <a:bodyPr vert="horz" wrap="square" lIns="91440" tIns="45720" rIns="91440" bIns="45720" anchor="ctr"/>
          <a:lstStyle/>
          <a:p>
            <a:pPr algn="l" eaLnBrk="1" hangingPunct="1"/>
            <a:r>
              <a:rPr lang="zh-CN" altLang="en-US" sz="3200" dirty="0">
                <a:solidFill>
                  <a:schemeClr val="tx1"/>
                </a:solidFill>
                <a:ea typeface="宋体" panose="02010600030101010101" pitchFamily="2" charset="-122"/>
              </a:rPr>
              <a:t>一、阿基米德原理</a:t>
            </a:r>
          </a:p>
        </p:txBody>
      </p:sp>
      <p:sp>
        <p:nvSpPr>
          <p:cNvPr id="8195" name="Text Box 3"/>
          <p:cNvSpPr txBox="1"/>
          <p:nvPr/>
        </p:nvSpPr>
        <p:spPr>
          <a:xfrm>
            <a:off x="2727325" y="1133475"/>
            <a:ext cx="5805488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浮力与物体排开液体重力的关系</a:t>
            </a:r>
          </a:p>
        </p:txBody>
      </p:sp>
      <p:grpSp>
        <p:nvGrpSpPr>
          <p:cNvPr id="2" name="Group 36"/>
          <p:cNvGrpSpPr/>
          <p:nvPr/>
        </p:nvGrpSpPr>
        <p:grpSpPr>
          <a:xfrm>
            <a:off x="476250" y="998538"/>
            <a:ext cx="2251075" cy="712787"/>
            <a:chOff x="612" y="487"/>
            <a:chExt cx="1503" cy="449"/>
          </a:xfrm>
        </p:grpSpPr>
        <p:pic>
          <p:nvPicPr>
            <p:cNvPr id="8199" name="TextBox 1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612" y="487"/>
              <a:ext cx="1503" cy="449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8200" name="Text Box 38"/>
            <p:cNvSpPr txBox="1"/>
            <p:nvPr/>
          </p:nvSpPr>
          <p:spPr>
            <a:xfrm>
              <a:off x="781" y="544"/>
              <a:ext cx="1227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CN" altLang="en-US" b="1" dirty="0">
                  <a:solidFill>
                    <a:schemeClr val="bg1"/>
                  </a:solidFill>
                  <a:ea typeface="宋体" panose="02010600030101010101" pitchFamily="2" charset="-122"/>
                </a:rPr>
                <a:t>探究实验</a:t>
              </a:r>
              <a:endParaRPr lang="en-US" altLang="zh-CN" b="1" dirty="0">
                <a:solidFill>
                  <a:schemeClr val="bg1"/>
                </a:solidFill>
                <a:latin typeface="Calibri" panose="020F0502020204030204" charset="0"/>
                <a:ea typeface="宋体" panose="02010600030101010101" pitchFamily="2" charset="-122"/>
              </a:endParaRPr>
            </a:p>
          </p:txBody>
        </p:sp>
      </p:grp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6324600" cy="563563"/>
          </a:xfrm>
        </p:spPr>
        <p:txBody>
          <a:bodyPr vert="horz" wrap="square" lIns="91440" tIns="45720" rIns="91440" bIns="45720" anchor="ctr"/>
          <a:lstStyle/>
          <a:p>
            <a:pPr algn="l" eaLnBrk="1" hangingPunct="1"/>
            <a:r>
              <a:rPr lang="zh-CN" altLang="en-US" sz="3200" dirty="0">
                <a:solidFill>
                  <a:schemeClr val="tx1"/>
                </a:solidFill>
                <a:ea typeface="宋体" panose="02010600030101010101" pitchFamily="2" charset="-122"/>
              </a:rPr>
              <a:t>一、阿基米德原理</a:t>
            </a:r>
          </a:p>
        </p:txBody>
      </p:sp>
      <p:sp>
        <p:nvSpPr>
          <p:cNvPr id="143363" name="Text Box 3"/>
          <p:cNvSpPr txBox="1"/>
          <p:nvPr/>
        </p:nvSpPr>
        <p:spPr>
          <a:xfrm>
            <a:off x="2727325" y="1133475"/>
            <a:ext cx="5805488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浮力与物体排开液体重力的关系</a:t>
            </a:r>
          </a:p>
        </p:txBody>
      </p:sp>
      <p:sp>
        <p:nvSpPr>
          <p:cNvPr id="9220" name="Rectangle 115"/>
          <p:cNvSpPr/>
          <p:nvPr/>
        </p:nvSpPr>
        <p:spPr>
          <a:xfrm>
            <a:off x="5715000" y="1966913"/>
            <a:ext cx="2125663" cy="28194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ClrTx/>
              <a:buFontTx/>
              <a:buNone/>
            </a:pPr>
            <a:endParaRPr lang="zh-CN" altLang="en-US" sz="1800" dirty="0">
              <a:latin typeface="Times New Roman" panose="02020603050405020304" pitchFamily="18" charset="0"/>
              <a:ea typeface="楷体" panose="02010609060101010101" pitchFamily="49" charset="-122"/>
            </a:endParaRPr>
          </a:p>
        </p:txBody>
      </p:sp>
      <p:sp>
        <p:nvSpPr>
          <p:cNvPr id="9221" name="Rectangle 113"/>
          <p:cNvSpPr/>
          <p:nvPr/>
        </p:nvSpPr>
        <p:spPr>
          <a:xfrm>
            <a:off x="2895600" y="1966913"/>
            <a:ext cx="1981200" cy="28956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ClrTx/>
              <a:buFontTx/>
              <a:buNone/>
            </a:pPr>
            <a:endParaRPr lang="zh-CN" altLang="en-US" sz="1800" dirty="0">
              <a:latin typeface="Times New Roman" panose="02020603050405020304" pitchFamily="18" charset="0"/>
              <a:ea typeface="楷体" panose="02010609060101010101" pitchFamily="49" charset="-122"/>
            </a:endParaRPr>
          </a:p>
        </p:txBody>
      </p:sp>
      <p:grpSp>
        <p:nvGrpSpPr>
          <p:cNvPr id="2" name="Group 32"/>
          <p:cNvGrpSpPr/>
          <p:nvPr/>
        </p:nvGrpSpPr>
        <p:grpSpPr>
          <a:xfrm>
            <a:off x="927100" y="1852613"/>
            <a:ext cx="2143125" cy="3657600"/>
            <a:chOff x="584" y="1167"/>
            <a:chExt cx="1350" cy="2304"/>
          </a:xfrm>
        </p:grpSpPr>
        <p:grpSp>
          <p:nvGrpSpPr>
            <p:cNvPr id="3" name="Group 18"/>
            <p:cNvGrpSpPr/>
            <p:nvPr/>
          </p:nvGrpSpPr>
          <p:grpSpPr>
            <a:xfrm>
              <a:off x="584" y="1167"/>
              <a:ext cx="1350" cy="2127"/>
              <a:chOff x="5031" y="2960"/>
              <a:chExt cx="3375" cy="5317"/>
            </a:xfrm>
          </p:grpSpPr>
          <p:pic>
            <p:nvPicPr>
              <p:cNvPr id="9243" name="Picture 108" descr="8-29-1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031" y="2960"/>
                <a:ext cx="3375" cy="5317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9244" name="AutoShape 20"/>
              <p:cNvSpPr/>
              <p:nvPr/>
            </p:nvSpPr>
            <p:spPr>
              <a:xfrm flipV="1">
                <a:off x="6795" y="7216"/>
                <a:ext cx="693" cy="336"/>
              </a:xfrm>
              <a:prstGeom prst="triangle">
                <a:avLst>
                  <a:gd name="adj" fmla="val 50000"/>
                </a:avLst>
              </a:prstGeom>
              <a:noFill/>
              <a:ln w="19050" cap="flat" cmpd="sng">
                <a:solidFill>
                  <a:srgbClr val="333333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•"/>
                  <a:defRPr sz="2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>
                  <a:spcBef>
                    <a:spcPct val="0"/>
                  </a:spcBef>
                  <a:buClrTx/>
                  <a:buFontTx/>
                  <a:buNone/>
                </a:pPr>
                <a:endParaRPr lang="zh-CN" altLang="en-US" sz="1800" dirty="0"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9242" name="Rectangle 27"/>
            <p:cNvSpPr/>
            <p:nvPr/>
          </p:nvSpPr>
          <p:spPr>
            <a:xfrm>
              <a:off x="981" y="3180"/>
              <a:ext cx="573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>
                <a:spcBef>
                  <a:spcPct val="0"/>
                </a:spcBef>
                <a:buClrTx/>
                <a:buFontTx/>
                <a:buNone/>
              </a:pPr>
              <a:r>
                <a:rPr lang="zh-CN" altLang="en-US" sz="2400" b="1" dirty="0">
                  <a:latin typeface="宋体" panose="02010600030101010101" pitchFamily="2" charset="-122"/>
                  <a:ea typeface="宋体" panose="02010600030101010101" pitchFamily="2" charset="-122"/>
                </a:rPr>
                <a:t>甲</a:t>
              </a:r>
              <a:r>
                <a:rPr lang="en-US" altLang="zh-CN" sz="2400" b="1" dirty="0">
                  <a:latin typeface="宋体" panose="02010600030101010101" pitchFamily="2" charset="-122"/>
                  <a:ea typeface="宋体" panose="02010600030101010101" pitchFamily="2" charset="-122"/>
                </a:rPr>
                <a:t>.F</a:t>
              </a:r>
              <a:r>
                <a:rPr lang="en-US" altLang="zh-CN" sz="2400" b="1" baseline="-25000" dirty="0">
                  <a:latin typeface="宋体" panose="02010600030101010101" pitchFamily="2" charset="-122"/>
                  <a:ea typeface="宋体" panose="02010600030101010101" pitchFamily="2" charset="-122"/>
                </a:rPr>
                <a:t>1</a:t>
              </a:r>
              <a:endParaRPr lang="en-US" altLang="zh-CN" sz="2400" b="1" baseline="-25000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4" name="Group 33"/>
          <p:cNvGrpSpPr/>
          <p:nvPr/>
        </p:nvGrpSpPr>
        <p:grpSpPr>
          <a:xfrm>
            <a:off x="3492500" y="2017713"/>
            <a:ext cx="1847850" cy="3492500"/>
            <a:chOff x="2200" y="1271"/>
            <a:chExt cx="1164" cy="2200"/>
          </a:xfrm>
        </p:grpSpPr>
        <p:grpSp>
          <p:nvGrpSpPr>
            <p:cNvPr id="5" name="Group 24"/>
            <p:cNvGrpSpPr/>
            <p:nvPr/>
          </p:nvGrpSpPr>
          <p:grpSpPr>
            <a:xfrm>
              <a:off x="2200" y="1271"/>
              <a:ext cx="1164" cy="1994"/>
              <a:chOff x="8456" y="4165"/>
              <a:chExt cx="2908" cy="4984"/>
            </a:xfrm>
          </p:grpSpPr>
          <p:pic>
            <p:nvPicPr>
              <p:cNvPr id="9239" name="Picture 112" descr="8-29-2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456" y="4165"/>
                <a:ext cx="2908" cy="4984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9240" name="AutoShape 26"/>
              <p:cNvSpPr/>
              <p:nvPr/>
            </p:nvSpPr>
            <p:spPr>
              <a:xfrm flipV="1">
                <a:off x="10323" y="8160"/>
                <a:ext cx="693" cy="336"/>
              </a:xfrm>
              <a:prstGeom prst="triangle">
                <a:avLst>
                  <a:gd name="adj" fmla="val 50000"/>
                </a:avLst>
              </a:prstGeom>
              <a:noFill/>
              <a:ln w="19050" cap="flat" cmpd="sng">
                <a:solidFill>
                  <a:srgbClr val="333333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•"/>
                  <a:defRPr sz="2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>
                  <a:spcBef>
                    <a:spcPct val="0"/>
                  </a:spcBef>
                  <a:buClrTx/>
                  <a:buFontTx/>
                  <a:buNone/>
                </a:pPr>
                <a:endParaRPr lang="zh-CN" altLang="en-US" sz="1800" dirty="0"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9238" name="Rectangle 28"/>
            <p:cNvSpPr/>
            <p:nvPr/>
          </p:nvSpPr>
          <p:spPr>
            <a:xfrm>
              <a:off x="2568" y="3180"/>
              <a:ext cx="531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>
                <a:spcBef>
                  <a:spcPct val="0"/>
                </a:spcBef>
                <a:buClrTx/>
                <a:buFontTx/>
                <a:buNone/>
              </a:pPr>
              <a:r>
                <a:rPr lang="zh-CN" altLang="en-US" sz="24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乙</a:t>
              </a:r>
              <a:r>
                <a:rPr lang="en-US" altLang="zh-CN" sz="24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.F</a:t>
              </a:r>
              <a:r>
                <a:rPr lang="en-US" altLang="zh-CN" sz="2400" baseline="-250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</a:p>
          </p:txBody>
        </p:sp>
      </p:grpSp>
      <p:grpSp>
        <p:nvGrpSpPr>
          <p:cNvPr id="6" name="Group 34"/>
          <p:cNvGrpSpPr/>
          <p:nvPr/>
        </p:nvGrpSpPr>
        <p:grpSpPr>
          <a:xfrm>
            <a:off x="5730875" y="1943100"/>
            <a:ext cx="1146175" cy="3522663"/>
            <a:chOff x="3610" y="1224"/>
            <a:chExt cx="722" cy="2219"/>
          </a:xfrm>
        </p:grpSpPr>
        <p:pic>
          <p:nvPicPr>
            <p:cNvPr id="9235" name="Picture 21" descr="实验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610" y="1224"/>
              <a:ext cx="601" cy="184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9236" name="Rectangle 29"/>
            <p:cNvSpPr/>
            <p:nvPr/>
          </p:nvSpPr>
          <p:spPr>
            <a:xfrm>
              <a:off x="3759" y="3152"/>
              <a:ext cx="573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>
                <a:spcBef>
                  <a:spcPct val="0"/>
                </a:spcBef>
                <a:buClrTx/>
                <a:buFontTx/>
                <a:buNone/>
              </a:pPr>
              <a:r>
                <a:rPr lang="zh-CN" altLang="en-US" sz="2400" b="1" dirty="0">
                  <a:latin typeface="宋体" panose="02010600030101010101" pitchFamily="2" charset="-122"/>
                  <a:ea typeface="宋体" panose="02010600030101010101" pitchFamily="2" charset="-122"/>
                </a:rPr>
                <a:t>丙</a:t>
              </a:r>
              <a:r>
                <a:rPr lang="en-US" altLang="zh-CN" sz="2400" b="1" dirty="0">
                  <a:latin typeface="宋体" panose="02010600030101010101" pitchFamily="2" charset="-122"/>
                  <a:ea typeface="宋体" panose="02010600030101010101" pitchFamily="2" charset="-122"/>
                </a:rPr>
                <a:t>.F</a:t>
              </a:r>
              <a:r>
                <a:rPr lang="en-US" altLang="zh-CN" sz="2400" b="1" baseline="-25000" dirty="0">
                  <a:latin typeface="宋体" panose="02010600030101010101" pitchFamily="2" charset="-122"/>
                  <a:ea typeface="宋体" panose="02010600030101010101" pitchFamily="2" charset="-122"/>
                </a:rPr>
                <a:t>3</a:t>
              </a:r>
            </a:p>
          </p:txBody>
        </p:sp>
      </p:grpSp>
      <p:grpSp>
        <p:nvGrpSpPr>
          <p:cNvPr id="7" name="Group 35"/>
          <p:cNvGrpSpPr/>
          <p:nvPr/>
        </p:nvGrpSpPr>
        <p:grpSpPr>
          <a:xfrm>
            <a:off x="7092950" y="1989138"/>
            <a:ext cx="954088" cy="3476625"/>
            <a:chOff x="4468" y="1253"/>
            <a:chExt cx="601" cy="2190"/>
          </a:xfrm>
        </p:grpSpPr>
        <p:pic>
          <p:nvPicPr>
            <p:cNvPr id="9233" name="Picture 23" descr="实验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468" y="1253"/>
              <a:ext cx="545" cy="184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9234" name="Rectangle 30"/>
            <p:cNvSpPr/>
            <p:nvPr/>
          </p:nvSpPr>
          <p:spPr>
            <a:xfrm>
              <a:off x="4496" y="3152"/>
              <a:ext cx="573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>
                <a:spcBef>
                  <a:spcPct val="0"/>
                </a:spcBef>
                <a:buClrTx/>
                <a:buFontTx/>
                <a:buNone/>
              </a:pPr>
              <a:r>
                <a:rPr lang="zh-CN" altLang="en-US" sz="2400" b="1" dirty="0">
                  <a:latin typeface="宋体" panose="02010600030101010101" pitchFamily="2" charset="-122"/>
                  <a:ea typeface="宋体" panose="02010600030101010101" pitchFamily="2" charset="-122"/>
                </a:rPr>
                <a:t>丁</a:t>
              </a:r>
              <a:r>
                <a:rPr lang="en-US" altLang="zh-CN" sz="2400" b="1" dirty="0">
                  <a:latin typeface="宋体" panose="02010600030101010101" pitchFamily="2" charset="-122"/>
                  <a:ea typeface="宋体" panose="02010600030101010101" pitchFamily="2" charset="-122"/>
                </a:rPr>
                <a:t>.F</a:t>
              </a:r>
              <a:r>
                <a:rPr lang="en-US" altLang="zh-CN" sz="2400" b="1" baseline="-25000" dirty="0">
                  <a:latin typeface="宋体" panose="02010600030101010101" pitchFamily="2" charset="-122"/>
                  <a:ea typeface="宋体" panose="02010600030101010101" pitchFamily="2" charset="-122"/>
                </a:rPr>
                <a:t>4</a:t>
              </a:r>
            </a:p>
          </p:txBody>
        </p:sp>
      </p:grpSp>
      <p:grpSp>
        <p:nvGrpSpPr>
          <p:cNvPr id="8" name="Group 36"/>
          <p:cNvGrpSpPr/>
          <p:nvPr/>
        </p:nvGrpSpPr>
        <p:grpSpPr>
          <a:xfrm>
            <a:off x="476250" y="998538"/>
            <a:ext cx="2251075" cy="712787"/>
            <a:chOff x="612" y="487"/>
            <a:chExt cx="1503" cy="449"/>
          </a:xfrm>
        </p:grpSpPr>
        <p:pic>
          <p:nvPicPr>
            <p:cNvPr id="9231" name="TextBox 1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612" y="487"/>
              <a:ext cx="1503" cy="449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9232" name="Text Box 38"/>
            <p:cNvSpPr txBox="1"/>
            <p:nvPr/>
          </p:nvSpPr>
          <p:spPr>
            <a:xfrm>
              <a:off x="781" y="544"/>
              <a:ext cx="1227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CN" altLang="en-US" b="1" dirty="0">
                  <a:solidFill>
                    <a:schemeClr val="bg1"/>
                  </a:solidFill>
                  <a:ea typeface="宋体" panose="02010600030101010101" pitchFamily="2" charset="-122"/>
                </a:rPr>
                <a:t>探究实验</a:t>
              </a:r>
              <a:endParaRPr lang="en-US" altLang="zh-CN" b="1" dirty="0">
                <a:solidFill>
                  <a:schemeClr val="bg1"/>
                </a:solidFill>
                <a:latin typeface="Calibri" panose="020F0502020204030204" charset="0"/>
                <a:ea typeface="宋体" panose="02010600030101010101" pitchFamily="2" charset="-122"/>
              </a:endParaRPr>
            </a:p>
          </p:txBody>
        </p:sp>
      </p:grpSp>
      <p:sp>
        <p:nvSpPr>
          <p:cNvPr id="27" name="文本框 26"/>
          <p:cNvSpPr txBox="1"/>
          <p:nvPr/>
        </p:nvSpPr>
        <p:spPr>
          <a:xfrm>
            <a:off x="1376363" y="5589588"/>
            <a:ext cx="7315200" cy="11144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思考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1: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操作合理的顺序</a:t>
            </a:r>
            <a:r>
              <a:rPr lang="zh-CN" altLang="en-US" b="1" u="sng" dirty="0">
                <a:latin typeface="宋体" panose="02010600030101010101" pitchFamily="2" charset="-122"/>
                <a:ea typeface="宋体" panose="02010600030101010101" pitchFamily="2" charset="-122"/>
              </a:rPr>
              <a:t>              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lvl="0" indent="0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思考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：四个力之间的关系式</a:t>
            </a:r>
            <a:r>
              <a:rPr lang="zh-CN" altLang="en-US" b="1" u="sng" dirty="0">
                <a:latin typeface="宋体" panose="02010600030101010101" pitchFamily="2" charset="-122"/>
                <a:ea typeface="宋体" panose="02010600030101010101" pitchFamily="2" charset="-122"/>
              </a:rPr>
              <a:t>            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5340350" y="5505450"/>
            <a:ext cx="2032000" cy="584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zh-CN" altLang="en-US" sz="32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丁甲乙丙</a:t>
            </a:r>
            <a:r>
              <a:rPr lang="en-US" altLang="zh-CN" sz="32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5967413" y="5986463"/>
            <a:ext cx="2306637" cy="584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zh-CN" sz="3200" dirty="0">
                <a:solidFill>
                  <a:srgbClr val="FF0000"/>
                </a:solidFill>
                <a:ea typeface="宋体" panose="02010600030101010101" pitchFamily="2" charset="-122"/>
              </a:rPr>
              <a:t>F</a:t>
            </a:r>
            <a:r>
              <a:rPr lang="en-US" altLang="zh-CN" sz="3200" baseline="-25000" dirty="0">
                <a:solidFill>
                  <a:srgbClr val="FF0000"/>
                </a:solidFill>
                <a:ea typeface="宋体" panose="02010600030101010101" pitchFamily="2" charset="-122"/>
              </a:rPr>
              <a:t>1</a:t>
            </a:r>
            <a:r>
              <a:rPr lang="en-US" altLang="zh-CN" sz="3200" dirty="0">
                <a:solidFill>
                  <a:srgbClr val="FF0000"/>
                </a:solidFill>
                <a:ea typeface="宋体" panose="02010600030101010101" pitchFamily="2" charset="-122"/>
              </a:rPr>
              <a:t>-F</a:t>
            </a:r>
            <a:r>
              <a:rPr lang="en-US" altLang="zh-CN" sz="3200" baseline="-25000" dirty="0">
                <a:solidFill>
                  <a:srgbClr val="FF0000"/>
                </a:solidFill>
                <a:ea typeface="宋体" panose="02010600030101010101" pitchFamily="2" charset="-122"/>
              </a:rPr>
              <a:t>2</a:t>
            </a:r>
            <a:r>
              <a:rPr lang="en-US" altLang="zh-CN" sz="3200" dirty="0">
                <a:solidFill>
                  <a:srgbClr val="FF0000"/>
                </a:solidFill>
                <a:ea typeface="宋体" panose="02010600030101010101" pitchFamily="2" charset="-122"/>
              </a:rPr>
              <a:t>=F</a:t>
            </a:r>
            <a:r>
              <a:rPr lang="en-US" altLang="zh-CN" sz="3200" baseline="-25000" dirty="0">
                <a:solidFill>
                  <a:srgbClr val="FF0000"/>
                </a:solidFill>
                <a:ea typeface="宋体" panose="02010600030101010101" pitchFamily="2" charset="-122"/>
              </a:rPr>
              <a:t>3</a:t>
            </a:r>
            <a:r>
              <a:rPr lang="en-US" altLang="zh-CN" sz="3200" dirty="0">
                <a:solidFill>
                  <a:srgbClr val="FF0000"/>
                </a:solidFill>
                <a:ea typeface="宋体" panose="02010600030101010101" pitchFamily="2" charset="-122"/>
              </a:rPr>
              <a:t>-F</a:t>
            </a:r>
            <a:r>
              <a:rPr lang="en-US" altLang="zh-CN" sz="3200" baseline="-25000" dirty="0">
                <a:solidFill>
                  <a:srgbClr val="FF0000"/>
                </a:solidFill>
                <a:ea typeface="宋体" panose="02010600030101010101" pitchFamily="2" charset="-122"/>
              </a:rPr>
              <a:t>4</a:t>
            </a:r>
            <a:endParaRPr lang="en-US" altLang="zh-CN" sz="32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/>
          <p:nvPr/>
        </p:nvSpPr>
        <p:spPr>
          <a:xfrm>
            <a:off x="611188" y="317500"/>
            <a:ext cx="6172200" cy="642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二、例题分析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243" name="Rectangle 3"/>
          <p:cNvSpPr txBox="1"/>
          <p:nvPr/>
        </p:nvSpPr>
        <p:spPr>
          <a:xfrm>
            <a:off x="360363" y="1033463"/>
            <a:ext cx="8423275" cy="1585912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例题</a:t>
            </a: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一个节日放飞的气球，体积是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600m</a:t>
            </a:r>
            <a:r>
              <a:rPr lang="en-US" altLang="zh-CN" b="1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．这个气球在地面附近受到的浮力有多大？设地面气压为标准大气压，空气的密度是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1.29kg/m</a:t>
            </a:r>
            <a:r>
              <a:rPr lang="en-US" altLang="zh-CN" b="1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．（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g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10N/kg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</a:p>
        </p:txBody>
      </p:sp>
      <p:sp>
        <p:nvSpPr>
          <p:cNvPr id="5" name="矩形 4"/>
          <p:cNvSpPr/>
          <p:nvPr/>
        </p:nvSpPr>
        <p:spPr>
          <a:xfrm>
            <a:off x="1511300" y="2835275"/>
            <a:ext cx="6775450" cy="36195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3355" algn="just">
              <a:lnSpc>
                <a:spcPct val="150000"/>
              </a:lnSpc>
            </a:pPr>
            <a:r>
              <a:rPr lang="zh-CN" altLang="zh-CN" sz="2800" b="1" dirty="0">
                <a:solidFill>
                  <a:srgbClr val="0000FF"/>
                </a:solidFill>
                <a:latin typeface="Times New Roman" panose="02020603050405020304" pitchFamily="18" charset="0"/>
                <a:ea typeface="新宋体" panose="02010609030101010101" charset="-122"/>
              </a:rPr>
              <a:t>【解答】</a:t>
            </a:r>
            <a:r>
              <a:rPr lang="zh-CN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解：</a:t>
            </a:r>
            <a:endParaRPr lang="zh-CN" altLang="zh-CN" sz="2800" b="1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marL="173355" algn="just"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F</a:t>
            </a:r>
            <a:r>
              <a:rPr lang="zh-CN" altLang="zh-CN" sz="3600" b="1" baseline="-25000" dirty="0">
                <a:latin typeface="Times New Roman" panose="02020603050405020304" pitchFamily="18" charset="0"/>
                <a:ea typeface="新宋体" panose="02010609030101010101" charset="-122"/>
              </a:rPr>
              <a:t>浮</a:t>
            </a:r>
            <a:r>
              <a:rPr lang="zh-CN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＝</a:t>
            </a:r>
            <a:r>
              <a:rPr lang="en-US" altLang="zh-CN" sz="2800" b="1" dirty="0">
                <a:latin typeface="Cambria Math" pitchFamily="18" charset="0"/>
                <a:cs typeface="Cambria Math" pitchFamily="18" charset="0"/>
              </a:rPr>
              <a:t>ρ</a:t>
            </a:r>
            <a:r>
              <a:rPr lang="zh-CN" altLang="zh-CN" sz="3600" b="1" baseline="-25000" dirty="0">
                <a:latin typeface="Times New Roman" panose="02020603050405020304" pitchFamily="18" charset="0"/>
                <a:ea typeface="新宋体" panose="02010609030101010101" charset="-122"/>
              </a:rPr>
              <a:t>空气</a:t>
            </a:r>
            <a:r>
              <a:rPr lang="en-US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gV</a:t>
            </a:r>
            <a:r>
              <a:rPr lang="zh-CN" altLang="zh-CN" sz="3600" b="1" baseline="-25000" dirty="0">
                <a:latin typeface="Times New Roman" panose="02020603050405020304" pitchFamily="18" charset="0"/>
                <a:ea typeface="新宋体" panose="02010609030101010101" charset="-122"/>
              </a:rPr>
              <a:t>排</a:t>
            </a:r>
            <a:endParaRPr lang="zh-CN" altLang="zh-CN" sz="2800" b="1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marL="173355" algn="just">
              <a:lnSpc>
                <a:spcPct val="150000"/>
              </a:lnSpc>
            </a:pPr>
            <a:r>
              <a:rPr lang="zh-CN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＝</a:t>
            </a:r>
            <a:r>
              <a:rPr lang="en-US" altLang="zh-CN" sz="2800" b="1" dirty="0">
                <a:latin typeface="Cambria Math" pitchFamily="18" charset="0"/>
                <a:cs typeface="Cambria Math" pitchFamily="18" charset="0"/>
              </a:rPr>
              <a:t>ρ</a:t>
            </a:r>
            <a:r>
              <a:rPr lang="zh-CN" altLang="zh-CN" sz="3600" b="1" baseline="-25000" dirty="0">
                <a:latin typeface="Times New Roman" panose="02020603050405020304" pitchFamily="18" charset="0"/>
                <a:ea typeface="新宋体" panose="02010609030101010101" charset="-122"/>
              </a:rPr>
              <a:t>空气</a:t>
            </a:r>
            <a:r>
              <a:rPr lang="en-US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gV</a:t>
            </a:r>
            <a:endParaRPr lang="zh-CN" altLang="zh-CN" sz="2800" b="1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marL="173355" algn="just">
              <a:lnSpc>
                <a:spcPct val="150000"/>
              </a:lnSpc>
            </a:pPr>
            <a:r>
              <a:rPr lang="zh-CN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＝</a:t>
            </a:r>
            <a:r>
              <a:rPr lang="en-US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1.29kg/m</a:t>
            </a:r>
            <a:r>
              <a:rPr lang="en-US" altLang="zh-CN" sz="3600" b="1" baseline="30000" dirty="0">
                <a:latin typeface="Times New Roman" panose="02020603050405020304" pitchFamily="18" charset="0"/>
                <a:ea typeface="新宋体" panose="02010609030101010101" charset="-122"/>
              </a:rPr>
              <a:t>3</a:t>
            </a:r>
            <a:r>
              <a:rPr lang="zh-CN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×</a:t>
            </a:r>
            <a:r>
              <a:rPr lang="en-US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10N/kg</a:t>
            </a:r>
            <a:r>
              <a:rPr lang="zh-CN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×</a:t>
            </a:r>
            <a:r>
              <a:rPr lang="en-US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600m</a:t>
            </a:r>
            <a:r>
              <a:rPr lang="en-US" altLang="zh-CN" sz="3600" b="1" baseline="30000" dirty="0">
                <a:latin typeface="Times New Roman" panose="02020603050405020304" pitchFamily="18" charset="0"/>
                <a:ea typeface="新宋体" panose="02010609030101010101" charset="-122"/>
              </a:rPr>
              <a:t>3</a:t>
            </a:r>
            <a:endParaRPr lang="zh-CN" altLang="zh-CN" sz="2800" b="1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marL="173355" algn="just">
              <a:lnSpc>
                <a:spcPct val="150000"/>
              </a:lnSpc>
            </a:pPr>
            <a:r>
              <a:rPr lang="zh-CN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＝</a:t>
            </a:r>
            <a:r>
              <a:rPr lang="en-US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7740N</a:t>
            </a:r>
            <a:r>
              <a:rPr lang="zh-CN" altLang="zh-CN" sz="2800" b="1" dirty="0">
                <a:latin typeface="Times New Roman" panose="02020603050405020304" pitchFamily="18" charset="0"/>
                <a:ea typeface="新宋体" panose="02010609030101010101" charset="-122"/>
              </a:rPr>
              <a:t>。</a:t>
            </a:r>
            <a:endParaRPr lang="zh-CN" altLang="zh-CN" b="1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/>
          <p:nvPr/>
        </p:nvSpPr>
        <p:spPr>
          <a:xfrm>
            <a:off x="341313" y="1042988"/>
            <a:ext cx="8640762" cy="36433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例题：将一个黄色金属的实心龙雕像悬挂在弹簧秤上。在空气中时，弹簧秤的示数为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1.8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牛，当雕像完全浸没在水中时，弹簧秤的示数为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1.6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牛。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请回答：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(1)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雕像完全浸没在水中时受到的浮力是</a:t>
            </a:r>
            <a:r>
              <a:rPr lang="zh-CN" altLang="en-US" b="1" u="sng" dirty="0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牛。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(2)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通过计算判断这个雕像是否是纯金制成的？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(ρ</a:t>
            </a:r>
            <a:r>
              <a:rPr lang="zh-CN" altLang="en-US" b="1" baseline="-25000" dirty="0">
                <a:latin typeface="宋体" panose="02010600030101010101" pitchFamily="2" charset="-122"/>
                <a:ea typeface="宋体" panose="02010600030101010101" pitchFamily="2" charset="-122"/>
              </a:rPr>
              <a:t>金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19.3×10</a:t>
            </a:r>
            <a:r>
              <a:rPr lang="en-US" altLang="zh-CN" b="1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千克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/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米</a:t>
            </a:r>
            <a:r>
              <a:rPr lang="en-US" altLang="zh-CN" b="1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</a:p>
        </p:txBody>
      </p:sp>
      <p:sp>
        <p:nvSpPr>
          <p:cNvPr id="11267" name="Text Box 4"/>
          <p:cNvSpPr txBox="1"/>
          <p:nvPr/>
        </p:nvSpPr>
        <p:spPr>
          <a:xfrm>
            <a:off x="611188" y="317500"/>
            <a:ext cx="6172200" cy="642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二、例题分析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/>
          <p:nvPr/>
        </p:nvSpPr>
        <p:spPr>
          <a:xfrm>
            <a:off x="341313" y="1223963"/>
            <a:ext cx="8461375" cy="157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solidFill>
                  <a:srgbClr val="00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练</a:t>
            </a:r>
            <a:r>
              <a:rPr lang="en-US" altLang="zh-CN" b="1" dirty="0">
                <a:solidFill>
                  <a:srgbClr val="0000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　铁块的体积是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100 cm</a:t>
            </a:r>
            <a:r>
              <a:rPr lang="en-US" altLang="zh-CN" b="1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，全部浸入水中时，排开水的体积是</a:t>
            </a:r>
            <a:r>
              <a:rPr lang="zh-CN" altLang="en-US" b="1" u="sng" dirty="0"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cm</a:t>
            </a:r>
            <a:r>
              <a:rPr lang="en-US" altLang="zh-CN" b="1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, 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排开的水重是</a:t>
            </a:r>
            <a:r>
              <a:rPr lang="zh-CN" altLang="en-US" b="1" u="sng" dirty="0"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N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，受到的浮力是</a:t>
            </a:r>
            <a:r>
              <a:rPr lang="zh-CN" altLang="en-US" b="1" u="sng" dirty="0">
                <a:latin typeface="宋体" panose="02010600030101010101" pitchFamily="2" charset="-122"/>
                <a:ea typeface="宋体" panose="02010600030101010101" pitchFamily="2" charset="-122"/>
              </a:rPr>
              <a:t>        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N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 （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g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10N/kg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zh-CN" altLang="en-US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2292" name="Text Box 4"/>
          <p:cNvSpPr txBox="1"/>
          <p:nvPr/>
        </p:nvSpPr>
        <p:spPr>
          <a:xfrm>
            <a:off x="431800" y="360363"/>
            <a:ext cx="6172200" cy="6429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3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巩固练习</a:t>
            </a:r>
          </a:p>
        </p:txBody>
      </p:sp>
      <p:sp>
        <p:nvSpPr>
          <p:cNvPr id="12293" name="Text Box 2"/>
          <p:cNvSpPr txBox="1"/>
          <p:nvPr/>
        </p:nvSpPr>
        <p:spPr>
          <a:xfrm>
            <a:off x="341313" y="2900363"/>
            <a:ext cx="8461375" cy="1057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solidFill>
                  <a:srgbClr val="00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练</a:t>
            </a:r>
            <a:r>
              <a:rPr lang="en-US" altLang="zh-CN" b="1" dirty="0">
                <a:solidFill>
                  <a:srgbClr val="0000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　辽宁舰满载时排水量为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67000t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，则辽宁舰满载时受到的浮力为</a:t>
            </a:r>
            <a:r>
              <a:rPr lang="zh-CN" altLang="en-US" b="1" u="sng" dirty="0">
                <a:latin typeface="宋体" panose="02010600030101010101" pitchFamily="2" charset="-122"/>
                <a:ea typeface="宋体" panose="02010600030101010101" pitchFamily="2" charset="-122"/>
              </a:rPr>
              <a:t>        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N 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 （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g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10N/kg</a:t>
            </a:r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zh-CN" altLang="en-US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2294" name="Text Box 2"/>
          <p:cNvSpPr txBox="1"/>
          <p:nvPr/>
        </p:nvSpPr>
        <p:spPr>
          <a:xfrm>
            <a:off x="431800" y="4194175"/>
            <a:ext cx="8461375" cy="157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ClrTx/>
              <a:buFontTx/>
              <a:buNone/>
            </a:pPr>
            <a:r>
              <a:rPr lang="zh-CN" altLang="en-US" b="1" dirty="0">
                <a:solidFill>
                  <a:srgbClr val="00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练</a:t>
            </a:r>
            <a:r>
              <a:rPr lang="en-US" altLang="zh-CN" b="1" dirty="0">
                <a:solidFill>
                  <a:srgbClr val="0000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　一个物体放入水中，排出水的质量是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0.2kg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，放入酒精中，排开酒精的质量是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0.16kg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，则物体在水中和酒精中受到的浮力之比是</a:t>
            </a:r>
            <a:r>
              <a:rPr lang="zh-CN" altLang="en-US" b="1" u="sng" dirty="0">
                <a:latin typeface="宋体" panose="02010600030101010101" pitchFamily="2" charset="-122"/>
                <a:ea typeface="宋体" panose="02010600030101010101" pitchFamily="2" charset="-122"/>
              </a:rPr>
              <a:t>           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</p:txBody>
      </p:sp>
      <p:sp>
        <p:nvSpPr>
          <p:cNvPr id="7" name="矩形 6"/>
          <p:cNvSpPr/>
          <p:nvPr/>
        </p:nvSpPr>
        <p:spPr>
          <a:xfrm>
            <a:off x="2501900" y="1749425"/>
            <a:ext cx="728663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100</a:t>
            </a:r>
            <a:endParaRPr lang="zh-CN" altLang="en-US" sz="14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777038" y="1749425"/>
            <a:ext cx="366712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endParaRPr lang="zh-CN" altLang="en-US" sz="14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771775" y="2232025"/>
            <a:ext cx="365125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endParaRPr lang="zh-CN" altLang="en-US" sz="14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865438" y="3406775"/>
            <a:ext cx="1631950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6.7ⅹ10</a:t>
            </a:r>
            <a:r>
              <a:rPr lang="en-US" altLang="zh-CN" b="1" baseline="300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8</a:t>
            </a:r>
            <a:endParaRPr lang="zh-CN" altLang="en-US" sz="1400" baseline="300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472113" y="5245100"/>
            <a:ext cx="728662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5:4</a:t>
            </a:r>
            <a:endParaRPr lang="zh-CN" altLang="en-US" sz="14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2" name="流程图: 过程 1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1296</Words>
  <PresentationFormat>全屏显示(4:3)</PresentationFormat>
  <Paragraphs>213</Paragraphs>
  <Slides>29</Slides>
  <Notes>2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29</vt:i4>
      </vt:variant>
    </vt:vector>
  </HeadingPairs>
  <TitlesOfParts>
    <vt:vector size="30" baseType="lpstr">
      <vt:lpstr>Office 主题</vt:lpstr>
      <vt:lpstr>幻灯片 1</vt:lpstr>
      <vt:lpstr>幻灯片 2</vt:lpstr>
      <vt:lpstr>一、阿基米德原理</vt:lpstr>
      <vt:lpstr>一、阿基米德原理</vt:lpstr>
      <vt:lpstr>一、阿基米德原理</vt:lpstr>
      <vt:lpstr>一、阿基米德原理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二、浮力的计算</vt:lpstr>
      <vt:lpstr>二、浮力的计算</vt:lpstr>
      <vt:lpstr>二、浮力的计算</vt:lpstr>
      <vt:lpstr>二、浮力的计算</vt:lpstr>
      <vt:lpstr>二、浮力的计算</vt:lpstr>
      <vt:lpstr>二、浮力的计算</vt:lpstr>
      <vt:lpstr>二、浮力的计算</vt:lpstr>
      <vt:lpstr>二、浮力的计算</vt:lpstr>
      <vt:lpstr>二、浮力的计算</vt:lpstr>
      <vt:lpstr>幻灯片 26</vt:lpstr>
      <vt:lpstr>幻灯片 27</vt:lpstr>
      <vt:lpstr>幻灯片 28</vt:lpstr>
      <vt:lpstr>幻灯片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User</cp:lastModifiedBy>
  <cp:revision>7</cp:revision>
  <dcterms:created xsi:type="dcterms:W3CDTF">2020-02-09T01:43:08Z</dcterms:created>
  <dcterms:modified xsi:type="dcterms:W3CDTF">2020-02-09T02:05:24Z</dcterms:modified>
</cp:coreProperties>
</file>