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32"/>
  </p:handoutMasterIdLst>
  <p:sldIdLst>
    <p:sldId id="283" r:id="rId3"/>
    <p:sldId id="284" r:id="rId5"/>
    <p:sldId id="285" r:id="rId6"/>
    <p:sldId id="286" r:id="rId7"/>
    <p:sldId id="256" r:id="rId8"/>
    <p:sldId id="259" r:id="rId9"/>
    <p:sldId id="260" r:id="rId10"/>
    <p:sldId id="261" r:id="rId11"/>
    <p:sldId id="297" r:id="rId12"/>
    <p:sldId id="264" r:id="rId13"/>
    <p:sldId id="268" r:id="rId14"/>
    <p:sldId id="299" r:id="rId15"/>
    <p:sldId id="300" r:id="rId16"/>
    <p:sldId id="301" r:id="rId17"/>
    <p:sldId id="302" r:id="rId18"/>
    <p:sldId id="303" r:id="rId19"/>
    <p:sldId id="304" r:id="rId20"/>
    <p:sldId id="305" r:id="rId21"/>
    <p:sldId id="272" r:id="rId22"/>
    <p:sldId id="298" r:id="rId23"/>
    <p:sldId id="306" r:id="rId24"/>
    <p:sldId id="307" r:id="rId25"/>
    <p:sldId id="308" r:id="rId26"/>
    <p:sldId id="309" r:id="rId27"/>
    <p:sldId id="310" r:id="rId28"/>
    <p:sldId id="311" r:id="rId29"/>
    <p:sldId id="312" r:id="rId30"/>
    <p:sldId id="313"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FFCC"/>
    <a:srgbClr val="66FFCC"/>
    <a:srgbClr val="00FF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2950" autoAdjust="0"/>
  </p:normalViewPr>
  <p:slideViewPr>
    <p:cSldViewPr>
      <p:cViewPr varScale="1">
        <p:scale>
          <a:sx n="83" d="100"/>
          <a:sy n="83" d="100"/>
        </p:scale>
        <p:origin x="-158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zh-CN"/>
          </a:p>
        </p:txBody>
      </p:sp>
      <p:sp>
        <p:nvSpPr>
          <p:cNvPr id="512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endParaRPr lang="en-US" altLang="zh-CN"/>
          </a:p>
        </p:txBody>
      </p:sp>
      <p:sp>
        <p:nvSpPr>
          <p:cNvPr id="512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endParaRPr lang="en-US" altLang="zh-CN"/>
          </a:p>
        </p:txBody>
      </p:sp>
      <p:sp>
        <p:nvSpPr>
          <p:cNvPr id="512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lvl1pPr>
          </a:lstStyle>
          <a:p>
            <a:fld id="{7734FBD7-2315-47FA-BCF5-2A0EA9EC5FF9}" type="slidenum">
              <a:rPr lang="en-US" altLang="zh-CN"/>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zh-CN"/>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endParaRPr lang="en-US" altLang="zh-CN"/>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endParaRPr lang="en-US" altLang="zh-CN"/>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lvl1pPr>
          </a:lstStyle>
          <a:p>
            <a:fld id="{F354DEFB-1CB3-4BDC-8696-21B597CBB3B4}"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83BFACF3-9E2E-4527-AB21-8BAB0049D946}" type="slidenum">
              <a:rPr lang="en-US" altLang="zh-CN"/>
            </a:fld>
            <a:endParaRPr lang="en-US" altLang="zh-CN"/>
          </a:p>
        </p:txBody>
      </p:sp>
      <p:sp>
        <p:nvSpPr>
          <p:cNvPr id="77826" name="Rectangle 2"/>
          <p:cNvSpPr>
            <a:spLocks noGrp="1" noRot="1" noChangeAspect="1" noChangeArrowheads="1" noTextEdit="1"/>
          </p:cNvSpPr>
          <p:nvPr>
            <p:ph type="sldImg"/>
          </p:nvPr>
        </p:nvSpPr>
        <p:spPr/>
      </p:sp>
      <p:sp>
        <p:nvSpPr>
          <p:cNvPr id="7782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06010D0-342F-4108-A562-F6617492DC6C}" type="slidenum">
              <a:rPr lang="en-US" altLang="zh-CN"/>
            </a:fld>
            <a:endParaRPr lang="en-US" altLang="zh-CN"/>
          </a:p>
        </p:txBody>
      </p:sp>
      <p:sp>
        <p:nvSpPr>
          <p:cNvPr id="25602" name="Rectangle 2"/>
          <p:cNvSpPr>
            <a:spLocks noGrp="1" noRot="1" noChangeAspect="1" noChangeArrowheads="1" noTextEdit="1"/>
          </p:cNvSpPr>
          <p:nvPr>
            <p:ph type="sldImg"/>
          </p:nvPr>
        </p:nvSpPr>
        <p:spPr/>
      </p:sp>
      <p:sp>
        <p:nvSpPr>
          <p:cNvPr id="25603"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67C0985-DA40-4055-A35C-E6D58019BA8C}" type="slidenum">
              <a:rPr lang="en-US" altLang="zh-CN"/>
            </a:fld>
            <a:endParaRPr lang="en-US" altLang="zh-CN"/>
          </a:p>
        </p:txBody>
      </p:sp>
      <p:sp>
        <p:nvSpPr>
          <p:cNvPr id="37890" name="Rectangle 2"/>
          <p:cNvSpPr>
            <a:spLocks noGrp="1" noRot="1" noChangeAspect="1" noChangeArrowheads="1" noTextEdit="1"/>
          </p:cNvSpPr>
          <p:nvPr>
            <p:ph type="sldImg"/>
          </p:nvPr>
        </p:nvSpPr>
        <p:spPr/>
      </p:sp>
      <p:sp>
        <p:nvSpPr>
          <p:cNvPr id="37891"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07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07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0FB5F9AD-66A8-4E0C-BC53-EE2BF9CD88CB}" type="slidenum">
              <a:rPr lang="zh-CN" altLang="en-US" smtClean="0"/>
            </a:fld>
            <a:endParaRPr lang="en-US" altLang="zh-CN"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17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D9C0946D-0BC3-4FA1-A6F8-2CA38BE87617}" type="slidenum">
              <a:rPr lang="zh-CN" altLang="en-US" smtClean="0"/>
            </a:fld>
            <a:endParaRPr lang="en-US" altLang="zh-CN"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27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27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CE07D160-AA97-42A7-8D47-F0106525AD39}" type="slidenum">
              <a:rPr lang="zh-CN" altLang="en-US" smtClean="0"/>
            </a:fld>
            <a:endParaRPr lang="en-US" altLang="zh-CN"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37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37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303C0E8B-741A-4C5B-80C9-F1950D2B98BB}" type="slidenum">
              <a:rPr lang="zh-CN" altLang="en-US" smtClean="0"/>
            </a:fld>
            <a:endParaRPr lang="en-US" altLang="zh-CN"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482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F6EB7AF3-AD85-48AE-A966-DB7B524BDC04}" type="slidenum">
              <a:rPr lang="zh-CN" altLang="en-US" smtClean="0"/>
            </a:fld>
            <a:endParaRPr lang="en-US" altLang="zh-CN"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F3C467D9-4D9B-4BB5-B623-7750FE710412}" type="slidenum">
              <a:rPr lang="zh-CN" altLang="en-US" smtClean="0"/>
            </a:fld>
            <a:endParaRPr lang="en-US" altLang="zh-CN"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68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68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C7CE3B6-9544-4192-82F7-0AA6299650CB}" type="slidenum">
              <a:rPr lang="zh-CN" altLang="en-US" smtClean="0"/>
            </a:fld>
            <a:endParaRPr lang="en-US" altLang="zh-CN"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F329C1CB-B55A-4284-A865-61CF456F478C}" type="slidenum">
              <a:rPr lang="en-US" altLang="zh-CN"/>
            </a:fld>
            <a:endParaRPr lang="en-US" altLang="zh-CN"/>
          </a:p>
        </p:txBody>
      </p:sp>
      <p:sp>
        <p:nvSpPr>
          <p:cNvPr id="47106" name="Rectangle 2"/>
          <p:cNvSpPr>
            <a:spLocks noGrp="1" noRot="1" noChangeAspect="1" noChangeArrowheads="1" noTextEdit="1"/>
          </p:cNvSpPr>
          <p:nvPr>
            <p:ph type="sldImg"/>
          </p:nvPr>
        </p:nvSpPr>
        <p:spPr/>
      </p:sp>
      <p:sp>
        <p:nvSpPr>
          <p:cNvPr id="4710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A01471DA-0E96-4A42-B7D7-38B63305312E}" type="slidenum">
              <a:rPr lang="en-US" altLang="zh-CN"/>
            </a:fld>
            <a:endParaRPr lang="en-US" altLang="zh-CN"/>
          </a:p>
        </p:txBody>
      </p:sp>
      <p:sp>
        <p:nvSpPr>
          <p:cNvPr id="78850" name="Rectangle 2"/>
          <p:cNvSpPr>
            <a:spLocks noGrp="1" noRot="1" noChangeAspect="1" noChangeArrowheads="1" noTextEdit="1"/>
          </p:cNvSpPr>
          <p:nvPr>
            <p:ph type="sldImg"/>
          </p:nvPr>
        </p:nvSpPr>
        <p:spPr/>
      </p:sp>
      <p:sp>
        <p:nvSpPr>
          <p:cNvPr id="78851"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5972FD43-4A8B-4B9A-8E2B-4860BA0E4E31}" type="slidenum">
              <a:rPr lang="zh-CN" altLang="en-US" smtClean="0"/>
            </a:fld>
            <a:endParaRPr lang="en-US" altLang="zh-CN"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78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EC19BA21-2FFC-47FB-A1DB-2DADE2190486}" type="slidenum">
              <a:rPr lang="zh-CN" altLang="en-US" smtClean="0"/>
            </a:fld>
            <a:endParaRPr lang="en-US" altLang="zh-CN"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89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89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ACF96B55-A12A-4BD7-8266-384E967FDB4F}" type="slidenum">
              <a:rPr lang="zh-CN" altLang="en-US" smtClean="0"/>
            </a:fld>
            <a:endParaRPr lang="en-US" altLang="zh-CN"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399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CF322EC5-8B03-4642-833D-13A8FF1D107F}" type="slidenum">
              <a:rPr lang="zh-CN" altLang="en-US" smtClean="0"/>
            </a:fld>
            <a:endParaRPr lang="en-US" altLang="zh-CN"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4096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7563FDA7-9E84-4B23-BC88-7A0EC2888C42}" type="slidenum">
              <a:rPr lang="zh-CN" altLang="en-US" smtClean="0"/>
            </a:fld>
            <a:endParaRPr lang="en-US" altLang="zh-CN"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198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4198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2F97E99C-0ADD-4CEE-B36B-E899172460A4}" type="slidenum">
              <a:rPr lang="zh-CN" altLang="en-US" smtClean="0"/>
            </a:fld>
            <a:endParaRPr lang="en-US" altLang="zh-CN"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30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430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B950B375-007D-4817-B900-DED708AD1FCE}" type="slidenum">
              <a:rPr lang="zh-CN" altLang="en-US" smtClean="0"/>
            </a:fld>
            <a:endParaRPr lang="en-US" altLang="zh-CN"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403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latin typeface="Arial" charset="0"/>
            </a:endParaRPr>
          </a:p>
        </p:txBody>
      </p:sp>
      <p:sp>
        <p:nvSpPr>
          <p:cNvPr id="4403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006CF10-64F4-46D9-A167-4EA478796772}" type="slidenum">
              <a:rPr lang="zh-CN" altLang="en-US" smtClean="0"/>
            </a:fld>
            <a:endParaRPr lang="en-US" altLang="zh-C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5FC8B223-249A-4172-B91A-FBAA96B6513C}" type="slidenum">
              <a:rPr lang="en-US" altLang="zh-CN"/>
            </a:fld>
            <a:endParaRPr lang="en-US" altLang="zh-CN"/>
          </a:p>
        </p:txBody>
      </p:sp>
      <p:sp>
        <p:nvSpPr>
          <p:cNvPr id="80898" name="Rectangle 2"/>
          <p:cNvSpPr>
            <a:spLocks noGrp="1" noRot="1" noChangeAspect="1" noChangeArrowheads="1" noTextEdit="1"/>
          </p:cNvSpPr>
          <p:nvPr>
            <p:ph type="sldImg"/>
          </p:nvPr>
        </p:nvSpPr>
        <p:spPr/>
      </p:sp>
      <p:sp>
        <p:nvSpPr>
          <p:cNvPr id="808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746DEB59-DBE9-4BEF-9014-703DE583979B}" type="slidenum">
              <a:rPr lang="en-US" altLang="zh-CN"/>
            </a:fld>
            <a:endParaRPr lang="en-US" altLang="zh-CN"/>
          </a:p>
        </p:txBody>
      </p:sp>
      <p:sp>
        <p:nvSpPr>
          <p:cNvPr id="82946" name="Rectangle 2"/>
          <p:cNvSpPr>
            <a:spLocks noGrp="1" noRot="1" noChangeAspect="1" noChangeArrowheads="1" noTextEdit="1"/>
          </p:cNvSpPr>
          <p:nvPr>
            <p:ph type="sldImg"/>
          </p:nvPr>
        </p:nvSpPr>
        <p:spPr/>
      </p:sp>
      <p:sp>
        <p:nvSpPr>
          <p:cNvPr id="8294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B441F5C1-EBBC-4EF2-9C20-53816641C769}" type="slidenum">
              <a:rPr lang="en-US" altLang="zh-CN"/>
            </a:fld>
            <a:endParaRPr lang="en-US" altLang="zh-CN"/>
          </a:p>
        </p:txBody>
      </p:sp>
      <p:sp>
        <p:nvSpPr>
          <p:cNvPr id="6146" name="Rectangle 2"/>
          <p:cNvSpPr>
            <a:spLocks noGrp="1" noRot="1" noChangeAspect="1" noChangeArrowheads="1" noTextEdit="1"/>
          </p:cNvSpPr>
          <p:nvPr>
            <p:ph type="sldImg"/>
          </p:nvPr>
        </p:nvSpPr>
        <p:spPr/>
      </p:sp>
      <p:sp>
        <p:nvSpPr>
          <p:cNvPr id="614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2E92B31D-CFC6-4045-8125-917E82A7AABC}" type="slidenum">
              <a:rPr lang="en-US" altLang="zh-CN"/>
            </a:fld>
            <a:endParaRPr lang="en-US" altLang="zh-CN"/>
          </a:p>
        </p:txBody>
      </p:sp>
      <p:sp>
        <p:nvSpPr>
          <p:cNvPr id="11266" name="Rectangle 2"/>
          <p:cNvSpPr>
            <a:spLocks noGrp="1" noRot="1" noChangeAspect="1" noChangeArrowheads="1" noTextEdit="1"/>
          </p:cNvSpPr>
          <p:nvPr>
            <p:ph type="sldImg"/>
          </p:nvPr>
        </p:nvSpPr>
        <p:spPr/>
      </p:sp>
      <p:sp>
        <p:nvSpPr>
          <p:cNvPr id="1126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2623D05B-01BC-4DE6-9E99-5E25A69C7F4F}" type="slidenum">
              <a:rPr lang="en-US" altLang="zh-CN"/>
            </a:fld>
            <a:endParaRPr lang="en-US" altLang="zh-CN"/>
          </a:p>
        </p:txBody>
      </p:sp>
      <p:sp>
        <p:nvSpPr>
          <p:cNvPr id="13314" name="Rectangle 2"/>
          <p:cNvSpPr>
            <a:spLocks noGrp="1" noRot="1" noChangeAspect="1" noChangeArrowheads="1" noTextEdit="1"/>
          </p:cNvSpPr>
          <p:nvPr>
            <p:ph type="sldImg"/>
          </p:nvPr>
        </p:nvSpPr>
        <p:spPr/>
      </p:sp>
      <p:sp>
        <p:nvSpPr>
          <p:cNvPr id="13315"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71E078B3-3C30-4F9E-96FA-ACE6C8451A46}" type="slidenum">
              <a:rPr lang="en-US" altLang="zh-CN"/>
            </a:fld>
            <a:endParaRPr lang="en-US" altLang="zh-CN"/>
          </a:p>
        </p:txBody>
      </p:sp>
      <p:sp>
        <p:nvSpPr>
          <p:cNvPr id="16386" name="Rectangle 2"/>
          <p:cNvSpPr>
            <a:spLocks noGrp="1" noRot="1" noChangeAspect="1" noChangeArrowheads="1" noTextEdit="1"/>
          </p:cNvSpPr>
          <p:nvPr>
            <p:ph type="sldImg"/>
          </p:nvPr>
        </p:nvSpPr>
        <p:spPr/>
      </p:sp>
      <p:sp>
        <p:nvSpPr>
          <p:cNvPr id="1638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fontAlgn="base">
              <a:spcBef>
                <a:spcPct val="0"/>
              </a:spcBef>
              <a:spcAft>
                <a:spcPct val="0"/>
              </a:spcAft>
            </a:pPr>
            <a:fld id="{F0FC5473-4931-4C08-BE23-C65DB6565C6F}" type="slidenum">
              <a:rPr lang="en-US" altLang="zh-CN"/>
            </a:fld>
            <a:endParaRPr lang="en-US" altLang="zh-CN"/>
          </a:p>
        </p:txBody>
      </p:sp>
      <p:sp>
        <p:nvSpPr>
          <p:cNvPr id="215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r"/>
            <a:fld id="{4AE5EC5B-02FC-4C13-BA8F-FB84CFD2B220}" type="slidenum">
              <a:rPr lang="en-US" altLang="zh-CN" sz="1200"/>
            </a:fld>
            <a:endParaRPr lang="en-US" altLang="zh-CN" sz="1200"/>
          </a:p>
        </p:txBody>
      </p:sp>
      <p:sp>
        <p:nvSpPr>
          <p:cNvPr id="21508"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r>
              <a:rPr lang="zh-CN" altLang="en-US" smtClean="0"/>
              <a:t>教师介绍仪器和实验操作，通过演示或学生实验，帮助学生理解产生浮力的原因。</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EAC1BF37-C103-4DBA-8BB2-82D6655CD3FB}"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792AB97-E741-4639-AF3B-B386AC795104}" type="slidenum">
              <a:rPr lang="en-US" altLang="zh-CN"/>
            </a:fld>
            <a:endParaRPr lang="en-US" altLang="zh-C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DBC1349F-4EAC-474B-A5C4-EB4D42C39B2A}"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p:spPr>
        <p:txBody>
          <a:bodyPr/>
          <a:lstStyle/>
          <a:p>
            <a:endParaRPr lang="zh-CN" altLang="en-US"/>
          </a:p>
        </p:txBody>
      </p:sp>
      <p:sp>
        <p:nvSpPr>
          <p:cNvPr id="4" name="日期占位符 3"/>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5" name="页脚占位符 4"/>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245225"/>
            <a:ext cx="2133600" cy="476250"/>
          </a:xfrm>
        </p:spPr>
        <p:txBody>
          <a:bodyPr/>
          <a:lstStyle>
            <a:lvl1pPr>
              <a:defRPr/>
            </a:lvl1pPr>
          </a:lstStyle>
          <a:p>
            <a:fld id="{7792C018-F95D-4EA7-B799-EAB74F10189D}"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3A297CCB-E22D-43B2-9AF5-0BEED36111D9}"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1BB731E-4753-413E-B4B3-7A82BDACAC19}"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D3299B0D-7BBA-415D-A5EB-15CF77C3F866}"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357BF6B6-BCB1-4D50-9F13-A63885BEF6BD}"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ABA31FEE-1FBB-46C6-96A8-36E3494D0E81}"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DE0CEAB8-96B3-4A14-AB54-C4DF5DA7EAE3}" type="slidenum">
              <a:rPr lang="en-US" altLang="zh-CN"/>
            </a:fld>
            <a:endParaRPr lang="en-US" altLang="zh-C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2D4AEB31-C69E-46FF-A32C-80FB8826275A}"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F580D2A6-95C5-4FE4-B39E-189B822456B1}"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6381BDCB-D3F1-4AAA-BC75-5ECECC336865}"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image" Target="../media/image10.png"/><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7.xml"/><Relationship Id="rId3" Type="http://schemas.openxmlformats.org/officeDocument/2006/relationships/image" Target="../media/image11.jpeg"/><Relationship Id="rId2" Type="http://schemas.openxmlformats.org/officeDocument/2006/relationships/image" Target="../media/image14.jpe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7.xml"/><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2.xml"/><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 Target="slide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83" name="Group 7"/>
          <p:cNvGrpSpPr/>
          <p:nvPr/>
        </p:nvGrpSpPr>
        <p:grpSpPr bwMode="auto">
          <a:xfrm>
            <a:off x="755576" y="723926"/>
            <a:ext cx="7307659" cy="5691861"/>
            <a:chOff x="476" y="164"/>
            <a:chExt cx="4830" cy="4045"/>
          </a:xfrm>
        </p:grpSpPr>
        <p:pic>
          <p:nvPicPr>
            <p:cNvPr id="75781" name="Picture 5" descr="1223-1101161642054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76" y="164"/>
              <a:ext cx="4830" cy="3538"/>
            </a:xfrm>
            <a:prstGeom prst="rect">
              <a:avLst/>
            </a:prstGeom>
            <a:noFill/>
            <a:extLst>
              <a:ext uri="{909E8E84-426E-40DD-AFC4-6F175D3DCCD1}">
                <a14:hiddenFill xmlns:a14="http://schemas.microsoft.com/office/drawing/2010/main">
                  <a:solidFill>
                    <a:srgbClr val="FFFFFF"/>
                  </a:solidFill>
                </a14:hiddenFill>
              </a:ext>
            </a:extLst>
          </p:spPr>
        </p:pic>
        <p:sp>
          <p:nvSpPr>
            <p:cNvPr id="75782" name="Text Box 6"/>
            <p:cNvSpPr txBox="1">
              <a:spLocks noChangeArrowheads="1"/>
            </p:cNvSpPr>
            <p:nvPr/>
          </p:nvSpPr>
          <p:spPr bwMode="auto">
            <a:xfrm>
              <a:off x="2018" y="3793"/>
              <a:ext cx="2503" cy="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3200" b="1" dirty="0">
                  <a:ea typeface="楷体" pitchFamily="49" charset="-122"/>
                </a:rPr>
                <a:t>水中美丽的花瓣</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5783"/>
                                        </p:tgtEl>
                                        <p:attrNameLst>
                                          <p:attrName>style.visibility</p:attrName>
                                        </p:attrNameLst>
                                      </p:cBhvr>
                                      <p:to>
                                        <p:strVal val="visible"/>
                                      </p:to>
                                    </p:set>
                                    <p:animEffect transition="in" filter="blinds(horizontal)">
                                      <p:cBhvr>
                                        <p:cTn id="7" dur="500"/>
                                        <p:tgtEl>
                                          <p:spTgt spid="75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2915816" y="692696"/>
            <a:ext cx="3600872" cy="697637"/>
          </a:xfrm>
        </p:spPr>
        <p:txBody>
          <a:bodyPr/>
          <a:lstStyle/>
          <a:p>
            <a:r>
              <a:rPr lang="zh-CN" altLang="en-US" sz="4000" b="1" dirty="0">
                <a:solidFill>
                  <a:srgbClr val="FF0000"/>
                </a:solidFill>
              </a:rPr>
              <a:t>一、浮力</a:t>
            </a:r>
          </a:p>
        </p:txBody>
      </p:sp>
      <p:sp>
        <p:nvSpPr>
          <p:cNvPr id="23557" name="Text Box 5"/>
          <p:cNvSpPr txBox="1">
            <a:spLocks noChangeArrowheads="1"/>
          </p:cNvSpPr>
          <p:nvPr/>
        </p:nvSpPr>
        <p:spPr bwMode="auto">
          <a:xfrm>
            <a:off x="611158" y="1390333"/>
            <a:ext cx="83534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t>1</a:t>
            </a:r>
            <a:r>
              <a:rPr lang="zh-CN" altLang="en-US" sz="2800" b="1"/>
              <a:t>、定义：浸在液体中的物体受到液体对它向上托的力叫浮力。</a:t>
            </a:r>
          </a:p>
        </p:txBody>
      </p:sp>
      <p:sp>
        <p:nvSpPr>
          <p:cNvPr id="23558" name="Text Box 6"/>
          <p:cNvSpPr txBox="1">
            <a:spLocks noChangeArrowheads="1"/>
          </p:cNvSpPr>
          <p:nvPr/>
        </p:nvSpPr>
        <p:spPr bwMode="auto">
          <a:xfrm>
            <a:off x="2716183" y="1349058"/>
            <a:ext cx="12969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b="1" dirty="0">
                <a:solidFill>
                  <a:srgbClr val="FF0000"/>
                </a:solidFill>
              </a:rPr>
              <a:t>浸在</a:t>
            </a:r>
          </a:p>
        </p:txBody>
      </p:sp>
      <p:sp>
        <p:nvSpPr>
          <p:cNvPr id="23559" name="Text Box 7"/>
          <p:cNvSpPr txBox="1">
            <a:spLocks noChangeArrowheads="1"/>
          </p:cNvSpPr>
          <p:nvPr/>
        </p:nvSpPr>
        <p:spPr bwMode="auto">
          <a:xfrm>
            <a:off x="798512" y="2741971"/>
            <a:ext cx="15113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a:t>浸在</a:t>
            </a:r>
          </a:p>
        </p:txBody>
      </p:sp>
      <p:sp>
        <p:nvSpPr>
          <p:cNvPr id="23560" name="AutoShape 8"/>
          <p:cNvSpPr/>
          <p:nvPr/>
        </p:nvSpPr>
        <p:spPr bwMode="auto">
          <a:xfrm>
            <a:off x="1663699" y="2526071"/>
            <a:ext cx="207963" cy="886469"/>
          </a:xfrm>
          <a:prstGeom prst="leftBrace">
            <a:avLst>
              <a:gd name="adj1" fmla="val 41728"/>
              <a:gd name="adj2" fmla="val 50000"/>
            </a:avLst>
          </a:prstGeom>
          <a:noFill/>
          <a:ln w="254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p>
        </p:txBody>
      </p:sp>
      <p:sp>
        <p:nvSpPr>
          <p:cNvPr id="23561" name="Text Box 9"/>
          <p:cNvSpPr txBox="1">
            <a:spLocks noChangeArrowheads="1"/>
          </p:cNvSpPr>
          <p:nvPr/>
        </p:nvSpPr>
        <p:spPr bwMode="auto">
          <a:xfrm>
            <a:off x="1879599" y="2310171"/>
            <a:ext cx="18002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dirty="0"/>
              <a:t>部分浸入</a:t>
            </a:r>
          </a:p>
        </p:txBody>
      </p:sp>
      <p:sp>
        <p:nvSpPr>
          <p:cNvPr id="23562" name="Text Box 10"/>
          <p:cNvSpPr txBox="1">
            <a:spLocks noChangeArrowheads="1"/>
          </p:cNvSpPr>
          <p:nvPr/>
        </p:nvSpPr>
        <p:spPr bwMode="auto">
          <a:xfrm>
            <a:off x="1871662" y="3181708"/>
            <a:ext cx="18002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dirty="0" smtClean="0"/>
              <a:t>浸没</a:t>
            </a:r>
            <a:endParaRPr lang="zh-CN" altLang="en-US" sz="2400" b="1" dirty="0"/>
          </a:p>
        </p:txBody>
      </p:sp>
      <p:sp>
        <p:nvSpPr>
          <p:cNvPr id="23563" name="Text Box 11"/>
          <p:cNvSpPr txBox="1">
            <a:spLocks noChangeArrowheads="1"/>
          </p:cNvSpPr>
          <p:nvPr/>
        </p:nvSpPr>
        <p:spPr bwMode="auto">
          <a:xfrm>
            <a:off x="700058" y="3668773"/>
            <a:ext cx="25209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t>2</a:t>
            </a:r>
            <a:r>
              <a:rPr lang="zh-CN" altLang="en-US" sz="2800" b="1"/>
              <a:t>、方向：</a:t>
            </a:r>
          </a:p>
        </p:txBody>
      </p:sp>
      <p:sp>
        <p:nvSpPr>
          <p:cNvPr id="23564" name="Text Box 12"/>
          <p:cNvSpPr txBox="1">
            <a:spLocks noChangeArrowheads="1"/>
          </p:cNvSpPr>
          <p:nvPr/>
        </p:nvSpPr>
        <p:spPr bwMode="auto">
          <a:xfrm>
            <a:off x="2232640" y="3643373"/>
            <a:ext cx="25209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b="1" dirty="0">
                <a:solidFill>
                  <a:srgbClr val="FF0000"/>
                </a:solidFill>
              </a:rPr>
              <a:t>竖直向上</a:t>
            </a:r>
          </a:p>
        </p:txBody>
      </p:sp>
      <p:sp>
        <p:nvSpPr>
          <p:cNvPr id="23565" name="Text Box 13"/>
          <p:cNvSpPr txBox="1">
            <a:spLocks noChangeArrowheads="1"/>
          </p:cNvSpPr>
          <p:nvPr/>
        </p:nvSpPr>
        <p:spPr bwMode="auto">
          <a:xfrm>
            <a:off x="700058" y="4387911"/>
            <a:ext cx="34559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t>3</a:t>
            </a:r>
            <a:r>
              <a:rPr lang="zh-CN" altLang="en-US" sz="2800" b="1"/>
              <a:t>、施力物体：</a:t>
            </a:r>
          </a:p>
        </p:txBody>
      </p:sp>
      <p:sp>
        <p:nvSpPr>
          <p:cNvPr id="23566" name="Text Box 14"/>
          <p:cNvSpPr txBox="1">
            <a:spLocks noChangeArrowheads="1"/>
          </p:cNvSpPr>
          <p:nvPr/>
        </p:nvSpPr>
        <p:spPr bwMode="auto">
          <a:xfrm>
            <a:off x="3109043" y="4359336"/>
            <a:ext cx="34559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b="1" dirty="0">
                <a:solidFill>
                  <a:srgbClr val="FF0000"/>
                </a:solidFill>
              </a:rPr>
              <a:t>液体</a:t>
            </a:r>
          </a:p>
        </p:txBody>
      </p:sp>
      <p:sp>
        <p:nvSpPr>
          <p:cNvPr id="23567" name="Text Box 15"/>
          <p:cNvSpPr txBox="1">
            <a:spLocks noChangeArrowheads="1"/>
          </p:cNvSpPr>
          <p:nvPr/>
        </p:nvSpPr>
        <p:spPr bwMode="auto">
          <a:xfrm>
            <a:off x="700058" y="5092761"/>
            <a:ext cx="33131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dirty="0"/>
              <a:t>4</a:t>
            </a:r>
            <a:r>
              <a:rPr lang="zh-CN" altLang="en-US" sz="2800" b="1" dirty="0" smtClean="0"/>
              <a:t>、称重法</a:t>
            </a:r>
            <a:r>
              <a:rPr lang="zh-CN" altLang="en-US" sz="2800" b="1" dirty="0"/>
              <a:t>求浮力：</a:t>
            </a:r>
          </a:p>
        </p:txBody>
      </p:sp>
      <p:sp>
        <p:nvSpPr>
          <p:cNvPr id="23568" name="Rectangle 16"/>
          <p:cNvSpPr>
            <a:spLocks noChangeArrowheads="1"/>
          </p:cNvSpPr>
          <p:nvPr/>
        </p:nvSpPr>
        <p:spPr bwMode="auto">
          <a:xfrm>
            <a:off x="4155252" y="5076312"/>
            <a:ext cx="27368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dirty="0">
                <a:solidFill>
                  <a:srgbClr val="FF0000"/>
                </a:solidFill>
              </a:rPr>
              <a:t>F</a:t>
            </a:r>
            <a:r>
              <a:rPr lang="zh-CN" altLang="en-US" sz="2800" b="1" baseline="-25000" dirty="0">
                <a:solidFill>
                  <a:srgbClr val="FF0000"/>
                </a:solidFill>
              </a:rPr>
              <a:t>浮</a:t>
            </a:r>
            <a:r>
              <a:rPr lang="zh-CN" altLang="en-US" sz="2800" b="1" dirty="0">
                <a:solidFill>
                  <a:srgbClr val="FF0000"/>
                </a:solidFill>
              </a:rPr>
              <a:t>＝</a:t>
            </a:r>
            <a:r>
              <a:rPr lang="en-US" altLang="zh-CN" sz="2800" b="1" dirty="0">
                <a:solidFill>
                  <a:srgbClr val="FF0000"/>
                </a:solidFill>
              </a:rPr>
              <a:t>G﹣F</a:t>
            </a:r>
            <a:r>
              <a:rPr lang="zh-CN" altLang="en-US" sz="2800" b="1" baseline="-25000" dirty="0">
                <a:solidFill>
                  <a:srgbClr val="FF0000"/>
                </a:solidFill>
              </a:rPr>
              <a:t>拉</a:t>
            </a:r>
          </a:p>
        </p:txBody>
      </p:sp>
      <p:sp>
        <p:nvSpPr>
          <p:cNvPr id="18" name="Text Box 15"/>
          <p:cNvSpPr txBox="1">
            <a:spLocks noChangeArrowheads="1"/>
          </p:cNvSpPr>
          <p:nvPr/>
        </p:nvSpPr>
        <p:spPr bwMode="auto">
          <a:xfrm>
            <a:off x="728602" y="5843548"/>
            <a:ext cx="821687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dirty="0" smtClean="0"/>
              <a:t>5</a:t>
            </a:r>
            <a:r>
              <a:rPr lang="zh-CN" altLang="en-US" sz="2800" b="1" dirty="0" smtClean="0"/>
              <a:t>、浮力产生的原因：物体上下表面受到的液体的压力差。</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wd">
                                    <p:tmPct val="10000"/>
                                  </p:iterate>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1000" fill="hold"/>
                                        <p:tgtEl>
                                          <p:spTgt spid="23556"/>
                                        </p:tgtEl>
                                        <p:attrNameLst>
                                          <p:attrName>ppt_x</p:attrName>
                                        </p:attrNameLst>
                                      </p:cBhvr>
                                      <p:tavLst>
                                        <p:tav tm="0">
                                          <p:val>
                                            <p:strVal val="#ppt_x"/>
                                          </p:val>
                                        </p:tav>
                                        <p:tav tm="100000">
                                          <p:val>
                                            <p:strVal val="#ppt_x"/>
                                          </p:val>
                                        </p:tav>
                                      </p:tavLst>
                                    </p:anim>
                                    <p:anim calcmode="lin" valueType="num">
                                      <p:cBhvr additive="base">
                                        <p:cTn id="8" dur="1000" fill="hold"/>
                                        <p:tgtEl>
                                          <p:spTgt spid="235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animEffect transition="in" filter="wipe(left)">
                                      <p:cBhvr>
                                        <p:cTn id="13" dur="500"/>
                                        <p:tgtEl>
                                          <p:spTgt spid="2355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3558"/>
                                        </p:tgtEl>
                                        <p:attrNameLst>
                                          <p:attrName>style.visibility</p:attrName>
                                        </p:attrNameLst>
                                      </p:cBhvr>
                                      <p:to>
                                        <p:strVal val="visible"/>
                                      </p:to>
                                    </p:set>
                                    <p:animEffect transition="in" filter="blinds(horizontal)">
                                      <p:cBhvr>
                                        <p:cTn id="18" dur="500"/>
                                        <p:tgtEl>
                                          <p:spTgt spid="2355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559"/>
                                        </p:tgtEl>
                                        <p:attrNameLst>
                                          <p:attrName>style.visibility</p:attrName>
                                        </p:attrNameLst>
                                      </p:cBhvr>
                                      <p:to>
                                        <p:strVal val="visible"/>
                                      </p:to>
                                    </p:set>
                                    <p:animEffect transition="in" filter="wipe(left)">
                                      <p:cBhvr>
                                        <p:cTn id="23" dur="500"/>
                                        <p:tgtEl>
                                          <p:spTgt spid="2355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3560"/>
                                        </p:tgtEl>
                                        <p:attrNameLst>
                                          <p:attrName>style.visibility</p:attrName>
                                        </p:attrNameLst>
                                      </p:cBhvr>
                                      <p:to>
                                        <p:strVal val="visible"/>
                                      </p:to>
                                    </p:set>
                                    <p:animEffect transition="in" filter="wipe(left)">
                                      <p:cBhvr>
                                        <p:cTn id="28" dur="500"/>
                                        <p:tgtEl>
                                          <p:spTgt spid="235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3561"/>
                                        </p:tgtEl>
                                        <p:attrNameLst>
                                          <p:attrName>style.visibility</p:attrName>
                                        </p:attrNameLst>
                                      </p:cBhvr>
                                      <p:to>
                                        <p:strVal val="visible"/>
                                      </p:to>
                                    </p:set>
                                    <p:animEffect transition="in" filter="wipe(left)">
                                      <p:cBhvr>
                                        <p:cTn id="33" dur="500"/>
                                        <p:tgtEl>
                                          <p:spTgt spid="2356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3562"/>
                                        </p:tgtEl>
                                        <p:attrNameLst>
                                          <p:attrName>style.visibility</p:attrName>
                                        </p:attrNameLst>
                                      </p:cBhvr>
                                      <p:to>
                                        <p:strVal val="visible"/>
                                      </p:to>
                                    </p:set>
                                    <p:animEffect transition="in" filter="wipe(left)">
                                      <p:cBhvr>
                                        <p:cTn id="38" dur="500"/>
                                        <p:tgtEl>
                                          <p:spTgt spid="2356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3563"/>
                                        </p:tgtEl>
                                        <p:attrNameLst>
                                          <p:attrName>style.visibility</p:attrName>
                                        </p:attrNameLst>
                                      </p:cBhvr>
                                      <p:to>
                                        <p:strVal val="visible"/>
                                      </p:to>
                                    </p:set>
                                    <p:animEffect transition="in" filter="wipe(left)">
                                      <p:cBhvr>
                                        <p:cTn id="43" dur="500"/>
                                        <p:tgtEl>
                                          <p:spTgt spid="2356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3564"/>
                                        </p:tgtEl>
                                        <p:attrNameLst>
                                          <p:attrName>style.visibility</p:attrName>
                                        </p:attrNameLst>
                                      </p:cBhvr>
                                      <p:to>
                                        <p:strVal val="visible"/>
                                      </p:to>
                                    </p:set>
                                    <p:animEffect transition="in" filter="wipe(left)">
                                      <p:cBhvr>
                                        <p:cTn id="48" dur="500"/>
                                        <p:tgtEl>
                                          <p:spTgt spid="2356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3565"/>
                                        </p:tgtEl>
                                        <p:attrNameLst>
                                          <p:attrName>style.visibility</p:attrName>
                                        </p:attrNameLst>
                                      </p:cBhvr>
                                      <p:to>
                                        <p:strVal val="visible"/>
                                      </p:to>
                                    </p:set>
                                    <p:animEffect transition="in" filter="wipe(left)">
                                      <p:cBhvr>
                                        <p:cTn id="53" dur="500"/>
                                        <p:tgtEl>
                                          <p:spTgt spid="2356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3566"/>
                                        </p:tgtEl>
                                        <p:attrNameLst>
                                          <p:attrName>style.visibility</p:attrName>
                                        </p:attrNameLst>
                                      </p:cBhvr>
                                      <p:to>
                                        <p:strVal val="visible"/>
                                      </p:to>
                                    </p:set>
                                    <p:animEffect transition="in" filter="wipe(left)">
                                      <p:cBhvr>
                                        <p:cTn id="58" dur="500"/>
                                        <p:tgtEl>
                                          <p:spTgt spid="2356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3567"/>
                                        </p:tgtEl>
                                        <p:attrNameLst>
                                          <p:attrName>style.visibility</p:attrName>
                                        </p:attrNameLst>
                                      </p:cBhvr>
                                      <p:to>
                                        <p:strVal val="visible"/>
                                      </p:to>
                                    </p:set>
                                    <p:animEffect transition="in" filter="wipe(left)">
                                      <p:cBhvr>
                                        <p:cTn id="63" dur="500"/>
                                        <p:tgtEl>
                                          <p:spTgt spid="2356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3568"/>
                                        </p:tgtEl>
                                        <p:attrNameLst>
                                          <p:attrName>style.visibility</p:attrName>
                                        </p:attrNameLst>
                                      </p:cBhvr>
                                      <p:to>
                                        <p:strVal val="visible"/>
                                      </p:to>
                                    </p:set>
                                    <p:animEffect transition="in" filter="wipe(left)">
                                      <p:cBhvr>
                                        <p:cTn id="68" dur="500"/>
                                        <p:tgtEl>
                                          <p:spTgt spid="23568"/>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58" grpId="0"/>
      <p:bldP spid="23559" grpId="0"/>
      <p:bldP spid="23560" grpId="0" animBg="1"/>
      <p:bldP spid="23561" grpId="0"/>
      <p:bldP spid="23562" grpId="0"/>
      <p:bldP spid="23563" grpId="0"/>
      <p:bldP spid="23564" grpId="0"/>
      <p:bldP spid="23565" grpId="0"/>
      <p:bldP spid="23566" grpId="0"/>
      <p:bldP spid="23567" grpId="0"/>
      <p:bldP spid="23568"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76375" y="1196975"/>
            <a:ext cx="2447925" cy="4752975"/>
          </a:xfrm>
          <a:prstGeom prst="rect">
            <a:avLst/>
          </a:prstGeom>
          <a:noFill/>
          <a:extLst>
            <a:ext uri="{909E8E84-426E-40DD-AFC4-6F175D3DCCD1}">
              <a14:hiddenFill xmlns:a14="http://schemas.microsoft.com/office/drawing/2010/main">
                <a:solidFill>
                  <a:srgbClr val="FFFFFF"/>
                </a:solidFill>
              </a14:hiddenFill>
            </a:ext>
          </a:extLst>
        </p:spPr>
      </p:pic>
      <p:sp>
        <p:nvSpPr>
          <p:cNvPr id="35847" name="Line 7"/>
          <p:cNvSpPr>
            <a:spLocks noChangeShapeType="1"/>
          </p:cNvSpPr>
          <p:nvPr/>
        </p:nvSpPr>
        <p:spPr bwMode="auto">
          <a:xfrm>
            <a:off x="2700338" y="2420938"/>
            <a:ext cx="0" cy="1009650"/>
          </a:xfrm>
          <a:prstGeom prst="line">
            <a:avLst/>
          </a:prstGeom>
          <a:noFill/>
          <a:ln w="57150">
            <a:solidFill>
              <a:srgbClr val="FF0000"/>
            </a:solidFill>
            <a:rou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3584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341438"/>
            <a:ext cx="2592388" cy="4392612"/>
          </a:xfrm>
          <a:prstGeom prst="rect">
            <a:avLst/>
          </a:prstGeom>
          <a:noFill/>
          <a:extLst>
            <a:ext uri="{909E8E84-426E-40DD-AFC4-6F175D3DCCD1}">
              <a14:hiddenFill xmlns:a14="http://schemas.microsoft.com/office/drawing/2010/main">
                <a:solidFill>
                  <a:srgbClr val="FFFFFF"/>
                </a:solidFill>
              </a14:hiddenFill>
            </a:ext>
          </a:extLst>
        </p:spPr>
      </p:pic>
      <p:sp>
        <p:nvSpPr>
          <p:cNvPr id="35849" name="Line 9"/>
          <p:cNvSpPr>
            <a:spLocks noChangeShapeType="1"/>
          </p:cNvSpPr>
          <p:nvPr/>
        </p:nvSpPr>
        <p:spPr bwMode="auto">
          <a:xfrm flipH="1" flipV="1">
            <a:off x="6300788" y="4581525"/>
            <a:ext cx="0" cy="1655763"/>
          </a:xfrm>
          <a:prstGeom prst="line">
            <a:avLst/>
          </a:prstGeom>
          <a:noFill/>
          <a:ln w="57150">
            <a:solidFill>
              <a:srgbClr val="FF0000"/>
            </a:solidFill>
            <a:rou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850" name="Line 10"/>
          <p:cNvSpPr>
            <a:spLocks noChangeShapeType="1"/>
          </p:cNvSpPr>
          <p:nvPr/>
        </p:nvSpPr>
        <p:spPr bwMode="auto">
          <a:xfrm>
            <a:off x="6300788" y="2636838"/>
            <a:ext cx="0" cy="793750"/>
          </a:xfrm>
          <a:prstGeom prst="line">
            <a:avLst/>
          </a:prstGeom>
          <a:noFill/>
          <a:ln w="57150">
            <a:solidFill>
              <a:srgbClr val="FF0000"/>
            </a:solidFill>
            <a:rou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35853" name="Group 13"/>
          <p:cNvGrpSpPr/>
          <p:nvPr/>
        </p:nvGrpSpPr>
        <p:grpSpPr bwMode="auto">
          <a:xfrm>
            <a:off x="6300788" y="2924175"/>
            <a:ext cx="792162" cy="1081088"/>
            <a:chOff x="5261" y="1933"/>
            <a:chExt cx="499" cy="681"/>
          </a:xfrm>
        </p:grpSpPr>
        <p:sp>
          <p:nvSpPr>
            <p:cNvPr id="35851" name="Line 11"/>
            <p:cNvSpPr>
              <a:spLocks noChangeShapeType="1"/>
            </p:cNvSpPr>
            <p:nvPr/>
          </p:nvSpPr>
          <p:spPr bwMode="auto">
            <a:xfrm flipV="1">
              <a:off x="5261" y="1979"/>
              <a:ext cx="0" cy="635"/>
            </a:xfrm>
            <a:prstGeom prst="line">
              <a:avLst/>
            </a:prstGeom>
            <a:noFill/>
            <a:ln w="57150">
              <a:solidFill>
                <a:srgbClr val="FF0000"/>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852" name="Text Box 12"/>
            <p:cNvSpPr txBox="1">
              <a:spLocks noChangeArrowheads="1"/>
            </p:cNvSpPr>
            <p:nvPr/>
          </p:nvSpPr>
          <p:spPr bwMode="auto">
            <a:xfrm>
              <a:off x="5306" y="1933"/>
              <a:ext cx="45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b="1">
                  <a:solidFill>
                    <a:srgbClr val="FF0000"/>
                  </a:solidFill>
                </a:rPr>
                <a:t>F</a:t>
              </a:r>
              <a:r>
                <a:rPr lang="zh-CN" altLang="en-US" b="1" baseline="-25000">
                  <a:solidFill>
                    <a:srgbClr val="FF0000"/>
                  </a:solidFill>
                </a:rPr>
                <a:t>浮</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5846"/>
                                        </p:tgtEl>
                                        <p:attrNameLst>
                                          <p:attrName>style.visibility</p:attrName>
                                        </p:attrNameLst>
                                      </p:cBhvr>
                                      <p:to>
                                        <p:strVal val="visible"/>
                                      </p:to>
                                    </p:set>
                                    <p:animEffect transition="in" filter="blinds(horizontal)">
                                      <p:cBhvr>
                                        <p:cTn id="7" dur="500"/>
                                        <p:tgtEl>
                                          <p:spTgt spid="358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847"/>
                                        </p:tgtEl>
                                        <p:attrNameLst>
                                          <p:attrName>style.visibility</p:attrName>
                                        </p:attrNameLst>
                                      </p:cBhvr>
                                      <p:to>
                                        <p:strVal val="visible"/>
                                      </p:to>
                                    </p:set>
                                    <p:animEffect transition="in" filter="wipe(up)">
                                      <p:cBhvr>
                                        <p:cTn id="12" dur="500"/>
                                        <p:tgtEl>
                                          <p:spTgt spid="3584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5848"/>
                                        </p:tgtEl>
                                        <p:attrNameLst>
                                          <p:attrName>style.visibility</p:attrName>
                                        </p:attrNameLst>
                                      </p:cBhvr>
                                      <p:to>
                                        <p:strVal val="visible"/>
                                      </p:to>
                                    </p:set>
                                    <p:animEffect transition="in" filter="blinds(horizontal)">
                                      <p:cBhvr>
                                        <p:cTn id="17" dur="500"/>
                                        <p:tgtEl>
                                          <p:spTgt spid="358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5849"/>
                                        </p:tgtEl>
                                        <p:attrNameLst>
                                          <p:attrName>style.visibility</p:attrName>
                                        </p:attrNameLst>
                                      </p:cBhvr>
                                      <p:to>
                                        <p:strVal val="visible"/>
                                      </p:to>
                                    </p:set>
                                    <p:animEffect transition="in" filter="wipe(up)">
                                      <p:cBhvr>
                                        <p:cTn id="22" dur="500"/>
                                        <p:tgtEl>
                                          <p:spTgt spid="3584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5850"/>
                                        </p:tgtEl>
                                        <p:attrNameLst>
                                          <p:attrName>style.visibility</p:attrName>
                                        </p:attrNameLst>
                                      </p:cBhvr>
                                      <p:to>
                                        <p:strVal val="visible"/>
                                      </p:to>
                                    </p:set>
                                    <p:animEffect transition="in" filter="wipe(up)">
                                      <p:cBhvr>
                                        <p:cTn id="27" dur="500"/>
                                        <p:tgtEl>
                                          <p:spTgt spid="35850"/>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xit" presetSubtype="0" fill="hold" grpId="1" nodeType="clickEffect">
                                  <p:stCondLst>
                                    <p:cond delay="0"/>
                                  </p:stCondLst>
                                  <p:childTnLst>
                                    <p:animEffect transition="out" filter="fade">
                                      <p:cBhvr>
                                        <p:cTn id="31" dur="1000"/>
                                        <p:tgtEl>
                                          <p:spTgt spid="35850"/>
                                        </p:tgtEl>
                                      </p:cBhvr>
                                    </p:animEffect>
                                    <p:anim calcmode="lin" valueType="num">
                                      <p:cBhvr>
                                        <p:cTn id="32" dur="1000"/>
                                        <p:tgtEl>
                                          <p:spTgt spid="35850"/>
                                        </p:tgtEl>
                                        <p:attrNameLst>
                                          <p:attrName>ppt_x</p:attrName>
                                        </p:attrNameLst>
                                      </p:cBhvr>
                                      <p:tavLst>
                                        <p:tav tm="0">
                                          <p:val>
                                            <p:strVal val="ppt_x"/>
                                          </p:val>
                                        </p:tav>
                                        <p:tav tm="100000">
                                          <p:val>
                                            <p:strVal val="ppt_x"/>
                                          </p:val>
                                        </p:tav>
                                      </p:tavLst>
                                    </p:anim>
                                    <p:anim calcmode="lin" valueType="num">
                                      <p:cBhvr>
                                        <p:cTn id="33" dur="1000"/>
                                        <p:tgtEl>
                                          <p:spTgt spid="35850"/>
                                        </p:tgtEl>
                                        <p:attrNameLst>
                                          <p:attrName>ppt_y</p:attrName>
                                        </p:attrNameLst>
                                      </p:cBhvr>
                                      <p:tavLst>
                                        <p:tav tm="0">
                                          <p:val>
                                            <p:strVal val="ppt_y"/>
                                          </p:val>
                                        </p:tav>
                                        <p:tav tm="100000">
                                          <p:val>
                                            <p:strVal val="ppt_y+.1"/>
                                          </p:val>
                                        </p:tav>
                                      </p:tavLst>
                                    </p:anim>
                                    <p:set>
                                      <p:cBhvr>
                                        <p:cTn id="34" dur="1" fill="hold">
                                          <p:stCondLst>
                                            <p:cond delay="999"/>
                                          </p:stCondLst>
                                        </p:cTn>
                                        <p:tgtEl>
                                          <p:spTgt spid="3585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47" presetClass="exit" presetSubtype="0" fill="hold" grpId="1" nodeType="clickEffect">
                                  <p:stCondLst>
                                    <p:cond delay="0"/>
                                  </p:stCondLst>
                                  <p:childTnLst>
                                    <p:animEffect transition="out" filter="fade">
                                      <p:cBhvr>
                                        <p:cTn id="38" dur="1000"/>
                                        <p:tgtEl>
                                          <p:spTgt spid="35849"/>
                                        </p:tgtEl>
                                      </p:cBhvr>
                                    </p:animEffect>
                                    <p:anim calcmode="lin" valueType="num">
                                      <p:cBhvr>
                                        <p:cTn id="39" dur="1000"/>
                                        <p:tgtEl>
                                          <p:spTgt spid="35849"/>
                                        </p:tgtEl>
                                        <p:attrNameLst>
                                          <p:attrName>ppt_x</p:attrName>
                                        </p:attrNameLst>
                                      </p:cBhvr>
                                      <p:tavLst>
                                        <p:tav tm="0">
                                          <p:val>
                                            <p:strVal val="ppt_x"/>
                                          </p:val>
                                        </p:tav>
                                        <p:tav tm="100000">
                                          <p:val>
                                            <p:strVal val="ppt_x"/>
                                          </p:val>
                                        </p:tav>
                                      </p:tavLst>
                                    </p:anim>
                                    <p:anim calcmode="lin" valueType="num">
                                      <p:cBhvr>
                                        <p:cTn id="40" dur="1000"/>
                                        <p:tgtEl>
                                          <p:spTgt spid="35849"/>
                                        </p:tgtEl>
                                        <p:attrNameLst>
                                          <p:attrName>ppt_y</p:attrName>
                                        </p:attrNameLst>
                                      </p:cBhvr>
                                      <p:tavLst>
                                        <p:tav tm="0">
                                          <p:val>
                                            <p:strVal val="ppt_y"/>
                                          </p:val>
                                        </p:tav>
                                        <p:tav tm="100000">
                                          <p:val>
                                            <p:strVal val="ppt_y-.1"/>
                                          </p:val>
                                        </p:tav>
                                      </p:tavLst>
                                    </p:anim>
                                    <p:set>
                                      <p:cBhvr>
                                        <p:cTn id="41" dur="1" fill="hold">
                                          <p:stCondLst>
                                            <p:cond delay="999"/>
                                          </p:stCondLst>
                                        </p:cTn>
                                        <p:tgtEl>
                                          <p:spTgt spid="3584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5853"/>
                                        </p:tgtEl>
                                        <p:attrNameLst>
                                          <p:attrName>style.visibility</p:attrName>
                                        </p:attrNameLst>
                                      </p:cBhvr>
                                      <p:to>
                                        <p:strVal val="visible"/>
                                      </p:to>
                                    </p:set>
                                    <p:animEffect transition="in" filter="wipe(down)">
                                      <p:cBhvr>
                                        <p:cTn id="46" dur="500"/>
                                        <p:tgtEl>
                                          <p:spTgt spid="35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animBg="1"/>
      <p:bldP spid="35849" grpId="0" animBg="1"/>
      <p:bldP spid="35849" grpId="1" animBg="1"/>
      <p:bldP spid="35850" grpId="0" animBg="1"/>
      <p:bldP spid="3585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Text Box 4"/>
          <p:cNvSpPr txBox="1">
            <a:spLocks noChangeArrowheads="1"/>
          </p:cNvSpPr>
          <p:nvPr/>
        </p:nvSpPr>
        <p:spPr bwMode="auto">
          <a:xfrm>
            <a:off x="815975" y="1808163"/>
            <a:ext cx="1916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实验猜想：</a:t>
            </a:r>
          </a:p>
        </p:txBody>
      </p:sp>
      <p:sp>
        <p:nvSpPr>
          <p:cNvPr id="187396" name="Text Box 5"/>
          <p:cNvSpPr txBox="1">
            <a:spLocks noChangeArrowheads="1"/>
          </p:cNvSpPr>
          <p:nvPr/>
        </p:nvSpPr>
        <p:spPr bwMode="auto">
          <a:xfrm>
            <a:off x="860425" y="2663825"/>
            <a:ext cx="6697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猜想</a:t>
            </a:r>
            <a:r>
              <a:rPr lang="en-US" altLang="zh-CN" sz="2800" b="1">
                <a:solidFill>
                  <a:srgbClr val="FF0000"/>
                </a:solidFill>
                <a:latin typeface="Times New Roman" pitchFamily="18" charset="0"/>
                <a:ea typeface="华文楷体" pitchFamily="2" charset="-122"/>
              </a:rPr>
              <a:t>1</a:t>
            </a:r>
            <a:r>
              <a:rPr lang="zh-CN" altLang="en-US" sz="2800" b="1">
                <a:solidFill>
                  <a:srgbClr val="FF0000"/>
                </a:solidFill>
                <a:latin typeface="Times New Roman" pitchFamily="18" charset="0"/>
                <a:ea typeface="华文楷体" pitchFamily="2" charset="-122"/>
              </a:rPr>
              <a:t>：</a:t>
            </a:r>
            <a:r>
              <a:rPr lang="zh-CN" altLang="en-US" sz="2800" b="1">
                <a:latin typeface="Times New Roman" pitchFamily="18" charset="0"/>
                <a:ea typeface="华文楷体" pitchFamily="2" charset="-122"/>
              </a:rPr>
              <a:t>浮力可能与液体的密度有关</a:t>
            </a:r>
          </a:p>
        </p:txBody>
      </p:sp>
      <p:sp>
        <p:nvSpPr>
          <p:cNvPr id="187397" name="Text Box 6"/>
          <p:cNvSpPr txBox="1">
            <a:spLocks noChangeArrowheads="1"/>
          </p:cNvSpPr>
          <p:nvPr/>
        </p:nvSpPr>
        <p:spPr bwMode="auto">
          <a:xfrm>
            <a:off x="865188" y="4143375"/>
            <a:ext cx="58848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猜想</a:t>
            </a:r>
            <a:r>
              <a:rPr lang="en-US" altLang="zh-CN" sz="2800" b="1">
                <a:solidFill>
                  <a:srgbClr val="FF0000"/>
                </a:solidFill>
                <a:latin typeface="Times New Roman" pitchFamily="18" charset="0"/>
                <a:ea typeface="华文楷体" pitchFamily="2" charset="-122"/>
              </a:rPr>
              <a:t>4</a:t>
            </a:r>
            <a:r>
              <a:rPr lang="zh-CN" altLang="en-US" sz="2800" b="1">
                <a:solidFill>
                  <a:srgbClr val="FF0000"/>
                </a:solidFill>
                <a:latin typeface="Times New Roman" pitchFamily="18" charset="0"/>
                <a:ea typeface="华文楷体" pitchFamily="2" charset="-122"/>
              </a:rPr>
              <a:t>：</a:t>
            </a:r>
            <a:r>
              <a:rPr lang="zh-CN" altLang="en-US" sz="2800" b="1">
                <a:latin typeface="Times New Roman" pitchFamily="18" charset="0"/>
                <a:ea typeface="华文楷体" pitchFamily="2" charset="-122"/>
              </a:rPr>
              <a:t>浮力可能与物体的体积有关</a:t>
            </a:r>
          </a:p>
        </p:txBody>
      </p:sp>
      <p:sp>
        <p:nvSpPr>
          <p:cNvPr id="187398" name="Text Box 7"/>
          <p:cNvSpPr txBox="1">
            <a:spLocks noChangeArrowheads="1"/>
          </p:cNvSpPr>
          <p:nvPr/>
        </p:nvSpPr>
        <p:spPr bwMode="auto">
          <a:xfrm>
            <a:off x="865188" y="3643313"/>
            <a:ext cx="76184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猜想</a:t>
            </a:r>
            <a:r>
              <a:rPr lang="en-US" altLang="zh-CN" sz="2800" b="1">
                <a:solidFill>
                  <a:srgbClr val="FF0000"/>
                </a:solidFill>
                <a:latin typeface="Times New Roman" pitchFamily="18" charset="0"/>
                <a:ea typeface="华文楷体" pitchFamily="2" charset="-122"/>
              </a:rPr>
              <a:t>3</a:t>
            </a:r>
            <a:r>
              <a:rPr lang="zh-CN" altLang="en-US" sz="2800" b="1">
                <a:solidFill>
                  <a:srgbClr val="FF0000"/>
                </a:solidFill>
                <a:latin typeface="Times New Roman" pitchFamily="18" charset="0"/>
                <a:ea typeface="华文楷体" pitchFamily="2" charset="-122"/>
              </a:rPr>
              <a:t>：</a:t>
            </a:r>
            <a:r>
              <a:rPr lang="zh-CN" altLang="en-US" sz="2800" b="1">
                <a:latin typeface="Times New Roman" pitchFamily="18" charset="0"/>
                <a:ea typeface="华文楷体" pitchFamily="2" charset="-122"/>
              </a:rPr>
              <a:t>浮力可能与物体浸没在液体的深度有关</a:t>
            </a:r>
          </a:p>
        </p:txBody>
      </p:sp>
      <p:sp>
        <p:nvSpPr>
          <p:cNvPr id="187399" name="Text Box 8"/>
          <p:cNvSpPr txBox="1">
            <a:spLocks noChangeArrowheads="1"/>
          </p:cNvSpPr>
          <p:nvPr/>
        </p:nvSpPr>
        <p:spPr bwMode="auto">
          <a:xfrm>
            <a:off x="1816100" y="5162550"/>
            <a:ext cx="53324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其它猜想：</a:t>
            </a:r>
            <a:r>
              <a:rPr lang="en-US" altLang="zh-CN" sz="2800" b="1">
                <a:latin typeface="Times New Roman" pitchFamily="18" charset="0"/>
                <a:ea typeface="华文楷体" pitchFamily="2" charset="-122"/>
              </a:rPr>
              <a:t>…… …… …… ……</a:t>
            </a:r>
          </a:p>
        </p:txBody>
      </p:sp>
      <p:sp>
        <p:nvSpPr>
          <p:cNvPr id="187402" name="Text Box 6"/>
          <p:cNvSpPr txBox="1">
            <a:spLocks noChangeArrowheads="1"/>
          </p:cNvSpPr>
          <p:nvPr/>
        </p:nvSpPr>
        <p:spPr bwMode="auto">
          <a:xfrm>
            <a:off x="860425" y="3114675"/>
            <a:ext cx="79295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dirty="0">
                <a:solidFill>
                  <a:srgbClr val="FF0000"/>
                </a:solidFill>
                <a:latin typeface="Times New Roman" pitchFamily="18" charset="0"/>
                <a:ea typeface="华文楷体" pitchFamily="2" charset="-122"/>
              </a:rPr>
              <a:t>猜想</a:t>
            </a:r>
            <a:r>
              <a:rPr lang="en-US" altLang="zh-CN" sz="2800" b="1" dirty="0">
                <a:solidFill>
                  <a:srgbClr val="FF0000"/>
                </a:solidFill>
                <a:latin typeface="Times New Roman" pitchFamily="18" charset="0"/>
                <a:ea typeface="华文楷体" pitchFamily="2" charset="-122"/>
              </a:rPr>
              <a:t>2</a:t>
            </a:r>
            <a:r>
              <a:rPr lang="zh-CN" altLang="en-US" sz="2800" b="1" dirty="0">
                <a:solidFill>
                  <a:srgbClr val="FF0000"/>
                </a:solidFill>
                <a:latin typeface="Times New Roman" pitchFamily="18" charset="0"/>
                <a:ea typeface="华文楷体" pitchFamily="2" charset="-122"/>
              </a:rPr>
              <a:t>：</a:t>
            </a:r>
            <a:r>
              <a:rPr lang="zh-CN" altLang="en-US" sz="2800" b="1" dirty="0">
                <a:latin typeface="Times New Roman" pitchFamily="18" charset="0"/>
                <a:ea typeface="华文楷体" pitchFamily="2" charset="-122"/>
              </a:rPr>
              <a:t>浮力可能与物体的密度有关</a:t>
            </a:r>
          </a:p>
        </p:txBody>
      </p:sp>
      <p:sp>
        <p:nvSpPr>
          <p:cNvPr id="9" name="Rectangle 2"/>
          <p:cNvSpPr txBox="1">
            <a:spLocks noChangeArrowheads="1"/>
          </p:cNvSpPr>
          <p:nvPr/>
        </p:nvSpPr>
        <p:spPr>
          <a:xfrm>
            <a:off x="1043608" y="836712"/>
            <a:ext cx="4464496" cy="792088"/>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a:lstStyle>
          <a:p>
            <a:r>
              <a:rPr lang="zh-CN" altLang="en-US" sz="4000" b="1" kern="0" dirty="0" smtClean="0">
                <a:solidFill>
                  <a:srgbClr val="FF0000"/>
                </a:solidFill>
              </a:rPr>
              <a:t>二、浮力的大小</a:t>
            </a:r>
            <a:endParaRPr lang="zh-CN" altLang="en-US" sz="4000" b="1" kern="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7395"/>
                                        </p:tgtEl>
                                        <p:attrNameLst>
                                          <p:attrName>style.visibility</p:attrName>
                                        </p:attrNameLst>
                                      </p:cBhvr>
                                      <p:to>
                                        <p:strVal val="visible"/>
                                      </p:to>
                                    </p:set>
                                    <p:anim calcmode="lin" valueType="num">
                                      <p:cBhvr additive="base">
                                        <p:cTn id="7" dur="500" fill="hold"/>
                                        <p:tgtEl>
                                          <p:spTgt spid="187395"/>
                                        </p:tgtEl>
                                        <p:attrNameLst>
                                          <p:attrName>ppt_x</p:attrName>
                                        </p:attrNameLst>
                                      </p:cBhvr>
                                      <p:tavLst>
                                        <p:tav tm="0">
                                          <p:val>
                                            <p:strVal val="#ppt_x"/>
                                          </p:val>
                                        </p:tav>
                                        <p:tav tm="100000">
                                          <p:val>
                                            <p:strVal val="#ppt_x"/>
                                          </p:val>
                                        </p:tav>
                                      </p:tavLst>
                                    </p:anim>
                                    <p:anim calcmode="lin" valueType="num">
                                      <p:cBhvr additive="base">
                                        <p:cTn id="8" dur="500" fill="hold"/>
                                        <p:tgtEl>
                                          <p:spTgt spid="1873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7396"/>
                                        </p:tgtEl>
                                        <p:attrNameLst>
                                          <p:attrName>style.visibility</p:attrName>
                                        </p:attrNameLst>
                                      </p:cBhvr>
                                      <p:to>
                                        <p:strVal val="visible"/>
                                      </p:to>
                                    </p:set>
                                    <p:anim calcmode="lin" valueType="num">
                                      <p:cBhvr additive="base">
                                        <p:cTn id="13" dur="500" fill="hold"/>
                                        <p:tgtEl>
                                          <p:spTgt spid="187396"/>
                                        </p:tgtEl>
                                        <p:attrNameLst>
                                          <p:attrName>ppt_x</p:attrName>
                                        </p:attrNameLst>
                                      </p:cBhvr>
                                      <p:tavLst>
                                        <p:tav tm="0">
                                          <p:val>
                                            <p:strVal val="#ppt_x"/>
                                          </p:val>
                                        </p:tav>
                                        <p:tav tm="100000">
                                          <p:val>
                                            <p:strVal val="#ppt_x"/>
                                          </p:val>
                                        </p:tav>
                                      </p:tavLst>
                                    </p:anim>
                                    <p:anim calcmode="lin" valueType="num">
                                      <p:cBhvr additive="base">
                                        <p:cTn id="14" dur="500" fill="hold"/>
                                        <p:tgtEl>
                                          <p:spTgt spid="18739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7402"/>
                                        </p:tgtEl>
                                        <p:attrNameLst>
                                          <p:attrName>style.visibility</p:attrName>
                                        </p:attrNameLst>
                                      </p:cBhvr>
                                      <p:to>
                                        <p:strVal val="visible"/>
                                      </p:to>
                                    </p:set>
                                    <p:anim calcmode="lin" valueType="num">
                                      <p:cBhvr additive="base">
                                        <p:cTn id="19" dur="500" fill="hold"/>
                                        <p:tgtEl>
                                          <p:spTgt spid="187402"/>
                                        </p:tgtEl>
                                        <p:attrNameLst>
                                          <p:attrName>ppt_x</p:attrName>
                                        </p:attrNameLst>
                                      </p:cBhvr>
                                      <p:tavLst>
                                        <p:tav tm="0">
                                          <p:val>
                                            <p:strVal val="#ppt_x"/>
                                          </p:val>
                                        </p:tav>
                                        <p:tav tm="100000">
                                          <p:val>
                                            <p:strVal val="#ppt_x"/>
                                          </p:val>
                                        </p:tav>
                                      </p:tavLst>
                                    </p:anim>
                                    <p:anim calcmode="lin" valueType="num">
                                      <p:cBhvr additive="base">
                                        <p:cTn id="20" dur="500" fill="hold"/>
                                        <p:tgtEl>
                                          <p:spTgt spid="18740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7398"/>
                                        </p:tgtEl>
                                        <p:attrNameLst>
                                          <p:attrName>style.visibility</p:attrName>
                                        </p:attrNameLst>
                                      </p:cBhvr>
                                      <p:to>
                                        <p:strVal val="visible"/>
                                      </p:to>
                                    </p:set>
                                    <p:anim calcmode="lin" valueType="num">
                                      <p:cBhvr additive="base">
                                        <p:cTn id="25" dur="500" fill="hold"/>
                                        <p:tgtEl>
                                          <p:spTgt spid="187398"/>
                                        </p:tgtEl>
                                        <p:attrNameLst>
                                          <p:attrName>ppt_x</p:attrName>
                                        </p:attrNameLst>
                                      </p:cBhvr>
                                      <p:tavLst>
                                        <p:tav tm="0">
                                          <p:val>
                                            <p:strVal val="#ppt_x"/>
                                          </p:val>
                                        </p:tav>
                                        <p:tav tm="100000">
                                          <p:val>
                                            <p:strVal val="#ppt_x"/>
                                          </p:val>
                                        </p:tav>
                                      </p:tavLst>
                                    </p:anim>
                                    <p:anim calcmode="lin" valueType="num">
                                      <p:cBhvr additive="base">
                                        <p:cTn id="26" dur="500" fill="hold"/>
                                        <p:tgtEl>
                                          <p:spTgt spid="18739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7397"/>
                                        </p:tgtEl>
                                        <p:attrNameLst>
                                          <p:attrName>style.visibility</p:attrName>
                                        </p:attrNameLst>
                                      </p:cBhvr>
                                      <p:to>
                                        <p:strVal val="visible"/>
                                      </p:to>
                                    </p:set>
                                    <p:anim calcmode="lin" valueType="num">
                                      <p:cBhvr additive="base">
                                        <p:cTn id="31" dur="500" fill="hold"/>
                                        <p:tgtEl>
                                          <p:spTgt spid="187397"/>
                                        </p:tgtEl>
                                        <p:attrNameLst>
                                          <p:attrName>ppt_x</p:attrName>
                                        </p:attrNameLst>
                                      </p:cBhvr>
                                      <p:tavLst>
                                        <p:tav tm="0">
                                          <p:val>
                                            <p:strVal val="#ppt_x"/>
                                          </p:val>
                                        </p:tav>
                                        <p:tav tm="100000">
                                          <p:val>
                                            <p:strVal val="#ppt_x"/>
                                          </p:val>
                                        </p:tav>
                                      </p:tavLst>
                                    </p:anim>
                                    <p:anim calcmode="lin" valueType="num">
                                      <p:cBhvr additive="base">
                                        <p:cTn id="32" dur="500" fill="hold"/>
                                        <p:tgtEl>
                                          <p:spTgt spid="18739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7399"/>
                                        </p:tgtEl>
                                        <p:attrNameLst>
                                          <p:attrName>style.visibility</p:attrName>
                                        </p:attrNameLst>
                                      </p:cBhvr>
                                      <p:to>
                                        <p:strVal val="visible"/>
                                      </p:to>
                                    </p:set>
                                    <p:anim calcmode="lin" valueType="num">
                                      <p:cBhvr additive="base">
                                        <p:cTn id="37" dur="500" fill="hold"/>
                                        <p:tgtEl>
                                          <p:spTgt spid="187399"/>
                                        </p:tgtEl>
                                        <p:attrNameLst>
                                          <p:attrName>ppt_x</p:attrName>
                                        </p:attrNameLst>
                                      </p:cBhvr>
                                      <p:tavLst>
                                        <p:tav tm="0">
                                          <p:val>
                                            <p:strVal val="#ppt_x"/>
                                          </p:val>
                                        </p:tav>
                                        <p:tav tm="100000">
                                          <p:val>
                                            <p:strVal val="#ppt_x"/>
                                          </p:val>
                                        </p:tav>
                                      </p:tavLst>
                                    </p:anim>
                                    <p:anim calcmode="lin" valueType="num">
                                      <p:cBhvr additive="base">
                                        <p:cTn id="38" dur="500" fill="hold"/>
                                        <p:tgtEl>
                                          <p:spTgt spid="18739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wd">
                                    <p:tmPct val="10000"/>
                                  </p:iterate>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ppt_x"/>
                                          </p:val>
                                        </p:tav>
                                        <p:tav tm="100000">
                                          <p:val>
                                            <p:strVal val="#ppt_x"/>
                                          </p:val>
                                        </p:tav>
                                      </p:tavLst>
                                    </p:anim>
                                    <p:anim calcmode="lin" valueType="num">
                                      <p:cBhvr additive="base">
                                        <p:cTn id="44"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p:bldP spid="187396" grpId="0"/>
      <p:bldP spid="187397" grpId="0"/>
      <p:bldP spid="187398" grpId="0"/>
      <p:bldP spid="187399" grpId="0"/>
      <p:bldP spid="18740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93800" y="850900"/>
            <a:ext cx="6804025" cy="609600"/>
          </a:xfrm>
        </p:spPr>
        <p:txBody>
          <a:bodyPr/>
          <a:lstStyle/>
          <a:p>
            <a:pPr eaLnBrk="1" hangingPunct="1"/>
            <a:r>
              <a:rPr lang="zh-CN" altLang="en-US" sz="3600" b="1" smtClean="0">
                <a:solidFill>
                  <a:srgbClr val="0000CC"/>
                </a:solidFill>
                <a:latin typeface="Times New Roman" pitchFamily="18" charset="0"/>
                <a:ea typeface="华文楷体" pitchFamily="2" charset="-122"/>
              </a:rPr>
              <a:t>实验探究：影响浮力大小的因素</a:t>
            </a:r>
          </a:p>
        </p:txBody>
      </p:sp>
      <p:sp>
        <p:nvSpPr>
          <p:cNvPr id="203780" name="Text Box 4"/>
          <p:cNvSpPr txBox="1">
            <a:spLocks noChangeArrowheads="1"/>
          </p:cNvSpPr>
          <p:nvPr/>
        </p:nvSpPr>
        <p:spPr bwMode="auto">
          <a:xfrm>
            <a:off x="882650" y="4718050"/>
            <a:ext cx="73421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3200" b="1">
                <a:latin typeface="Times New Roman" pitchFamily="18" charset="0"/>
                <a:ea typeface="华文楷体" pitchFamily="2" charset="-122"/>
              </a:rPr>
              <a:t>       </a:t>
            </a:r>
            <a:r>
              <a:rPr kumimoji="1" lang="zh-CN" altLang="en-US" sz="2800" b="1">
                <a:latin typeface="Times New Roman" pitchFamily="18" charset="0"/>
                <a:ea typeface="华文楷体" pitchFamily="2" charset="-122"/>
              </a:rPr>
              <a:t>通过上面的器材我们应用控制变量法能研究浮力大小与哪些因素有关？</a:t>
            </a:r>
          </a:p>
        </p:txBody>
      </p:sp>
      <p:sp>
        <p:nvSpPr>
          <p:cNvPr id="203781" name="Rectangle 5"/>
          <p:cNvSpPr>
            <a:spLocks noChangeArrowheads="1"/>
          </p:cNvSpPr>
          <p:nvPr/>
        </p:nvSpPr>
        <p:spPr bwMode="auto">
          <a:xfrm>
            <a:off x="1060450" y="2825750"/>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sp>
        <p:nvSpPr>
          <p:cNvPr id="203782" name="Rectangle 6"/>
          <p:cNvSpPr>
            <a:spLocks noChangeArrowheads="1"/>
          </p:cNvSpPr>
          <p:nvPr/>
        </p:nvSpPr>
        <p:spPr bwMode="auto">
          <a:xfrm>
            <a:off x="2879725" y="2609850"/>
            <a:ext cx="574675" cy="863600"/>
          </a:xfrm>
          <a:prstGeom prst="rect">
            <a:avLst/>
          </a:prstGeom>
          <a:gradFill rotWithShape="1">
            <a:gsLst>
              <a:gs pos="0">
                <a:srgbClr val="FFFF99"/>
              </a:gs>
              <a:gs pos="50000">
                <a:srgbClr val="767647"/>
              </a:gs>
              <a:gs pos="100000">
                <a:srgbClr val="FFFF99"/>
              </a:gs>
            </a:gsLst>
            <a:lin ang="0" scaled="1"/>
          </a:gradFill>
          <a:ln w="28575" algn="ctr">
            <a:solidFill>
              <a:schemeClr val="tx1"/>
            </a:solidFill>
            <a:miter lim="800000"/>
          </a:ln>
        </p:spPr>
        <p:txBody>
          <a:bodyPr anchor="ct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203783" name="Text Box 7"/>
          <p:cNvSpPr txBox="1">
            <a:spLocks noChangeArrowheads="1"/>
          </p:cNvSpPr>
          <p:nvPr/>
        </p:nvSpPr>
        <p:spPr bwMode="auto">
          <a:xfrm>
            <a:off x="922338" y="3676650"/>
            <a:ext cx="9636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铁块</a:t>
            </a:r>
          </a:p>
        </p:txBody>
      </p:sp>
      <p:sp>
        <p:nvSpPr>
          <p:cNvPr id="203784" name="Text Box 8"/>
          <p:cNvSpPr txBox="1">
            <a:spLocks noChangeArrowheads="1"/>
          </p:cNvSpPr>
          <p:nvPr/>
        </p:nvSpPr>
        <p:spPr bwMode="auto">
          <a:xfrm>
            <a:off x="1841500" y="3651250"/>
            <a:ext cx="796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铁块</a:t>
            </a:r>
          </a:p>
        </p:txBody>
      </p:sp>
      <p:sp>
        <p:nvSpPr>
          <p:cNvPr id="203785" name="Text Box 9"/>
          <p:cNvSpPr txBox="1">
            <a:spLocks noChangeArrowheads="1"/>
          </p:cNvSpPr>
          <p:nvPr/>
        </p:nvSpPr>
        <p:spPr bwMode="auto">
          <a:xfrm>
            <a:off x="2749550" y="3651250"/>
            <a:ext cx="971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铜块</a:t>
            </a:r>
          </a:p>
        </p:txBody>
      </p:sp>
      <p:pic>
        <p:nvPicPr>
          <p:cNvPr id="203786" name="Picture 10" descr="测力计"/>
          <p:cNvPicPr>
            <a:picLocks noChangeAspect="1" noChangeArrowheads="1"/>
          </p:cNvPicPr>
          <p:nvPr/>
        </p:nvPicPr>
        <p:blipFill>
          <a:blip r:embed="rId1">
            <a:extLst>
              <a:ext uri="{28A0092B-C50C-407E-A947-70E740481C1C}">
                <a14:useLocalDpi xmlns:a14="http://schemas.microsoft.com/office/drawing/2010/main" val="0"/>
              </a:ext>
            </a:extLst>
          </a:blip>
          <a:srcRect l="9421" b="5061"/>
          <a:stretch>
            <a:fillRect/>
          </a:stretch>
        </p:blipFill>
        <p:spPr bwMode="auto">
          <a:xfrm>
            <a:off x="6972300" y="2154238"/>
            <a:ext cx="86995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1"/>
          <p:cNvGrpSpPr/>
          <p:nvPr/>
        </p:nvGrpSpPr>
        <p:grpSpPr bwMode="auto">
          <a:xfrm>
            <a:off x="4316413" y="2290763"/>
            <a:ext cx="933450" cy="1333500"/>
            <a:chOff x="2562" y="754"/>
            <a:chExt cx="588" cy="840"/>
          </a:xfrm>
        </p:grpSpPr>
        <p:pic>
          <p:nvPicPr>
            <p:cNvPr id="8218" name="Picture 12" descr="u=726532607,3779547226&amp;fm=0&amp;gp=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 y="754"/>
              <a:ext cx="588"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9" name="Line 13"/>
            <p:cNvSpPr>
              <a:spLocks noChangeShapeType="1"/>
            </p:cNvSpPr>
            <p:nvPr/>
          </p:nvSpPr>
          <p:spPr bwMode="auto">
            <a:xfrm>
              <a:off x="2653" y="1071"/>
              <a:ext cx="408" cy="0"/>
            </a:xfrm>
            <a:prstGeom prst="line">
              <a:avLst/>
            </a:prstGeom>
            <a:noFill/>
            <a:ln w="28575">
              <a:solidFill>
                <a:srgbClr val="80808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nvGrpSpPr>
          <p:cNvPr id="3" name="Group 14"/>
          <p:cNvGrpSpPr/>
          <p:nvPr/>
        </p:nvGrpSpPr>
        <p:grpSpPr bwMode="auto">
          <a:xfrm>
            <a:off x="5391150" y="2343150"/>
            <a:ext cx="933450" cy="1333500"/>
            <a:chOff x="3245" y="776"/>
            <a:chExt cx="588" cy="840"/>
          </a:xfrm>
        </p:grpSpPr>
        <p:pic>
          <p:nvPicPr>
            <p:cNvPr id="8216" name="Picture 15" descr="u=726532607,3779547226&amp;fm=0&amp;gp=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 y="776"/>
              <a:ext cx="588"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7" name="Line 16"/>
            <p:cNvSpPr>
              <a:spLocks noChangeShapeType="1"/>
            </p:cNvSpPr>
            <p:nvPr/>
          </p:nvSpPr>
          <p:spPr bwMode="auto">
            <a:xfrm>
              <a:off x="3334" y="1071"/>
              <a:ext cx="408" cy="0"/>
            </a:xfrm>
            <a:prstGeom prst="line">
              <a:avLst/>
            </a:prstGeom>
            <a:noFill/>
            <a:ln w="28575">
              <a:solidFill>
                <a:srgbClr val="80808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sp>
        <p:nvSpPr>
          <p:cNvPr id="203793" name="Text Box 17"/>
          <p:cNvSpPr txBox="1">
            <a:spLocks noChangeArrowheads="1"/>
          </p:cNvSpPr>
          <p:nvPr/>
        </p:nvSpPr>
        <p:spPr bwMode="auto">
          <a:xfrm>
            <a:off x="4394200" y="3695700"/>
            <a:ext cx="815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203794" name="Text Box 18"/>
          <p:cNvSpPr txBox="1">
            <a:spLocks noChangeArrowheads="1"/>
          </p:cNvSpPr>
          <p:nvPr/>
        </p:nvSpPr>
        <p:spPr bwMode="auto">
          <a:xfrm>
            <a:off x="5459413" y="3676650"/>
            <a:ext cx="1223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浓盐水</a:t>
            </a:r>
          </a:p>
        </p:txBody>
      </p:sp>
      <p:sp>
        <p:nvSpPr>
          <p:cNvPr id="203795" name="Text Box 19"/>
          <p:cNvSpPr txBox="1">
            <a:spLocks noChangeArrowheads="1"/>
          </p:cNvSpPr>
          <p:nvPr/>
        </p:nvSpPr>
        <p:spPr bwMode="auto">
          <a:xfrm>
            <a:off x="1066800" y="2019300"/>
            <a:ext cx="390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3200" b="1">
                <a:latin typeface="Times New Roman" pitchFamily="18" charset="0"/>
                <a:ea typeface="华文楷体" pitchFamily="2" charset="-122"/>
              </a:rPr>
              <a:t>1</a:t>
            </a:r>
          </a:p>
        </p:txBody>
      </p:sp>
      <p:sp>
        <p:nvSpPr>
          <p:cNvPr id="203796" name="Text Box 20"/>
          <p:cNvSpPr txBox="1">
            <a:spLocks noChangeArrowheads="1"/>
          </p:cNvSpPr>
          <p:nvPr/>
        </p:nvSpPr>
        <p:spPr bwMode="auto">
          <a:xfrm>
            <a:off x="2025650" y="2019300"/>
            <a:ext cx="390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3200" b="1">
                <a:latin typeface="Times New Roman" pitchFamily="18" charset="0"/>
                <a:ea typeface="华文楷体" pitchFamily="2" charset="-122"/>
              </a:rPr>
              <a:t>2</a:t>
            </a:r>
          </a:p>
        </p:txBody>
      </p:sp>
      <p:sp>
        <p:nvSpPr>
          <p:cNvPr id="203797" name="Text Box 21"/>
          <p:cNvSpPr txBox="1">
            <a:spLocks noChangeArrowheads="1"/>
          </p:cNvSpPr>
          <p:nvPr/>
        </p:nvSpPr>
        <p:spPr bwMode="auto">
          <a:xfrm>
            <a:off x="3033713" y="2019300"/>
            <a:ext cx="390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3200" b="1">
                <a:latin typeface="Times New Roman" pitchFamily="18" charset="0"/>
                <a:ea typeface="华文楷体" pitchFamily="2" charset="-122"/>
              </a:rPr>
              <a:t>3</a:t>
            </a:r>
          </a:p>
        </p:txBody>
      </p:sp>
      <p:sp>
        <p:nvSpPr>
          <p:cNvPr id="203798" name="Rectangle 22"/>
          <p:cNvSpPr>
            <a:spLocks noChangeArrowheads="1"/>
          </p:cNvSpPr>
          <p:nvPr/>
        </p:nvSpPr>
        <p:spPr bwMode="auto">
          <a:xfrm>
            <a:off x="1943100" y="2609850"/>
            <a:ext cx="574675" cy="8636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anchor="ctr">
            <a:spAutoFit/>
          </a:bodyPr>
          <a:lstStyle/>
          <a:p>
            <a:pPr>
              <a:defRPr/>
            </a:pPr>
            <a:endParaRPr lang="zh-CN" altLang="en-US">
              <a:ea typeface="+mn-ea"/>
            </a:endParaRPr>
          </a:p>
        </p:txBody>
      </p:sp>
      <p:grpSp>
        <p:nvGrpSpPr>
          <p:cNvPr id="4" name="Group 23"/>
          <p:cNvGrpSpPr/>
          <p:nvPr/>
        </p:nvGrpSpPr>
        <p:grpSpPr bwMode="auto">
          <a:xfrm>
            <a:off x="4322763" y="2282825"/>
            <a:ext cx="933450" cy="1333500"/>
            <a:chOff x="2562" y="754"/>
            <a:chExt cx="588" cy="840"/>
          </a:xfrm>
        </p:grpSpPr>
        <p:pic>
          <p:nvPicPr>
            <p:cNvPr id="8214" name="Picture 24" descr="u=726532607,3779547226&amp;fm=0&amp;gp=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 y="754"/>
              <a:ext cx="588"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5" name="Line 25"/>
            <p:cNvSpPr>
              <a:spLocks noChangeShapeType="1"/>
            </p:cNvSpPr>
            <p:nvPr/>
          </p:nvSpPr>
          <p:spPr bwMode="auto">
            <a:xfrm>
              <a:off x="2653" y="1071"/>
              <a:ext cx="408" cy="0"/>
            </a:xfrm>
            <a:prstGeom prst="line">
              <a:avLst/>
            </a:prstGeom>
            <a:noFill/>
            <a:ln w="28575">
              <a:solidFill>
                <a:srgbClr val="80808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nvGrpSpPr>
          <p:cNvPr id="5" name="Group 26"/>
          <p:cNvGrpSpPr/>
          <p:nvPr/>
        </p:nvGrpSpPr>
        <p:grpSpPr bwMode="auto">
          <a:xfrm>
            <a:off x="5397500" y="2335213"/>
            <a:ext cx="933450" cy="1333500"/>
            <a:chOff x="3245" y="776"/>
            <a:chExt cx="588" cy="840"/>
          </a:xfrm>
        </p:grpSpPr>
        <p:pic>
          <p:nvPicPr>
            <p:cNvPr id="8212" name="Picture 27" descr="u=726532607,3779547226&amp;fm=0&amp;gp=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 y="776"/>
              <a:ext cx="588"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3" name="Line 28"/>
            <p:cNvSpPr>
              <a:spLocks noChangeShapeType="1"/>
            </p:cNvSpPr>
            <p:nvPr/>
          </p:nvSpPr>
          <p:spPr bwMode="auto">
            <a:xfrm>
              <a:off x="3334" y="1071"/>
              <a:ext cx="408" cy="0"/>
            </a:xfrm>
            <a:prstGeom prst="line">
              <a:avLst/>
            </a:prstGeom>
            <a:noFill/>
            <a:ln w="28575">
              <a:solidFill>
                <a:srgbClr val="80808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81"/>
                                        </p:tgtEl>
                                        <p:attrNameLst>
                                          <p:attrName>style.visibility</p:attrName>
                                        </p:attrNameLst>
                                      </p:cBhvr>
                                      <p:to>
                                        <p:strVal val="visible"/>
                                      </p:to>
                                    </p:set>
                                    <p:anim calcmode="lin" valueType="num">
                                      <p:cBhvr additive="base">
                                        <p:cTn id="7" dur="500" fill="hold"/>
                                        <p:tgtEl>
                                          <p:spTgt spid="203781"/>
                                        </p:tgtEl>
                                        <p:attrNameLst>
                                          <p:attrName>ppt_x</p:attrName>
                                        </p:attrNameLst>
                                      </p:cBhvr>
                                      <p:tavLst>
                                        <p:tav tm="0">
                                          <p:val>
                                            <p:strVal val="#ppt_x"/>
                                          </p:val>
                                        </p:tav>
                                        <p:tav tm="100000">
                                          <p:val>
                                            <p:strVal val="#ppt_x"/>
                                          </p:val>
                                        </p:tav>
                                      </p:tavLst>
                                    </p:anim>
                                    <p:anim calcmode="lin" valueType="num">
                                      <p:cBhvr additive="base">
                                        <p:cTn id="8" dur="500" fill="hold"/>
                                        <p:tgtEl>
                                          <p:spTgt spid="20378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3782"/>
                                        </p:tgtEl>
                                        <p:attrNameLst>
                                          <p:attrName>style.visibility</p:attrName>
                                        </p:attrNameLst>
                                      </p:cBhvr>
                                      <p:to>
                                        <p:strVal val="visible"/>
                                      </p:to>
                                    </p:set>
                                    <p:anim calcmode="lin" valueType="num">
                                      <p:cBhvr additive="base">
                                        <p:cTn id="11" dur="500" fill="hold"/>
                                        <p:tgtEl>
                                          <p:spTgt spid="203782"/>
                                        </p:tgtEl>
                                        <p:attrNameLst>
                                          <p:attrName>ppt_x</p:attrName>
                                        </p:attrNameLst>
                                      </p:cBhvr>
                                      <p:tavLst>
                                        <p:tav tm="0">
                                          <p:val>
                                            <p:strVal val="#ppt_x"/>
                                          </p:val>
                                        </p:tav>
                                        <p:tav tm="100000">
                                          <p:val>
                                            <p:strVal val="#ppt_x"/>
                                          </p:val>
                                        </p:tav>
                                      </p:tavLst>
                                    </p:anim>
                                    <p:anim calcmode="lin" valueType="num">
                                      <p:cBhvr additive="base">
                                        <p:cTn id="12" dur="500" fill="hold"/>
                                        <p:tgtEl>
                                          <p:spTgt spid="20378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3783"/>
                                        </p:tgtEl>
                                        <p:attrNameLst>
                                          <p:attrName>style.visibility</p:attrName>
                                        </p:attrNameLst>
                                      </p:cBhvr>
                                      <p:to>
                                        <p:strVal val="visible"/>
                                      </p:to>
                                    </p:set>
                                    <p:anim calcmode="lin" valueType="num">
                                      <p:cBhvr additive="base">
                                        <p:cTn id="15" dur="500" fill="hold"/>
                                        <p:tgtEl>
                                          <p:spTgt spid="203783"/>
                                        </p:tgtEl>
                                        <p:attrNameLst>
                                          <p:attrName>ppt_x</p:attrName>
                                        </p:attrNameLst>
                                      </p:cBhvr>
                                      <p:tavLst>
                                        <p:tav tm="0">
                                          <p:val>
                                            <p:strVal val="#ppt_x"/>
                                          </p:val>
                                        </p:tav>
                                        <p:tav tm="100000">
                                          <p:val>
                                            <p:strVal val="#ppt_x"/>
                                          </p:val>
                                        </p:tav>
                                      </p:tavLst>
                                    </p:anim>
                                    <p:anim calcmode="lin" valueType="num">
                                      <p:cBhvr additive="base">
                                        <p:cTn id="16" dur="500" fill="hold"/>
                                        <p:tgtEl>
                                          <p:spTgt spid="20378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3784"/>
                                        </p:tgtEl>
                                        <p:attrNameLst>
                                          <p:attrName>style.visibility</p:attrName>
                                        </p:attrNameLst>
                                      </p:cBhvr>
                                      <p:to>
                                        <p:strVal val="visible"/>
                                      </p:to>
                                    </p:set>
                                    <p:anim calcmode="lin" valueType="num">
                                      <p:cBhvr additive="base">
                                        <p:cTn id="19" dur="500" fill="hold"/>
                                        <p:tgtEl>
                                          <p:spTgt spid="203784"/>
                                        </p:tgtEl>
                                        <p:attrNameLst>
                                          <p:attrName>ppt_x</p:attrName>
                                        </p:attrNameLst>
                                      </p:cBhvr>
                                      <p:tavLst>
                                        <p:tav tm="0">
                                          <p:val>
                                            <p:strVal val="#ppt_x"/>
                                          </p:val>
                                        </p:tav>
                                        <p:tav tm="100000">
                                          <p:val>
                                            <p:strVal val="#ppt_x"/>
                                          </p:val>
                                        </p:tav>
                                      </p:tavLst>
                                    </p:anim>
                                    <p:anim calcmode="lin" valueType="num">
                                      <p:cBhvr additive="base">
                                        <p:cTn id="20" dur="500" fill="hold"/>
                                        <p:tgtEl>
                                          <p:spTgt spid="20378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3785"/>
                                        </p:tgtEl>
                                        <p:attrNameLst>
                                          <p:attrName>style.visibility</p:attrName>
                                        </p:attrNameLst>
                                      </p:cBhvr>
                                      <p:to>
                                        <p:strVal val="visible"/>
                                      </p:to>
                                    </p:set>
                                    <p:anim calcmode="lin" valueType="num">
                                      <p:cBhvr additive="base">
                                        <p:cTn id="23" dur="500" fill="hold"/>
                                        <p:tgtEl>
                                          <p:spTgt spid="203785"/>
                                        </p:tgtEl>
                                        <p:attrNameLst>
                                          <p:attrName>ppt_x</p:attrName>
                                        </p:attrNameLst>
                                      </p:cBhvr>
                                      <p:tavLst>
                                        <p:tav tm="0">
                                          <p:val>
                                            <p:strVal val="#ppt_x"/>
                                          </p:val>
                                        </p:tav>
                                        <p:tav tm="100000">
                                          <p:val>
                                            <p:strVal val="#ppt_x"/>
                                          </p:val>
                                        </p:tav>
                                      </p:tavLst>
                                    </p:anim>
                                    <p:anim calcmode="lin" valueType="num">
                                      <p:cBhvr additive="base">
                                        <p:cTn id="24" dur="500" fill="hold"/>
                                        <p:tgtEl>
                                          <p:spTgt spid="20378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3786"/>
                                        </p:tgtEl>
                                        <p:attrNameLst>
                                          <p:attrName>style.visibility</p:attrName>
                                        </p:attrNameLst>
                                      </p:cBhvr>
                                      <p:to>
                                        <p:strVal val="visible"/>
                                      </p:to>
                                    </p:set>
                                    <p:anim calcmode="lin" valueType="num">
                                      <p:cBhvr additive="base">
                                        <p:cTn id="27" dur="500" fill="hold"/>
                                        <p:tgtEl>
                                          <p:spTgt spid="203786"/>
                                        </p:tgtEl>
                                        <p:attrNameLst>
                                          <p:attrName>ppt_x</p:attrName>
                                        </p:attrNameLst>
                                      </p:cBhvr>
                                      <p:tavLst>
                                        <p:tav tm="0">
                                          <p:val>
                                            <p:strVal val="#ppt_x"/>
                                          </p:val>
                                        </p:tav>
                                        <p:tav tm="100000">
                                          <p:val>
                                            <p:strVal val="#ppt_x"/>
                                          </p:val>
                                        </p:tav>
                                      </p:tavLst>
                                    </p:anim>
                                    <p:anim calcmode="lin" valueType="num">
                                      <p:cBhvr additive="base">
                                        <p:cTn id="28" dur="500" fill="hold"/>
                                        <p:tgtEl>
                                          <p:spTgt spid="20378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03793"/>
                                        </p:tgtEl>
                                        <p:attrNameLst>
                                          <p:attrName>style.visibility</p:attrName>
                                        </p:attrNameLst>
                                      </p:cBhvr>
                                      <p:to>
                                        <p:strVal val="visible"/>
                                      </p:to>
                                    </p:set>
                                    <p:anim calcmode="lin" valueType="num">
                                      <p:cBhvr additive="base">
                                        <p:cTn id="39" dur="500" fill="hold"/>
                                        <p:tgtEl>
                                          <p:spTgt spid="203793"/>
                                        </p:tgtEl>
                                        <p:attrNameLst>
                                          <p:attrName>ppt_x</p:attrName>
                                        </p:attrNameLst>
                                      </p:cBhvr>
                                      <p:tavLst>
                                        <p:tav tm="0">
                                          <p:val>
                                            <p:strVal val="#ppt_x"/>
                                          </p:val>
                                        </p:tav>
                                        <p:tav tm="100000">
                                          <p:val>
                                            <p:strVal val="#ppt_x"/>
                                          </p:val>
                                        </p:tav>
                                      </p:tavLst>
                                    </p:anim>
                                    <p:anim calcmode="lin" valueType="num">
                                      <p:cBhvr additive="base">
                                        <p:cTn id="40" dur="500" fill="hold"/>
                                        <p:tgtEl>
                                          <p:spTgt spid="20379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03794"/>
                                        </p:tgtEl>
                                        <p:attrNameLst>
                                          <p:attrName>style.visibility</p:attrName>
                                        </p:attrNameLst>
                                      </p:cBhvr>
                                      <p:to>
                                        <p:strVal val="visible"/>
                                      </p:to>
                                    </p:set>
                                    <p:anim calcmode="lin" valueType="num">
                                      <p:cBhvr additive="base">
                                        <p:cTn id="43" dur="500" fill="hold"/>
                                        <p:tgtEl>
                                          <p:spTgt spid="203794"/>
                                        </p:tgtEl>
                                        <p:attrNameLst>
                                          <p:attrName>ppt_x</p:attrName>
                                        </p:attrNameLst>
                                      </p:cBhvr>
                                      <p:tavLst>
                                        <p:tav tm="0">
                                          <p:val>
                                            <p:strVal val="#ppt_x"/>
                                          </p:val>
                                        </p:tav>
                                        <p:tav tm="100000">
                                          <p:val>
                                            <p:strVal val="#ppt_x"/>
                                          </p:val>
                                        </p:tav>
                                      </p:tavLst>
                                    </p:anim>
                                    <p:anim calcmode="lin" valueType="num">
                                      <p:cBhvr additive="base">
                                        <p:cTn id="44" dur="500" fill="hold"/>
                                        <p:tgtEl>
                                          <p:spTgt spid="20379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03795"/>
                                        </p:tgtEl>
                                        <p:attrNameLst>
                                          <p:attrName>style.visibility</p:attrName>
                                        </p:attrNameLst>
                                      </p:cBhvr>
                                      <p:to>
                                        <p:strVal val="visible"/>
                                      </p:to>
                                    </p:set>
                                    <p:anim calcmode="lin" valueType="num">
                                      <p:cBhvr additive="base">
                                        <p:cTn id="47" dur="500" fill="hold"/>
                                        <p:tgtEl>
                                          <p:spTgt spid="203795"/>
                                        </p:tgtEl>
                                        <p:attrNameLst>
                                          <p:attrName>ppt_x</p:attrName>
                                        </p:attrNameLst>
                                      </p:cBhvr>
                                      <p:tavLst>
                                        <p:tav tm="0">
                                          <p:val>
                                            <p:strVal val="#ppt_x"/>
                                          </p:val>
                                        </p:tav>
                                        <p:tav tm="100000">
                                          <p:val>
                                            <p:strVal val="#ppt_x"/>
                                          </p:val>
                                        </p:tav>
                                      </p:tavLst>
                                    </p:anim>
                                    <p:anim calcmode="lin" valueType="num">
                                      <p:cBhvr additive="base">
                                        <p:cTn id="48" dur="500" fill="hold"/>
                                        <p:tgtEl>
                                          <p:spTgt spid="20379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03796"/>
                                        </p:tgtEl>
                                        <p:attrNameLst>
                                          <p:attrName>style.visibility</p:attrName>
                                        </p:attrNameLst>
                                      </p:cBhvr>
                                      <p:to>
                                        <p:strVal val="visible"/>
                                      </p:to>
                                    </p:set>
                                    <p:anim calcmode="lin" valueType="num">
                                      <p:cBhvr additive="base">
                                        <p:cTn id="51" dur="500" fill="hold"/>
                                        <p:tgtEl>
                                          <p:spTgt spid="203796"/>
                                        </p:tgtEl>
                                        <p:attrNameLst>
                                          <p:attrName>ppt_x</p:attrName>
                                        </p:attrNameLst>
                                      </p:cBhvr>
                                      <p:tavLst>
                                        <p:tav tm="0">
                                          <p:val>
                                            <p:strVal val="#ppt_x"/>
                                          </p:val>
                                        </p:tav>
                                        <p:tav tm="100000">
                                          <p:val>
                                            <p:strVal val="#ppt_x"/>
                                          </p:val>
                                        </p:tav>
                                      </p:tavLst>
                                    </p:anim>
                                    <p:anim calcmode="lin" valueType="num">
                                      <p:cBhvr additive="base">
                                        <p:cTn id="52" dur="500" fill="hold"/>
                                        <p:tgtEl>
                                          <p:spTgt spid="20379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3797"/>
                                        </p:tgtEl>
                                        <p:attrNameLst>
                                          <p:attrName>style.visibility</p:attrName>
                                        </p:attrNameLst>
                                      </p:cBhvr>
                                      <p:to>
                                        <p:strVal val="visible"/>
                                      </p:to>
                                    </p:set>
                                    <p:anim calcmode="lin" valueType="num">
                                      <p:cBhvr additive="base">
                                        <p:cTn id="55" dur="500" fill="hold"/>
                                        <p:tgtEl>
                                          <p:spTgt spid="203797"/>
                                        </p:tgtEl>
                                        <p:attrNameLst>
                                          <p:attrName>ppt_x</p:attrName>
                                        </p:attrNameLst>
                                      </p:cBhvr>
                                      <p:tavLst>
                                        <p:tav tm="0">
                                          <p:val>
                                            <p:strVal val="#ppt_x"/>
                                          </p:val>
                                        </p:tav>
                                        <p:tav tm="100000">
                                          <p:val>
                                            <p:strVal val="#ppt_x"/>
                                          </p:val>
                                        </p:tav>
                                      </p:tavLst>
                                    </p:anim>
                                    <p:anim calcmode="lin" valueType="num">
                                      <p:cBhvr additive="base">
                                        <p:cTn id="56" dur="500" fill="hold"/>
                                        <p:tgtEl>
                                          <p:spTgt spid="20379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03798"/>
                                        </p:tgtEl>
                                        <p:attrNameLst>
                                          <p:attrName>style.visibility</p:attrName>
                                        </p:attrNameLst>
                                      </p:cBhvr>
                                      <p:to>
                                        <p:strVal val="visible"/>
                                      </p:to>
                                    </p:set>
                                    <p:anim calcmode="lin" valueType="num">
                                      <p:cBhvr additive="base">
                                        <p:cTn id="59" dur="500" fill="hold"/>
                                        <p:tgtEl>
                                          <p:spTgt spid="203798"/>
                                        </p:tgtEl>
                                        <p:attrNameLst>
                                          <p:attrName>ppt_x</p:attrName>
                                        </p:attrNameLst>
                                      </p:cBhvr>
                                      <p:tavLst>
                                        <p:tav tm="0">
                                          <p:val>
                                            <p:strVal val="#ppt_x"/>
                                          </p:val>
                                        </p:tav>
                                        <p:tav tm="100000">
                                          <p:val>
                                            <p:strVal val="#ppt_x"/>
                                          </p:val>
                                        </p:tav>
                                      </p:tavLst>
                                    </p:anim>
                                    <p:anim calcmode="lin" valueType="num">
                                      <p:cBhvr additive="base">
                                        <p:cTn id="60" dur="500" fill="hold"/>
                                        <p:tgtEl>
                                          <p:spTgt spid="203798"/>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ppt_x"/>
                                          </p:val>
                                        </p:tav>
                                        <p:tav tm="100000">
                                          <p:val>
                                            <p:strVal val="#ppt_x"/>
                                          </p:val>
                                        </p:tav>
                                      </p:tavLst>
                                    </p:anim>
                                    <p:anim calcmode="lin" valueType="num">
                                      <p:cBhvr additive="base">
                                        <p:cTn id="6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03780"/>
                                        </p:tgtEl>
                                        <p:attrNameLst>
                                          <p:attrName>style.visibility</p:attrName>
                                        </p:attrNameLst>
                                      </p:cBhvr>
                                      <p:to>
                                        <p:strVal val="visible"/>
                                      </p:to>
                                    </p:set>
                                    <p:anim calcmode="lin" valueType="num">
                                      <p:cBhvr additive="base">
                                        <p:cTn id="73" dur="500" fill="hold"/>
                                        <p:tgtEl>
                                          <p:spTgt spid="203780"/>
                                        </p:tgtEl>
                                        <p:attrNameLst>
                                          <p:attrName>ppt_x</p:attrName>
                                        </p:attrNameLst>
                                      </p:cBhvr>
                                      <p:tavLst>
                                        <p:tav tm="0">
                                          <p:val>
                                            <p:strVal val="#ppt_x"/>
                                          </p:val>
                                        </p:tav>
                                        <p:tav tm="100000">
                                          <p:val>
                                            <p:strVal val="#ppt_x"/>
                                          </p:val>
                                        </p:tav>
                                      </p:tavLst>
                                    </p:anim>
                                    <p:anim calcmode="lin" valueType="num">
                                      <p:cBhvr additive="base">
                                        <p:cTn id="74" dur="500" fill="hold"/>
                                        <p:tgtEl>
                                          <p:spTgt spid="203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0" grpId="0"/>
      <p:bldP spid="203781" grpId="0" animBg="1"/>
      <p:bldP spid="203782" grpId="0" animBg="1"/>
      <p:bldP spid="203783" grpId="0"/>
      <p:bldP spid="203784" grpId="0"/>
      <p:bldP spid="203785" grpId="0"/>
      <p:bldP spid="203793" grpId="0"/>
      <p:bldP spid="203794" grpId="0"/>
      <p:bldP spid="203795" grpId="0"/>
      <p:bldP spid="203796" grpId="0"/>
      <p:bldP spid="203797" grpId="0"/>
      <p:bldP spid="20379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8"/>
          <p:cNvGrpSpPr/>
          <p:nvPr/>
        </p:nvGrpSpPr>
        <p:grpSpPr bwMode="auto">
          <a:xfrm>
            <a:off x="5149850" y="3829050"/>
            <a:ext cx="1395413" cy="1439863"/>
            <a:chOff x="0" y="0"/>
            <a:chExt cx="752" cy="966"/>
          </a:xfrm>
        </p:grpSpPr>
        <p:sp>
          <p:nvSpPr>
            <p:cNvPr id="9235"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9236" name="Group 80"/>
            <p:cNvGrpSpPr/>
            <p:nvPr/>
          </p:nvGrpSpPr>
          <p:grpSpPr bwMode="auto">
            <a:xfrm>
              <a:off x="94" y="225"/>
              <a:ext cx="588" cy="720"/>
              <a:chOff x="0" y="0"/>
              <a:chExt cx="1690" cy="624"/>
            </a:xfrm>
          </p:grpSpPr>
          <p:sp>
            <p:nvSpPr>
              <p:cNvPr id="9237" name="Rectangle 104" descr="横虚线"/>
              <p:cNvSpPr>
                <a:spLocks noChangeArrowheads="1"/>
              </p:cNvSpPr>
              <p:nvPr/>
            </p:nvSpPr>
            <p:spPr bwMode="auto">
              <a:xfrm>
                <a:off x="41" y="50"/>
                <a:ext cx="1629" cy="574"/>
              </a:xfrm>
              <a:prstGeom prst="rect">
                <a:avLst/>
              </a:prstGeom>
              <a:blipFill dpi="0" rotWithShape="0">
                <a:blip r:embed="rId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9238"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4" name="Group 20"/>
          <p:cNvGrpSpPr/>
          <p:nvPr/>
        </p:nvGrpSpPr>
        <p:grpSpPr bwMode="auto">
          <a:xfrm>
            <a:off x="2705100" y="3827463"/>
            <a:ext cx="1395413" cy="1439862"/>
            <a:chOff x="0" y="0"/>
            <a:chExt cx="752" cy="966"/>
          </a:xfrm>
        </p:grpSpPr>
        <p:sp>
          <p:nvSpPr>
            <p:cNvPr id="9231"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9232" name="Group 22"/>
            <p:cNvGrpSpPr/>
            <p:nvPr/>
          </p:nvGrpSpPr>
          <p:grpSpPr bwMode="auto">
            <a:xfrm>
              <a:off x="94" y="225"/>
              <a:ext cx="588" cy="720"/>
              <a:chOff x="0" y="0"/>
              <a:chExt cx="1690" cy="624"/>
            </a:xfrm>
          </p:grpSpPr>
          <p:sp>
            <p:nvSpPr>
              <p:cNvPr id="9233" name="Rectangle 104" descr="横虚线"/>
              <p:cNvSpPr>
                <a:spLocks noChangeArrowheads="1"/>
              </p:cNvSpPr>
              <p:nvPr/>
            </p:nvSpPr>
            <p:spPr bwMode="auto">
              <a:xfrm>
                <a:off x="41" y="50"/>
                <a:ext cx="1629" cy="574"/>
              </a:xfrm>
              <a:prstGeom prst="rect">
                <a:avLst/>
              </a:prstGeom>
              <a:blipFill dpi="0" rotWithShape="0">
                <a:blip r:embed="rId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9234"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9220" name="Text Box 3"/>
          <p:cNvSpPr txBox="1">
            <a:spLocks noChangeArrowheads="1"/>
          </p:cNvSpPr>
          <p:nvPr/>
        </p:nvSpPr>
        <p:spPr bwMode="auto">
          <a:xfrm>
            <a:off x="882650" y="717550"/>
            <a:ext cx="38877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3200" b="1">
                <a:solidFill>
                  <a:srgbClr val="FF0000"/>
                </a:solidFill>
                <a:latin typeface="Times New Roman" pitchFamily="18" charset="0"/>
                <a:ea typeface="华文楷体" pitchFamily="2" charset="-122"/>
              </a:rPr>
              <a:t>设计实验</a:t>
            </a:r>
            <a:r>
              <a:rPr lang="en-US" altLang="zh-CN" sz="3200" b="1">
                <a:solidFill>
                  <a:srgbClr val="FF0000"/>
                </a:solidFill>
                <a:latin typeface="Times New Roman" pitchFamily="18" charset="0"/>
                <a:ea typeface="华文楷体" pitchFamily="2" charset="-122"/>
              </a:rPr>
              <a:t>——</a:t>
            </a:r>
            <a:r>
              <a:rPr lang="zh-CN" altLang="en-US" sz="3200" b="1">
                <a:solidFill>
                  <a:srgbClr val="FF0000"/>
                </a:solidFill>
                <a:latin typeface="Times New Roman" pitchFamily="18" charset="0"/>
                <a:ea typeface="华文楷体" pitchFamily="2" charset="-122"/>
              </a:rPr>
              <a:t>猜想</a:t>
            </a:r>
            <a:r>
              <a:rPr lang="en-US" altLang="zh-CN" sz="3200" b="1">
                <a:solidFill>
                  <a:srgbClr val="FF0000"/>
                </a:solidFill>
                <a:latin typeface="Times New Roman" pitchFamily="18" charset="0"/>
                <a:ea typeface="华文楷体" pitchFamily="2" charset="-122"/>
              </a:rPr>
              <a:t>1</a:t>
            </a:r>
            <a:r>
              <a:rPr lang="zh-CN" altLang="en-US" sz="3200" b="1">
                <a:solidFill>
                  <a:srgbClr val="FF0000"/>
                </a:solidFill>
                <a:latin typeface="Times New Roman" pitchFamily="18" charset="0"/>
                <a:ea typeface="华文楷体" pitchFamily="2" charset="-122"/>
              </a:rPr>
              <a:t>：</a:t>
            </a:r>
          </a:p>
        </p:txBody>
      </p:sp>
      <p:sp>
        <p:nvSpPr>
          <p:cNvPr id="219150" name="Text Box 14"/>
          <p:cNvSpPr txBox="1">
            <a:spLocks noChangeArrowheads="1"/>
          </p:cNvSpPr>
          <p:nvPr/>
        </p:nvSpPr>
        <p:spPr bwMode="auto">
          <a:xfrm>
            <a:off x="1149350" y="5829300"/>
            <a:ext cx="6848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latin typeface="Times New Roman" pitchFamily="18" charset="0"/>
                <a:ea typeface="华文楷体" pitchFamily="2" charset="-122"/>
              </a:rPr>
              <a:t>实验结论：浮力的大小跟</a:t>
            </a:r>
            <a:r>
              <a:rPr lang="zh-CN" altLang="en-US" sz="2800" b="1">
                <a:solidFill>
                  <a:srgbClr val="0000CC"/>
                </a:solidFill>
                <a:latin typeface="Times New Roman" pitchFamily="18" charset="0"/>
                <a:ea typeface="华文楷体" pitchFamily="2" charset="-122"/>
              </a:rPr>
              <a:t>液体的密度有关。</a:t>
            </a:r>
          </a:p>
        </p:txBody>
      </p:sp>
      <p:pic>
        <p:nvPicPr>
          <p:cNvPr id="219152" name="Picture 16"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5061"/>
          <a:stretch>
            <a:fillRect/>
          </a:stretch>
        </p:blipFill>
        <p:spPr bwMode="auto">
          <a:xfrm>
            <a:off x="3005138" y="2540000"/>
            <a:ext cx="8699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60" name="Text Box 24"/>
          <p:cNvSpPr txBox="1">
            <a:spLocks noChangeArrowheads="1"/>
          </p:cNvSpPr>
          <p:nvPr/>
        </p:nvSpPr>
        <p:spPr bwMode="auto">
          <a:xfrm>
            <a:off x="5407025" y="5248275"/>
            <a:ext cx="1223963" cy="457200"/>
          </a:xfrm>
          <a:prstGeom prst="rect">
            <a:avLst/>
          </a:prstGeom>
          <a:noFill/>
          <a:ln w="28575" algn="ctr">
            <a:noFill/>
            <a:miter lim="800000"/>
          </a:ln>
          <a:effectLst/>
        </p:spPr>
        <p:txBody>
          <a:bodyPr>
            <a:spAutoFit/>
          </a:bodyPr>
          <a:lstStyle/>
          <a:p>
            <a:pPr>
              <a:defRPr/>
            </a:pPr>
            <a:r>
              <a:rPr kumimoji="1" lang="zh-CN" altLang="en-US" sz="2400" b="1">
                <a:effectLst>
                  <a:outerShdw blurRad="38100" dist="38100" dir="2700000" algn="tl">
                    <a:srgbClr val="C0C0C0"/>
                  </a:outerShdw>
                </a:effectLst>
                <a:latin typeface="Times New Roman" pitchFamily="18" charset="0"/>
                <a:ea typeface="华文楷体" pitchFamily="2" charset="-122"/>
              </a:rPr>
              <a:t>浓盐水</a:t>
            </a:r>
          </a:p>
        </p:txBody>
      </p:sp>
      <p:sp>
        <p:nvSpPr>
          <p:cNvPr id="219151" name="Rectangle 15"/>
          <p:cNvSpPr>
            <a:spLocks noChangeArrowheads="1"/>
          </p:cNvSpPr>
          <p:nvPr/>
        </p:nvSpPr>
        <p:spPr bwMode="auto">
          <a:xfrm>
            <a:off x="3140075" y="4249738"/>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pic>
        <p:nvPicPr>
          <p:cNvPr id="219170" name="Picture 34"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286" b="5061"/>
          <a:stretch>
            <a:fillRect/>
          </a:stretch>
        </p:blipFill>
        <p:spPr bwMode="auto">
          <a:xfrm>
            <a:off x="5480050" y="2540000"/>
            <a:ext cx="869950"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71" name="Rectangle 35"/>
          <p:cNvSpPr>
            <a:spLocks noChangeArrowheads="1"/>
          </p:cNvSpPr>
          <p:nvPr/>
        </p:nvSpPr>
        <p:spPr bwMode="auto">
          <a:xfrm>
            <a:off x="5614988" y="4251325"/>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cxnSp>
        <p:nvCxnSpPr>
          <p:cNvPr id="33" name="直接连接符 32"/>
          <p:cNvCxnSpPr/>
          <p:nvPr/>
        </p:nvCxnSpPr>
        <p:spPr bwMode="auto">
          <a:xfrm>
            <a:off x="3282950" y="3605213"/>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4" name="直接连接符 33"/>
          <p:cNvCxnSpPr/>
          <p:nvPr/>
        </p:nvCxnSpPr>
        <p:spPr bwMode="auto">
          <a:xfrm>
            <a:off x="5772150" y="3473450"/>
            <a:ext cx="177800" cy="1588"/>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35" name="Text Box 17"/>
          <p:cNvSpPr txBox="1">
            <a:spLocks noChangeArrowheads="1"/>
          </p:cNvSpPr>
          <p:nvPr/>
        </p:nvSpPr>
        <p:spPr bwMode="auto">
          <a:xfrm>
            <a:off x="3016250" y="5251450"/>
            <a:ext cx="815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36" name="Text Box 5"/>
          <p:cNvSpPr txBox="1">
            <a:spLocks noChangeArrowheads="1"/>
          </p:cNvSpPr>
          <p:nvPr/>
        </p:nvSpPr>
        <p:spPr bwMode="auto">
          <a:xfrm>
            <a:off x="2171700" y="1473200"/>
            <a:ext cx="4578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浮力可能与液体的密度有关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19152"/>
                                        </p:tgtEl>
                                        <p:attrNameLst>
                                          <p:attrName>style.visibility</p:attrName>
                                        </p:attrNameLst>
                                      </p:cBhvr>
                                      <p:to>
                                        <p:strVal val="visible"/>
                                      </p:to>
                                    </p:set>
                                    <p:anim calcmode="lin" valueType="num">
                                      <p:cBhvr additive="base">
                                        <p:cTn id="21" dur="500" fill="hold"/>
                                        <p:tgtEl>
                                          <p:spTgt spid="219152"/>
                                        </p:tgtEl>
                                        <p:attrNameLst>
                                          <p:attrName>ppt_x</p:attrName>
                                        </p:attrNameLst>
                                      </p:cBhvr>
                                      <p:tavLst>
                                        <p:tav tm="0">
                                          <p:val>
                                            <p:strVal val="#ppt_x"/>
                                          </p:val>
                                        </p:tav>
                                        <p:tav tm="100000">
                                          <p:val>
                                            <p:strVal val="#ppt_x"/>
                                          </p:val>
                                        </p:tav>
                                      </p:tavLst>
                                    </p:anim>
                                    <p:anim calcmode="lin" valueType="num">
                                      <p:cBhvr additive="base">
                                        <p:cTn id="22" dur="500" fill="hold"/>
                                        <p:tgtEl>
                                          <p:spTgt spid="21915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19160"/>
                                        </p:tgtEl>
                                        <p:attrNameLst>
                                          <p:attrName>style.visibility</p:attrName>
                                        </p:attrNameLst>
                                      </p:cBhvr>
                                      <p:to>
                                        <p:strVal val="visible"/>
                                      </p:to>
                                    </p:set>
                                    <p:anim calcmode="lin" valueType="num">
                                      <p:cBhvr additive="base">
                                        <p:cTn id="25" dur="500" fill="hold"/>
                                        <p:tgtEl>
                                          <p:spTgt spid="219160"/>
                                        </p:tgtEl>
                                        <p:attrNameLst>
                                          <p:attrName>ppt_x</p:attrName>
                                        </p:attrNameLst>
                                      </p:cBhvr>
                                      <p:tavLst>
                                        <p:tav tm="0">
                                          <p:val>
                                            <p:strVal val="#ppt_x"/>
                                          </p:val>
                                        </p:tav>
                                        <p:tav tm="100000">
                                          <p:val>
                                            <p:strVal val="#ppt_x"/>
                                          </p:val>
                                        </p:tav>
                                      </p:tavLst>
                                    </p:anim>
                                    <p:anim calcmode="lin" valueType="num">
                                      <p:cBhvr additive="base">
                                        <p:cTn id="26" dur="500" fill="hold"/>
                                        <p:tgtEl>
                                          <p:spTgt spid="21916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19151"/>
                                        </p:tgtEl>
                                        <p:attrNameLst>
                                          <p:attrName>style.visibility</p:attrName>
                                        </p:attrNameLst>
                                      </p:cBhvr>
                                      <p:to>
                                        <p:strVal val="visible"/>
                                      </p:to>
                                    </p:set>
                                    <p:anim calcmode="lin" valueType="num">
                                      <p:cBhvr additive="base">
                                        <p:cTn id="29" dur="500" fill="hold"/>
                                        <p:tgtEl>
                                          <p:spTgt spid="219151"/>
                                        </p:tgtEl>
                                        <p:attrNameLst>
                                          <p:attrName>ppt_x</p:attrName>
                                        </p:attrNameLst>
                                      </p:cBhvr>
                                      <p:tavLst>
                                        <p:tav tm="0">
                                          <p:val>
                                            <p:strVal val="#ppt_x"/>
                                          </p:val>
                                        </p:tav>
                                        <p:tav tm="100000">
                                          <p:val>
                                            <p:strVal val="#ppt_x"/>
                                          </p:val>
                                        </p:tav>
                                      </p:tavLst>
                                    </p:anim>
                                    <p:anim calcmode="lin" valueType="num">
                                      <p:cBhvr additive="base">
                                        <p:cTn id="30" dur="500" fill="hold"/>
                                        <p:tgtEl>
                                          <p:spTgt spid="21915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19170"/>
                                        </p:tgtEl>
                                        <p:attrNameLst>
                                          <p:attrName>style.visibility</p:attrName>
                                        </p:attrNameLst>
                                      </p:cBhvr>
                                      <p:to>
                                        <p:strVal val="visible"/>
                                      </p:to>
                                    </p:set>
                                    <p:anim calcmode="lin" valueType="num">
                                      <p:cBhvr additive="base">
                                        <p:cTn id="33" dur="500" fill="hold"/>
                                        <p:tgtEl>
                                          <p:spTgt spid="219170"/>
                                        </p:tgtEl>
                                        <p:attrNameLst>
                                          <p:attrName>ppt_x</p:attrName>
                                        </p:attrNameLst>
                                      </p:cBhvr>
                                      <p:tavLst>
                                        <p:tav tm="0">
                                          <p:val>
                                            <p:strVal val="#ppt_x"/>
                                          </p:val>
                                        </p:tav>
                                        <p:tav tm="100000">
                                          <p:val>
                                            <p:strVal val="#ppt_x"/>
                                          </p:val>
                                        </p:tav>
                                      </p:tavLst>
                                    </p:anim>
                                    <p:anim calcmode="lin" valueType="num">
                                      <p:cBhvr additive="base">
                                        <p:cTn id="34" dur="500" fill="hold"/>
                                        <p:tgtEl>
                                          <p:spTgt spid="21917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19171"/>
                                        </p:tgtEl>
                                        <p:attrNameLst>
                                          <p:attrName>style.visibility</p:attrName>
                                        </p:attrNameLst>
                                      </p:cBhvr>
                                      <p:to>
                                        <p:strVal val="visible"/>
                                      </p:to>
                                    </p:set>
                                    <p:anim calcmode="lin" valueType="num">
                                      <p:cBhvr additive="base">
                                        <p:cTn id="37" dur="500" fill="hold"/>
                                        <p:tgtEl>
                                          <p:spTgt spid="219171"/>
                                        </p:tgtEl>
                                        <p:attrNameLst>
                                          <p:attrName>ppt_x</p:attrName>
                                        </p:attrNameLst>
                                      </p:cBhvr>
                                      <p:tavLst>
                                        <p:tav tm="0">
                                          <p:val>
                                            <p:strVal val="#ppt_x"/>
                                          </p:val>
                                        </p:tav>
                                        <p:tav tm="100000">
                                          <p:val>
                                            <p:strVal val="#ppt_x"/>
                                          </p:val>
                                        </p:tav>
                                      </p:tavLst>
                                    </p:anim>
                                    <p:anim calcmode="lin" valueType="num">
                                      <p:cBhvr additive="base">
                                        <p:cTn id="38" dur="500" fill="hold"/>
                                        <p:tgtEl>
                                          <p:spTgt spid="21917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ppt_x"/>
                                          </p:val>
                                        </p:tav>
                                        <p:tav tm="100000">
                                          <p:val>
                                            <p:strVal val="#ppt_x"/>
                                          </p:val>
                                        </p:tav>
                                      </p:tavLst>
                                    </p:anim>
                                    <p:anim calcmode="lin" valueType="num">
                                      <p:cBhvr additive="base">
                                        <p:cTn id="42" dur="500" fill="hold"/>
                                        <p:tgtEl>
                                          <p:spTgt spid="3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fill="hold"/>
                                        <p:tgtEl>
                                          <p:spTgt spid="34"/>
                                        </p:tgtEl>
                                        <p:attrNameLst>
                                          <p:attrName>ppt_x</p:attrName>
                                        </p:attrNameLst>
                                      </p:cBhvr>
                                      <p:tavLst>
                                        <p:tav tm="0">
                                          <p:val>
                                            <p:strVal val="#ppt_x"/>
                                          </p:val>
                                        </p:tav>
                                        <p:tav tm="100000">
                                          <p:val>
                                            <p:strVal val="#ppt_x"/>
                                          </p:val>
                                        </p:tav>
                                      </p:tavLst>
                                    </p:anim>
                                    <p:anim calcmode="lin" valueType="num">
                                      <p:cBhvr additive="base">
                                        <p:cTn id="46" dur="500" fill="hold"/>
                                        <p:tgtEl>
                                          <p:spTgt spid="3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500" fill="hold"/>
                                        <p:tgtEl>
                                          <p:spTgt spid="35"/>
                                        </p:tgtEl>
                                        <p:attrNameLst>
                                          <p:attrName>ppt_x</p:attrName>
                                        </p:attrNameLst>
                                      </p:cBhvr>
                                      <p:tavLst>
                                        <p:tav tm="0">
                                          <p:val>
                                            <p:strVal val="#ppt_x"/>
                                          </p:val>
                                        </p:tav>
                                        <p:tav tm="100000">
                                          <p:val>
                                            <p:strVal val="#ppt_x"/>
                                          </p:val>
                                        </p:tav>
                                      </p:tavLst>
                                    </p:anim>
                                    <p:anim calcmode="lin" valueType="num">
                                      <p:cBhvr additive="base">
                                        <p:cTn id="5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7" presetClass="entr" presetSubtype="0" fill="hold" grpId="0" nodeType="clickEffect">
                                  <p:stCondLst>
                                    <p:cond delay="0"/>
                                  </p:stCondLst>
                                  <p:iterate type="lt">
                                    <p:tmPct val="50000"/>
                                  </p:iterate>
                                  <p:childTnLst>
                                    <p:set>
                                      <p:cBhvr>
                                        <p:cTn id="54" dur="1" fill="hold">
                                          <p:stCondLst>
                                            <p:cond delay="0"/>
                                          </p:stCondLst>
                                        </p:cTn>
                                        <p:tgtEl>
                                          <p:spTgt spid="219150"/>
                                        </p:tgtEl>
                                        <p:attrNameLst>
                                          <p:attrName>style.visibility</p:attrName>
                                        </p:attrNameLst>
                                      </p:cBhvr>
                                      <p:to>
                                        <p:strVal val="visible"/>
                                      </p:to>
                                    </p:set>
                                    <p:anim calcmode="discrete" valueType="clr">
                                      <p:cBhvr override="childStyle">
                                        <p:cTn id="55" dur="80"/>
                                        <p:tgtEl>
                                          <p:spTgt spid="219150"/>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219150"/>
                                        </p:tgtEl>
                                        <p:attrNameLst>
                                          <p:attrName>fillcolor</p:attrName>
                                        </p:attrNameLst>
                                      </p:cBhvr>
                                      <p:tavLst>
                                        <p:tav tm="0">
                                          <p:val>
                                            <p:clrVal>
                                              <a:schemeClr val="accent2"/>
                                            </p:clrVal>
                                          </p:val>
                                        </p:tav>
                                        <p:tav tm="50000">
                                          <p:val>
                                            <p:clrVal>
                                              <a:schemeClr val="hlink"/>
                                            </p:clrVal>
                                          </p:val>
                                        </p:tav>
                                      </p:tavLst>
                                    </p:anim>
                                    <p:set>
                                      <p:cBhvr>
                                        <p:cTn id="57" dur="80"/>
                                        <p:tgtEl>
                                          <p:spTgt spid="21915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50" grpId="0" autoUpdateAnimBg="0"/>
      <p:bldP spid="219160" grpId="0"/>
      <p:bldP spid="219151" grpId="0" animBg="1"/>
      <p:bldP spid="219171" grpId="0" animBg="1"/>
      <p:bldP spid="35" grpId="0"/>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416050" y="762000"/>
            <a:ext cx="3887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3200" b="1">
                <a:solidFill>
                  <a:srgbClr val="FF0000"/>
                </a:solidFill>
                <a:latin typeface="Times New Roman" pitchFamily="18" charset="0"/>
                <a:ea typeface="华文楷体" pitchFamily="2" charset="-122"/>
              </a:rPr>
              <a:t>设计实验</a:t>
            </a:r>
            <a:r>
              <a:rPr lang="en-US" altLang="zh-CN" sz="3200" b="1">
                <a:solidFill>
                  <a:srgbClr val="FF0000"/>
                </a:solidFill>
                <a:latin typeface="Times New Roman" pitchFamily="18" charset="0"/>
                <a:ea typeface="华文楷体" pitchFamily="2" charset="-122"/>
              </a:rPr>
              <a:t>——</a:t>
            </a:r>
            <a:r>
              <a:rPr lang="zh-CN" altLang="en-US" sz="3200" b="1">
                <a:solidFill>
                  <a:srgbClr val="FF0000"/>
                </a:solidFill>
                <a:latin typeface="Times New Roman" pitchFamily="18" charset="0"/>
                <a:ea typeface="华文楷体" pitchFamily="2" charset="-122"/>
              </a:rPr>
              <a:t>猜想</a:t>
            </a:r>
            <a:r>
              <a:rPr lang="en-US" altLang="zh-CN" sz="3200" b="1">
                <a:solidFill>
                  <a:srgbClr val="FF0000"/>
                </a:solidFill>
                <a:latin typeface="Times New Roman" pitchFamily="18" charset="0"/>
                <a:ea typeface="华文楷体" pitchFamily="2" charset="-122"/>
              </a:rPr>
              <a:t>2</a:t>
            </a:r>
            <a:r>
              <a:rPr lang="zh-CN" altLang="en-US" sz="3200" b="1">
                <a:solidFill>
                  <a:srgbClr val="FF0000"/>
                </a:solidFill>
                <a:latin typeface="Times New Roman" pitchFamily="18" charset="0"/>
                <a:ea typeface="华文楷体" pitchFamily="2" charset="-122"/>
              </a:rPr>
              <a:t>：</a:t>
            </a:r>
          </a:p>
        </p:txBody>
      </p:sp>
      <p:sp>
        <p:nvSpPr>
          <p:cNvPr id="220163" name="Text Box 10"/>
          <p:cNvSpPr txBox="1">
            <a:spLocks noChangeArrowheads="1"/>
          </p:cNvSpPr>
          <p:nvPr/>
        </p:nvSpPr>
        <p:spPr bwMode="auto">
          <a:xfrm>
            <a:off x="1149350" y="5740400"/>
            <a:ext cx="65833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latin typeface="Times New Roman" pitchFamily="18" charset="0"/>
                <a:ea typeface="华文楷体" pitchFamily="2" charset="-122"/>
              </a:rPr>
              <a:t>     结论：浮力的大小</a:t>
            </a:r>
            <a:r>
              <a:rPr lang="zh-CN" altLang="en-US" sz="2800" b="1">
                <a:solidFill>
                  <a:srgbClr val="0000CC"/>
                </a:solidFill>
                <a:latin typeface="Times New Roman" pitchFamily="18" charset="0"/>
                <a:ea typeface="华文楷体" pitchFamily="2" charset="-122"/>
              </a:rPr>
              <a:t>跟物体的密度无关</a:t>
            </a:r>
          </a:p>
        </p:txBody>
      </p:sp>
      <p:grpSp>
        <p:nvGrpSpPr>
          <p:cNvPr id="2" name="Group 5"/>
          <p:cNvGrpSpPr/>
          <p:nvPr/>
        </p:nvGrpSpPr>
        <p:grpSpPr bwMode="auto">
          <a:xfrm>
            <a:off x="2727325" y="2211388"/>
            <a:ext cx="1349375" cy="3014662"/>
            <a:chOff x="0" y="0"/>
            <a:chExt cx="752" cy="2541"/>
          </a:xfrm>
        </p:grpSpPr>
        <p:grpSp>
          <p:nvGrpSpPr>
            <p:cNvPr id="10307" name="Group 6"/>
            <p:cNvGrpSpPr/>
            <p:nvPr/>
          </p:nvGrpSpPr>
          <p:grpSpPr bwMode="auto">
            <a:xfrm>
              <a:off x="0" y="1575"/>
              <a:ext cx="752" cy="966"/>
              <a:chOff x="0" y="0"/>
              <a:chExt cx="752" cy="966"/>
            </a:xfrm>
          </p:grpSpPr>
          <p:sp>
            <p:nvSpPr>
              <p:cNvPr id="10354"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0355" name="Group 8"/>
              <p:cNvGrpSpPr/>
              <p:nvPr/>
            </p:nvGrpSpPr>
            <p:grpSpPr bwMode="auto">
              <a:xfrm>
                <a:off x="94" y="225"/>
                <a:ext cx="588" cy="720"/>
                <a:chOff x="0" y="0"/>
                <a:chExt cx="1690" cy="624"/>
              </a:xfrm>
            </p:grpSpPr>
            <p:sp>
              <p:nvSpPr>
                <p:cNvPr id="10356" name="Rectangle 104" descr="横虚线"/>
                <p:cNvSpPr>
                  <a:spLocks noChangeArrowheads="1"/>
                </p:cNvSpPr>
                <p:nvPr/>
              </p:nvSpPr>
              <p:spPr bwMode="auto">
                <a:xfrm>
                  <a:off x="41" y="50"/>
                  <a:ext cx="1629" cy="574"/>
                </a:xfrm>
                <a:prstGeom prst="rect">
                  <a:avLst/>
                </a:prstGeom>
                <a:blipFill dpi="0" rotWithShape="0">
                  <a:blip r:embed="rId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0357"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0308" name="Group 11"/>
            <p:cNvGrpSpPr/>
            <p:nvPr/>
          </p:nvGrpSpPr>
          <p:grpSpPr bwMode="auto">
            <a:xfrm>
              <a:off x="154" y="0"/>
              <a:ext cx="466" cy="2172"/>
              <a:chOff x="0" y="0"/>
              <a:chExt cx="466" cy="2172"/>
            </a:xfrm>
          </p:grpSpPr>
          <p:grpSp>
            <p:nvGrpSpPr>
              <p:cNvPr id="10309" name="Group 12"/>
              <p:cNvGrpSpPr/>
              <p:nvPr/>
            </p:nvGrpSpPr>
            <p:grpSpPr bwMode="auto">
              <a:xfrm>
                <a:off x="74" y="0"/>
                <a:ext cx="234" cy="1386"/>
                <a:chOff x="0" y="0"/>
                <a:chExt cx="325" cy="3367"/>
              </a:xfrm>
            </p:grpSpPr>
            <p:grpSp>
              <p:nvGrpSpPr>
                <p:cNvPr id="10314" name="Group 13"/>
                <p:cNvGrpSpPr/>
                <p:nvPr/>
              </p:nvGrpSpPr>
              <p:grpSpPr bwMode="auto">
                <a:xfrm>
                  <a:off x="0" y="0"/>
                  <a:ext cx="325" cy="3367"/>
                  <a:chOff x="0" y="0"/>
                  <a:chExt cx="325" cy="3367"/>
                </a:xfrm>
              </p:grpSpPr>
              <p:grpSp>
                <p:nvGrpSpPr>
                  <p:cNvPr id="10341" name="Group 14"/>
                  <p:cNvGrpSpPr/>
                  <p:nvPr/>
                </p:nvGrpSpPr>
                <p:grpSpPr bwMode="auto">
                  <a:xfrm>
                    <a:off x="0" y="373"/>
                    <a:ext cx="325" cy="2994"/>
                    <a:chOff x="0" y="0"/>
                    <a:chExt cx="325" cy="2994"/>
                  </a:xfrm>
                </p:grpSpPr>
                <p:grpSp>
                  <p:nvGrpSpPr>
                    <p:cNvPr id="10344" name="Group 15"/>
                    <p:cNvGrpSpPr>
                      <a:grpSpLocks noChangeAspect="1"/>
                    </p:cNvGrpSpPr>
                    <p:nvPr/>
                  </p:nvGrpSpPr>
                  <p:grpSpPr bwMode="auto">
                    <a:xfrm>
                      <a:off x="35" y="1992"/>
                      <a:ext cx="260" cy="1002"/>
                      <a:chOff x="0" y="0"/>
                      <a:chExt cx="577" cy="2222"/>
                    </a:xfrm>
                  </p:grpSpPr>
                  <p:sp>
                    <p:nvSpPr>
                      <p:cNvPr id="10352" name="Arc 111"/>
                      <p:cNvSpPr>
                        <a:spLocks noChangeAspect="1"/>
                      </p:cNvSpPr>
                      <p:nvPr/>
                    </p:nvSpPr>
                    <p:spPr bwMode="auto">
                      <a:xfrm>
                        <a:off x="0" y="1645"/>
                        <a:ext cx="577" cy="577"/>
                      </a:xfrm>
                      <a:custGeom>
                        <a:avLst/>
                        <a:gdLst>
                          <a:gd name="T0" fmla="*/ 0 w 43200"/>
                          <a:gd name="T1" fmla="*/ 0 h 43200"/>
                          <a:gd name="T2" fmla="*/ 0 w 43200"/>
                          <a:gd name="T3" fmla="*/ 0 h 43200"/>
                          <a:gd name="T4" fmla="*/ 0 w 43200"/>
                          <a:gd name="T5" fmla="*/ 0 h 43200"/>
                          <a:gd name="T6" fmla="*/ 0 w 43200"/>
                          <a:gd name="T7" fmla="*/ 0 h 43200"/>
                          <a:gd name="T8" fmla="*/ 0 w 43200"/>
                          <a:gd name="T9" fmla="*/ 0 h 43200"/>
                          <a:gd name="T10" fmla="*/ 0 w 43200"/>
                          <a:gd name="T11" fmla="*/ 0 h 43200"/>
                          <a:gd name="T12" fmla="*/ 0 w 43200"/>
                          <a:gd name="T13" fmla="*/ 0 h 43200"/>
                          <a:gd name="T14" fmla="*/ 0 w 43200"/>
                          <a:gd name="T15" fmla="*/ 0 h 43200"/>
                          <a:gd name="T16" fmla="*/ 0 w 43200"/>
                          <a:gd name="T17" fmla="*/ 0 h 43200"/>
                          <a:gd name="T18" fmla="*/ 0 w 43200"/>
                          <a:gd name="T19" fmla="*/ 0 h 43200"/>
                          <a:gd name="T20" fmla="*/ 0 w 43200"/>
                          <a:gd name="T21" fmla="*/ 0 h 43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200"/>
                          <a:gd name="T34" fmla="*/ 0 h 43200"/>
                          <a:gd name="T35" fmla="*/ 43200 w 43200"/>
                          <a:gd name="T36" fmla="*/ 43200 h 432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21177"/>
                              <a:pt x="12" y="20754"/>
                              <a:pt x="37" y="20332"/>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21177"/>
                              <a:pt x="12" y="20754"/>
                              <a:pt x="37" y="20332"/>
                            </a:cubicBezTo>
                            <a:lnTo>
                              <a:pt x="21600" y="21600"/>
                            </a:lnTo>
                            <a:close/>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10353" name="Line 112"/>
                      <p:cNvSpPr>
                        <a:spLocks noChangeAspect="1" noChangeShapeType="1"/>
                      </p:cNvSpPr>
                      <p:nvPr/>
                    </p:nvSpPr>
                    <p:spPr bwMode="auto">
                      <a:xfrm>
                        <a:off x="299" y="0"/>
                        <a:ext cx="0" cy="1645"/>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345" name="Group 18"/>
                    <p:cNvGrpSpPr/>
                    <p:nvPr/>
                  </p:nvGrpSpPr>
                  <p:grpSpPr bwMode="auto">
                    <a:xfrm>
                      <a:off x="0" y="0"/>
                      <a:ext cx="325" cy="1992"/>
                      <a:chOff x="0" y="0"/>
                      <a:chExt cx="196" cy="1992"/>
                    </a:xfrm>
                  </p:grpSpPr>
                  <p:sp>
                    <p:nvSpPr>
                      <p:cNvPr id="10346" name="Arc 114"/>
                      <p:cNvSpPr/>
                      <p:nvPr/>
                    </p:nvSpPr>
                    <p:spPr bwMode="auto">
                      <a:xfrm rot="5400000" flipV="1">
                        <a:off x="49" y="1846"/>
                        <a:ext cx="102" cy="190"/>
                      </a:xfrm>
                      <a:custGeom>
                        <a:avLst/>
                        <a:gdLst>
                          <a:gd name="T0" fmla="*/ 0 w 22050"/>
                          <a:gd name="T1" fmla="*/ 0 h 43200"/>
                          <a:gd name="T2" fmla="*/ 0 w 22050"/>
                          <a:gd name="T3" fmla="*/ 0 h 43200"/>
                          <a:gd name="T4" fmla="*/ 0 w 22050"/>
                          <a:gd name="T5" fmla="*/ 0 h 43200"/>
                          <a:gd name="T6" fmla="*/ 0 w 22050"/>
                          <a:gd name="T7" fmla="*/ 0 h 43200"/>
                          <a:gd name="T8" fmla="*/ 0 w 22050"/>
                          <a:gd name="T9" fmla="*/ 0 h 43200"/>
                          <a:gd name="T10" fmla="*/ 0 w 22050"/>
                          <a:gd name="T11" fmla="*/ 0 h 43200"/>
                          <a:gd name="T12" fmla="*/ 0 w 22050"/>
                          <a:gd name="T13" fmla="*/ 0 h 43200"/>
                          <a:gd name="T14" fmla="*/ 0 w 22050"/>
                          <a:gd name="T15" fmla="*/ 0 h 43200"/>
                          <a:gd name="T16" fmla="*/ 0 w 22050"/>
                          <a:gd name="T17" fmla="*/ 0 h 43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50"/>
                          <a:gd name="T28" fmla="*/ 0 h 43200"/>
                          <a:gd name="T29" fmla="*/ 22050 w 22050"/>
                          <a:gd name="T30" fmla="*/ 43200 h 43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0347" name="Group 20"/>
                      <p:cNvGrpSpPr/>
                      <p:nvPr/>
                    </p:nvGrpSpPr>
                    <p:grpSpPr bwMode="auto">
                      <a:xfrm>
                        <a:off x="0" y="0"/>
                        <a:ext cx="196" cy="1919"/>
                        <a:chOff x="0" y="0"/>
                        <a:chExt cx="196" cy="1919"/>
                      </a:xfrm>
                    </p:grpSpPr>
                    <p:grpSp>
                      <p:nvGrpSpPr>
                        <p:cNvPr id="10348" name="Group 21"/>
                        <p:cNvGrpSpPr/>
                        <p:nvPr/>
                      </p:nvGrpSpPr>
                      <p:grpSpPr bwMode="auto">
                        <a:xfrm>
                          <a:off x="0" y="97"/>
                          <a:ext cx="190" cy="1822"/>
                          <a:chOff x="0" y="0"/>
                          <a:chExt cx="210" cy="2040"/>
                        </a:xfrm>
                      </p:grpSpPr>
                      <p:sp>
                        <p:nvSpPr>
                          <p:cNvPr id="10350" name="Line 117"/>
                          <p:cNvSpPr>
                            <a:spLocks noChangeShapeType="1"/>
                          </p:cNvSpPr>
                          <p:nvPr/>
                        </p:nvSpPr>
                        <p:spPr bwMode="auto">
                          <a:xfrm>
                            <a:off x="0" y="0"/>
                            <a:ext cx="0" cy="2040"/>
                          </a:xfrm>
                          <a:prstGeom prst="line">
                            <a:avLst/>
                          </a:prstGeom>
                          <a:noFill/>
                          <a:ln w="1270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51" name="Line 118"/>
                          <p:cNvSpPr>
                            <a:spLocks noChangeShapeType="1"/>
                          </p:cNvSpPr>
                          <p:nvPr/>
                        </p:nvSpPr>
                        <p:spPr bwMode="auto">
                          <a:xfrm>
                            <a:off x="210" y="0"/>
                            <a:ext cx="0" cy="2040"/>
                          </a:xfrm>
                          <a:prstGeom prst="line">
                            <a:avLst/>
                          </a:prstGeom>
                          <a:noFill/>
                          <a:ln w="1270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0349" name="Arc 119"/>
                        <p:cNvSpPr/>
                        <p:nvPr/>
                      </p:nvSpPr>
                      <p:spPr bwMode="auto">
                        <a:xfrm rot="-5400000">
                          <a:off x="50" y="-44"/>
                          <a:ext cx="102" cy="190"/>
                        </a:xfrm>
                        <a:custGeom>
                          <a:avLst/>
                          <a:gdLst>
                            <a:gd name="T0" fmla="*/ 0 w 22050"/>
                            <a:gd name="T1" fmla="*/ 0 h 43200"/>
                            <a:gd name="T2" fmla="*/ 0 w 22050"/>
                            <a:gd name="T3" fmla="*/ 0 h 43200"/>
                            <a:gd name="T4" fmla="*/ 0 w 22050"/>
                            <a:gd name="T5" fmla="*/ 0 h 43200"/>
                            <a:gd name="T6" fmla="*/ 0 w 22050"/>
                            <a:gd name="T7" fmla="*/ 0 h 43200"/>
                            <a:gd name="T8" fmla="*/ 0 w 22050"/>
                            <a:gd name="T9" fmla="*/ 0 h 43200"/>
                            <a:gd name="T10" fmla="*/ 0 w 22050"/>
                            <a:gd name="T11" fmla="*/ 0 h 43200"/>
                            <a:gd name="T12" fmla="*/ 0 w 22050"/>
                            <a:gd name="T13" fmla="*/ 0 h 43200"/>
                            <a:gd name="T14" fmla="*/ 0 w 22050"/>
                            <a:gd name="T15" fmla="*/ 0 h 43200"/>
                            <a:gd name="T16" fmla="*/ 0 w 22050"/>
                            <a:gd name="T17" fmla="*/ 0 h 43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50"/>
                            <a:gd name="T28" fmla="*/ 0 h 43200"/>
                            <a:gd name="T29" fmla="*/ 22050 w 22050"/>
                            <a:gd name="T30" fmla="*/ 43200 h 43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grpSp>
              </p:grpSp>
              <p:sp>
                <p:nvSpPr>
                  <p:cNvPr id="10342" name="Oval 120"/>
                  <p:cNvSpPr>
                    <a:spLocks noChangeAspect="1" noChangeArrowheads="1"/>
                  </p:cNvSpPr>
                  <p:nvPr/>
                </p:nvSpPr>
                <p:spPr bwMode="auto">
                  <a:xfrm>
                    <a:off x="20" y="0"/>
                    <a:ext cx="283" cy="283"/>
                  </a:xfrm>
                  <a:prstGeom prst="ellipse">
                    <a:avLst/>
                  </a:prstGeom>
                  <a:solidFill>
                    <a:srgbClr val="FFFFFF"/>
                  </a:solidFill>
                  <a:ln w="38100" cmpd="dbl">
                    <a:solidFill>
                      <a:srgbClr val="000000"/>
                    </a:solidFill>
                    <a:round/>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0343" name="Line 121"/>
                  <p:cNvSpPr>
                    <a:spLocks noChangeAspect="1" noChangeShapeType="1"/>
                  </p:cNvSpPr>
                  <p:nvPr/>
                </p:nvSpPr>
                <p:spPr bwMode="auto">
                  <a:xfrm>
                    <a:off x="169" y="263"/>
                    <a:ext cx="1" cy="113"/>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315" name="Group 27"/>
                <p:cNvGrpSpPr/>
                <p:nvPr/>
              </p:nvGrpSpPr>
              <p:grpSpPr bwMode="auto">
                <a:xfrm>
                  <a:off x="75" y="528"/>
                  <a:ext cx="215" cy="1764"/>
                  <a:chOff x="0" y="0"/>
                  <a:chExt cx="362" cy="1764"/>
                </a:xfrm>
              </p:grpSpPr>
              <p:sp>
                <p:nvSpPr>
                  <p:cNvPr id="10316" name="Rectangle 123"/>
                  <p:cNvSpPr>
                    <a:spLocks noChangeArrowheads="1"/>
                  </p:cNvSpPr>
                  <p:nvPr/>
                </p:nvSpPr>
                <p:spPr bwMode="auto">
                  <a:xfrm>
                    <a:off x="123" y="0"/>
                    <a:ext cx="91" cy="1764"/>
                  </a:xfrm>
                  <a:prstGeom prst="rect">
                    <a:avLst/>
                  </a:prstGeom>
                  <a:solidFill>
                    <a:srgbClr val="FFFFFF"/>
                  </a:solidFill>
                  <a:ln w="9525">
                    <a:solidFill>
                      <a:srgbClr val="000000"/>
                    </a:solidFill>
                    <a:miter lim="800000"/>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nvGrpSpPr>
                  <p:cNvPr id="10317" name="Group 29"/>
                  <p:cNvGrpSpPr/>
                  <p:nvPr/>
                </p:nvGrpSpPr>
                <p:grpSpPr bwMode="auto">
                  <a:xfrm rot="5400000">
                    <a:off x="-575" y="805"/>
                    <a:ext cx="1731" cy="142"/>
                    <a:chOff x="0" y="0"/>
                    <a:chExt cx="1600" cy="240"/>
                  </a:xfrm>
                </p:grpSpPr>
                <p:sp>
                  <p:nvSpPr>
                    <p:cNvPr id="10330" name="Line 125"/>
                    <p:cNvSpPr>
                      <a:spLocks noChangeShapeType="1"/>
                    </p:cNvSpPr>
                    <p:nvPr/>
                  </p:nvSpPr>
                  <p:spPr bwMode="auto">
                    <a:xfrm>
                      <a:off x="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1" name="Line 126"/>
                    <p:cNvSpPr>
                      <a:spLocks noChangeShapeType="1"/>
                    </p:cNvSpPr>
                    <p:nvPr/>
                  </p:nvSpPr>
                  <p:spPr bwMode="auto">
                    <a:xfrm>
                      <a:off x="1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2" name="Line 127"/>
                    <p:cNvSpPr>
                      <a:spLocks noChangeShapeType="1"/>
                    </p:cNvSpPr>
                    <p:nvPr/>
                  </p:nvSpPr>
                  <p:spPr bwMode="auto">
                    <a:xfrm>
                      <a:off x="3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3" name="Line 128"/>
                    <p:cNvSpPr>
                      <a:spLocks noChangeShapeType="1"/>
                    </p:cNvSpPr>
                    <p:nvPr/>
                  </p:nvSpPr>
                  <p:spPr bwMode="auto">
                    <a:xfrm>
                      <a:off x="4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4" name="Line 129"/>
                    <p:cNvSpPr>
                      <a:spLocks noChangeShapeType="1"/>
                    </p:cNvSpPr>
                    <p:nvPr/>
                  </p:nvSpPr>
                  <p:spPr bwMode="auto">
                    <a:xfrm>
                      <a:off x="6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5" name="Line 130"/>
                    <p:cNvSpPr>
                      <a:spLocks noChangeShapeType="1"/>
                    </p:cNvSpPr>
                    <p:nvPr/>
                  </p:nvSpPr>
                  <p:spPr bwMode="auto">
                    <a:xfrm>
                      <a:off x="800" y="60"/>
                      <a:ext cx="0" cy="18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6" name="Line 131"/>
                    <p:cNvSpPr>
                      <a:spLocks noChangeShapeType="1"/>
                    </p:cNvSpPr>
                    <p:nvPr/>
                  </p:nvSpPr>
                  <p:spPr bwMode="auto">
                    <a:xfrm>
                      <a:off x="9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7" name="Line 132"/>
                    <p:cNvSpPr>
                      <a:spLocks noChangeShapeType="1"/>
                    </p:cNvSpPr>
                    <p:nvPr/>
                  </p:nvSpPr>
                  <p:spPr bwMode="auto">
                    <a:xfrm>
                      <a:off x="11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8" name="Line 133"/>
                    <p:cNvSpPr>
                      <a:spLocks noChangeShapeType="1"/>
                    </p:cNvSpPr>
                    <p:nvPr/>
                  </p:nvSpPr>
                  <p:spPr bwMode="auto">
                    <a:xfrm>
                      <a:off x="12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39" name="Line 134"/>
                    <p:cNvSpPr>
                      <a:spLocks noChangeShapeType="1"/>
                    </p:cNvSpPr>
                    <p:nvPr/>
                  </p:nvSpPr>
                  <p:spPr bwMode="auto">
                    <a:xfrm>
                      <a:off x="14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40" name="Line 135"/>
                    <p:cNvSpPr>
                      <a:spLocks noChangeShapeType="1"/>
                    </p:cNvSpPr>
                    <p:nvPr/>
                  </p:nvSpPr>
                  <p:spPr bwMode="auto">
                    <a:xfrm>
                      <a:off x="160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318" name="Group 41"/>
                  <p:cNvGrpSpPr/>
                  <p:nvPr/>
                </p:nvGrpSpPr>
                <p:grpSpPr bwMode="auto">
                  <a:xfrm rot="16200000" flipH="1">
                    <a:off x="-795" y="805"/>
                    <a:ext cx="1731" cy="142"/>
                    <a:chOff x="0" y="0"/>
                    <a:chExt cx="1600" cy="240"/>
                  </a:xfrm>
                </p:grpSpPr>
                <p:sp>
                  <p:nvSpPr>
                    <p:cNvPr id="10319" name="Line 137"/>
                    <p:cNvSpPr>
                      <a:spLocks noChangeShapeType="1"/>
                    </p:cNvSpPr>
                    <p:nvPr/>
                  </p:nvSpPr>
                  <p:spPr bwMode="auto">
                    <a:xfrm>
                      <a:off x="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0" name="Line 138"/>
                    <p:cNvSpPr>
                      <a:spLocks noChangeShapeType="1"/>
                    </p:cNvSpPr>
                    <p:nvPr/>
                  </p:nvSpPr>
                  <p:spPr bwMode="auto">
                    <a:xfrm>
                      <a:off x="1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1" name="Line 139"/>
                    <p:cNvSpPr>
                      <a:spLocks noChangeShapeType="1"/>
                    </p:cNvSpPr>
                    <p:nvPr/>
                  </p:nvSpPr>
                  <p:spPr bwMode="auto">
                    <a:xfrm>
                      <a:off x="3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2" name="Line 140"/>
                    <p:cNvSpPr>
                      <a:spLocks noChangeShapeType="1"/>
                    </p:cNvSpPr>
                    <p:nvPr/>
                  </p:nvSpPr>
                  <p:spPr bwMode="auto">
                    <a:xfrm>
                      <a:off x="4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3" name="Line 141"/>
                    <p:cNvSpPr>
                      <a:spLocks noChangeShapeType="1"/>
                    </p:cNvSpPr>
                    <p:nvPr/>
                  </p:nvSpPr>
                  <p:spPr bwMode="auto">
                    <a:xfrm>
                      <a:off x="6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4" name="Line 142"/>
                    <p:cNvSpPr>
                      <a:spLocks noChangeShapeType="1"/>
                    </p:cNvSpPr>
                    <p:nvPr/>
                  </p:nvSpPr>
                  <p:spPr bwMode="auto">
                    <a:xfrm>
                      <a:off x="800" y="60"/>
                      <a:ext cx="0" cy="18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5" name="Line 143"/>
                    <p:cNvSpPr>
                      <a:spLocks noChangeShapeType="1"/>
                    </p:cNvSpPr>
                    <p:nvPr/>
                  </p:nvSpPr>
                  <p:spPr bwMode="auto">
                    <a:xfrm>
                      <a:off x="9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6" name="Line 144"/>
                    <p:cNvSpPr>
                      <a:spLocks noChangeShapeType="1"/>
                    </p:cNvSpPr>
                    <p:nvPr/>
                  </p:nvSpPr>
                  <p:spPr bwMode="auto">
                    <a:xfrm>
                      <a:off x="11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7" name="Line 145"/>
                    <p:cNvSpPr>
                      <a:spLocks noChangeShapeType="1"/>
                    </p:cNvSpPr>
                    <p:nvPr/>
                  </p:nvSpPr>
                  <p:spPr bwMode="auto">
                    <a:xfrm>
                      <a:off x="12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8" name="Line 146"/>
                    <p:cNvSpPr>
                      <a:spLocks noChangeShapeType="1"/>
                    </p:cNvSpPr>
                    <p:nvPr/>
                  </p:nvSpPr>
                  <p:spPr bwMode="auto">
                    <a:xfrm>
                      <a:off x="14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29" name="Line 147"/>
                    <p:cNvSpPr>
                      <a:spLocks noChangeShapeType="1"/>
                    </p:cNvSpPr>
                    <p:nvPr/>
                  </p:nvSpPr>
                  <p:spPr bwMode="auto">
                    <a:xfrm>
                      <a:off x="160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grpSp>
            <p:nvGrpSpPr>
              <p:cNvPr id="10310" name="Group 53"/>
              <p:cNvGrpSpPr/>
              <p:nvPr/>
            </p:nvGrpSpPr>
            <p:grpSpPr bwMode="auto">
              <a:xfrm>
                <a:off x="0" y="1722"/>
                <a:ext cx="466" cy="450"/>
                <a:chOff x="0" y="0"/>
                <a:chExt cx="466" cy="450"/>
              </a:xfrm>
            </p:grpSpPr>
            <p:sp>
              <p:nvSpPr>
                <p:cNvPr id="10312" name="Freeform 149" descr="栎木"/>
                <p:cNvSpPr/>
                <p:nvPr/>
              </p:nvSpPr>
              <p:spPr bwMode="auto">
                <a:xfrm>
                  <a:off x="114" y="93"/>
                  <a:ext cx="263" cy="263"/>
                </a:xfrm>
                <a:custGeom>
                  <a:avLst/>
                  <a:gdLst>
                    <a:gd name="T0" fmla="*/ 0 w 400"/>
                    <a:gd name="T1" fmla="*/ 0 h 400"/>
                    <a:gd name="T2" fmla="*/ 114 w 400"/>
                    <a:gd name="T3" fmla="*/ 0 h 400"/>
                    <a:gd name="T4" fmla="*/ 114 w 400"/>
                    <a:gd name="T5" fmla="*/ 114 h 400"/>
                    <a:gd name="T6" fmla="*/ 0 w 400"/>
                    <a:gd name="T7" fmla="*/ 114 h 400"/>
                    <a:gd name="T8" fmla="*/ 0 w 400"/>
                    <a:gd name="T9" fmla="*/ 0 h 400"/>
                    <a:gd name="T10" fmla="*/ 0 60000 65536"/>
                    <a:gd name="T11" fmla="*/ 0 60000 65536"/>
                    <a:gd name="T12" fmla="*/ 0 60000 65536"/>
                    <a:gd name="T13" fmla="*/ 0 60000 65536"/>
                    <a:gd name="T14" fmla="*/ 0 60000 65536"/>
                    <a:gd name="T15" fmla="*/ 0 w 400"/>
                    <a:gd name="T16" fmla="*/ 0 h 400"/>
                    <a:gd name="T17" fmla="*/ 400 w 400"/>
                    <a:gd name="T18" fmla="*/ 400 h 400"/>
                  </a:gdLst>
                  <a:ahLst/>
                  <a:cxnLst>
                    <a:cxn ang="T10">
                      <a:pos x="T0" y="T1"/>
                    </a:cxn>
                    <a:cxn ang="T11">
                      <a:pos x="T2" y="T3"/>
                    </a:cxn>
                    <a:cxn ang="T12">
                      <a:pos x="T4" y="T5"/>
                    </a:cxn>
                    <a:cxn ang="T13">
                      <a:pos x="T6" y="T7"/>
                    </a:cxn>
                    <a:cxn ang="T14">
                      <a:pos x="T8" y="T9"/>
                    </a:cxn>
                  </a:cxnLst>
                  <a:rect l="T15" t="T16" r="T17" b="T18"/>
                  <a:pathLst>
                    <a:path w="400" h="400">
                      <a:moveTo>
                        <a:pt x="0" y="0"/>
                      </a:moveTo>
                      <a:lnTo>
                        <a:pt x="400" y="0"/>
                      </a:lnTo>
                      <a:lnTo>
                        <a:pt x="400" y="400"/>
                      </a:lnTo>
                      <a:lnTo>
                        <a:pt x="0" y="400"/>
                      </a:lnTo>
                      <a:lnTo>
                        <a:pt x="0" y="0"/>
                      </a:lnTo>
                      <a:close/>
                    </a:path>
                  </a:pathLst>
                </a:custGeom>
                <a:blipFill dpi="0" rotWithShape="0">
                  <a:blip r:embed="rId2"/>
                  <a:srcRect/>
                  <a:tile tx="0" ty="0" sx="100000" sy="100000" flip="none" algn="tl"/>
                </a:blipFill>
                <a:ln w="9525">
                  <a:solidFill>
                    <a:srgbClr val="000000"/>
                  </a:solidFill>
                  <a:round/>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10313" name="Text Box 150"/>
                <p:cNvSpPr txBox="1">
                  <a:spLocks noChangeArrowheads="1"/>
                </p:cNvSpPr>
                <p:nvPr/>
              </p:nvSpPr>
              <p:spPr bwMode="auto">
                <a:xfrm>
                  <a:off x="0" y="0"/>
                  <a:ext cx="46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r>
                    <a:rPr lang="en-US" altLang="zh-CN" sz="1000" b="1">
                      <a:latin typeface="Times New Roman" pitchFamily="18" charset="0"/>
                      <a:ea typeface="华文楷体" pitchFamily="2" charset="-122"/>
                    </a:rPr>
                    <a:t>A</a:t>
                  </a:r>
                  <a:endParaRPr lang="en-US" altLang="zh-CN" sz="2400">
                    <a:latin typeface="Times New Roman" pitchFamily="18" charset="0"/>
                    <a:ea typeface="华文楷体" pitchFamily="2" charset="-122"/>
                  </a:endParaRPr>
                </a:p>
              </p:txBody>
            </p:sp>
          </p:grpSp>
          <p:sp>
            <p:nvSpPr>
              <p:cNvPr id="10311" name="Line 151"/>
              <p:cNvSpPr>
                <a:spLocks noChangeShapeType="1"/>
              </p:cNvSpPr>
              <p:nvPr/>
            </p:nvSpPr>
            <p:spPr bwMode="auto">
              <a:xfrm>
                <a:off x="194" y="1365"/>
                <a:ext cx="14" cy="48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7" name="Group 57"/>
          <p:cNvGrpSpPr/>
          <p:nvPr/>
        </p:nvGrpSpPr>
        <p:grpSpPr bwMode="auto">
          <a:xfrm>
            <a:off x="4841875" y="2211388"/>
            <a:ext cx="1349375" cy="3014662"/>
            <a:chOff x="0" y="0"/>
            <a:chExt cx="752" cy="2541"/>
          </a:xfrm>
        </p:grpSpPr>
        <p:grpSp>
          <p:nvGrpSpPr>
            <p:cNvPr id="10256" name="Group 58"/>
            <p:cNvGrpSpPr/>
            <p:nvPr/>
          </p:nvGrpSpPr>
          <p:grpSpPr bwMode="auto">
            <a:xfrm>
              <a:off x="0" y="1575"/>
              <a:ext cx="752" cy="966"/>
              <a:chOff x="0" y="0"/>
              <a:chExt cx="752" cy="966"/>
            </a:xfrm>
          </p:grpSpPr>
          <p:sp>
            <p:nvSpPr>
              <p:cNvPr id="10303"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0304" name="Group 60"/>
              <p:cNvGrpSpPr/>
              <p:nvPr/>
            </p:nvGrpSpPr>
            <p:grpSpPr bwMode="auto">
              <a:xfrm>
                <a:off x="94" y="225"/>
                <a:ext cx="588" cy="720"/>
                <a:chOff x="0" y="0"/>
                <a:chExt cx="1690" cy="624"/>
              </a:xfrm>
            </p:grpSpPr>
            <p:sp>
              <p:nvSpPr>
                <p:cNvPr id="10305" name="Rectangle 104" descr="横虚线"/>
                <p:cNvSpPr>
                  <a:spLocks noChangeArrowheads="1"/>
                </p:cNvSpPr>
                <p:nvPr/>
              </p:nvSpPr>
              <p:spPr bwMode="auto">
                <a:xfrm>
                  <a:off x="41" y="50"/>
                  <a:ext cx="1629" cy="574"/>
                </a:xfrm>
                <a:prstGeom prst="rect">
                  <a:avLst/>
                </a:prstGeom>
                <a:blipFill dpi="0" rotWithShape="0">
                  <a:blip r:embed="rId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0306"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0257" name="Group 63"/>
            <p:cNvGrpSpPr/>
            <p:nvPr/>
          </p:nvGrpSpPr>
          <p:grpSpPr bwMode="auto">
            <a:xfrm>
              <a:off x="154" y="0"/>
              <a:ext cx="466" cy="2172"/>
              <a:chOff x="0" y="0"/>
              <a:chExt cx="466" cy="2172"/>
            </a:xfrm>
          </p:grpSpPr>
          <p:grpSp>
            <p:nvGrpSpPr>
              <p:cNvPr id="10258" name="Group 64"/>
              <p:cNvGrpSpPr/>
              <p:nvPr/>
            </p:nvGrpSpPr>
            <p:grpSpPr bwMode="auto">
              <a:xfrm>
                <a:off x="74" y="0"/>
                <a:ext cx="234" cy="1386"/>
                <a:chOff x="0" y="0"/>
                <a:chExt cx="325" cy="3367"/>
              </a:xfrm>
            </p:grpSpPr>
            <p:grpSp>
              <p:nvGrpSpPr>
                <p:cNvPr id="10263" name="Group 65"/>
                <p:cNvGrpSpPr/>
                <p:nvPr/>
              </p:nvGrpSpPr>
              <p:grpSpPr bwMode="auto">
                <a:xfrm>
                  <a:off x="0" y="0"/>
                  <a:ext cx="325" cy="3367"/>
                  <a:chOff x="0" y="0"/>
                  <a:chExt cx="325" cy="3367"/>
                </a:xfrm>
              </p:grpSpPr>
              <p:grpSp>
                <p:nvGrpSpPr>
                  <p:cNvPr id="10290" name="Group 66"/>
                  <p:cNvGrpSpPr/>
                  <p:nvPr/>
                </p:nvGrpSpPr>
                <p:grpSpPr bwMode="auto">
                  <a:xfrm>
                    <a:off x="0" y="373"/>
                    <a:ext cx="325" cy="2994"/>
                    <a:chOff x="0" y="0"/>
                    <a:chExt cx="325" cy="2994"/>
                  </a:xfrm>
                </p:grpSpPr>
                <p:grpSp>
                  <p:nvGrpSpPr>
                    <p:cNvPr id="10293" name="Group 67"/>
                    <p:cNvGrpSpPr>
                      <a:grpSpLocks noChangeAspect="1"/>
                    </p:cNvGrpSpPr>
                    <p:nvPr/>
                  </p:nvGrpSpPr>
                  <p:grpSpPr bwMode="auto">
                    <a:xfrm>
                      <a:off x="35" y="1992"/>
                      <a:ext cx="260" cy="1002"/>
                      <a:chOff x="0" y="0"/>
                      <a:chExt cx="577" cy="2222"/>
                    </a:xfrm>
                  </p:grpSpPr>
                  <p:sp>
                    <p:nvSpPr>
                      <p:cNvPr id="10301" name="Arc 111"/>
                      <p:cNvSpPr>
                        <a:spLocks noChangeAspect="1"/>
                      </p:cNvSpPr>
                      <p:nvPr/>
                    </p:nvSpPr>
                    <p:spPr bwMode="auto">
                      <a:xfrm>
                        <a:off x="0" y="1645"/>
                        <a:ext cx="577" cy="577"/>
                      </a:xfrm>
                      <a:custGeom>
                        <a:avLst/>
                        <a:gdLst>
                          <a:gd name="T0" fmla="*/ 0 w 43200"/>
                          <a:gd name="T1" fmla="*/ 0 h 43200"/>
                          <a:gd name="T2" fmla="*/ 0 w 43200"/>
                          <a:gd name="T3" fmla="*/ 0 h 43200"/>
                          <a:gd name="T4" fmla="*/ 0 w 43200"/>
                          <a:gd name="T5" fmla="*/ 0 h 43200"/>
                          <a:gd name="T6" fmla="*/ 0 w 43200"/>
                          <a:gd name="T7" fmla="*/ 0 h 43200"/>
                          <a:gd name="T8" fmla="*/ 0 w 43200"/>
                          <a:gd name="T9" fmla="*/ 0 h 43200"/>
                          <a:gd name="T10" fmla="*/ 0 w 43200"/>
                          <a:gd name="T11" fmla="*/ 0 h 43200"/>
                          <a:gd name="T12" fmla="*/ 0 w 43200"/>
                          <a:gd name="T13" fmla="*/ 0 h 43200"/>
                          <a:gd name="T14" fmla="*/ 0 w 43200"/>
                          <a:gd name="T15" fmla="*/ 0 h 43200"/>
                          <a:gd name="T16" fmla="*/ 0 w 43200"/>
                          <a:gd name="T17" fmla="*/ 0 h 43200"/>
                          <a:gd name="T18" fmla="*/ 0 w 43200"/>
                          <a:gd name="T19" fmla="*/ 0 h 43200"/>
                          <a:gd name="T20" fmla="*/ 0 w 43200"/>
                          <a:gd name="T21" fmla="*/ 0 h 43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200"/>
                          <a:gd name="T34" fmla="*/ 0 h 43200"/>
                          <a:gd name="T35" fmla="*/ 43200 w 43200"/>
                          <a:gd name="T36" fmla="*/ 43200 h 432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21177"/>
                              <a:pt x="12" y="20754"/>
                              <a:pt x="37" y="20332"/>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21177"/>
                              <a:pt x="12" y="20754"/>
                              <a:pt x="37" y="20332"/>
                            </a:cubicBezTo>
                            <a:lnTo>
                              <a:pt x="21600" y="21600"/>
                            </a:lnTo>
                            <a:close/>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10302" name="Line 112"/>
                      <p:cNvSpPr>
                        <a:spLocks noChangeAspect="1" noChangeShapeType="1"/>
                      </p:cNvSpPr>
                      <p:nvPr/>
                    </p:nvSpPr>
                    <p:spPr bwMode="auto">
                      <a:xfrm>
                        <a:off x="299" y="0"/>
                        <a:ext cx="0" cy="1645"/>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294" name="Group 70"/>
                    <p:cNvGrpSpPr/>
                    <p:nvPr/>
                  </p:nvGrpSpPr>
                  <p:grpSpPr bwMode="auto">
                    <a:xfrm>
                      <a:off x="0" y="0"/>
                      <a:ext cx="325" cy="1992"/>
                      <a:chOff x="0" y="0"/>
                      <a:chExt cx="196" cy="1992"/>
                    </a:xfrm>
                  </p:grpSpPr>
                  <p:sp>
                    <p:nvSpPr>
                      <p:cNvPr id="10295" name="Arc 114"/>
                      <p:cNvSpPr/>
                      <p:nvPr/>
                    </p:nvSpPr>
                    <p:spPr bwMode="auto">
                      <a:xfrm rot="5400000" flipV="1">
                        <a:off x="49" y="1846"/>
                        <a:ext cx="102" cy="190"/>
                      </a:xfrm>
                      <a:custGeom>
                        <a:avLst/>
                        <a:gdLst>
                          <a:gd name="T0" fmla="*/ 0 w 22050"/>
                          <a:gd name="T1" fmla="*/ 0 h 43200"/>
                          <a:gd name="T2" fmla="*/ 0 w 22050"/>
                          <a:gd name="T3" fmla="*/ 0 h 43200"/>
                          <a:gd name="T4" fmla="*/ 0 w 22050"/>
                          <a:gd name="T5" fmla="*/ 0 h 43200"/>
                          <a:gd name="T6" fmla="*/ 0 w 22050"/>
                          <a:gd name="T7" fmla="*/ 0 h 43200"/>
                          <a:gd name="T8" fmla="*/ 0 w 22050"/>
                          <a:gd name="T9" fmla="*/ 0 h 43200"/>
                          <a:gd name="T10" fmla="*/ 0 w 22050"/>
                          <a:gd name="T11" fmla="*/ 0 h 43200"/>
                          <a:gd name="T12" fmla="*/ 0 w 22050"/>
                          <a:gd name="T13" fmla="*/ 0 h 43200"/>
                          <a:gd name="T14" fmla="*/ 0 w 22050"/>
                          <a:gd name="T15" fmla="*/ 0 h 43200"/>
                          <a:gd name="T16" fmla="*/ 0 w 22050"/>
                          <a:gd name="T17" fmla="*/ 0 h 43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50"/>
                          <a:gd name="T28" fmla="*/ 0 h 43200"/>
                          <a:gd name="T29" fmla="*/ 22050 w 22050"/>
                          <a:gd name="T30" fmla="*/ 43200 h 43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0296" name="Group 72"/>
                      <p:cNvGrpSpPr/>
                      <p:nvPr/>
                    </p:nvGrpSpPr>
                    <p:grpSpPr bwMode="auto">
                      <a:xfrm>
                        <a:off x="0" y="0"/>
                        <a:ext cx="196" cy="1919"/>
                        <a:chOff x="0" y="0"/>
                        <a:chExt cx="196" cy="1919"/>
                      </a:xfrm>
                    </p:grpSpPr>
                    <p:grpSp>
                      <p:nvGrpSpPr>
                        <p:cNvPr id="10297" name="Group 73"/>
                        <p:cNvGrpSpPr/>
                        <p:nvPr/>
                      </p:nvGrpSpPr>
                      <p:grpSpPr bwMode="auto">
                        <a:xfrm>
                          <a:off x="0" y="97"/>
                          <a:ext cx="190" cy="1822"/>
                          <a:chOff x="0" y="0"/>
                          <a:chExt cx="210" cy="2040"/>
                        </a:xfrm>
                      </p:grpSpPr>
                      <p:sp>
                        <p:nvSpPr>
                          <p:cNvPr id="10299" name="Line 117"/>
                          <p:cNvSpPr>
                            <a:spLocks noChangeShapeType="1"/>
                          </p:cNvSpPr>
                          <p:nvPr/>
                        </p:nvSpPr>
                        <p:spPr bwMode="auto">
                          <a:xfrm>
                            <a:off x="0" y="0"/>
                            <a:ext cx="0" cy="2040"/>
                          </a:xfrm>
                          <a:prstGeom prst="line">
                            <a:avLst/>
                          </a:prstGeom>
                          <a:noFill/>
                          <a:ln w="1270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300" name="Line 118"/>
                          <p:cNvSpPr>
                            <a:spLocks noChangeShapeType="1"/>
                          </p:cNvSpPr>
                          <p:nvPr/>
                        </p:nvSpPr>
                        <p:spPr bwMode="auto">
                          <a:xfrm>
                            <a:off x="210" y="0"/>
                            <a:ext cx="0" cy="2040"/>
                          </a:xfrm>
                          <a:prstGeom prst="line">
                            <a:avLst/>
                          </a:prstGeom>
                          <a:noFill/>
                          <a:ln w="1270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0298" name="Arc 119"/>
                        <p:cNvSpPr/>
                        <p:nvPr/>
                      </p:nvSpPr>
                      <p:spPr bwMode="auto">
                        <a:xfrm rot="-5400000">
                          <a:off x="50" y="-44"/>
                          <a:ext cx="102" cy="190"/>
                        </a:xfrm>
                        <a:custGeom>
                          <a:avLst/>
                          <a:gdLst>
                            <a:gd name="T0" fmla="*/ 0 w 22050"/>
                            <a:gd name="T1" fmla="*/ 0 h 43200"/>
                            <a:gd name="T2" fmla="*/ 0 w 22050"/>
                            <a:gd name="T3" fmla="*/ 0 h 43200"/>
                            <a:gd name="T4" fmla="*/ 0 w 22050"/>
                            <a:gd name="T5" fmla="*/ 0 h 43200"/>
                            <a:gd name="T6" fmla="*/ 0 w 22050"/>
                            <a:gd name="T7" fmla="*/ 0 h 43200"/>
                            <a:gd name="T8" fmla="*/ 0 w 22050"/>
                            <a:gd name="T9" fmla="*/ 0 h 43200"/>
                            <a:gd name="T10" fmla="*/ 0 w 22050"/>
                            <a:gd name="T11" fmla="*/ 0 h 43200"/>
                            <a:gd name="T12" fmla="*/ 0 w 22050"/>
                            <a:gd name="T13" fmla="*/ 0 h 43200"/>
                            <a:gd name="T14" fmla="*/ 0 w 22050"/>
                            <a:gd name="T15" fmla="*/ 0 h 43200"/>
                            <a:gd name="T16" fmla="*/ 0 w 22050"/>
                            <a:gd name="T17" fmla="*/ 0 h 43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50"/>
                            <a:gd name="T28" fmla="*/ 0 h 43200"/>
                            <a:gd name="T29" fmla="*/ 22050 w 22050"/>
                            <a:gd name="T30" fmla="*/ 43200 h 43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grpSp>
              </p:grpSp>
              <p:sp>
                <p:nvSpPr>
                  <p:cNvPr id="10291" name="Oval 120"/>
                  <p:cNvSpPr>
                    <a:spLocks noChangeAspect="1" noChangeArrowheads="1"/>
                  </p:cNvSpPr>
                  <p:nvPr/>
                </p:nvSpPr>
                <p:spPr bwMode="auto">
                  <a:xfrm>
                    <a:off x="20" y="0"/>
                    <a:ext cx="283" cy="283"/>
                  </a:xfrm>
                  <a:prstGeom prst="ellipse">
                    <a:avLst/>
                  </a:prstGeom>
                  <a:solidFill>
                    <a:srgbClr val="FFFFFF"/>
                  </a:solidFill>
                  <a:ln w="38100" cmpd="dbl">
                    <a:solidFill>
                      <a:srgbClr val="000000"/>
                    </a:solidFill>
                    <a:round/>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0292" name="Line 121"/>
                  <p:cNvSpPr>
                    <a:spLocks noChangeAspect="1" noChangeShapeType="1"/>
                  </p:cNvSpPr>
                  <p:nvPr/>
                </p:nvSpPr>
                <p:spPr bwMode="auto">
                  <a:xfrm>
                    <a:off x="169" y="263"/>
                    <a:ext cx="1" cy="113"/>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264" name="Group 79"/>
                <p:cNvGrpSpPr/>
                <p:nvPr/>
              </p:nvGrpSpPr>
              <p:grpSpPr bwMode="auto">
                <a:xfrm>
                  <a:off x="75" y="528"/>
                  <a:ext cx="215" cy="1764"/>
                  <a:chOff x="0" y="0"/>
                  <a:chExt cx="362" cy="1764"/>
                </a:xfrm>
              </p:grpSpPr>
              <p:sp>
                <p:nvSpPr>
                  <p:cNvPr id="10265" name="Rectangle 123"/>
                  <p:cNvSpPr>
                    <a:spLocks noChangeArrowheads="1"/>
                  </p:cNvSpPr>
                  <p:nvPr/>
                </p:nvSpPr>
                <p:spPr bwMode="auto">
                  <a:xfrm>
                    <a:off x="123" y="0"/>
                    <a:ext cx="91" cy="1764"/>
                  </a:xfrm>
                  <a:prstGeom prst="rect">
                    <a:avLst/>
                  </a:prstGeom>
                  <a:solidFill>
                    <a:srgbClr val="FFFFFF"/>
                  </a:solidFill>
                  <a:ln w="9525">
                    <a:solidFill>
                      <a:srgbClr val="000000"/>
                    </a:solidFill>
                    <a:miter lim="800000"/>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nvGrpSpPr>
                  <p:cNvPr id="10266" name="Group 81"/>
                  <p:cNvGrpSpPr/>
                  <p:nvPr/>
                </p:nvGrpSpPr>
                <p:grpSpPr bwMode="auto">
                  <a:xfrm rot="5400000">
                    <a:off x="-575" y="805"/>
                    <a:ext cx="1731" cy="142"/>
                    <a:chOff x="0" y="0"/>
                    <a:chExt cx="1600" cy="240"/>
                  </a:xfrm>
                </p:grpSpPr>
                <p:sp>
                  <p:nvSpPr>
                    <p:cNvPr id="10279" name="Line 125"/>
                    <p:cNvSpPr>
                      <a:spLocks noChangeShapeType="1"/>
                    </p:cNvSpPr>
                    <p:nvPr/>
                  </p:nvSpPr>
                  <p:spPr bwMode="auto">
                    <a:xfrm>
                      <a:off x="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0" name="Line 126"/>
                    <p:cNvSpPr>
                      <a:spLocks noChangeShapeType="1"/>
                    </p:cNvSpPr>
                    <p:nvPr/>
                  </p:nvSpPr>
                  <p:spPr bwMode="auto">
                    <a:xfrm>
                      <a:off x="1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1" name="Line 127"/>
                    <p:cNvSpPr>
                      <a:spLocks noChangeShapeType="1"/>
                    </p:cNvSpPr>
                    <p:nvPr/>
                  </p:nvSpPr>
                  <p:spPr bwMode="auto">
                    <a:xfrm>
                      <a:off x="3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2" name="Line 128"/>
                    <p:cNvSpPr>
                      <a:spLocks noChangeShapeType="1"/>
                    </p:cNvSpPr>
                    <p:nvPr/>
                  </p:nvSpPr>
                  <p:spPr bwMode="auto">
                    <a:xfrm>
                      <a:off x="4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3" name="Line 129"/>
                    <p:cNvSpPr>
                      <a:spLocks noChangeShapeType="1"/>
                    </p:cNvSpPr>
                    <p:nvPr/>
                  </p:nvSpPr>
                  <p:spPr bwMode="auto">
                    <a:xfrm>
                      <a:off x="6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4" name="Line 130"/>
                    <p:cNvSpPr>
                      <a:spLocks noChangeShapeType="1"/>
                    </p:cNvSpPr>
                    <p:nvPr/>
                  </p:nvSpPr>
                  <p:spPr bwMode="auto">
                    <a:xfrm>
                      <a:off x="800" y="60"/>
                      <a:ext cx="0" cy="18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5" name="Line 131"/>
                    <p:cNvSpPr>
                      <a:spLocks noChangeShapeType="1"/>
                    </p:cNvSpPr>
                    <p:nvPr/>
                  </p:nvSpPr>
                  <p:spPr bwMode="auto">
                    <a:xfrm>
                      <a:off x="9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6" name="Line 132"/>
                    <p:cNvSpPr>
                      <a:spLocks noChangeShapeType="1"/>
                    </p:cNvSpPr>
                    <p:nvPr/>
                  </p:nvSpPr>
                  <p:spPr bwMode="auto">
                    <a:xfrm>
                      <a:off x="11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7" name="Line 133"/>
                    <p:cNvSpPr>
                      <a:spLocks noChangeShapeType="1"/>
                    </p:cNvSpPr>
                    <p:nvPr/>
                  </p:nvSpPr>
                  <p:spPr bwMode="auto">
                    <a:xfrm>
                      <a:off x="12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8" name="Line 134"/>
                    <p:cNvSpPr>
                      <a:spLocks noChangeShapeType="1"/>
                    </p:cNvSpPr>
                    <p:nvPr/>
                  </p:nvSpPr>
                  <p:spPr bwMode="auto">
                    <a:xfrm>
                      <a:off x="14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89" name="Line 135"/>
                    <p:cNvSpPr>
                      <a:spLocks noChangeShapeType="1"/>
                    </p:cNvSpPr>
                    <p:nvPr/>
                  </p:nvSpPr>
                  <p:spPr bwMode="auto">
                    <a:xfrm>
                      <a:off x="160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0267" name="Group 93"/>
                  <p:cNvGrpSpPr/>
                  <p:nvPr/>
                </p:nvGrpSpPr>
                <p:grpSpPr bwMode="auto">
                  <a:xfrm rot="16200000" flipH="1">
                    <a:off x="-795" y="805"/>
                    <a:ext cx="1731" cy="142"/>
                    <a:chOff x="0" y="0"/>
                    <a:chExt cx="1600" cy="240"/>
                  </a:xfrm>
                </p:grpSpPr>
                <p:sp>
                  <p:nvSpPr>
                    <p:cNvPr id="10268" name="Line 137"/>
                    <p:cNvSpPr>
                      <a:spLocks noChangeShapeType="1"/>
                    </p:cNvSpPr>
                    <p:nvPr/>
                  </p:nvSpPr>
                  <p:spPr bwMode="auto">
                    <a:xfrm>
                      <a:off x="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69" name="Line 138"/>
                    <p:cNvSpPr>
                      <a:spLocks noChangeShapeType="1"/>
                    </p:cNvSpPr>
                    <p:nvPr/>
                  </p:nvSpPr>
                  <p:spPr bwMode="auto">
                    <a:xfrm>
                      <a:off x="1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0" name="Line 139"/>
                    <p:cNvSpPr>
                      <a:spLocks noChangeShapeType="1"/>
                    </p:cNvSpPr>
                    <p:nvPr/>
                  </p:nvSpPr>
                  <p:spPr bwMode="auto">
                    <a:xfrm>
                      <a:off x="3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1" name="Line 140"/>
                    <p:cNvSpPr>
                      <a:spLocks noChangeShapeType="1"/>
                    </p:cNvSpPr>
                    <p:nvPr/>
                  </p:nvSpPr>
                  <p:spPr bwMode="auto">
                    <a:xfrm>
                      <a:off x="4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2" name="Line 141"/>
                    <p:cNvSpPr>
                      <a:spLocks noChangeShapeType="1"/>
                    </p:cNvSpPr>
                    <p:nvPr/>
                  </p:nvSpPr>
                  <p:spPr bwMode="auto">
                    <a:xfrm>
                      <a:off x="6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3" name="Line 142"/>
                    <p:cNvSpPr>
                      <a:spLocks noChangeShapeType="1"/>
                    </p:cNvSpPr>
                    <p:nvPr/>
                  </p:nvSpPr>
                  <p:spPr bwMode="auto">
                    <a:xfrm>
                      <a:off x="800" y="60"/>
                      <a:ext cx="0" cy="18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4" name="Line 143"/>
                    <p:cNvSpPr>
                      <a:spLocks noChangeShapeType="1"/>
                    </p:cNvSpPr>
                    <p:nvPr/>
                  </p:nvSpPr>
                  <p:spPr bwMode="auto">
                    <a:xfrm>
                      <a:off x="96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5" name="Line 144"/>
                    <p:cNvSpPr>
                      <a:spLocks noChangeShapeType="1"/>
                    </p:cNvSpPr>
                    <p:nvPr/>
                  </p:nvSpPr>
                  <p:spPr bwMode="auto">
                    <a:xfrm>
                      <a:off x="112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6" name="Line 145"/>
                    <p:cNvSpPr>
                      <a:spLocks noChangeShapeType="1"/>
                    </p:cNvSpPr>
                    <p:nvPr/>
                  </p:nvSpPr>
                  <p:spPr bwMode="auto">
                    <a:xfrm>
                      <a:off x="128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7" name="Line 146"/>
                    <p:cNvSpPr>
                      <a:spLocks noChangeShapeType="1"/>
                    </p:cNvSpPr>
                    <p:nvPr/>
                  </p:nvSpPr>
                  <p:spPr bwMode="auto">
                    <a:xfrm>
                      <a:off x="1440" y="120"/>
                      <a:ext cx="0" cy="12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78" name="Line 147"/>
                    <p:cNvSpPr>
                      <a:spLocks noChangeShapeType="1"/>
                    </p:cNvSpPr>
                    <p:nvPr/>
                  </p:nvSpPr>
                  <p:spPr bwMode="auto">
                    <a:xfrm>
                      <a:off x="1600" y="0"/>
                      <a:ext cx="0" cy="240"/>
                    </a:xfrm>
                    <a:prstGeom prst="line">
                      <a:avLst/>
                    </a:prstGeom>
                    <a:noFill/>
                    <a:ln w="19050">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grpSp>
          <p:grpSp>
            <p:nvGrpSpPr>
              <p:cNvPr id="10259" name="Group 105"/>
              <p:cNvGrpSpPr/>
              <p:nvPr/>
            </p:nvGrpSpPr>
            <p:grpSpPr bwMode="auto">
              <a:xfrm>
                <a:off x="0" y="1722"/>
                <a:ext cx="466" cy="450"/>
                <a:chOff x="0" y="0"/>
                <a:chExt cx="466" cy="450"/>
              </a:xfrm>
            </p:grpSpPr>
            <p:sp>
              <p:nvSpPr>
                <p:cNvPr id="10261" name="Freeform 149" descr="栎木"/>
                <p:cNvSpPr/>
                <p:nvPr/>
              </p:nvSpPr>
              <p:spPr bwMode="auto">
                <a:xfrm>
                  <a:off x="114" y="93"/>
                  <a:ext cx="263" cy="263"/>
                </a:xfrm>
                <a:custGeom>
                  <a:avLst/>
                  <a:gdLst>
                    <a:gd name="T0" fmla="*/ 0 w 400"/>
                    <a:gd name="T1" fmla="*/ 0 h 400"/>
                    <a:gd name="T2" fmla="*/ 114 w 400"/>
                    <a:gd name="T3" fmla="*/ 0 h 400"/>
                    <a:gd name="T4" fmla="*/ 114 w 400"/>
                    <a:gd name="T5" fmla="*/ 114 h 400"/>
                    <a:gd name="T6" fmla="*/ 0 w 400"/>
                    <a:gd name="T7" fmla="*/ 114 h 400"/>
                    <a:gd name="T8" fmla="*/ 0 w 400"/>
                    <a:gd name="T9" fmla="*/ 0 h 400"/>
                    <a:gd name="T10" fmla="*/ 0 60000 65536"/>
                    <a:gd name="T11" fmla="*/ 0 60000 65536"/>
                    <a:gd name="T12" fmla="*/ 0 60000 65536"/>
                    <a:gd name="T13" fmla="*/ 0 60000 65536"/>
                    <a:gd name="T14" fmla="*/ 0 60000 65536"/>
                    <a:gd name="T15" fmla="*/ 0 w 400"/>
                    <a:gd name="T16" fmla="*/ 0 h 400"/>
                    <a:gd name="T17" fmla="*/ 400 w 400"/>
                    <a:gd name="T18" fmla="*/ 400 h 400"/>
                  </a:gdLst>
                  <a:ahLst/>
                  <a:cxnLst>
                    <a:cxn ang="T10">
                      <a:pos x="T0" y="T1"/>
                    </a:cxn>
                    <a:cxn ang="T11">
                      <a:pos x="T2" y="T3"/>
                    </a:cxn>
                    <a:cxn ang="T12">
                      <a:pos x="T4" y="T5"/>
                    </a:cxn>
                    <a:cxn ang="T13">
                      <a:pos x="T6" y="T7"/>
                    </a:cxn>
                    <a:cxn ang="T14">
                      <a:pos x="T8" y="T9"/>
                    </a:cxn>
                  </a:cxnLst>
                  <a:rect l="T15" t="T16" r="T17" b="T18"/>
                  <a:pathLst>
                    <a:path w="400" h="400">
                      <a:moveTo>
                        <a:pt x="0" y="0"/>
                      </a:moveTo>
                      <a:lnTo>
                        <a:pt x="400" y="0"/>
                      </a:lnTo>
                      <a:lnTo>
                        <a:pt x="400" y="400"/>
                      </a:lnTo>
                      <a:lnTo>
                        <a:pt x="0" y="400"/>
                      </a:lnTo>
                      <a:lnTo>
                        <a:pt x="0" y="0"/>
                      </a:lnTo>
                      <a:close/>
                    </a:path>
                  </a:pathLst>
                </a:custGeom>
                <a:blipFill dpi="0" rotWithShape="0">
                  <a:blip r:embed="rId2"/>
                  <a:srcRect/>
                  <a:tile tx="0" ty="0" sx="100000" sy="100000" flip="none" algn="tl"/>
                </a:blipFill>
                <a:ln w="9525">
                  <a:solidFill>
                    <a:srgbClr val="000000"/>
                  </a:solidFill>
                  <a:round/>
                </a:ln>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10262" name="Text Box 150"/>
                <p:cNvSpPr txBox="1">
                  <a:spLocks noChangeArrowheads="1"/>
                </p:cNvSpPr>
                <p:nvPr/>
              </p:nvSpPr>
              <p:spPr bwMode="auto">
                <a:xfrm>
                  <a:off x="0" y="0"/>
                  <a:ext cx="46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r>
                    <a:rPr lang="en-US" altLang="zh-CN" sz="1000" b="1">
                      <a:latin typeface="Times New Roman" pitchFamily="18" charset="0"/>
                      <a:ea typeface="华文楷体" pitchFamily="2" charset="-122"/>
                    </a:rPr>
                    <a:t>B</a:t>
                  </a:r>
                  <a:endParaRPr lang="en-US" altLang="zh-CN" sz="2400">
                    <a:latin typeface="Times New Roman" pitchFamily="18" charset="0"/>
                    <a:ea typeface="华文楷体" pitchFamily="2" charset="-122"/>
                  </a:endParaRPr>
                </a:p>
              </p:txBody>
            </p:sp>
          </p:grpSp>
          <p:sp>
            <p:nvSpPr>
              <p:cNvPr id="10260" name="Line 151"/>
              <p:cNvSpPr>
                <a:spLocks noChangeShapeType="1"/>
              </p:cNvSpPr>
              <p:nvPr/>
            </p:nvSpPr>
            <p:spPr bwMode="auto">
              <a:xfrm>
                <a:off x="194" y="1365"/>
                <a:ext cx="14" cy="48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20269" name="Rectangle 109"/>
          <p:cNvSpPr>
            <a:spLocks noChangeArrowheads="1"/>
          </p:cNvSpPr>
          <p:nvPr/>
        </p:nvSpPr>
        <p:spPr bwMode="auto">
          <a:xfrm>
            <a:off x="5343525" y="4376738"/>
            <a:ext cx="449263" cy="314325"/>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220270" name="Rectangle 110"/>
          <p:cNvSpPr>
            <a:spLocks noChangeArrowheads="1"/>
          </p:cNvSpPr>
          <p:nvPr/>
        </p:nvSpPr>
        <p:spPr bwMode="auto">
          <a:xfrm>
            <a:off x="3246698" y="4362081"/>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sp>
        <p:nvSpPr>
          <p:cNvPr id="220271" name="Rectangle 111"/>
          <p:cNvSpPr>
            <a:spLocks noChangeArrowheads="1"/>
          </p:cNvSpPr>
          <p:nvPr/>
        </p:nvSpPr>
        <p:spPr bwMode="auto">
          <a:xfrm>
            <a:off x="5337175" y="4371975"/>
            <a:ext cx="449263" cy="585788"/>
          </a:xfrm>
          <a:prstGeom prst="rect">
            <a:avLst/>
          </a:prstGeom>
          <a:gradFill rotWithShape="1">
            <a:gsLst>
              <a:gs pos="0">
                <a:srgbClr val="FFFF99"/>
              </a:gs>
              <a:gs pos="50000">
                <a:srgbClr val="767647"/>
              </a:gs>
              <a:gs pos="100000">
                <a:srgbClr val="FFFF99"/>
              </a:gs>
            </a:gsLst>
            <a:lin ang="0" scaled="1"/>
          </a:gradFill>
          <a:ln w="28575" algn="ctr">
            <a:solidFill>
              <a:schemeClr val="tx1"/>
            </a:solidFill>
            <a:miter lim="800000"/>
          </a:ln>
        </p:spPr>
        <p:txBody>
          <a:bodyPr anchor="ct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pic>
        <p:nvPicPr>
          <p:cNvPr id="220272" name="Picture 112" descr="测力计"/>
          <p:cNvPicPr>
            <a:picLocks noChangeAspect="1" noChangeArrowheads="1"/>
          </p:cNvPicPr>
          <p:nvPr/>
        </p:nvPicPr>
        <p:blipFill>
          <a:blip r:embed="rId3">
            <a:extLst>
              <a:ext uri="{28A0092B-C50C-407E-A947-70E740481C1C}">
                <a14:useLocalDpi xmlns:a14="http://schemas.microsoft.com/office/drawing/2010/main" val="0"/>
              </a:ext>
            </a:extLst>
          </a:blip>
          <a:srcRect l="9421" t="2367" b="7428"/>
          <a:stretch>
            <a:fillRect/>
          </a:stretch>
        </p:blipFill>
        <p:spPr bwMode="auto">
          <a:xfrm>
            <a:off x="3021273" y="2203081"/>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74" name="Picture 114" descr="测力计"/>
          <p:cNvPicPr>
            <a:picLocks noChangeAspect="1" noChangeArrowheads="1"/>
          </p:cNvPicPr>
          <p:nvPr/>
        </p:nvPicPr>
        <p:blipFill>
          <a:blip r:embed="rId3">
            <a:extLst>
              <a:ext uri="{28A0092B-C50C-407E-A947-70E740481C1C}">
                <a14:useLocalDpi xmlns:a14="http://schemas.microsoft.com/office/drawing/2010/main" val="0"/>
              </a:ext>
            </a:extLst>
          </a:blip>
          <a:srcRect l="9421" t="2367" b="7428"/>
          <a:stretch>
            <a:fillRect/>
          </a:stretch>
        </p:blipFill>
        <p:spPr bwMode="auto">
          <a:xfrm>
            <a:off x="5081588" y="2179638"/>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3" name="直接连接符 112"/>
          <p:cNvCxnSpPr/>
          <p:nvPr/>
        </p:nvCxnSpPr>
        <p:spPr bwMode="auto">
          <a:xfrm>
            <a:off x="3307023" y="3269881"/>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14" name="直接连接符 113"/>
          <p:cNvCxnSpPr/>
          <p:nvPr/>
        </p:nvCxnSpPr>
        <p:spPr bwMode="auto">
          <a:xfrm>
            <a:off x="5372100" y="323373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15" name="Text Box 17"/>
          <p:cNvSpPr txBox="1">
            <a:spLocks noChangeArrowheads="1"/>
          </p:cNvSpPr>
          <p:nvPr/>
        </p:nvSpPr>
        <p:spPr bwMode="auto">
          <a:xfrm>
            <a:off x="2971800" y="52339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116" name="Text Box 17"/>
          <p:cNvSpPr txBox="1">
            <a:spLocks noChangeArrowheads="1"/>
          </p:cNvSpPr>
          <p:nvPr/>
        </p:nvSpPr>
        <p:spPr bwMode="auto">
          <a:xfrm>
            <a:off x="5060950" y="52339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117" name="Text Box 6"/>
          <p:cNvSpPr txBox="1">
            <a:spLocks noChangeArrowheads="1"/>
          </p:cNvSpPr>
          <p:nvPr/>
        </p:nvSpPr>
        <p:spPr bwMode="auto">
          <a:xfrm>
            <a:off x="2305050" y="1517650"/>
            <a:ext cx="45116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dirty="0">
                <a:solidFill>
                  <a:srgbClr val="FF0000"/>
                </a:solidFill>
                <a:latin typeface="Times New Roman" pitchFamily="18" charset="0"/>
                <a:ea typeface="华文楷体" pitchFamily="2" charset="-122"/>
              </a:rPr>
              <a:t>浮力可能与物体的密度有关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additive="base">
                                        <p:cTn id="7" dur="500" fill="hold"/>
                                        <p:tgtEl>
                                          <p:spTgt spid="117"/>
                                        </p:tgtEl>
                                        <p:attrNameLst>
                                          <p:attrName>ppt_x</p:attrName>
                                        </p:attrNameLst>
                                      </p:cBhvr>
                                      <p:tavLst>
                                        <p:tav tm="0">
                                          <p:val>
                                            <p:strVal val="#ppt_x"/>
                                          </p:val>
                                        </p:tav>
                                        <p:tav tm="100000">
                                          <p:val>
                                            <p:strVal val="#ppt_x"/>
                                          </p:val>
                                        </p:tav>
                                      </p:tavLst>
                                    </p:anim>
                                    <p:anim calcmode="lin" valueType="num">
                                      <p:cBhvr additive="base">
                                        <p:cTn id="8" dur="500" fill="hold"/>
                                        <p:tgtEl>
                                          <p:spTgt spid="1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0269"/>
                                        </p:tgtEl>
                                        <p:attrNameLst>
                                          <p:attrName>style.visibility</p:attrName>
                                        </p:attrNameLst>
                                      </p:cBhvr>
                                      <p:to>
                                        <p:strVal val="visible"/>
                                      </p:to>
                                    </p:set>
                                    <p:anim calcmode="lin" valueType="num">
                                      <p:cBhvr additive="base">
                                        <p:cTn id="21" dur="500" fill="hold"/>
                                        <p:tgtEl>
                                          <p:spTgt spid="220269"/>
                                        </p:tgtEl>
                                        <p:attrNameLst>
                                          <p:attrName>ppt_x</p:attrName>
                                        </p:attrNameLst>
                                      </p:cBhvr>
                                      <p:tavLst>
                                        <p:tav tm="0">
                                          <p:val>
                                            <p:strVal val="#ppt_x"/>
                                          </p:val>
                                        </p:tav>
                                        <p:tav tm="100000">
                                          <p:val>
                                            <p:strVal val="#ppt_x"/>
                                          </p:val>
                                        </p:tav>
                                      </p:tavLst>
                                    </p:anim>
                                    <p:anim calcmode="lin" valueType="num">
                                      <p:cBhvr additive="base">
                                        <p:cTn id="22" dur="500" fill="hold"/>
                                        <p:tgtEl>
                                          <p:spTgt spid="22026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20270"/>
                                        </p:tgtEl>
                                        <p:attrNameLst>
                                          <p:attrName>style.visibility</p:attrName>
                                        </p:attrNameLst>
                                      </p:cBhvr>
                                      <p:to>
                                        <p:strVal val="visible"/>
                                      </p:to>
                                    </p:set>
                                    <p:anim calcmode="lin" valueType="num">
                                      <p:cBhvr additive="base">
                                        <p:cTn id="25" dur="500" fill="hold"/>
                                        <p:tgtEl>
                                          <p:spTgt spid="220270"/>
                                        </p:tgtEl>
                                        <p:attrNameLst>
                                          <p:attrName>ppt_x</p:attrName>
                                        </p:attrNameLst>
                                      </p:cBhvr>
                                      <p:tavLst>
                                        <p:tav tm="0">
                                          <p:val>
                                            <p:strVal val="#ppt_x"/>
                                          </p:val>
                                        </p:tav>
                                        <p:tav tm="100000">
                                          <p:val>
                                            <p:strVal val="#ppt_x"/>
                                          </p:val>
                                        </p:tav>
                                      </p:tavLst>
                                    </p:anim>
                                    <p:anim calcmode="lin" valueType="num">
                                      <p:cBhvr additive="base">
                                        <p:cTn id="26" dur="500" fill="hold"/>
                                        <p:tgtEl>
                                          <p:spTgt spid="22027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20271"/>
                                        </p:tgtEl>
                                        <p:attrNameLst>
                                          <p:attrName>style.visibility</p:attrName>
                                        </p:attrNameLst>
                                      </p:cBhvr>
                                      <p:to>
                                        <p:strVal val="visible"/>
                                      </p:to>
                                    </p:set>
                                    <p:anim calcmode="lin" valueType="num">
                                      <p:cBhvr additive="base">
                                        <p:cTn id="29" dur="500" fill="hold"/>
                                        <p:tgtEl>
                                          <p:spTgt spid="220271"/>
                                        </p:tgtEl>
                                        <p:attrNameLst>
                                          <p:attrName>ppt_x</p:attrName>
                                        </p:attrNameLst>
                                      </p:cBhvr>
                                      <p:tavLst>
                                        <p:tav tm="0">
                                          <p:val>
                                            <p:strVal val="#ppt_x"/>
                                          </p:val>
                                        </p:tav>
                                        <p:tav tm="100000">
                                          <p:val>
                                            <p:strVal val="#ppt_x"/>
                                          </p:val>
                                        </p:tav>
                                      </p:tavLst>
                                    </p:anim>
                                    <p:anim calcmode="lin" valueType="num">
                                      <p:cBhvr additive="base">
                                        <p:cTn id="30" dur="500" fill="hold"/>
                                        <p:tgtEl>
                                          <p:spTgt spid="22027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20272"/>
                                        </p:tgtEl>
                                        <p:attrNameLst>
                                          <p:attrName>style.visibility</p:attrName>
                                        </p:attrNameLst>
                                      </p:cBhvr>
                                      <p:to>
                                        <p:strVal val="visible"/>
                                      </p:to>
                                    </p:set>
                                    <p:anim calcmode="lin" valueType="num">
                                      <p:cBhvr additive="base">
                                        <p:cTn id="33" dur="500" fill="hold"/>
                                        <p:tgtEl>
                                          <p:spTgt spid="220272"/>
                                        </p:tgtEl>
                                        <p:attrNameLst>
                                          <p:attrName>ppt_x</p:attrName>
                                        </p:attrNameLst>
                                      </p:cBhvr>
                                      <p:tavLst>
                                        <p:tav tm="0">
                                          <p:val>
                                            <p:strVal val="#ppt_x"/>
                                          </p:val>
                                        </p:tav>
                                        <p:tav tm="100000">
                                          <p:val>
                                            <p:strVal val="#ppt_x"/>
                                          </p:val>
                                        </p:tav>
                                      </p:tavLst>
                                    </p:anim>
                                    <p:anim calcmode="lin" valueType="num">
                                      <p:cBhvr additive="base">
                                        <p:cTn id="34" dur="500" fill="hold"/>
                                        <p:tgtEl>
                                          <p:spTgt spid="220272"/>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20274"/>
                                        </p:tgtEl>
                                        <p:attrNameLst>
                                          <p:attrName>style.visibility</p:attrName>
                                        </p:attrNameLst>
                                      </p:cBhvr>
                                      <p:to>
                                        <p:strVal val="visible"/>
                                      </p:to>
                                    </p:set>
                                    <p:anim calcmode="lin" valueType="num">
                                      <p:cBhvr additive="base">
                                        <p:cTn id="37" dur="500" fill="hold"/>
                                        <p:tgtEl>
                                          <p:spTgt spid="220274"/>
                                        </p:tgtEl>
                                        <p:attrNameLst>
                                          <p:attrName>ppt_x</p:attrName>
                                        </p:attrNameLst>
                                      </p:cBhvr>
                                      <p:tavLst>
                                        <p:tav tm="0">
                                          <p:val>
                                            <p:strVal val="#ppt_x"/>
                                          </p:val>
                                        </p:tav>
                                        <p:tav tm="100000">
                                          <p:val>
                                            <p:strVal val="#ppt_x"/>
                                          </p:val>
                                        </p:tav>
                                      </p:tavLst>
                                    </p:anim>
                                    <p:anim calcmode="lin" valueType="num">
                                      <p:cBhvr additive="base">
                                        <p:cTn id="38" dur="500" fill="hold"/>
                                        <p:tgtEl>
                                          <p:spTgt spid="220274"/>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3"/>
                                        </p:tgtEl>
                                        <p:attrNameLst>
                                          <p:attrName>style.visibility</p:attrName>
                                        </p:attrNameLst>
                                      </p:cBhvr>
                                      <p:to>
                                        <p:strVal val="visible"/>
                                      </p:to>
                                    </p:set>
                                    <p:anim calcmode="lin" valueType="num">
                                      <p:cBhvr additive="base">
                                        <p:cTn id="41" dur="500" fill="hold"/>
                                        <p:tgtEl>
                                          <p:spTgt spid="113"/>
                                        </p:tgtEl>
                                        <p:attrNameLst>
                                          <p:attrName>ppt_x</p:attrName>
                                        </p:attrNameLst>
                                      </p:cBhvr>
                                      <p:tavLst>
                                        <p:tav tm="0">
                                          <p:val>
                                            <p:strVal val="#ppt_x"/>
                                          </p:val>
                                        </p:tav>
                                        <p:tav tm="100000">
                                          <p:val>
                                            <p:strVal val="#ppt_x"/>
                                          </p:val>
                                        </p:tav>
                                      </p:tavLst>
                                    </p:anim>
                                    <p:anim calcmode="lin" valueType="num">
                                      <p:cBhvr additive="base">
                                        <p:cTn id="42" dur="500" fill="hold"/>
                                        <p:tgtEl>
                                          <p:spTgt spid="11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14"/>
                                        </p:tgtEl>
                                        <p:attrNameLst>
                                          <p:attrName>style.visibility</p:attrName>
                                        </p:attrNameLst>
                                      </p:cBhvr>
                                      <p:to>
                                        <p:strVal val="visible"/>
                                      </p:to>
                                    </p:set>
                                    <p:anim calcmode="lin" valueType="num">
                                      <p:cBhvr additive="base">
                                        <p:cTn id="45" dur="500" fill="hold"/>
                                        <p:tgtEl>
                                          <p:spTgt spid="114"/>
                                        </p:tgtEl>
                                        <p:attrNameLst>
                                          <p:attrName>ppt_x</p:attrName>
                                        </p:attrNameLst>
                                      </p:cBhvr>
                                      <p:tavLst>
                                        <p:tav tm="0">
                                          <p:val>
                                            <p:strVal val="#ppt_x"/>
                                          </p:val>
                                        </p:tav>
                                        <p:tav tm="100000">
                                          <p:val>
                                            <p:strVal val="#ppt_x"/>
                                          </p:val>
                                        </p:tav>
                                      </p:tavLst>
                                    </p:anim>
                                    <p:anim calcmode="lin" valueType="num">
                                      <p:cBhvr additive="base">
                                        <p:cTn id="46" dur="500" fill="hold"/>
                                        <p:tgtEl>
                                          <p:spTgt spid="11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15"/>
                                        </p:tgtEl>
                                        <p:attrNameLst>
                                          <p:attrName>style.visibility</p:attrName>
                                        </p:attrNameLst>
                                      </p:cBhvr>
                                      <p:to>
                                        <p:strVal val="visible"/>
                                      </p:to>
                                    </p:set>
                                    <p:anim calcmode="lin" valueType="num">
                                      <p:cBhvr additive="base">
                                        <p:cTn id="49" dur="500" fill="hold"/>
                                        <p:tgtEl>
                                          <p:spTgt spid="115"/>
                                        </p:tgtEl>
                                        <p:attrNameLst>
                                          <p:attrName>ppt_x</p:attrName>
                                        </p:attrNameLst>
                                      </p:cBhvr>
                                      <p:tavLst>
                                        <p:tav tm="0">
                                          <p:val>
                                            <p:strVal val="#ppt_x"/>
                                          </p:val>
                                        </p:tav>
                                        <p:tav tm="100000">
                                          <p:val>
                                            <p:strVal val="#ppt_x"/>
                                          </p:val>
                                        </p:tav>
                                      </p:tavLst>
                                    </p:anim>
                                    <p:anim calcmode="lin" valueType="num">
                                      <p:cBhvr additive="base">
                                        <p:cTn id="50" dur="500" fill="hold"/>
                                        <p:tgtEl>
                                          <p:spTgt spid="11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16"/>
                                        </p:tgtEl>
                                        <p:attrNameLst>
                                          <p:attrName>style.visibility</p:attrName>
                                        </p:attrNameLst>
                                      </p:cBhvr>
                                      <p:to>
                                        <p:strVal val="visible"/>
                                      </p:to>
                                    </p:set>
                                    <p:anim calcmode="lin" valueType="num">
                                      <p:cBhvr additive="base">
                                        <p:cTn id="53" dur="500" fill="hold"/>
                                        <p:tgtEl>
                                          <p:spTgt spid="116"/>
                                        </p:tgtEl>
                                        <p:attrNameLst>
                                          <p:attrName>ppt_x</p:attrName>
                                        </p:attrNameLst>
                                      </p:cBhvr>
                                      <p:tavLst>
                                        <p:tav tm="0">
                                          <p:val>
                                            <p:strVal val="#ppt_x"/>
                                          </p:val>
                                        </p:tav>
                                        <p:tav tm="100000">
                                          <p:val>
                                            <p:strVal val="#ppt_x"/>
                                          </p:val>
                                        </p:tav>
                                      </p:tavLst>
                                    </p:anim>
                                    <p:anim calcmode="lin" valueType="num">
                                      <p:cBhvr additive="base">
                                        <p:cTn id="54" dur="500" fill="hold"/>
                                        <p:tgtEl>
                                          <p:spTgt spid="11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20163"/>
                                        </p:tgtEl>
                                        <p:attrNameLst>
                                          <p:attrName>style.visibility</p:attrName>
                                        </p:attrNameLst>
                                      </p:cBhvr>
                                      <p:to>
                                        <p:strVal val="visible"/>
                                      </p:to>
                                    </p:set>
                                    <p:anim calcmode="lin" valueType="num">
                                      <p:cBhvr additive="base">
                                        <p:cTn id="59" dur="500" fill="hold"/>
                                        <p:tgtEl>
                                          <p:spTgt spid="220163"/>
                                        </p:tgtEl>
                                        <p:attrNameLst>
                                          <p:attrName>ppt_x</p:attrName>
                                        </p:attrNameLst>
                                      </p:cBhvr>
                                      <p:tavLst>
                                        <p:tav tm="0">
                                          <p:val>
                                            <p:strVal val="#ppt_x"/>
                                          </p:val>
                                        </p:tav>
                                        <p:tav tm="100000">
                                          <p:val>
                                            <p:strVal val="#ppt_x"/>
                                          </p:val>
                                        </p:tav>
                                      </p:tavLst>
                                    </p:anim>
                                    <p:anim calcmode="lin" valueType="num">
                                      <p:cBhvr additive="base">
                                        <p:cTn id="60" dur="500" fill="hold"/>
                                        <p:tgtEl>
                                          <p:spTgt spid="220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3" grpId="0"/>
      <p:bldP spid="220269" grpId="0" animBg="1"/>
      <p:bldP spid="220270" grpId="0" animBg="1"/>
      <p:bldP spid="220271" grpId="0" animBg="1"/>
      <p:bldP spid="115" grpId="0"/>
      <p:bldP spid="116" grpId="0"/>
      <p:bldP spid="1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97088" y="2687638"/>
            <a:ext cx="409575"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10"/>
          <p:cNvSpPr txBox="1">
            <a:spLocks noChangeArrowheads="1"/>
          </p:cNvSpPr>
          <p:nvPr/>
        </p:nvSpPr>
        <p:spPr bwMode="auto">
          <a:xfrm>
            <a:off x="704850" y="5962650"/>
            <a:ext cx="7964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latin typeface="Times New Roman" pitchFamily="18" charset="0"/>
                <a:ea typeface="华文楷体" pitchFamily="2" charset="-122"/>
              </a:rPr>
              <a:t>结论：浮力的大小跟</a:t>
            </a:r>
            <a:r>
              <a:rPr lang="zh-CN" altLang="en-US" sz="2800" b="1">
                <a:solidFill>
                  <a:srgbClr val="0000CC"/>
                </a:solidFill>
                <a:latin typeface="Times New Roman" pitchFamily="18" charset="0"/>
                <a:ea typeface="华文楷体" pitchFamily="2" charset="-122"/>
              </a:rPr>
              <a:t>物体浸没液体中的深度无关</a:t>
            </a:r>
            <a:r>
              <a:rPr lang="zh-CN" altLang="en-US" sz="2800" b="1">
                <a:solidFill>
                  <a:srgbClr val="000099"/>
                </a:solidFill>
                <a:latin typeface="Times New Roman" pitchFamily="18" charset="0"/>
                <a:ea typeface="华文楷体" pitchFamily="2" charset="-122"/>
              </a:rPr>
              <a:t>。</a:t>
            </a:r>
          </a:p>
        </p:txBody>
      </p:sp>
      <p:sp>
        <p:nvSpPr>
          <p:cNvPr id="11268" name="Text Box 11"/>
          <p:cNvSpPr txBox="1">
            <a:spLocks noChangeArrowheads="1"/>
          </p:cNvSpPr>
          <p:nvPr/>
        </p:nvSpPr>
        <p:spPr bwMode="auto">
          <a:xfrm>
            <a:off x="882650" y="673100"/>
            <a:ext cx="3887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3200" b="1">
                <a:solidFill>
                  <a:srgbClr val="FF0000"/>
                </a:solidFill>
                <a:latin typeface="Times New Roman" pitchFamily="18" charset="0"/>
                <a:ea typeface="华文楷体" pitchFamily="2" charset="-122"/>
              </a:rPr>
              <a:t>设计实验</a:t>
            </a:r>
            <a:r>
              <a:rPr lang="en-US" altLang="zh-CN" sz="3200" b="1">
                <a:solidFill>
                  <a:srgbClr val="FF0000"/>
                </a:solidFill>
                <a:latin typeface="Times New Roman" pitchFamily="18" charset="0"/>
                <a:ea typeface="华文楷体" pitchFamily="2" charset="-122"/>
              </a:rPr>
              <a:t>——</a:t>
            </a:r>
            <a:r>
              <a:rPr lang="zh-CN" altLang="en-US" sz="3200" b="1">
                <a:solidFill>
                  <a:srgbClr val="FF0000"/>
                </a:solidFill>
                <a:latin typeface="Times New Roman" pitchFamily="18" charset="0"/>
                <a:ea typeface="华文楷体" pitchFamily="2" charset="-122"/>
              </a:rPr>
              <a:t>猜想</a:t>
            </a:r>
            <a:r>
              <a:rPr lang="en-US" altLang="zh-CN" sz="3200" b="1">
                <a:solidFill>
                  <a:srgbClr val="FF0000"/>
                </a:solidFill>
                <a:latin typeface="Times New Roman" pitchFamily="18" charset="0"/>
                <a:ea typeface="华文楷体" pitchFamily="2" charset="-122"/>
              </a:rPr>
              <a:t>3</a:t>
            </a:r>
            <a:r>
              <a:rPr lang="zh-CN" altLang="en-US" sz="3200" b="1">
                <a:solidFill>
                  <a:srgbClr val="FF0000"/>
                </a:solidFill>
                <a:latin typeface="Times New Roman" pitchFamily="18" charset="0"/>
                <a:ea typeface="华文楷体" pitchFamily="2" charset="-122"/>
              </a:rPr>
              <a:t>：</a:t>
            </a:r>
          </a:p>
        </p:txBody>
      </p:sp>
      <p:pic>
        <p:nvPicPr>
          <p:cNvPr id="11269" name="Picture 16"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1916113" y="2257425"/>
            <a:ext cx="8699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70" name="Group 20"/>
          <p:cNvGrpSpPr/>
          <p:nvPr/>
        </p:nvGrpSpPr>
        <p:grpSpPr bwMode="auto">
          <a:xfrm>
            <a:off x="1646238" y="3967163"/>
            <a:ext cx="1395412" cy="1439862"/>
            <a:chOff x="0" y="0"/>
            <a:chExt cx="752" cy="966"/>
          </a:xfrm>
        </p:grpSpPr>
        <p:sp>
          <p:nvSpPr>
            <p:cNvPr id="11295"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1296" name="Group 22"/>
            <p:cNvGrpSpPr/>
            <p:nvPr/>
          </p:nvGrpSpPr>
          <p:grpSpPr bwMode="auto">
            <a:xfrm>
              <a:off x="94" y="225"/>
              <a:ext cx="588" cy="720"/>
              <a:chOff x="0" y="0"/>
              <a:chExt cx="1690" cy="624"/>
            </a:xfrm>
          </p:grpSpPr>
          <p:sp>
            <p:nvSpPr>
              <p:cNvPr id="11297"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1298"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21195" name="Rectangle 11"/>
          <p:cNvSpPr>
            <a:spLocks noChangeArrowheads="1"/>
          </p:cNvSpPr>
          <p:nvPr/>
        </p:nvSpPr>
        <p:spPr bwMode="auto">
          <a:xfrm>
            <a:off x="2051050" y="4327525"/>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pic>
        <p:nvPicPr>
          <p:cNvPr id="11272" name="Picture 77"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4122738" y="2166938"/>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73" name="Group 78"/>
          <p:cNvGrpSpPr/>
          <p:nvPr/>
        </p:nvGrpSpPr>
        <p:grpSpPr bwMode="auto">
          <a:xfrm>
            <a:off x="3806825" y="3922713"/>
            <a:ext cx="1395413" cy="1439862"/>
            <a:chOff x="0" y="0"/>
            <a:chExt cx="752" cy="966"/>
          </a:xfrm>
        </p:grpSpPr>
        <p:sp>
          <p:nvSpPr>
            <p:cNvPr id="11291"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1292" name="Group 80"/>
            <p:cNvGrpSpPr/>
            <p:nvPr/>
          </p:nvGrpSpPr>
          <p:grpSpPr bwMode="auto">
            <a:xfrm>
              <a:off x="94" y="225"/>
              <a:ext cx="588" cy="720"/>
              <a:chOff x="0" y="0"/>
              <a:chExt cx="1690" cy="624"/>
            </a:xfrm>
          </p:grpSpPr>
          <p:sp>
            <p:nvSpPr>
              <p:cNvPr id="11293"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1294"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21267" name="Rectangle 83"/>
          <p:cNvSpPr>
            <a:spLocks noChangeArrowheads="1"/>
          </p:cNvSpPr>
          <p:nvPr/>
        </p:nvSpPr>
        <p:spPr bwMode="auto">
          <a:xfrm>
            <a:off x="4302125" y="4416425"/>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pic>
        <p:nvPicPr>
          <p:cNvPr id="11275" name="Picture 85"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6327775" y="2166938"/>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76" name="Group 86"/>
          <p:cNvGrpSpPr/>
          <p:nvPr/>
        </p:nvGrpSpPr>
        <p:grpSpPr bwMode="auto">
          <a:xfrm>
            <a:off x="6057900" y="3876675"/>
            <a:ext cx="1395413" cy="1439863"/>
            <a:chOff x="0" y="0"/>
            <a:chExt cx="752" cy="966"/>
          </a:xfrm>
        </p:grpSpPr>
        <p:sp>
          <p:nvSpPr>
            <p:cNvPr id="11287"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1288" name="Group 88"/>
            <p:cNvGrpSpPr/>
            <p:nvPr/>
          </p:nvGrpSpPr>
          <p:grpSpPr bwMode="auto">
            <a:xfrm>
              <a:off x="94" y="225"/>
              <a:ext cx="588" cy="720"/>
              <a:chOff x="0" y="0"/>
              <a:chExt cx="1690" cy="624"/>
            </a:xfrm>
          </p:grpSpPr>
          <p:sp>
            <p:nvSpPr>
              <p:cNvPr id="11289"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1290"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21275" name="Rectangle 91"/>
          <p:cNvSpPr>
            <a:spLocks noChangeArrowheads="1"/>
          </p:cNvSpPr>
          <p:nvPr/>
        </p:nvSpPr>
        <p:spPr bwMode="auto">
          <a:xfrm>
            <a:off x="6551613" y="4551363"/>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sp>
        <p:nvSpPr>
          <p:cNvPr id="11278" name="Line 92"/>
          <p:cNvSpPr>
            <a:spLocks noChangeShapeType="1"/>
          </p:cNvSpPr>
          <p:nvPr/>
        </p:nvSpPr>
        <p:spPr bwMode="auto">
          <a:xfrm>
            <a:off x="4527550" y="3876675"/>
            <a:ext cx="0" cy="53975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1279" name="Line 93"/>
          <p:cNvSpPr>
            <a:spLocks noChangeShapeType="1"/>
          </p:cNvSpPr>
          <p:nvPr/>
        </p:nvSpPr>
        <p:spPr bwMode="auto">
          <a:xfrm>
            <a:off x="6732588" y="3876675"/>
            <a:ext cx="0" cy="674688"/>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cxnSp>
        <p:nvCxnSpPr>
          <p:cNvPr id="28" name="直接连接符 27"/>
          <p:cNvCxnSpPr/>
          <p:nvPr/>
        </p:nvCxnSpPr>
        <p:spPr bwMode="auto">
          <a:xfrm>
            <a:off x="2216150" y="332263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9" name="直接连接符 28"/>
          <p:cNvCxnSpPr/>
          <p:nvPr/>
        </p:nvCxnSpPr>
        <p:spPr bwMode="auto">
          <a:xfrm>
            <a:off x="4394200" y="323373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0" name="直接连接符 29"/>
          <p:cNvCxnSpPr/>
          <p:nvPr/>
        </p:nvCxnSpPr>
        <p:spPr bwMode="auto">
          <a:xfrm>
            <a:off x="6616700" y="323373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1283" name="Text Box 17"/>
          <p:cNvSpPr txBox="1">
            <a:spLocks noChangeArrowheads="1"/>
          </p:cNvSpPr>
          <p:nvPr/>
        </p:nvSpPr>
        <p:spPr bwMode="auto">
          <a:xfrm>
            <a:off x="1949450" y="54117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11284" name="Text Box 17"/>
          <p:cNvSpPr txBox="1">
            <a:spLocks noChangeArrowheads="1"/>
          </p:cNvSpPr>
          <p:nvPr/>
        </p:nvSpPr>
        <p:spPr bwMode="auto">
          <a:xfrm>
            <a:off x="4083050" y="536733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11285" name="Text Box 17"/>
          <p:cNvSpPr txBox="1">
            <a:spLocks noChangeArrowheads="1"/>
          </p:cNvSpPr>
          <p:nvPr/>
        </p:nvSpPr>
        <p:spPr bwMode="auto">
          <a:xfrm>
            <a:off x="6350000" y="53228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34" name="Text Box 7"/>
          <p:cNvSpPr txBox="1">
            <a:spLocks noChangeArrowheads="1"/>
          </p:cNvSpPr>
          <p:nvPr/>
        </p:nvSpPr>
        <p:spPr bwMode="auto">
          <a:xfrm>
            <a:off x="1327150" y="1562100"/>
            <a:ext cx="6356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solidFill>
                  <a:srgbClr val="FF0000"/>
                </a:solidFill>
                <a:latin typeface="Times New Roman" pitchFamily="18" charset="0"/>
                <a:ea typeface="华文楷体" pitchFamily="2" charset="-122"/>
              </a:rPr>
              <a:t>浮力可能与物体浸没在液体的深度有关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917" name="Text Box 69"/>
          <p:cNvSpPr txBox="1">
            <a:spLocks noChangeArrowheads="1"/>
          </p:cNvSpPr>
          <p:nvPr/>
        </p:nvSpPr>
        <p:spPr bwMode="auto">
          <a:xfrm>
            <a:off x="6905625" y="5588000"/>
            <a:ext cx="184150" cy="579438"/>
          </a:xfrm>
          <a:prstGeom prst="rect">
            <a:avLst/>
          </a:prstGeom>
          <a:noFill/>
          <a:ln w="28575" algn="ctr">
            <a:noFill/>
            <a:miter lim="800000"/>
          </a:ln>
          <a:effectLst/>
        </p:spPr>
        <p:txBody>
          <a:bodyPr wrap="none">
            <a:spAutoFit/>
          </a:bodyPr>
          <a:lstStyle/>
          <a:p>
            <a:pPr>
              <a:defRPr/>
            </a:pPr>
            <a:endParaRPr kumimoji="1" lang="zh-CN" altLang="en-US" sz="3200" b="1">
              <a:effectLst>
                <a:outerShdw blurRad="38100" dist="38100" dir="2700000" algn="tl">
                  <a:srgbClr val="C0C0C0"/>
                </a:outerShdw>
              </a:effectLst>
              <a:latin typeface="Times New Roman" pitchFamily="18" charset="0"/>
              <a:ea typeface="华文楷体" pitchFamily="2" charset="-122"/>
            </a:endParaRPr>
          </a:p>
        </p:txBody>
      </p:sp>
      <p:sp>
        <p:nvSpPr>
          <p:cNvPr id="12291" name="Text Box 11"/>
          <p:cNvSpPr txBox="1">
            <a:spLocks noChangeArrowheads="1"/>
          </p:cNvSpPr>
          <p:nvPr/>
        </p:nvSpPr>
        <p:spPr bwMode="auto">
          <a:xfrm>
            <a:off x="660400" y="673100"/>
            <a:ext cx="3887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3200" b="1">
                <a:solidFill>
                  <a:srgbClr val="FF0000"/>
                </a:solidFill>
                <a:latin typeface="Times New Roman" pitchFamily="18" charset="0"/>
                <a:ea typeface="华文楷体" pitchFamily="2" charset="-122"/>
              </a:rPr>
              <a:t>设计实验</a:t>
            </a:r>
            <a:r>
              <a:rPr lang="en-US" altLang="zh-CN" sz="3200" b="1">
                <a:solidFill>
                  <a:srgbClr val="FF0000"/>
                </a:solidFill>
                <a:latin typeface="Times New Roman" pitchFamily="18" charset="0"/>
                <a:ea typeface="华文楷体" pitchFamily="2" charset="-122"/>
              </a:rPr>
              <a:t>——</a:t>
            </a:r>
            <a:r>
              <a:rPr lang="zh-CN" altLang="en-US" sz="3200" b="1">
                <a:solidFill>
                  <a:srgbClr val="FF0000"/>
                </a:solidFill>
                <a:latin typeface="Times New Roman" pitchFamily="18" charset="0"/>
                <a:ea typeface="华文楷体" pitchFamily="2" charset="-122"/>
              </a:rPr>
              <a:t>猜想</a:t>
            </a:r>
            <a:r>
              <a:rPr lang="en-US" altLang="zh-CN" sz="3200" b="1">
                <a:solidFill>
                  <a:srgbClr val="FF0000"/>
                </a:solidFill>
                <a:latin typeface="Times New Roman" pitchFamily="18" charset="0"/>
                <a:ea typeface="华文楷体" pitchFamily="2" charset="-122"/>
              </a:rPr>
              <a:t>4</a:t>
            </a:r>
            <a:r>
              <a:rPr lang="zh-CN" altLang="en-US" sz="3200" b="1">
                <a:solidFill>
                  <a:srgbClr val="FF0000"/>
                </a:solidFill>
                <a:latin typeface="Times New Roman" pitchFamily="18" charset="0"/>
                <a:ea typeface="华文楷体" pitchFamily="2" charset="-122"/>
              </a:rPr>
              <a:t>：</a:t>
            </a:r>
          </a:p>
        </p:txBody>
      </p:sp>
      <p:pic>
        <p:nvPicPr>
          <p:cNvPr id="206935" name="Picture 3"/>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97000" y="2741613"/>
            <a:ext cx="409575"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36" name="Picture 88"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1216025" y="2311400"/>
            <a:ext cx="8699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9"/>
          <p:cNvGrpSpPr/>
          <p:nvPr/>
        </p:nvGrpSpPr>
        <p:grpSpPr bwMode="auto">
          <a:xfrm>
            <a:off x="946150" y="4021138"/>
            <a:ext cx="1395413" cy="1439862"/>
            <a:chOff x="0" y="0"/>
            <a:chExt cx="752" cy="966"/>
          </a:xfrm>
        </p:grpSpPr>
        <p:sp>
          <p:nvSpPr>
            <p:cNvPr id="12330"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2331" name="Group 91"/>
            <p:cNvGrpSpPr/>
            <p:nvPr/>
          </p:nvGrpSpPr>
          <p:grpSpPr bwMode="auto">
            <a:xfrm>
              <a:off x="94" y="225"/>
              <a:ext cx="588" cy="720"/>
              <a:chOff x="0" y="0"/>
              <a:chExt cx="1690" cy="624"/>
            </a:xfrm>
          </p:grpSpPr>
          <p:sp>
            <p:nvSpPr>
              <p:cNvPr id="12332"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2333"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06942" name="Rectangle 94"/>
          <p:cNvSpPr>
            <a:spLocks noChangeArrowheads="1"/>
          </p:cNvSpPr>
          <p:nvPr/>
        </p:nvSpPr>
        <p:spPr bwMode="auto">
          <a:xfrm>
            <a:off x="1350963" y="3976688"/>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pic>
        <p:nvPicPr>
          <p:cNvPr id="206943" name="Picture 95"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3062288" y="2266950"/>
            <a:ext cx="8699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96"/>
          <p:cNvGrpSpPr/>
          <p:nvPr/>
        </p:nvGrpSpPr>
        <p:grpSpPr bwMode="auto">
          <a:xfrm>
            <a:off x="2790825" y="4022725"/>
            <a:ext cx="1395413" cy="1439863"/>
            <a:chOff x="0" y="0"/>
            <a:chExt cx="752" cy="966"/>
          </a:xfrm>
        </p:grpSpPr>
        <p:sp>
          <p:nvSpPr>
            <p:cNvPr id="12326"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2327" name="Group 98"/>
            <p:cNvGrpSpPr/>
            <p:nvPr/>
          </p:nvGrpSpPr>
          <p:grpSpPr bwMode="auto">
            <a:xfrm>
              <a:off x="94" y="225"/>
              <a:ext cx="588" cy="720"/>
              <a:chOff x="0" y="0"/>
              <a:chExt cx="1690" cy="624"/>
            </a:xfrm>
          </p:grpSpPr>
          <p:sp>
            <p:nvSpPr>
              <p:cNvPr id="12328"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2329"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06949" name="Rectangle 101"/>
          <p:cNvSpPr>
            <a:spLocks noChangeArrowheads="1"/>
          </p:cNvSpPr>
          <p:nvPr/>
        </p:nvSpPr>
        <p:spPr bwMode="auto">
          <a:xfrm>
            <a:off x="3241675" y="4202113"/>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pic>
        <p:nvPicPr>
          <p:cNvPr id="206950" name="Picture 102"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4884738" y="2287588"/>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03"/>
          <p:cNvGrpSpPr/>
          <p:nvPr/>
        </p:nvGrpSpPr>
        <p:grpSpPr bwMode="auto">
          <a:xfrm>
            <a:off x="4637088" y="3978275"/>
            <a:ext cx="1395412" cy="1439863"/>
            <a:chOff x="0" y="0"/>
            <a:chExt cx="752" cy="966"/>
          </a:xfrm>
        </p:grpSpPr>
        <p:sp>
          <p:nvSpPr>
            <p:cNvPr id="12322"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2323" name="Group 105"/>
            <p:cNvGrpSpPr/>
            <p:nvPr/>
          </p:nvGrpSpPr>
          <p:grpSpPr bwMode="auto">
            <a:xfrm>
              <a:off x="94" y="225"/>
              <a:ext cx="588" cy="720"/>
              <a:chOff x="0" y="0"/>
              <a:chExt cx="1690" cy="624"/>
            </a:xfrm>
          </p:grpSpPr>
          <p:sp>
            <p:nvSpPr>
              <p:cNvPr id="12324"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2325"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06956" name="Rectangle 108"/>
          <p:cNvSpPr>
            <a:spLocks noChangeArrowheads="1"/>
          </p:cNvSpPr>
          <p:nvPr/>
        </p:nvSpPr>
        <p:spPr bwMode="auto">
          <a:xfrm>
            <a:off x="5086350" y="4384675"/>
            <a:ext cx="431800" cy="6477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wrap="none" anchor="ctr">
            <a:spAutoFit/>
          </a:bodyPr>
          <a:lstStyle/>
          <a:p>
            <a:pPr>
              <a:defRPr/>
            </a:pPr>
            <a:endParaRPr lang="zh-CN" altLang="en-US">
              <a:ea typeface="+mn-ea"/>
            </a:endParaRPr>
          </a:p>
        </p:txBody>
      </p:sp>
      <p:sp>
        <p:nvSpPr>
          <p:cNvPr id="206957" name="Line 109"/>
          <p:cNvSpPr>
            <a:spLocks noChangeShapeType="1"/>
          </p:cNvSpPr>
          <p:nvPr/>
        </p:nvSpPr>
        <p:spPr bwMode="auto">
          <a:xfrm>
            <a:off x="3433763" y="3997325"/>
            <a:ext cx="0" cy="179388"/>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06958" name="Line 110"/>
          <p:cNvSpPr>
            <a:spLocks noChangeShapeType="1"/>
          </p:cNvSpPr>
          <p:nvPr/>
        </p:nvSpPr>
        <p:spPr bwMode="auto">
          <a:xfrm>
            <a:off x="5310188" y="3978275"/>
            <a:ext cx="0" cy="45085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206967" name="Picture 119" descr="测力计"/>
          <p:cNvPicPr>
            <a:picLocks noChangeAspect="1" noChangeArrowheads="1"/>
          </p:cNvPicPr>
          <p:nvPr/>
        </p:nvPicPr>
        <p:blipFill>
          <a:blip r:embed="rId2">
            <a:extLst>
              <a:ext uri="{28A0092B-C50C-407E-A947-70E740481C1C}">
                <a14:useLocalDpi xmlns:a14="http://schemas.microsoft.com/office/drawing/2010/main" val="0"/>
              </a:ext>
            </a:extLst>
          </a:blip>
          <a:srcRect l="9421" t="2367" b="7428"/>
          <a:stretch>
            <a:fillRect/>
          </a:stretch>
        </p:blipFill>
        <p:spPr bwMode="auto">
          <a:xfrm>
            <a:off x="6810375" y="2268538"/>
            <a:ext cx="86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20"/>
          <p:cNvGrpSpPr/>
          <p:nvPr/>
        </p:nvGrpSpPr>
        <p:grpSpPr bwMode="auto">
          <a:xfrm>
            <a:off x="6510338" y="3978275"/>
            <a:ext cx="1395412" cy="1439863"/>
            <a:chOff x="0" y="0"/>
            <a:chExt cx="752" cy="966"/>
          </a:xfrm>
        </p:grpSpPr>
        <p:sp>
          <p:nvSpPr>
            <p:cNvPr id="12318" name="xjhxzj17"/>
            <p:cNvSpPr/>
            <p:nvPr/>
          </p:nvSpPr>
          <p:spPr bwMode="auto">
            <a:xfrm>
              <a:off x="0" y="0"/>
              <a:ext cx="752" cy="966"/>
            </a:xfrm>
            <a:custGeom>
              <a:avLst/>
              <a:gdLst>
                <a:gd name="T0" fmla="*/ 37 w 2400"/>
                <a:gd name="T1" fmla="*/ 0 h 4034"/>
                <a:gd name="T2" fmla="*/ 6 w 2400"/>
                <a:gd name="T3" fmla="*/ 0 h 4034"/>
                <a:gd name="T4" fmla="*/ 0 w 2400"/>
                <a:gd name="T5" fmla="*/ 1 h 4034"/>
                <a:gd name="T6" fmla="*/ 6 w 2400"/>
                <a:gd name="T7" fmla="*/ 6 h 4034"/>
                <a:gd name="T8" fmla="*/ 6 w 2400"/>
                <a:gd name="T9" fmla="*/ 28 h 4034"/>
                <a:gd name="T10" fmla="*/ 6 w 2400"/>
                <a:gd name="T11" fmla="*/ 50 h 4034"/>
                <a:gd name="T12" fmla="*/ 8 w 2400"/>
                <a:gd name="T13" fmla="*/ 52 h 4034"/>
                <a:gd name="T14" fmla="*/ 13 w 2400"/>
                <a:gd name="T15" fmla="*/ 55 h 4034"/>
                <a:gd name="T16" fmla="*/ 18 w 2400"/>
                <a:gd name="T17" fmla="*/ 55 h 4034"/>
                <a:gd name="T18" fmla="*/ 25 w 2400"/>
                <a:gd name="T19" fmla="*/ 55 h 4034"/>
                <a:gd name="T20" fmla="*/ 37 w 2400"/>
                <a:gd name="T21" fmla="*/ 55 h 4034"/>
                <a:gd name="T22" fmla="*/ 49 w 2400"/>
                <a:gd name="T23" fmla="*/ 55 h 4034"/>
                <a:gd name="T24" fmla="*/ 55 w 2400"/>
                <a:gd name="T25" fmla="*/ 55 h 4034"/>
                <a:gd name="T26" fmla="*/ 61 w 2400"/>
                <a:gd name="T27" fmla="*/ 55 h 4034"/>
                <a:gd name="T28" fmla="*/ 66 w 2400"/>
                <a:gd name="T29" fmla="*/ 52 h 4034"/>
                <a:gd name="T30" fmla="*/ 68 w 2400"/>
                <a:gd name="T31" fmla="*/ 50 h 4034"/>
                <a:gd name="T32" fmla="*/ 68 w 2400"/>
                <a:gd name="T33" fmla="*/ 28 h 4034"/>
                <a:gd name="T34" fmla="*/ 68 w 2400"/>
                <a:gd name="T35" fmla="*/ 6 h 4034"/>
                <a:gd name="T36" fmla="*/ 74 w 2400"/>
                <a:gd name="T37" fmla="*/ 1 h 4034"/>
                <a:gd name="T38" fmla="*/ 68 w 2400"/>
                <a:gd name="T39" fmla="*/ 0 h 4034"/>
                <a:gd name="T40" fmla="*/ 37 w 2400"/>
                <a:gd name="T41" fmla="*/ 0 h 40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0"/>
                <a:gd name="T64" fmla="*/ 0 h 4034"/>
                <a:gd name="T65" fmla="*/ 2400 w 2400"/>
                <a:gd name="T66" fmla="*/ 4034 h 40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0" h="4034">
                  <a:moveTo>
                    <a:pt x="1200" y="27"/>
                  </a:moveTo>
                  <a:cubicBezTo>
                    <a:pt x="867" y="27"/>
                    <a:pt x="400" y="20"/>
                    <a:pt x="200" y="27"/>
                  </a:cubicBezTo>
                  <a:cubicBezTo>
                    <a:pt x="0" y="34"/>
                    <a:pt x="0" y="0"/>
                    <a:pt x="0" y="67"/>
                  </a:cubicBezTo>
                  <a:cubicBezTo>
                    <a:pt x="0" y="134"/>
                    <a:pt x="167" y="100"/>
                    <a:pt x="200" y="427"/>
                  </a:cubicBezTo>
                  <a:cubicBezTo>
                    <a:pt x="233" y="754"/>
                    <a:pt x="200" y="1494"/>
                    <a:pt x="200" y="2027"/>
                  </a:cubicBezTo>
                  <a:cubicBezTo>
                    <a:pt x="200" y="2560"/>
                    <a:pt x="190" y="3327"/>
                    <a:pt x="200" y="3627"/>
                  </a:cubicBezTo>
                  <a:cubicBezTo>
                    <a:pt x="210" y="3927"/>
                    <a:pt x="223" y="3767"/>
                    <a:pt x="260" y="3827"/>
                  </a:cubicBezTo>
                  <a:cubicBezTo>
                    <a:pt x="297" y="3887"/>
                    <a:pt x="363" y="3954"/>
                    <a:pt x="420" y="3987"/>
                  </a:cubicBezTo>
                  <a:cubicBezTo>
                    <a:pt x="477" y="4020"/>
                    <a:pt x="537" y="4020"/>
                    <a:pt x="600" y="4027"/>
                  </a:cubicBezTo>
                  <a:cubicBezTo>
                    <a:pt x="663" y="4034"/>
                    <a:pt x="700" y="4027"/>
                    <a:pt x="800" y="4027"/>
                  </a:cubicBezTo>
                  <a:cubicBezTo>
                    <a:pt x="900" y="4027"/>
                    <a:pt x="1067" y="4027"/>
                    <a:pt x="1200" y="4027"/>
                  </a:cubicBezTo>
                  <a:cubicBezTo>
                    <a:pt x="1333" y="4027"/>
                    <a:pt x="1500" y="4027"/>
                    <a:pt x="1600" y="4027"/>
                  </a:cubicBezTo>
                  <a:cubicBezTo>
                    <a:pt x="1700" y="4027"/>
                    <a:pt x="1737" y="4034"/>
                    <a:pt x="1800" y="4027"/>
                  </a:cubicBezTo>
                  <a:cubicBezTo>
                    <a:pt x="1863" y="4020"/>
                    <a:pt x="1923" y="4020"/>
                    <a:pt x="1980" y="3987"/>
                  </a:cubicBezTo>
                  <a:cubicBezTo>
                    <a:pt x="2037" y="3954"/>
                    <a:pt x="2103" y="3887"/>
                    <a:pt x="2140" y="3827"/>
                  </a:cubicBezTo>
                  <a:cubicBezTo>
                    <a:pt x="2177" y="3767"/>
                    <a:pt x="2190" y="3927"/>
                    <a:pt x="2200" y="3627"/>
                  </a:cubicBezTo>
                  <a:cubicBezTo>
                    <a:pt x="2210" y="3327"/>
                    <a:pt x="2200" y="2560"/>
                    <a:pt x="2200" y="2027"/>
                  </a:cubicBezTo>
                  <a:cubicBezTo>
                    <a:pt x="2200" y="1494"/>
                    <a:pt x="2167" y="754"/>
                    <a:pt x="2200" y="427"/>
                  </a:cubicBezTo>
                  <a:cubicBezTo>
                    <a:pt x="2233" y="100"/>
                    <a:pt x="2400" y="134"/>
                    <a:pt x="2400" y="67"/>
                  </a:cubicBezTo>
                  <a:cubicBezTo>
                    <a:pt x="2400" y="0"/>
                    <a:pt x="2400" y="34"/>
                    <a:pt x="2200" y="27"/>
                  </a:cubicBezTo>
                  <a:cubicBezTo>
                    <a:pt x="2000" y="20"/>
                    <a:pt x="1533" y="27"/>
                    <a:pt x="1200" y="27"/>
                  </a:cubicBezTo>
                  <a:close/>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grpSp>
          <p:nvGrpSpPr>
            <p:cNvPr id="12319" name="Group 122"/>
            <p:cNvGrpSpPr/>
            <p:nvPr/>
          </p:nvGrpSpPr>
          <p:grpSpPr bwMode="auto">
            <a:xfrm>
              <a:off x="94" y="225"/>
              <a:ext cx="588" cy="720"/>
              <a:chOff x="0" y="0"/>
              <a:chExt cx="1690" cy="624"/>
            </a:xfrm>
          </p:grpSpPr>
          <p:sp>
            <p:nvSpPr>
              <p:cNvPr id="12320" name="Rectangle 104" descr="横虚线"/>
              <p:cNvSpPr>
                <a:spLocks noChangeArrowheads="1"/>
              </p:cNvSpPr>
              <p:nvPr/>
            </p:nvSpPr>
            <p:spPr bwMode="auto">
              <a:xfrm>
                <a:off x="41" y="50"/>
                <a:ext cx="1629" cy="57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2321" name="Line 105"/>
              <p:cNvSpPr>
                <a:spLocks noChangeShapeType="1"/>
              </p:cNvSpPr>
              <p:nvPr/>
            </p:nvSpPr>
            <p:spPr bwMode="auto">
              <a:xfrm>
                <a:off x="0" y="0"/>
                <a:ext cx="169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sp>
        <p:nvSpPr>
          <p:cNvPr id="206974" name="Line 126"/>
          <p:cNvSpPr>
            <a:spLocks noChangeShapeType="1"/>
          </p:cNvSpPr>
          <p:nvPr/>
        </p:nvSpPr>
        <p:spPr bwMode="auto">
          <a:xfrm>
            <a:off x="7213600" y="3978275"/>
            <a:ext cx="0" cy="45085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206984" name="Rectangle 136"/>
          <p:cNvSpPr>
            <a:spLocks noChangeArrowheads="1"/>
          </p:cNvSpPr>
          <p:nvPr/>
        </p:nvSpPr>
        <p:spPr bwMode="auto">
          <a:xfrm>
            <a:off x="6961188" y="4381500"/>
            <a:ext cx="574675" cy="863600"/>
          </a:xfrm>
          <a:prstGeom prst="rect">
            <a:avLst/>
          </a:prstGeom>
          <a:gradFill rotWithShape="1">
            <a:gsLst>
              <a:gs pos="0">
                <a:schemeClr val="bg1"/>
              </a:gs>
              <a:gs pos="50000">
                <a:schemeClr val="bg1">
                  <a:gamma/>
                  <a:shade val="46275"/>
                  <a:invGamma/>
                </a:schemeClr>
              </a:gs>
              <a:gs pos="100000">
                <a:schemeClr val="bg1"/>
              </a:gs>
            </a:gsLst>
            <a:lin ang="0" scaled="1"/>
          </a:gradFill>
          <a:ln w="28575" algn="ctr">
            <a:solidFill>
              <a:schemeClr val="tx1"/>
            </a:solidFill>
            <a:miter lim="800000"/>
          </a:ln>
          <a:effectLst/>
        </p:spPr>
        <p:txBody>
          <a:bodyPr anchor="ctr">
            <a:spAutoFit/>
          </a:bodyPr>
          <a:lstStyle/>
          <a:p>
            <a:pPr>
              <a:defRPr/>
            </a:pPr>
            <a:endParaRPr lang="zh-CN" altLang="en-US">
              <a:ea typeface="+mn-ea"/>
            </a:endParaRPr>
          </a:p>
        </p:txBody>
      </p:sp>
      <p:sp>
        <p:nvSpPr>
          <p:cNvPr id="206987" name="Text Box 10"/>
          <p:cNvSpPr txBox="1">
            <a:spLocks noChangeArrowheads="1"/>
          </p:cNvSpPr>
          <p:nvPr/>
        </p:nvSpPr>
        <p:spPr bwMode="auto">
          <a:xfrm>
            <a:off x="571500" y="6051550"/>
            <a:ext cx="800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a:latin typeface="Times New Roman" pitchFamily="18" charset="0"/>
                <a:ea typeface="华文楷体" pitchFamily="2" charset="-122"/>
              </a:rPr>
              <a:t>结论：浮力的大小跟</a:t>
            </a:r>
            <a:r>
              <a:rPr lang="zh-CN" altLang="en-US" sz="2800" b="1">
                <a:solidFill>
                  <a:srgbClr val="0000CC"/>
                </a:solidFill>
                <a:latin typeface="Times New Roman" pitchFamily="18" charset="0"/>
                <a:ea typeface="华文楷体" pitchFamily="2" charset="-122"/>
              </a:rPr>
              <a:t>物体浸在液体中的体积有关</a:t>
            </a:r>
            <a:r>
              <a:rPr lang="zh-CN" altLang="en-US" sz="2800" b="1">
                <a:solidFill>
                  <a:srgbClr val="000099"/>
                </a:solidFill>
                <a:latin typeface="Times New Roman" pitchFamily="18" charset="0"/>
                <a:ea typeface="华文楷体" pitchFamily="2" charset="-122"/>
              </a:rPr>
              <a:t>。</a:t>
            </a:r>
          </a:p>
        </p:txBody>
      </p:sp>
      <p:sp>
        <p:nvSpPr>
          <p:cNvPr id="45" name="Text Box 17"/>
          <p:cNvSpPr txBox="1">
            <a:spLocks noChangeArrowheads="1"/>
          </p:cNvSpPr>
          <p:nvPr/>
        </p:nvSpPr>
        <p:spPr bwMode="auto">
          <a:xfrm>
            <a:off x="1265238" y="54879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46" name="Text Box 17"/>
          <p:cNvSpPr txBox="1">
            <a:spLocks noChangeArrowheads="1"/>
          </p:cNvSpPr>
          <p:nvPr/>
        </p:nvSpPr>
        <p:spPr bwMode="auto">
          <a:xfrm>
            <a:off x="3132138" y="548798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47" name="Text Box 17"/>
          <p:cNvSpPr txBox="1">
            <a:spLocks noChangeArrowheads="1"/>
          </p:cNvSpPr>
          <p:nvPr/>
        </p:nvSpPr>
        <p:spPr bwMode="auto">
          <a:xfrm>
            <a:off x="4910138" y="544353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sp>
        <p:nvSpPr>
          <p:cNvPr id="49" name="Text Box 17"/>
          <p:cNvSpPr txBox="1">
            <a:spLocks noChangeArrowheads="1"/>
          </p:cNvSpPr>
          <p:nvPr/>
        </p:nvSpPr>
        <p:spPr bwMode="auto">
          <a:xfrm>
            <a:off x="6827838" y="5443538"/>
            <a:ext cx="81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400" b="1">
                <a:latin typeface="Times New Roman" pitchFamily="18" charset="0"/>
                <a:ea typeface="华文楷体" pitchFamily="2" charset="-122"/>
              </a:rPr>
              <a:t>清水</a:t>
            </a:r>
          </a:p>
        </p:txBody>
      </p:sp>
      <p:cxnSp>
        <p:nvCxnSpPr>
          <p:cNvPr id="50" name="直接连接符 49"/>
          <p:cNvCxnSpPr/>
          <p:nvPr/>
        </p:nvCxnSpPr>
        <p:spPr bwMode="auto">
          <a:xfrm>
            <a:off x="5176838" y="335438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1" name="直接连接符 50"/>
          <p:cNvCxnSpPr/>
          <p:nvPr/>
        </p:nvCxnSpPr>
        <p:spPr bwMode="auto">
          <a:xfrm>
            <a:off x="3354388" y="317658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2" name="直接连接符 51"/>
          <p:cNvCxnSpPr/>
          <p:nvPr/>
        </p:nvCxnSpPr>
        <p:spPr bwMode="auto">
          <a:xfrm>
            <a:off x="1487488" y="308768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4" name="直接连接符 53"/>
          <p:cNvCxnSpPr/>
          <p:nvPr/>
        </p:nvCxnSpPr>
        <p:spPr bwMode="auto">
          <a:xfrm>
            <a:off x="7094538" y="3576638"/>
            <a:ext cx="177800" cy="1587"/>
          </a:xfrm>
          <a:prstGeom prst="line">
            <a:avLst/>
          </a:prstGeom>
          <a:ln>
            <a:solidFill>
              <a:srgbClr val="FF0000"/>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55" name="Text Box 6"/>
          <p:cNvSpPr txBox="1">
            <a:spLocks noChangeArrowheads="1"/>
          </p:cNvSpPr>
          <p:nvPr/>
        </p:nvSpPr>
        <p:spPr bwMode="auto">
          <a:xfrm>
            <a:off x="2305050" y="1517650"/>
            <a:ext cx="64434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dirty="0">
                <a:solidFill>
                  <a:srgbClr val="FF0000"/>
                </a:solidFill>
                <a:latin typeface="Times New Roman" pitchFamily="18" charset="0"/>
                <a:ea typeface="华文楷体" pitchFamily="2" charset="-122"/>
              </a:rPr>
              <a:t>浮力可能与</a:t>
            </a:r>
            <a:r>
              <a:rPr lang="zh-CN" altLang="en-US" sz="2800" b="1" dirty="0" smtClean="0">
                <a:solidFill>
                  <a:srgbClr val="FF0000"/>
                </a:solidFill>
                <a:latin typeface="Times New Roman" pitchFamily="18" charset="0"/>
                <a:ea typeface="华文楷体" pitchFamily="2" charset="-122"/>
              </a:rPr>
              <a:t>物体浸在液体中的</a:t>
            </a:r>
            <a:r>
              <a:rPr lang="zh-CN" altLang="en-US" sz="2800" b="1" dirty="0">
                <a:solidFill>
                  <a:srgbClr val="FF0000"/>
                </a:solidFill>
                <a:latin typeface="Times New Roman" pitchFamily="18" charset="0"/>
                <a:ea typeface="华文楷体" pitchFamily="2" charset="-122"/>
              </a:rPr>
              <a:t>体积有关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206917"/>
                                        </p:tgtEl>
                                        <p:attrNameLst>
                                          <p:attrName>style.visibility</p:attrName>
                                        </p:attrNameLst>
                                      </p:cBhvr>
                                      <p:to>
                                        <p:strVal val="visible"/>
                                      </p:to>
                                    </p:set>
                                    <p:anim calcmode="lin" valueType="num">
                                      <p:cBhvr additive="base">
                                        <p:cTn id="13" dur="500" fill="hold"/>
                                        <p:tgtEl>
                                          <p:spTgt spid="206917"/>
                                        </p:tgtEl>
                                        <p:attrNameLst>
                                          <p:attrName>ppt_x</p:attrName>
                                        </p:attrNameLst>
                                      </p:cBhvr>
                                      <p:tavLst>
                                        <p:tav tm="0">
                                          <p:val>
                                            <p:strVal val="#ppt_x"/>
                                          </p:val>
                                        </p:tav>
                                        <p:tav tm="100000">
                                          <p:val>
                                            <p:strVal val="#ppt_x"/>
                                          </p:val>
                                        </p:tav>
                                      </p:tavLst>
                                    </p:anim>
                                    <p:anim calcmode="lin" valueType="num">
                                      <p:cBhvr additive="base">
                                        <p:cTn id="14" dur="500" fill="hold"/>
                                        <p:tgtEl>
                                          <p:spTgt spid="20691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6935"/>
                                        </p:tgtEl>
                                        <p:attrNameLst>
                                          <p:attrName>style.visibility</p:attrName>
                                        </p:attrNameLst>
                                      </p:cBhvr>
                                      <p:to>
                                        <p:strVal val="visible"/>
                                      </p:to>
                                    </p:set>
                                    <p:anim calcmode="lin" valueType="num">
                                      <p:cBhvr additive="base">
                                        <p:cTn id="17" dur="500" fill="hold"/>
                                        <p:tgtEl>
                                          <p:spTgt spid="206935"/>
                                        </p:tgtEl>
                                        <p:attrNameLst>
                                          <p:attrName>ppt_x</p:attrName>
                                        </p:attrNameLst>
                                      </p:cBhvr>
                                      <p:tavLst>
                                        <p:tav tm="0">
                                          <p:val>
                                            <p:strVal val="#ppt_x"/>
                                          </p:val>
                                        </p:tav>
                                        <p:tav tm="100000">
                                          <p:val>
                                            <p:strVal val="#ppt_x"/>
                                          </p:val>
                                        </p:tav>
                                      </p:tavLst>
                                    </p:anim>
                                    <p:anim calcmode="lin" valueType="num">
                                      <p:cBhvr additive="base">
                                        <p:cTn id="18" dur="500" fill="hold"/>
                                        <p:tgtEl>
                                          <p:spTgt spid="20693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6936"/>
                                        </p:tgtEl>
                                        <p:attrNameLst>
                                          <p:attrName>style.visibility</p:attrName>
                                        </p:attrNameLst>
                                      </p:cBhvr>
                                      <p:to>
                                        <p:strVal val="visible"/>
                                      </p:to>
                                    </p:set>
                                    <p:anim calcmode="lin" valueType="num">
                                      <p:cBhvr additive="base">
                                        <p:cTn id="21" dur="500" fill="hold"/>
                                        <p:tgtEl>
                                          <p:spTgt spid="206936"/>
                                        </p:tgtEl>
                                        <p:attrNameLst>
                                          <p:attrName>ppt_x</p:attrName>
                                        </p:attrNameLst>
                                      </p:cBhvr>
                                      <p:tavLst>
                                        <p:tav tm="0">
                                          <p:val>
                                            <p:strVal val="#ppt_x"/>
                                          </p:val>
                                        </p:tav>
                                        <p:tav tm="100000">
                                          <p:val>
                                            <p:strVal val="#ppt_x"/>
                                          </p:val>
                                        </p:tav>
                                      </p:tavLst>
                                    </p:anim>
                                    <p:anim calcmode="lin" valueType="num">
                                      <p:cBhvr additive="base">
                                        <p:cTn id="22" dur="500" fill="hold"/>
                                        <p:tgtEl>
                                          <p:spTgt spid="20693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6942"/>
                                        </p:tgtEl>
                                        <p:attrNameLst>
                                          <p:attrName>style.visibility</p:attrName>
                                        </p:attrNameLst>
                                      </p:cBhvr>
                                      <p:to>
                                        <p:strVal val="visible"/>
                                      </p:to>
                                    </p:set>
                                    <p:anim calcmode="lin" valueType="num">
                                      <p:cBhvr additive="base">
                                        <p:cTn id="29" dur="500" fill="hold"/>
                                        <p:tgtEl>
                                          <p:spTgt spid="206942"/>
                                        </p:tgtEl>
                                        <p:attrNameLst>
                                          <p:attrName>ppt_x</p:attrName>
                                        </p:attrNameLst>
                                      </p:cBhvr>
                                      <p:tavLst>
                                        <p:tav tm="0">
                                          <p:val>
                                            <p:strVal val="#ppt_x"/>
                                          </p:val>
                                        </p:tav>
                                        <p:tav tm="100000">
                                          <p:val>
                                            <p:strVal val="#ppt_x"/>
                                          </p:val>
                                        </p:tav>
                                      </p:tavLst>
                                    </p:anim>
                                    <p:anim calcmode="lin" valueType="num">
                                      <p:cBhvr additive="base">
                                        <p:cTn id="30" dur="500" fill="hold"/>
                                        <p:tgtEl>
                                          <p:spTgt spid="20694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06943"/>
                                        </p:tgtEl>
                                        <p:attrNameLst>
                                          <p:attrName>style.visibility</p:attrName>
                                        </p:attrNameLst>
                                      </p:cBhvr>
                                      <p:to>
                                        <p:strVal val="visible"/>
                                      </p:to>
                                    </p:set>
                                    <p:anim calcmode="lin" valueType="num">
                                      <p:cBhvr additive="base">
                                        <p:cTn id="33" dur="500" fill="hold"/>
                                        <p:tgtEl>
                                          <p:spTgt spid="206943"/>
                                        </p:tgtEl>
                                        <p:attrNameLst>
                                          <p:attrName>ppt_x</p:attrName>
                                        </p:attrNameLst>
                                      </p:cBhvr>
                                      <p:tavLst>
                                        <p:tav tm="0">
                                          <p:val>
                                            <p:strVal val="#ppt_x"/>
                                          </p:val>
                                        </p:tav>
                                        <p:tav tm="100000">
                                          <p:val>
                                            <p:strVal val="#ppt_x"/>
                                          </p:val>
                                        </p:tav>
                                      </p:tavLst>
                                    </p:anim>
                                    <p:anim calcmode="lin" valueType="num">
                                      <p:cBhvr additive="base">
                                        <p:cTn id="34" dur="500" fill="hold"/>
                                        <p:tgtEl>
                                          <p:spTgt spid="20694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06949"/>
                                        </p:tgtEl>
                                        <p:attrNameLst>
                                          <p:attrName>style.visibility</p:attrName>
                                        </p:attrNameLst>
                                      </p:cBhvr>
                                      <p:to>
                                        <p:strVal val="visible"/>
                                      </p:to>
                                    </p:set>
                                    <p:anim calcmode="lin" valueType="num">
                                      <p:cBhvr additive="base">
                                        <p:cTn id="41" dur="500" fill="hold"/>
                                        <p:tgtEl>
                                          <p:spTgt spid="206949"/>
                                        </p:tgtEl>
                                        <p:attrNameLst>
                                          <p:attrName>ppt_x</p:attrName>
                                        </p:attrNameLst>
                                      </p:cBhvr>
                                      <p:tavLst>
                                        <p:tav tm="0">
                                          <p:val>
                                            <p:strVal val="#ppt_x"/>
                                          </p:val>
                                        </p:tav>
                                        <p:tav tm="100000">
                                          <p:val>
                                            <p:strVal val="#ppt_x"/>
                                          </p:val>
                                        </p:tav>
                                      </p:tavLst>
                                    </p:anim>
                                    <p:anim calcmode="lin" valueType="num">
                                      <p:cBhvr additive="base">
                                        <p:cTn id="42" dur="500" fill="hold"/>
                                        <p:tgtEl>
                                          <p:spTgt spid="20694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06950"/>
                                        </p:tgtEl>
                                        <p:attrNameLst>
                                          <p:attrName>style.visibility</p:attrName>
                                        </p:attrNameLst>
                                      </p:cBhvr>
                                      <p:to>
                                        <p:strVal val="visible"/>
                                      </p:to>
                                    </p:set>
                                    <p:anim calcmode="lin" valueType="num">
                                      <p:cBhvr additive="base">
                                        <p:cTn id="45" dur="500" fill="hold"/>
                                        <p:tgtEl>
                                          <p:spTgt spid="206950"/>
                                        </p:tgtEl>
                                        <p:attrNameLst>
                                          <p:attrName>ppt_x</p:attrName>
                                        </p:attrNameLst>
                                      </p:cBhvr>
                                      <p:tavLst>
                                        <p:tav tm="0">
                                          <p:val>
                                            <p:strVal val="#ppt_x"/>
                                          </p:val>
                                        </p:tav>
                                        <p:tav tm="100000">
                                          <p:val>
                                            <p:strVal val="#ppt_x"/>
                                          </p:val>
                                        </p:tav>
                                      </p:tavLst>
                                    </p:anim>
                                    <p:anim calcmode="lin" valueType="num">
                                      <p:cBhvr additive="base">
                                        <p:cTn id="46" dur="500" fill="hold"/>
                                        <p:tgtEl>
                                          <p:spTgt spid="206950"/>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06956"/>
                                        </p:tgtEl>
                                        <p:attrNameLst>
                                          <p:attrName>style.visibility</p:attrName>
                                        </p:attrNameLst>
                                      </p:cBhvr>
                                      <p:to>
                                        <p:strVal val="visible"/>
                                      </p:to>
                                    </p:set>
                                    <p:anim calcmode="lin" valueType="num">
                                      <p:cBhvr additive="base">
                                        <p:cTn id="53" dur="500" fill="hold"/>
                                        <p:tgtEl>
                                          <p:spTgt spid="206956"/>
                                        </p:tgtEl>
                                        <p:attrNameLst>
                                          <p:attrName>ppt_x</p:attrName>
                                        </p:attrNameLst>
                                      </p:cBhvr>
                                      <p:tavLst>
                                        <p:tav tm="0">
                                          <p:val>
                                            <p:strVal val="#ppt_x"/>
                                          </p:val>
                                        </p:tav>
                                        <p:tav tm="100000">
                                          <p:val>
                                            <p:strVal val="#ppt_x"/>
                                          </p:val>
                                        </p:tav>
                                      </p:tavLst>
                                    </p:anim>
                                    <p:anim calcmode="lin" valueType="num">
                                      <p:cBhvr additive="base">
                                        <p:cTn id="54" dur="500" fill="hold"/>
                                        <p:tgtEl>
                                          <p:spTgt spid="206956"/>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06957"/>
                                        </p:tgtEl>
                                        <p:attrNameLst>
                                          <p:attrName>style.visibility</p:attrName>
                                        </p:attrNameLst>
                                      </p:cBhvr>
                                      <p:to>
                                        <p:strVal val="visible"/>
                                      </p:to>
                                    </p:set>
                                    <p:anim calcmode="lin" valueType="num">
                                      <p:cBhvr additive="base">
                                        <p:cTn id="57" dur="500" fill="hold"/>
                                        <p:tgtEl>
                                          <p:spTgt spid="206957"/>
                                        </p:tgtEl>
                                        <p:attrNameLst>
                                          <p:attrName>ppt_x</p:attrName>
                                        </p:attrNameLst>
                                      </p:cBhvr>
                                      <p:tavLst>
                                        <p:tav tm="0">
                                          <p:val>
                                            <p:strVal val="#ppt_x"/>
                                          </p:val>
                                        </p:tav>
                                        <p:tav tm="100000">
                                          <p:val>
                                            <p:strVal val="#ppt_x"/>
                                          </p:val>
                                        </p:tav>
                                      </p:tavLst>
                                    </p:anim>
                                    <p:anim calcmode="lin" valueType="num">
                                      <p:cBhvr additive="base">
                                        <p:cTn id="58" dur="500" fill="hold"/>
                                        <p:tgtEl>
                                          <p:spTgt spid="20695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06958"/>
                                        </p:tgtEl>
                                        <p:attrNameLst>
                                          <p:attrName>style.visibility</p:attrName>
                                        </p:attrNameLst>
                                      </p:cBhvr>
                                      <p:to>
                                        <p:strVal val="visible"/>
                                      </p:to>
                                    </p:set>
                                    <p:anim calcmode="lin" valueType="num">
                                      <p:cBhvr additive="base">
                                        <p:cTn id="61" dur="500" fill="hold"/>
                                        <p:tgtEl>
                                          <p:spTgt spid="206958"/>
                                        </p:tgtEl>
                                        <p:attrNameLst>
                                          <p:attrName>ppt_x</p:attrName>
                                        </p:attrNameLst>
                                      </p:cBhvr>
                                      <p:tavLst>
                                        <p:tav tm="0">
                                          <p:val>
                                            <p:strVal val="#ppt_x"/>
                                          </p:val>
                                        </p:tav>
                                        <p:tav tm="100000">
                                          <p:val>
                                            <p:strVal val="#ppt_x"/>
                                          </p:val>
                                        </p:tav>
                                      </p:tavLst>
                                    </p:anim>
                                    <p:anim calcmode="lin" valueType="num">
                                      <p:cBhvr additive="base">
                                        <p:cTn id="62" dur="500" fill="hold"/>
                                        <p:tgtEl>
                                          <p:spTgt spid="206958"/>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06967"/>
                                        </p:tgtEl>
                                        <p:attrNameLst>
                                          <p:attrName>style.visibility</p:attrName>
                                        </p:attrNameLst>
                                      </p:cBhvr>
                                      <p:to>
                                        <p:strVal val="visible"/>
                                      </p:to>
                                    </p:set>
                                    <p:anim calcmode="lin" valueType="num">
                                      <p:cBhvr additive="base">
                                        <p:cTn id="65" dur="500" fill="hold"/>
                                        <p:tgtEl>
                                          <p:spTgt spid="206967"/>
                                        </p:tgtEl>
                                        <p:attrNameLst>
                                          <p:attrName>ppt_x</p:attrName>
                                        </p:attrNameLst>
                                      </p:cBhvr>
                                      <p:tavLst>
                                        <p:tav tm="0">
                                          <p:val>
                                            <p:strVal val="#ppt_x"/>
                                          </p:val>
                                        </p:tav>
                                        <p:tav tm="100000">
                                          <p:val>
                                            <p:strVal val="#ppt_x"/>
                                          </p:val>
                                        </p:tav>
                                      </p:tavLst>
                                    </p:anim>
                                    <p:anim calcmode="lin" valueType="num">
                                      <p:cBhvr additive="base">
                                        <p:cTn id="66" dur="500" fill="hold"/>
                                        <p:tgtEl>
                                          <p:spTgt spid="206967"/>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fill="hold"/>
                                        <p:tgtEl>
                                          <p:spTgt spid="8"/>
                                        </p:tgtEl>
                                        <p:attrNameLst>
                                          <p:attrName>ppt_x</p:attrName>
                                        </p:attrNameLst>
                                      </p:cBhvr>
                                      <p:tavLst>
                                        <p:tav tm="0">
                                          <p:val>
                                            <p:strVal val="#ppt_x"/>
                                          </p:val>
                                        </p:tav>
                                        <p:tav tm="100000">
                                          <p:val>
                                            <p:strVal val="#ppt_x"/>
                                          </p:val>
                                        </p:tav>
                                      </p:tavLst>
                                    </p:anim>
                                    <p:anim calcmode="lin" valueType="num">
                                      <p:cBhvr additive="base">
                                        <p:cTn id="70" dur="500" fill="hold"/>
                                        <p:tgtEl>
                                          <p:spTgt spid="8"/>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06974"/>
                                        </p:tgtEl>
                                        <p:attrNameLst>
                                          <p:attrName>style.visibility</p:attrName>
                                        </p:attrNameLst>
                                      </p:cBhvr>
                                      <p:to>
                                        <p:strVal val="visible"/>
                                      </p:to>
                                    </p:set>
                                    <p:anim calcmode="lin" valueType="num">
                                      <p:cBhvr additive="base">
                                        <p:cTn id="73" dur="500" fill="hold"/>
                                        <p:tgtEl>
                                          <p:spTgt spid="206974"/>
                                        </p:tgtEl>
                                        <p:attrNameLst>
                                          <p:attrName>ppt_x</p:attrName>
                                        </p:attrNameLst>
                                      </p:cBhvr>
                                      <p:tavLst>
                                        <p:tav tm="0">
                                          <p:val>
                                            <p:strVal val="#ppt_x"/>
                                          </p:val>
                                        </p:tav>
                                        <p:tav tm="100000">
                                          <p:val>
                                            <p:strVal val="#ppt_x"/>
                                          </p:val>
                                        </p:tav>
                                      </p:tavLst>
                                    </p:anim>
                                    <p:anim calcmode="lin" valueType="num">
                                      <p:cBhvr additive="base">
                                        <p:cTn id="74" dur="500" fill="hold"/>
                                        <p:tgtEl>
                                          <p:spTgt spid="20697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06984"/>
                                        </p:tgtEl>
                                        <p:attrNameLst>
                                          <p:attrName>style.visibility</p:attrName>
                                        </p:attrNameLst>
                                      </p:cBhvr>
                                      <p:to>
                                        <p:strVal val="visible"/>
                                      </p:to>
                                    </p:set>
                                    <p:anim calcmode="lin" valueType="num">
                                      <p:cBhvr additive="base">
                                        <p:cTn id="77" dur="500" fill="hold"/>
                                        <p:tgtEl>
                                          <p:spTgt spid="206984"/>
                                        </p:tgtEl>
                                        <p:attrNameLst>
                                          <p:attrName>ppt_x</p:attrName>
                                        </p:attrNameLst>
                                      </p:cBhvr>
                                      <p:tavLst>
                                        <p:tav tm="0">
                                          <p:val>
                                            <p:strVal val="#ppt_x"/>
                                          </p:val>
                                        </p:tav>
                                        <p:tav tm="100000">
                                          <p:val>
                                            <p:strVal val="#ppt_x"/>
                                          </p:val>
                                        </p:tav>
                                      </p:tavLst>
                                    </p:anim>
                                    <p:anim calcmode="lin" valueType="num">
                                      <p:cBhvr additive="base">
                                        <p:cTn id="78" dur="500" fill="hold"/>
                                        <p:tgtEl>
                                          <p:spTgt spid="206984"/>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5"/>
                                        </p:tgtEl>
                                        <p:attrNameLst>
                                          <p:attrName>style.visibility</p:attrName>
                                        </p:attrNameLst>
                                      </p:cBhvr>
                                      <p:to>
                                        <p:strVal val="visible"/>
                                      </p:to>
                                    </p:set>
                                    <p:anim calcmode="lin" valueType="num">
                                      <p:cBhvr additive="base">
                                        <p:cTn id="81" dur="500" fill="hold"/>
                                        <p:tgtEl>
                                          <p:spTgt spid="45"/>
                                        </p:tgtEl>
                                        <p:attrNameLst>
                                          <p:attrName>ppt_x</p:attrName>
                                        </p:attrNameLst>
                                      </p:cBhvr>
                                      <p:tavLst>
                                        <p:tav tm="0">
                                          <p:val>
                                            <p:strVal val="#ppt_x"/>
                                          </p:val>
                                        </p:tav>
                                        <p:tav tm="100000">
                                          <p:val>
                                            <p:strVal val="#ppt_x"/>
                                          </p:val>
                                        </p:tav>
                                      </p:tavLst>
                                    </p:anim>
                                    <p:anim calcmode="lin" valueType="num">
                                      <p:cBhvr additive="base">
                                        <p:cTn id="82" dur="500" fill="hold"/>
                                        <p:tgtEl>
                                          <p:spTgt spid="45"/>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46"/>
                                        </p:tgtEl>
                                        <p:attrNameLst>
                                          <p:attrName>style.visibility</p:attrName>
                                        </p:attrNameLst>
                                      </p:cBhvr>
                                      <p:to>
                                        <p:strVal val="visible"/>
                                      </p:to>
                                    </p:set>
                                    <p:anim calcmode="lin" valueType="num">
                                      <p:cBhvr additive="base">
                                        <p:cTn id="85" dur="500" fill="hold"/>
                                        <p:tgtEl>
                                          <p:spTgt spid="46"/>
                                        </p:tgtEl>
                                        <p:attrNameLst>
                                          <p:attrName>ppt_x</p:attrName>
                                        </p:attrNameLst>
                                      </p:cBhvr>
                                      <p:tavLst>
                                        <p:tav tm="0">
                                          <p:val>
                                            <p:strVal val="#ppt_x"/>
                                          </p:val>
                                        </p:tav>
                                        <p:tav tm="100000">
                                          <p:val>
                                            <p:strVal val="#ppt_x"/>
                                          </p:val>
                                        </p:tav>
                                      </p:tavLst>
                                    </p:anim>
                                    <p:anim calcmode="lin" valueType="num">
                                      <p:cBhvr additive="base">
                                        <p:cTn id="86" dur="500" fill="hold"/>
                                        <p:tgtEl>
                                          <p:spTgt spid="4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 calcmode="lin" valueType="num">
                                      <p:cBhvr additive="base">
                                        <p:cTn id="89" dur="500" fill="hold"/>
                                        <p:tgtEl>
                                          <p:spTgt spid="47"/>
                                        </p:tgtEl>
                                        <p:attrNameLst>
                                          <p:attrName>ppt_x</p:attrName>
                                        </p:attrNameLst>
                                      </p:cBhvr>
                                      <p:tavLst>
                                        <p:tav tm="0">
                                          <p:val>
                                            <p:strVal val="#ppt_x"/>
                                          </p:val>
                                        </p:tav>
                                        <p:tav tm="100000">
                                          <p:val>
                                            <p:strVal val="#ppt_x"/>
                                          </p:val>
                                        </p:tav>
                                      </p:tavLst>
                                    </p:anim>
                                    <p:anim calcmode="lin" valueType="num">
                                      <p:cBhvr additive="base">
                                        <p:cTn id="90" dur="500" fill="hold"/>
                                        <p:tgtEl>
                                          <p:spTgt spid="47"/>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50"/>
                                        </p:tgtEl>
                                        <p:attrNameLst>
                                          <p:attrName>style.visibility</p:attrName>
                                        </p:attrNameLst>
                                      </p:cBhvr>
                                      <p:to>
                                        <p:strVal val="visible"/>
                                      </p:to>
                                    </p:set>
                                    <p:anim calcmode="lin" valueType="num">
                                      <p:cBhvr additive="base">
                                        <p:cTn id="97" dur="500" fill="hold"/>
                                        <p:tgtEl>
                                          <p:spTgt spid="50"/>
                                        </p:tgtEl>
                                        <p:attrNameLst>
                                          <p:attrName>ppt_x</p:attrName>
                                        </p:attrNameLst>
                                      </p:cBhvr>
                                      <p:tavLst>
                                        <p:tav tm="0">
                                          <p:val>
                                            <p:strVal val="#ppt_x"/>
                                          </p:val>
                                        </p:tav>
                                        <p:tav tm="100000">
                                          <p:val>
                                            <p:strVal val="#ppt_x"/>
                                          </p:val>
                                        </p:tav>
                                      </p:tavLst>
                                    </p:anim>
                                    <p:anim calcmode="lin" valueType="num">
                                      <p:cBhvr additive="base">
                                        <p:cTn id="98" dur="500" fill="hold"/>
                                        <p:tgtEl>
                                          <p:spTgt spid="50"/>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51"/>
                                        </p:tgtEl>
                                        <p:attrNameLst>
                                          <p:attrName>style.visibility</p:attrName>
                                        </p:attrNameLst>
                                      </p:cBhvr>
                                      <p:to>
                                        <p:strVal val="visible"/>
                                      </p:to>
                                    </p:set>
                                    <p:anim calcmode="lin" valueType="num">
                                      <p:cBhvr additive="base">
                                        <p:cTn id="101" dur="500" fill="hold"/>
                                        <p:tgtEl>
                                          <p:spTgt spid="51"/>
                                        </p:tgtEl>
                                        <p:attrNameLst>
                                          <p:attrName>ppt_x</p:attrName>
                                        </p:attrNameLst>
                                      </p:cBhvr>
                                      <p:tavLst>
                                        <p:tav tm="0">
                                          <p:val>
                                            <p:strVal val="#ppt_x"/>
                                          </p:val>
                                        </p:tav>
                                        <p:tav tm="100000">
                                          <p:val>
                                            <p:strVal val="#ppt_x"/>
                                          </p:val>
                                        </p:tav>
                                      </p:tavLst>
                                    </p:anim>
                                    <p:anim calcmode="lin" valueType="num">
                                      <p:cBhvr additive="base">
                                        <p:cTn id="102" dur="500" fill="hold"/>
                                        <p:tgtEl>
                                          <p:spTgt spid="51"/>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52"/>
                                        </p:tgtEl>
                                        <p:attrNameLst>
                                          <p:attrName>style.visibility</p:attrName>
                                        </p:attrNameLst>
                                      </p:cBhvr>
                                      <p:to>
                                        <p:strVal val="visible"/>
                                      </p:to>
                                    </p:set>
                                    <p:anim calcmode="lin" valueType="num">
                                      <p:cBhvr additive="base">
                                        <p:cTn id="105" dur="500" fill="hold"/>
                                        <p:tgtEl>
                                          <p:spTgt spid="52"/>
                                        </p:tgtEl>
                                        <p:attrNameLst>
                                          <p:attrName>ppt_x</p:attrName>
                                        </p:attrNameLst>
                                      </p:cBhvr>
                                      <p:tavLst>
                                        <p:tav tm="0">
                                          <p:val>
                                            <p:strVal val="#ppt_x"/>
                                          </p:val>
                                        </p:tav>
                                        <p:tav tm="100000">
                                          <p:val>
                                            <p:strVal val="#ppt_x"/>
                                          </p:val>
                                        </p:tav>
                                      </p:tavLst>
                                    </p:anim>
                                    <p:anim calcmode="lin" valueType="num">
                                      <p:cBhvr additive="base">
                                        <p:cTn id="106" dur="500" fill="hold"/>
                                        <p:tgtEl>
                                          <p:spTgt spid="52"/>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54"/>
                                        </p:tgtEl>
                                        <p:attrNameLst>
                                          <p:attrName>style.visibility</p:attrName>
                                        </p:attrNameLst>
                                      </p:cBhvr>
                                      <p:to>
                                        <p:strVal val="visible"/>
                                      </p:to>
                                    </p:set>
                                    <p:anim calcmode="lin" valueType="num">
                                      <p:cBhvr additive="base">
                                        <p:cTn id="109" dur="500" fill="hold"/>
                                        <p:tgtEl>
                                          <p:spTgt spid="54"/>
                                        </p:tgtEl>
                                        <p:attrNameLst>
                                          <p:attrName>ppt_x</p:attrName>
                                        </p:attrNameLst>
                                      </p:cBhvr>
                                      <p:tavLst>
                                        <p:tav tm="0">
                                          <p:val>
                                            <p:strVal val="#ppt_x"/>
                                          </p:val>
                                        </p:tav>
                                        <p:tav tm="100000">
                                          <p:val>
                                            <p:strVal val="#ppt_x"/>
                                          </p:val>
                                        </p:tav>
                                      </p:tavLst>
                                    </p:anim>
                                    <p:anim calcmode="lin" valueType="num">
                                      <p:cBhvr additive="base">
                                        <p:cTn id="11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06987"/>
                                        </p:tgtEl>
                                        <p:attrNameLst>
                                          <p:attrName>style.visibility</p:attrName>
                                        </p:attrNameLst>
                                      </p:cBhvr>
                                      <p:to>
                                        <p:strVal val="visible"/>
                                      </p:to>
                                    </p:set>
                                    <p:anim calcmode="lin" valueType="num">
                                      <p:cBhvr additive="base">
                                        <p:cTn id="115" dur="500" fill="hold"/>
                                        <p:tgtEl>
                                          <p:spTgt spid="206987"/>
                                        </p:tgtEl>
                                        <p:attrNameLst>
                                          <p:attrName>ppt_x</p:attrName>
                                        </p:attrNameLst>
                                      </p:cBhvr>
                                      <p:tavLst>
                                        <p:tav tm="0">
                                          <p:val>
                                            <p:strVal val="#ppt_x"/>
                                          </p:val>
                                        </p:tav>
                                        <p:tav tm="100000">
                                          <p:val>
                                            <p:strVal val="#ppt_x"/>
                                          </p:val>
                                        </p:tav>
                                      </p:tavLst>
                                    </p:anim>
                                    <p:anim calcmode="lin" valueType="num">
                                      <p:cBhvr additive="base">
                                        <p:cTn id="116" dur="500" fill="hold"/>
                                        <p:tgtEl>
                                          <p:spTgt spid="2069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917" grpId="0"/>
      <p:bldP spid="206942" grpId="0" animBg="1"/>
      <p:bldP spid="206949" grpId="0" animBg="1"/>
      <p:bldP spid="206956" grpId="0" animBg="1"/>
      <p:bldP spid="206957" grpId="0" animBg="1"/>
      <p:bldP spid="206958" grpId="0" animBg="1"/>
      <p:bldP spid="206974" grpId="0" animBg="1"/>
      <p:bldP spid="206984" grpId="0" animBg="1"/>
      <p:bldP spid="206987" grpId="0"/>
      <p:bldP spid="45" grpId="0"/>
      <p:bldP spid="46" grpId="0"/>
      <p:bldP spid="47" grpId="0"/>
      <p:bldP spid="49"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7" name="Rectangle 3"/>
          <p:cNvSpPr>
            <a:spLocks noGrp="1" noChangeArrowheads="1"/>
          </p:cNvSpPr>
          <p:nvPr>
            <p:ph idx="1"/>
          </p:nvPr>
        </p:nvSpPr>
        <p:spPr>
          <a:xfrm>
            <a:off x="393700" y="1339850"/>
            <a:ext cx="8361363" cy="2419350"/>
          </a:xfrm>
        </p:spPr>
        <p:txBody>
          <a:bodyPr/>
          <a:lstStyle/>
          <a:p>
            <a:pPr eaLnBrk="1" hangingPunct="1">
              <a:lnSpc>
                <a:spcPct val="80000"/>
              </a:lnSpc>
              <a:buFont typeface="Wingdings" pitchFamily="2" charset="2"/>
              <a:buNone/>
            </a:pPr>
            <a:r>
              <a:rPr lang="en-US" altLang="zh-CN" b="1" smtClean="0">
                <a:latin typeface="Times New Roman" pitchFamily="18" charset="0"/>
                <a:ea typeface="华文楷体" pitchFamily="2" charset="-122"/>
              </a:rPr>
              <a:t>1.</a:t>
            </a:r>
            <a:r>
              <a:rPr lang="zh-CN" altLang="en-US" b="1" smtClean="0">
                <a:latin typeface="Times New Roman" pitchFamily="18" charset="0"/>
                <a:ea typeface="华文楷体" pitchFamily="2" charset="-122"/>
              </a:rPr>
              <a:t>浮力的大小与物体的密度无关</a:t>
            </a:r>
            <a:endParaRPr lang="zh-CN" altLang="en-US" b="1" smtClean="0">
              <a:latin typeface="Times New Roman" pitchFamily="18" charset="0"/>
              <a:ea typeface="华文楷体" pitchFamily="2" charset="-122"/>
            </a:endParaRPr>
          </a:p>
          <a:p>
            <a:pPr eaLnBrk="1" hangingPunct="1">
              <a:lnSpc>
                <a:spcPct val="80000"/>
              </a:lnSpc>
              <a:buFont typeface="Wingdings" pitchFamily="2" charset="2"/>
              <a:buNone/>
            </a:pPr>
            <a:r>
              <a:rPr lang="en-US" altLang="zh-CN" b="1" smtClean="0">
                <a:latin typeface="Times New Roman" pitchFamily="18" charset="0"/>
                <a:ea typeface="华文楷体" pitchFamily="2" charset="-122"/>
              </a:rPr>
              <a:t>2.</a:t>
            </a:r>
            <a:r>
              <a:rPr lang="zh-CN" altLang="en-US" b="1" smtClean="0">
                <a:latin typeface="Times New Roman" pitchFamily="18" charset="0"/>
                <a:ea typeface="华文楷体" pitchFamily="2" charset="-122"/>
              </a:rPr>
              <a:t>浮力随</a:t>
            </a:r>
            <a:r>
              <a:rPr lang="zh-CN" altLang="en-US" b="1" smtClean="0">
                <a:solidFill>
                  <a:srgbClr val="FF0000"/>
                </a:solidFill>
                <a:latin typeface="Times New Roman" pitchFamily="18" charset="0"/>
                <a:ea typeface="华文楷体" pitchFamily="2" charset="-122"/>
              </a:rPr>
              <a:t>液体密度增大而增大</a:t>
            </a:r>
            <a:endParaRPr lang="zh-CN" altLang="en-US" b="1" smtClean="0">
              <a:solidFill>
                <a:srgbClr val="FF0000"/>
              </a:solidFill>
              <a:latin typeface="Times New Roman" pitchFamily="18" charset="0"/>
              <a:ea typeface="华文楷体" pitchFamily="2" charset="-122"/>
            </a:endParaRPr>
          </a:p>
          <a:p>
            <a:pPr eaLnBrk="1" hangingPunct="1">
              <a:lnSpc>
                <a:spcPct val="80000"/>
              </a:lnSpc>
              <a:buFont typeface="Wingdings" pitchFamily="2" charset="2"/>
              <a:buNone/>
            </a:pPr>
            <a:r>
              <a:rPr lang="en-US" altLang="zh-CN" b="1" smtClean="0">
                <a:latin typeface="Times New Roman" pitchFamily="18" charset="0"/>
                <a:ea typeface="华文楷体" pitchFamily="2" charset="-122"/>
              </a:rPr>
              <a:t>3.</a:t>
            </a:r>
            <a:r>
              <a:rPr lang="zh-CN" altLang="en-US" b="1" smtClean="0">
                <a:latin typeface="Times New Roman" pitchFamily="18" charset="0"/>
                <a:ea typeface="华文楷体" pitchFamily="2" charset="-122"/>
              </a:rPr>
              <a:t>浮力的大小与物体浸没在液体中的深度无关</a:t>
            </a:r>
            <a:endParaRPr lang="zh-CN" altLang="en-US" b="1" smtClean="0">
              <a:latin typeface="Times New Roman" pitchFamily="18" charset="0"/>
              <a:ea typeface="华文楷体" pitchFamily="2" charset="-122"/>
            </a:endParaRPr>
          </a:p>
          <a:p>
            <a:pPr eaLnBrk="1" hangingPunct="1">
              <a:lnSpc>
                <a:spcPct val="80000"/>
              </a:lnSpc>
              <a:buFont typeface="Wingdings" pitchFamily="2" charset="2"/>
              <a:buNone/>
            </a:pPr>
            <a:r>
              <a:rPr lang="en-US" altLang="zh-CN" b="1" smtClean="0">
                <a:latin typeface="Times New Roman" pitchFamily="18" charset="0"/>
                <a:ea typeface="华文楷体" pitchFamily="2" charset="-122"/>
              </a:rPr>
              <a:t>4.</a:t>
            </a:r>
            <a:r>
              <a:rPr lang="zh-CN" altLang="en-US" b="1" smtClean="0">
                <a:latin typeface="Times New Roman" pitchFamily="18" charset="0"/>
                <a:ea typeface="华文楷体" pitchFamily="2" charset="-122"/>
              </a:rPr>
              <a:t>浮力随</a:t>
            </a:r>
            <a:r>
              <a:rPr lang="zh-CN" altLang="en-US" b="1" smtClean="0">
                <a:solidFill>
                  <a:srgbClr val="FF0000"/>
                </a:solidFill>
                <a:latin typeface="Times New Roman" pitchFamily="18" charset="0"/>
                <a:ea typeface="华文楷体" pitchFamily="2" charset="-122"/>
              </a:rPr>
              <a:t>物体浸在液体中的体积（物体排开的液体的体积）增大而增大</a:t>
            </a:r>
            <a:endParaRPr lang="zh-CN" altLang="en-US" b="1" smtClean="0">
              <a:solidFill>
                <a:srgbClr val="FF0000"/>
              </a:solidFill>
              <a:latin typeface="Times New Roman" pitchFamily="18" charset="0"/>
              <a:ea typeface="华文楷体" pitchFamily="2" charset="-122"/>
            </a:endParaRPr>
          </a:p>
          <a:p>
            <a:pPr eaLnBrk="1" hangingPunct="1">
              <a:lnSpc>
                <a:spcPct val="80000"/>
              </a:lnSpc>
              <a:buFont typeface="Wingdings" pitchFamily="2" charset="2"/>
              <a:buNone/>
            </a:pPr>
            <a:endParaRPr lang="zh-CN" altLang="en-US" b="1" smtClean="0">
              <a:latin typeface="Times New Roman" pitchFamily="18" charset="0"/>
              <a:ea typeface="华文楷体" pitchFamily="2" charset="-122"/>
            </a:endParaRPr>
          </a:p>
        </p:txBody>
      </p:sp>
      <p:sp>
        <p:nvSpPr>
          <p:cNvPr id="13315" name="Text Box 4"/>
          <p:cNvSpPr txBox="1">
            <a:spLocks noChangeArrowheads="1"/>
          </p:cNvSpPr>
          <p:nvPr/>
        </p:nvSpPr>
        <p:spPr bwMode="auto">
          <a:xfrm>
            <a:off x="393700" y="673100"/>
            <a:ext cx="38560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3200" b="1">
                <a:solidFill>
                  <a:srgbClr val="0000CC"/>
                </a:solidFill>
                <a:latin typeface="Times New Roman" pitchFamily="18" charset="0"/>
                <a:ea typeface="华文楷体" pitchFamily="2" charset="-122"/>
              </a:rPr>
              <a:t>分析数据得到结论：</a:t>
            </a:r>
          </a:p>
        </p:txBody>
      </p:sp>
      <p:pic>
        <p:nvPicPr>
          <p:cNvPr id="205834" name="Picture 1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36613" y="4471988"/>
            <a:ext cx="2160587" cy="2889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838" name="Text Box 14"/>
          <p:cNvSpPr txBox="1">
            <a:spLocks noChangeArrowheads="1"/>
          </p:cNvSpPr>
          <p:nvPr/>
        </p:nvSpPr>
        <p:spPr bwMode="auto">
          <a:xfrm>
            <a:off x="1511300" y="4606925"/>
            <a:ext cx="10810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en-US" altLang="zh-CN" sz="4400" b="1" i="1" dirty="0">
                <a:latin typeface="Times New Roman" pitchFamily="18" charset="0"/>
                <a:ea typeface="华文楷体" pitchFamily="2" charset="-122"/>
              </a:rPr>
              <a:t>m</a:t>
            </a:r>
            <a:r>
              <a:rPr lang="zh-CN" altLang="en-US" sz="4400" b="1" baseline="-25000" dirty="0">
                <a:latin typeface="Times New Roman" pitchFamily="18" charset="0"/>
                <a:ea typeface="华文楷体" pitchFamily="2" charset="-122"/>
              </a:rPr>
              <a:t>排</a:t>
            </a:r>
          </a:p>
        </p:txBody>
      </p:sp>
      <p:pic>
        <p:nvPicPr>
          <p:cNvPr id="205840"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175" y="5372100"/>
            <a:ext cx="314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42" name="Text Box 18"/>
          <p:cNvSpPr txBox="1">
            <a:spLocks noChangeArrowheads="1"/>
          </p:cNvSpPr>
          <p:nvPr/>
        </p:nvSpPr>
        <p:spPr bwMode="auto">
          <a:xfrm>
            <a:off x="3949700" y="4706937"/>
            <a:ext cx="42672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b="1" dirty="0">
                <a:solidFill>
                  <a:srgbClr val="0000CC"/>
                </a:solidFill>
                <a:latin typeface="Times New Roman" pitchFamily="18" charset="0"/>
                <a:ea typeface="华文楷体" pitchFamily="2" charset="-122"/>
              </a:rPr>
              <a:t>物体所受的浮力可能与</a:t>
            </a:r>
            <a:endParaRPr lang="zh-CN" altLang="en-US" sz="2800" b="1" dirty="0">
              <a:solidFill>
                <a:srgbClr val="0000CC"/>
              </a:solidFill>
              <a:latin typeface="Times New Roman" pitchFamily="18" charset="0"/>
              <a:ea typeface="华文楷体" pitchFamily="2" charset="-122"/>
            </a:endParaRPr>
          </a:p>
          <a:p>
            <a:pPr eaLnBrk="1" hangingPunct="1">
              <a:spcBef>
                <a:spcPct val="50000"/>
              </a:spcBef>
            </a:pPr>
            <a:r>
              <a:rPr lang="zh-CN" altLang="en-US" sz="2800" b="1" dirty="0">
                <a:solidFill>
                  <a:srgbClr val="0000CC"/>
                </a:solidFill>
                <a:latin typeface="Times New Roman" pitchFamily="18" charset="0"/>
                <a:ea typeface="华文楷体" pitchFamily="2" charset="-122"/>
              </a:rPr>
              <a:t>排开液体所受的重力有关</a:t>
            </a:r>
          </a:p>
        </p:txBody>
      </p:sp>
      <p:sp>
        <p:nvSpPr>
          <p:cNvPr id="205846" name="Text Box 22"/>
          <p:cNvSpPr txBox="1">
            <a:spLocks noChangeArrowheads="1"/>
          </p:cNvSpPr>
          <p:nvPr/>
        </p:nvSpPr>
        <p:spPr bwMode="auto">
          <a:xfrm>
            <a:off x="1601788" y="5867400"/>
            <a:ext cx="1011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en-US" altLang="zh-CN" sz="4400" b="1" dirty="0">
                <a:latin typeface="Times New Roman" pitchFamily="18" charset="0"/>
                <a:ea typeface="华文楷体" pitchFamily="2" charset="-122"/>
              </a:rPr>
              <a:t>G</a:t>
            </a:r>
            <a:r>
              <a:rPr lang="zh-CN" altLang="en-US" sz="4400" b="1" baseline="-25000" dirty="0">
                <a:latin typeface="Times New Roman" pitchFamily="18" charset="0"/>
                <a:ea typeface="华文楷体" pitchFamily="2" charset="-122"/>
              </a:rPr>
              <a:t>排</a:t>
            </a:r>
            <a:endParaRPr lang="zh-CN" altLang="en-US" sz="4400" b="1" dirty="0">
              <a:latin typeface="Times New Roman" pitchFamily="18" charset="0"/>
              <a:ea typeface="华文楷体" pitchFamily="2" charset="-122"/>
            </a:endParaRPr>
          </a:p>
        </p:txBody>
      </p:sp>
      <p:grpSp>
        <p:nvGrpSpPr>
          <p:cNvPr id="2" name="Group 35"/>
          <p:cNvGrpSpPr/>
          <p:nvPr/>
        </p:nvGrpSpPr>
        <p:grpSpPr bwMode="auto">
          <a:xfrm>
            <a:off x="431800" y="3527425"/>
            <a:ext cx="3362325" cy="949325"/>
            <a:chOff x="272" y="2075"/>
            <a:chExt cx="2118" cy="598"/>
          </a:xfrm>
        </p:grpSpPr>
        <p:pic>
          <p:nvPicPr>
            <p:cNvPr id="13322" name="Picture 20" descr="图片1"/>
            <p:cNvPicPr>
              <a:picLocks noChangeAspect="1" noChangeArrowheads="1"/>
            </p:cNvPicPr>
            <p:nvPr/>
          </p:nvPicPr>
          <p:blipFill>
            <a:blip r:embed="rId3" cstate="print">
              <a:extLst>
                <a:ext uri="{28A0092B-C50C-407E-A947-70E740481C1C}">
                  <a14:useLocalDpi xmlns:a14="http://schemas.microsoft.com/office/drawing/2010/main" val="0"/>
                </a:ext>
              </a:extLst>
            </a:blip>
            <a:srcRect l="60664" t="51826" r="31134"/>
            <a:stretch>
              <a:fillRect/>
            </a:stretch>
          </p:blipFill>
          <p:spPr bwMode="auto">
            <a:xfrm>
              <a:off x="272" y="2075"/>
              <a:ext cx="567"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23" name="Group 28"/>
            <p:cNvGrpSpPr/>
            <p:nvPr/>
          </p:nvGrpSpPr>
          <p:grpSpPr bwMode="auto">
            <a:xfrm>
              <a:off x="1661" y="2103"/>
              <a:ext cx="729" cy="570"/>
              <a:chOff x="1927" y="714"/>
              <a:chExt cx="1619" cy="570"/>
            </a:xfrm>
          </p:grpSpPr>
          <p:sp>
            <p:nvSpPr>
              <p:cNvPr id="13324" name="Text Box 29"/>
              <p:cNvSpPr txBox="1">
                <a:spLocks noChangeArrowheads="1"/>
              </p:cNvSpPr>
              <p:nvPr/>
            </p:nvSpPr>
            <p:spPr bwMode="auto">
              <a:xfrm>
                <a:off x="1927" y="799"/>
                <a:ext cx="1464"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en-US" altLang="zh-CN" sz="4400" b="1">
                    <a:solidFill>
                      <a:srgbClr val="FF0000"/>
                    </a:solidFill>
                    <a:latin typeface="Times New Roman" pitchFamily="18" charset="0"/>
                    <a:ea typeface="华文楷体" pitchFamily="2" charset="-122"/>
                  </a:rPr>
                  <a:t>V</a:t>
                </a:r>
                <a:r>
                  <a:rPr lang="zh-CN" altLang="en-US" sz="4400" b="1" baseline="-25000">
                    <a:solidFill>
                      <a:srgbClr val="FF0000"/>
                    </a:solidFill>
                    <a:latin typeface="Times New Roman" pitchFamily="18" charset="0"/>
                    <a:ea typeface="华文楷体" pitchFamily="2" charset="-122"/>
                  </a:rPr>
                  <a:t>排</a:t>
                </a:r>
                <a:r>
                  <a:rPr lang="zh-CN" altLang="en-US" sz="4400" b="1" baseline="-25000">
                    <a:latin typeface="Times New Roman" pitchFamily="18" charset="0"/>
                    <a:ea typeface="华文楷体" pitchFamily="2" charset="-122"/>
                  </a:rPr>
                  <a:t>           </a:t>
                </a:r>
                <a:r>
                  <a:rPr lang="en-US" altLang="zh-CN" sz="4400" b="1" baseline="-25000">
                    <a:latin typeface="Times New Roman" pitchFamily="18" charset="0"/>
                    <a:ea typeface="华文楷体" pitchFamily="2" charset="-122"/>
                  </a:rPr>
                  <a:t>  </a:t>
                </a:r>
              </a:p>
            </p:txBody>
          </p:sp>
          <p:sp>
            <p:nvSpPr>
              <p:cNvPr id="13325" name="Rectangle 30"/>
              <p:cNvSpPr>
                <a:spLocks noChangeArrowheads="1"/>
              </p:cNvSpPr>
              <p:nvPr/>
            </p:nvSpPr>
            <p:spPr bwMode="auto">
              <a:xfrm>
                <a:off x="3288" y="714"/>
                <a:ext cx="258"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en-US" altLang="zh-CN" sz="6000" b="1" baseline="-25000">
                  <a:latin typeface="Times New Roman" pitchFamily="18" charset="0"/>
                  <a:ea typeface="华文楷体" pitchFamily="2"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anim calcmode="lin" valueType="num">
                                      <p:cBhvr additive="base">
                                        <p:cTn id="7" dur="500" fill="hold"/>
                                        <p:tgtEl>
                                          <p:spTgt spid="2058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827">
                                            <p:txEl>
                                              <p:pRg st="1" end="1"/>
                                            </p:txEl>
                                          </p:spTgt>
                                        </p:tgtEl>
                                        <p:attrNameLst>
                                          <p:attrName>style.visibility</p:attrName>
                                        </p:attrNameLst>
                                      </p:cBhvr>
                                      <p:to>
                                        <p:strVal val="visible"/>
                                      </p:to>
                                    </p:set>
                                    <p:anim calcmode="lin" valueType="num">
                                      <p:cBhvr additive="base">
                                        <p:cTn id="13" dur="500" fill="hold"/>
                                        <p:tgtEl>
                                          <p:spTgt spid="2058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5827">
                                            <p:txEl>
                                              <p:pRg st="2" end="2"/>
                                            </p:txEl>
                                          </p:spTgt>
                                        </p:tgtEl>
                                        <p:attrNameLst>
                                          <p:attrName>style.visibility</p:attrName>
                                        </p:attrNameLst>
                                      </p:cBhvr>
                                      <p:to>
                                        <p:strVal val="visible"/>
                                      </p:to>
                                    </p:set>
                                    <p:anim calcmode="lin" valueType="num">
                                      <p:cBhvr additive="base">
                                        <p:cTn id="19" dur="500" fill="hold"/>
                                        <p:tgtEl>
                                          <p:spTgt spid="2058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5827">
                                            <p:txEl>
                                              <p:pRg st="3" end="3"/>
                                            </p:txEl>
                                          </p:spTgt>
                                        </p:tgtEl>
                                        <p:attrNameLst>
                                          <p:attrName>style.visibility</p:attrName>
                                        </p:attrNameLst>
                                      </p:cBhvr>
                                      <p:to>
                                        <p:strVal val="visible"/>
                                      </p:to>
                                    </p:set>
                                    <p:anim calcmode="lin" valueType="num">
                                      <p:cBhvr additive="base">
                                        <p:cTn id="25" dur="500" fill="hold"/>
                                        <p:tgtEl>
                                          <p:spTgt spid="2058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58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8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58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8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58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58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P spid="205838" grpId="0"/>
      <p:bldP spid="205842" grpId="0"/>
      <p:bldP spid="2058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827088" y="836613"/>
            <a:ext cx="74898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zh-CN" altLang="zh-CN"/>
          </a:p>
        </p:txBody>
      </p:sp>
      <p:sp>
        <p:nvSpPr>
          <p:cNvPr id="45061" name="Rectangle 5"/>
          <p:cNvSpPr>
            <a:spLocks noGrp="1" noChangeArrowheads="1"/>
          </p:cNvSpPr>
          <p:nvPr>
            <p:ph type="title"/>
          </p:nvPr>
        </p:nvSpPr>
        <p:spPr>
          <a:xfrm>
            <a:off x="3635896" y="732061"/>
            <a:ext cx="2843103" cy="752723"/>
          </a:xfrm>
        </p:spPr>
        <p:txBody>
          <a:bodyPr/>
          <a:lstStyle/>
          <a:p>
            <a:r>
              <a:rPr lang="zh-CN" altLang="en-US" b="1" dirty="0">
                <a:solidFill>
                  <a:srgbClr val="FF0000"/>
                </a:solidFill>
              </a:rPr>
              <a:t>结论</a:t>
            </a:r>
          </a:p>
        </p:txBody>
      </p:sp>
      <p:sp>
        <p:nvSpPr>
          <p:cNvPr id="45062" name="Text Box 6"/>
          <p:cNvSpPr txBox="1">
            <a:spLocks noChangeArrowheads="1"/>
          </p:cNvSpPr>
          <p:nvPr/>
        </p:nvSpPr>
        <p:spPr bwMode="auto">
          <a:xfrm>
            <a:off x="741928" y="1484784"/>
            <a:ext cx="7991475" cy="194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zh-CN" sz="2800" b="1" dirty="0" smtClean="0">
                <a:solidFill>
                  <a:srgbClr val="002060"/>
                </a:solidFill>
              </a:rPr>
              <a:t>1</a:t>
            </a:r>
            <a:r>
              <a:rPr lang="zh-CN" altLang="en-US" sz="2800" b="1" dirty="0" smtClean="0">
                <a:solidFill>
                  <a:srgbClr val="002060"/>
                </a:solidFill>
              </a:rPr>
              <a:t>、物体</a:t>
            </a:r>
            <a:r>
              <a:rPr lang="zh-CN" altLang="en-US" sz="2800" b="1" dirty="0">
                <a:solidFill>
                  <a:srgbClr val="002060"/>
                </a:solidFill>
              </a:rPr>
              <a:t>所受浮力的大小只与液体的密度和物体排开液体的体积有关，而与物体浸没在液体中的深度、物体的密度、物体的形状都无关。</a:t>
            </a:r>
          </a:p>
        </p:txBody>
      </p:sp>
      <p:sp>
        <p:nvSpPr>
          <p:cNvPr id="45063" name="Text Box 7"/>
          <p:cNvSpPr txBox="1">
            <a:spLocks noChangeArrowheads="1"/>
          </p:cNvSpPr>
          <p:nvPr/>
        </p:nvSpPr>
        <p:spPr bwMode="auto">
          <a:xfrm>
            <a:off x="772820" y="3516109"/>
            <a:ext cx="7704138" cy="1301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zh-CN" sz="2800" b="1" dirty="0" smtClean="0">
                <a:solidFill>
                  <a:srgbClr val="002060"/>
                </a:solidFill>
              </a:rPr>
              <a:t>2</a:t>
            </a:r>
            <a:r>
              <a:rPr lang="zh-CN" altLang="en-US" sz="2800" b="1" dirty="0" smtClean="0">
                <a:solidFill>
                  <a:srgbClr val="002060"/>
                </a:solidFill>
              </a:rPr>
              <a:t>、在</a:t>
            </a:r>
            <a:r>
              <a:rPr lang="zh-CN" altLang="en-US" sz="2800" b="1" dirty="0">
                <a:solidFill>
                  <a:srgbClr val="002060"/>
                </a:solidFill>
              </a:rPr>
              <a:t>物体排开液体的体积一定时，液体的密度越大，浮力越大。</a:t>
            </a:r>
          </a:p>
        </p:txBody>
      </p:sp>
      <p:sp>
        <p:nvSpPr>
          <p:cNvPr id="45064" name="Text Box 8"/>
          <p:cNvSpPr txBox="1">
            <a:spLocks noChangeArrowheads="1"/>
          </p:cNvSpPr>
          <p:nvPr/>
        </p:nvSpPr>
        <p:spPr bwMode="auto">
          <a:xfrm>
            <a:off x="719931" y="4901104"/>
            <a:ext cx="7704137" cy="1301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zh-CN" sz="2800" b="1" dirty="0" smtClean="0">
                <a:solidFill>
                  <a:srgbClr val="002060"/>
                </a:solidFill>
              </a:rPr>
              <a:t>3</a:t>
            </a:r>
            <a:r>
              <a:rPr lang="zh-CN" altLang="en-US" sz="2800" b="1" dirty="0" smtClean="0">
                <a:solidFill>
                  <a:srgbClr val="002060"/>
                </a:solidFill>
              </a:rPr>
              <a:t>、在</a:t>
            </a:r>
            <a:r>
              <a:rPr lang="zh-CN" altLang="en-US" sz="2800" b="1" dirty="0">
                <a:solidFill>
                  <a:srgbClr val="002060"/>
                </a:solidFill>
              </a:rPr>
              <a:t>液体的密度一定时，物体排开液体的体积越大，浮力越大。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wd">
                                    <p:tmPct val="10000"/>
                                  </p:iterate>
                                  <p:childTnLst>
                                    <p:set>
                                      <p:cBhvr>
                                        <p:cTn id="6" dur="1" fill="hold">
                                          <p:stCondLst>
                                            <p:cond delay="0"/>
                                          </p:stCondLst>
                                        </p:cTn>
                                        <p:tgtEl>
                                          <p:spTgt spid="45061"/>
                                        </p:tgtEl>
                                        <p:attrNameLst>
                                          <p:attrName>style.visibility</p:attrName>
                                        </p:attrNameLst>
                                      </p:cBhvr>
                                      <p:to>
                                        <p:strVal val="visible"/>
                                      </p:to>
                                    </p:set>
                                    <p:anim calcmode="lin" valueType="num">
                                      <p:cBhvr additive="base">
                                        <p:cTn id="7" dur="1000" fill="hold"/>
                                        <p:tgtEl>
                                          <p:spTgt spid="45061"/>
                                        </p:tgtEl>
                                        <p:attrNameLst>
                                          <p:attrName>ppt_x</p:attrName>
                                        </p:attrNameLst>
                                      </p:cBhvr>
                                      <p:tavLst>
                                        <p:tav tm="0">
                                          <p:val>
                                            <p:strVal val="#ppt_x"/>
                                          </p:val>
                                        </p:tav>
                                        <p:tav tm="100000">
                                          <p:val>
                                            <p:strVal val="#ppt_x"/>
                                          </p:val>
                                        </p:tav>
                                      </p:tavLst>
                                    </p:anim>
                                    <p:anim calcmode="lin" valueType="num">
                                      <p:cBhvr additive="base">
                                        <p:cTn id="8" dur="1000" fill="hold"/>
                                        <p:tgtEl>
                                          <p:spTgt spid="450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5062"/>
                                        </p:tgtEl>
                                        <p:attrNameLst>
                                          <p:attrName>style.visibility</p:attrName>
                                        </p:attrNameLst>
                                      </p:cBhvr>
                                      <p:to>
                                        <p:strVal val="visible"/>
                                      </p:to>
                                    </p:set>
                                    <p:animEffect transition="in" filter="wipe(left)">
                                      <p:cBhvr>
                                        <p:cTn id="13" dur="500"/>
                                        <p:tgtEl>
                                          <p:spTgt spid="4506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5063"/>
                                        </p:tgtEl>
                                        <p:attrNameLst>
                                          <p:attrName>style.visibility</p:attrName>
                                        </p:attrNameLst>
                                      </p:cBhvr>
                                      <p:to>
                                        <p:strVal val="visible"/>
                                      </p:to>
                                    </p:set>
                                    <p:animEffect transition="in" filter="wipe(left)">
                                      <p:cBhvr>
                                        <p:cTn id="18" dur="500"/>
                                        <p:tgtEl>
                                          <p:spTgt spid="4506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5064"/>
                                        </p:tgtEl>
                                        <p:attrNameLst>
                                          <p:attrName>style.visibility</p:attrName>
                                        </p:attrNameLst>
                                      </p:cBhvr>
                                      <p:to>
                                        <p:strVal val="visible"/>
                                      </p:to>
                                    </p:set>
                                    <p:animEffect transition="in" filter="wipe(left)">
                                      <p:cBhvr>
                                        <p:cTn id="23"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1" grpId="0"/>
      <p:bldP spid="45062" grpId="0"/>
      <p:bldP spid="45063" grpId="0"/>
      <p:bldP spid="4506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6" name="Group 6"/>
          <p:cNvGrpSpPr/>
          <p:nvPr/>
        </p:nvGrpSpPr>
        <p:grpSpPr bwMode="auto">
          <a:xfrm>
            <a:off x="971600" y="788062"/>
            <a:ext cx="6840116" cy="5435036"/>
            <a:chOff x="521" y="119"/>
            <a:chExt cx="4808" cy="4117"/>
          </a:xfrm>
        </p:grpSpPr>
        <p:pic>
          <p:nvPicPr>
            <p:cNvPr id="76804" name="Picture 4" descr="u=3551989671,2213833371&amp;fm=11&amp;gp=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1" y="119"/>
              <a:ext cx="4808" cy="3674"/>
            </a:xfrm>
            <a:prstGeom prst="rect">
              <a:avLst/>
            </a:prstGeom>
            <a:noFill/>
            <a:extLst>
              <a:ext uri="{909E8E84-426E-40DD-AFC4-6F175D3DCCD1}">
                <a14:hiddenFill xmlns:a14="http://schemas.microsoft.com/office/drawing/2010/main">
                  <a:solidFill>
                    <a:srgbClr val="FFFFFF"/>
                  </a:solidFill>
                </a14:hiddenFill>
              </a:ext>
            </a:extLst>
          </p:spPr>
        </p:pic>
        <p:sp>
          <p:nvSpPr>
            <p:cNvPr id="76805" name="Text Box 5"/>
            <p:cNvSpPr txBox="1">
              <a:spLocks noChangeArrowheads="1"/>
            </p:cNvSpPr>
            <p:nvPr/>
          </p:nvSpPr>
          <p:spPr bwMode="auto">
            <a:xfrm>
              <a:off x="2200" y="3793"/>
              <a:ext cx="2016" cy="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3200" b="1" dirty="0">
                  <a:ea typeface="楷体" pitchFamily="49" charset="-122"/>
                </a:rPr>
                <a:t>可爱的大黄鸭</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76806"/>
                                        </p:tgtEl>
                                        <p:attrNameLst>
                                          <p:attrName>style.visibility</p:attrName>
                                        </p:attrNameLst>
                                      </p:cBhvr>
                                      <p:to>
                                        <p:strVal val="visible"/>
                                      </p:to>
                                    </p:set>
                                    <p:animEffect transition="in" filter="blinds(vertical)">
                                      <p:cBhvr>
                                        <p:cTn id="7" dur="5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385763" y="3654425"/>
            <a:ext cx="8193087" cy="2684463"/>
          </a:xfrm>
          <a:prstGeom prst="rect">
            <a:avLst/>
          </a:prstGeom>
          <a:gradFill rotWithShape="1">
            <a:gsLst>
              <a:gs pos="0">
                <a:srgbClr val="FFCC99"/>
              </a:gs>
              <a:gs pos="50000">
                <a:srgbClr val="FFE4C9"/>
              </a:gs>
              <a:gs pos="100000">
                <a:srgbClr val="FFCC99"/>
              </a:gs>
            </a:gsLst>
            <a:lin ang="5400000" scaled="1"/>
          </a:gradFill>
          <a:ln w="28575">
            <a:solidFill>
              <a:srgbClr val="FF9933"/>
            </a:solidFill>
            <a:miter lim="800000"/>
          </a:ln>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pPr>
            <a:r>
              <a:rPr lang="zh-CN" altLang="en-US" sz="2800" b="1" dirty="0">
                <a:latin typeface="华文楷体" pitchFamily="2" charset="-122"/>
                <a:ea typeface="华文楷体" pitchFamily="2" charset="-122"/>
              </a:rPr>
              <a:t>　　两千多年以前，阿基米德为了鉴定金王冠</a:t>
            </a:r>
            <a:endParaRPr lang="zh-CN" altLang="en-US" sz="2800" b="1" dirty="0">
              <a:latin typeface="华文楷体" pitchFamily="2" charset="-122"/>
              <a:ea typeface="华文楷体" pitchFamily="2" charset="-122"/>
            </a:endParaRPr>
          </a:p>
          <a:p>
            <a:pPr eaLnBrk="1" hangingPunct="1">
              <a:lnSpc>
                <a:spcPct val="120000"/>
              </a:lnSpc>
            </a:pPr>
            <a:r>
              <a:rPr lang="zh-CN" altLang="en-US" sz="2800" b="1" dirty="0">
                <a:latin typeface="华文楷体" pitchFamily="2" charset="-122"/>
                <a:ea typeface="华文楷体" pitchFamily="2" charset="-122"/>
              </a:rPr>
              <a:t>是否是纯金的，要测量王冠的体积，冥思苦想了很久都没有结果。一天，他跨进盛满水的浴缸洗澡时，看见浴缸里的水向外溢，他忽然想到：</a:t>
            </a:r>
            <a:r>
              <a:rPr lang="zh-CN" altLang="en-US" sz="2800" b="1" dirty="0">
                <a:solidFill>
                  <a:srgbClr val="990000"/>
                </a:solidFill>
                <a:latin typeface="华文楷体" pitchFamily="2" charset="-122"/>
                <a:ea typeface="华文楷体" pitchFamily="2" charset="-122"/>
              </a:rPr>
              <a:t>物体浸在液体中的体积，不就是物体排开液体的体积吗？</a:t>
            </a:r>
          </a:p>
        </p:txBody>
      </p:sp>
      <p:pic>
        <p:nvPicPr>
          <p:cNvPr id="6147" name="Picture 7" descr="阿基米德"/>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156176" y="921773"/>
            <a:ext cx="2276624" cy="2561202"/>
          </a:xfrm>
          <a:prstGeom prst="rect">
            <a:avLst/>
          </a:prstGeom>
          <a:noFill/>
          <a:ln w="2857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230410" name="Text Box 10"/>
          <p:cNvSpPr txBox="1">
            <a:spLocks noChangeArrowheads="1"/>
          </p:cNvSpPr>
          <p:nvPr/>
        </p:nvSpPr>
        <p:spPr bwMode="auto">
          <a:xfrm>
            <a:off x="527050" y="895350"/>
            <a:ext cx="5040313" cy="2370138"/>
          </a:xfrm>
          <a:prstGeom prst="rect">
            <a:avLst/>
          </a:prstGeom>
          <a:solidFill>
            <a:schemeClr val="bg1"/>
          </a:solidFill>
          <a:ln w="28575" algn="ctr">
            <a:noFill/>
            <a:miter lim="800000"/>
          </a:ln>
          <a:effectLst/>
        </p:spPr>
        <p:txBody>
          <a:bodyPr>
            <a:spAutoFit/>
          </a:bodyPr>
          <a:lstStyle/>
          <a:p>
            <a:pPr>
              <a:spcBef>
                <a:spcPct val="50000"/>
              </a:spcBef>
              <a:defRPr/>
            </a:pPr>
            <a:r>
              <a:rPr kumimoji="1" lang="zh-CN" altLang="en-US" sz="2400" b="1" dirty="0">
                <a:effectLst>
                  <a:outerShdw blurRad="38100" dist="38100" dir="2700000" algn="tl">
                    <a:srgbClr val="C0C0C0"/>
                  </a:outerShdw>
                </a:effectLst>
                <a:latin typeface="华文楷体" pitchFamily="2" charset="-122"/>
                <a:ea typeface="华文楷体" pitchFamily="2" charset="-122"/>
              </a:rPr>
              <a:t>   </a:t>
            </a:r>
            <a:r>
              <a:rPr kumimoji="1" lang="zh-CN" altLang="en-US" sz="2800" b="1" dirty="0">
                <a:effectLst>
                  <a:outerShdw blurRad="38100" dist="38100" dir="2700000" algn="tl">
                    <a:srgbClr val="C0C0C0"/>
                  </a:outerShdw>
                </a:effectLst>
                <a:latin typeface="华文楷体" pitchFamily="2" charset="-122"/>
                <a:ea typeface="华文楷体" pitchFamily="2" charset="-122"/>
              </a:rPr>
              <a:t>阿基米德（</a:t>
            </a:r>
            <a:r>
              <a:rPr lang="zh-CN" altLang="en-US" sz="2400" b="1" dirty="0">
                <a:latin typeface="华文楷体" pitchFamily="2" charset="-122"/>
                <a:ea typeface="华文楷体" pitchFamily="2" charset="-122"/>
              </a:rPr>
              <a:t>约公元前</a:t>
            </a:r>
            <a:r>
              <a:rPr lang="en-US" altLang="zh-CN" sz="2400" b="1" dirty="0">
                <a:latin typeface="华文楷体" pitchFamily="2" charset="-122"/>
                <a:ea typeface="华文楷体" pitchFamily="2" charset="-122"/>
              </a:rPr>
              <a:t>287</a:t>
            </a:r>
            <a:r>
              <a:rPr lang="zh-CN" altLang="en-US" sz="2400" b="1" dirty="0">
                <a:latin typeface="华文楷体" pitchFamily="2" charset="-122"/>
                <a:ea typeface="华文楷体" pitchFamily="2" charset="-122"/>
              </a:rPr>
              <a:t>～</a:t>
            </a:r>
            <a:r>
              <a:rPr lang="en-US" altLang="zh-CN" sz="2400" b="1" dirty="0">
                <a:latin typeface="华文楷体" pitchFamily="2" charset="-122"/>
                <a:ea typeface="华文楷体" pitchFamily="2" charset="-122"/>
              </a:rPr>
              <a:t>212)</a:t>
            </a:r>
            <a:r>
              <a:rPr lang="zh-CN" altLang="en-US" sz="2400" b="1" dirty="0">
                <a:latin typeface="华文楷体" pitchFamily="2" charset="-122"/>
                <a:ea typeface="华文楷体" pitchFamily="2" charset="-122"/>
              </a:rPr>
              <a:t>是古希腊物理学家、数学家，静力学和流体静力学的奠基人。</a:t>
            </a:r>
            <a:r>
              <a:rPr kumimoji="1" lang="zh-CN" altLang="en-US" sz="2400" b="1" dirty="0">
                <a:effectLst>
                  <a:outerShdw blurRad="38100" dist="38100" dir="2700000" algn="tl">
                    <a:srgbClr val="C0C0C0"/>
                  </a:outerShdw>
                </a:effectLst>
                <a:latin typeface="华文楷体" pitchFamily="2" charset="-122"/>
                <a:ea typeface="华文楷体" pitchFamily="2" charset="-122"/>
              </a:rPr>
              <a:t>他在物理学方面的贡献主要有两项：其一是关于浮力问题；其二是关于杠杆问题。</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838200" y="761999"/>
            <a:ext cx="5173960" cy="661719"/>
          </a:xfrm>
          <a:prstGeom prst="rect">
            <a:avLst/>
          </a:prstGeom>
        </p:spPr>
        <p:txBody>
          <a:bodyPr/>
          <a:lstStyle>
            <a:defPPr>
              <a:defRPr lang="zh-CN"/>
            </a:defPPr>
            <a:lvl1pPr algn="ctr">
              <a:defRPr sz="4000" b="1" kern="0">
                <a:solidFill>
                  <a:srgbClr val="FF0000"/>
                </a:solidFill>
                <a:latin typeface="+mj-l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zh-CN" altLang="en-US" dirty="0"/>
              <a:t>三、 </a:t>
            </a:r>
            <a:r>
              <a:rPr lang="zh-CN" altLang="en-US" dirty="0" smtClean="0"/>
              <a:t>阿基米德原理</a:t>
            </a:r>
            <a:endParaRPr lang="zh-CN" altLang="en-US" dirty="0"/>
          </a:p>
        </p:txBody>
      </p:sp>
      <p:sp>
        <p:nvSpPr>
          <p:cNvPr id="5" name="Rectangle 2"/>
          <p:cNvSpPr txBox="1">
            <a:spLocks noChangeArrowheads="1"/>
          </p:cNvSpPr>
          <p:nvPr/>
        </p:nvSpPr>
        <p:spPr bwMode="auto">
          <a:xfrm>
            <a:off x="615950" y="1606550"/>
            <a:ext cx="8001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3600" b="1" dirty="0">
                <a:solidFill>
                  <a:srgbClr val="0000CC"/>
                </a:solidFill>
                <a:latin typeface="Times New Roman" pitchFamily="18" charset="0"/>
                <a:ea typeface="华文楷体" pitchFamily="2" charset="-122"/>
              </a:rPr>
              <a:t>实验探究：浮力大小与排开液体的关系</a:t>
            </a:r>
          </a:p>
        </p:txBody>
      </p:sp>
      <p:sp>
        <p:nvSpPr>
          <p:cNvPr id="6" name="Rectangle 5"/>
          <p:cNvSpPr>
            <a:spLocks noChangeArrowheads="1"/>
          </p:cNvSpPr>
          <p:nvPr/>
        </p:nvSpPr>
        <p:spPr bwMode="auto">
          <a:xfrm>
            <a:off x="704850" y="3079750"/>
            <a:ext cx="7645400"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pPr>
            <a:r>
              <a:rPr lang="zh-CN" altLang="en-US" sz="2800" b="1" dirty="0">
                <a:latin typeface="Times New Roman" pitchFamily="18" charset="0"/>
                <a:ea typeface="华文楷体" pitchFamily="2" charset="-122"/>
              </a:rPr>
              <a:t>（</a:t>
            </a:r>
            <a:r>
              <a:rPr lang="en-US" altLang="zh-CN" sz="2800" b="1" dirty="0">
                <a:latin typeface="Times New Roman" pitchFamily="18" charset="0"/>
                <a:ea typeface="华文楷体" pitchFamily="2" charset="-122"/>
              </a:rPr>
              <a:t>2</a:t>
            </a:r>
            <a:r>
              <a:rPr lang="zh-CN" altLang="en-US" sz="2800" b="1" dirty="0">
                <a:latin typeface="Times New Roman" pitchFamily="18" charset="0"/>
                <a:ea typeface="华文楷体" pitchFamily="2" charset="-122"/>
              </a:rPr>
              <a:t>）制定计划与设计实验</a:t>
            </a:r>
            <a:endParaRPr lang="zh-CN" altLang="en-US" sz="2800" b="1" dirty="0">
              <a:latin typeface="Times New Roman" pitchFamily="18" charset="0"/>
              <a:ea typeface="华文楷体" pitchFamily="2" charset="-122"/>
            </a:endParaRPr>
          </a:p>
          <a:p>
            <a:pPr eaLnBrk="1" hangingPunct="1">
              <a:lnSpc>
                <a:spcPct val="120000"/>
              </a:lnSpc>
            </a:pPr>
            <a:r>
              <a:rPr lang="zh-CN" altLang="en-US" sz="2800" b="1" dirty="0">
                <a:latin typeface="Times New Roman" pitchFamily="18" charset="0"/>
                <a:ea typeface="华文楷体" pitchFamily="2" charset="-122"/>
              </a:rPr>
              <a:t>   ① </a:t>
            </a:r>
            <a:r>
              <a:rPr lang="en-US" altLang="zh-CN" sz="2800" b="1" i="1" dirty="0">
                <a:latin typeface="Times New Roman" pitchFamily="18" charset="0"/>
                <a:ea typeface="华文楷体" pitchFamily="2" charset="-122"/>
              </a:rPr>
              <a:t>F</a:t>
            </a:r>
            <a:r>
              <a:rPr lang="zh-CN" altLang="en-US" sz="2800" b="1" baseline="-25000" dirty="0">
                <a:latin typeface="Times New Roman" pitchFamily="18" charset="0"/>
                <a:ea typeface="华文楷体" pitchFamily="2" charset="-122"/>
              </a:rPr>
              <a:t>浮</a:t>
            </a:r>
            <a:r>
              <a:rPr lang="zh-CN" altLang="en-US" sz="2800" b="1" dirty="0">
                <a:latin typeface="Times New Roman" pitchFamily="18" charset="0"/>
                <a:ea typeface="华文楷体" pitchFamily="2" charset="-122"/>
              </a:rPr>
              <a:t>如何测？ </a:t>
            </a:r>
            <a:r>
              <a:rPr lang="en-US" altLang="zh-CN" sz="2800" b="1" i="1" dirty="0">
                <a:latin typeface="Times New Roman" pitchFamily="18" charset="0"/>
                <a:ea typeface="华文楷体" pitchFamily="2" charset="-122"/>
              </a:rPr>
              <a:t>G</a:t>
            </a:r>
            <a:r>
              <a:rPr lang="zh-CN" altLang="en-US" sz="2800" b="1" baseline="-25000" dirty="0">
                <a:latin typeface="Times New Roman" pitchFamily="18" charset="0"/>
                <a:ea typeface="华文楷体" pitchFamily="2" charset="-122"/>
              </a:rPr>
              <a:t>排</a:t>
            </a:r>
            <a:r>
              <a:rPr lang="zh-CN" altLang="en-US" sz="2800" b="1" dirty="0">
                <a:latin typeface="Times New Roman" pitchFamily="18" charset="0"/>
                <a:ea typeface="华文楷体" pitchFamily="2" charset="-122"/>
              </a:rPr>
              <a:t>如何测？</a:t>
            </a:r>
            <a:r>
              <a:rPr lang="zh-CN" altLang="en-US" sz="2800" b="1" u="sng" dirty="0">
                <a:latin typeface="Times New Roman" pitchFamily="18" charset="0"/>
                <a:ea typeface="华文楷体" pitchFamily="2" charset="-122"/>
              </a:rPr>
              <a:t>                    </a:t>
            </a:r>
            <a:endParaRPr lang="zh-CN" altLang="en-US" sz="2800" b="1" dirty="0">
              <a:latin typeface="Times New Roman" pitchFamily="18" charset="0"/>
              <a:ea typeface="华文楷体" pitchFamily="2" charset="-122"/>
            </a:endParaRPr>
          </a:p>
          <a:p>
            <a:pPr eaLnBrk="1" hangingPunct="1">
              <a:lnSpc>
                <a:spcPct val="120000"/>
              </a:lnSpc>
            </a:pPr>
            <a:r>
              <a:rPr lang="zh-CN" altLang="en-US" sz="2800" b="1" dirty="0">
                <a:latin typeface="Times New Roman" pitchFamily="18" charset="0"/>
                <a:ea typeface="华文楷体" pitchFamily="2" charset="-122"/>
              </a:rPr>
              <a:t>   ② 为什么要收集溢出的水？</a:t>
            </a:r>
            <a:endParaRPr lang="zh-CN" altLang="en-US" sz="2800" b="1" dirty="0">
              <a:latin typeface="Times New Roman" pitchFamily="18" charset="0"/>
              <a:ea typeface="华文楷体" pitchFamily="2" charset="-122"/>
            </a:endParaRPr>
          </a:p>
          <a:p>
            <a:pPr eaLnBrk="1" hangingPunct="1">
              <a:lnSpc>
                <a:spcPct val="120000"/>
              </a:lnSpc>
            </a:pPr>
            <a:r>
              <a:rPr lang="zh-CN" altLang="en-US" sz="2800" b="1" dirty="0">
                <a:latin typeface="Times New Roman" pitchFamily="18" charset="0"/>
                <a:ea typeface="华文楷体" pitchFamily="2" charset="-122"/>
              </a:rPr>
              <a:t>      怎样使收集的水恰为排开的水？ </a:t>
            </a:r>
            <a:endParaRPr lang="zh-CN" altLang="en-US" sz="2800" b="1" dirty="0">
              <a:latin typeface="Times New Roman" pitchFamily="18" charset="0"/>
              <a:ea typeface="华文楷体" pitchFamily="2" charset="-122"/>
            </a:endParaRPr>
          </a:p>
          <a:p>
            <a:pPr eaLnBrk="1" hangingPunct="1">
              <a:lnSpc>
                <a:spcPct val="120000"/>
              </a:lnSpc>
            </a:pPr>
            <a:r>
              <a:rPr lang="zh-CN" altLang="en-US" sz="2800" b="1" dirty="0">
                <a:latin typeface="Times New Roman" pitchFamily="18" charset="0"/>
                <a:ea typeface="华文楷体" pitchFamily="2" charset="-122"/>
              </a:rPr>
              <a:t>   ③ 用什么样的容器接水？如何测排开的水重？ </a:t>
            </a:r>
            <a:endParaRPr lang="zh-CN" altLang="en-US" sz="2800" b="1" dirty="0">
              <a:latin typeface="Times New Roman" pitchFamily="18" charset="0"/>
              <a:ea typeface="华文楷体" pitchFamily="2" charset="-122"/>
            </a:endParaRPr>
          </a:p>
          <a:p>
            <a:pPr eaLnBrk="1" hangingPunct="1">
              <a:lnSpc>
                <a:spcPct val="120000"/>
              </a:lnSpc>
            </a:pPr>
            <a:r>
              <a:rPr lang="zh-CN" altLang="en-US" sz="2800" b="1" dirty="0">
                <a:latin typeface="Times New Roman" pitchFamily="18" charset="0"/>
                <a:ea typeface="华文楷体" pitchFamily="2" charset="-122"/>
              </a:rPr>
              <a:t>   ④ 怎样安排实验顺序最为合理，为什么？</a:t>
            </a:r>
          </a:p>
        </p:txBody>
      </p:sp>
      <p:sp>
        <p:nvSpPr>
          <p:cNvPr id="7" name="Text Box 4"/>
          <p:cNvSpPr txBox="1">
            <a:spLocks noChangeArrowheads="1"/>
          </p:cNvSpPr>
          <p:nvPr/>
        </p:nvSpPr>
        <p:spPr bwMode="auto">
          <a:xfrm>
            <a:off x="704850" y="2457450"/>
            <a:ext cx="6445250"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pPr>
            <a:r>
              <a:rPr lang="zh-CN" altLang="en-US" sz="2800" b="1">
                <a:latin typeface="Times New Roman" pitchFamily="18" charset="0"/>
                <a:ea typeface="华文楷体" pitchFamily="2" charset="-122"/>
              </a:rPr>
              <a:t>（</a:t>
            </a:r>
            <a:r>
              <a:rPr lang="en-US" altLang="zh-CN" sz="2800" b="1">
                <a:latin typeface="Times New Roman" pitchFamily="18" charset="0"/>
                <a:ea typeface="华文楷体" pitchFamily="2" charset="-122"/>
              </a:rPr>
              <a:t>1</a:t>
            </a:r>
            <a:r>
              <a:rPr lang="zh-CN" altLang="en-US" sz="2800" b="1">
                <a:latin typeface="Times New Roman" pitchFamily="18" charset="0"/>
                <a:ea typeface="华文楷体" pitchFamily="2" charset="-122"/>
              </a:rPr>
              <a:t>）提出问题：</a:t>
            </a:r>
            <a:r>
              <a:rPr lang="en-US" altLang="zh-CN" sz="2800" b="1" i="1">
                <a:latin typeface="Times New Roman" pitchFamily="18" charset="0"/>
                <a:ea typeface="华文楷体" pitchFamily="2" charset="-122"/>
              </a:rPr>
              <a:t>F</a:t>
            </a:r>
            <a:r>
              <a:rPr lang="zh-CN" altLang="en-US" sz="2800" b="1" baseline="-25000">
                <a:latin typeface="Times New Roman" pitchFamily="18" charset="0"/>
                <a:ea typeface="华文楷体" pitchFamily="2" charset="-122"/>
              </a:rPr>
              <a:t>浮</a:t>
            </a:r>
            <a:r>
              <a:rPr lang="zh-CN" altLang="en-US" sz="2800" b="1">
                <a:latin typeface="Times New Roman" pitchFamily="18" charset="0"/>
                <a:ea typeface="华文楷体" pitchFamily="2" charset="-122"/>
              </a:rPr>
              <a:t>与</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排</a:t>
            </a:r>
            <a:r>
              <a:rPr lang="zh-CN" altLang="en-US" sz="2800" b="1">
                <a:latin typeface="Times New Roman" pitchFamily="18" charset="0"/>
                <a:ea typeface="华文楷体" pitchFamily="2" charset="-122"/>
              </a:rPr>
              <a:t>有什么关系？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utoUpdateAnimBg="0"/>
      <p:bldP spid="7" grpId="0" bldLvl="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2" name="Rectangle 6"/>
          <p:cNvSpPr>
            <a:spLocks noChangeArrowheads="1"/>
          </p:cNvSpPr>
          <p:nvPr/>
        </p:nvSpPr>
        <p:spPr bwMode="auto">
          <a:xfrm>
            <a:off x="620713" y="3829050"/>
            <a:ext cx="7862887"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524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800" b="1">
                <a:latin typeface="Times New Roman" pitchFamily="18" charset="0"/>
                <a:ea typeface="华文楷体" pitchFamily="2" charset="-122"/>
              </a:rPr>
              <a:t>  ① </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物和杯</a:t>
            </a:r>
            <a:r>
              <a:rPr lang="en-US" altLang="zh-CN" sz="2800" b="1">
                <a:latin typeface="Times New Roman" pitchFamily="18" charset="0"/>
                <a:ea typeface="华文楷体" pitchFamily="2" charset="-122"/>
              </a:rPr>
              <a:t>=______N</a:t>
            </a:r>
            <a:endParaRPr lang="zh-CN" altLang="en-US" sz="2800" b="1">
              <a:latin typeface="Times New Roman" pitchFamily="18" charset="0"/>
              <a:ea typeface="华文楷体" pitchFamily="2" charset="-122"/>
            </a:endParaRPr>
          </a:p>
          <a:p>
            <a:pPr eaLnBrk="1" hangingPunct="1"/>
            <a:r>
              <a:rPr lang="zh-CN" altLang="en-US" sz="2800" b="1">
                <a:latin typeface="Times New Roman" pitchFamily="18" charset="0"/>
                <a:ea typeface="华文楷体" pitchFamily="2" charset="-122"/>
              </a:rPr>
              <a:t>  ② </a:t>
            </a:r>
            <a:r>
              <a:rPr lang="en-US" altLang="zh-CN" sz="2800" b="1" i="1">
                <a:latin typeface="Times New Roman" pitchFamily="18" charset="0"/>
                <a:ea typeface="华文楷体" pitchFamily="2" charset="-122"/>
              </a:rPr>
              <a:t>F</a:t>
            </a:r>
            <a:r>
              <a:rPr lang="zh-CN" altLang="en-US" sz="2800" b="1" baseline="-25000">
                <a:latin typeface="Times New Roman" pitchFamily="18" charset="0"/>
                <a:ea typeface="华文楷体" pitchFamily="2" charset="-122"/>
              </a:rPr>
              <a:t>拉</a:t>
            </a:r>
            <a:r>
              <a:rPr lang="en-US" altLang="zh-CN" sz="2800" b="1">
                <a:latin typeface="Times New Roman" pitchFamily="18" charset="0"/>
                <a:ea typeface="华文楷体" pitchFamily="2" charset="-122"/>
              </a:rPr>
              <a:t>=______N</a:t>
            </a:r>
            <a:r>
              <a:rPr lang="zh-CN" altLang="en-US" sz="2800" b="1">
                <a:latin typeface="Times New Roman" pitchFamily="18" charset="0"/>
                <a:ea typeface="华文楷体" pitchFamily="2" charset="-122"/>
              </a:rPr>
              <a:t>； </a:t>
            </a:r>
            <a:r>
              <a:rPr lang="en-US" altLang="zh-CN" sz="2800" b="1" i="1">
                <a:latin typeface="Times New Roman" pitchFamily="18" charset="0"/>
                <a:ea typeface="华文楷体" pitchFamily="2" charset="-122"/>
              </a:rPr>
              <a:t>F</a:t>
            </a:r>
            <a:r>
              <a:rPr lang="zh-CN" altLang="en-US" sz="2800" b="1" baseline="-25000">
                <a:latin typeface="Times New Roman" pitchFamily="18" charset="0"/>
                <a:ea typeface="华文楷体" pitchFamily="2" charset="-122"/>
              </a:rPr>
              <a:t>浮</a:t>
            </a:r>
            <a:r>
              <a:rPr lang="en-US" altLang="zh-CN" sz="2800" b="1">
                <a:latin typeface="Times New Roman" pitchFamily="18" charset="0"/>
                <a:ea typeface="华文楷体" pitchFamily="2" charset="-122"/>
              </a:rPr>
              <a:t>=</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物和杯</a:t>
            </a:r>
            <a:r>
              <a:rPr lang="zh-CN" altLang="en-US" sz="2800" b="1">
                <a:latin typeface="Times New Roman" pitchFamily="18" charset="0"/>
                <a:ea typeface="华文楷体" pitchFamily="2" charset="-122"/>
              </a:rPr>
              <a:t> － </a:t>
            </a:r>
            <a:r>
              <a:rPr lang="en-US" altLang="zh-CN" sz="2800" b="1" i="1">
                <a:latin typeface="Times New Roman" pitchFamily="18" charset="0"/>
                <a:ea typeface="华文楷体" pitchFamily="2" charset="-122"/>
              </a:rPr>
              <a:t>F</a:t>
            </a:r>
            <a:r>
              <a:rPr lang="zh-CN" altLang="en-US" sz="2800" b="1" baseline="-25000">
                <a:latin typeface="Times New Roman" pitchFamily="18" charset="0"/>
                <a:ea typeface="华文楷体" pitchFamily="2" charset="-122"/>
              </a:rPr>
              <a:t>拉</a:t>
            </a:r>
            <a:r>
              <a:rPr lang="en-US" altLang="zh-CN" sz="2800" b="1">
                <a:latin typeface="Times New Roman" pitchFamily="18" charset="0"/>
                <a:ea typeface="华文楷体" pitchFamily="2" charset="-122"/>
              </a:rPr>
              <a:t>= ______N</a:t>
            </a:r>
            <a:r>
              <a:rPr lang="zh-CN" altLang="en-US" sz="2800" b="1">
                <a:latin typeface="Times New Roman" pitchFamily="18" charset="0"/>
                <a:ea typeface="华文楷体" pitchFamily="2" charset="-122"/>
              </a:rPr>
              <a:t>；</a:t>
            </a:r>
            <a:endParaRPr lang="zh-CN" altLang="en-US" sz="2800" b="1">
              <a:latin typeface="Times New Roman" pitchFamily="18" charset="0"/>
              <a:ea typeface="华文楷体" pitchFamily="2" charset="-122"/>
            </a:endParaRPr>
          </a:p>
          <a:p>
            <a:pPr eaLnBrk="1" hangingPunct="1"/>
            <a:r>
              <a:rPr lang="zh-CN" altLang="en-US" sz="2800" b="1">
                <a:latin typeface="Times New Roman" pitchFamily="18" charset="0"/>
                <a:ea typeface="华文楷体" pitchFamily="2" charset="-122"/>
              </a:rPr>
              <a:t>  ③ </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物、杯和水</a:t>
            </a:r>
            <a:r>
              <a:rPr lang="en-US" altLang="zh-CN" sz="2800" b="1">
                <a:latin typeface="Times New Roman" pitchFamily="18" charset="0"/>
                <a:ea typeface="华文楷体" pitchFamily="2" charset="-122"/>
              </a:rPr>
              <a:t>=______N</a:t>
            </a:r>
            <a:r>
              <a:rPr lang="zh-CN" altLang="en-US" sz="2800" b="1">
                <a:latin typeface="Times New Roman" pitchFamily="18" charset="0"/>
                <a:ea typeface="华文楷体" pitchFamily="2" charset="-122"/>
              </a:rPr>
              <a:t>；</a:t>
            </a:r>
            <a:endParaRPr lang="zh-CN" altLang="en-US" sz="2800" b="1">
              <a:latin typeface="Times New Roman" pitchFamily="18" charset="0"/>
              <a:ea typeface="华文楷体" pitchFamily="2" charset="-122"/>
            </a:endParaRPr>
          </a:p>
          <a:p>
            <a:pPr eaLnBrk="1" hangingPunct="1"/>
            <a:r>
              <a:rPr lang="en-US" altLang="zh-CN" sz="2800" b="1">
                <a:latin typeface="Times New Roman" pitchFamily="18" charset="0"/>
                <a:ea typeface="华文楷体" pitchFamily="2" charset="-122"/>
              </a:rPr>
              <a:t>      </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排</a:t>
            </a:r>
            <a:r>
              <a:rPr lang="zh-CN" altLang="en-US" sz="2800" b="1">
                <a:latin typeface="Times New Roman" pitchFamily="18" charset="0"/>
                <a:ea typeface="华文楷体" pitchFamily="2" charset="-122"/>
              </a:rPr>
              <a:t> </a:t>
            </a:r>
            <a:r>
              <a:rPr lang="en-US" altLang="zh-CN" sz="2800" b="1">
                <a:latin typeface="Times New Roman" pitchFamily="18" charset="0"/>
                <a:ea typeface="华文楷体" pitchFamily="2" charset="-122"/>
              </a:rPr>
              <a:t>= </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物、杯和水</a:t>
            </a:r>
            <a:r>
              <a:rPr lang="zh-CN" altLang="en-US" sz="2800" b="1">
                <a:latin typeface="Times New Roman" pitchFamily="18" charset="0"/>
                <a:ea typeface="华文楷体" pitchFamily="2" charset="-122"/>
              </a:rPr>
              <a:t>－ </a:t>
            </a:r>
            <a:r>
              <a:rPr lang="en-US" altLang="zh-CN" sz="2800" b="1" i="1">
                <a:latin typeface="Times New Roman" pitchFamily="18" charset="0"/>
                <a:ea typeface="华文楷体" pitchFamily="2" charset="-122"/>
              </a:rPr>
              <a:t>G</a:t>
            </a:r>
            <a:r>
              <a:rPr lang="zh-CN" altLang="en-US" sz="2800" b="1" baseline="-25000">
                <a:latin typeface="Times New Roman" pitchFamily="18" charset="0"/>
                <a:ea typeface="华文楷体" pitchFamily="2" charset="-122"/>
              </a:rPr>
              <a:t>物和杯</a:t>
            </a:r>
            <a:r>
              <a:rPr lang="en-US" altLang="zh-CN" sz="2800" b="1">
                <a:latin typeface="Times New Roman" pitchFamily="18" charset="0"/>
                <a:ea typeface="华文楷体" pitchFamily="2" charset="-122"/>
              </a:rPr>
              <a:t>=_____N</a:t>
            </a:r>
            <a:endParaRPr lang="en-US" altLang="zh-CN" sz="2800" b="1">
              <a:latin typeface="Times New Roman" pitchFamily="18" charset="0"/>
              <a:ea typeface="华文楷体" pitchFamily="2" charset="-122"/>
            </a:endParaRPr>
          </a:p>
          <a:p>
            <a:pPr eaLnBrk="1" hangingPunct="1"/>
            <a:endParaRPr lang="zh-CN" altLang="en-US" sz="2800" b="1">
              <a:solidFill>
                <a:srgbClr val="CC0066"/>
              </a:solidFill>
              <a:latin typeface="Times New Roman" pitchFamily="18" charset="0"/>
              <a:ea typeface="华文楷体" pitchFamily="2" charset="-122"/>
            </a:endParaRPr>
          </a:p>
          <a:p>
            <a:pPr algn="ctr" eaLnBrk="1" hangingPunct="1"/>
            <a:r>
              <a:rPr lang="zh-CN" altLang="en-US" sz="2800" b="1">
                <a:solidFill>
                  <a:srgbClr val="CC0066"/>
                </a:solidFill>
                <a:latin typeface="Times New Roman" pitchFamily="18" charset="0"/>
                <a:ea typeface="华文楷体" pitchFamily="2" charset="-122"/>
              </a:rPr>
              <a:t>比较</a:t>
            </a:r>
            <a:r>
              <a:rPr lang="en-US" altLang="zh-CN" sz="2800" b="1" i="1">
                <a:solidFill>
                  <a:srgbClr val="CC0066"/>
                </a:solidFill>
                <a:latin typeface="Times New Roman" pitchFamily="18" charset="0"/>
                <a:ea typeface="华文楷体" pitchFamily="2" charset="-122"/>
              </a:rPr>
              <a:t>F</a:t>
            </a:r>
            <a:r>
              <a:rPr lang="zh-CN" altLang="en-US" sz="2800" b="1" baseline="-25000">
                <a:solidFill>
                  <a:srgbClr val="CC0066"/>
                </a:solidFill>
                <a:latin typeface="Times New Roman" pitchFamily="18" charset="0"/>
                <a:ea typeface="华文楷体" pitchFamily="2" charset="-122"/>
              </a:rPr>
              <a:t>浮</a:t>
            </a:r>
            <a:r>
              <a:rPr lang="zh-CN" altLang="en-US" sz="2800" b="1">
                <a:solidFill>
                  <a:srgbClr val="CC0066"/>
                </a:solidFill>
                <a:latin typeface="Times New Roman" pitchFamily="18" charset="0"/>
                <a:ea typeface="华文楷体" pitchFamily="2" charset="-122"/>
              </a:rPr>
              <a:t>与</a:t>
            </a:r>
            <a:r>
              <a:rPr lang="en-US" altLang="zh-CN" sz="2800" b="1" i="1">
                <a:solidFill>
                  <a:srgbClr val="CC0066"/>
                </a:solidFill>
                <a:latin typeface="Times New Roman" pitchFamily="18" charset="0"/>
                <a:ea typeface="华文楷体" pitchFamily="2" charset="-122"/>
              </a:rPr>
              <a:t>G</a:t>
            </a:r>
            <a:r>
              <a:rPr lang="zh-CN" altLang="en-US" sz="2800" b="1" baseline="-25000">
                <a:solidFill>
                  <a:srgbClr val="CC0066"/>
                </a:solidFill>
                <a:latin typeface="Times New Roman" pitchFamily="18" charset="0"/>
                <a:ea typeface="华文楷体" pitchFamily="2" charset="-122"/>
              </a:rPr>
              <a:t>排</a:t>
            </a:r>
            <a:r>
              <a:rPr lang="zh-CN" altLang="en-US" sz="2800" b="1">
                <a:solidFill>
                  <a:srgbClr val="CC0066"/>
                </a:solidFill>
                <a:latin typeface="Times New Roman" pitchFamily="18" charset="0"/>
                <a:ea typeface="华文楷体" pitchFamily="2" charset="-122"/>
              </a:rPr>
              <a:t> ，你发现了什么？ </a:t>
            </a:r>
          </a:p>
        </p:txBody>
      </p:sp>
      <p:sp>
        <p:nvSpPr>
          <p:cNvPr id="15363" name="Rectangle 7"/>
          <p:cNvSpPr>
            <a:spLocks noChangeArrowheads="1"/>
          </p:cNvSpPr>
          <p:nvPr/>
        </p:nvSpPr>
        <p:spPr bwMode="auto">
          <a:xfrm>
            <a:off x="393700" y="584200"/>
            <a:ext cx="48974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3200" b="1">
                <a:latin typeface="Times New Roman" pitchFamily="18" charset="0"/>
                <a:ea typeface="华文楷体" pitchFamily="2" charset="-122"/>
              </a:rPr>
              <a:t>（</a:t>
            </a:r>
            <a:r>
              <a:rPr lang="en-US" altLang="zh-CN" sz="3200" b="1">
                <a:latin typeface="Times New Roman" pitchFamily="18" charset="0"/>
                <a:ea typeface="华文楷体" pitchFamily="2" charset="-122"/>
              </a:rPr>
              <a:t>3</a:t>
            </a:r>
            <a:r>
              <a:rPr lang="zh-CN" altLang="en-US" sz="3200" b="1">
                <a:latin typeface="Times New Roman" pitchFamily="18" charset="0"/>
                <a:ea typeface="华文楷体" pitchFamily="2" charset="-122"/>
              </a:rPr>
              <a:t>）进行实验与收集证据</a:t>
            </a:r>
          </a:p>
        </p:txBody>
      </p:sp>
      <p:pic>
        <p:nvPicPr>
          <p:cNvPr id="15364" name="Picture 5" descr="01"/>
          <p:cNvPicPr>
            <a:picLocks noChangeAspect="1" noChangeArrowheads="1"/>
          </p:cNvPicPr>
          <p:nvPr/>
        </p:nvPicPr>
        <p:blipFill>
          <a:blip r:embed="rId1">
            <a:lum bright="-6000" contrast="30000"/>
            <a:extLst>
              <a:ext uri="{28A0092B-C50C-407E-A947-70E740481C1C}">
                <a14:useLocalDpi xmlns:a14="http://schemas.microsoft.com/office/drawing/2010/main" val="0"/>
              </a:ext>
            </a:extLst>
          </a:blip>
          <a:srcRect l="77026" t="10936" r="10190" b="43800"/>
          <a:stretch>
            <a:fillRect/>
          </a:stretch>
        </p:blipFill>
        <p:spPr bwMode="auto">
          <a:xfrm>
            <a:off x="6238875" y="1265238"/>
            <a:ext cx="1169988"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5" name="Group 13"/>
          <p:cNvGrpSpPr/>
          <p:nvPr/>
        </p:nvGrpSpPr>
        <p:grpSpPr bwMode="auto">
          <a:xfrm>
            <a:off x="1379538" y="1354138"/>
            <a:ext cx="1155700" cy="2386012"/>
            <a:chOff x="5857" y="799"/>
            <a:chExt cx="728" cy="1503"/>
          </a:xfrm>
        </p:grpSpPr>
        <p:pic>
          <p:nvPicPr>
            <p:cNvPr id="15369" name="Picture 4" descr="0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11444" t="10936" r="78568" b="40283"/>
            <a:stretch>
              <a:fillRect/>
            </a:stretch>
          </p:blipFill>
          <p:spPr bwMode="auto">
            <a:xfrm>
              <a:off x="5857" y="799"/>
              <a:ext cx="652" cy="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4" descr="0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3616" t="48979" r="87697" b="30804"/>
            <a:stretch>
              <a:fillRect/>
            </a:stretch>
          </p:blipFill>
          <p:spPr bwMode="auto">
            <a:xfrm>
              <a:off x="5933" y="1820"/>
              <a:ext cx="652"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366" name="Picture 5" descr="01"/>
          <p:cNvPicPr>
            <a:picLocks noChangeAspect="1" noChangeArrowheads="1"/>
          </p:cNvPicPr>
          <p:nvPr/>
        </p:nvPicPr>
        <p:blipFill>
          <a:blip r:embed="rId1">
            <a:lum bright="-6000" contrast="30000"/>
            <a:extLst>
              <a:ext uri="{28A0092B-C50C-407E-A947-70E740481C1C}">
                <a14:useLocalDpi xmlns:a14="http://schemas.microsoft.com/office/drawing/2010/main" val="0"/>
              </a:ext>
            </a:extLst>
          </a:blip>
          <a:srcRect l="36214" t="45450" r="41168" b="29567"/>
          <a:stretch>
            <a:fillRect/>
          </a:stretch>
        </p:blipFill>
        <p:spPr bwMode="auto">
          <a:xfrm>
            <a:off x="3449638" y="2794000"/>
            <a:ext cx="20701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 descr="0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11444" t="10936" r="78568" b="46239"/>
          <a:stretch>
            <a:fillRect/>
          </a:stretch>
        </p:blipFill>
        <p:spPr bwMode="auto">
          <a:xfrm>
            <a:off x="3783013" y="1206500"/>
            <a:ext cx="103505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4" descr="0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3616" t="48979" r="87697" b="30804"/>
          <a:stretch>
            <a:fillRect/>
          </a:stretch>
        </p:blipFill>
        <p:spPr bwMode="auto">
          <a:xfrm>
            <a:off x="6464300" y="2974975"/>
            <a:ext cx="10350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93542"/>
                                        </p:tgtEl>
                                        <p:attrNameLst>
                                          <p:attrName>style.visibility</p:attrName>
                                        </p:attrNameLst>
                                      </p:cBhvr>
                                      <p:to>
                                        <p:strVal val="visible"/>
                                      </p:to>
                                    </p:set>
                                    <p:animEffect transition="in" filter="diamond(in)">
                                      <p:cBhvr>
                                        <p:cTn id="7" dur="2000"/>
                                        <p:tgtEl>
                                          <p:spTgt spid="193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2" grpId="0" bldLvl="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571500" y="1438275"/>
            <a:ext cx="8161338"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pPr>
            <a:r>
              <a:rPr lang="en-US" altLang="zh-CN" sz="2800" b="1" dirty="0">
                <a:latin typeface="Times New Roman" pitchFamily="18" charset="0"/>
                <a:ea typeface="华文楷体" pitchFamily="2" charset="-122"/>
              </a:rPr>
              <a:t>1</a:t>
            </a:r>
            <a:r>
              <a:rPr lang="zh-CN" altLang="en-US" sz="2800" b="1" dirty="0">
                <a:latin typeface="Times New Roman" pitchFamily="18" charset="0"/>
                <a:ea typeface="华文楷体" pitchFamily="2" charset="-122"/>
              </a:rPr>
              <a:t>．内容：</a:t>
            </a:r>
            <a:r>
              <a:rPr lang="zh-CN" altLang="en-US" sz="2800" b="1" dirty="0">
                <a:solidFill>
                  <a:srgbClr val="FF0000"/>
                </a:solidFill>
                <a:latin typeface="Times New Roman" pitchFamily="18" charset="0"/>
                <a:ea typeface="华文楷体" pitchFamily="2" charset="-122"/>
              </a:rPr>
              <a:t>浸在液体中的物体受到竖直向上的浮力</a:t>
            </a:r>
            <a:r>
              <a:rPr lang="zh-CN" altLang="en-US" sz="2800" b="1" dirty="0" smtClean="0">
                <a:solidFill>
                  <a:srgbClr val="FF0000"/>
                </a:solidFill>
                <a:latin typeface="Times New Roman" pitchFamily="18" charset="0"/>
                <a:ea typeface="华文楷体" pitchFamily="2" charset="-122"/>
              </a:rPr>
              <a:t>，浮力的大小等于物体排开的液体</a:t>
            </a:r>
            <a:r>
              <a:rPr lang="zh-CN" altLang="en-US" sz="2800" b="1" dirty="0">
                <a:solidFill>
                  <a:srgbClr val="FF0000"/>
                </a:solidFill>
                <a:latin typeface="Times New Roman" pitchFamily="18" charset="0"/>
                <a:ea typeface="华文楷体" pitchFamily="2" charset="-122"/>
              </a:rPr>
              <a:t>所</a:t>
            </a:r>
            <a:r>
              <a:rPr lang="zh-CN" altLang="en-US" sz="2800" b="1" dirty="0" smtClean="0">
                <a:solidFill>
                  <a:srgbClr val="FF0000"/>
                </a:solidFill>
                <a:latin typeface="Times New Roman" pitchFamily="18" charset="0"/>
                <a:ea typeface="华文楷体" pitchFamily="2" charset="-122"/>
              </a:rPr>
              <a:t>受的</a:t>
            </a:r>
            <a:r>
              <a:rPr lang="zh-CN" altLang="en-US" sz="2800" b="1" dirty="0">
                <a:solidFill>
                  <a:srgbClr val="FF0000"/>
                </a:solidFill>
                <a:latin typeface="Times New Roman" pitchFamily="18" charset="0"/>
                <a:ea typeface="华文楷体" pitchFamily="2" charset="-122"/>
              </a:rPr>
              <a:t>重力。</a:t>
            </a:r>
          </a:p>
        </p:txBody>
      </p:sp>
      <p:sp>
        <p:nvSpPr>
          <p:cNvPr id="168963" name="Text Box 3"/>
          <p:cNvSpPr txBox="1">
            <a:spLocks noChangeArrowheads="1"/>
          </p:cNvSpPr>
          <p:nvPr/>
        </p:nvSpPr>
        <p:spPr bwMode="auto">
          <a:xfrm>
            <a:off x="617538" y="2752725"/>
            <a:ext cx="58213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2800" b="1">
                <a:latin typeface="Times New Roman" pitchFamily="18" charset="0"/>
                <a:ea typeface="华文楷体" pitchFamily="2" charset="-122"/>
              </a:rPr>
              <a:t>2</a:t>
            </a:r>
            <a:r>
              <a:rPr lang="zh-CN" altLang="en-US" sz="2800" b="1">
                <a:latin typeface="Times New Roman" pitchFamily="18" charset="0"/>
                <a:ea typeface="华文楷体" pitchFamily="2" charset="-122"/>
              </a:rPr>
              <a:t>．数学表达式：</a:t>
            </a:r>
            <a:r>
              <a:rPr lang="en-US" altLang="zh-CN" sz="3200" b="1" i="1">
                <a:solidFill>
                  <a:srgbClr val="FF0000"/>
                </a:solidFill>
                <a:latin typeface="Times New Roman" pitchFamily="18" charset="0"/>
                <a:ea typeface="华文楷体" pitchFamily="2" charset="-122"/>
              </a:rPr>
              <a:t>F</a:t>
            </a:r>
            <a:r>
              <a:rPr lang="zh-CN" altLang="en-US" sz="3200" b="1" baseline="-25000">
                <a:solidFill>
                  <a:srgbClr val="FF0000"/>
                </a:solidFill>
                <a:latin typeface="Times New Roman" pitchFamily="18" charset="0"/>
                <a:ea typeface="华文楷体" pitchFamily="2" charset="-122"/>
              </a:rPr>
              <a:t>浮</a:t>
            </a:r>
            <a:r>
              <a:rPr lang="en-US" altLang="zh-CN" sz="3200" b="1">
                <a:solidFill>
                  <a:srgbClr val="FF0000"/>
                </a:solidFill>
                <a:latin typeface="Times New Roman" pitchFamily="18" charset="0"/>
                <a:ea typeface="华文楷体" pitchFamily="2" charset="-122"/>
              </a:rPr>
              <a:t>=</a:t>
            </a:r>
            <a:r>
              <a:rPr lang="en-US" altLang="zh-CN" sz="3200" b="1" i="1">
                <a:solidFill>
                  <a:srgbClr val="FF0000"/>
                </a:solidFill>
                <a:latin typeface="Times New Roman" pitchFamily="18" charset="0"/>
                <a:ea typeface="华文楷体" pitchFamily="2" charset="-122"/>
              </a:rPr>
              <a:t>G</a:t>
            </a:r>
            <a:r>
              <a:rPr lang="zh-CN" altLang="en-US" sz="3200" b="1" baseline="-25000">
                <a:solidFill>
                  <a:srgbClr val="FF0000"/>
                </a:solidFill>
                <a:latin typeface="Times New Roman" pitchFamily="18" charset="0"/>
                <a:ea typeface="华文楷体" pitchFamily="2" charset="-122"/>
              </a:rPr>
              <a:t>排</a:t>
            </a:r>
          </a:p>
        </p:txBody>
      </p:sp>
      <p:sp>
        <p:nvSpPr>
          <p:cNvPr id="168965" name="Text Box 5"/>
          <p:cNvSpPr txBox="1">
            <a:spLocks noChangeArrowheads="1"/>
          </p:cNvSpPr>
          <p:nvPr/>
        </p:nvSpPr>
        <p:spPr bwMode="auto">
          <a:xfrm>
            <a:off x="3862388" y="3463925"/>
            <a:ext cx="3022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pPr>
            <a:r>
              <a:rPr lang="en-US" altLang="zh-CN" sz="3200" b="1" dirty="0">
                <a:solidFill>
                  <a:srgbClr val="FF0000"/>
                </a:solidFill>
                <a:latin typeface="Times New Roman" pitchFamily="18" charset="0"/>
                <a:ea typeface="华文楷体" pitchFamily="2" charset="-122"/>
              </a:rPr>
              <a:t>= </a:t>
            </a:r>
            <a:r>
              <a:rPr lang="en-US" altLang="zh-CN" sz="3200" b="1" i="1" dirty="0">
                <a:solidFill>
                  <a:srgbClr val="FF0000"/>
                </a:solidFill>
                <a:latin typeface="Times New Roman" pitchFamily="18" charset="0"/>
                <a:ea typeface="华文楷体" pitchFamily="2" charset="-122"/>
              </a:rPr>
              <a:t>m</a:t>
            </a:r>
            <a:r>
              <a:rPr lang="zh-CN" altLang="en-US" sz="3200" b="1" baseline="-25000" dirty="0">
                <a:solidFill>
                  <a:srgbClr val="FF0000"/>
                </a:solidFill>
                <a:latin typeface="Times New Roman" pitchFamily="18" charset="0"/>
                <a:ea typeface="华文楷体" pitchFamily="2" charset="-122"/>
              </a:rPr>
              <a:t>排</a:t>
            </a:r>
            <a:r>
              <a:rPr lang="en-US" altLang="zh-CN" sz="3200" b="1" i="1" dirty="0">
                <a:solidFill>
                  <a:srgbClr val="FF0000"/>
                </a:solidFill>
                <a:latin typeface="Times New Roman" pitchFamily="18" charset="0"/>
                <a:ea typeface="华文楷体" pitchFamily="2" charset="-122"/>
              </a:rPr>
              <a:t>g= </a:t>
            </a:r>
            <a:r>
              <a:rPr lang="el-GR" altLang="zh-CN" sz="3200" b="1" i="1" dirty="0" smtClean="0">
                <a:solidFill>
                  <a:srgbClr val="FF0000"/>
                </a:solidFill>
                <a:latin typeface="Times New Roman" pitchFamily="18" charset="0"/>
                <a:ea typeface="华文楷体" pitchFamily="2" charset="-122"/>
              </a:rPr>
              <a:t>ρ</a:t>
            </a:r>
            <a:r>
              <a:rPr lang="zh-CN" altLang="en-US" sz="3200" b="1" baseline="-25000" dirty="0" smtClean="0">
                <a:solidFill>
                  <a:srgbClr val="FF0000"/>
                </a:solidFill>
                <a:latin typeface="Times New Roman" pitchFamily="18" charset="0"/>
                <a:ea typeface="华文楷体" pitchFamily="2" charset="-122"/>
              </a:rPr>
              <a:t>液 </a:t>
            </a:r>
            <a:r>
              <a:rPr lang="en-US" altLang="zh-CN" sz="3200" b="1" i="1" dirty="0" err="1">
                <a:solidFill>
                  <a:srgbClr val="FF0000"/>
                </a:solidFill>
                <a:latin typeface="Times New Roman" pitchFamily="18" charset="0"/>
                <a:ea typeface="华文楷体" pitchFamily="2" charset="-122"/>
              </a:rPr>
              <a:t>gV</a:t>
            </a:r>
            <a:r>
              <a:rPr lang="zh-CN" altLang="en-US" sz="3200" b="1" baseline="-25000" dirty="0">
                <a:solidFill>
                  <a:srgbClr val="FF0000"/>
                </a:solidFill>
                <a:latin typeface="Times New Roman" pitchFamily="18" charset="0"/>
                <a:ea typeface="华文楷体" pitchFamily="2" charset="-122"/>
              </a:rPr>
              <a:t>排</a:t>
            </a:r>
          </a:p>
        </p:txBody>
      </p:sp>
      <p:grpSp>
        <p:nvGrpSpPr>
          <p:cNvPr id="16389" name="Group 6"/>
          <p:cNvGrpSpPr/>
          <p:nvPr/>
        </p:nvGrpSpPr>
        <p:grpSpPr bwMode="auto">
          <a:xfrm>
            <a:off x="6884988" y="3375025"/>
            <a:ext cx="1847850" cy="3165475"/>
            <a:chOff x="8456" y="4165"/>
            <a:chExt cx="2908" cy="4984"/>
          </a:xfrm>
        </p:grpSpPr>
        <p:pic>
          <p:nvPicPr>
            <p:cNvPr id="16394" name="Picture 112" descr="8-29-2">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6" y="4165"/>
              <a:ext cx="2908" cy="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AutoShape 8"/>
            <p:cNvSpPr>
              <a:spLocks noChangeArrowheads="1"/>
            </p:cNvSpPr>
            <p:nvPr/>
          </p:nvSpPr>
          <p:spPr bwMode="auto">
            <a:xfrm flipV="1">
              <a:off x="10323" y="8160"/>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grpSp>
        <p:nvGrpSpPr>
          <p:cNvPr id="3" name="Group 25"/>
          <p:cNvGrpSpPr/>
          <p:nvPr/>
        </p:nvGrpSpPr>
        <p:grpSpPr bwMode="auto">
          <a:xfrm>
            <a:off x="1200150" y="4664075"/>
            <a:ext cx="4572000" cy="1333500"/>
            <a:chOff x="440" y="2925"/>
            <a:chExt cx="2880" cy="840"/>
          </a:xfrm>
        </p:grpSpPr>
        <p:sp>
          <p:nvSpPr>
            <p:cNvPr id="16392" name="Rectangle 23"/>
            <p:cNvSpPr>
              <a:spLocks noChangeArrowheads="1"/>
            </p:cNvSpPr>
            <p:nvPr/>
          </p:nvSpPr>
          <p:spPr bwMode="auto">
            <a:xfrm>
              <a:off x="440" y="3067"/>
              <a:ext cx="2880"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dirty="0">
                  <a:latin typeface="Times New Roman" pitchFamily="18" charset="0"/>
                  <a:ea typeface="华文楷体" pitchFamily="2" charset="-122"/>
                </a:rPr>
                <a:t>        —-- </a:t>
              </a:r>
              <a:r>
                <a:rPr kumimoji="1" lang="zh-CN" altLang="en-US" sz="2400" b="1" dirty="0">
                  <a:latin typeface="Times New Roman" pitchFamily="18" charset="0"/>
                  <a:ea typeface="华文楷体" pitchFamily="2" charset="-122"/>
                </a:rPr>
                <a:t>液体的密度；</a:t>
              </a:r>
              <a:endParaRPr kumimoji="1" lang="zh-CN" altLang="en-US" sz="2400" b="1" dirty="0">
                <a:latin typeface="Times New Roman" pitchFamily="18" charset="0"/>
                <a:ea typeface="华文楷体" pitchFamily="2" charset="-122"/>
              </a:endParaRPr>
            </a:p>
            <a:p>
              <a:pPr eaLnBrk="1" hangingPunct="1"/>
              <a:r>
                <a:rPr kumimoji="1" lang="en-US" altLang="zh-CN" b="1" dirty="0">
                  <a:latin typeface="Times New Roman" pitchFamily="18" charset="0"/>
                  <a:ea typeface="华文楷体" pitchFamily="2" charset="-122"/>
                </a:rPr>
                <a:t>               </a:t>
              </a:r>
              <a:endParaRPr kumimoji="1" lang="en-US" altLang="zh-CN" b="1" dirty="0">
                <a:latin typeface="Times New Roman" pitchFamily="18" charset="0"/>
                <a:ea typeface="华文楷体" pitchFamily="2" charset="-122"/>
              </a:endParaRPr>
            </a:p>
            <a:p>
              <a:pPr eaLnBrk="1" hangingPunct="1"/>
              <a:r>
                <a:rPr lang="en-US" altLang="zh-CN" sz="2400" b="1" i="1" dirty="0">
                  <a:solidFill>
                    <a:srgbClr val="FF0000"/>
                  </a:solidFill>
                  <a:latin typeface="Times New Roman" pitchFamily="18" charset="0"/>
                  <a:ea typeface="华文楷体" pitchFamily="2" charset="-122"/>
                </a:rPr>
                <a:t>V</a:t>
              </a:r>
              <a:r>
                <a:rPr kumimoji="1" lang="zh-CN" altLang="en-US" sz="2400" b="1" baseline="-25000" dirty="0" smtClean="0">
                  <a:solidFill>
                    <a:srgbClr val="FF0000"/>
                  </a:solidFill>
                  <a:latin typeface="Times New Roman" pitchFamily="18" charset="0"/>
                  <a:ea typeface="华文楷体" pitchFamily="2" charset="-122"/>
                </a:rPr>
                <a:t>排 </a:t>
              </a:r>
              <a:r>
                <a:rPr kumimoji="1" lang="en-US" altLang="zh-CN" sz="2400" b="1" dirty="0">
                  <a:latin typeface="Times New Roman" pitchFamily="18" charset="0"/>
                  <a:ea typeface="华文楷体" pitchFamily="2" charset="-122"/>
                </a:rPr>
                <a:t>—— </a:t>
              </a:r>
              <a:r>
                <a:rPr kumimoji="1" lang="zh-CN" altLang="en-US" sz="2400" b="1" dirty="0">
                  <a:latin typeface="Times New Roman" pitchFamily="18" charset="0"/>
                  <a:ea typeface="华文楷体" pitchFamily="2" charset="-122"/>
                </a:rPr>
                <a:t>物体排开的液体的体积</a:t>
              </a:r>
            </a:p>
          </p:txBody>
        </p:sp>
        <p:pic>
          <p:nvPicPr>
            <p:cNvPr id="16393" name="Picture 24" descr="图片1"/>
            <p:cNvPicPr>
              <a:picLocks noChangeAspect="1" noChangeArrowheads="1"/>
            </p:cNvPicPr>
            <p:nvPr/>
          </p:nvPicPr>
          <p:blipFill>
            <a:blip r:embed="rId3" cstate="print">
              <a:extLst>
                <a:ext uri="{28A0092B-C50C-407E-A947-70E740481C1C}">
                  <a14:useLocalDpi xmlns:a14="http://schemas.microsoft.com/office/drawing/2010/main" val="0"/>
                </a:ext>
              </a:extLst>
            </a:blip>
            <a:srcRect l="21194" r="70560" b="-4378"/>
            <a:stretch>
              <a:fillRect/>
            </a:stretch>
          </p:blipFill>
          <p:spPr bwMode="auto">
            <a:xfrm>
              <a:off x="468" y="2925"/>
              <a:ext cx="370" cy="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 Box 2"/>
          <p:cNvSpPr txBox="1">
            <a:spLocks noChangeArrowheads="1"/>
          </p:cNvSpPr>
          <p:nvPr/>
        </p:nvSpPr>
        <p:spPr bwMode="auto">
          <a:xfrm>
            <a:off x="838200" y="761999"/>
            <a:ext cx="5173960" cy="661719"/>
          </a:xfrm>
          <a:prstGeom prst="rect">
            <a:avLst/>
          </a:prstGeom>
        </p:spPr>
        <p:txBody>
          <a:bodyPr/>
          <a:lstStyle>
            <a:defPPr>
              <a:defRPr lang="zh-CN"/>
            </a:defPPr>
            <a:lvl1pPr algn="ctr">
              <a:defRPr sz="4000" b="1" kern="0">
                <a:solidFill>
                  <a:srgbClr val="FF0000"/>
                </a:solidFill>
                <a:latin typeface="+mj-l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zh-CN" altLang="en-US" dirty="0"/>
              <a:t>三、 </a:t>
            </a:r>
            <a:r>
              <a:rPr lang="zh-CN" altLang="en-US" dirty="0" smtClean="0"/>
              <a:t>阿基米德原理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9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p:bldP spid="168963" grpId="0"/>
      <p:bldP spid="16896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827584" y="694055"/>
            <a:ext cx="4902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3600" b="1" dirty="0">
                <a:solidFill>
                  <a:srgbClr val="0000CC"/>
                </a:solidFill>
                <a:latin typeface="Times New Roman" pitchFamily="18" charset="0"/>
                <a:ea typeface="华文楷体" pitchFamily="2" charset="-122"/>
              </a:rPr>
              <a:t>对阿基米德原理的理解</a:t>
            </a:r>
          </a:p>
        </p:txBody>
      </p:sp>
      <p:sp>
        <p:nvSpPr>
          <p:cNvPr id="215043" name="Text Box 3"/>
          <p:cNvSpPr txBox="1">
            <a:spLocks noChangeArrowheads="1"/>
          </p:cNvSpPr>
          <p:nvPr/>
        </p:nvSpPr>
        <p:spPr bwMode="auto">
          <a:xfrm>
            <a:off x="533400" y="1492250"/>
            <a:ext cx="56388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spcBef>
                <a:spcPct val="50000"/>
              </a:spcBef>
            </a:pPr>
            <a:r>
              <a:rPr kumimoji="1" lang="en-US" altLang="zh-CN" sz="2800" b="1">
                <a:solidFill>
                  <a:srgbClr val="000066"/>
                </a:solidFill>
                <a:latin typeface="Times New Roman" pitchFamily="18" charset="0"/>
                <a:ea typeface="华文楷体" pitchFamily="2" charset="-122"/>
              </a:rPr>
              <a:t>1</a:t>
            </a:r>
            <a:r>
              <a:rPr kumimoji="1" lang="zh-CN" altLang="en-US" sz="2800" b="1">
                <a:solidFill>
                  <a:srgbClr val="000066"/>
                </a:solidFill>
                <a:latin typeface="Times New Roman" pitchFamily="18" charset="0"/>
                <a:ea typeface="华文楷体" pitchFamily="2" charset="-122"/>
              </a:rPr>
              <a:t>、物体“浸在液体中”包括</a:t>
            </a:r>
            <a:r>
              <a:rPr kumimoji="1" lang="zh-CN" altLang="en-US" sz="2800" b="1">
                <a:solidFill>
                  <a:srgbClr val="FF0066"/>
                </a:solidFill>
                <a:latin typeface="Times New Roman" pitchFamily="18" charset="0"/>
                <a:ea typeface="华文楷体" pitchFamily="2" charset="-122"/>
              </a:rPr>
              <a:t>“全部浸入（即浸没）”</a:t>
            </a:r>
            <a:r>
              <a:rPr kumimoji="1" lang="zh-CN" altLang="en-US" sz="2800" b="1">
                <a:solidFill>
                  <a:srgbClr val="000066"/>
                </a:solidFill>
                <a:latin typeface="Times New Roman" pitchFamily="18" charset="0"/>
                <a:ea typeface="华文楷体" pitchFamily="2" charset="-122"/>
              </a:rPr>
              <a:t>和</a:t>
            </a:r>
            <a:r>
              <a:rPr kumimoji="1" lang="zh-CN" altLang="en-US" sz="2800" b="1">
                <a:solidFill>
                  <a:srgbClr val="FF0066"/>
                </a:solidFill>
                <a:latin typeface="Times New Roman" pitchFamily="18" charset="0"/>
                <a:ea typeface="华文楷体" pitchFamily="2" charset="-122"/>
              </a:rPr>
              <a:t>“部分浸入”</a:t>
            </a:r>
            <a:r>
              <a:rPr kumimoji="1" lang="zh-CN" altLang="en-US" sz="2800" b="1">
                <a:solidFill>
                  <a:srgbClr val="000066"/>
                </a:solidFill>
                <a:latin typeface="Times New Roman" pitchFamily="18" charset="0"/>
                <a:ea typeface="华文楷体" pitchFamily="2" charset="-122"/>
              </a:rPr>
              <a:t>两种情况。</a:t>
            </a:r>
          </a:p>
        </p:txBody>
      </p:sp>
      <p:sp>
        <p:nvSpPr>
          <p:cNvPr id="215044" name="Text Box 4"/>
          <p:cNvSpPr txBox="1">
            <a:spLocks noChangeArrowheads="1"/>
          </p:cNvSpPr>
          <p:nvPr/>
        </p:nvSpPr>
        <p:spPr bwMode="auto">
          <a:xfrm>
            <a:off x="533400" y="3549650"/>
            <a:ext cx="6096000"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5000"/>
              </a:lnSpc>
              <a:spcBef>
                <a:spcPct val="50000"/>
              </a:spcBef>
            </a:pPr>
            <a:r>
              <a:rPr kumimoji="1" lang="zh-CN" altLang="en-US" sz="2800" b="1" u="sng">
                <a:solidFill>
                  <a:srgbClr val="3366FF"/>
                </a:solidFill>
                <a:latin typeface="Times New Roman" pitchFamily="18" charset="0"/>
                <a:ea typeface="华文楷体" pitchFamily="2" charset="-122"/>
              </a:rPr>
              <a:t>不论物体是浸没还是部分浸入在液体里都受到浮力。对于同一物体而言，浸没时受到的浮力大，部分浸入时受到的浮力小，而且浸入的体积越小，所受的浮力也越小。</a:t>
            </a:r>
          </a:p>
        </p:txBody>
      </p:sp>
      <p:grpSp>
        <p:nvGrpSpPr>
          <p:cNvPr id="2" name="Group 5"/>
          <p:cNvGrpSpPr/>
          <p:nvPr/>
        </p:nvGrpSpPr>
        <p:grpSpPr bwMode="auto">
          <a:xfrm>
            <a:off x="7019925" y="1644650"/>
            <a:ext cx="1524000" cy="1676400"/>
            <a:chOff x="816" y="1824"/>
            <a:chExt cx="960" cy="1056"/>
          </a:xfrm>
        </p:grpSpPr>
        <p:sp>
          <p:nvSpPr>
            <p:cNvPr id="17429" name="Line 6"/>
            <p:cNvSpPr>
              <a:spLocks noChangeShapeType="1"/>
            </p:cNvSpPr>
            <p:nvPr/>
          </p:nvSpPr>
          <p:spPr bwMode="auto">
            <a:xfrm>
              <a:off x="816" y="1872"/>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0" name="Line 7"/>
            <p:cNvSpPr>
              <a:spLocks noChangeShapeType="1"/>
            </p:cNvSpPr>
            <p:nvPr/>
          </p:nvSpPr>
          <p:spPr bwMode="auto">
            <a:xfrm>
              <a:off x="816" y="2880"/>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1" name="Line 8"/>
            <p:cNvSpPr>
              <a:spLocks noChangeShapeType="1"/>
            </p:cNvSpPr>
            <p:nvPr/>
          </p:nvSpPr>
          <p:spPr bwMode="auto">
            <a:xfrm flipH="1" flipV="1">
              <a:off x="1776" y="1824"/>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2" name="Line 9"/>
            <p:cNvSpPr>
              <a:spLocks noChangeShapeType="1"/>
            </p:cNvSpPr>
            <p:nvPr/>
          </p:nvSpPr>
          <p:spPr bwMode="auto">
            <a:xfrm>
              <a:off x="816" y="21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3" name="Line 10"/>
            <p:cNvSpPr>
              <a:spLocks noChangeShapeType="1"/>
            </p:cNvSpPr>
            <p:nvPr/>
          </p:nvSpPr>
          <p:spPr bwMode="auto">
            <a:xfrm>
              <a:off x="816" y="225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4" name="Line 11"/>
            <p:cNvSpPr>
              <a:spLocks noChangeShapeType="1"/>
            </p:cNvSpPr>
            <p:nvPr/>
          </p:nvSpPr>
          <p:spPr bwMode="auto">
            <a:xfrm>
              <a:off x="816" y="2400"/>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5" name="Line 12"/>
            <p:cNvSpPr>
              <a:spLocks noChangeShapeType="1"/>
            </p:cNvSpPr>
            <p:nvPr/>
          </p:nvSpPr>
          <p:spPr bwMode="auto">
            <a:xfrm>
              <a:off x="816" y="259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6" name="Line 13"/>
            <p:cNvSpPr>
              <a:spLocks noChangeShapeType="1"/>
            </p:cNvSpPr>
            <p:nvPr/>
          </p:nvSpPr>
          <p:spPr bwMode="auto">
            <a:xfrm>
              <a:off x="816" y="273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3" name="Group 14"/>
          <p:cNvGrpSpPr/>
          <p:nvPr/>
        </p:nvGrpSpPr>
        <p:grpSpPr bwMode="auto">
          <a:xfrm>
            <a:off x="7019925" y="4997450"/>
            <a:ext cx="1524000" cy="1676400"/>
            <a:chOff x="816" y="1824"/>
            <a:chExt cx="960" cy="1056"/>
          </a:xfrm>
        </p:grpSpPr>
        <p:sp>
          <p:nvSpPr>
            <p:cNvPr id="17421" name="Line 15"/>
            <p:cNvSpPr>
              <a:spLocks noChangeShapeType="1"/>
            </p:cNvSpPr>
            <p:nvPr/>
          </p:nvSpPr>
          <p:spPr bwMode="auto">
            <a:xfrm>
              <a:off x="816" y="1872"/>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2" name="Line 16"/>
            <p:cNvSpPr>
              <a:spLocks noChangeShapeType="1"/>
            </p:cNvSpPr>
            <p:nvPr/>
          </p:nvSpPr>
          <p:spPr bwMode="auto">
            <a:xfrm>
              <a:off x="816" y="2880"/>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3" name="Line 17"/>
            <p:cNvSpPr>
              <a:spLocks noChangeShapeType="1"/>
            </p:cNvSpPr>
            <p:nvPr/>
          </p:nvSpPr>
          <p:spPr bwMode="auto">
            <a:xfrm flipH="1" flipV="1">
              <a:off x="1776" y="1824"/>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4" name="Line 18"/>
            <p:cNvSpPr>
              <a:spLocks noChangeShapeType="1"/>
            </p:cNvSpPr>
            <p:nvPr/>
          </p:nvSpPr>
          <p:spPr bwMode="auto">
            <a:xfrm>
              <a:off x="816" y="21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5" name="Line 19"/>
            <p:cNvSpPr>
              <a:spLocks noChangeShapeType="1"/>
            </p:cNvSpPr>
            <p:nvPr/>
          </p:nvSpPr>
          <p:spPr bwMode="auto">
            <a:xfrm>
              <a:off x="816" y="225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6" name="Line 20"/>
            <p:cNvSpPr>
              <a:spLocks noChangeShapeType="1"/>
            </p:cNvSpPr>
            <p:nvPr/>
          </p:nvSpPr>
          <p:spPr bwMode="auto">
            <a:xfrm>
              <a:off x="816" y="2400"/>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7" name="Line 21"/>
            <p:cNvSpPr>
              <a:spLocks noChangeShapeType="1"/>
            </p:cNvSpPr>
            <p:nvPr/>
          </p:nvSpPr>
          <p:spPr bwMode="auto">
            <a:xfrm>
              <a:off x="816" y="259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28" name="Line 22"/>
            <p:cNvSpPr>
              <a:spLocks noChangeShapeType="1"/>
            </p:cNvSpPr>
            <p:nvPr/>
          </p:nvSpPr>
          <p:spPr bwMode="auto">
            <a:xfrm>
              <a:off x="816" y="273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215063" name="Rectangle 23"/>
          <p:cNvSpPr>
            <a:spLocks noChangeArrowheads="1"/>
          </p:cNvSpPr>
          <p:nvPr/>
        </p:nvSpPr>
        <p:spPr bwMode="auto">
          <a:xfrm>
            <a:off x="7400925" y="2406650"/>
            <a:ext cx="685800" cy="533400"/>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215064" name="AutoShape 24"/>
          <p:cNvSpPr>
            <a:spLocks noChangeArrowheads="1"/>
          </p:cNvSpPr>
          <p:nvPr/>
        </p:nvSpPr>
        <p:spPr bwMode="auto">
          <a:xfrm>
            <a:off x="7038975" y="596900"/>
            <a:ext cx="1755775" cy="719138"/>
          </a:xfrm>
          <a:prstGeom prst="wedgeRoundRectCallout">
            <a:avLst>
              <a:gd name="adj1" fmla="val -5694"/>
              <a:gd name="adj2" fmla="val 213574"/>
              <a:gd name="adj3" fmla="val 16667"/>
            </a:avLst>
          </a:prstGeom>
          <a:solidFill>
            <a:srgbClr val="FFFF66"/>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kumimoji="1" lang="zh-CN" altLang="en-US" sz="2800" b="1">
                <a:latin typeface="Times New Roman" pitchFamily="18" charset="0"/>
                <a:ea typeface="华文楷体" pitchFamily="2" charset="-122"/>
              </a:rPr>
              <a:t>浸没</a:t>
            </a:r>
            <a:endParaRPr kumimoji="1" lang="zh-CN" altLang="en-US" sz="2400">
              <a:latin typeface="Times New Roman" pitchFamily="18" charset="0"/>
              <a:ea typeface="华文楷体" pitchFamily="2" charset="-122"/>
            </a:endParaRPr>
          </a:p>
        </p:txBody>
      </p:sp>
      <p:grpSp>
        <p:nvGrpSpPr>
          <p:cNvPr id="4" name="Group 25"/>
          <p:cNvGrpSpPr/>
          <p:nvPr/>
        </p:nvGrpSpPr>
        <p:grpSpPr bwMode="auto">
          <a:xfrm>
            <a:off x="7400925" y="5184775"/>
            <a:ext cx="762000" cy="650875"/>
            <a:chOff x="4608" y="2400"/>
            <a:chExt cx="384" cy="336"/>
          </a:xfrm>
        </p:grpSpPr>
        <p:sp>
          <p:nvSpPr>
            <p:cNvPr id="17419" name="Rectangle 26"/>
            <p:cNvSpPr>
              <a:spLocks noChangeArrowheads="1"/>
            </p:cNvSpPr>
            <p:nvPr/>
          </p:nvSpPr>
          <p:spPr bwMode="auto">
            <a:xfrm>
              <a:off x="4608" y="2400"/>
              <a:ext cx="384"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7420" name="Rectangle 27"/>
            <p:cNvSpPr>
              <a:spLocks noChangeArrowheads="1"/>
            </p:cNvSpPr>
            <p:nvPr/>
          </p:nvSpPr>
          <p:spPr bwMode="auto">
            <a:xfrm>
              <a:off x="4608" y="2400"/>
              <a:ext cx="384" cy="144"/>
            </a:xfrm>
            <a:prstGeom prst="rect">
              <a:avLst/>
            </a:prstGeom>
            <a:solidFill>
              <a:srgbClr val="FF0066"/>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sp>
        <p:nvSpPr>
          <p:cNvPr id="215068" name="AutoShape 28"/>
          <p:cNvSpPr>
            <a:spLocks noChangeArrowheads="1"/>
          </p:cNvSpPr>
          <p:nvPr/>
        </p:nvSpPr>
        <p:spPr bwMode="auto">
          <a:xfrm>
            <a:off x="6499225" y="3611563"/>
            <a:ext cx="2251075" cy="720725"/>
          </a:xfrm>
          <a:prstGeom prst="wedgeRoundRectCallout">
            <a:avLst>
              <a:gd name="adj1" fmla="val 1269"/>
              <a:gd name="adj2" fmla="val 178194"/>
              <a:gd name="adj3" fmla="val 16667"/>
            </a:avLst>
          </a:prstGeom>
          <a:solidFill>
            <a:srgbClr val="FFFF66"/>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kumimoji="1" lang="zh-CN" altLang="en-US" sz="2800" b="1">
                <a:latin typeface="Times New Roman" pitchFamily="18" charset="0"/>
                <a:ea typeface="华文楷体" pitchFamily="2" charset="-122"/>
              </a:rPr>
              <a:t>部分浸入</a:t>
            </a:r>
            <a:endParaRPr kumimoji="1" lang="zh-CN" altLang="en-US" sz="2400">
              <a:latin typeface="Times New Roman" pitchFamily="18" charset="0"/>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43"/>
                                        </p:tgtEl>
                                        <p:attrNameLst>
                                          <p:attrName>style.visibility</p:attrName>
                                        </p:attrNameLst>
                                      </p:cBhvr>
                                      <p:to>
                                        <p:strVal val="visible"/>
                                      </p:to>
                                    </p:set>
                                    <p:anim calcmode="lin" valueType="num">
                                      <p:cBhvr additive="base">
                                        <p:cTn id="7" dur="500" fill="hold"/>
                                        <p:tgtEl>
                                          <p:spTgt spid="215043"/>
                                        </p:tgtEl>
                                        <p:attrNameLst>
                                          <p:attrName>ppt_x</p:attrName>
                                        </p:attrNameLst>
                                      </p:cBhvr>
                                      <p:tavLst>
                                        <p:tav tm="0">
                                          <p:val>
                                            <p:strVal val="0-#ppt_w/2"/>
                                          </p:val>
                                        </p:tav>
                                        <p:tav tm="100000">
                                          <p:val>
                                            <p:strVal val="#ppt_x"/>
                                          </p:val>
                                        </p:tav>
                                      </p:tavLst>
                                    </p:anim>
                                    <p:anim calcmode="lin" valueType="num">
                                      <p:cBhvr additive="base">
                                        <p:cTn id="8" dur="500" fill="hold"/>
                                        <p:tgtEl>
                                          <p:spTgt spid="2150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15063"/>
                                        </p:tgtEl>
                                        <p:attrNameLst>
                                          <p:attrName>style.visibility</p:attrName>
                                        </p:attrNameLst>
                                      </p:cBhvr>
                                      <p:to>
                                        <p:strVal val="visible"/>
                                      </p:to>
                                    </p:set>
                                    <p:animEffect transition="in" filter="dissolve">
                                      <p:cBhvr>
                                        <p:cTn id="18" dur="500"/>
                                        <p:tgtEl>
                                          <p:spTgt spid="21506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215064"/>
                                        </p:tgtEl>
                                        <p:attrNameLst>
                                          <p:attrName>style.visibility</p:attrName>
                                        </p:attrNameLst>
                                      </p:cBhvr>
                                      <p:to>
                                        <p:strVal val="visible"/>
                                      </p:to>
                                    </p:set>
                                    <p:anim calcmode="lin" valueType="num">
                                      <p:cBhvr additive="base">
                                        <p:cTn id="23" dur="500" fill="hold"/>
                                        <p:tgtEl>
                                          <p:spTgt spid="215064"/>
                                        </p:tgtEl>
                                        <p:attrNameLst>
                                          <p:attrName>ppt_x</p:attrName>
                                        </p:attrNameLst>
                                      </p:cBhvr>
                                      <p:tavLst>
                                        <p:tav tm="0">
                                          <p:val>
                                            <p:strVal val="1+#ppt_w/2"/>
                                          </p:val>
                                        </p:tav>
                                        <p:tav tm="100000">
                                          <p:val>
                                            <p:strVal val="#ppt_x"/>
                                          </p:val>
                                        </p:tav>
                                      </p:tavLst>
                                    </p:anim>
                                    <p:anim calcmode="lin" valueType="num">
                                      <p:cBhvr additive="base">
                                        <p:cTn id="24" dur="500" fill="hold"/>
                                        <p:tgtEl>
                                          <p:spTgt spid="21506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32"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ox(out)">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dissolv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15068"/>
                                        </p:tgtEl>
                                        <p:attrNameLst>
                                          <p:attrName>style.visibility</p:attrName>
                                        </p:attrNameLst>
                                      </p:cBhvr>
                                      <p:to>
                                        <p:strVal val="visible"/>
                                      </p:to>
                                    </p:set>
                                    <p:anim calcmode="lin" valueType="num">
                                      <p:cBhvr additive="base">
                                        <p:cTn id="39" dur="500" fill="hold"/>
                                        <p:tgtEl>
                                          <p:spTgt spid="215068"/>
                                        </p:tgtEl>
                                        <p:attrNameLst>
                                          <p:attrName>ppt_x</p:attrName>
                                        </p:attrNameLst>
                                      </p:cBhvr>
                                      <p:tavLst>
                                        <p:tav tm="0">
                                          <p:val>
                                            <p:strVal val="1+#ppt_w/2"/>
                                          </p:val>
                                        </p:tav>
                                        <p:tav tm="100000">
                                          <p:val>
                                            <p:strVal val="#ppt_x"/>
                                          </p:val>
                                        </p:tav>
                                      </p:tavLst>
                                    </p:anim>
                                    <p:anim calcmode="lin" valueType="num">
                                      <p:cBhvr additive="base">
                                        <p:cTn id="40" dur="500" fill="hold"/>
                                        <p:tgtEl>
                                          <p:spTgt spid="21506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215044"/>
                                        </p:tgtEl>
                                        <p:attrNameLst>
                                          <p:attrName>style.visibility</p:attrName>
                                        </p:attrNameLst>
                                      </p:cBhvr>
                                      <p:to>
                                        <p:strVal val="visible"/>
                                      </p:to>
                                    </p:set>
                                    <p:animEffect transition="in" filter="strips(downLeft)">
                                      <p:cBhvr>
                                        <p:cTn id="45" dur="500"/>
                                        <p:tgtEl>
                                          <p:spTgt spid="215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3" grpId="0" autoUpdateAnimBg="0"/>
      <p:bldP spid="215044" grpId="0" autoUpdateAnimBg="0"/>
      <p:bldP spid="215063" grpId="0" animBg="1"/>
      <p:bldP spid="215064" grpId="0" animBg="1" autoUpdateAnimBg="0"/>
      <p:bldP spid="215068"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27050" y="717550"/>
            <a:ext cx="806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a:latin typeface="Times New Roman" pitchFamily="18" charset="0"/>
                <a:ea typeface="华文楷体" pitchFamily="2" charset="-122"/>
              </a:rPr>
              <a:t>2</a:t>
            </a:r>
            <a:r>
              <a:rPr kumimoji="1" lang="zh-CN" altLang="en-US" sz="2800" b="1">
                <a:latin typeface="Times New Roman" pitchFamily="18" charset="0"/>
                <a:ea typeface="华文楷体" pitchFamily="2" charset="-122"/>
              </a:rPr>
              <a:t>、浮力的大小等于被物体排开的液体受到的重力</a:t>
            </a:r>
            <a:r>
              <a:rPr kumimoji="1" lang="zh-CN" altLang="en-US" sz="2800" b="1">
                <a:solidFill>
                  <a:schemeClr val="bg1"/>
                </a:solidFill>
                <a:latin typeface="Times New Roman" pitchFamily="18" charset="0"/>
                <a:ea typeface="华文楷体" pitchFamily="2" charset="-122"/>
              </a:rPr>
              <a:t>。</a:t>
            </a:r>
          </a:p>
        </p:txBody>
      </p:sp>
      <p:sp>
        <p:nvSpPr>
          <p:cNvPr id="216067" name="Text Box 3"/>
          <p:cNvSpPr txBox="1">
            <a:spLocks noChangeArrowheads="1"/>
          </p:cNvSpPr>
          <p:nvPr/>
        </p:nvSpPr>
        <p:spPr bwMode="auto">
          <a:xfrm>
            <a:off x="401638" y="2006600"/>
            <a:ext cx="6570662"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3366FF"/>
                </a:solidFill>
                <a:latin typeface="Times New Roman" pitchFamily="18" charset="0"/>
                <a:ea typeface="华文楷体" pitchFamily="2" charset="-122"/>
              </a:rPr>
              <a:t>①浸没时，</a:t>
            </a:r>
            <a:r>
              <a:rPr kumimoji="1" lang="en-US" altLang="zh-CN" sz="2800" b="1" dirty="0">
                <a:solidFill>
                  <a:srgbClr val="3366FF"/>
                </a:solidFill>
                <a:latin typeface="Times New Roman" pitchFamily="18" charset="0"/>
                <a:ea typeface="华文楷体" pitchFamily="2" charset="-122"/>
              </a:rPr>
              <a:t>V</a:t>
            </a:r>
            <a:r>
              <a:rPr kumimoji="1" lang="zh-CN" altLang="en-US" sz="2800" b="1" baseline="-25000" dirty="0">
                <a:solidFill>
                  <a:srgbClr val="3366FF"/>
                </a:solidFill>
                <a:latin typeface="Times New Roman" pitchFamily="18" charset="0"/>
                <a:ea typeface="华文楷体" pitchFamily="2" charset="-122"/>
              </a:rPr>
              <a:t>排</a:t>
            </a:r>
            <a:r>
              <a:rPr kumimoji="1" lang="en-US" altLang="zh-CN" sz="2800" b="1" dirty="0">
                <a:solidFill>
                  <a:srgbClr val="3366FF"/>
                </a:solidFill>
                <a:latin typeface="Times New Roman" pitchFamily="18" charset="0"/>
                <a:ea typeface="华文楷体" pitchFamily="2" charset="-122"/>
              </a:rPr>
              <a:t>=V</a:t>
            </a:r>
            <a:r>
              <a:rPr kumimoji="1" lang="zh-CN" altLang="en-US" sz="2800" b="1" baseline="-25000" dirty="0">
                <a:solidFill>
                  <a:srgbClr val="3366FF"/>
                </a:solidFill>
                <a:latin typeface="Times New Roman" pitchFamily="18" charset="0"/>
                <a:ea typeface="华文楷体" pitchFamily="2" charset="-122"/>
              </a:rPr>
              <a:t>浸</a:t>
            </a:r>
            <a:r>
              <a:rPr kumimoji="1" lang="en-US" altLang="zh-CN" sz="2800" b="1" dirty="0">
                <a:solidFill>
                  <a:srgbClr val="3366FF"/>
                </a:solidFill>
                <a:latin typeface="Times New Roman" pitchFamily="18" charset="0"/>
                <a:ea typeface="华文楷体" pitchFamily="2" charset="-122"/>
              </a:rPr>
              <a:t>=V</a:t>
            </a:r>
            <a:r>
              <a:rPr kumimoji="1" lang="zh-CN" altLang="en-US" sz="2800" b="1" baseline="-25000" dirty="0">
                <a:solidFill>
                  <a:srgbClr val="3366FF"/>
                </a:solidFill>
                <a:latin typeface="Times New Roman" pitchFamily="18" charset="0"/>
                <a:ea typeface="华文楷体" pitchFamily="2" charset="-122"/>
              </a:rPr>
              <a:t>物</a:t>
            </a:r>
            <a:r>
              <a:rPr kumimoji="1" lang="zh-CN" altLang="en-US" sz="2800" b="1" dirty="0">
                <a:solidFill>
                  <a:srgbClr val="3366FF"/>
                </a:solidFill>
                <a:latin typeface="Times New Roman" pitchFamily="18" charset="0"/>
                <a:ea typeface="华文楷体" pitchFamily="2" charset="-122"/>
              </a:rPr>
              <a:t>，此时物体所受的浮力等于排开液体所受的重力，即</a:t>
            </a:r>
            <a:endParaRPr kumimoji="1" lang="zh-CN" altLang="en-US" sz="2800" b="1" dirty="0">
              <a:solidFill>
                <a:srgbClr val="3366FF"/>
              </a:solidFill>
              <a:latin typeface="Times New Roman" pitchFamily="18" charset="0"/>
              <a:ea typeface="华文楷体" pitchFamily="2" charset="-122"/>
            </a:endParaRPr>
          </a:p>
          <a:p>
            <a:pPr eaLnBrk="1" hangingPunct="1">
              <a:spcBef>
                <a:spcPct val="50000"/>
              </a:spcBef>
            </a:pPr>
            <a:r>
              <a:rPr kumimoji="1" lang="en-US" altLang="zh-CN" sz="2800" b="1" dirty="0">
                <a:solidFill>
                  <a:srgbClr val="3366FF"/>
                </a:solidFill>
                <a:latin typeface="Times New Roman" pitchFamily="18" charset="0"/>
                <a:ea typeface="华文楷体" pitchFamily="2" charset="-122"/>
              </a:rPr>
              <a:t>F</a:t>
            </a:r>
            <a:r>
              <a:rPr kumimoji="1" lang="zh-CN" altLang="en-US" sz="2800" b="1" baseline="-25000" dirty="0">
                <a:solidFill>
                  <a:srgbClr val="3366FF"/>
                </a:solidFill>
                <a:latin typeface="Times New Roman" pitchFamily="18" charset="0"/>
                <a:ea typeface="华文楷体" pitchFamily="2" charset="-122"/>
              </a:rPr>
              <a:t>浮</a:t>
            </a:r>
            <a:r>
              <a:rPr kumimoji="1" lang="en-US" altLang="zh-CN" sz="2800" b="1" dirty="0">
                <a:solidFill>
                  <a:srgbClr val="3366FF"/>
                </a:solidFill>
                <a:latin typeface="Times New Roman" pitchFamily="18" charset="0"/>
                <a:ea typeface="华文楷体" pitchFamily="2" charset="-122"/>
              </a:rPr>
              <a:t>=G</a:t>
            </a:r>
            <a:r>
              <a:rPr kumimoji="1" lang="zh-CN" altLang="en-US" sz="2800" b="1" baseline="-25000" dirty="0">
                <a:solidFill>
                  <a:srgbClr val="3366FF"/>
                </a:solidFill>
                <a:latin typeface="Times New Roman" pitchFamily="18" charset="0"/>
                <a:ea typeface="华文楷体" pitchFamily="2" charset="-122"/>
              </a:rPr>
              <a:t>液</a:t>
            </a:r>
            <a:r>
              <a:rPr kumimoji="1" lang="en-US" altLang="zh-CN" sz="2800" b="1" dirty="0">
                <a:solidFill>
                  <a:srgbClr val="3366FF"/>
                </a:solidFill>
                <a:latin typeface="Times New Roman" pitchFamily="18" charset="0"/>
                <a:ea typeface="华文楷体" pitchFamily="2" charset="-122"/>
              </a:rPr>
              <a:t>=ρ</a:t>
            </a:r>
            <a:r>
              <a:rPr kumimoji="1" lang="zh-CN" altLang="en-US" sz="2800" b="1" baseline="-25000" dirty="0">
                <a:solidFill>
                  <a:srgbClr val="3366FF"/>
                </a:solidFill>
                <a:latin typeface="Times New Roman" pitchFamily="18" charset="0"/>
                <a:ea typeface="华文楷体" pitchFamily="2" charset="-122"/>
              </a:rPr>
              <a:t>液</a:t>
            </a:r>
            <a:r>
              <a:rPr kumimoji="1" lang="en-US" altLang="zh-CN" sz="2800" b="1" dirty="0" err="1">
                <a:solidFill>
                  <a:srgbClr val="3366FF"/>
                </a:solidFill>
                <a:latin typeface="Times New Roman" pitchFamily="18" charset="0"/>
                <a:ea typeface="华文楷体" pitchFamily="2" charset="-122"/>
              </a:rPr>
              <a:t>gV</a:t>
            </a:r>
            <a:r>
              <a:rPr kumimoji="1" lang="zh-CN" altLang="en-US" sz="2800" b="1" baseline="-25000" dirty="0">
                <a:solidFill>
                  <a:srgbClr val="3366FF"/>
                </a:solidFill>
                <a:latin typeface="Times New Roman" pitchFamily="18" charset="0"/>
                <a:ea typeface="华文楷体" pitchFamily="2" charset="-122"/>
              </a:rPr>
              <a:t>排</a:t>
            </a:r>
            <a:r>
              <a:rPr kumimoji="1" lang="en-US" altLang="zh-CN" sz="2800" b="1" dirty="0">
                <a:solidFill>
                  <a:srgbClr val="3366FF"/>
                </a:solidFill>
                <a:latin typeface="Times New Roman" pitchFamily="18" charset="0"/>
                <a:ea typeface="华文楷体" pitchFamily="2" charset="-122"/>
              </a:rPr>
              <a:t>=ρ</a:t>
            </a:r>
            <a:r>
              <a:rPr kumimoji="1" lang="zh-CN" altLang="en-US" sz="2800" b="1" baseline="-25000" dirty="0">
                <a:solidFill>
                  <a:srgbClr val="3366FF"/>
                </a:solidFill>
                <a:latin typeface="Times New Roman" pitchFamily="18" charset="0"/>
                <a:ea typeface="华文楷体" pitchFamily="2" charset="-122"/>
              </a:rPr>
              <a:t>液</a:t>
            </a:r>
            <a:r>
              <a:rPr kumimoji="1" lang="en-US" altLang="zh-CN" sz="2800" b="1" dirty="0" err="1">
                <a:solidFill>
                  <a:srgbClr val="3366FF"/>
                </a:solidFill>
                <a:latin typeface="Times New Roman" pitchFamily="18" charset="0"/>
                <a:ea typeface="华文楷体" pitchFamily="2" charset="-122"/>
              </a:rPr>
              <a:t>gV</a:t>
            </a:r>
            <a:r>
              <a:rPr kumimoji="1" lang="zh-CN" altLang="en-US" sz="2800" b="1" baseline="-25000" dirty="0">
                <a:solidFill>
                  <a:srgbClr val="3366FF"/>
                </a:solidFill>
                <a:latin typeface="Times New Roman" pitchFamily="18" charset="0"/>
                <a:ea typeface="华文楷体" pitchFamily="2" charset="-122"/>
              </a:rPr>
              <a:t>浸</a:t>
            </a:r>
            <a:r>
              <a:rPr kumimoji="1" lang="en-US" altLang="zh-CN" sz="2800" b="1" dirty="0">
                <a:solidFill>
                  <a:srgbClr val="3366FF"/>
                </a:solidFill>
                <a:latin typeface="Times New Roman" pitchFamily="18" charset="0"/>
                <a:ea typeface="华文楷体" pitchFamily="2" charset="-122"/>
              </a:rPr>
              <a:t>=ρ</a:t>
            </a:r>
            <a:r>
              <a:rPr kumimoji="1" lang="zh-CN" altLang="en-US" sz="2800" b="1" baseline="-25000" dirty="0">
                <a:solidFill>
                  <a:srgbClr val="3366FF"/>
                </a:solidFill>
                <a:latin typeface="Times New Roman" pitchFamily="18" charset="0"/>
                <a:ea typeface="华文楷体" pitchFamily="2" charset="-122"/>
              </a:rPr>
              <a:t>液</a:t>
            </a:r>
            <a:r>
              <a:rPr kumimoji="1" lang="en-US" altLang="zh-CN" sz="2800" b="1" dirty="0" err="1">
                <a:solidFill>
                  <a:srgbClr val="3366FF"/>
                </a:solidFill>
                <a:latin typeface="Times New Roman" pitchFamily="18" charset="0"/>
                <a:ea typeface="华文楷体" pitchFamily="2" charset="-122"/>
              </a:rPr>
              <a:t>gV</a:t>
            </a:r>
            <a:r>
              <a:rPr kumimoji="1" lang="zh-CN" altLang="en-US" sz="2800" b="1" baseline="-25000" dirty="0">
                <a:solidFill>
                  <a:srgbClr val="3366FF"/>
                </a:solidFill>
                <a:latin typeface="Times New Roman" pitchFamily="18" charset="0"/>
                <a:ea typeface="华文楷体" pitchFamily="2" charset="-122"/>
              </a:rPr>
              <a:t>物</a:t>
            </a:r>
          </a:p>
        </p:txBody>
      </p:sp>
      <p:sp>
        <p:nvSpPr>
          <p:cNvPr id="216068" name="Text Box 4"/>
          <p:cNvSpPr txBox="1">
            <a:spLocks noChangeArrowheads="1"/>
          </p:cNvSpPr>
          <p:nvPr/>
        </p:nvSpPr>
        <p:spPr bwMode="auto">
          <a:xfrm>
            <a:off x="455613" y="4289425"/>
            <a:ext cx="54102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a:solidFill>
                  <a:srgbClr val="3366FF"/>
                </a:solidFill>
                <a:latin typeface="Times New Roman" pitchFamily="18" charset="0"/>
                <a:ea typeface="华文楷体" pitchFamily="2" charset="-122"/>
              </a:rPr>
              <a:t>②部分浸入时， </a:t>
            </a:r>
            <a:r>
              <a:rPr kumimoji="1" lang="en-US" altLang="zh-CN" sz="2800" b="1">
                <a:solidFill>
                  <a:srgbClr val="3366FF"/>
                </a:solidFill>
                <a:latin typeface="Times New Roman" pitchFamily="18" charset="0"/>
                <a:ea typeface="华文楷体" pitchFamily="2" charset="-122"/>
              </a:rPr>
              <a:t>V</a:t>
            </a:r>
            <a:r>
              <a:rPr kumimoji="1" lang="zh-CN" altLang="en-US" sz="2800" b="1" baseline="-25000">
                <a:solidFill>
                  <a:srgbClr val="3366FF"/>
                </a:solidFill>
                <a:latin typeface="Times New Roman" pitchFamily="18" charset="0"/>
                <a:ea typeface="华文楷体" pitchFamily="2" charset="-122"/>
              </a:rPr>
              <a:t>排</a:t>
            </a:r>
            <a:r>
              <a:rPr kumimoji="1" lang="en-US" altLang="zh-CN" sz="2800" b="1">
                <a:solidFill>
                  <a:srgbClr val="3366FF"/>
                </a:solidFill>
                <a:latin typeface="Times New Roman" pitchFamily="18" charset="0"/>
                <a:ea typeface="华文楷体" pitchFamily="2" charset="-122"/>
              </a:rPr>
              <a:t>=V</a:t>
            </a:r>
            <a:r>
              <a:rPr kumimoji="1" lang="zh-CN" altLang="en-US" sz="2800" b="1" baseline="-25000">
                <a:solidFill>
                  <a:srgbClr val="3366FF"/>
                </a:solidFill>
                <a:latin typeface="Times New Roman" pitchFamily="18" charset="0"/>
                <a:ea typeface="华文楷体" pitchFamily="2" charset="-122"/>
              </a:rPr>
              <a:t>浸</a:t>
            </a:r>
            <a:r>
              <a:rPr kumimoji="1" lang="en-US" altLang="zh-CN" sz="2800" b="1">
                <a:solidFill>
                  <a:srgbClr val="FF0066"/>
                </a:solidFill>
                <a:latin typeface="Times New Roman" pitchFamily="18" charset="0"/>
                <a:ea typeface="华文楷体" pitchFamily="2" charset="-122"/>
              </a:rPr>
              <a:t>&lt;</a:t>
            </a:r>
            <a:r>
              <a:rPr kumimoji="1" lang="en-US" altLang="zh-CN" sz="2800" b="1">
                <a:solidFill>
                  <a:srgbClr val="3366FF"/>
                </a:solidFill>
                <a:latin typeface="Times New Roman" pitchFamily="18" charset="0"/>
                <a:ea typeface="华文楷体" pitchFamily="2" charset="-122"/>
              </a:rPr>
              <a:t>V</a:t>
            </a:r>
            <a:r>
              <a:rPr kumimoji="1" lang="zh-CN" altLang="en-US" sz="2800" b="1" baseline="-25000">
                <a:solidFill>
                  <a:srgbClr val="3366FF"/>
                </a:solidFill>
                <a:latin typeface="Times New Roman" pitchFamily="18" charset="0"/>
                <a:ea typeface="华文楷体" pitchFamily="2" charset="-122"/>
              </a:rPr>
              <a:t>物</a:t>
            </a:r>
            <a:endParaRPr kumimoji="1" lang="zh-CN" altLang="en-US" sz="2800" b="1" baseline="-25000">
              <a:solidFill>
                <a:srgbClr val="3366FF"/>
              </a:solidFill>
              <a:latin typeface="Times New Roman" pitchFamily="18" charset="0"/>
              <a:ea typeface="华文楷体" pitchFamily="2" charset="-122"/>
            </a:endParaRPr>
          </a:p>
          <a:p>
            <a:pPr eaLnBrk="1" hangingPunct="1">
              <a:spcBef>
                <a:spcPct val="50000"/>
              </a:spcBef>
            </a:pPr>
            <a:r>
              <a:rPr kumimoji="1" lang="en-US" altLang="zh-CN" sz="2800" b="1">
                <a:solidFill>
                  <a:srgbClr val="3366FF"/>
                </a:solidFill>
                <a:latin typeface="Times New Roman" pitchFamily="18" charset="0"/>
                <a:ea typeface="华文楷体" pitchFamily="2" charset="-122"/>
              </a:rPr>
              <a:t>F</a:t>
            </a:r>
            <a:r>
              <a:rPr kumimoji="1" lang="zh-CN" altLang="en-US" sz="2800" b="1" baseline="-25000">
                <a:solidFill>
                  <a:srgbClr val="3366FF"/>
                </a:solidFill>
                <a:latin typeface="Times New Roman" pitchFamily="18" charset="0"/>
                <a:ea typeface="华文楷体" pitchFamily="2" charset="-122"/>
              </a:rPr>
              <a:t>浮</a:t>
            </a:r>
            <a:r>
              <a:rPr kumimoji="1" lang="en-US" altLang="zh-CN" sz="2800" b="1">
                <a:solidFill>
                  <a:srgbClr val="3366FF"/>
                </a:solidFill>
                <a:latin typeface="Times New Roman" pitchFamily="18" charset="0"/>
                <a:ea typeface="华文楷体" pitchFamily="2" charset="-122"/>
              </a:rPr>
              <a:t>=ρ</a:t>
            </a:r>
            <a:r>
              <a:rPr kumimoji="1" lang="zh-CN" altLang="en-US" sz="2800" b="1" baseline="-25000">
                <a:solidFill>
                  <a:srgbClr val="3366FF"/>
                </a:solidFill>
                <a:latin typeface="Times New Roman" pitchFamily="18" charset="0"/>
                <a:ea typeface="华文楷体" pitchFamily="2" charset="-122"/>
              </a:rPr>
              <a:t>液</a:t>
            </a:r>
            <a:r>
              <a:rPr kumimoji="1" lang="en-US" altLang="zh-CN" sz="2800" b="1">
                <a:solidFill>
                  <a:srgbClr val="3366FF"/>
                </a:solidFill>
                <a:latin typeface="Times New Roman" pitchFamily="18" charset="0"/>
                <a:ea typeface="华文楷体" pitchFamily="2" charset="-122"/>
              </a:rPr>
              <a:t>gV</a:t>
            </a:r>
            <a:r>
              <a:rPr kumimoji="1" lang="zh-CN" altLang="en-US" sz="2800" b="1" baseline="-25000">
                <a:solidFill>
                  <a:srgbClr val="3366FF"/>
                </a:solidFill>
                <a:latin typeface="Times New Roman" pitchFamily="18" charset="0"/>
                <a:ea typeface="华文楷体" pitchFamily="2" charset="-122"/>
              </a:rPr>
              <a:t>排</a:t>
            </a:r>
            <a:r>
              <a:rPr kumimoji="1" lang="en-US" altLang="zh-CN" sz="2800" b="1">
                <a:solidFill>
                  <a:srgbClr val="3366FF"/>
                </a:solidFill>
                <a:latin typeface="Times New Roman" pitchFamily="18" charset="0"/>
                <a:ea typeface="华文楷体" pitchFamily="2" charset="-122"/>
              </a:rPr>
              <a:t>=ρ</a:t>
            </a:r>
            <a:r>
              <a:rPr kumimoji="1" lang="zh-CN" altLang="en-US" sz="2800" b="1" baseline="-25000">
                <a:solidFill>
                  <a:srgbClr val="3366FF"/>
                </a:solidFill>
                <a:latin typeface="Times New Roman" pitchFamily="18" charset="0"/>
                <a:ea typeface="华文楷体" pitchFamily="2" charset="-122"/>
              </a:rPr>
              <a:t>液</a:t>
            </a:r>
            <a:r>
              <a:rPr kumimoji="1" lang="en-US" altLang="zh-CN" sz="2800" b="1">
                <a:solidFill>
                  <a:srgbClr val="3366FF"/>
                </a:solidFill>
                <a:latin typeface="Times New Roman" pitchFamily="18" charset="0"/>
                <a:ea typeface="华文楷体" pitchFamily="2" charset="-122"/>
              </a:rPr>
              <a:t>gV</a:t>
            </a:r>
            <a:r>
              <a:rPr kumimoji="1" lang="zh-CN" altLang="en-US" sz="2800" b="1" baseline="-25000">
                <a:solidFill>
                  <a:srgbClr val="3366FF"/>
                </a:solidFill>
                <a:latin typeface="Times New Roman" pitchFamily="18" charset="0"/>
                <a:ea typeface="华文楷体" pitchFamily="2" charset="-122"/>
              </a:rPr>
              <a:t>浸</a:t>
            </a:r>
            <a:r>
              <a:rPr kumimoji="1" lang="en-US" altLang="zh-CN" sz="2800" b="1">
                <a:solidFill>
                  <a:srgbClr val="FF0066"/>
                </a:solidFill>
                <a:latin typeface="Times New Roman" pitchFamily="18" charset="0"/>
                <a:ea typeface="华文楷体" pitchFamily="2" charset="-122"/>
              </a:rPr>
              <a:t>&lt;</a:t>
            </a:r>
            <a:r>
              <a:rPr kumimoji="1" lang="en-US" altLang="zh-CN" sz="2800" b="1">
                <a:solidFill>
                  <a:srgbClr val="3366FF"/>
                </a:solidFill>
                <a:latin typeface="Times New Roman" pitchFamily="18" charset="0"/>
                <a:ea typeface="华文楷体" pitchFamily="2" charset="-122"/>
              </a:rPr>
              <a:t>ρ</a:t>
            </a:r>
            <a:r>
              <a:rPr kumimoji="1" lang="zh-CN" altLang="en-US" sz="2800" b="1" baseline="-25000">
                <a:solidFill>
                  <a:srgbClr val="3366FF"/>
                </a:solidFill>
                <a:latin typeface="Times New Roman" pitchFamily="18" charset="0"/>
                <a:ea typeface="华文楷体" pitchFamily="2" charset="-122"/>
              </a:rPr>
              <a:t>液</a:t>
            </a:r>
            <a:r>
              <a:rPr kumimoji="1" lang="en-US" altLang="zh-CN" sz="2800" b="1">
                <a:solidFill>
                  <a:srgbClr val="3366FF"/>
                </a:solidFill>
                <a:latin typeface="Times New Roman" pitchFamily="18" charset="0"/>
                <a:ea typeface="华文楷体" pitchFamily="2" charset="-122"/>
              </a:rPr>
              <a:t>gV</a:t>
            </a:r>
            <a:r>
              <a:rPr kumimoji="1" lang="zh-CN" altLang="en-US" sz="2800" b="1" baseline="-25000">
                <a:solidFill>
                  <a:srgbClr val="3366FF"/>
                </a:solidFill>
                <a:latin typeface="Times New Roman" pitchFamily="18" charset="0"/>
                <a:ea typeface="华文楷体" pitchFamily="2" charset="-122"/>
              </a:rPr>
              <a:t>物</a:t>
            </a:r>
          </a:p>
        </p:txBody>
      </p:sp>
      <p:grpSp>
        <p:nvGrpSpPr>
          <p:cNvPr id="2" name="Group 5"/>
          <p:cNvGrpSpPr/>
          <p:nvPr/>
        </p:nvGrpSpPr>
        <p:grpSpPr bwMode="auto">
          <a:xfrm>
            <a:off x="7010400" y="1295400"/>
            <a:ext cx="1524000" cy="1676400"/>
            <a:chOff x="4416" y="816"/>
            <a:chExt cx="960" cy="1056"/>
          </a:xfrm>
        </p:grpSpPr>
        <p:grpSp>
          <p:nvGrpSpPr>
            <p:cNvPr id="18454" name="Group 6"/>
            <p:cNvGrpSpPr/>
            <p:nvPr/>
          </p:nvGrpSpPr>
          <p:grpSpPr bwMode="auto">
            <a:xfrm>
              <a:off x="4416" y="816"/>
              <a:ext cx="960" cy="1056"/>
              <a:chOff x="816" y="1824"/>
              <a:chExt cx="960" cy="1056"/>
            </a:xfrm>
          </p:grpSpPr>
          <p:sp>
            <p:nvSpPr>
              <p:cNvPr id="18456" name="Line 7"/>
              <p:cNvSpPr>
                <a:spLocks noChangeShapeType="1"/>
              </p:cNvSpPr>
              <p:nvPr/>
            </p:nvSpPr>
            <p:spPr bwMode="auto">
              <a:xfrm>
                <a:off x="816" y="1872"/>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7" name="Line 8"/>
              <p:cNvSpPr>
                <a:spLocks noChangeShapeType="1"/>
              </p:cNvSpPr>
              <p:nvPr/>
            </p:nvSpPr>
            <p:spPr bwMode="auto">
              <a:xfrm>
                <a:off x="816" y="2880"/>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8" name="Line 9"/>
              <p:cNvSpPr>
                <a:spLocks noChangeShapeType="1"/>
              </p:cNvSpPr>
              <p:nvPr/>
            </p:nvSpPr>
            <p:spPr bwMode="auto">
              <a:xfrm flipH="1" flipV="1">
                <a:off x="1776" y="1824"/>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9" name="Line 10"/>
              <p:cNvSpPr>
                <a:spLocks noChangeShapeType="1"/>
              </p:cNvSpPr>
              <p:nvPr/>
            </p:nvSpPr>
            <p:spPr bwMode="auto">
              <a:xfrm>
                <a:off x="816" y="21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60" name="Line 11"/>
              <p:cNvSpPr>
                <a:spLocks noChangeShapeType="1"/>
              </p:cNvSpPr>
              <p:nvPr/>
            </p:nvSpPr>
            <p:spPr bwMode="auto">
              <a:xfrm>
                <a:off x="816" y="225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61" name="Line 12"/>
              <p:cNvSpPr>
                <a:spLocks noChangeShapeType="1"/>
              </p:cNvSpPr>
              <p:nvPr/>
            </p:nvSpPr>
            <p:spPr bwMode="auto">
              <a:xfrm>
                <a:off x="816" y="2400"/>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62" name="Line 13"/>
              <p:cNvSpPr>
                <a:spLocks noChangeShapeType="1"/>
              </p:cNvSpPr>
              <p:nvPr/>
            </p:nvSpPr>
            <p:spPr bwMode="auto">
              <a:xfrm>
                <a:off x="816" y="259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63" name="Line 14"/>
              <p:cNvSpPr>
                <a:spLocks noChangeShapeType="1"/>
              </p:cNvSpPr>
              <p:nvPr/>
            </p:nvSpPr>
            <p:spPr bwMode="auto">
              <a:xfrm>
                <a:off x="816" y="273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18455" name="Rectangle 15"/>
            <p:cNvSpPr>
              <a:spLocks noChangeArrowheads="1"/>
            </p:cNvSpPr>
            <p:nvPr/>
          </p:nvSpPr>
          <p:spPr bwMode="auto">
            <a:xfrm>
              <a:off x="4656" y="1248"/>
              <a:ext cx="432"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grpSp>
        <p:nvGrpSpPr>
          <p:cNvPr id="4" name="Group 16"/>
          <p:cNvGrpSpPr/>
          <p:nvPr/>
        </p:nvGrpSpPr>
        <p:grpSpPr bwMode="auto">
          <a:xfrm>
            <a:off x="6934200" y="4038600"/>
            <a:ext cx="1524000" cy="1676400"/>
            <a:chOff x="4368" y="2544"/>
            <a:chExt cx="960" cy="1056"/>
          </a:xfrm>
        </p:grpSpPr>
        <p:grpSp>
          <p:nvGrpSpPr>
            <p:cNvPr id="18442" name="Group 17"/>
            <p:cNvGrpSpPr/>
            <p:nvPr/>
          </p:nvGrpSpPr>
          <p:grpSpPr bwMode="auto">
            <a:xfrm>
              <a:off x="4368" y="2544"/>
              <a:ext cx="960" cy="1056"/>
              <a:chOff x="816" y="1824"/>
              <a:chExt cx="960" cy="1056"/>
            </a:xfrm>
          </p:grpSpPr>
          <p:sp>
            <p:nvSpPr>
              <p:cNvPr id="18446" name="Line 18"/>
              <p:cNvSpPr>
                <a:spLocks noChangeShapeType="1"/>
              </p:cNvSpPr>
              <p:nvPr/>
            </p:nvSpPr>
            <p:spPr bwMode="auto">
              <a:xfrm>
                <a:off x="816" y="1872"/>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7" name="Line 19"/>
              <p:cNvSpPr>
                <a:spLocks noChangeShapeType="1"/>
              </p:cNvSpPr>
              <p:nvPr/>
            </p:nvSpPr>
            <p:spPr bwMode="auto">
              <a:xfrm>
                <a:off x="816" y="2880"/>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8" name="Line 20"/>
              <p:cNvSpPr>
                <a:spLocks noChangeShapeType="1"/>
              </p:cNvSpPr>
              <p:nvPr/>
            </p:nvSpPr>
            <p:spPr bwMode="auto">
              <a:xfrm flipH="1" flipV="1">
                <a:off x="1776" y="1824"/>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9" name="Line 21"/>
              <p:cNvSpPr>
                <a:spLocks noChangeShapeType="1"/>
              </p:cNvSpPr>
              <p:nvPr/>
            </p:nvSpPr>
            <p:spPr bwMode="auto">
              <a:xfrm>
                <a:off x="816" y="21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0" name="Line 22"/>
              <p:cNvSpPr>
                <a:spLocks noChangeShapeType="1"/>
              </p:cNvSpPr>
              <p:nvPr/>
            </p:nvSpPr>
            <p:spPr bwMode="auto">
              <a:xfrm>
                <a:off x="816" y="225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1" name="Line 23"/>
              <p:cNvSpPr>
                <a:spLocks noChangeShapeType="1"/>
              </p:cNvSpPr>
              <p:nvPr/>
            </p:nvSpPr>
            <p:spPr bwMode="auto">
              <a:xfrm>
                <a:off x="816" y="2400"/>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2" name="Line 24"/>
              <p:cNvSpPr>
                <a:spLocks noChangeShapeType="1"/>
              </p:cNvSpPr>
              <p:nvPr/>
            </p:nvSpPr>
            <p:spPr bwMode="auto">
              <a:xfrm>
                <a:off x="816" y="259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53" name="Line 25"/>
              <p:cNvSpPr>
                <a:spLocks noChangeShapeType="1"/>
              </p:cNvSpPr>
              <p:nvPr/>
            </p:nvSpPr>
            <p:spPr bwMode="auto">
              <a:xfrm>
                <a:off x="816" y="273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18443" name="Group 26"/>
            <p:cNvGrpSpPr/>
            <p:nvPr/>
          </p:nvGrpSpPr>
          <p:grpSpPr bwMode="auto">
            <a:xfrm>
              <a:off x="4560" y="2640"/>
              <a:ext cx="480" cy="410"/>
              <a:chOff x="4608" y="2400"/>
              <a:chExt cx="384" cy="336"/>
            </a:xfrm>
          </p:grpSpPr>
          <p:sp>
            <p:nvSpPr>
              <p:cNvPr id="18444" name="Rectangle 27"/>
              <p:cNvSpPr>
                <a:spLocks noChangeArrowheads="1"/>
              </p:cNvSpPr>
              <p:nvPr/>
            </p:nvSpPr>
            <p:spPr bwMode="auto">
              <a:xfrm>
                <a:off x="4608" y="2400"/>
                <a:ext cx="384"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sp>
            <p:nvSpPr>
              <p:cNvPr id="18445" name="Rectangle 28"/>
              <p:cNvSpPr>
                <a:spLocks noChangeArrowheads="1"/>
              </p:cNvSpPr>
              <p:nvPr/>
            </p:nvSpPr>
            <p:spPr bwMode="auto">
              <a:xfrm>
                <a:off x="4608" y="2400"/>
                <a:ext cx="384" cy="144"/>
              </a:xfrm>
              <a:prstGeom prst="rect">
                <a:avLst/>
              </a:prstGeom>
              <a:solidFill>
                <a:srgbClr val="FF0066"/>
              </a:solidFill>
              <a:ln w="9525">
                <a:solidFill>
                  <a:schemeClr val="tx1"/>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latin typeface="Times New Roman" pitchFamily="18" charset="0"/>
                  <a:ea typeface="华文楷体" pitchFamily="2" charset="-122"/>
                </a:endParaRPr>
              </a:p>
            </p:txBody>
          </p:sp>
        </p:grpSp>
      </p:grpSp>
      <p:sp>
        <p:nvSpPr>
          <p:cNvPr id="216093" name="Text Box 29"/>
          <p:cNvSpPr txBox="1">
            <a:spLocks noChangeArrowheads="1"/>
          </p:cNvSpPr>
          <p:nvPr/>
        </p:nvSpPr>
        <p:spPr bwMode="auto">
          <a:xfrm>
            <a:off x="6629400" y="3124200"/>
            <a:ext cx="2133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排</a:t>
            </a: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浸</a:t>
            </a: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物</a:t>
            </a:r>
            <a:endParaRPr kumimoji="1" lang="zh-CN" altLang="en-US" sz="2800" b="1" baseline="-25000">
              <a:solidFill>
                <a:srgbClr val="3366FF"/>
              </a:solidFill>
              <a:latin typeface="Times New Roman" pitchFamily="18" charset="0"/>
              <a:ea typeface="华文楷体" pitchFamily="2" charset="-122"/>
            </a:endParaRPr>
          </a:p>
        </p:txBody>
      </p:sp>
      <p:sp>
        <p:nvSpPr>
          <p:cNvPr id="216094" name="Text Box 30"/>
          <p:cNvSpPr txBox="1">
            <a:spLocks noChangeArrowheads="1"/>
          </p:cNvSpPr>
          <p:nvPr/>
        </p:nvSpPr>
        <p:spPr bwMode="auto">
          <a:xfrm>
            <a:off x="6553200" y="6019800"/>
            <a:ext cx="220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排</a:t>
            </a: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浸</a:t>
            </a:r>
            <a:r>
              <a:rPr kumimoji="1" lang="en-US" altLang="zh-CN" sz="2800" b="1">
                <a:solidFill>
                  <a:srgbClr val="FF0066"/>
                </a:solidFill>
                <a:latin typeface="Times New Roman" pitchFamily="18" charset="0"/>
                <a:ea typeface="华文楷体" pitchFamily="2" charset="-122"/>
              </a:rPr>
              <a:t>&lt;</a:t>
            </a:r>
            <a:r>
              <a:rPr kumimoji="1" lang="en-US" altLang="zh-CN" sz="2800" b="1">
                <a:solidFill>
                  <a:srgbClr val="000066"/>
                </a:solidFill>
                <a:latin typeface="Times New Roman" pitchFamily="18" charset="0"/>
                <a:ea typeface="华文楷体" pitchFamily="2" charset="-122"/>
              </a:rPr>
              <a:t>V</a:t>
            </a:r>
            <a:r>
              <a:rPr kumimoji="1" lang="zh-CN" altLang="en-US" sz="2800" b="1" baseline="-25000">
                <a:solidFill>
                  <a:srgbClr val="000066"/>
                </a:solidFill>
                <a:latin typeface="Times New Roman" pitchFamily="18" charset="0"/>
                <a:ea typeface="华文楷体" pitchFamily="2" charset="-122"/>
              </a:rPr>
              <a:t>物</a:t>
            </a:r>
            <a:endParaRPr kumimoji="1" lang="zh-CN" altLang="en-US" sz="2400">
              <a:latin typeface="Times New Roman" pitchFamily="18" charset="0"/>
              <a:ea typeface="华文楷体" pitchFamily="2" charset="-122"/>
            </a:endParaRPr>
          </a:p>
        </p:txBody>
      </p:sp>
      <p:sp>
        <p:nvSpPr>
          <p:cNvPr id="216095" name="AutoShape 31"/>
          <p:cNvSpPr>
            <a:spLocks noChangeArrowheads="1"/>
          </p:cNvSpPr>
          <p:nvPr/>
        </p:nvSpPr>
        <p:spPr bwMode="auto">
          <a:xfrm>
            <a:off x="5638800" y="5334000"/>
            <a:ext cx="958850" cy="685800"/>
          </a:xfrm>
          <a:prstGeom prst="wedgeRoundRectCallout">
            <a:avLst>
              <a:gd name="adj1" fmla="val 147847"/>
              <a:gd name="adj2" fmla="val -142130"/>
              <a:gd name="adj3" fmla="val 16667"/>
            </a:avLst>
          </a:prstGeom>
          <a:solidFill>
            <a:srgbClr val="FFFF66"/>
          </a:solidFill>
          <a:ln w="9525">
            <a:solidFill>
              <a:srgbClr val="FFFF66"/>
            </a:solidFill>
            <a:miter lim="800000"/>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kumimoji="1" lang="en-US" altLang="zh-CN" sz="2400" b="1">
                <a:latin typeface="Times New Roman" pitchFamily="18" charset="0"/>
                <a:ea typeface="华文楷体" pitchFamily="2" charset="-122"/>
              </a:rPr>
              <a:t>V</a:t>
            </a:r>
            <a:r>
              <a:rPr kumimoji="1" lang="zh-CN" altLang="en-US" sz="2400" b="1" baseline="-25000">
                <a:latin typeface="Times New Roman" pitchFamily="18" charset="0"/>
                <a:ea typeface="华文楷体" pitchFamily="2" charset="-122"/>
              </a:rPr>
              <a:t>浸</a:t>
            </a:r>
            <a:endParaRPr kumimoji="1" lang="zh-CN" altLang="en-US" sz="2400">
              <a:latin typeface="Times New Roman" pitchFamily="18" charset="0"/>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16093"/>
                                        </p:tgtEl>
                                        <p:attrNameLst>
                                          <p:attrName>style.visibility</p:attrName>
                                        </p:attrNameLst>
                                      </p:cBhvr>
                                      <p:to>
                                        <p:strVal val="visible"/>
                                      </p:to>
                                    </p:set>
                                    <p:anim calcmode="lin" valueType="num">
                                      <p:cBhvr additive="base">
                                        <p:cTn id="13" dur="500" fill="hold"/>
                                        <p:tgtEl>
                                          <p:spTgt spid="216093"/>
                                        </p:tgtEl>
                                        <p:attrNameLst>
                                          <p:attrName>ppt_x</p:attrName>
                                        </p:attrNameLst>
                                      </p:cBhvr>
                                      <p:tavLst>
                                        <p:tav tm="0">
                                          <p:val>
                                            <p:strVal val="1+#ppt_w/2"/>
                                          </p:val>
                                        </p:tav>
                                        <p:tav tm="100000">
                                          <p:val>
                                            <p:strVal val="#ppt_x"/>
                                          </p:val>
                                        </p:tav>
                                      </p:tavLst>
                                    </p:anim>
                                    <p:anim calcmode="lin" valueType="num">
                                      <p:cBhvr additive="base">
                                        <p:cTn id="14" dur="500" fill="hold"/>
                                        <p:tgtEl>
                                          <p:spTgt spid="21609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6067"/>
                                        </p:tgtEl>
                                        <p:attrNameLst>
                                          <p:attrName>style.visibility</p:attrName>
                                        </p:attrNameLst>
                                      </p:cBhvr>
                                      <p:to>
                                        <p:strVal val="visible"/>
                                      </p:to>
                                    </p:set>
                                    <p:anim calcmode="lin" valueType="num">
                                      <p:cBhvr additive="base">
                                        <p:cTn id="19" dur="500" fill="hold"/>
                                        <p:tgtEl>
                                          <p:spTgt spid="216067"/>
                                        </p:tgtEl>
                                        <p:attrNameLst>
                                          <p:attrName>ppt_x</p:attrName>
                                        </p:attrNameLst>
                                      </p:cBhvr>
                                      <p:tavLst>
                                        <p:tav tm="0">
                                          <p:val>
                                            <p:strVal val="0-#ppt_w/2"/>
                                          </p:val>
                                        </p:tav>
                                        <p:tav tm="100000">
                                          <p:val>
                                            <p:strVal val="#ppt_x"/>
                                          </p:val>
                                        </p:tav>
                                      </p:tavLst>
                                    </p:anim>
                                    <p:anim calcmode="lin" valueType="num">
                                      <p:cBhvr additive="base">
                                        <p:cTn id="20" dur="500" fill="hold"/>
                                        <p:tgtEl>
                                          <p:spTgt spid="21606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6095"/>
                                        </p:tgtEl>
                                        <p:attrNameLst>
                                          <p:attrName>style.visibility</p:attrName>
                                        </p:attrNameLst>
                                      </p:cBhvr>
                                      <p:to>
                                        <p:strVal val="visible"/>
                                      </p:to>
                                    </p:set>
                                    <p:anim calcmode="lin" valueType="num">
                                      <p:cBhvr additive="base">
                                        <p:cTn id="31" dur="500" fill="hold"/>
                                        <p:tgtEl>
                                          <p:spTgt spid="216095"/>
                                        </p:tgtEl>
                                        <p:attrNameLst>
                                          <p:attrName>ppt_x</p:attrName>
                                        </p:attrNameLst>
                                      </p:cBhvr>
                                      <p:tavLst>
                                        <p:tav tm="0">
                                          <p:val>
                                            <p:strVal val="#ppt_x"/>
                                          </p:val>
                                        </p:tav>
                                        <p:tav tm="100000">
                                          <p:val>
                                            <p:strVal val="#ppt_x"/>
                                          </p:val>
                                        </p:tav>
                                      </p:tavLst>
                                    </p:anim>
                                    <p:anim calcmode="lin" valueType="num">
                                      <p:cBhvr additive="base">
                                        <p:cTn id="32" dur="500" fill="hold"/>
                                        <p:tgtEl>
                                          <p:spTgt spid="21609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16094"/>
                                        </p:tgtEl>
                                        <p:attrNameLst>
                                          <p:attrName>style.visibility</p:attrName>
                                        </p:attrNameLst>
                                      </p:cBhvr>
                                      <p:to>
                                        <p:strVal val="visible"/>
                                      </p:to>
                                    </p:set>
                                    <p:anim calcmode="lin" valueType="num">
                                      <p:cBhvr additive="base">
                                        <p:cTn id="37" dur="500" fill="hold"/>
                                        <p:tgtEl>
                                          <p:spTgt spid="216094"/>
                                        </p:tgtEl>
                                        <p:attrNameLst>
                                          <p:attrName>ppt_x</p:attrName>
                                        </p:attrNameLst>
                                      </p:cBhvr>
                                      <p:tavLst>
                                        <p:tav tm="0">
                                          <p:val>
                                            <p:strVal val="1+#ppt_w/2"/>
                                          </p:val>
                                        </p:tav>
                                        <p:tav tm="100000">
                                          <p:val>
                                            <p:strVal val="#ppt_x"/>
                                          </p:val>
                                        </p:tav>
                                      </p:tavLst>
                                    </p:anim>
                                    <p:anim calcmode="lin" valueType="num">
                                      <p:cBhvr additive="base">
                                        <p:cTn id="38" dur="500" fill="hold"/>
                                        <p:tgtEl>
                                          <p:spTgt spid="21609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16068"/>
                                        </p:tgtEl>
                                        <p:attrNameLst>
                                          <p:attrName>style.visibility</p:attrName>
                                        </p:attrNameLst>
                                      </p:cBhvr>
                                      <p:to>
                                        <p:strVal val="visible"/>
                                      </p:to>
                                    </p:set>
                                    <p:anim calcmode="lin" valueType="num">
                                      <p:cBhvr additive="base">
                                        <p:cTn id="43" dur="500" fill="hold"/>
                                        <p:tgtEl>
                                          <p:spTgt spid="216068"/>
                                        </p:tgtEl>
                                        <p:attrNameLst>
                                          <p:attrName>ppt_x</p:attrName>
                                        </p:attrNameLst>
                                      </p:cBhvr>
                                      <p:tavLst>
                                        <p:tav tm="0">
                                          <p:val>
                                            <p:strVal val="0-#ppt_w/2"/>
                                          </p:val>
                                        </p:tav>
                                        <p:tav tm="100000">
                                          <p:val>
                                            <p:strVal val="#ppt_x"/>
                                          </p:val>
                                        </p:tav>
                                      </p:tavLst>
                                    </p:anim>
                                    <p:anim calcmode="lin" valueType="num">
                                      <p:cBhvr additive="base">
                                        <p:cTn id="44" dur="500" fill="hold"/>
                                        <p:tgtEl>
                                          <p:spTgt spid="2160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7" grpId="0" autoUpdateAnimBg="0"/>
      <p:bldP spid="216068" grpId="0" autoUpdateAnimBg="0"/>
      <p:bldP spid="216093" grpId="0" autoUpdateAnimBg="0"/>
      <p:bldP spid="216094" grpId="0" autoUpdateAnimBg="0"/>
      <p:bldP spid="216095"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11188" y="992188"/>
            <a:ext cx="792003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55000"/>
              </a:lnSpc>
              <a:spcBef>
                <a:spcPct val="50000"/>
              </a:spcBef>
            </a:pPr>
            <a:r>
              <a:rPr kumimoji="1" lang="en-US" altLang="zh-CN" sz="3200" b="1">
                <a:latin typeface="Times New Roman" pitchFamily="18" charset="0"/>
                <a:ea typeface="华文楷体" pitchFamily="2" charset="-122"/>
              </a:rPr>
              <a:t>3</a:t>
            </a:r>
            <a:r>
              <a:rPr kumimoji="1" lang="zh-CN" altLang="en-US" sz="3200" b="1">
                <a:latin typeface="Times New Roman" pitchFamily="18" charset="0"/>
                <a:ea typeface="华文楷体" pitchFamily="2" charset="-122"/>
              </a:rPr>
              <a:t>、同一物体浸没在不同的液体中时，由于</a:t>
            </a:r>
            <a:r>
              <a:rPr kumimoji="1" lang="zh-CN" altLang="en-US" sz="3200" b="1">
                <a:solidFill>
                  <a:srgbClr val="000066"/>
                </a:solidFill>
                <a:latin typeface="Times New Roman" pitchFamily="18" charset="0"/>
                <a:ea typeface="华文楷体" pitchFamily="2" charset="-122"/>
              </a:rPr>
              <a:t>液体的密度不同，所受的浮力也不同</a:t>
            </a:r>
            <a:r>
              <a:rPr kumimoji="1" lang="en-US" altLang="zh-CN" sz="3200" b="1">
                <a:solidFill>
                  <a:srgbClr val="000066"/>
                </a:solidFill>
                <a:latin typeface="Times New Roman" pitchFamily="18" charset="0"/>
                <a:ea typeface="华文楷体" pitchFamily="2" charset="-122"/>
              </a:rPr>
              <a:t>.</a:t>
            </a:r>
          </a:p>
        </p:txBody>
      </p:sp>
      <p:sp>
        <p:nvSpPr>
          <p:cNvPr id="217091" name="Text Box 3"/>
          <p:cNvSpPr txBox="1">
            <a:spLocks noChangeArrowheads="1"/>
          </p:cNvSpPr>
          <p:nvPr/>
        </p:nvSpPr>
        <p:spPr bwMode="auto">
          <a:xfrm>
            <a:off x="793750" y="3025775"/>
            <a:ext cx="5956300"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55000"/>
              </a:lnSpc>
              <a:spcBef>
                <a:spcPct val="50000"/>
              </a:spcBef>
            </a:pPr>
            <a:r>
              <a:rPr kumimoji="1" lang="zh-CN" altLang="en-US" sz="3200" b="1">
                <a:latin typeface="Times New Roman" pitchFamily="18" charset="0"/>
                <a:ea typeface="华文楷体" pitchFamily="2" charset="-122"/>
              </a:rPr>
              <a:t>根据公式</a:t>
            </a:r>
            <a:r>
              <a:rPr kumimoji="1" lang="zh-CN" altLang="en-US" sz="3200" b="1">
                <a:solidFill>
                  <a:srgbClr val="3366FF"/>
                </a:solidFill>
                <a:latin typeface="Times New Roman" pitchFamily="18" charset="0"/>
                <a:ea typeface="华文楷体" pitchFamily="2" charset="-122"/>
              </a:rPr>
              <a:t>  </a:t>
            </a:r>
            <a:r>
              <a:rPr kumimoji="1" lang="en-US" altLang="zh-CN" sz="3200" b="1">
                <a:solidFill>
                  <a:srgbClr val="FF0066"/>
                </a:solidFill>
                <a:latin typeface="Times New Roman" pitchFamily="18" charset="0"/>
                <a:ea typeface="华文楷体" pitchFamily="2" charset="-122"/>
              </a:rPr>
              <a:t>F</a:t>
            </a:r>
            <a:r>
              <a:rPr kumimoji="1" lang="zh-CN" altLang="en-US" sz="3200" b="1" baseline="-25000">
                <a:solidFill>
                  <a:srgbClr val="FF0066"/>
                </a:solidFill>
                <a:latin typeface="Times New Roman" pitchFamily="18" charset="0"/>
                <a:ea typeface="华文楷体" pitchFamily="2" charset="-122"/>
              </a:rPr>
              <a:t>浮</a:t>
            </a:r>
            <a:r>
              <a:rPr kumimoji="1" lang="en-US" altLang="zh-CN" sz="3200" b="1">
                <a:solidFill>
                  <a:srgbClr val="FF0066"/>
                </a:solidFill>
                <a:latin typeface="Times New Roman" pitchFamily="18" charset="0"/>
                <a:ea typeface="华文楷体" pitchFamily="2" charset="-122"/>
              </a:rPr>
              <a:t>=ρ</a:t>
            </a:r>
            <a:r>
              <a:rPr kumimoji="1" lang="zh-CN" altLang="en-US" sz="3200" b="1" baseline="-25000">
                <a:solidFill>
                  <a:srgbClr val="FF0066"/>
                </a:solidFill>
                <a:latin typeface="Times New Roman" pitchFamily="18" charset="0"/>
                <a:ea typeface="华文楷体" pitchFamily="2" charset="-122"/>
              </a:rPr>
              <a:t>液</a:t>
            </a:r>
            <a:r>
              <a:rPr kumimoji="1" lang="en-US" altLang="zh-CN" sz="3200" b="1">
                <a:solidFill>
                  <a:srgbClr val="FF0066"/>
                </a:solidFill>
                <a:latin typeface="Times New Roman" pitchFamily="18" charset="0"/>
                <a:ea typeface="华文楷体" pitchFamily="2" charset="-122"/>
              </a:rPr>
              <a:t>g V</a:t>
            </a:r>
            <a:r>
              <a:rPr kumimoji="1" lang="zh-CN" altLang="en-US" sz="3200" b="1" baseline="-25000">
                <a:solidFill>
                  <a:srgbClr val="FF0066"/>
                </a:solidFill>
                <a:latin typeface="Times New Roman" pitchFamily="18" charset="0"/>
                <a:ea typeface="华文楷体" pitchFamily="2" charset="-122"/>
              </a:rPr>
              <a:t>排</a:t>
            </a:r>
            <a:r>
              <a:rPr kumimoji="1" lang="zh-CN" altLang="en-US" sz="3200" b="1" baseline="-25000">
                <a:solidFill>
                  <a:srgbClr val="3366FF"/>
                </a:solidFill>
                <a:latin typeface="Times New Roman" pitchFamily="18" charset="0"/>
                <a:ea typeface="华文楷体" pitchFamily="2" charset="-122"/>
              </a:rPr>
              <a:t>，</a:t>
            </a:r>
            <a:endParaRPr kumimoji="1" lang="zh-CN" altLang="en-US" sz="3200" b="1" baseline="-25000">
              <a:solidFill>
                <a:srgbClr val="3366FF"/>
              </a:solidFill>
              <a:latin typeface="Times New Roman" pitchFamily="18" charset="0"/>
              <a:ea typeface="华文楷体" pitchFamily="2" charset="-122"/>
            </a:endParaRPr>
          </a:p>
          <a:p>
            <a:pPr eaLnBrk="1" hangingPunct="1">
              <a:lnSpc>
                <a:spcPct val="155000"/>
              </a:lnSpc>
              <a:spcBef>
                <a:spcPct val="50000"/>
              </a:spcBef>
            </a:pPr>
            <a:r>
              <a:rPr kumimoji="1" lang="zh-CN" altLang="en-US" sz="3200" b="1">
                <a:latin typeface="Times New Roman" pitchFamily="18" charset="0"/>
                <a:ea typeface="华文楷体" pitchFamily="2" charset="-122"/>
              </a:rPr>
              <a:t>浸没时</a:t>
            </a:r>
            <a:r>
              <a:rPr kumimoji="1" lang="zh-CN" altLang="en-US" sz="3200" b="1" baseline="-25000">
                <a:latin typeface="Times New Roman" pitchFamily="18" charset="0"/>
                <a:ea typeface="华文楷体" pitchFamily="2" charset="-122"/>
              </a:rPr>
              <a:t>，</a:t>
            </a:r>
            <a:r>
              <a:rPr kumimoji="1" lang="zh-CN" altLang="en-US" sz="3200" b="1" baseline="-25000">
                <a:solidFill>
                  <a:srgbClr val="3366FF"/>
                </a:solidFill>
                <a:latin typeface="Times New Roman" pitchFamily="18" charset="0"/>
                <a:ea typeface="华文楷体" pitchFamily="2" charset="-122"/>
              </a:rPr>
              <a:t> </a:t>
            </a:r>
            <a:r>
              <a:rPr kumimoji="1" lang="en-US" altLang="zh-CN" sz="3200" b="1">
                <a:solidFill>
                  <a:srgbClr val="FF0066"/>
                </a:solidFill>
                <a:latin typeface="Times New Roman" pitchFamily="18" charset="0"/>
                <a:ea typeface="华文楷体" pitchFamily="2" charset="-122"/>
              </a:rPr>
              <a:t>V</a:t>
            </a:r>
            <a:r>
              <a:rPr kumimoji="1" lang="zh-CN" altLang="en-US" sz="3200" b="1" baseline="-25000">
                <a:solidFill>
                  <a:srgbClr val="FF0066"/>
                </a:solidFill>
                <a:latin typeface="Times New Roman" pitchFamily="18" charset="0"/>
                <a:ea typeface="华文楷体" pitchFamily="2" charset="-122"/>
              </a:rPr>
              <a:t>排 </a:t>
            </a:r>
            <a:r>
              <a:rPr kumimoji="1" lang="en-US" altLang="zh-CN" sz="3200" b="1">
                <a:solidFill>
                  <a:srgbClr val="FF0066"/>
                </a:solidFill>
                <a:latin typeface="Times New Roman" pitchFamily="18" charset="0"/>
                <a:ea typeface="华文楷体" pitchFamily="2" charset="-122"/>
              </a:rPr>
              <a:t>= V</a:t>
            </a:r>
            <a:r>
              <a:rPr kumimoji="1" lang="zh-CN" altLang="en-US" sz="3200" b="1" baseline="-25000">
                <a:solidFill>
                  <a:srgbClr val="FF0066"/>
                </a:solidFill>
                <a:latin typeface="Times New Roman" pitchFamily="18" charset="0"/>
                <a:ea typeface="华文楷体" pitchFamily="2" charset="-122"/>
              </a:rPr>
              <a:t>物</a:t>
            </a:r>
            <a:r>
              <a:rPr kumimoji="1" lang="zh-CN" altLang="en-US" sz="3200" b="1" baseline="-25000">
                <a:solidFill>
                  <a:srgbClr val="3366FF"/>
                </a:solidFill>
                <a:latin typeface="Times New Roman" pitchFamily="18" charset="0"/>
                <a:ea typeface="华文楷体" pitchFamily="2" charset="-122"/>
              </a:rPr>
              <a:t>，</a:t>
            </a:r>
            <a:endParaRPr kumimoji="1" lang="zh-CN" altLang="en-US" sz="3200" b="1" baseline="-25000">
              <a:solidFill>
                <a:srgbClr val="3366FF"/>
              </a:solidFill>
              <a:latin typeface="Times New Roman" pitchFamily="18" charset="0"/>
              <a:ea typeface="华文楷体" pitchFamily="2" charset="-122"/>
            </a:endParaRPr>
          </a:p>
          <a:p>
            <a:pPr eaLnBrk="1" hangingPunct="1">
              <a:lnSpc>
                <a:spcPct val="155000"/>
              </a:lnSpc>
              <a:spcBef>
                <a:spcPct val="50000"/>
              </a:spcBef>
            </a:pPr>
            <a:r>
              <a:rPr kumimoji="1" lang="zh-CN" altLang="en-US" sz="3200" b="1">
                <a:latin typeface="Times New Roman" pitchFamily="18" charset="0"/>
                <a:ea typeface="华文楷体" pitchFamily="2" charset="-122"/>
              </a:rPr>
              <a:t>当</a:t>
            </a:r>
            <a:r>
              <a:rPr kumimoji="1" lang="en-US" altLang="zh-CN" sz="3200" b="1">
                <a:latin typeface="Times New Roman" pitchFamily="18" charset="0"/>
                <a:ea typeface="华文楷体" pitchFamily="2" charset="-122"/>
              </a:rPr>
              <a:t>ρ</a:t>
            </a:r>
            <a:r>
              <a:rPr kumimoji="1" lang="zh-CN" altLang="en-US" sz="3200" b="1" baseline="-25000">
                <a:latin typeface="Times New Roman" pitchFamily="18" charset="0"/>
                <a:ea typeface="华文楷体" pitchFamily="2" charset="-122"/>
              </a:rPr>
              <a:t>液</a:t>
            </a:r>
            <a:r>
              <a:rPr kumimoji="1" lang="zh-CN" altLang="en-US" sz="3200" b="1">
                <a:latin typeface="Times New Roman" pitchFamily="18" charset="0"/>
                <a:ea typeface="华文楷体" pitchFamily="2" charset="-122"/>
              </a:rPr>
              <a:t>不同时，浮力也随之变化</a:t>
            </a:r>
            <a:r>
              <a:rPr kumimoji="1" lang="zh-CN" altLang="en-US" sz="3200" b="1" baseline="-25000">
                <a:latin typeface="Times New Roman" pitchFamily="18" charset="0"/>
                <a:ea typeface="华文楷体"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7091"/>
                                        </p:tgtEl>
                                        <p:attrNameLst>
                                          <p:attrName>style.visibility</p:attrName>
                                        </p:attrNameLst>
                                      </p:cBhvr>
                                      <p:to>
                                        <p:strVal val="visible"/>
                                      </p:to>
                                    </p:set>
                                    <p:animEffect transition="in" filter="box(in)">
                                      <p:cBhvr>
                                        <p:cTn id="7" dur="500"/>
                                        <p:tgtEl>
                                          <p:spTgt spid="217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idx="1"/>
          </p:nvPr>
        </p:nvSpPr>
        <p:spPr>
          <a:xfrm>
            <a:off x="468313" y="1031875"/>
            <a:ext cx="8250237" cy="5064125"/>
          </a:xfrm>
        </p:spPr>
        <p:txBody>
          <a:bodyPr/>
          <a:lstStyle/>
          <a:p>
            <a:pPr eaLnBrk="1" hangingPunct="1">
              <a:lnSpc>
                <a:spcPct val="90000"/>
              </a:lnSpc>
              <a:buFont typeface="Wingdings" pitchFamily="2" charset="2"/>
              <a:buNone/>
            </a:pPr>
            <a:r>
              <a:rPr lang="zh-CN" altLang="en-US" sz="4000" b="1" dirty="0" smtClean="0">
                <a:solidFill>
                  <a:srgbClr val="0000CC"/>
                </a:solidFill>
                <a:latin typeface="Times New Roman" pitchFamily="18" charset="0"/>
                <a:ea typeface="华文楷体" pitchFamily="2" charset="-122"/>
              </a:rPr>
              <a:t>阿基米德原理的数学表达式：</a:t>
            </a:r>
            <a:endParaRPr lang="zh-CN" altLang="en-US" sz="4000" b="1" dirty="0" smtClean="0">
              <a:solidFill>
                <a:srgbClr val="0000CC"/>
              </a:solidFill>
              <a:latin typeface="Times New Roman" pitchFamily="18" charset="0"/>
              <a:ea typeface="华文楷体" pitchFamily="2" charset="-122"/>
            </a:endParaRPr>
          </a:p>
          <a:p>
            <a:pPr eaLnBrk="1" hangingPunct="1">
              <a:lnSpc>
                <a:spcPct val="90000"/>
              </a:lnSpc>
              <a:buFont typeface="Wingdings" pitchFamily="2" charset="2"/>
              <a:buNone/>
            </a:pPr>
            <a:r>
              <a:rPr lang="zh-CN" altLang="en-US" b="1" dirty="0" smtClean="0">
                <a:latin typeface="Times New Roman" pitchFamily="18" charset="0"/>
                <a:ea typeface="华文楷体" pitchFamily="2" charset="-122"/>
              </a:rPr>
              <a:t>           </a:t>
            </a:r>
            <a:r>
              <a:rPr lang="en-US" altLang="en-US" sz="4000" b="1" dirty="0" smtClean="0">
                <a:latin typeface="Times New Roman" pitchFamily="18" charset="0"/>
                <a:ea typeface="华文楷体" pitchFamily="2" charset="-122"/>
              </a:rPr>
              <a:t>F</a:t>
            </a:r>
            <a:r>
              <a:rPr lang="zh-CN" altLang="en-US" b="1" baseline="-25000" dirty="0" smtClean="0">
                <a:latin typeface="Times New Roman" pitchFamily="18" charset="0"/>
                <a:ea typeface="华文楷体" pitchFamily="2" charset="-122"/>
              </a:rPr>
              <a:t>浮</a:t>
            </a:r>
            <a:r>
              <a:rPr lang="en-US" altLang="zh-CN" sz="4000" b="1" dirty="0" smtClean="0">
                <a:latin typeface="Times New Roman" pitchFamily="18" charset="0"/>
                <a:ea typeface="华文楷体" pitchFamily="2" charset="-122"/>
              </a:rPr>
              <a:t>=</a:t>
            </a:r>
            <a:r>
              <a:rPr lang="en-US" altLang="en-US" sz="4000" b="1" dirty="0" smtClean="0">
                <a:latin typeface="Times New Roman" pitchFamily="18" charset="0"/>
                <a:ea typeface="华文楷体" pitchFamily="2" charset="-122"/>
              </a:rPr>
              <a:t>G</a:t>
            </a:r>
            <a:r>
              <a:rPr lang="zh-CN" altLang="zh-CN" b="1" baseline="-25000" dirty="0" smtClean="0">
                <a:latin typeface="Times New Roman" pitchFamily="18" charset="0"/>
                <a:ea typeface="华文楷体" pitchFamily="2" charset="-122"/>
              </a:rPr>
              <a:t>排</a:t>
            </a:r>
            <a:r>
              <a:rPr lang="en-US" altLang="zh-CN" sz="4000" b="1" dirty="0" smtClean="0">
                <a:latin typeface="Times New Roman" pitchFamily="18" charset="0"/>
                <a:ea typeface="华文楷体" pitchFamily="2" charset="-122"/>
              </a:rPr>
              <a:t>= </a:t>
            </a:r>
            <a:r>
              <a:rPr kumimoji="1" lang="en-US" altLang="zh-CN" sz="3600" b="1" dirty="0" smtClean="0">
                <a:solidFill>
                  <a:srgbClr val="FF3300"/>
                </a:solidFill>
                <a:latin typeface="Times New Roman" pitchFamily="18" charset="0"/>
                <a:ea typeface="华文楷体" pitchFamily="2" charset="-122"/>
              </a:rPr>
              <a:t>m</a:t>
            </a:r>
            <a:r>
              <a:rPr kumimoji="1" lang="zh-CN" altLang="en-US" sz="3600" b="1" baseline="-25000" dirty="0" smtClean="0">
                <a:solidFill>
                  <a:srgbClr val="FF3300"/>
                </a:solidFill>
                <a:latin typeface="Times New Roman" pitchFamily="18" charset="0"/>
                <a:ea typeface="华文楷体" pitchFamily="2" charset="-122"/>
              </a:rPr>
              <a:t>排</a:t>
            </a:r>
            <a:r>
              <a:rPr lang="en-US" altLang="zh-CN" sz="4000" b="1" dirty="0" smtClean="0">
                <a:latin typeface="Times New Roman" pitchFamily="18" charset="0"/>
                <a:ea typeface="华文楷体" pitchFamily="2" charset="-122"/>
              </a:rPr>
              <a:t>g=ρ</a:t>
            </a:r>
            <a:r>
              <a:rPr lang="zh-CN" altLang="en-US" b="1" baseline="-25000" dirty="0" smtClean="0">
                <a:latin typeface="Times New Roman" pitchFamily="18" charset="0"/>
                <a:ea typeface="华文楷体" pitchFamily="2" charset="-122"/>
              </a:rPr>
              <a:t>液</a:t>
            </a:r>
            <a:r>
              <a:rPr lang="en-US" altLang="zh-CN" sz="4000" b="1" dirty="0" smtClean="0">
                <a:latin typeface="Times New Roman" pitchFamily="18" charset="0"/>
                <a:ea typeface="华文楷体" pitchFamily="2" charset="-122"/>
              </a:rPr>
              <a:t>V</a:t>
            </a:r>
            <a:r>
              <a:rPr lang="zh-CN" altLang="en-US" sz="4000" b="1" baseline="-25000" dirty="0" smtClean="0">
                <a:latin typeface="Times New Roman" pitchFamily="18" charset="0"/>
                <a:ea typeface="华文楷体" pitchFamily="2" charset="-122"/>
              </a:rPr>
              <a:t>排</a:t>
            </a:r>
            <a:r>
              <a:rPr lang="en-US" altLang="zh-CN" sz="4000" b="1" dirty="0" smtClean="0">
                <a:latin typeface="Times New Roman" pitchFamily="18" charset="0"/>
                <a:ea typeface="华文楷体" pitchFamily="2" charset="-122"/>
              </a:rPr>
              <a:t>g</a:t>
            </a:r>
            <a:r>
              <a:rPr lang="en-US" altLang="zh-CN" sz="3600" b="1" dirty="0" smtClean="0">
                <a:latin typeface="Times New Roman" pitchFamily="18" charset="0"/>
                <a:ea typeface="华文楷体" pitchFamily="2" charset="-122"/>
              </a:rPr>
              <a:t>          </a:t>
            </a:r>
            <a:endParaRPr lang="zh-CN" altLang="zh-CN" sz="3600" b="1" baseline="-25000" dirty="0" smtClean="0">
              <a:latin typeface="Times New Roman" pitchFamily="18" charset="0"/>
              <a:ea typeface="华文楷体" pitchFamily="2" charset="-122"/>
            </a:endParaRPr>
          </a:p>
          <a:p>
            <a:pPr eaLnBrk="1" hangingPunct="1">
              <a:lnSpc>
                <a:spcPct val="90000"/>
              </a:lnSpc>
              <a:buFont typeface="Wingdings" pitchFamily="2" charset="2"/>
              <a:buNone/>
            </a:pPr>
            <a:r>
              <a:rPr lang="en-US" altLang="zh-CN" sz="3600" b="1" dirty="0" smtClean="0">
                <a:latin typeface="Times New Roman" pitchFamily="18" charset="0"/>
                <a:ea typeface="华文楷体" pitchFamily="2" charset="-122"/>
              </a:rPr>
              <a:t>   </a:t>
            </a:r>
            <a:r>
              <a:rPr lang="zh-CN" altLang="en-US" sz="3600" b="1" dirty="0" smtClean="0">
                <a:latin typeface="Times New Roman" pitchFamily="18" charset="0"/>
                <a:ea typeface="华文楷体" pitchFamily="2" charset="-122"/>
              </a:rPr>
              <a:t>说明：</a:t>
            </a: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r>
              <a:rPr lang="zh-CN" altLang="en-US" sz="3600" b="1" dirty="0" smtClean="0">
                <a:latin typeface="Times New Roman" pitchFamily="18" charset="0"/>
                <a:ea typeface="华文楷体" pitchFamily="2" charset="-122"/>
              </a:rPr>
              <a:t>   </a:t>
            </a:r>
            <a:r>
              <a:rPr lang="en-US" altLang="zh-CN" sz="3600" b="1" dirty="0" smtClean="0">
                <a:latin typeface="Times New Roman" pitchFamily="18" charset="0"/>
                <a:ea typeface="华文楷体" pitchFamily="2" charset="-122"/>
              </a:rPr>
              <a:t>1.</a:t>
            </a:r>
            <a:r>
              <a:rPr lang="zh-CN" altLang="en-US" sz="3600" b="1" dirty="0" smtClean="0">
                <a:latin typeface="Times New Roman" pitchFamily="18" charset="0"/>
                <a:ea typeface="华文楷体" pitchFamily="2" charset="-122"/>
              </a:rPr>
              <a:t>物体排开液体体积相等时，液体密度越大，浮力越大。</a:t>
            </a: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r>
              <a:rPr lang="zh-CN" altLang="en-US" sz="3600" b="1" dirty="0" smtClean="0">
                <a:latin typeface="Times New Roman" pitchFamily="18" charset="0"/>
                <a:ea typeface="华文楷体" pitchFamily="2" charset="-122"/>
              </a:rPr>
              <a:t>   </a:t>
            </a:r>
            <a:r>
              <a:rPr lang="en-US" altLang="zh-CN" sz="3600" b="1" dirty="0" smtClean="0">
                <a:latin typeface="Times New Roman" pitchFamily="18" charset="0"/>
                <a:ea typeface="华文楷体" pitchFamily="2" charset="-122"/>
              </a:rPr>
              <a:t>2.</a:t>
            </a:r>
            <a:r>
              <a:rPr lang="zh-CN" altLang="en-US" sz="3600" b="1" dirty="0" smtClean="0">
                <a:latin typeface="Times New Roman" pitchFamily="18" charset="0"/>
                <a:ea typeface="华文楷体" pitchFamily="2" charset="-122"/>
              </a:rPr>
              <a:t>液体密度相等时，物体排开液体体积越大，浮力越大</a:t>
            </a: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r>
              <a:rPr lang="zh-CN" altLang="en-US" sz="3600" b="1" dirty="0" smtClean="0">
                <a:latin typeface="Times New Roman" pitchFamily="18" charset="0"/>
                <a:ea typeface="华文楷体" pitchFamily="2" charset="-122"/>
              </a:rPr>
              <a:t>   </a:t>
            </a:r>
            <a:r>
              <a:rPr lang="en-US" altLang="zh-CN" sz="3600" b="1" dirty="0" smtClean="0">
                <a:latin typeface="Times New Roman" pitchFamily="18" charset="0"/>
                <a:ea typeface="华文楷体" pitchFamily="2" charset="-122"/>
              </a:rPr>
              <a:t>3.</a:t>
            </a:r>
            <a:r>
              <a:rPr lang="zh-CN" altLang="en-US" sz="3600" b="1" dirty="0" smtClean="0">
                <a:latin typeface="Times New Roman" pitchFamily="18" charset="0"/>
                <a:ea typeface="华文楷体" pitchFamily="2" charset="-122"/>
              </a:rPr>
              <a:t>阿基米德原理也适用于气体。</a:t>
            </a: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endParaRPr lang="zh-CN" altLang="en-US" sz="3600" b="1" dirty="0" smtClean="0">
              <a:latin typeface="Times New Roman" pitchFamily="18" charset="0"/>
              <a:ea typeface="华文楷体" pitchFamily="2" charset="-122"/>
            </a:endParaRPr>
          </a:p>
          <a:p>
            <a:pPr eaLnBrk="1" hangingPunct="1">
              <a:lnSpc>
                <a:spcPct val="90000"/>
              </a:lnSpc>
              <a:buFont typeface="Wingdings" pitchFamily="2" charset="2"/>
              <a:buNone/>
            </a:pPr>
            <a:endParaRPr lang="zh-CN" altLang="en-US" b="1" dirty="0" smtClean="0">
              <a:latin typeface="Times New Roman" pitchFamily="18" charset="0"/>
              <a:ea typeface="华文楷体" pitchFamily="2" charset="-122"/>
            </a:endParaRPr>
          </a:p>
          <a:p>
            <a:pPr eaLnBrk="1" hangingPunct="1">
              <a:lnSpc>
                <a:spcPct val="90000"/>
              </a:lnSpc>
              <a:buFont typeface="Wingdings" pitchFamily="2" charset="2"/>
              <a:buNone/>
            </a:pPr>
            <a:endParaRPr lang="zh-CN" altLang="en-US" b="1" dirty="0" smtClean="0">
              <a:latin typeface="Times New Roman" pitchFamily="18" charset="0"/>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3474">
                                            <p:txEl>
                                              <p:pRg st="0" end="0"/>
                                            </p:txEl>
                                          </p:spTgt>
                                        </p:tgtEl>
                                        <p:attrNameLst>
                                          <p:attrName>style.visibility</p:attrName>
                                        </p:attrNameLst>
                                      </p:cBhvr>
                                      <p:to>
                                        <p:strVal val="visible"/>
                                      </p:to>
                                    </p:set>
                                    <p:anim calcmode="lin" valueType="num">
                                      <p:cBhvr additive="base">
                                        <p:cTn id="7" dur="500" fill="hold"/>
                                        <p:tgtEl>
                                          <p:spTgt spid="23347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347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3474">
                                            <p:txEl>
                                              <p:pRg st="1" end="1"/>
                                            </p:txEl>
                                          </p:spTgt>
                                        </p:tgtEl>
                                        <p:attrNameLst>
                                          <p:attrName>style.visibility</p:attrName>
                                        </p:attrNameLst>
                                      </p:cBhvr>
                                      <p:to>
                                        <p:strVal val="visible"/>
                                      </p:to>
                                    </p:set>
                                    <p:anim calcmode="lin" valueType="num">
                                      <p:cBhvr additive="base">
                                        <p:cTn id="11" dur="500" fill="hold"/>
                                        <p:tgtEl>
                                          <p:spTgt spid="23347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347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3474">
                                            <p:txEl>
                                              <p:pRg st="2" end="2"/>
                                            </p:txEl>
                                          </p:spTgt>
                                        </p:tgtEl>
                                        <p:attrNameLst>
                                          <p:attrName>style.visibility</p:attrName>
                                        </p:attrNameLst>
                                      </p:cBhvr>
                                      <p:to>
                                        <p:strVal val="visible"/>
                                      </p:to>
                                    </p:set>
                                    <p:anim calcmode="lin" valueType="num">
                                      <p:cBhvr additive="base">
                                        <p:cTn id="17" dur="500" fill="hold"/>
                                        <p:tgtEl>
                                          <p:spTgt spid="23347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3347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33474">
                                            <p:txEl>
                                              <p:pRg st="3" end="3"/>
                                            </p:txEl>
                                          </p:spTgt>
                                        </p:tgtEl>
                                        <p:attrNameLst>
                                          <p:attrName>style.visibility</p:attrName>
                                        </p:attrNameLst>
                                      </p:cBhvr>
                                      <p:to>
                                        <p:strVal val="visible"/>
                                      </p:to>
                                    </p:set>
                                    <p:anim calcmode="lin" valueType="num">
                                      <p:cBhvr additive="base">
                                        <p:cTn id="21" dur="500" fill="hold"/>
                                        <p:tgtEl>
                                          <p:spTgt spid="23347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33474">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33474">
                                            <p:txEl>
                                              <p:pRg st="4" end="4"/>
                                            </p:txEl>
                                          </p:spTgt>
                                        </p:tgtEl>
                                        <p:attrNameLst>
                                          <p:attrName>style.visibility</p:attrName>
                                        </p:attrNameLst>
                                      </p:cBhvr>
                                      <p:to>
                                        <p:strVal val="visible"/>
                                      </p:to>
                                    </p:set>
                                    <p:anim calcmode="lin" valueType="num">
                                      <p:cBhvr additive="base">
                                        <p:cTn id="25" dur="500" fill="hold"/>
                                        <p:tgtEl>
                                          <p:spTgt spid="23347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3474">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33474">
                                            <p:txEl>
                                              <p:pRg st="5" end="5"/>
                                            </p:txEl>
                                          </p:spTgt>
                                        </p:tgtEl>
                                        <p:attrNameLst>
                                          <p:attrName>style.visibility</p:attrName>
                                        </p:attrNameLst>
                                      </p:cBhvr>
                                      <p:to>
                                        <p:strVal val="visible"/>
                                      </p:to>
                                    </p:set>
                                    <p:anim calcmode="lin" valueType="num">
                                      <p:cBhvr additive="base">
                                        <p:cTn id="29" dur="500" fill="hold"/>
                                        <p:tgtEl>
                                          <p:spTgt spid="23347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3347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052736"/>
            <a:ext cx="8229600" cy="4525963"/>
          </a:xfrm>
        </p:spPr>
        <p:txBody>
          <a:bodyPr/>
          <a:lstStyle/>
          <a:p>
            <a:pPr marL="0" indent="0">
              <a:lnSpc>
                <a:spcPct val="150000"/>
              </a:lnSpc>
              <a:buNone/>
            </a:pPr>
            <a:r>
              <a:rPr lang="zh-CN" altLang="en-US" sz="2800" b="1" dirty="0" smtClean="0">
                <a:solidFill>
                  <a:srgbClr val="0070C0"/>
                </a:solidFill>
              </a:rPr>
              <a:t>阿基米德原理不仅适用于液体，也适用于气体。</a:t>
            </a:r>
            <a:endParaRPr lang="en-US" altLang="zh-CN" sz="2800" b="1" dirty="0" smtClean="0">
              <a:solidFill>
                <a:srgbClr val="0070C0"/>
              </a:solidFill>
            </a:endParaRPr>
          </a:p>
          <a:p>
            <a:pPr marL="0" indent="0">
              <a:lnSpc>
                <a:spcPct val="150000"/>
              </a:lnSpc>
              <a:buNone/>
            </a:pPr>
            <a:r>
              <a:rPr lang="zh-CN" altLang="en-US" sz="2800" b="1" dirty="0">
                <a:solidFill>
                  <a:srgbClr val="0070C0"/>
                </a:solidFill>
              </a:rPr>
              <a:t>节日里放飞的</a:t>
            </a:r>
            <a:r>
              <a:rPr lang="zh-CN" altLang="en-US" sz="2800" b="1" dirty="0" smtClean="0">
                <a:solidFill>
                  <a:srgbClr val="0070C0"/>
                </a:solidFill>
              </a:rPr>
              <a:t>气球就是因为受到空气对它的浮力而飞上天空的。</a:t>
            </a:r>
            <a:endParaRPr lang="zh-CN" altLang="en-US" sz="2800" b="1" dirty="0">
              <a:solidFill>
                <a:srgbClr val="0070C0"/>
              </a:solidFill>
            </a:endParaRPr>
          </a:p>
        </p:txBody>
      </p:sp>
      <p:pic>
        <p:nvPicPr>
          <p:cNvPr id="1026" name="Picture 2" descr="http://p3.so.qhmsg.com/bdr/_240_/t0101d9375f725381a8.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07704" y="3429000"/>
            <a:ext cx="5117366" cy="2736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8" name="Group 6"/>
          <p:cNvGrpSpPr/>
          <p:nvPr/>
        </p:nvGrpSpPr>
        <p:grpSpPr bwMode="auto">
          <a:xfrm>
            <a:off x="1107991" y="908720"/>
            <a:ext cx="7200900" cy="5695950"/>
            <a:chOff x="703" y="482"/>
            <a:chExt cx="4536" cy="3588"/>
          </a:xfrm>
        </p:grpSpPr>
        <p:pic>
          <p:nvPicPr>
            <p:cNvPr id="79876" name="Picture 4" descr="20110924050149315"/>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5177"/>
            <a:stretch>
              <a:fillRect/>
            </a:stretch>
          </p:blipFill>
          <p:spPr bwMode="auto">
            <a:xfrm>
              <a:off x="703" y="482"/>
              <a:ext cx="4536" cy="3140"/>
            </a:xfrm>
            <a:prstGeom prst="rect">
              <a:avLst/>
            </a:prstGeom>
            <a:noFill/>
            <a:extLst>
              <a:ext uri="{909E8E84-426E-40DD-AFC4-6F175D3DCCD1}">
                <a14:hiddenFill xmlns:a14="http://schemas.microsoft.com/office/drawing/2010/main">
                  <a:solidFill>
                    <a:srgbClr val="FFFFFF"/>
                  </a:solidFill>
                </a14:hiddenFill>
              </a:ext>
            </a:extLst>
          </p:spPr>
        </p:pic>
        <p:sp>
          <p:nvSpPr>
            <p:cNvPr id="79877" name="Text Box 5"/>
            <p:cNvSpPr txBox="1">
              <a:spLocks noChangeArrowheads="1"/>
            </p:cNvSpPr>
            <p:nvPr/>
          </p:nvSpPr>
          <p:spPr bwMode="auto">
            <a:xfrm>
              <a:off x="1973" y="3702"/>
              <a:ext cx="1950"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3200" b="1" dirty="0" smtClean="0">
                  <a:latin typeface="楷体"/>
                  <a:ea typeface="楷体" pitchFamily="49" charset="-122"/>
                </a:rPr>
                <a:t>“</a:t>
              </a:r>
              <a:r>
                <a:rPr lang="zh-CN" altLang="en-US" sz="3200" b="1" dirty="0" smtClean="0">
                  <a:latin typeface="楷体"/>
                  <a:ea typeface="楷体" pitchFamily="49" charset="-122"/>
                </a:rPr>
                <a:t>辽宁”</a:t>
              </a:r>
              <a:r>
                <a:rPr lang="zh-CN" altLang="en-US" sz="3200" b="1" dirty="0">
                  <a:ea typeface="楷体" pitchFamily="49" charset="-122"/>
                </a:rPr>
                <a:t>号航母</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9878"/>
                                        </p:tgtEl>
                                        <p:attrNameLst>
                                          <p:attrName>style.visibility</p:attrName>
                                        </p:attrNameLst>
                                      </p:cBhvr>
                                      <p:to>
                                        <p:strVal val="visible"/>
                                      </p:to>
                                    </p:set>
                                    <p:animEffect transition="in" filter="blinds(horizontal)">
                                      <p:cBhvr>
                                        <p:cTn id="7" dur="5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AutoShape 5" descr="u=1129998227,741482190&amp;fm=21&amp;gp=0"/>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grpSp>
        <p:nvGrpSpPr>
          <p:cNvPr id="81928" name="Group 8"/>
          <p:cNvGrpSpPr/>
          <p:nvPr/>
        </p:nvGrpSpPr>
        <p:grpSpPr bwMode="auto">
          <a:xfrm>
            <a:off x="1043359" y="879016"/>
            <a:ext cx="7057281" cy="5404768"/>
            <a:chOff x="567" y="255"/>
            <a:chExt cx="4672" cy="3722"/>
          </a:xfrm>
        </p:grpSpPr>
        <p:pic>
          <p:nvPicPr>
            <p:cNvPr id="81926" name="Picture 6" descr="20096269252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67" y="255"/>
              <a:ext cx="4672" cy="3311"/>
            </a:xfrm>
            <a:prstGeom prst="rect">
              <a:avLst/>
            </a:prstGeom>
            <a:noFill/>
            <a:extLst>
              <a:ext uri="{909E8E84-426E-40DD-AFC4-6F175D3DCCD1}">
                <a14:hiddenFill xmlns:a14="http://schemas.microsoft.com/office/drawing/2010/main">
                  <a:solidFill>
                    <a:srgbClr val="FFFFFF"/>
                  </a:solidFill>
                </a14:hiddenFill>
              </a:ext>
            </a:extLst>
          </p:spPr>
        </p:pic>
        <p:sp>
          <p:nvSpPr>
            <p:cNvPr id="81927" name="Text Box 7"/>
            <p:cNvSpPr txBox="1">
              <a:spLocks noChangeArrowheads="1"/>
            </p:cNvSpPr>
            <p:nvPr/>
          </p:nvSpPr>
          <p:spPr bwMode="auto">
            <a:xfrm>
              <a:off x="2018" y="3612"/>
              <a:ext cx="208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b="1">
                  <a:ea typeface="楷体" pitchFamily="49" charset="-122"/>
                </a:rPr>
                <a:t>人在死海中看书</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81928"/>
                                        </p:tgtEl>
                                        <p:attrNameLst>
                                          <p:attrName>style.visibility</p:attrName>
                                        </p:attrNameLst>
                                      </p:cBhvr>
                                      <p:to>
                                        <p:strVal val="visible"/>
                                      </p:to>
                                    </p:set>
                                    <p:animEffect transition="in" filter="blinds(vertical)">
                                      <p:cBhvr>
                                        <p:cTn id="7" dur="500"/>
                                        <p:tgtEl>
                                          <p:spTgt spid="819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3140968"/>
            <a:ext cx="8278812" cy="1470025"/>
          </a:xfrm>
        </p:spPr>
        <p:txBody>
          <a:bodyPr/>
          <a:lstStyle/>
          <a:p>
            <a:r>
              <a:rPr lang="zh-CN" altLang="en-US" sz="3600" dirty="0">
                <a:solidFill>
                  <a:srgbClr val="00B0F0"/>
                </a:solidFill>
                <a:ea typeface="微软雅黑" pitchFamily="34" charset="-122"/>
              </a:rPr>
              <a:t>第五节   学生实验：探究</a:t>
            </a:r>
            <a:r>
              <a:rPr lang="en-US" altLang="zh-CN" sz="3600" dirty="0" smtClean="0">
                <a:solidFill>
                  <a:srgbClr val="00B0F0"/>
                </a:solidFill>
                <a:latin typeface="微软雅黑"/>
                <a:ea typeface="微软雅黑" pitchFamily="34" charset="-122"/>
              </a:rPr>
              <a:t>——</a:t>
            </a:r>
            <a:r>
              <a:rPr lang="zh-CN" altLang="en-US" sz="3600" dirty="0" smtClean="0">
                <a:solidFill>
                  <a:srgbClr val="00B0F0"/>
                </a:solidFill>
                <a:ea typeface="微软雅黑" pitchFamily="34" charset="-122"/>
              </a:rPr>
              <a:t>影响</a:t>
            </a:r>
            <a:r>
              <a:rPr lang="zh-CN" altLang="en-US" sz="3600" dirty="0">
                <a:solidFill>
                  <a:srgbClr val="00B0F0"/>
                </a:solidFill>
                <a:ea typeface="微软雅黑" pitchFamily="34" charset="-122"/>
              </a:rPr>
              <a:t>浮力大小的因素</a:t>
            </a:r>
          </a:p>
        </p:txBody>
      </p:sp>
      <p:sp>
        <p:nvSpPr>
          <p:cNvPr id="2" name="TextBox 1"/>
          <p:cNvSpPr txBox="1"/>
          <p:nvPr/>
        </p:nvSpPr>
        <p:spPr>
          <a:xfrm>
            <a:off x="1752268" y="1586409"/>
            <a:ext cx="6192688" cy="923330"/>
          </a:xfrm>
          <a:prstGeom prst="rect">
            <a:avLst/>
          </a:prstGeom>
          <a:noFill/>
        </p:spPr>
        <p:txBody>
          <a:bodyPr wrap="square" rtlCol="0">
            <a:spAutoFit/>
          </a:bodyPr>
          <a:lstStyle/>
          <a:p>
            <a:r>
              <a:rPr lang="zh-CN" altLang="en-US" sz="5400" b="1" dirty="0" smtClean="0">
                <a:solidFill>
                  <a:srgbClr val="0070C0"/>
                </a:solidFill>
              </a:rPr>
              <a:t>第八章  压强与浮力</a:t>
            </a:r>
            <a:endParaRPr lang="zh-CN" altLang="en-US" sz="5400" b="1" dirty="0">
              <a:solidFill>
                <a:srgbClr val="0070C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00113" y="1773238"/>
            <a:ext cx="2808287" cy="2305050"/>
          </a:xfrm>
          <a:prstGeom prst="rect">
            <a:avLst/>
          </a:prstGeom>
          <a:noFill/>
          <a:extLst>
            <a:ext uri="{909E8E84-426E-40DD-AFC4-6F175D3DCCD1}">
              <a14:hiddenFill xmlns:a14="http://schemas.microsoft.com/office/drawing/2010/main">
                <a:solidFill>
                  <a:srgbClr val="FFFFFF"/>
                </a:solidFill>
              </a14:hiddenFill>
            </a:ext>
          </a:extLst>
        </p:spPr>
      </p:pic>
      <p:sp>
        <p:nvSpPr>
          <p:cNvPr id="10245" name="Text Box 5"/>
          <p:cNvSpPr txBox="1">
            <a:spLocks noChangeArrowheads="1"/>
          </p:cNvSpPr>
          <p:nvPr/>
        </p:nvSpPr>
        <p:spPr bwMode="auto">
          <a:xfrm>
            <a:off x="1955800" y="2292350"/>
            <a:ext cx="327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b="1">
                <a:effectLst>
                  <a:outerShdw blurRad="38100" dist="38100" dir="2700000" algn="tl">
                    <a:srgbClr val="C0C0C0"/>
                  </a:outerShdw>
                </a:effectLst>
                <a:latin typeface="Times New Roman" pitchFamily="18" charset="0"/>
                <a:cs typeface="Times New Roman" pitchFamily="18" charset="0"/>
              </a:rPr>
              <a:t>•</a:t>
            </a:r>
            <a:endParaRPr lang="en-US" altLang="zh-CN" sz="3200" b="1">
              <a:effectLst>
                <a:outerShdw blurRad="38100" dist="38100" dir="2700000" algn="tl">
                  <a:srgbClr val="C0C0C0"/>
                </a:outerShdw>
              </a:effectLst>
              <a:latin typeface="Times New Roman" pitchFamily="18" charset="0"/>
            </a:endParaRPr>
          </a:p>
        </p:txBody>
      </p:sp>
      <p:grpSp>
        <p:nvGrpSpPr>
          <p:cNvPr id="10251" name="Group 11"/>
          <p:cNvGrpSpPr/>
          <p:nvPr/>
        </p:nvGrpSpPr>
        <p:grpSpPr bwMode="auto">
          <a:xfrm>
            <a:off x="2109788" y="2636838"/>
            <a:ext cx="503237" cy="1092200"/>
            <a:chOff x="1328" y="1661"/>
            <a:chExt cx="317" cy="688"/>
          </a:xfrm>
        </p:grpSpPr>
        <p:sp>
          <p:nvSpPr>
            <p:cNvPr id="10247" name="Line 7"/>
            <p:cNvSpPr>
              <a:spLocks noChangeShapeType="1"/>
            </p:cNvSpPr>
            <p:nvPr/>
          </p:nvSpPr>
          <p:spPr bwMode="auto">
            <a:xfrm>
              <a:off x="1338" y="1661"/>
              <a:ext cx="0" cy="59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48" name="Text Box 8"/>
            <p:cNvSpPr txBox="1">
              <a:spLocks noChangeArrowheads="1"/>
            </p:cNvSpPr>
            <p:nvPr/>
          </p:nvSpPr>
          <p:spPr bwMode="auto">
            <a:xfrm>
              <a:off x="1328" y="1984"/>
              <a:ext cx="31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1">
                  <a:solidFill>
                    <a:srgbClr val="FF0000"/>
                  </a:solidFill>
                </a:rPr>
                <a:t>G</a:t>
              </a:r>
            </a:p>
          </p:txBody>
        </p:sp>
      </p:grpSp>
      <p:grpSp>
        <p:nvGrpSpPr>
          <p:cNvPr id="10252" name="Group 12"/>
          <p:cNvGrpSpPr/>
          <p:nvPr/>
        </p:nvGrpSpPr>
        <p:grpSpPr bwMode="auto">
          <a:xfrm>
            <a:off x="2124075" y="1268413"/>
            <a:ext cx="879475" cy="1296987"/>
            <a:chOff x="1338" y="799"/>
            <a:chExt cx="554" cy="817"/>
          </a:xfrm>
        </p:grpSpPr>
        <p:sp>
          <p:nvSpPr>
            <p:cNvPr id="10249" name="Line 9"/>
            <p:cNvSpPr>
              <a:spLocks noChangeShapeType="1"/>
            </p:cNvSpPr>
            <p:nvPr/>
          </p:nvSpPr>
          <p:spPr bwMode="auto">
            <a:xfrm flipV="1">
              <a:off x="1338" y="935"/>
              <a:ext cx="0" cy="681"/>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50" name="Text Box 10"/>
            <p:cNvSpPr txBox="1">
              <a:spLocks noChangeArrowheads="1"/>
            </p:cNvSpPr>
            <p:nvPr/>
          </p:nvSpPr>
          <p:spPr bwMode="auto">
            <a:xfrm>
              <a:off x="1348" y="799"/>
              <a:ext cx="54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1">
                  <a:solidFill>
                    <a:srgbClr val="FF0000"/>
                  </a:solidFill>
                </a:rPr>
                <a:t>F</a:t>
              </a:r>
              <a:r>
                <a:rPr lang="zh-CN" altLang="en-US" sz="3200" b="1" baseline="-25000">
                  <a:solidFill>
                    <a:srgbClr val="FF0000"/>
                  </a:solidFill>
                </a:rPr>
                <a:t>托</a:t>
              </a:r>
            </a:p>
          </p:txBody>
        </p:sp>
      </p:grpSp>
      <p:pic>
        <p:nvPicPr>
          <p:cNvPr id="10255"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341438"/>
            <a:ext cx="3095625" cy="3240087"/>
          </a:xfrm>
          <a:prstGeom prst="rect">
            <a:avLst/>
          </a:prstGeom>
          <a:noFill/>
          <a:extLst>
            <a:ext uri="{909E8E84-426E-40DD-AFC4-6F175D3DCCD1}">
              <a14:hiddenFill xmlns:a14="http://schemas.microsoft.com/office/drawing/2010/main">
                <a:solidFill>
                  <a:srgbClr val="FFFFFF"/>
                </a:solidFill>
              </a14:hiddenFill>
            </a:ext>
          </a:extLst>
        </p:spPr>
      </p:pic>
      <p:sp>
        <p:nvSpPr>
          <p:cNvPr id="10256" name="Text Box 16"/>
          <p:cNvSpPr txBox="1">
            <a:spLocks noChangeArrowheads="1"/>
          </p:cNvSpPr>
          <p:nvPr/>
        </p:nvSpPr>
        <p:spPr bwMode="auto">
          <a:xfrm>
            <a:off x="5980113" y="2301875"/>
            <a:ext cx="327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b="1">
                <a:effectLst>
                  <a:outerShdw blurRad="38100" dist="38100" dir="2700000" algn="tl">
                    <a:srgbClr val="C0C0C0"/>
                  </a:outerShdw>
                </a:effectLst>
                <a:latin typeface="Times New Roman" pitchFamily="18" charset="0"/>
                <a:cs typeface="Times New Roman" pitchFamily="18" charset="0"/>
              </a:rPr>
              <a:t>•</a:t>
            </a:r>
            <a:endParaRPr lang="en-US" altLang="zh-CN" sz="3200" b="1">
              <a:effectLst>
                <a:outerShdw blurRad="38100" dist="38100" dir="2700000" algn="tl">
                  <a:srgbClr val="C0C0C0"/>
                </a:outerShdw>
              </a:effectLst>
              <a:latin typeface="Times New Roman" pitchFamily="18" charset="0"/>
            </a:endParaRPr>
          </a:p>
        </p:txBody>
      </p:sp>
      <p:grpSp>
        <p:nvGrpSpPr>
          <p:cNvPr id="10257" name="Group 17"/>
          <p:cNvGrpSpPr/>
          <p:nvPr/>
        </p:nvGrpSpPr>
        <p:grpSpPr bwMode="auto">
          <a:xfrm>
            <a:off x="6124575" y="2636838"/>
            <a:ext cx="503238" cy="1092200"/>
            <a:chOff x="1328" y="1661"/>
            <a:chExt cx="317" cy="688"/>
          </a:xfrm>
        </p:grpSpPr>
        <p:sp>
          <p:nvSpPr>
            <p:cNvPr id="10258" name="Line 18"/>
            <p:cNvSpPr>
              <a:spLocks noChangeShapeType="1"/>
            </p:cNvSpPr>
            <p:nvPr/>
          </p:nvSpPr>
          <p:spPr bwMode="auto">
            <a:xfrm>
              <a:off x="1338" y="1661"/>
              <a:ext cx="0" cy="59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59" name="Text Box 19"/>
            <p:cNvSpPr txBox="1">
              <a:spLocks noChangeArrowheads="1"/>
            </p:cNvSpPr>
            <p:nvPr/>
          </p:nvSpPr>
          <p:spPr bwMode="auto">
            <a:xfrm>
              <a:off x="1328" y="1984"/>
              <a:ext cx="31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1">
                  <a:solidFill>
                    <a:srgbClr val="FF0000"/>
                  </a:solidFill>
                </a:rPr>
                <a:t>G</a:t>
              </a:r>
            </a:p>
          </p:txBody>
        </p:sp>
      </p:grpSp>
      <p:grpSp>
        <p:nvGrpSpPr>
          <p:cNvPr id="10260" name="Group 20"/>
          <p:cNvGrpSpPr/>
          <p:nvPr/>
        </p:nvGrpSpPr>
        <p:grpSpPr bwMode="auto">
          <a:xfrm>
            <a:off x="6140450" y="1284288"/>
            <a:ext cx="879475" cy="1296987"/>
            <a:chOff x="1338" y="799"/>
            <a:chExt cx="554" cy="817"/>
          </a:xfrm>
        </p:grpSpPr>
        <p:sp>
          <p:nvSpPr>
            <p:cNvPr id="10261" name="Line 21"/>
            <p:cNvSpPr>
              <a:spLocks noChangeShapeType="1"/>
            </p:cNvSpPr>
            <p:nvPr/>
          </p:nvSpPr>
          <p:spPr bwMode="auto">
            <a:xfrm flipV="1">
              <a:off x="1338" y="935"/>
              <a:ext cx="0" cy="681"/>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62" name="Text Box 22"/>
            <p:cNvSpPr txBox="1">
              <a:spLocks noChangeArrowheads="1"/>
            </p:cNvSpPr>
            <p:nvPr/>
          </p:nvSpPr>
          <p:spPr bwMode="auto">
            <a:xfrm>
              <a:off x="1348" y="799"/>
              <a:ext cx="54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1">
                  <a:solidFill>
                    <a:srgbClr val="FF0000"/>
                  </a:solidFill>
                </a:rPr>
                <a:t>F</a:t>
              </a:r>
              <a:r>
                <a:rPr lang="zh-CN" altLang="en-US" sz="3200" b="1" baseline="-25000">
                  <a:solidFill>
                    <a:srgbClr val="FF0000"/>
                  </a:solidFill>
                </a:rPr>
                <a:t>浮</a:t>
              </a:r>
            </a:p>
          </p:txBody>
        </p:sp>
      </p:grpSp>
      <p:sp>
        <p:nvSpPr>
          <p:cNvPr id="10263" name="Text Box 23"/>
          <p:cNvSpPr txBox="1">
            <a:spLocks noChangeArrowheads="1"/>
          </p:cNvSpPr>
          <p:nvPr/>
        </p:nvSpPr>
        <p:spPr bwMode="auto">
          <a:xfrm>
            <a:off x="539750" y="4581525"/>
            <a:ext cx="8207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b="1"/>
              <a:t>结论</a:t>
            </a:r>
            <a:r>
              <a:rPr lang="en-US" altLang="zh-CN" sz="3200" b="1"/>
              <a:t>:</a:t>
            </a:r>
            <a:r>
              <a:rPr lang="zh-CN" altLang="en-US" sz="3200" b="1">
                <a:solidFill>
                  <a:srgbClr val="FF0000"/>
                </a:solidFill>
              </a:rPr>
              <a:t>漂</a:t>
            </a:r>
            <a:r>
              <a:rPr lang="zh-CN" altLang="en-US" sz="3200" b="1">
                <a:solidFill>
                  <a:srgbClr val="FF3300"/>
                </a:solidFill>
              </a:rPr>
              <a:t>浮在液体中的物体受到液体对它向上托的力，即浮力。</a:t>
            </a:r>
          </a:p>
        </p:txBody>
      </p:sp>
      <p:sp>
        <p:nvSpPr>
          <p:cNvPr id="10264" name="Rectangle 24"/>
          <p:cNvSpPr>
            <a:spLocks noChangeArrowheads="1"/>
          </p:cNvSpPr>
          <p:nvPr/>
        </p:nvSpPr>
        <p:spPr bwMode="auto">
          <a:xfrm>
            <a:off x="539750" y="5805488"/>
            <a:ext cx="302418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b="1"/>
              <a:t>大小：</a:t>
            </a:r>
            <a:r>
              <a:rPr lang="en-US" altLang="zh-CN" sz="3200" b="1">
                <a:solidFill>
                  <a:srgbClr val="FF0000"/>
                </a:solidFill>
              </a:rPr>
              <a:t>F</a:t>
            </a:r>
            <a:r>
              <a:rPr lang="zh-CN" altLang="en-US" sz="3200" b="1" baseline="-25000">
                <a:solidFill>
                  <a:srgbClr val="FF0000"/>
                </a:solidFill>
              </a:rPr>
              <a:t>浮</a:t>
            </a:r>
            <a:r>
              <a:rPr lang="zh-CN" altLang="en-US" sz="3200" b="1">
                <a:solidFill>
                  <a:srgbClr val="FF0000"/>
                </a:solidFill>
              </a:rPr>
              <a:t> </a:t>
            </a:r>
            <a:r>
              <a:rPr lang="zh-CN" altLang="zh-CN" sz="3200" b="1">
                <a:solidFill>
                  <a:srgbClr val="FF0000"/>
                </a:solidFill>
              </a:rPr>
              <a:t>＝</a:t>
            </a:r>
            <a:r>
              <a:rPr lang="zh-CN" altLang="en-US" sz="3200" b="1">
                <a:solidFill>
                  <a:srgbClr val="FF0000"/>
                </a:solidFill>
              </a:rPr>
              <a:t> </a:t>
            </a:r>
            <a:r>
              <a:rPr lang="en-US" altLang="zh-CN" sz="3200" b="1">
                <a:solidFill>
                  <a:srgbClr val="FF0000"/>
                </a:solidFill>
              </a:rPr>
              <a:t>G</a:t>
            </a:r>
          </a:p>
        </p:txBody>
      </p:sp>
      <p:sp>
        <p:nvSpPr>
          <p:cNvPr id="10265" name="Rectangle 25"/>
          <p:cNvSpPr>
            <a:spLocks noChangeArrowheads="1"/>
          </p:cNvSpPr>
          <p:nvPr/>
        </p:nvSpPr>
        <p:spPr bwMode="auto">
          <a:xfrm>
            <a:off x="4284663" y="5781675"/>
            <a:ext cx="33829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b="1"/>
              <a:t>方向：</a:t>
            </a:r>
            <a:r>
              <a:rPr lang="zh-CN" altLang="en-US" sz="3200" b="1">
                <a:solidFill>
                  <a:srgbClr val="FF0000"/>
                </a:solidFill>
              </a:rPr>
              <a:t>竖直向上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linds(horizontal)">
                                      <p:cBhvr>
                                        <p:cTn id="7" dur="500"/>
                                        <p:tgtEl>
                                          <p:spTgt spid="102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blinds(horizontal)">
                                      <p:cBhvr>
                                        <p:cTn id="12" dur="500"/>
                                        <p:tgtEl>
                                          <p:spTgt spid="102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251"/>
                                        </p:tgtEl>
                                        <p:attrNameLst>
                                          <p:attrName>style.visibility</p:attrName>
                                        </p:attrNameLst>
                                      </p:cBhvr>
                                      <p:to>
                                        <p:strVal val="visible"/>
                                      </p:to>
                                    </p:set>
                                    <p:animEffect transition="in" filter="wipe(up)">
                                      <p:cBhvr>
                                        <p:cTn id="17" dur="500"/>
                                        <p:tgtEl>
                                          <p:spTgt spid="102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52"/>
                                        </p:tgtEl>
                                        <p:attrNameLst>
                                          <p:attrName>style.visibility</p:attrName>
                                        </p:attrNameLst>
                                      </p:cBhvr>
                                      <p:to>
                                        <p:strVal val="visible"/>
                                      </p:to>
                                    </p:set>
                                    <p:animEffect transition="in" filter="wipe(down)">
                                      <p:cBhvr>
                                        <p:cTn id="22" dur="500"/>
                                        <p:tgtEl>
                                          <p:spTgt spid="1025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255"/>
                                        </p:tgtEl>
                                        <p:attrNameLst>
                                          <p:attrName>style.visibility</p:attrName>
                                        </p:attrNameLst>
                                      </p:cBhvr>
                                      <p:to>
                                        <p:strVal val="visible"/>
                                      </p:to>
                                    </p:set>
                                    <p:animEffect transition="in" filter="blinds(horizontal)">
                                      <p:cBhvr>
                                        <p:cTn id="27" dur="500"/>
                                        <p:tgtEl>
                                          <p:spTgt spid="1025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256"/>
                                        </p:tgtEl>
                                        <p:attrNameLst>
                                          <p:attrName>style.visibility</p:attrName>
                                        </p:attrNameLst>
                                      </p:cBhvr>
                                      <p:to>
                                        <p:strVal val="visible"/>
                                      </p:to>
                                    </p:set>
                                    <p:animEffect transition="in" filter="blinds(horizontal)">
                                      <p:cBhvr>
                                        <p:cTn id="32" dur="500"/>
                                        <p:tgtEl>
                                          <p:spTgt spid="1025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257"/>
                                        </p:tgtEl>
                                        <p:attrNameLst>
                                          <p:attrName>style.visibility</p:attrName>
                                        </p:attrNameLst>
                                      </p:cBhvr>
                                      <p:to>
                                        <p:strVal val="visible"/>
                                      </p:to>
                                    </p:set>
                                    <p:animEffect transition="in" filter="wipe(up)">
                                      <p:cBhvr>
                                        <p:cTn id="37" dur="500"/>
                                        <p:tgtEl>
                                          <p:spTgt spid="102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260"/>
                                        </p:tgtEl>
                                        <p:attrNameLst>
                                          <p:attrName>style.visibility</p:attrName>
                                        </p:attrNameLst>
                                      </p:cBhvr>
                                      <p:to>
                                        <p:strVal val="visible"/>
                                      </p:to>
                                    </p:set>
                                    <p:animEffect transition="in" filter="wipe(down)">
                                      <p:cBhvr>
                                        <p:cTn id="42" dur="500"/>
                                        <p:tgtEl>
                                          <p:spTgt spid="1026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263"/>
                                        </p:tgtEl>
                                        <p:attrNameLst>
                                          <p:attrName>style.visibility</p:attrName>
                                        </p:attrNameLst>
                                      </p:cBhvr>
                                      <p:to>
                                        <p:strVal val="visible"/>
                                      </p:to>
                                    </p:set>
                                    <p:animEffect transition="in" filter="wipe(left)">
                                      <p:cBhvr>
                                        <p:cTn id="47" dur="1000"/>
                                        <p:tgtEl>
                                          <p:spTgt spid="1026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264"/>
                                        </p:tgtEl>
                                        <p:attrNameLst>
                                          <p:attrName>style.visibility</p:attrName>
                                        </p:attrNameLst>
                                      </p:cBhvr>
                                      <p:to>
                                        <p:strVal val="visible"/>
                                      </p:to>
                                    </p:set>
                                    <p:animEffect transition="in" filter="wipe(left)">
                                      <p:cBhvr>
                                        <p:cTn id="52" dur="1000"/>
                                        <p:tgtEl>
                                          <p:spTgt spid="1026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265"/>
                                        </p:tgtEl>
                                        <p:attrNameLst>
                                          <p:attrName>style.visibility</p:attrName>
                                        </p:attrNameLst>
                                      </p:cBhvr>
                                      <p:to>
                                        <p:strVal val="visible"/>
                                      </p:to>
                                    </p:set>
                                    <p:animEffect transition="in" filter="wipe(left)">
                                      <p:cBhvr>
                                        <p:cTn id="57" dur="1000"/>
                                        <p:tgtEl>
                                          <p:spTgt spid="10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56" grpId="0"/>
      <p:bldP spid="10263" grpId="0"/>
      <p:bldP spid="10264" grpId="0"/>
      <p:bldP spid="102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a:xfrm>
            <a:off x="395288" y="476672"/>
            <a:ext cx="8424862" cy="1008062"/>
          </a:xfrm>
        </p:spPr>
        <p:txBody>
          <a:bodyPr/>
          <a:lstStyle/>
          <a:p>
            <a:r>
              <a:rPr lang="zh-CN" altLang="en-US" sz="3600" b="1" dirty="0">
                <a:solidFill>
                  <a:srgbClr val="FF0000"/>
                </a:solidFill>
              </a:rPr>
              <a:t>探究</a:t>
            </a:r>
            <a:r>
              <a:rPr lang="en-US" altLang="zh-CN" sz="3600" b="1" dirty="0">
                <a:solidFill>
                  <a:srgbClr val="FF0000"/>
                </a:solidFill>
              </a:rPr>
              <a:t>—</a:t>
            </a:r>
            <a:r>
              <a:rPr lang="zh-CN" altLang="en-US" sz="3600" b="1" dirty="0">
                <a:solidFill>
                  <a:srgbClr val="FF0000"/>
                </a:solidFill>
              </a:rPr>
              <a:t>浸没在液体中的物体是否受浮力</a:t>
            </a:r>
          </a:p>
        </p:txBody>
      </p:sp>
      <p:sp>
        <p:nvSpPr>
          <p:cNvPr id="12293" name="Rectangle 5"/>
          <p:cNvSpPr>
            <a:spLocks noChangeArrowheads="1"/>
          </p:cNvSpPr>
          <p:nvPr/>
        </p:nvSpPr>
        <p:spPr bwMode="auto">
          <a:xfrm>
            <a:off x="388432" y="1681818"/>
            <a:ext cx="77771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635">
              <a:tabLst>
                <a:tab pos="1511300" algn="l"/>
                <a:tab pos="2736850" algn="l"/>
                <a:tab pos="4000500" algn="l"/>
              </a:tabLst>
              <a:defRPr>
                <a:solidFill>
                  <a:schemeClr val="tx1"/>
                </a:solidFill>
                <a:latin typeface="Arial" charset="0"/>
                <a:ea typeface="宋体" pitchFamily="2" charset="-122"/>
              </a:defRPr>
            </a:lvl1pPr>
            <a:lvl2pPr defTabSz="-635">
              <a:tabLst>
                <a:tab pos="1511300" algn="l"/>
                <a:tab pos="2736850" algn="l"/>
                <a:tab pos="4000500" algn="l"/>
              </a:tabLst>
              <a:defRPr>
                <a:solidFill>
                  <a:schemeClr val="tx1"/>
                </a:solidFill>
                <a:latin typeface="Arial" charset="0"/>
                <a:ea typeface="宋体" pitchFamily="2" charset="-122"/>
              </a:defRPr>
            </a:lvl2pPr>
            <a:lvl3pPr defTabSz="-635">
              <a:tabLst>
                <a:tab pos="1511300" algn="l"/>
                <a:tab pos="2736850" algn="l"/>
                <a:tab pos="4000500" algn="l"/>
              </a:tabLst>
              <a:defRPr>
                <a:solidFill>
                  <a:schemeClr val="tx1"/>
                </a:solidFill>
                <a:latin typeface="Arial" charset="0"/>
                <a:ea typeface="宋体" pitchFamily="2" charset="-122"/>
              </a:defRPr>
            </a:lvl3pPr>
            <a:lvl4pPr defTabSz="-635">
              <a:tabLst>
                <a:tab pos="1511300" algn="l"/>
                <a:tab pos="2736850" algn="l"/>
                <a:tab pos="4000500" algn="l"/>
              </a:tabLst>
              <a:defRPr>
                <a:solidFill>
                  <a:schemeClr val="tx1"/>
                </a:solidFill>
                <a:latin typeface="Arial" charset="0"/>
                <a:ea typeface="宋体" pitchFamily="2" charset="-122"/>
              </a:defRPr>
            </a:lvl4pPr>
            <a:lvl5pPr defTabSz="-635">
              <a:tabLst>
                <a:tab pos="1511300" algn="l"/>
                <a:tab pos="2736850" algn="l"/>
                <a:tab pos="4000500" algn="l"/>
              </a:tabLst>
              <a:defRPr>
                <a:solidFill>
                  <a:schemeClr val="tx1"/>
                </a:solidFill>
                <a:latin typeface="Arial" charset="0"/>
                <a:ea typeface="宋体" pitchFamily="2" charset="-122"/>
              </a:defRPr>
            </a:lvl5pPr>
            <a:lvl6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6pPr>
            <a:lvl7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7pPr>
            <a:lvl8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8pPr>
            <a:lvl9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9pPr>
          </a:lstStyle>
          <a:p>
            <a:r>
              <a:rPr lang="zh-CN" altLang="en-US" sz="2800" b="1" dirty="0"/>
              <a:t>实验器材：水、弹簧测力计、重物、细线</a:t>
            </a:r>
          </a:p>
        </p:txBody>
      </p:sp>
      <p:sp>
        <p:nvSpPr>
          <p:cNvPr id="12294" name="Rectangle 6"/>
          <p:cNvSpPr>
            <a:spLocks noChangeArrowheads="1"/>
          </p:cNvSpPr>
          <p:nvPr/>
        </p:nvSpPr>
        <p:spPr bwMode="auto">
          <a:xfrm>
            <a:off x="419324" y="2613978"/>
            <a:ext cx="25923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635">
              <a:tabLst>
                <a:tab pos="1511300" algn="l"/>
                <a:tab pos="2736850" algn="l"/>
                <a:tab pos="4000500" algn="l"/>
              </a:tabLst>
              <a:defRPr>
                <a:solidFill>
                  <a:schemeClr val="tx1"/>
                </a:solidFill>
                <a:latin typeface="Arial" charset="0"/>
                <a:ea typeface="宋体" pitchFamily="2" charset="-122"/>
              </a:defRPr>
            </a:lvl1pPr>
            <a:lvl2pPr defTabSz="-635">
              <a:tabLst>
                <a:tab pos="1511300" algn="l"/>
                <a:tab pos="2736850" algn="l"/>
                <a:tab pos="4000500" algn="l"/>
              </a:tabLst>
              <a:defRPr>
                <a:solidFill>
                  <a:schemeClr val="tx1"/>
                </a:solidFill>
                <a:latin typeface="Arial" charset="0"/>
                <a:ea typeface="宋体" pitchFamily="2" charset="-122"/>
              </a:defRPr>
            </a:lvl2pPr>
            <a:lvl3pPr defTabSz="-635">
              <a:tabLst>
                <a:tab pos="1511300" algn="l"/>
                <a:tab pos="2736850" algn="l"/>
                <a:tab pos="4000500" algn="l"/>
              </a:tabLst>
              <a:defRPr>
                <a:solidFill>
                  <a:schemeClr val="tx1"/>
                </a:solidFill>
                <a:latin typeface="Arial" charset="0"/>
                <a:ea typeface="宋体" pitchFamily="2" charset="-122"/>
              </a:defRPr>
            </a:lvl3pPr>
            <a:lvl4pPr defTabSz="-635">
              <a:tabLst>
                <a:tab pos="1511300" algn="l"/>
                <a:tab pos="2736850" algn="l"/>
                <a:tab pos="4000500" algn="l"/>
              </a:tabLst>
              <a:defRPr>
                <a:solidFill>
                  <a:schemeClr val="tx1"/>
                </a:solidFill>
                <a:latin typeface="Arial" charset="0"/>
                <a:ea typeface="宋体" pitchFamily="2" charset="-122"/>
              </a:defRPr>
            </a:lvl4pPr>
            <a:lvl5pPr defTabSz="-635">
              <a:tabLst>
                <a:tab pos="1511300" algn="l"/>
                <a:tab pos="2736850" algn="l"/>
                <a:tab pos="4000500" algn="l"/>
              </a:tabLst>
              <a:defRPr>
                <a:solidFill>
                  <a:schemeClr val="tx1"/>
                </a:solidFill>
                <a:latin typeface="Arial" charset="0"/>
                <a:ea typeface="宋体" pitchFamily="2" charset="-122"/>
              </a:defRPr>
            </a:lvl5pPr>
            <a:lvl6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6pPr>
            <a:lvl7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7pPr>
            <a:lvl8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8pPr>
            <a:lvl9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9pPr>
          </a:lstStyle>
          <a:p>
            <a:r>
              <a:rPr lang="zh-CN" altLang="en-US" sz="2800" b="1" dirty="0"/>
              <a:t>实验步骤：</a:t>
            </a:r>
          </a:p>
        </p:txBody>
      </p:sp>
      <p:grpSp>
        <p:nvGrpSpPr>
          <p:cNvPr id="12305" name="Group 17"/>
          <p:cNvGrpSpPr/>
          <p:nvPr/>
        </p:nvGrpSpPr>
        <p:grpSpPr bwMode="auto">
          <a:xfrm>
            <a:off x="395288" y="2205038"/>
            <a:ext cx="6345237" cy="4465637"/>
            <a:chOff x="243" y="1207"/>
            <a:chExt cx="3997" cy="2813"/>
          </a:xfrm>
        </p:grpSpPr>
        <p:sp>
          <p:nvSpPr>
            <p:cNvPr id="12295" name="Rectangle 7"/>
            <p:cNvSpPr>
              <a:spLocks noChangeArrowheads="1"/>
            </p:cNvSpPr>
            <p:nvPr/>
          </p:nvSpPr>
          <p:spPr bwMode="auto">
            <a:xfrm>
              <a:off x="243" y="1887"/>
              <a:ext cx="3084" cy="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zh-CN" sz="2800" b="1" dirty="0"/>
                <a:t>①</a:t>
              </a:r>
              <a:r>
                <a:rPr lang="zh-CN" altLang="en-US" sz="2800" b="1" dirty="0"/>
                <a:t>将重物用线拴好挂在弹簧测力计的挂钩上，观察弹簧测力计的示数 </a:t>
              </a:r>
            </a:p>
          </p:txBody>
        </p:sp>
        <p:pic>
          <p:nvPicPr>
            <p:cNvPr id="12303" name="Picture 15" descr="T8-36"/>
            <p:cNvPicPr>
              <a:picLocks noChangeAspect="1" noChangeArrowheads="1"/>
            </p:cNvPicPr>
            <p:nvPr/>
          </p:nvPicPr>
          <p:blipFill>
            <a:blip r:embed="rId1">
              <a:extLst>
                <a:ext uri="{28A0092B-C50C-407E-A947-70E740481C1C}">
                  <a14:useLocalDpi xmlns:a14="http://schemas.microsoft.com/office/drawing/2010/main" val="0"/>
                </a:ext>
              </a:extLst>
            </a:blip>
            <a:srcRect r="87798"/>
            <a:stretch>
              <a:fillRect/>
            </a:stretch>
          </p:blipFill>
          <p:spPr bwMode="auto">
            <a:xfrm>
              <a:off x="3787" y="1207"/>
              <a:ext cx="453" cy="28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306" name="Group 18"/>
          <p:cNvGrpSpPr/>
          <p:nvPr/>
        </p:nvGrpSpPr>
        <p:grpSpPr bwMode="auto">
          <a:xfrm>
            <a:off x="395288" y="2276872"/>
            <a:ext cx="7770307" cy="4393803"/>
            <a:chOff x="260" y="1207"/>
            <a:chExt cx="5160" cy="2813"/>
          </a:xfrm>
        </p:grpSpPr>
        <p:sp>
          <p:nvSpPr>
            <p:cNvPr id="12296" name="Rectangle 8"/>
            <p:cNvSpPr>
              <a:spLocks noChangeArrowheads="1"/>
            </p:cNvSpPr>
            <p:nvPr/>
          </p:nvSpPr>
          <p:spPr bwMode="auto">
            <a:xfrm>
              <a:off x="260" y="2822"/>
              <a:ext cx="3265" cy="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635">
                <a:tabLst>
                  <a:tab pos="1511300" algn="l"/>
                  <a:tab pos="2736850" algn="l"/>
                  <a:tab pos="4000500" algn="l"/>
                </a:tabLst>
                <a:defRPr>
                  <a:solidFill>
                    <a:schemeClr val="tx1"/>
                  </a:solidFill>
                  <a:latin typeface="Arial" charset="0"/>
                  <a:ea typeface="宋体" pitchFamily="2" charset="-122"/>
                </a:defRPr>
              </a:lvl1pPr>
              <a:lvl2pPr defTabSz="-635">
                <a:tabLst>
                  <a:tab pos="1511300" algn="l"/>
                  <a:tab pos="2736850" algn="l"/>
                  <a:tab pos="4000500" algn="l"/>
                </a:tabLst>
                <a:defRPr>
                  <a:solidFill>
                    <a:schemeClr val="tx1"/>
                  </a:solidFill>
                  <a:latin typeface="Arial" charset="0"/>
                  <a:ea typeface="宋体" pitchFamily="2" charset="-122"/>
                </a:defRPr>
              </a:lvl2pPr>
              <a:lvl3pPr defTabSz="-635">
                <a:tabLst>
                  <a:tab pos="1511300" algn="l"/>
                  <a:tab pos="2736850" algn="l"/>
                  <a:tab pos="4000500" algn="l"/>
                </a:tabLst>
                <a:defRPr>
                  <a:solidFill>
                    <a:schemeClr val="tx1"/>
                  </a:solidFill>
                  <a:latin typeface="Arial" charset="0"/>
                  <a:ea typeface="宋体" pitchFamily="2" charset="-122"/>
                </a:defRPr>
              </a:lvl3pPr>
              <a:lvl4pPr defTabSz="-635">
                <a:tabLst>
                  <a:tab pos="1511300" algn="l"/>
                  <a:tab pos="2736850" algn="l"/>
                  <a:tab pos="4000500" algn="l"/>
                </a:tabLst>
                <a:defRPr>
                  <a:solidFill>
                    <a:schemeClr val="tx1"/>
                  </a:solidFill>
                  <a:latin typeface="Arial" charset="0"/>
                  <a:ea typeface="宋体" pitchFamily="2" charset="-122"/>
                </a:defRPr>
              </a:lvl4pPr>
              <a:lvl5pPr defTabSz="-635">
                <a:tabLst>
                  <a:tab pos="1511300" algn="l"/>
                  <a:tab pos="2736850" algn="l"/>
                  <a:tab pos="4000500" algn="l"/>
                </a:tabLst>
                <a:defRPr>
                  <a:solidFill>
                    <a:schemeClr val="tx1"/>
                  </a:solidFill>
                  <a:latin typeface="Arial" charset="0"/>
                  <a:ea typeface="宋体" pitchFamily="2" charset="-122"/>
                </a:defRPr>
              </a:lvl5pPr>
              <a:lvl6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6pPr>
              <a:lvl7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7pPr>
              <a:lvl8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8pPr>
              <a:lvl9pPr defTabSz="-635" fontAlgn="base">
                <a:spcBef>
                  <a:spcPct val="0"/>
                </a:spcBef>
                <a:spcAft>
                  <a:spcPct val="0"/>
                </a:spcAft>
                <a:tabLst>
                  <a:tab pos="1511300" algn="l"/>
                  <a:tab pos="2736850" algn="l"/>
                  <a:tab pos="4000500" algn="l"/>
                </a:tabLst>
                <a:defRPr>
                  <a:solidFill>
                    <a:schemeClr val="tx1"/>
                  </a:solidFill>
                  <a:latin typeface="Arial" charset="0"/>
                  <a:ea typeface="宋体" pitchFamily="2" charset="-122"/>
                </a:defRPr>
              </a:lvl9pPr>
            </a:lstStyle>
            <a:p>
              <a:r>
                <a:rPr lang="en-US" altLang="zh-CN" sz="2800" b="1" dirty="0"/>
                <a:t>②</a:t>
              </a:r>
              <a:r>
                <a:rPr lang="zh-CN" altLang="en-US" sz="2800" b="1" dirty="0"/>
                <a:t>再将重物浸没在水中，观察弹簧测力计的示数是否变小了。</a:t>
              </a:r>
            </a:p>
          </p:txBody>
        </p:sp>
        <p:pic>
          <p:nvPicPr>
            <p:cNvPr id="12304" name="Picture 16" descr="T8-36"/>
            <p:cNvPicPr>
              <a:picLocks noChangeAspect="1" noChangeArrowheads="1"/>
            </p:cNvPicPr>
            <p:nvPr/>
          </p:nvPicPr>
          <p:blipFill>
            <a:blip r:embed="rId1">
              <a:extLst>
                <a:ext uri="{28A0092B-C50C-407E-A947-70E740481C1C}">
                  <a14:useLocalDpi xmlns:a14="http://schemas.microsoft.com/office/drawing/2010/main" val="0"/>
                </a:ext>
              </a:extLst>
            </a:blip>
            <a:srcRect l="71606" t="6120" r="5893"/>
            <a:stretch>
              <a:fillRect/>
            </a:stretch>
          </p:blipFill>
          <p:spPr bwMode="auto">
            <a:xfrm>
              <a:off x="4649" y="1207"/>
              <a:ext cx="771" cy="281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left)">
                                      <p:cBhvr>
                                        <p:cTn id="7" dur="1000"/>
                                        <p:tgtEl>
                                          <p:spTgt spid="122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wipe(left)">
                                      <p:cBhvr>
                                        <p:cTn id="12" dur="1000"/>
                                        <p:tgtEl>
                                          <p:spTgt spid="1229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4"/>
                                        </p:tgtEl>
                                        <p:attrNameLst>
                                          <p:attrName>style.visibility</p:attrName>
                                        </p:attrNameLst>
                                      </p:cBhvr>
                                      <p:to>
                                        <p:strVal val="visible"/>
                                      </p:to>
                                    </p:set>
                                    <p:animEffect transition="in" filter="wipe(left)">
                                      <p:cBhvr>
                                        <p:cTn id="17" dur="1000"/>
                                        <p:tgtEl>
                                          <p:spTgt spid="1229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305"/>
                                        </p:tgtEl>
                                        <p:attrNameLst>
                                          <p:attrName>style.visibility</p:attrName>
                                        </p:attrNameLst>
                                      </p:cBhvr>
                                      <p:to>
                                        <p:strVal val="visible"/>
                                      </p:to>
                                    </p:set>
                                    <p:animEffect transition="in" filter="wipe(left)">
                                      <p:cBhvr>
                                        <p:cTn id="22" dur="1000"/>
                                        <p:tgtEl>
                                          <p:spTgt spid="1230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306"/>
                                        </p:tgtEl>
                                        <p:attrNameLst>
                                          <p:attrName>style.visibility</p:attrName>
                                        </p:attrNameLst>
                                      </p:cBhvr>
                                      <p:to>
                                        <p:strVal val="visible"/>
                                      </p:to>
                                    </p:set>
                                    <p:animEffect transition="in" filter="wipe(left)">
                                      <p:cBhvr>
                                        <p:cTn id="27" dur="1000"/>
                                        <p:tgtEl>
                                          <p:spTgt spid="12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P spid="1229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9" name="Picture 19" descr="T8-36"/>
          <p:cNvPicPr>
            <a:picLocks noChangeAspect="1" noChangeArrowheads="1"/>
          </p:cNvPicPr>
          <p:nvPr/>
        </p:nvPicPr>
        <p:blipFill>
          <a:blip r:embed="rId1">
            <a:extLst>
              <a:ext uri="{28A0092B-C50C-407E-A947-70E740481C1C}">
                <a14:useLocalDpi xmlns:a14="http://schemas.microsoft.com/office/drawing/2010/main" val="0"/>
              </a:ext>
            </a:extLst>
          </a:blip>
          <a:srcRect l="68909" t="10460"/>
          <a:stretch>
            <a:fillRect/>
          </a:stretch>
        </p:blipFill>
        <p:spPr bwMode="auto">
          <a:xfrm>
            <a:off x="1728025" y="764704"/>
            <a:ext cx="2196275" cy="5256684"/>
          </a:xfrm>
          <a:prstGeom prst="rect">
            <a:avLst/>
          </a:prstGeom>
          <a:noFill/>
          <a:extLst>
            <a:ext uri="{909E8E84-426E-40DD-AFC4-6F175D3DCCD1}">
              <a14:hiddenFill xmlns:a14="http://schemas.microsoft.com/office/drawing/2010/main">
                <a:solidFill>
                  <a:srgbClr val="FFFFFF"/>
                </a:solidFill>
              </a14:hiddenFill>
            </a:ext>
          </a:extLst>
        </p:spPr>
      </p:pic>
      <p:grpSp>
        <p:nvGrpSpPr>
          <p:cNvPr id="15366" name="Group 6"/>
          <p:cNvGrpSpPr/>
          <p:nvPr/>
        </p:nvGrpSpPr>
        <p:grpSpPr bwMode="auto">
          <a:xfrm>
            <a:off x="2698287" y="5202858"/>
            <a:ext cx="392576" cy="1439242"/>
            <a:chOff x="884" y="3339"/>
            <a:chExt cx="272" cy="981"/>
          </a:xfrm>
        </p:grpSpPr>
        <p:sp>
          <p:nvSpPr>
            <p:cNvPr id="74756" name="Line 4"/>
            <p:cNvSpPr>
              <a:spLocks noChangeShapeType="1"/>
            </p:cNvSpPr>
            <p:nvPr/>
          </p:nvSpPr>
          <p:spPr bwMode="auto">
            <a:xfrm>
              <a:off x="884" y="3339"/>
              <a:ext cx="0" cy="861"/>
            </a:xfrm>
            <a:prstGeom prst="line">
              <a:avLst/>
            </a:prstGeom>
            <a:noFill/>
            <a:ln w="57150">
              <a:solidFill>
                <a:schemeClr val="tx1"/>
              </a:solidFill>
              <a:miter lim="800000"/>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5368" name="Text Box 8"/>
            <p:cNvSpPr txBox="1">
              <a:spLocks noChangeArrowheads="1"/>
            </p:cNvSpPr>
            <p:nvPr/>
          </p:nvSpPr>
          <p:spPr bwMode="auto">
            <a:xfrm>
              <a:off x="930" y="3987"/>
              <a:ext cx="226" cy="333"/>
            </a:xfrm>
            <a:prstGeom prst="rect">
              <a:avLst/>
            </a:prstGeom>
            <a:noFill/>
            <a:ln w="9525">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t>G</a:t>
              </a:r>
            </a:p>
          </p:txBody>
        </p:sp>
      </p:grpSp>
      <p:sp>
        <p:nvSpPr>
          <p:cNvPr id="54277" name="Oval 5"/>
          <p:cNvSpPr>
            <a:spLocks noChangeArrowheads="1"/>
          </p:cNvSpPr>
          <p:nvPr/>
        </p:nvSpPr>
        <p:spPr bwMode="auto">
          <a:xfrm>
            <a:off x="2632617" y="4992530"/>
            <a:ext cx="131340" cy="133508"/>
          </a:xfrm>
          <a:prstGeom prst="ellipse">
            <a:avLst/>
          </a:prstGeom>
          <a:solidFill>
            <a:schemeClr val="tx1"/>
          </a:solidFill>
          <a:ln w="9525">
            <a:solidFill>
              <a:schemeClr val="tx1"/>
            </a:solidFill>
            <a:round/>
          </a:ln>
        </p:spPr>
        <p:txBody>
          <a:bodyPr wrap="none" anchor="ct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fontAlgn="base">
              <a:spcBef>
                <a:spcPct val="0"/>
              </a:spcBef>
              <a:spcAft>
                <a:spcPct val="0"/>
              </a:spcAft>
              <a:defRPr>
                <a:solidFill>
                  <a:schemeClr val="tx1"/>
                </a:solidFill>
                <a:latin typeface="Arial" charset="0"/>
                <a:ea typeface="宋体" pitchFamily="2" charset="-122"/>
              </a:defRPr>
            </a:lvl6pPr>
            <a:lvl7pPr marL="2971800" indent="-228600" fontAlgn="base">
              <a:spcBef>
                <a:spcPct val="0"/>
              </a:spcBef>
              <a:spcAft>
                <a:spcPct val="0"/>
              </a:spcAft>
              <a:defRPr>
                <a:solidFill>
                  <a:schemeClr val="tx1"/>
                </a:solidFill>
                <a:latin typeface="Arial" charset="0"/>
                <a:ea typeface="宋体" pitchFamily="2" charset="-122"/>
              </a:defRPr>
            </a:lvl7pPr>
            <a:lvl8pPr marL="3429000" indent="-228600" fontAlgn="base">
              <a:spcBef>
                <a:spcPct val="0"/>
              </a:spcBef>
              <a:spcAft>
                <a:spcPct val="0"/>
              </a:spcAft>
              <a:defRPr>
                <a:solidFill>
                  <a:schemeClr val="tx1"/>
                </a:solidFill>
                <a:latin typeface="Arial" charset="0"/>
                <a:ea typeface="宋体" pitchFamily="2" charset="-122"/>
              </a:defRPr>
            </a:lvl8pPr>
            <a:lvl9pPr marL="3886200" indent="-228600" fontAlgn="base">
              <a:spcBef>
                <a:spcPct val="0"/>
              </a:spcBef>
              <a:spcAft>
                <a:spcPct val="0"/>
              </a:spcAft>
              <a:defRPr>
                <a:solidFill>
                  <a:schemeClr val="tx1"/>
                </a:solidFill>
                <a:latin typeface="Arial" charset="0"/>
                <a:ea typeface="宋体" pitchFamily="2" charset="-122"/>
              </a:defRPr>
            </a:lvl9pPr>
          </a:lstStyle>
          <a:p>
            <a:pPr>
              <a:spcBef>
                <a:spcPct val="50000"/>
              </a:spcBef>
            </a:pPr>
            <a:endParaRPr lang="zh-CN" altLang="zh-CN" sz="3600">
              <a:solidFill>
                <a:srgbClr val="CC0000"/>
              </a:solidFill>
            </a:endParaRPr>
          </a:p>
        </p:txBody>
      </p:sp>
      <p:grpSp>
        <p:nvGrpSpPr>
          <p:cNvPr id="15370" name="Group 10"/>
          <p:cNvGrpSpPr/>
          <p:nvPr/>
        </p:nvGrpSpPr>
        <p:grpSpPr bwMode="auto">
          <a:xfrm>
            <a:off x="2699308" y="4081703"/>
            <a:ext cx="818592" cy="910565"/>
            <a:chOff x="860" y="2424"/>
            <a:chExt cx="614" cy="865"/>
          </a:xfrm>
        </p:grpSpPr>
        <p:sp>
          <p:nvSpPr>
            <p:cNvPr id="74758" name="Line 6"/>
            <p:cNvSpPr>
              <a:spLocks noChangeShapeType="1"/>
            </p:cNvSpPr>
            <p:nvPr/>
          </p:nvSpPr>
          <p:spPr bwMode="auto">
            <a:xfrm flipH="1">
              <a:off x="860" y="2458"/>
              <a:ext cx="0" cy="831"/>
            </a:xfrm>
            <a:prstGeom prst="line">
              <a:avLst/>
            </a:prstGeom>
            <a:noFill/>
            <a:ln w="57150">
              <a:solidFill>
                <a:srgbClr val="0000FF"/>
              </a:solidFill>
              <a:miter lim="800000"/>
              <a:head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5372" name="Text Box 12"/>
            <p:cNvSpPr txBox="1">
              <a:spLocks noChangeArrowheads="1"/>
            </p:cNvSpPr>
            <p:nvPr/>
          </p:nvSpPr>
          <p:spPr bwMode="auto">
            <a:xfrm>
              <a:off x="975" y="2424"/>
              <a:ext cx="499" cy="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solidFill>
                    <a:srgbClr val="003399"/>
                  </a:solidFill>
                </a:rPr>
                <a:t>F</a:t>
              </a:r>
              <a:r>
                <a:rPr lang="zh-CN" altLang="en-US" sz="2400" b="1" baseline="-25000">
                  <a:solidFill>
                    <a:srgbClr val="003399"/>
                  </a:solidFill>
                </a:rPr>
                <a:t>拉</a:t>
              </a:r>
            </a:p>
          </p:txBody>
        </p:sp>
      </p:grpSp>
      <p:grpSp>
        <p:nvGrpSpPr>
          <p:cNvPr id="15380" name="Group 20"/>
          <p:cNvGrpSpPr/>
          <p:nvPr/>
        </p:nvGrpSpPr>
        <p:grpSpPr bwMode="auto">
          <a:xfrm>
            <a:off x="2698287" y="4391177"/>
            <a:ext cx="890512" cy="698348"/>
            <a:chOff x="1673" y="2750"/>
            <a:chExt cx="617" cy="476"/>
          </a:xfrm>
        </p:grpSpPr>
        <p:sp>
          <p:nvSpPr>
            <p:cNvPr id="15374" name="Text Box 14"/>
            <p:cNvSpPr txBox="1">
              <a:spLocks noChangeArrowheads="1"/>
            </p:cNvSpPr>
            <p:nvPr/>
          </p:nvSpPr>
          <p:spPr bwMode="auto">
            <a:xfrm>
              <a:off x="1746" y="2750"/>
              <a:ext cx="54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solidFill>
                    <a:srgbClr val="FF0000"/>
                  </a:solidFill>
                </a:rPr>
                <a:t>F</a:t>
              </a:r>
              <a:r>
                <a:rPr lang="zh-CN" altLang="en-US" sz="2400" b="1" baseline="-25000">
                  <a:solidFill>
                    <a:srgbClr val="FF0000"/>
                  </a:solidFill>
                </a:rPr>
                <a:t>浮</a:t>
              </a:r>
            </a:p>
          </p:txBody>
        </p:sp>
        <p:sp>
          <p:nvSpPr>
            <p:cNvPr id="74762" name="Line 10"/>
            <p:cNvSpPr>
              <a:spLocks noChangeShapeType="1"/>
            </p:cNvSpPr>
            <p:nvPr/>
          </p:nvSpPr>
          <p:spPr bwMode="auto">
            <a:xfrm flipH="1">
              <a:off x="1673" y="2796"/>
              <a:ext cx="0" cy="430"/>
            </a:xfrm>
            <a:prstGeom prst="line">
              <a:avLst/>
            </a:prstGeom>
            <a:noFill/>
            <a:ln w="57150">
              <a:solidFill>
                <a:srgbClr val="FF0000"/>
              </a:solidFill>
              <a:miter lim="800000"/>
              <a:headEnd type="triangle" w="med" len="med"/>
            </a:ln>
            <a:extLst>
              <a:ext uri="{909E8E84-426E-40DD-AFC4-6F175D3DCCD1}">
                <a14:hiddenFill xmlns:a14="http://schemas.microsoft.com/office/drawing/2010/main">
                  <a:noFill/>
                </a14:hiddenFill>
              </a:ext>
            </a:extLst>
          </p:spPr>
          <p:txBody>
            <a:bodyPr wrap="none"/>
            <a:lstStyle/>
            <a:p>
              <a:endParaRPr lang="zh-CN" altLang="en-US"/>
            </a:p>
          </p:txBody>
        </p:sp>
      </p:grpSp>
      <p:sp>
        <p:nvSpPr>
          <p:cNvPr id="15376" name="Text Box 16"/>
          <p:cNvSpPr txBox="1">
            <a:spLocks noChangeArrowheads="1"/>
          </p:cNvSpPr>
          <p:nvPr/>
        </p:nvSpPr>
        <p:spPr bwMode="auto">
          <a:xfrm>
            <a:off x="4714875" y="2133600"/>
            <a:ext cx="41052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4400" b="1"/>
              <a:t>F</a:t>
            </a:r>
            <a:r>
              <a:rPr lang="zh-CN" altLang="en-US" sz="4400" b="1" baseline="-25000"/>
              <a:t>浮</a:t>
            </a:r>
            <a:r>
              <a:rPr lang="zh-CN" altLang="en-US" sz="4400" b="1"/>
              <a:t>＋</a:t>
            </a:r>
            <a:r>
              <a:rPr lang="en-US" altLang="zh-CN" sz="4400" b="1"/>
              <a:t>F</a:t>
            </a:r>
            <a:r>
              <a:rPr lang="zh-CN" altLang="en-US" sz="4400" b="1" baseline="-25000"/>
              <a:t>拉</a:t>
            </a:r>
            <a:r>
              <a:rPr lang="zh-CN" altLang="en-US" sz="4400" b="1"/>
              <a:t>＝</a:t>
            </a:r>
            <a:r>
              <a:rPr lang="en-US" altLang="zh-CN" sz="4400" b="1"/>
              <a:t>G</a:t>
            </a:r>
          </a:p>
        </p:txBody>
      </p:sp>
      <p:sp>
        <p:nvSpPr>
          <p:cNvPr id="15377" name="Rectangle 17"/>
          <p:cNvSpPr>
            <a:spLocks noChangeArrowheads="1"/>
          </p:cNvSpPr>
          <p:nvPr/>
        </p:nvSpPr>
        <p:spPr bwMode="auto">
          <a:xfrm>
            <a:off x="4716463" y="3284538"/>
            <a:ext cx="33845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4400" b="1">
                <a:solidFill>
                  <a:srgbClr val="FF0000"/>
                </a:solidFill>
              </a:rPr>
              <a:t>F</a:t>
            </a:r>
            <a:r>
              <a:rPr lang="zh-CN" altLang="en-US" sz="4400" b="1" baseline="-25000">
                <a:solidFill>
                  <a:srgbClr val="FF0000"/>
                </a:solidFill>
              </a:rPr>
              <a:t>浮</a:t>
            </a:r>
            <a:r>
              <a:rPr lang="zh-CN" altLang="en-US" sz="4400" b="1">
                <a:solidFill>
                  <a:srgbClr val="FF0000"/>
                </a:solidFill>
              </a:rPr>
              <a:t>＝</a:t>
            </a:r>
            <a:r>
              <a:rPr lang="en-US" altLang="zh-CN" sz="4400" b="1">
                <a:solidFill>
                  <a:srgbClr val="FF0000"/>
                </a:solidFill>
              </a:rPr>
              <a:t>G﹣F</a:t>
            </a:r>
            <a:r>
              <a:rPr lang="zh-CN" altLang="en-US" sz="4400" b="1" baseline="-25000">
                <a:solidFill>
                  <a:srgbClr val="FF0000"/>
                </a:solidFill>
              </a:rPr>
              <a:t>拉</a:t>
            </a:r>
          </a:p>
        </p:txBody>
      </p:sp>
      <p:sp>
        <p:nvSpPr>
          <p:cNvPr id="15378" name="Text Box 18"/>
          <p:cNvSpPr txBox="1">
            <a:spLocks noChangeArrowheads="1"/>
          </p:cNvSpPr>
          <p:nvPr/>
        </p:nvSpPr>
        <p:spPr bwMode="auto">
          <a:xfrm>
            <a:off x="4859338" y="4149725"/>
            <a:ext cx="30956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4400" b="1" dirty="0" smtClean="0">
                <a:solidFill>
                  <a:srgbClr val="FF0000"/>
                </a:solidFill>
              </a:rPr>
              <a:t>(</a:t>
            </a:r>
            <a:r>
              <a:rPr lang="zh-CN" altLang="en-US" sz="4400" b="1" dirty="0" smtClean="0">
                <a:solidFill>
                  <a:srgbClr val="FF0000"/>
                </a:solidFill>
              </a:rPr>
              <a:t>称重法 </a:t>
            </a:r>
            <a:r>
              <a:rPr lang="en-US" altLang="zh-CN" sz="4400" b="1" dirty="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blinds(horizontal)">
                                      <p:cBhvr>
                                        <p:cTn id="7" dur="500"/>
                                        <p:tgtEl>
                                          <p:spTgt spid="542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366"/>
                                        </p:tgtEl>
                                        <p:attrNameLst>
                                          <p:attrName>style.visibility</p:attrName>
                                        </p:attrNameLst>
                                      </p:cBhvr>
                                      <p:to>
                                        <p:strVal val="visible"/>
                                      </p:to>
                                    </p:set>
                                    <p:animEffect transition="in" filter="wipe(up)">
                                      <p:cBhvr>
                                        <p:cTn id="12" dur="500"/>
                                        <p:tgtEl>
                                          <p:spTgt spid="1536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370"/>
                                        </p:tgtEl>
                                        <p:attrNameLst>
                                          <p:attrName>style.visibility</p:attrName>
                                        </p:attrNameLst>
                                      </p:cBhvr>
                                      <p:to>
                                        <p:strVal val="visible"/>
                                      </p:to>
                                    </p:set>
                                    <p:animEffect transition="in" filter="wipe(down)">
                                      <p:cBhvr>
                                        <p:cTn id="17" dur="500"/>
                                        <p:tgtEl>
                                          <p:spTgt spid="153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380"/>
                                        </p:tgtEl>
                                        <p:attrNameLst>
                                          <p:attrName>style.visibility</p:attrName>
                                        </p:attrNameLst>
                                      </p:cBhvr>
                                      <p:to>
                                        <p:strVal val="visible"/>
                                      </p:to>
                                    </p:set>
                                    <p:animEffect transition="in" filter="wipe(down)">
                                      <p:cBhvr>
                                        <p:cTn id="22" dur="500"/>
                                        <p:tgtEl>
                                          <p:spTgt spid="1538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376"/>
                                        </p:tgtEl>
                                        <p:attrNameLst>
                                          <p:attrName>style.visibility</p:attrName>
                                        </p:attrNameLst>
                                      </p:cBhvr>
                                      <p:to>
                                        <p:strVal val="visible"/>
                                      </p:to>
                                    </p:set>
                                    <p:animEffect transition="in" filter="wipe(left)">
                                      <p:cBhvr>
                                        <p:cTn id="27" dur="1000"/>
                                        <p:tgtEl>
                                          <p:spTgt spid="1537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377"/>
                                        </p:tgtEl>
                                        <p:attrNameLst>
                                          <p:attrName>style.visibility</p:attrName>
                                        </p:attrNameLst>
                                      </p:cBhvr>
                                      <p:to>
                                        <p:strVal val="visible"/>
                                      </p:to>
                                    </p:set>
                                    <p:animEffect transition="in" filter="wipe(left)">
                                      <p:cBhvr>
                                        <p:cTn id="32" dur="1000"/>
                                        <p:tgtEl>
                                          <p:spTgt spid="1537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378"/>
                                        </p:tgtEl>
                                        <p:attrNameLst>
                                          <p:attrName>style.visibility</p:attrName>
                                        </p:attrNameLst>
                                      </p:cBhvr>
                                      <p:to>
                                        <p:strVal val="visible"/>
                                      </p:to>
                                    </p:set>
                                    <p:animEffect transition="in" filter="wipe(left)">
                                      <p:cBhvr>
                                        <p:cTn id="37" dur="1000"/>
                                        <p:tgtEl>
                                          <p:spTgt spid="15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15376" grpId="0"/>
      <p:bldP spid="15377" grpId="0"/>
      <p:bldP spid="1537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971550" y="1125538"/>
            <a:ext cx="71612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zh-CN" altLang="en-US" sz="3200">
                <a:latin typeface="黑体" pitchFamily="2" charset="-122"/>
                <a:ea typeface="黑体" pitchFamily="2" charset="-122"/>
              </a:rPr>
              <a:t>物体为什么会受到向上的浮力作用呢？</a:t>
            </a:r>
          </a:p>
        </p:txBody>
      </p:sp>
      <p:pic>
        <p:nvPicPr>
          <p:cNvPr id="7171" name="Picture 6" descr="T8-2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79613" y="1844675"/>
            <a:ext cx="4608512"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Line 15"/>
          <p:cNvSpPr>
            <a:spLocks noChangeShapeType="1"/>
          </p:cNvSpPr>
          <p:nvPr/>
        </p:nvSpPr>
        <p:spPr bwMode="auto">
          <a:xfrm flipV="1">
            <a:off x="7453313" y="2917825"/>
            <a:ext cx="0" cy="792163"/>
          </a:xfrm>
          <a:prstGeom prst="line">
            <a:avLst/>
          </a:prstGeom>
          <a:noFill/>
          <a:ln w="50800">
            <a:solidFill>
              <a:schemeClr val="tx1"/>
            </a:solidFill>
            <a:round/>
            <a:headEnd type="oval"/>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73" name="Text Box 16"/>
          <p:cNvSpPr txBox="1">
            <a:spLocks noChangeArrowheads="1"/>
          </p:cNvSpPr>
          <p:nvPr/>
        </p:nvSpPr>
        <p:spPr bwMode="auto">
          <a:xfrm>
            <a:off x="2747769" y="4868069"/>
            <a:ext cx="568960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zh-CN" altLang="en-US" sz="2800" dirty="0">
                <a:latin typeface="黑体" pitchFamily="2" charset="-122"/>
                <a:ea typeface="黑体" pitchFamily="2" charset="-122"/>
              </a:rPr>
              <a:t>物体下表面受到的液体的压力大于上表面受到的液体的压力，液体作用在物体上的压力的合力向上。</a:t>
            </a:r>
          </a:p>
        </p:txBody>
      </p:sp>
      <p:sp>
        <p:nvSpPr>
          <p:cNvPr id="7174" name="Line 17"/>
          <p:cNvSpPr>
            <a:spLocks noChangeShapeType="1"/>
          </p:cNvSpPr>
          <p:nvPr/>
        </p:nvSpPr>
        <p:spPr bwMode="auto">
          <a:xfrm>
            <a:off x="7021513" y="3781425"/>
            <a:ext cx="0" cy="433388"/>
          </a:xfrm>
          <a:prstGeom prst="line">
            <a:avLst/>
          </a:prstGeom>
          <a:noFill/>
          <a:ln w="508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75" name="Line 18"/>
          <p:cNvSpPr>
            <a:spLocks noChangeShapeType="1"/>
          </p:cNvSpPr>
          <p:nvPr/>
        </p:nvSpPr>
        <p:spPr bwMode="auto">
          <a:xfrm flipV="1">
            <a:off x="7021513" y="2557463"/>
            <a:ext cx="0" cy="1223962"/>
          </a:xfrm>
          <a:prstGeom prst="line">
            <a:avLst/>
          </a:prstGeom>
          <a:noFill/>
          <a:ln w="50800">
            <a:solidFill>
              <a:schemeClr val="tx1"/>
            </a:solidFill>
            <a:round/>
            <a:headEnd type="oval"/>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76" name="Oval 19"/>
          <p:cNvSpPr>
            <a:spLocks noChangeArrowheads="1"/>
          </p:cNvSpPr>
          <p:nvPr/>
        </p:nvSpPr>
        <p:spPr bwMode="auto">
          <a:xfrm>
            <a:off x="6991350" y="3709988"/>
            <a:ext cx="71438" cy="7302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none" anchor="ct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endParaRPr lang="zh-CN" altLang="zh-CN"/>
          </a:p>
        </p:txBody>
      </p:sp>
      <p:sp>
        <p:nvSpPr>
          <p:cNvPr id="7177" name="Line 23"/>
          <p:cNvSpPr>
            <a:spLocks noChangeShapeType="1"/>
          </p:cNvSpPr>
          <p:nvPr/>
        </p:nvSpPr>
        <p:spPr bwMode="auto">
          <a:xfrm>
            <a:off x="2555875" y="4727575"/>
            <a:ext cx="0" cy="1797050"/>
          </a:xfrm>
          <a:prstGeom prst="line">
            <a:avLst/>
          </a:prstGeom>
          <a:noFill/>
          <a:ln w="50800" cmpd="tri">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7178" name="Text Box 24"/>
          <p:cNvSpPr txBox="1">
            <a:spLocks noChangeArrowheads="1"/>
          </p:cNvSpPr>
          <p:nvPr/>
        </p:nvSpPr>
        <p:spPr bwMode="auto">
          <a:xfrm>
            <a:off x="374650" y="4652963"/>
            <a:ext cx="21097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zh-CN" altLang="en-US" sz="2800" dirty="0">
                <a:latin typeface="黑体" pitchFamily="2" charset="-122"/>
                <a:ea typeface="黑体" pitchFamily="2" charset="-122"/>
              </a:rPr>
              <a:t>提示</a:t>
            </a:r>
            <a:endParaRPr lang="zh-CN" altLang="en-US" sz="2800" dirty="0">
              <a:latin typeface="黑体" pitchFamily="2" charset="-122"/>
              <a:ea typeface="黑体" pitchFamily="2" charset="-122"/>
            </a:endParaRPr>
          </a:p>
          <a:p>
            <a:r>
              <a:rPr lang="zh-CN" altLang="en-US" sz="2800" dirty="0">
                <a:latin typeface="黑体" pitchFamily="2" charset="-122"/>
                <a:ea typeface="黑体" pitchFamily="2" charset="-122"/>
              </a:rPr>
              <a:t>液体内部压强随深度增加而增加。</a:t>
            </a:r>
          </a:p>
        </p:txBody>
      </p:sp>
      <p:sp>
        <p:nvSpPr>
          <p:cNvPr id="21" name="标题 1"/>
          <p:cNvSpPr txBox="1"/>
          <p:nvPr/>
        </p:nvSpPr>
        <p:spPr>
          <a:xfrm>
            <a:off x="468313" y="476250"/>
            <a:ext cx="8229600" cy="1143000"/>
          </a:xfrm>
          <a:prstGeom prst="rect">
            <a:avLst/>
          </a:prstGeom>
        </p:spPr>
        <p:txBody>
          <a:bodyPr/>
          <a:lstStyle/>
          <a:p>
            <a:pPr fontAlgn="auto">
              <a:spcBef>
                <a:spcPts val="0"/>
              </a:spcBef>
              <a:spcAft>
                <a:spcPts val="0"/>
              </a:spcAft>
              <a:defRPr/>
            </a:pPr>
            <a:r>
              <a:rPr lang="zh-CN" altLang="en-US" sz="4000" dirty="0">
                <a:solidFill>
                  <a:srgbClr val="FF0000"/>
                </a:solidFill>
                <a:latin typeface="黑体" pitchFamily="2" charset="-122"/>
                <a:ea typeface="黑体" pitchFamily="2" charset="-122"/>
                <a:cs typeface="+mj-cs"/>
              </a:rPr>
              <a:t>实验探究</a:t>
            </a:r>
          </a:p>
        </p:txBody>
      </p:sp>
      <p:grpSp>
        <p:nvGrpSpPr>
          <p:cNvPr id="7180" name="组合 23"/>
          <p:cNvGrpSpPr/>
          <p:nvPr/>
        </p:nvGrpSpPr>
        <p:grpSpPr bwMode="auto">
          <a:xfrm>
            <a:off x="2266950" y="4149725"/>
            <a:ext cx="1296988" cy="460375"/>
            <a:chOff x="2267546" y="4149080"/>
            <a:chExt cx="1296540" cy="461665"/>
          </a:xfrm>
        </p:grpSpPr>
        <p:sp>
          <p:nvSpPr>
            <p:cNvPr id="7187" name="Text Box 7"/>
            <p:cNvSpPr txBox="1">
              <a:spLocks noChangeArrowheads="1"/>
            </p:cNvSpPr>
            <p:nvPr/>
          </p:nvSpPr>
          <p:spPr bwMode="auto">
            <a:xfrm>
              <a:off x="2267546" y="4149080"/>
              <a:ext cx="576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左</a:t>
              </a:r>
              <a:endParaRPr lang="zh-CN" altLang="en-US" sz="2400">
                <a:latin typeface="Times New Roman" pitchFamily="18" charset="0"/>
                <a:ea typeface="黑体" pitchFamily="2" charset="-122"/>
                <a:cs typeface="Times New Roman" pitchFamily="18" charset="0"/>
              </a:endParaRPr>
            </a:p>
          </p:txBody>
        </p:sp>
        <p:sp>
          <p:nvSpPr>
            <p:cNvPr id="7188" name="Text Box 7"/>
            <p:cNvSpPr txBox="1">
              <a:spLocks noChangeArrowheads="1"/>
            </p:cNvSpPr>
            <p:nvPr/>
          </p:nvSpPr>
          <p:spPr bwMode="auto">
            <a:xfrm>
              <a:off x="2699594" y="4149080"/>
              <a:ext cx="576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a:t>
              </a:r>
              <a:endParaRPr lang="en-US" altLang="zh-CN" sz="2400">
                <a:latin typeface="Times New Roman" pitchFamily="18" charset="0"/>
                <a:ea typeface="黑体" pitchFamily="2" charset="-122"/>
                <a:cs typeface="Times New Roman" pitchFamily="18" charset="0"/>
              </a:endParaRPr>
            </a:p>
          </p:txBody>
        </p:sp>
        <p:sp>
          <p:nvSpPr>
            <p:cNvPr id="7189" name="Text Box 7"/>
            <p:cNvSpPr txBox="1">
              <a:spLocks noChangeArrowheads="1"/>
            </p:cNvSpPr>
            <p:nvPr/>
          </p:nvSpPr>
          <p:spPr bwMode="auto">
            <a:xfrm>
              <a:off x="2987824" y="4149080"/>
              <a:ext cx="576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右</a:t>
              </a:r>
            </a:p>
          </p:txBody>
        </p:sp>
      </p:grpSp>
      <p:sp>
        <p:nvSpPr>
          <p:cNvPr id="7181" name="Text Box 7"/>
          <p:cNvSpPr txBox="1">
            <a:spLocks noChangeArrowheads="1"/>
          </p:cNvSpPr>
          <p:nvPr/>
        </p:nvSpPr>
        <p:spPr bwMode="auto">
          <a:xfrm>
            <a:off x="5076825" y="4149725"/>
            <a:ext cx="576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下</a:t>
            </a:r>
          </a:p>
        </p:txBody>
      </p:sp>
      <p:sp>
        <p:nvSpPr>
          <p:cNvPr id="7182" name="Text Box 7"/>
          <p:cNvSpPr txBox="1">
            <a:spLocks noChangeArrowheads="1"/>
          </p:cNvSpPr>
          <p:nvPr/>
        </p:nvSpPr>
        <p:spPr bwMode="auto">
          <a:xfrm>
            <a:off x="5508625" y="4149725"/>
            <a:ext cx="576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a:latin typeface="Times New Roman" pitchFamily="18" charset="0"/>
                <a:ea typeface="黑体" pitchFamily="2" charset="-122"/>
                <a:cs typeface="Times New Roman" pitchFamily="18" charset="0"/>
              </a:rPr>
              <a:t>&gt;</a:t>
            </a:r>
          </a:p>
        </p:txBody>
      </p:sp>
      <p:sp>
        <p:nvSpPr>
          <p:cNvPr id="7183" name="Text Box 7"/>
          <p:cNvSpPr txBox="1">
            <a:spLocks noChangeArrowheads="1"/>
          </p:cNvSpPr>
          <p:nvPr/>
        </p:nvSpPr>
        <p:spPr bwMode="auto">
          <a:xfrm>
            <a:off x="5795963" y="4149725"/>
            <a:ext cx="57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上</a:t>
            </a:r>
          </a:p>
        </p:txBody>
      </p:sp>
      <p:sp>
        <p:nvSpPr>
          <p:cNvPr id="7184" name="Text Box 7"/>
          <p:cNvSpPr txBox="1">
            <a:spLocks noChangeArrowheads="1"/>
          </p:cNvSpPr>
          <p:nvPr/>
        </p:nvSpPr>
        <p:spPr bwMode="auto">
          <a:xfrm>
            <a:off x="6732588" y="4221163"/>
            <a:ext cx="5762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上</a:t>
            </a:r>
          </a:p>
        </p:txBody>
      </p:sp>
      <p:sp>
        <p:nvSpPr>
          <p:cNvPr id="7185" name="Text Box 7"/>
          <p:cNvSpPr txBox="1">
            <a:spLocks noChangeArrowheads="1"/>
          </p:cNvSpPr>
          <p:nvPr/>
        </p:nvSpPr>
        <p:spPr bwMode="auto">
          <a:xfrm>
            <a:off x="6732588" y="2060575"/>
            <a:ext cx="576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下</a:t>
            </a:r>
          </a:p>
        </p:txBody>
      </p:sp>
      <p:sp>
        <p:nvSpPr>
          <p:cNvPr id="7186" name="Text Box 7"/>
          <p:cNvSpPr txBox="1">
            <a:spLocks noChangeArrowheads="1"/>
          </p:cNvSpPr>
          <p:nvPr/>
        </p:nvSpPr>
        <p:spPr bwMode="auto">
          <a:xfrm>
            <a:off x="7164388" y="2420938"/>
            <a:ext cx="5762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400" i="1">
                <a:latin typeface="Times New Roman" pitchFamily="18" charset="0"/>
                <a:ea typeface="黑体" pitchFamily="2" charset="-122"/>
                <a:cs typeface="Times New Roman" pitchFamily="18" charset="0"/>
              </a:rPr>
              <a:t>F</a:t>
            </a:r>
            <a:r>
              <a:rPr lang="zh-CN" altLang="en-US" sz="2400" baseline="-25000">
                <a:latin typeface="Times New Roman" pitchFamily="18" charset="0"/>
                <a:ea typeface="黑体" pitchFamily="2" charset="-122"/>
                <a:cs typeface="Times New Roman" pitchFamily="18" charset="0"/>
              </a:rPr>
              <a:t>合</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2208</Words>
  <Application>Kingsoft Office WPP</Application>
  <PresentationFormat>全屏显示(4:3)</PresentationFormat>
  <Paragraphs>299</Paragraphs>
  <Slides>28</Slides>
  <Notes>27</Notes>
  <HiddenSlides>0</HiddenSlides>
  <MMClips>0</MMClips>
  <ScaleCrop>false</ScaleCrop>
  <HeadingPairs>
    <vt:vector size="4" baseType="variant">
      <vt:variant>
        <vt:lpstr>主题</vt:lpstr>
      </vt:variant>
      <vt:variant>
        <vt:i4>1</vt:i4>
      </vt:variant>
      <vt:variant>
        <vt:lpstr>幻灯片标题</vt:lpstr>
      </vt:variant>
      <vt:variant>
        <vt:i4>28</vt:i4>
      </vt:variant>
    </vt:vector>
  </HeadingPairs>
  <TitlesOfParts>
    <vt:vector size="29" baseType="lpstr">
      <vt:lpstr>默认设计模板</vt:lpstr>
      <vt:lpstr>PowerPoint 演示文稿</vt:lpstr>
      <vt:lpstr>PowerPoint 演示文稿</vt:lpstr>
      <vt:lpstr>PowerPoint 演示文稿</vt:lpstr>
      <vt:lpstr>PowerPoint 演示文稿</vt:lpstr>
      <vt:lpstr>第五节   学生实验：探究——影响浮力大小的因素</vt:lpstr>
      <vt:lpstr>PowerPoint 演示文稿</vt:lpstr>
      <vt:lpstr>探究—浸没在液体中的物体是否受浮力</vt:lpstr>
      <vt:lpstr>PowerPoint 演示文稿</vt:lpstr>
      <vt:lpstr>PowerPoint 演示文稿</vt:lpstr>
      <vt:lpstr>一、浮力</vt:lpstr>
      <vt:lpstr>PowerPoint 演示文稿</vt:lpstr>
      <vt:lpstr>PowerPoint 演示文稿</vt:lpstr>
      <vt:lpstr>实验探究：影响浮力大小的因素</vt:lpstr>
      <vt:lpstr>PowerPoint 演示文稿</vt:lpstr>
      <vt:lpstr>PowerPoint 演示文稿</vt:lpstr>
      <vt:lpstr>PowerPoint 演示文稿</vt:lpstr>
      <vt:lpstr>PowerPoint 演示文稿</vt:lpstr>
      <vt:lpstr>PowerPoint 演示文稿</vt:lpstr>
      <vt:lpstr>结论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czz</dc:creator>
  <cp:lastModifiedBy>lenovo</cp:lastModifiedBy>
  <cp:revision>485</cp:revision>
  <dcterms:created xsi:type="dcterms:W3CDTF">2014-02-21T00:59:00Z</dcterms:created>
  <dcterms:modified xsi:type="dcterms:W3CDTF">2018-03-25T00:56:59Z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2052-10.8.0.5391</vt:lpwstr>
  </property>
</Properties>
</file>