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5" r:id="rId1"/>
  </p:sldMasterIdLst>
  <p:sldIdLst>
    <p:sldId id="258" r:id="rId2"/>
    <p:sldId id="268" r:id="rId3"/>
    <p:sldId id="270" r:id="rId4"/>
    <p:sldId id="277" r:id="rId5"/>
    <p:sldId id="275" r:id="rId6"/>
    <p:sldId id="285" r:id="rId7"/>
    <p:sldId id="287" r:id="rId8"/>
    <p:sldId id="289" r:id="rId9"/>
    <p:sldId id="291" r:id="rId10"/>
    <p:sldId id="271" r:id="rId11"/>
    <p:sldId id="297" r:id="rId12"/>
    <p:sldId id="274" r:id="rId13"/>
    <p:sldId id="298" r:id="rId14"/>
    <p:sldId id="279" r:id="rId15"/>
    <p:sldId id="284" r:id="rId16"/>
    <p:sldId id="281" r:id="rId17"/>
    <p:sldId id="280" r:id="rId18"/>
    <p:sldId id="283" r:id="rId19"/>
    <p:sldId id="272" r:id="rId20"/>
    <p:sldId id="273" r:id="rId21"/>
    <p:sldId id="276" r:id="rId22"/>
    <p:sldId id="292" r:id="rId23"/>
    <p:sldId id="293" r:id="rId24"/>
    <p:sldId id="294" r:id="rId25"/>
    <p:sldId id="295" r:id="rId26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AD"/>
    <a:srgbClr val="C50023"/>
    <a:srgbClr val="F1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6" autoAdjust="0"/>
  </p:normalViewPr>
  <p:slideViewPr>
    <p:cSldViewPr snapToGrid="0">
      <p:cViewPr>
        <p:scale>
          <a:sx n="66" d="100"/>
          <a:sy n="66" d="100"/>
        </p:scale>
        <p:origin x="-2256" y="-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ppt/slides/ppt/slides/18JK632.EPS" TargetMode="Externa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file:///J:\18&#31179;&#25945;&#31185;&#29289;&#29702;&#20061;&#20840;&#23398;&#32451;&#32771;PPT&#21644;word\18&#31179;&#25945;&#31185;&#29289;&#29702;&#20061;&#20840;&#23398;&#32451;&#32771;PPT\18JK633.EP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__5.docx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7.docx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8.emf"/><Relationship Id="rId26" Type="http://schemas.openxmlformats.org/officeDocument/2006/relationships/package" Target="../embeddings/Microsoft_Word___13.docx"/><Relationship Id="rId3" Type="http://schemas.openxmlformats.org/officeDocument/2006/relationships/image" Target="../media/image3.jpeg"/><Relationship Id="rId21" Type="http://schemas.openxmlformats.org/officeDocument/2006/relationships/image" Target="../media/image19.e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6.emf"/><Relationship Id="rId17" Type="http://schemas.openxmlformats.org/officeDocument/2006/relationships/package" Target="../embeddings/Microsoft_Word___10.docx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0.bin"/><Relationship Id="rId20" Type="http://schemas.openxmlformats.org/officeDocument/2006/relationships/package" Target="../embeddings/Microsoft_Word___11.docx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package" Target="../embeddings/Microsoft_Word___8.docx"/><Relationship Id="rId24" Type="http://schemas.openxmlformats.org/officeDocument/2006/relationships/image" Target="../media/image20.emf"/><Relationship Id="rId5" Type="http://schemas.openxmlformats.org/officeDocument/2006/relationships/package" Target="../embeddings/Microsoft_Word___6.docx"/><Relationship Id="rId15" Type="http://schemas.openxmlformats.org/officeDocument/2006/relationships/image" Target="../media/image17.emf"/><Relationship Id="rId23" Type="http://schemas.openxmlformats.org/officeDocument/2006/relationships/package" Target="../embeddings/Microsoft_Word___12.docx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1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5.emf"/><Relationship Id="rId14" Type="http://schemas.openxmlformats.org/officeDocument/2006/relationships/package" Target="../embeddings/Microsoft_Word___9.docx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2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9.xml"/><Relationship Id="rId5" Type="http://schemas.openxmlformats.org/officeDocument/2006/relationships/image" Target="../media/image4.jpeg"/><Relationship Id="rId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file:///F:\16&#26149;\&#29289;&#29702;\&#25945;&#31185;&#29289;&#29702;&#20061;&#24180;&#32423;&#19979;&#20876;&#24453;&#20986;&#29255;8.8\WX4.EPS" TargetMode="External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file:///G:\18&#31179;&#25945;&#31185;&#29289;&#29702;&#20061;&#20840;&#23398;&#32451;&#32771;PPT&#21644;word\18&#31179;&#25945;&#31185;&#29289;&#29702;&#20061;&#20840;&#23398;&#32451;&#32771;PPT\Y9.EP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2.docx"/><Relationship Id="rId13" Type="http://schemas.openxmlformats.org/officeDocument/2006/relationships/oleObject" Target="../embeddings/oleObject4.bin"/><Relationship Id="rId3" Type="http://schemas.openxmlformats.org/officeDocument/2006/relationships/image" Target="../media/image5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11" Type="http://schemas.openxmlformats.org/officeDocument/2006/relationships/package" Target="../embeddings/Microsoft_Word___3.docx"/><Relationship Id="rId5" Type="http://schemas.openxmlformats.org/officeDocument/2006/relationships/package" Target="../embeddings/Microsoft_Word___1.docx"/><Relationship Id="rId15" Type="http://schemas.openxmlformats.org/officeDocument/2006/relationships/image" Target="../media/image10.e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emf"/><Relationship Id="rId14" Type="http://schemas.openxmlformats.org/officeDocument/2006/relationships/package" Target="../embeddings/Microsoft_Word___4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279812" y="1973942"/>
            <a:ext cx="7584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 smtClean="0">
                <a:latin typeface="微软雅黑" charset="-122"/>
                <a:ea typeface="微软雅黑" charset="-122"/>
              </a:rPr>
              <a:t>第十一章　物理学与能源技术</a:t>
            </a:r>
            <a:endParaRPr lang="zh-CN" altLang="en-US" sz="6600" dirty="0">
              <a:latin typeface="微软雅黑" charset="-122"/>
              <a:ea typeface="微软雅黑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17393" y="2271937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945106"/>
            <a:ext cx="4801314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itchFamily="2" charset="-122"/>
                <a:ea typeface="宋体" pitchFamily="2" charset="-122"/>
              </a:rPr>
              <a:t>类型一　不同形式能量的相互转化</a:t>
            </a:r>
            <a:endParaRPr lang="zh-CN" altLang="en-US" sz="2400" b="1" dirty="0">
              <a:solidFill>
                <a:srgbClr val="00A6AD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203644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7682" y="956711"/>
            <a:ext cx="3106455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05481" y="2727153"/>
            <a:ext cx="10738022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en-US" sz="3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en-US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在下列对能量转化的描述不正确的是(　　)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A．摩擦生热属于机械能转化为内能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B．发电机工作属于电能转化为机械能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C．光合作用属于光能转化为化学能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D．蓄电池充电属于电能转化为化学能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206173" y="2896330"/>
            <a:ext cx="340158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utoUpdateAnimBg="0"/>
      <p:bldP spid="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764876" y="2338888"/>
            <a:ext cx="10603341" cy="12126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40000"/>
              </a:lnSpc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itchFamily="18" charset="0"/>
              </a:rPr>
              <a:t>发电机工作过程中，消耗了机械能，得到了电能，机械能转化为电能，故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itchFamily="18" charset="0"/>
              </a:rPr>
              <a:t>B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itchFamily="18" charset="0"/>
              </a:rPr>
              <a:t>不正确。</a:t>
            </a:r>
            <a:endParaRPr lang="zh-CN" altLang="en-US" sz="2600" b="1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2"/>
            <a:ext cx="3262432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itchFamily="2" charset="-122"/>
                <a:ea typeface="宋体" pitchFamily="2" charset="-122"/>
              </a:rPr>
              <a:t>类型二　能量守恒定律</a:t>
            </a:r>
            <a:endParaRPr lang="zh-CN" altLang="en-US" sz="2400" b="1" dirty="0">
              <a:solidFill>
                <a:srgbClr val="00A6AD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32739" y="1921304"/>
            <a:ext cx="10536624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en-US" sz="3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en-US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在各种形式的能量相互转化过程中，下列说法正确的是(　　)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A．机械能一定守恒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B．几种形式的能量一定守恒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C．各种形式能的总量一定守恒</a:t>
            </a:r>
          </a:p>
          <a:p>
            <a:pPr>
              <a:lnSpc>
                <a:spcPct val="150000"/>
              </a:lnSpc>
            </a:pP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D．内能一定守恒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7423" y="2814947"/>
            <a:ext cx="340158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utoUpdateAnimBg="0"/>
      <p:bldP spid="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591881" y="1473914"/>
            <a:ext cx="10912260" cy="224914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140000"/>
              </a:lnSpc>
            </a:pPr>
            <a:r>
              <a:rPr lang="en-US" altLang="zh-CN" sz="2600" b="1" dirty="0" smtClean="0">
                <a:solidFill>
                  <a:srgbClr val="00B0F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[</a:t>
            </a:r>
            <a:r>
              <a:rPr lang="zh-CN" altLang="en-US" sz="2600" b="1" dirty="0" smtClean="0">
                <a:solidFill>
                  <a:srgbClr val="00B0F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易错警示</a:t>
            </a:r>
            <a:r>
              <a:rPr lang="en-US" altLang="zh-CN" sz="2600" b="1" dirty="0" smtClean="0">
                <a:solidFill>
                  <a:srgbClr val="00B0F0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itchFamily="18" charset="0"/>
              </a:rPr>
              <a:t>能量不会凭空产生，也不会凭空消失，即一个物体的总能量发生了变化，必有另一个物体的总能量同时发生了变化。自然界中所具有的能量的总量保持不变，这就是能量守恒定律。能量守恒定律是自然界中最基本的定律之一，能量守恒定律对一切物体总是适用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2"/>
            <a:ext cx="3877985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itchFamily="2" charset="-122"/>
                <a:ea typeface="宋体" pitchFamily="2" charset="-122"/>
              </a:rPr>
              <a:t>类型三　能量转化的方向性</a:t>
            </a:r>
            <a:endParaRPr lang="zh-CN" altLang="en-US" sz="2400" b="1" dirty="0" smtClean="0">
              <a:solidFill>
                <a:srgbClr val="00A6AD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5" name="矩形 4"/>
          <p:cNvSpPr/>
          <p:nvPr/>
        </p:nvSpPr>
        <p:spPr>
          <a:xfrm>
            <a:off x="580766" y="1877367"/>
            <a:ext cx="107627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</a:t>
            </a:r>
            <a:r>
              <a:rPr lang="en-US" altLang="en-US" sz="30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 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能量的转化和转移具有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。热量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自发地从低温物体传给高温物体；汽车制动时，由于摩擦动能转化为内能，这些内能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自动地再次开动汽车。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后两空均选填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或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不能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”)</a:t>
            </a:r>
            <a:endParaRPr lang="zh-CN" altLang="en-US" sz="3000" b="1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570402" y="2021015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方向性</a:t>
            </a:r>
          </a:p>
        </p:txBody>
      </p:sp>
      <p:sp>
        <p:nvSpPr>
          <p:cNvPr id="8" name="矩形 7"/>
          <p:cNvSpPr/>
          <p:nvPr/>
        </p:nvSpPr>
        <p:spPr>
          <a:xfrm>
            <a:off x="8474240" y="195923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不能</a:t>
            </a:r>
          </a:p>
        </p:txBody>
      </p:sp>
      <p:sp>
        <p:nvSpPr>
          <p:cNvPr id="10" name="矩形 9"/>
          <p:cNvSpPr/>
          <p:nvPr/>
        </p:nvSpPr>
        <p:spPr>
          <a:xfrm>
            <a:off x="3284402" y="339261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不能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04238" y="1770476"/>
            <a:ext cx="10961687" cy="233294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40000"/>
              </a:lnSpc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  <a:cs typeface="Times New Roman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itchFamily="18" charset="0"/>
              </a:rPr>
              <a:t>在热传递过程中，不引起其他变化的情况下，内能只能从高温物体转移到低温物体；摩擦生热时内能以热量的形式散发掉。所以能量转化和转移具有方向性，热量不能自发地从低温物体转移到高温物体；汽车制动时，摩擦动能转化为内能，这些内能不能自动地再次开动汽车。</a:t>
            </a:r>
            <a:endParaRPr lang="zh-CN" altLang="en-US" sz="2600" b="1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55761" y="1415534"/>
            <a:ext cx="6983461" cy="3836087"/>
            <a:chOff x="655761" y="1415534"/>
            <a:chExt cx="6983461" cy="3836087"/>
          </a:xfrm>
        </p:grpSpPr>
        <p:sp>
          <p:nvSpPr>
            <p:cNvPr id="3" name="矩形 2"/>
            <p:cNvSpPr/>
            <p:nvPr/>
          </p:nvSpPr>
          <p:spPr>
            <a:xfrm>
              <a:off x="655761" y="1415534"/>
              <a:ext cx="4541628" cy="6524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140000"/>
                </a:lnSpc>
              </a:pPr>
              <a:r>
                <a:rPr lang="en-US" altLang="en-US" sz="2600" b="1" dirty="0" smtClean="0">
                  <a:solidFill>
                    <a:srgbClr val="00B0F0"/>
                  </a:solidFill>
                  <a:latin typeface="黑体" pitchFamily="49" charset="-122"/>
                  <a:ea typeface="黑体" pitchFamily="49" charset="-122"/>
                  <a:cs typeface="Times New Roman" pitchFamily="18" charset="0"/>
                </a:rPr>
                <a:t>[</a:t>
              </a:r>
              <a:r>
                <a:rPr lang="zh-CN" altLang="en-US" sz="2600" b="1" dirty="0" smtClean="0">
                  <a:solidFill>
                    <a:srgbClr val="00B0F0"/>
                  </a:solidFill>
                  <a:latin typeface="黑体" pitchFamily="49" charset="-122"/>
                  <a:ea typeface="黑体" pitchFamily="49" charset="-122"/>
                  <a:cs typeface="Times New Roman" pitchFamily="18" charset="0"/>
                </a:rPr>
                <a:t>易错警示</a:t>
              </a:r>
              <a:r>
                <a:rPr lang="en-US" altLang="en-US" sz="2600" b="1" dirty="0" smtClean="0">
                  <a:solidFill>
                    <a:srgbClr val="00B0F0"/>
                  </a:solidFill>
                  <a:latin typeface="黑体" pitchFamily="49" charset="-122"/>
                  <a:ea typeface="黑体" pitchFamily="49" charset="-122"/>
                  <a:cs typeface="Times New Roman" pitchFamily="18" charset="0"/>
                </a:rPr>
                <a:t>]</a:t>
              </a:r>
              <a:r>
                <a:rPr lang="zh-CN" altLang="en-US" sz="2600" b="1" dirty="0" smtClean="0">
                  <a:solidFill>
                    <a:srgbClr val="000000"/>
                  </a:solidFill>
                  <a:latin typeface="仿宋" panose="02010609060101010101" pitchFamily="49" charset="-122"/>
                  <a:ea typeface="仿宋" panose="02010609060101010101" pitchFamily="49" charset="-122"/>
                  <a:cs typeface="Times New Roman" pitchFamily="18" charset="0"/>
                </a:rPr>
                <a:t>能量的转化和守恒</a:t>
              </a:r>
            </a:p>
          </p:txBody>
        </p:sp>
        <p:pic>
          <p:nvPicPr>
            <p:cNvPr id="36865" name="Picture 1" descr="18JK632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3212756" y="2187145"/>
              <a:ext cx="4426466" cy="3064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2"/>
            <a:ext cx="3877985" cy="559769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itchFamily="2" charset="-122"/>
                <a:ea typeface="宋体" pitchFamily="2" charset="-122"/>
              </a:rPr>
              <a:t>类型四　能量转化中的效率</a:t>
            </a:r>
            <a:endParaRPr lang="zh-CN" altLang="en-US" sz="2400" b="1" dirty="0" smtClean="0">
              <a:solidFill>
                <a:srgbClr val="00A6AD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5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506628" y="1643449"/>
            <a:ext cx="11022227" cy="4329497"/>
            <a:chOff x="506628" y="1643449"/>
            <a:chExt cx="11022227" cy="4329497"/>
          </a:xfrm>
        </p:grpSpPr>
        <p:sp>
          <p:nvSpPr>
            <p:cNvPr id="35842" name="Rectangle 2"/>
            <p:cNvSpPr>
              <a:spLocks noChangeArrowheads="1"/>
            </p:cNvSpPr>
            <p:nvPr/>
          </p:nvSpPr>
          <p:spPr bwMode="auto">
            <a:xfrm>
              <a:off x="506628" y="1643449"/>
              <a:ext cx="11022227" cy="397031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4 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某电动车在平直的路面上由静止开始运动，速度随时间变化的图像如图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3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甲所示，牵引力随时间变化的图像如图乙所示。已知电动车匀速行驶时，电动车电动机输入电压为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48 V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，输入电流为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5 A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，则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8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～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14 s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内电动车克服摩</a:t>
              </a:r>
              <a:endParaRPr lang="en-US" altLang="zh-CN" sz="3000" b="1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endParaRPr>
            </a:p>
            <a:p>
              <a:pPr marR="0" lvl="0" indent="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</a:pP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擦力做功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__________J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，电能转化为机械</a:t>
              </a:r>
              <a:endParaRPr lang="en-US" altLang="zh-CN" sz="3000" b="1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endParaRPr>
            </a:p>
            <a:p>
              <a:pPr marR="0" lvl="0" indent="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</a:pP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能的效率为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。</a:t>
              </a:r>
            </a:p>
          </p:txBody>
        </p:sp>
        <p:pic>
          <p:nvPicPr>
            <p:cNvPr id="35841" name="Picture 1" descr="J:\18秋教科物理九全学练考PPT和word\18秋教科物理九全学练考PPT\18JK633.EPS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7710616" y="3818236"/>
              <a:ext cx="3552036" cy="1445741"/>
            </a:xfrm>
            <a:prstGeom prst="rect">
              <a:avLst/>
            </a:prstGeom>
            <a:noFill/>
          </p:spPr>
        </p:pic>
        <p:sp>
          <p:nvSpPr>
            <p:cNvPr id="35843" name="Rectangle 3"/>
            <p:cNvSpPr>
              <a:spLocks noChangeArrowheads="1"/>
            </p:cNvSpPr>
            <p:nvPr/>
          </p:nvSpPr>
          <p:spPr bwMode="auto">
            <a:xfrm>
              <a:off x="8328454" y="5330911"/>
              <a:ext cx="2313454" cy="64203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solidFill>
                    <a:srgbClr val="000000"/>
                  </a:solidFill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3 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2785579" y="4307015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1080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069785" y="4986636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75%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789589" y="1269787"/>
          <a:ext cx="10082212" cy="512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文档" r:id="rId4" imgW="10103825" imgH="5148855" progId="Word.Document.12">
                  <p:embed/>
                </p:oleObj>
              </mc:Choice>
              <mc:Fallback>
                <p:oleObj name="文档" r:id="rId4" imgW="10103825" imgH="5148855" progId="Word.Document.12">
                  <p:embed/>
                  <p:pic>
                    <p:nvPicPr>
                      <p:cNvPr id="0" name="Picture 1" descr="image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589" y="1269787"/>
                        <a:ext cx="10082212" cy="512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>
          <a:xfrm>
            <a:off x="116205" y="1045210"/>
            <a:ext cx="3166110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课堂小结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41118" y="3508847"/>
          <a:ext cx="12620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文档" r:id="rId5" imgW="1263777" imgH="990685" progId="Word.Document.12">
                  <p:embed/>
                </p:oleObj>
              </mc:Choice>
              <mc:Fallback>
                <p:oleObj name="文档" r:id="rId5" imgW="1263777" imgH="990685" progId="Word.Document.12">
                  <p:embed/>
                  <p:pic>
                    <p:nvPicPr>
                      <p:cNvPr id="0" name="Picture 8" descr="image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118" y="3508847"/>
                        <a:ext cx="12620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36"/>
          <p:cNvGrpSpPr/>
          <p:nvPr/>
        </p:nvGrpSpPr>
        <p:grpSpPr bwMode="auto">
          <a:xfrm>
            <a:off x="1882739" y="1918344"/>
            <a:ext cx="539750" cy="4025256"/>
            <a:chOff x="5420" y="1979"/>
            <a:chExt cx="340" cy="1859"/>
          </a:xfrm>
        </p:grpSpPr>
        <p:sp>
          <p:nvSpPr>
            <p:cNvPr id="8" name="Line 129"/>
            <p:cNvSpPr>
              <a:spLocks noChangeShapeType="1"/>
            </p:cNvSpPr>
            <p:nvPr/>
          </p:nvSpPr>
          <p:spPr bwMode="auto">
            <a:xfrm>
              <a:off x="5420" y="302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0" name="Line 130"/>
            <p:cNvSpPr>
              <a:spLocks noChangeShapeType="1"/>
            </p:cNvSpPr>
            <p:nvPr/>
          </p:nvSpPr>
          <p:spPr bwMode="auto">
            <a:xfrm>
              <a:off x="5556" y="1979"/>
              <a:ext cx="0" cy="18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1" name="Line 131"/>
            <p:cNvSpPr>
              <a:spLocks noChangeShapeType="1"/>
            </p:cNvSpPr>
            <p:nvPr/>
          </p:nvSpPr>
          <p:spPr bwMode="auto">
            <a:xfrm>
              <a:off x="5578" y="1979"/>
              <a:ext cx="1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2" name="Line 132"/>
            <p:cNvSpPr>
              <a:spLocks noChangeShapeType="1"/>
            </p:cNvSpPr>
            <p:nvPr/>
          </p:nvSpPr>
          <p:spPr bwMode="auto">
            <a:xfrm>
              <a:off x="5570" y="2478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4" name="Line 133"/>
            <p:cNvSpPr>
              <a:spLocks noChangeShapeType="1"/>
            </p:cNvSpPr>
            <p:nvPr/>
          </p:nvSpPr>
          <p:spPr bwMode="auto">
            <a:xfrm>
              <a:off x="5570" y="3023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5" name="Line 134"/>
            <p:cNvSpPr>
              <a:spLocks noChangeShapeType="1"/>
            </p:cNvSpPr>
            <p:nvPr/>
          </p:nvSpPr>
          <p:spPr bwMode="auto">
            <a:xfrm>
              <a:off x="5571" y="343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16" name="Line 135"/>
            <p:cNvSpPr>
              <a:spLocks noChangeShapeType="1"/>
            </p:cNvSpPr>
            <p:nvPr/>
          </p:nvSpPr>
          <p:spPr bwMode="auto">
            <a:xfrm>
              <a:off x="5579" y="3838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>
                <a:latin typeface="宋体" pitchFamily="2" charset="-122"/>
                <a:ea typeface="宋体" pitchFamily="2" charset="-122"/>
              </a:endParaRPr>
            </a:p>
          </p:txBody>
        </p:sp>
      </p:grp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484566" y="1642977"/>
          <a:ext cx="362267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文档" r:id="rId8" imgW="3627962" imgH="990685" progId="Word.Document.12">
                  <p:embed/>
                </p:oleObj>
              </mc:Choice>
              <mc:Fallback>
                <p:oleObj name="文档" r:id="rId8" imgW="3627962" imgH="990685" progId="Word.Document.12">
                  <p:embed/>
                  <p:pic>
                    <p:nvPicPr>
                      <p:cNvPr id="0" name="Picture 7" descr="image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566" y="1642977"/>
                        <a:ext cx="3622675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59852" y="2722348"/>
          <a:ext cx="22574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文档" r:id="rId11" imgW="2262708" imgH="594339" progId="Word.Document.12">
                  <p:embed/>
                </p:oleObj>
              </mc:Choice>
              <mc:Fallback>
                <p:oleObj name="文档" r:id="rId11" imgW="2262708" imgH="594339" progId="Word.Document.12">
                  <p:embed/>
                  <p:pic>
                    <p:nvPicPr>
                      <p:cNvPr id="0" name="Picture 6" descr="image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852" y="2722348"/>
                        <a:ext cx="22574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直接连接符 17"/>
          <p:cNvCxnSpPr/>
          <p:nvPr/>
        </p:nvCxnSpPr>
        <p:spPr>
          <a:xfrm>
            <a:off x="4448057" y="3035911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042414" y="2582091"/>
          <a:ext cx="346075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文档" r:id="rId14" imgW="3466391" imgH="990685" progId="Word.Document.12">
                  <p:embed/>
                </p:oleObj>
              </mc:Choice>
              <mc:Fallback>
                <p:oleObj name="文档" r:id="rId14" imgW="3466391" imgH="990685" progId="Word.Document.12">
                  <p:embed/>
                  <p:pic>
                    <p:nvPicPr>
                      <p:cNvPr id="0" name="Picture 5" descr="image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2414" y="2582091"/>
                        <a:ext cx="3460750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472210" y="3834456"/>
          <a:ext cx="28130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文档" r:id="rId17" imgW="2818309" imgH="594339" progId="Word.Document.12">
                  <p:embed/>
                </p:oleObj>
              </mc:Choice>
              <mc:Fallback>
                <p:oleObj name="文档" r:id="rId17" imgW="2818309" imgH="594339" progId="Word.Document.12">
                  <p:embed/>
                  <p:pic>
                    <p:nvPicPr>
                      <p:cNvPr id="0" name="Picture 4" descr="image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210" y="3834456"/>
                        <a:ext cx="28130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472210" y="4748856"/>
          <a:ext cx="46640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文档" r:id="rId20" imgW="4669714" imgH="594339" progId="Word.Document.12">
                  <p:embed/>
                </p:oleObj>
              </mc:Choice>
              <mc:Fallback>
                <p:oleObj name="文档" r:id="rId20" imgW="4669714" imgH="594339" progId="Word.Document.12">
                  <p:embed/>
                  <p:pic>
                    <p:nvPicPr>
                      <p:cNvPr id="0" name="Picture 3" descr="image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210" y="4748856"/>
                        <a:ext cx="46640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484566" y="5589115"/>
          <a:ext cx="21304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文档" r:id="rId23" imgW="2135683" imgH="594339" progId="Word.Document.12">
                  <p:embed/>
                </p:oleObj>
              </mc:Choice>
              <mc:Fallback>
                <p:oleObj name="文档" r:id="rId23" imgW="2135683" imgH="594339" progId="Word.Document.12">
                  <p:embed/>
                  <p:pic>
                    <p:nvPicPr>
                      <p:cNvPr id="0" name="Picture 2" descr="image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566" y="5589115"/>
                        <a:ext cx="21304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直接连接符 22"/>
          <p:cNvCxnSpPr/>
          <p:nvPr/>
        </p:nvCxnSpPr>
        <p:spPr>
          <a:xfrm>
            <a:off x="4427462" y="5894441"/>
            <a:ext cx="5000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955918" y="5411788"/>
          <a:ext cx="270827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文档" r:id="rId26" imgW="2713954" imgH="990685" progId="Word.Document.12">
                  <p:embed/>
                </p:oleObj>
              </mc:Choice>
              <mc:Fallback>
                <p:oleObj name="文档" r:id="rId26" imgW="2713954" imgH="990685" progId="Word.Document.12">
                  <p:embed/>
                  <p:pic>
                    <p:nvPicPr>
                      <p:cNvPr id="0" name="Picture 1" descr="image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918" y="5411788"/>
                        <a:ext cx="2708275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834869" y="990187"/>
            <a:ext cx="9892452" cy="1938992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1143000" indent="-1143000" algn="ctr">
              <a:spcBef>
                <a:spcPct val="0"/>
              </a:spcBef>
              <a:buNone/>
            </a:pPr>
            <a:r>
              <a:rPr lang="en-US" altLang="zh-CN" sz="6000" b="1" dirty="0" smtClean="0">
                <a:latin typeface="微软雅黑" charset="-122"/>
                <a:ea typeface="微软雅黑" charset="-122"/>
              </a:rPr>
              <a:t>1</a:t>
            </a:r>
            <a:r>
              <a:rPr lang="zh-CN" altLang="en-US" sz="6000" b="1" dirty="0" smtClean="0">
                <a:latin typeface="微软雅黑" charset="-122"/>
                <a:ea typeface="微软雅黑" charset="-122"/>
              </a:rPr>
              <a:t> ．能量守恒定</a:t>
            </a:r>
            <a:endParaRPr lang="en-US" altLang="zh-CN" sz="6000" b="1" dirty="0" smtClean="0">
              <a:latin typeface="微软雅黑" charset="-122"/>
              <a:ea typeface="微软雅黑" charset="-122"/>
            </a:endParaRPr>
          </a:p>
          <a:p>
            <a:pPr marL="1143000" indent="-1143000" algn="ctr">
              <a:spcBef>
                <a:spcPct val="0"/>
              </a:spcBef>
              <a:buNone/>
            </a:pPr>
            <a:r>
              <a:rPr lang="en-US" altLang="zh-CN" sz="6000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sz="6000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634151" y="2778897"/>
            <a:ext cx="5051425" cy="1007745"/>
            <a:chOff x="5164" y="4732"/>
            <a:chExt cx="7955" cy="1587"/>
          </a:xfrm>
        </p:grpSpPr>
        <p:pic>
          <p:nvPicPr>
            <p:cNvPr id="9" name="图片 8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4" name="文本框 3">
              <a:hlinkClick r:id="rId2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导学设计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3353926" y="3715044"/>
            <a:ext cx="4682041" cy="1038225"/>
            <a:chOff x="4926" y="6850"/>
            <a:chExt cx="9349" cy="1635"/>
          </a:xfrm>
        </p:grpSpPr>
        <p:pic>
          <p:nvPicPr>
            <p:cNvPr id="10" name="图片 9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5" name="文本框 4">
              <a:hlinkClick r:id="rId4" action="ppaction://hlinksldjump"/>
            </p:cNvPr>
            <p:cNvSpPr txBox="1"/>
            <p:nvPr/>
          </p:nvSpPr>
          <p:spPr>
            <a:xfrm>
              <a:off x="5980" y="7119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应用示例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sp>
        <p:nvSpPr>
          <p:cNvPr id="2" name="Rectangle 5"/>
          <p:cNvSpPr/>
          <p:nvPr/>
        </p:nvSpPr>
        <p:spPr>
          <a:xfrm>
            <a:off x="1081088" y="110491"/>
            <a:ext cx="5519460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charset="-122"/>
                <a:ea typeface="微软雅黑" charset="-122"/>
              </a:rPr>
              <a:t>第十一章　物理学与能源技术</a:t>
            </a:r>
            <a:endParaRPr lang="zh-CN" altLang="en-US" b="1" dirty="0">
              <a:latin typeface="微软雅黑" charset="-122"/>
              <a:ea typeface="微软雅黑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925927" y="4631019"/>
            <a:ext cx="5051425" cy="1007745"/>
            <a:chOff x="5164" y="4732"/>
            <a:chExt cx="7955" cy="1587"/>
          </a:xfrm>
        </p:grpSpPr>
        <p:pic>
          <p:nvPicPr>
            <p:cNvPr id="12" name="图片 11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13" name="文本框 3">
              <a:hlinkClick r:id="rId6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课堂小结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634951" y="5513369"/>
            <a:ext cx="4682041" cy="1038225"/>
            <a:chOff x="4926" y="6850"/>
            <a:chExt cx="9349" cy="1635"/>
          </a:xfrm>
        </p:grpSpPr>
        <p:pic>
          <p:nvPicPr>
            <p:cNvPr id="18" name="图片 17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19" name="文本框 4">
              <a:hlinkClick r:id="rId7" action="ppaction://hlinksldjump"/>
            </p:cNvPr>
            <p:cNvSpPr txBox="1"/>
            <p:nvPr/>
          </p:nvSpPr>
          <p:spPr>
            <a:xfrm>
              <a:off x="5980" y="7119"/>
              <a:ext cx="4876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课堂反馈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87682" y="956711"/>
            <a:ext cx="3106455" cy="696726"/>
            <a:chOff x="37578" y="944185"/>
            <a:chExt cx="3106455" cy="696726"/>
          </a:xfrm>
        </p:grpSpPr>
        <p:pic>
          <p:nvPicPr>
            <p:cNvPr id="10" name="图片 9" descr="图标-0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课堂反馈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580768" y="2001795"/>
            <a:ext cx="10799805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．下列有关能量转化的叙述正确的是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．内燃机在做功过程中机械能转化为内能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．发电机发电时，将机械能转化为电能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．干电池、蓄电池对外供电时，将电能转化为化学能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．电风扇正常工作过程中，电能主要转化为内能 </a:t>
            </a:r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7458450" y="2151240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B</a:t>
            </a:r>
            <a:endParaRPr lang="en-US" altLang="zh-CN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9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550089" y="1048694"/>
            <a:ext cx="11164117" cy="5470404"/>
            <a:chOff x="550089" y="1048694"/>
            <a:chExt cx="11164117" cy="5470404"/>
          </a:xfrm>
        </p:grpSpPr>
        <p:sp>
          <p:nvSpPr>
            <p:cNvPr id="3" name="Text Box 2"/>
            <p:cNvSpPr txBox="1">
              <a:spLocks noChangeArrowheads="1"/>
            </p:cNvSpPr>
            <p:nvPr/>
          </p:nvSpPr>
          <p:spPr bwMode="auto">
            <a:xfrm>
              <a:off x="550089" y="1048694"/>
              <a:ext cx="10768699" cy="147732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2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．如图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6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所示，加热试管使水沸腾，观察到小叶轮转动起来。</a:t>
              </a:r>
            </a:p>
          </p:txBody>
        </p:sp>
        <p:pic>
          <p:nvPicPr>
            <p:cNvPr id="4" name="Picture 229" descr="F:\16春\物理\教科物理九年级下册待出片8.8\WX4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4887484" y="1747408"/>
              <a:ext cx="1937979" cy="1910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4362879" y="3724319"/>
              <a:ext cx="2119491" cy="67666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6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587848" y="4457443"/>
              <a:ext cx="11126358" cy="2061655"/>
            </a:xfrm>
            <a:prstGeom prst="rect">
              <a:avLst/>
            </a:prstGeom>
            <a:noFill/>
            <a:ln w="9525">
              <a:noFill/>
              <a:bevel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这个实验说明：燃料的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__________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能转化为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________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能，传给水，水沸腾变成水蒸气，水蒸气驱动叶轮转动，水蒸气的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________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能转化为叶轮的</a:t>
              </a:r>
              <a:r>
                <a:rPr lang="en-US" altLang="zh-CN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________</a:t>
              </a:r>
              <a:r>
                <a:rPr lang="zh-CN" altLang="en-US" sz="3000" b="1" dirty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能。</a:t>
              </a:r>
            </a:p>
          </p:txBody>
        </p:sp>
      </p:grpSp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097505" y="4621041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化学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305027" y="4608685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内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025921" y="5263807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内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949917" y="5990153"/>
            <a:ext cx="1733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动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或机械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utoUpdateAnimBg="0"/>
      <p:bldP spid="8" grpId="0" bldLvl="0" autoUpdateAnimBg="0"/>
      <p:bldP spid="10" grpId="0" bldLvl="0" autoUpdateAnimBg="0"/>
      <p:bldP spid="11" grpId="0" bldLvl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86702" y="1828500"/>
            <a:ext cx="10805082" cy="20616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．克服摩擦或压缩气体做功时，消耗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能，使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能转化为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能，而且消耗多少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能，就得到多少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能，在这个过程中，能量的总量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7436924" y="197270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机械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205438" y="195966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机械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771089" y="2636580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内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92491" y="264893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机械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70343" y="3342932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内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8129502" y="3329889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保持不变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utoUpdateAnimBg="0"/>
      <p:bldP spid="4" grpId="0" bldLvl="0" autoUpdateAnimBg="0"/>
      <p:bldP spid="5" grpId="0" bldLvl="0" autoUpdateAnimBg="0"/>
      <p:bldP spid="6" grpId="0" bldLvl="0" autoUpdateAnimBg="0"/>
      <p:bldP spid="7" grpId="0" bldLvl="0" autoUpdateAnimBg="0"/>
      <p:bldP spid="8" grpId="0" bldLvl="0" autoUpdateAnimBg="0"/>
      <p:bldP spid="10" grpId="0" bldLvl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矩形 2"/>
          <p:cNvSpPr/>
          <p:nvPr/>
        </p:nvSpPr>
        <p:spPr>
          <a:xfrm>
            <a:off x="667264" y="1654944"/>
            <a:ext cx="106885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．汽车刹车的过程中，机械能转化为内能，内能散失到空气中，此过程能量的总和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__________(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选填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增大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不变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或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“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减小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”)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。散失到空气中的内能无法自动转化为机械能再用来驱动骑车，这是因为能量的转移和转化具有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性。</a:t>
            </a:r>
            <a:endParaRPr lang="zh-CN" altLang="en-US" sz="3000" b="1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130024" y="2465859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不变</a:t>
            </a:r>
          </a:p>
        </p:txBody>
      </p:sp>
      <p:sp>
        <p:nvSpPr>
          <p:cNvPr id="5" name="矩形 4"/>
          <p:cNvSpPr/>
          <p:nvPr/>
        </p:nvSpPr>
        <p:spPr>
          <a:xfrm>
            <a:off x="8898835" y="383745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方向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556055" y="1538583"/>
            <a:ext cx="1083687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5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．南方牌太阳能电池的光电转化效率是20%，这就说明吸收100 </a:t>
            </a:r>
            <a:r>
              <a:rPr lang="en-US" altLang="en-US" sz="3000" b="1" dirty="0" err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J的太阳能转化为电能的只有_____J，它反映了设备性能的优劣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  <a:r>
              <a:rPr lang="en-US" altLang="en-US" sz="3000" b="1" dirty="0" err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广义上讲，效率等于____________与_____________的比值</a:t>
            </a:r>
            <a:r>
              <a:rPr lang="en-US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  <a:endParaRPr lang="zh-CN" altLang="en-US" sz="3000" b="1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750274" y="3022772"/>
            <a:ext cx="150224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输入能量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748810" y="242136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20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493559" y="3048171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输出有效能量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bldLvl="0" autoUpdateAnimBg="0"/>
      <p:bldP spid="5" grpId="0" bldLvl="0" autoUpdateAnimBg="0"/>
      <p:bldP spid="6" grpId="0" bldLvl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562448" y="1290852"/>
            <a:ext cx="10867552" cy="4247317"/>
          </a:xfrm>
          <a:prstGeom prst="rect">
            <a:avLst/>
          </a:prstGeom>
          <a:noFill/>
          <a:ln w="9525">
            <a:noFill/>
            <a:bevel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6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．下列关于能量守恒定律的说法，正确的是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　</a:t>
            </a: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．能量是守恒的，所以我们有用不尽的能量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．能量的转化、转移都是有方向性的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C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．实际过程中，能量经转化后，总能量就会减少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D</a:t>
            </a:r>
            <a:r>
              <a:rPr lang="zh-CN" altLang="en-US" sz="30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．机械能和电能是可以相互转化的。因此，自然界中所有的能量转化都是可逆的</a:t>
            </a: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8575761" y="139017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utoUpdateAnimBg="0"/>
      <p:bldP spid="4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5" y="1045210"/>
            <a:ext cx="3166110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charset="-122"/>
                  <a:ea typeface="华文新魏" charset="-122"/>
                  <a:sym typeface="+mn-ea"/>
                </a:rPr>
                <a:t>导学设计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charset="-122"/>
                <a:ea typeface="华文新魏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0" y="1785280"/>
            <a:ext cx="3417923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形形色色的能量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75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721217" y="2839926"/>
            <a:ext cx="10702344" cy="2169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阅读教材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P38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内容，完成下列问题：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问题：物体的运动形式不同，对应的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也不同。常见的能量有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等等。 </a:t>
            </a:r>
          </a:p>
        </p:txBody>
      </p:sp>
      <p:sp>
        <p:nvSpPr>
          <p:cNvPr id="10" name="矩形 9"/>
          <p:cNvSpPr/>
          <p:nvPr/>
        </p:nvSpPr>
        <p:spPr>
          <a:xfrm>
            <a:off x="2935389" y="4339039"/>
            <a:ext cx="6372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机械能、内能、电能、光能、化学能、地热能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373480" y="3669337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能量形式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3313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348"/>
            <a:ext cx="4649030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不同形式能量的相互转化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43943" y="1925132"/>
            <a:ext cx="10623421" cy="3885936"/>
            <a:chOff x="643943" y="1925132"/>
            <a:chExt cx="10623421" cy="3885936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643943" y="1925132"/>
              <a:ext cx="10623421" cy="67666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阅读教材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P39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～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P40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内容，并观察图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，完成下列问题：</a:t>
              </a:r>
            </a:p>
          </p:txBody>
        </p:sp>
        <p:pic>
          <p:nvPicPr>
            <p:cNvPr id="11265" name="Picture 1" descr="G:\18秋教科物理九全学练考PPT和word\18秋教科物理九全学练考PPT\Y9.EPS"/>
            <p:cNvPicPr>
              <a:picLocks noChangeAspect="1" noChangeArrowheads="1"/>
            </p:cNvPicPr>
            <p:nvPr/>
          </p:nvPicPr>
          <p:blipFill>
            <a:blip r:embed="rId3" r:link="rId4" cstate="print"/>
            <a:srcRect/>
            <a:stretch>
              <a:fillRect/>
            </a:stretch>
          </p:blipFill>
          <p:spPr bwMode="auto">
            <a:xfrm>
              <a:off x="1545464" y="2711003"/>
              <a:ext cx="7245253" cy="2157211"/>
            </a:xfrm>
            <a:prstGeom prst="rect">
              <a:avLst/>
            </a:prstGeom>
            <a:noFill/>
          </p:spPr>
        </p:pic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4468969" y="5026238"/>
              <a:ext cx="2119491" cy="78483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图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  <a:r>
                <a:rPr lang="zh-CN" altLang="en-US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－</a:t>
              </a:r>
              <a:r>
                <a:rPr lang="en-US" altLang="zh-CN" sz="3000" b="1" dirty="0" smtClean="0">
                  <a:latin typeface="宋体" pitchFamily="2" charset="-122"/>
                  <a:ea typeface="宋体" pitchFamily="2" charset="-122"/>
                  <a:cs typeface="Times New Roman" pitchFamily="18" charset="0"/>
                </a:rPr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05307" y="928380"/>
            <a:ext cx="10702344" cy="56323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：由图可知：动能和势能之间可以相互转化；机械能和内能之间可以相互转化；电能和光能、内能可以相互转化。由此可知，不同形式的能之间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：为了便于传递、输送，我们在现代生活中利用最广泛的能量形式是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。现代化的生活就是以电能为中心的能量转化和利用的过程。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：我们生产、生活中所利用的各种能量，最终都来源于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4" name="矩形 3"/>
          <p:cNvSpPr/>
          <p:nvPr/>
        </p:nvSpPr>
        <p:spPr>
          <a:xfrm>
            <a:off x="5632150" y="2458723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可以相互转化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81378" y="3823883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电能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53333" y="5910261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太阳能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348"/>
            <a:ext cx="3110147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能量守恒定律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40915" y="1545084"/>
            <a:ext cx="11114467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阅读教材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P41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内容，完成下列问题：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：由图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－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可知，小球在来回摆动过程中所能达到的最高点越来越低，这是由于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，致使小球的机械能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，但考虑到增加的内能，其总能量仍然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：能量既不会创造，也不会消灭；当能量从一个物体转移到其他物体或从一种形式转化为其他形式时，总量不变。这称为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6" name="矩形 5"/>
          <p:cNvSpPr/>
          <p:nvPr/>
        </p:nvSpPr>
        <p:spPr>
          <a:xfrm>
            <a:off x="5025558" y="3102665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空气阻力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10381" y="370797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减少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584679" y="374661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守恒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174775" y="5768592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能量守恒定律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27649" grpId="0"/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348"/>
            <a:ext cx="4341253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永动机是不可能实现的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05307" y="1864094"/>
            <a:ext cx="10792496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阅读教材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P41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～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P42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内容，完成下列问题：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问题：永动机不可能实现的原因是它违背了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。任何机器运行时，如果它对外做功就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，不消耗能量就无法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，因而永动机是永远不可能制造成功的。 </a:t>
            </a:r>
          </a:p>
        </p:txBody>
      </p:sp>
      <p:sp>
        <p:nvSpPr>
          <p:cNvPr id="6" name="矩形 5"/>
          <p:cNvSpPr/>
          <p:nvPr/>
        </p:nvSpPr>
        <p:spPr>
          <a:xfrm>
            <a:off x="1577773" y="3386002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能量守恒定律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58833" y="4081461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必然消耗能量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094483" y="4094340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对外做功</a:t>
            </a:r>
            <a:endParaRPr lang="zh-CN" altLang="en-US" sz="2400" b="1" dirty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25601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348"/>
            <a:ext cx="3725700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能量转化的方向性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69702" y="1698149"/>
            <a:ext cx="10818254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阅读教材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P43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～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P44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内容，完成下列问题：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问题：能量的流向不是随意的，具有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，能量的转化和转移无法自发地沿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发生。我们对能量的利用，无法避免涉及热量的生成与转移。于是，每一次能量的利用，都会减少世界上可利用、便于利用的能量的总量，所以我们仍然要</a:t>
            </a:r>
            <a:r>
              <a:rPr lang="en-US" altLang="zh-CN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</a:t>
            </a:r>
            <a:r>
              <a:rPr lang="zh-CN" altLang="en-US" sz="3000" b="1" dirty="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 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7057623" y="2509148"/>
            <a:ext cx="173156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zh-CN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一定方向性</a:t>
            </a:r>
            <a:endParaRPr lang="zh-CN" altLang="en-US" sz="2400" b="1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3668" y="3217486"/>
            <a:ext cx="1112805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反方向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71223" y="5265228"/>
            <a:ext cx="14221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节约能源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23553" grpId="0"/>
      <p:bldP spid="23554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8" y="1096348"/>
            <a:ext cx="3725700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6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itchFamily="2" charset="-122"/>
                <a:ea typeface="宋体" pitchFamily="2" charset="-122"/>
              </a:rPr>
              <a:t>　能量转化中的效率</a:t>
            </a:r>
            <a:endParaRPr lang="zh-CN" altLang="en-US" sz="2400" b="1" dirty="0">
              <a:solidFill>
                <a:srgbClr val="F1AF00"/>
              </a:solidFill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2763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1"/>
            <a:ext cx="85603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charset="-122"/>
                <a:ea typeface="微软雅黑" charset="-122"/>
              </a:rPr>
              <a:t>1. 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能量守恒定律  </a:t>
            </a:r>
            <a:r>
              <a:rPr lang="en-US" altLang="zh-CN" b="1" dirty="0" smtClean="0">
                <a:latin typeface="微软雅黑" charset="-122"/>
                <a:ea typeface="微软雅黑" charset="-122"/>
              </a:rPr>
              <a:t>2</a:t>
            </a:r>
            <a:r>
              <a:rPr lang="zh-CN" altLang="en-US" b="1" dirty="0" smtClean="0">
                <a:latin typeface="微软雅黑" charset="-122"/>
                <a:ea typeface="微软雅黑" charset="-122"/>
              </a:rPr>
              <a:t>．能量转化的方向性和效率</a:t>
            </a:r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635224" y="1811494"/>
          <a:ext cx="10009188" cy="313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文档" r:id="rId5" imgW="10015598" imgH="3132809" progId="Word.Document.12">
                  <p:embed/>
                </p:oleObj>
              </mc:Choice>
              <mc:Fallback>
                <p:oleObj name="文档" r:id="rId5" imgW="10015598" imgH="3132809" progId="Word.Document.12">
                  <p:embed/>
                  <p:pic>
                    <p:nvPicPr>
                      <p:cNvPr id="0" name="Picture 1" descr="image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224" y="1811494"/>
                        <a:ext cx="10009188" cy="313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4421657" y="2350238"/>
          <a:ext cx="20478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文档" r:id="rId8" imgW="2053337" imgH="548134" progId="Word.Document.12">
                  <p:embed/>
                </p:oleObj>
              </mc:Choice>
              <mc:Fallback>
                <p:oleObj name="文档" r:id="rId8" imgW="2053337" imgH="548134" progId="Word.Document.12">
                  <p:embed/>
                  <p:pic>
                    <p:nvPicPr>
                      <p:cNvPr id="0" name="Picture 2" descr="image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657" y="2350238"/>
                        <a:ext cx="20478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890626" y="2929788"/>
          <a:ext cx="4270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文档" r:id="rId11" imgW="431368" imgH="989157" progId="Word.Document.12">
                  <p:embed/>
                </p:oleObj>
              </mc:Choice>
              <mc:Fallback>
                <p:oleObj name="文档" r:id="rId11" imgW="431368" imgH="989157" progId="Word.Document.12">
                  <p:embed/>
                  <p:pic>
                    <p:nvPicPr>
                      <p:cNvPr id="0" name="Picture 3" descr="image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626" y="2929788"/>
                        <a:ext cx="427038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524688" y="4269190"/>
          <a:ext cx="328613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文档" r:id="rId14" imgW="335166" imgH="402204" progId="Word.Document.12">
                  <p:embed/>
                </p:oleObj>
              </mc:Choice>
              <mc:Fallback>
                <p:oleObj name="文档" r:id="rId14" imgW="335166" imgH="402204" progId="Word.Document.12">
                  <p:embed/>
                  <p:pic>
                    <p:nvPicPr>
                      <p:cNvPr id="0" name="Picture 4" descr="image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688" y="4269190"/>
                        <a:ext cx="328613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</p:bldLst>
  </p:timing>
</p:sld>
</file>

<file path=ppt/theme/theme1.xml><?xml version="1.0" encoding="utf-8"?>
<a:theme xmlns:a="http://schemas.openxmlformats.org/drawingml/2006/main" name="主题1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1</TotalTime>
  <Words>1326</Words>
  <Application>Microsoft Office PowerPoint</Application>
  <PresentationFormat>自定义</PresentationFormat>
  <Paragraphs>133</Paragraphs>
  <Slides>25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7" baseType="lpstr">
      <vt:lpstr>主题1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2019-04-24T07:28:53Z</dcterms:created>
  <dcterms:modified xsi:type="dcterms:W3CDTF">2020-02-29T02:29:22Z</dcterms:modified>
  <cp:category/>
</cp:coreProperties>
</file>