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CE80F5-6B4E-4DB6-A749-C2CC2FA9A4E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A1A730-1A40-4868-89D3-AE6CD1908B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5" name="TextBox 3"/>
          <p:cNvSpPr txBox="1"/>
          <p:nvPr/>
        </p:nvSpPr>
        <p:spPr>
          <a:xfrm>
            <a:off x="563563" y="1223963"/>
            <a:ext cx="8104187" cy="854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zh-CN" altLang="en-US" sz="5000" b="1" dirty="0">
                <a:solidFill>
                  <a:srgbClr val="111111"/>
                </a:solidFill>
                <a:latin typeface="楷体_GB2312"/>
                <a:ea typeface="楷体_GB2312"/>
              </a:rPr>
              <a:t>第十二章 第３节 </a:t>
            </a:r>
            <a:r>
              <a:rPr lang="zh-CN" altLang="en-US" sz="5000" b="1" dirty="0">
                <a:latin typeface="楷体_GB2312"/>
                <a:ea typeface="楷体_GB2312"/>
              </a:rPr>
              <a:t>机械效率</a:t>
            </a:r>
          </a:p>
        </p:txBody>
      </p:sp>
      <p:pic>
        <p:nvPicPr>
          <p:cNvPr id="26" name="图片 25" descr="0870400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9135" y="2325370"/>
            <a:ext cx="2477135" cy="351980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" name="Group 175"/>
          <p:cNvGraphicFramePr>
            <a:graphicFrameLocks noGrp="1"/>
          </p:cNvGraphicFramePr>
          <p:nvPr/>
        </p:nvGraphicFramePr>
        <p:xfrm>
          <a:off x="2681288" y="2401888"/>
          <a:ext cx="4244975" cy="1990726"/>
        </p:xfrm>
        <a:graphic>
          <a:graphicData uri="http://schemas.openxmlformats.org/drawingml/2006/table">
            <a:tbl>
              <a:tblPr/>
              <a:tblGrid>
                <a:gridCol w="368383"/>
                <a:gridCol w="808219"/>
                <a:gridCol w="1054905"/>
                <a:gridCol w="1035348"/>
                <a:gridCol w="978120"/>
              </a:tblGrid>
              <a:tr h="66516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1461" marR="9146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G</a:t>
                      </a:r>
                      <a:r>
                        <a:rPr kumimoji="0" lang="en-US" altLang="zh-CN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/N</a:t>
                      </a:r>
                    </a:p>
                  </a:txBody>
                  <a:tcPr marL="91461" marR="9146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G</a:t>
                      </a:r>
                      <a:r>
                        <a:rPr kumimoji="0" lang="zh-CN" altLang="en-US" sz="2800" b="1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轮</a:t>
                      </a:r>
                      <a:r>
                        <a:rPr kumimoji="0" lang="en-US" altLang="zh-CN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/N</a:t>
                      </a:r>
                    </a:p>
                  </a:txBody>
                  <a:tcPr marL="91461" marR="9146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kumimoji="0" lang="en-US" altLang="zh-CN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F</a:t>
                      </a:r>
                      <a:r>
                        <a:rPr kumimoji="0" lang="en-US" altLang="zh-CN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/N</a:t>
                      </a:r>
                    </a:p>
                  </a:txBody>
                  <a:tcPr marL="91461" marR="9146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1461" marR="9146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L="91461" marR="9146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1461" marR="9146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1461" marR="9146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1461" marR="9146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1461" marR="9146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L="91461" marR="9146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1461" marR="9146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1461" marR="9146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1461" marR="9146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1461" marR="9146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93" name="Text Box 42"/>
          <p:cNvSpPr txBox="1"/>
          <p:nvPr/>
        </p:nvSpPr>
        <p:spPr>
          <a:xfrm>
            <a:off x="1619250" y="900113"/>
            <a:ext cx="561657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latin typeface="宋体" panose="02010600030101010101" pitchFamily="2" charset="-122"/>
              </a:rPr>
              <a:t>2.</a:t>
            </a:r>
            <a:r>
              <a:rPr lang="zh-CN" altLang="en-US" b="1" dirty="0">
                <a:latin typeface="宋体" panose="02010600030101010101" pitchFamily="2" charset="-122"/>
              </a:rPr>
              <a:t>条件：物重一定</a:t>
            </a:r>
            <a:endParaRPr lang="zh-CN" altLang="en-US" sz="1600" b="1" dirty="0">
              <a:latin typeface="宋体" panose="02010600030101010101" pitchFamily="2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36725" y="684213"/>
            <a:ext cx="6030913" cy="12541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实验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2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保持钩码重力一定，改变动滑轮重。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2275" y="4914900"/>
            <a:ext cx="7065963" cy="1041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结论：</a:t>
            </a:r>
          </a:p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       物重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一定，动滑轮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越重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，机械效率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低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。</a:t>
            </a:r>
          </a:p>
        </p:txBody>
      </p:sp>
      <p:grpSp>
        <p:nvGrpSpPr>
          <p:cNvPr id="2" name="xjhlx8"/>
          <p:cNvGrpSpPr>
            <a:grpSpLocks noChangeAspect="1"/>
          </p:cNvGrpSpPr>
          <p:nvPr/>
        </p:nvGrpSpPr>
        <p:grpSpPr>
          <a:xfrm rot="-5400000" flipH="1" flipV="1">
            <a:off x="700088" y="1892300"/>
            <a:ext cx="579437" cy="425450"/>
            <a:chOff x="6892" y="783"/>
            <a:chExt cx="813" cy="579"/>
          </a:xfrm>
        </p:grpSpPr>
        <p:grpSp>
          <p:nvGrpSpPr>
            <p:cNvPr id="3" name="Group 146"/>
            <p:cNvGrpSpPr>
              <a:grpSpLocks noChangeAspect="1"/>
            </p:cNvGrpSpPr>
            <p:nvPr/>
          </p:nvGrpSpPr>
          <p:grpSpPr>
            <a:xfrm>
              <a:off x="7125" y="783"/>
              <a:ext cx="580" cy="579"/>
              <a:chOff x="2400" y="2400"/>
              <a:chExt cx="1440" cy="1440"/>
            </a:xfrm>
          </p:grpSpPr>
          <p:sp>
            <p:nvSpPr>
              <p:cNvPr id="11351" name="Oval 147"/>
              <p:cNvSpPr>
                <a:spLocks noChangeAspect="1"/>
              </p:cNvSpPr>
              <p:nvPr/>
            </p:nvSpPr>
            <p:spPr>
              <a:xfrm>
                <a:off x="2400" y="2400"/>
                <a:ext cx="1440" cy="1440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8F8F8F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rot="10800000" vert="eaVert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b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 b="1" dirty="0">
                  <a:solidFill>
                    <a:schemeClr val="bg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1352" name="Oval 148"/>
              <p:cNvSpPr>
                <a:spLocks noChangeAspect="1"/>
              </p:cNvSpPr>
              <p:nvPr/>
            </p:nvSpPr>
            <p:spPr>
              <a:xfrm>
                <a:off x="2600" y="2600"/>
                <a:ext cx="1040" cy="1040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000000"/>
                  </a:gs>
                </a:gsLst>
                <a:lin ang="2700000" scaled="1"/>
                <a:tileRect/>
              </a:gradFill>
              <a:ln w="9525">
                <a:noFill/>
              </a:ln>
            </p:spPr>
            <p:txBody>
              <a:bodyPr rot="10800000" vert="eaVert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b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 b="1" dirty="0">
                  <a:solidFill>
                    <a:schemeClr val="bg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1353" name="Oval 149"/>
              <p:cNvSpPr>
                <a:spLocks noChangeAspect="1"/>
              </p:cNvSpPr>
              <p:nvPr/>
            </p:nvSpPr>
            <p:spPr>
              <a:xfrm>
                <a:off x="2800" y="2800"/>
                <a:ext cx="640" cy="640"/>
              </a:xfrm>
              <a:prstGeom prst="ellipse">
                <a:avLst/>
              </a:prstGeom>
              <a:gradFill rotWithShape="0">
                <a:gsLst>
                  <a:gs pos="0">
                    <a:srgbClr val="808080"/>
                  </a:gs>
                  <a:gs pos="100000">
                    <a:srgbClr val="969696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rot="10800000" vert="eaVert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b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 b="1" dirty="0">
                  <a:solidFill>
                    <a:schemeClr val="bg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1354" name="Oval 150"/>
              <p:cNvSpPr>
                <a:spLocks noChangeAspect="1"/>
              </p:cNvSpPr>
              <p:nvPr/>
            </p:nvSpPr>
            <p:spPr>
              <a:xfrm>
                <a:off x="3000" y="3000"/>
                <a:ext cx="240" cy="240"/>
              </a:xfrm>
              <a:prstGeom prst="ellipse">
                <a:avLst/>
              </a:prstGeom>
              <a:solidFill>
                <a:srgbClr val="333333"/>
              </a:solidFill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rot="10800000" vert="eaVert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b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 b="1" dirty="0">
                  <a:solidFill>
                    <a:schemeClr val="bg1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1350" name="Rectangle 151"/>
            <p:cNvSpPr>
              <a:spLocks noChangeAspect="1"/>
            </p:cNvSpPr>
            <p:nvPr/>
          </p:nvSpPr>
          <p:spPr>
            <a:xfrm>
              <a:off x="6892" y="1024"/>
              <a:ext cx="555" cy="97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FFFFFF"/>
                </a:gs>
                <a:gs pos="100000">
                  <a:srgbClr val="000000"/>
                </a:gs>
              </a:gsLst>
              <a:lin ang="5400000" scaled="1"/>
              <a:tileRect/>
            </a:gra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rot="10800000" vert="eaVert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FontTx/>
                <a:buNone/>
              </a:pPr>
              <a:endParaRPr lang="zh-CN" altLang="en-US" sz="24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1297" name="Line 164"/>
          <p:cNvSpPr/>
          <p:nvPr/>
        </p:nvSpPr>
        <p:spPr>
          <a:xfrm>
            <a:off x="719138" y="2684463"/>
            <a:ext cx="46037" cy="912812"/>
          </a:xfrm>
          <a:prstGeom prst="line">
            <a:avLst/>
          </a:prstGeom>
          <a:ln w="19050" cap="flat" cmpd="sng">
            <a:solidFill>
              <a:srgbClr val="000000"/>
            </a:solidFill>
            <a:prstDash val="solid"/>
            <a:headEnd type="triangle" w="sm" len="lg"/>
            <a:tailEnd type="none" w="med" len="med"/>
          </a:ln>
        </p:spPr>
      </p:sp>
      <p:sp>
        <p:nvSpPr>
          <p:cNvPr id="11298" name="Line 165"/>
          <p:cNvSpPr/>
          <p:nvPr/>
        </p:nvSpPr>
        <p:spPr>
          <a:xfrm>
            <a:off x="1196975" y="2203450"/>
            <a:ext cx="0" cy="1389063"/>
          </a:xfrm>
          <a:prstGeom prst="line">
            <a:avLst/>
          </a:prstGeom>
          <a:ln w="1905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299" name="Line 166"/>
          <p:cNvSpPr/>
          <p:nvPr/>
        </p:nvSpPr>
        <p:spPr>
          <a:xfrm>
            <a:off x="784225" y="2246313"/>
            <a:ext cx="257175" cy="1028700"/>
          </a:xfrm>
          <a:prstGeom prst="line">
            <a:avLst/>
          </a:prstGeom>
          <a:ln w="1905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5" name="Group 175"/>
          <p:cNvGrpSpPr/>
          <p:nvPr/>
        </p:nvGrpSpPr>
        <p:grpSpPr>
          <a:xfrm flipV="1">
            <a:off x="606425" y="1803400"/>
            <a:ext cx="827088" cy="44450"/>
            <a:chOff x="3121" y="1752"/>
            <a:chExt cx="722" cy="130"/>
          </a:xfrm>
        </p:grpSpPr>
        <p:sp>
          <p:nvSpPr>
            <p:cNvPr id="11342" name="Line 176"/>
            <p:cNvSpPr/>
            <p:nvPr/>
          </p:nvSpPr>
          <p:spPr>
            <a:xfrm flipH="1">
              <a:off x="3121" y="1760"/>
              <a:ext cx="120" cy="12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343" name="Line 177"/>
            <p:cNvSpPr/>
            <p:nvPr/>
          </p:nvSpPr>
          <p:spPr>
            <a:xfrm flipH="1">
              <a:off x="3241" y="1760"/>
              <a:ext cx="121" cy="12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344" name="Line 178"/>
            <p:cNvSpPr/>
            <p:nvPr/>
          </p:nvSpPr>
          <p:spPr>
            <a:xfrm flipH="1">
              <a:off x="3362" y="1760"/>
              <a:ext cx="120" cy="12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345" name="Line 179"/>
            <p:cNvSpPr/>
            <p:nvPr/>
          </p:nvSpPr>
          <p:spPr>
            <a:xfrm flipH="1">
              <a:off x="3482" y="1760"/>
              <a:ext cx="120" cy="12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346" name="Line 180"/>
            <p:cNvSpPr/>
            <p:nvPr/>
          </p:nvSpPr>
          <p:spPr>
            <a:xfrm flipH="1">
              <a:off x="3602" y="1760"/>
              <a:ext cx="120" cy="12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347" name="Line 181"/>
            <p:cNvSpPr/>
            <p:nvPr/>
          </p:nvSpPr>
          <p:spPr>
            <a:xfrm flipH="1">
              <a:off x="3722" y="1760"/>
              <a:ext cx="121" cy="12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348" name="Line 182"/>
            <p:cNvSpPr/>
            <p:nvPr/>
          </p:nvSpPr>
          <p:spPr>
            <a:xfrm>
              <a:off x="3144" y="1752"/>
              <a:ext cx="698" cy="0"/>
            </a:xfrm>
            <a:prstGeom prst="line">
              <a:avLst/>
            </a:prstGeom>
            <a:ln w="1905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6" name="Group 327"/>
          <p:cNvGrpSpPr/>
          <p:nvPr/>
        </p:nvGrpSpPr>
        <p:grpSpPr>
          <a:xfrm>
            <a:off x="566738" y="2478088"/>
            <a:ext cx="647700" cy="2219325"/>
            <a:chOff x="243" y="799"/>
            <a:chExt cx="408" cy="1398"/>
          </a:xfrm>
        </p:grpSpPr>
        <p:grpSp>
          <p:nvGrpSpPr>
            <p:cNvPr id="7" name="xjhlx13"/>
            <p:cNvGrpSpPr/>
            <p:nvPr/>
          </p:nvGrpSpPr>
          <p:grpSpPr>
            <a:xfrm>
              <a:off x="442" y="1962"/>
              <a:ext cx="181" cy="235"/>
              <a:chOff x="6627" y="2220"/>
              <a:chExt cx="1155" cy="1502"/>
            </a:xfrm>
          </p:grpSpPr>
          <p:sp>
            <p:nvSpPr>
              <p:cNvPr id="11339" name="Freeform 172"/>
              <p:cNvSpPr/>
              <p:nvPr/>
            </p:nvSpPr>
            <p:spPr>
              <a:xfrm>
                <a:off x="7067" y="3288"/>
                <a:ext cx="338" cy="434"/>
              </a:xfrm>
              <a:custGeom>
                <a:avLst/>
                <a:gdLst>
                  <a:gd name="txL" fmla="*/ 0 w 2020"/>
                  <a:gd name="txT" fmla="*/ 0 h 2594"/>
                  <a:gd name="txR" fmla="*/ 2020 w 2020"/>
                  <a:gd name="txB" fmla="*/ 2594 h 2594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 cap="flat" cmpd="sng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340" name="Freeform 173"/>
              <p:cNvSpPr/>
              <p:nvPr/>
            </p:nvSpPr>
            <p:spPr>
              <a:xfrm flipH="1" flipV="1">
                <a:off x="7002" y="2220"/>
                <a:ext cx="338" cy="434"/>
              </a:xfrm>
              <a:custGeom>
                <a:avLst/>
                <a:gdLst>
                  <a:gd name="txL" fmla="*/ 0 w 2020"/>
                  <a:gd name="txT" fmla="*/ 0 h 2594"/>
                  <a:gd name="txR" fmla="*/ 2020 w 2020"/>
                  <a:gd name="txB" fmla="*/ 2594 h 2594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 cap="flat" cmpd="sng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341" name="Rectangle 174"/>
              <p:cNvSpPr/>
              <p:nvPr/>
            </p:nvSpPr>
            <p:spPr>
              <a:xfrm>
                <a:off x="6627" y="261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  <a:tileRect/>
              </a:gra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b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 b="1" dirty="0">
                  <a:solidFill>
                    <a:schemeClr val="bg1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1314" name="Text Box 144"/>
            <p:cNvSpPr txBox="1"/>
            <p:nvPr/>
          </p:nvSpPr>
          <p:spPr>
            <a:xfrm>
              <a:off x="243" y="799"/>
              <a:ext cx="170" cy="255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just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000" b="1" i="1" dirty="0">
                  <a:latin typeface="Times New Roman" panose="02020603050405020304" pitchFamily="18" charset="0"/>
                </a:rPr>
                <a:t>F</a:t>
              </a:r>
              <a:endParaRPr lang="en-US" altLang="zh-CN" sz="2000" b="1" dirty="0">
                <a:latin typeface="Arial" panose="020B0604020202020204" pitchFamily="34" charset="0"/>
              </a:endParaRPr>
            </a:p>
          </p:txBody>
        </p:sp>
        <p:grpSp>
          <p:nvGrpSpPr>
            <p:cNvPr id="8" name="xjhlx13"/>
            <p:cNvGrpSpPr/>
            <p:nvPr/>
          </p:nvGrpSpPr>
          <p:grpSpPr>
            <a:xfrm>
              <a:off x="439" y="1759"/>
              <a:ext cx="188" cy="239"/>
              <a:chOff x="6627" y="2220"/>
              <a:chExt cx="1155" cy="1502"/>
            </a:xfrm>
          </p:grpSpPr>
          <p:sp>
            <p:nvSpPr>
              <p:cNvPr id="11336" name="Freeform 168"/>
              <p:cNvSpPr/>
              <p:nvPr/>
            </p:nvSpPr>
            <p:spPr>
              <a:xfrm>
                <a:off x="7067" y="3288"/>
                <a:ext cx="338" cy="434"/>
              </a:xfrm>
              <a:custGeom>
                <a:avLst/>
                <a:gdLst>
                  <a:gd name="txL" fmla="*/ 0 w 2020"/>
                  <a:gd name="txT" fmla="*/ 0 h 2594"/>
                  <a:gd name="txR" fmla="*/ 2020 w 2020"/>
                  <a:gd name="txB" fmla="*/ 2594 h 2594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 cap="flat" cmpd="sng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337" name="Freeform 169"/>
              <p:cNvSpPr/>
              <p:nvPr/>
            </p:nvSpPr>
            <p:spPr>
              <a:xfrm flipH="1" flipV="1">
                <a:off x="7002" y="2220"/>
                <a:ext cx="338" cy="434"/>
              </a:xfrm>
              <a:custGeom>
                <a:avLst/>
                <a:gdLst>
                  <a:gd name="txL" fmla="*/ 0 w 2020"/>
                  <a:gd name="txT" fmla="*/ 0 h 2594"/>
                  <a:gd name="txR" fmla="*/ 2020 w 2020"/>
                  <a:gd name="txB" fmla="*/ 2594 h 2594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 cap="flat" cmpd="sng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338" name="Rectangle 170"/>
              <p:cNvSpPr/>
              <p:nvPr/>
            </p:nvSpPr>
            <p:spPr>
              <a:xfrm>
                <a:off x="6627" y="261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  <a:tileRect/>
              </a:gra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b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 b="1" dirty="0">
                  <a:solidFill>
                    <a:schemeClr val="bg1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0" name="Group 299"/>
            <p:cNvGrpSpPr/>
            <p:nvPr/>
          </p:nvGrpSpPr>
          <p:grpSpPr>
            <a:xfrm>
              <a:off x="368" y="1274"/>
              <a:ext cx="283" cy="518"/>
              <a:chOff x="1548" y="2925"/>
              <a:chExt cx="362" cy="666"/>
            </a:xfrm>
          </p:grpSpPr>
          <p:grpSp>
            <p:nvGrpSpPr>
              <p:cNvPr id="11" name="Group 153"/>
              <p:cNvGrpSpPr/>
              <p:nvPr/>
            </p:nvGrpSpPr>
            <p:grpSpPr>
              <a:xfrm>
                <a:off x="1548" y="3069"/>
                <a:ext cx="347" cy="334"/>
                <a:chOff x="2400" y="2400"/>
                <a:chExt cx="1440" cy="1440"/>
              </a:xfrm>
            </p:grpSpPr>
            <p:sp>
              <p:nvSpPr>
                <p:cNvPr id="11332" name="Oval 154"/>
                <p:cNvSpPr/>
                <p:nvPr/>
              </p:nvSpPr>
              <p:spPr>
                <a:xfrm>
                  <a:off x="2400" y="2400"/>
                  <a:ext cx="1440" cy="14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8F8F8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333" name="Oval 155"/>
                <p:cNvSpPr/>
                <p:nvPr/>
              </p:nvSpPr>
              <p:spPr>
                <a:xfrm>
                  <a:off x="2600" y="2600"/>
                  <a:ext cx="1040" cy="1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0000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334" name="Oval 156"/>
                <p:cNvSpPr/>
                <p:nvPr/>
              </p:nvSpPr>
              <p:spPr>
                <a:xfrm>
                  <a:off x="2800" y="2800"/>
                  <a:ext cx="640" cy="6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808080"/>
                    </a:gs>
                    <a:gs pos="100000">
                      <a:srgbClr val="969696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335" name="Oval 157"/>
                <p:cNvSpPr/>
                <p:nvPr/>
              </p:nvSpPr>
              <p:spPr>
                <a:xfrm>
                  <a:off x="3000" y="3000"/>
                  <a:ext cx="240" cy="240"/>
                </a:xfrm>
                <a:prstGeom prst="ellipse">
                  <a:avLst/>
                </a:prstGeom>
                <a:solidFill>
                  <a:srgbClr val="333333"/>
                </a:soli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12" name="Group 184"/>
              <p:cNvGrpSpPr/>
              <p:nvPr/>
            </p:nvGrpSpPr>
            <p:grpSpPr>
              <a:xfrm flipV="1">
                <a:off x="1563" y="3075"/>
                <a:ext cx="347" cy="334"/>
                <a:chOff x="2400" y="2400"/>
                <a:chExt cx="1440" cy="1440"/>
              </a:xfrm>
            </p:grpSpPr>
            <p:sp>
              <p:nvSpPr>
                <p:cNvPr id="11328" name="Oval 185"/>
                <p:cNvSpPr/>
                <p:nvPr/>
              </p:nvSpPr>
              <p:spPr>
                <a:xfrm>
                  <a:off x="2400" y="2400"/>
                  <a:ext cx="1440" cy="14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8F8F8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329" name="Oval 186"/>
                <p:cNvSpPr/>
                <p:nvPr/>
              </p:nvSpPr>
              <p:spPr>
                <a:xfrm>
                  <a:off x="2600" y="2600"/>
                  <a:ext cx="1040" cy="1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0000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330" name="Oval 187"/>
                <p:cNvSpPr/>
                <p:nvPr/>
              </p:nvSpPr>
              <p:spPr>
                <a:xfrm>
                  <a:off x="2800" y="2800"/>
                  <a:ext cx="640" cy="6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808080"/>
                    </a:gs>
                    <a:gs pos="100000">
                      <a:srgbClr val="969696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331" name="Oval 188"/>
                <p:cNvSpPr/>
                <p:nvPr/>
              </p:nvSpPr>
              <p:spPr>
                <a:xfrm>
                  <a:off x="3000" y="3000"/>
                  <a:ext cx="240" cy="240"/>
                </a:xfrm>
                <a:prstGeom prst="ellipse">
                  <a:avLst/>
                </a:prstGeom>
                <a:solidFill>
                  <a:srgbClr val="333333"/>
                </a:soli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14" name="Group 310"/>
              <p:cNvGrpSpPr/>
              <p:nvPr/>
            </p:nvGrpSpPr>
            <p:grpSpPr>
              <a:xfrm>
                <a:off x="1689" y="2925"/>
                <a:ext cx="114" cy="666"/>
                <a:chOff x="243" y="2621"/>
                <a:chExt cx="114" cy="666"/>
              </a:xfrm>
            </p:grpSpPr>
            <p:sp>
              <p:nvSpPr>
                <p:cNvPr id="11320" name="Freeform 210"/>
                <p:cNvSpPr/>
                <p:nvPr/>
              </p:nvSpPr>
              <p:spPr>
                <a:xfrm flipV="1">
                  <a:off x="272" y="2621"/>
                  <a:ext cx="77" cy="106"/>
                </a:xfrm>
                <a:custGeom>
                  <a:avLst/>
                  <a:gdLst>
                    <a:gd name="txL" fmla="*/ 0 w 2020"/>
                    <a:gd name="txT" fmla="*/ 0 h 2594"/>
                    <a:gd name="txR" fmla="*/ 2020 w 2020"/>
                    <a:gd name="txB" fmla="*/ 2594 h 2594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 cap="flat" cmpd="sng">
                  <a:solidFill>
                    <a:srgbClr val="000000">
                      <a:alpha val="10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1321" name="Freeform 210"/>
                <p:cNvSpPr/>
                <p:nvPr/>
              </p:nvSpPr>
              <p:spPr>
                <a:xfrm>
                  <a:off x="271" y="3181"/>
                  <a:ext cx="77" cy="106"/>
                </a:xfrm>
                <a:custGeom>
                  <a:avLst/>
                  <a:gdLst>
                    <a:gd name="txL" fmla="*/ 0 w 2020"/>
                    <a:gd name="txT" fmla="*/ 0 h 2594"/>
                    <a:gd name="txR" fmla="*/ 2020 w 2020"/>
                    <a:gd name="txB" fmla="*/ 2594 h 2594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 cap="flat" cmpd="sng">
                  <a:solidFill>
                    <a:srgbClr val="000000">
                      <a:alpha val="10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1322" name="Freeform 212"/>
                <p:cNvSpPr/>
                <p:nvPr/>
              </p:nvSpPr>
              <p:spPr>
                <a:xfrm>
                  <a:off x="243" y="2910"/>
                  <a:ext cx="114" cy="271"/>
                </a:xfrm>
                <a:custGeom>
                  <a:avLst/>
                  <a:gdLst>
                    <a:gd name="txL" fmla="*/ 0 w 915"/>
                    <a:gd name="txT" fmla="*/ 0 h 1180"/>
                    <a:gd name="txR" fmla="*/ 915 w 915"/>
                    <a:gd name="txB" fmla="*/ 1180 h 1180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915" h="1180">
                      <a:moveTo>
                        <a:pt x="0" y="0"/>
                      </a:moveTo>
                      <a:lnTo>
                        <a:pt x="915" y="15"/>
                      </a:lnTo>
                      <a:lnTo>
                        <a:pt x="630" y="1180"/>
                      </a:lnTo>
                      <a:lnTo>
                        <a:pt x="270" y="115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>
                        <a:alpha val="100000"/>
                      </a:srgbClr>
                    </a:gs>
                    <a:gs pos="50000">
                      <a:srgbClr val="969696">
                        <a:alpha val="100000"/>
                      </a:srgbClr>
                    </a:gs>
                    <a:gs pos="100000">
                      <a:srgbClr val="000000">
                        <a:alpha val="100000"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rgbClr val="000000">
                      <a:alpha val="10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1323" name="Oval 214"/>
                <p:cNvSpPr/>
                <p:nvPr/>
              </p:nvSpPr>
              <p:spPr>
                <a:xfrm>
                  <a:off x="268" y="3152"/>
                  <a:ext cx="54" cy="47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0C0C0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324" name="Freeform 212"/>
                <p:cNvSpPr/>
                <p:nvPr/>
              </p:nvSpPr>
              <p:spPr>
                <a:xfrm flipV="1">
                  <a:off x="243" y="2699"/>
                  <a:ext cx="114" cy="242"/>
                </a:xfrm>
                <a:custGeom>
                  <a:avLst/>
                  <a:gdLst>
                    <a:gd name="txL" fmla="*/ 0 w 915"/>
                    <a:gd name="txT" fmla="*/ 0 h 1180"/>
                    <a:gd name="txR" fmla="*/ 915 w 915"/>
                    <a:gd name="txB" fmla="*/ 1180 h 1180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915" h="1180">
                      <a:moveTo>
                        <a:pt x="0" y="0"/>
                      </a:moveTo>
                      <a:lnTo>
                        <a:pt x="915" y="15"/>
                      </a:lnTo>
                      <a:lnTo>
                        <a:pt x="630" y="1180"/>
                      </a:lnTo>
                      <a:lnTo>
                        <a:pt x="270" y="115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>
                        <a:alpha val="100000"/>
                      </a:srgbClr>
                    </a:gs>
                    <a:gs pos="50000">
                      <a:srgbClr val="969696">
                        <a:alpha val="100000"/>
                      </a:srgbClr>
                    </a:gs>
                    <a:gs pos="100000">
                      <a:srgbClr val="000000">
                        <a:alpha val="100000"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rgbClr val="000000">
                      <a:alpha val="10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1325" name="Oval 213"/>
                <p:cNvSpPr/>
                <p:nvPr/>
              </p:nvSpPr>
              <p:spPr>
                <a:xfrm>
                  <a:off x="271" y="2699"/>
                  <a:ext cx="54" cy="47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0C0C0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326" name="Oval 317"/>
                <p:cNvSpPr/>
                <p:nvPr/>
              </p:nvSpPr>
              <p:spPr>
                <a:xfrm>
                  <a:off x="262" y="2911"/>
                  <a:ext cx="81" cy="5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5B5B5B"/>
                    </a:gs>
                    <a:gs pos="50000">
                      <a:srgbClr val="969696"/>
                    </a:gs>
                    <a:gs pos="100000">
                      <a:srgbClr val="5B5B5B"/>
                    </a:gs>
                  </a:gsLst>
                  <a:lin ang="0" scaled="1"/>
                  <a:tileRect/>
                </a:gradFill>
                <a:ln w="9525">
                  <a:noFill/>
                </a:ln>
              </p:spPr>
              <p:txBody>
                <a:bodyPr wrap="none" anchor="ctr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327" name="Oval 213"/>
                <p:cNvSpPr/>
                <p:nvPr/>
              </p:nvSpPr>
              <p:spPr>
                <a:xfrm>
                  <a:off x="274" y="2925"/>
                  <a:ext cx="54" cy="47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0C0C0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</p:grpSp>
      <p:graphicFrame>
        <p:nvGraphicFramePr>
          <p:cNvPr id="11302" name="Object 329"/>
          <p:cNvGraphicFramePr>
            <a:graphicFrameLocks/>
          </p:cNvGraphicFramePr>
          <p:nvPr/>
        </p:nvGraphicFramePr>
        <p:xfrm>
          <a:off x="6126163" y="2533650"/>
          <a:ext cx="342900" cy="404813"/>
        </p:xfrm>
        <a:graphic>
          <a:graphicData uri="http://schemas.openxmlformats.org/presentationml/2006/ole">
            <p:oleObj spid="_x0000_s4098" r:id="rId3" imgW="139579" imgH="164957" progId="">
              <p:embed/>
            </p:oleObj>
          </a:graphicData>
        </a:graphic>
      </p:graphicFrame>
      <p:sp>
        <p:nvSpPr>
          <p:cNvPr id="11304" name="文本框 133"/>
          <p:cNvSpPr txBox="1"/>
          <p:nvPr/>
        </p:nvSpPr>
        <p:spPr>
          <a:xfrm>
            <a:off x="6340475" y="2517775"/>
            <a:ext cx="542925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r>
              <a:rPr lang="en-US" altLang="zh-CN" sz="2400" b="1" dirty="0">
                <a:latin typeface="Arial" panose="020B0604020202020204" pitchFamily="34" charset="0"/>
              </a:rPr>
              <a:t>/%</a:t>
            </a:r>
            <a:endParaRPr lang="zh-CN" altLang="en-US" sz="2400" b="1" dirty="0">
              <a:latin typeface="Arial" panose="020B0604020202020204" pitchFamily="34" charset="0"/>
            </a:endParaRPr>
          </a:p>
        </p:txBody>
      </p:sp>
      <p:sp>
        <p:nvSpPr>
          <p:cNvPr id="135" name="TextBox 10"/>
          <p:cNvSpPr txBox="1"/>
          <p:nvPr/>
        </p:nvSpPr>
        <p:spPr>
          <a:xfrm>
            <a:off x="3106738" y="3013075"/>
            <a:ext cx="94615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1.0</a:t>
            </a:r>
          </a:p>
        </p:txBody>
      </p:sp>
      <p:sp>
        <p:nvSpPr>
          <p:cNvPr id="136" name="TextBox 10"/>
          <p:cNvSpPr txBox="1"/>
          <p:nvPr/>
        </p:nvSpPr>
        <p:spPr>
          <a:xfrm>
            <a:off x="3106738" y="3706813"/>
            <a:ext cx="94615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1.0</a:t>
            </a:r>
          </a:p>
        </p:txBody>
      </p:sp>
      <p:sp>
        <p:nvSpPr>
          <p:cNvPr id="139" name="TextBox 10"/>
          <p:cNvSpPr txBox="1"/>
          <p:nvPr/>
        </p:nvSpPr>
        <p:spPr>
          <a:xfrm>
            <a:off x="4003675" y="3060700"/>
            <a:ext cx="94615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0.6</a:t>
            </a:r>
          </a:p>
        </p:txBody>
      </p:sp>
      <p:sp>
        <p:nvSpPr>
          <p:cNvPr id="140" name="TextBox 10"/>
          <p:cNvSpPr txBox="1"/>
          <p:nvPr/>
        </p:nvSpPr>
        <p:spPr>
          <a:xfrm>
            <a:off x="4016375" y="3716338"/>
            <a:ext cx="77787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0.8</a:t>
            </a:r>
          </a:p>
        </p:txBody>
      </p:sp>
      <p:sp>
        <p:nvSpPr>
          <p:cNvPr id="141" name="TextBox 10"/>
          <p:cNvSpPr txBox="1"/>
          <p:nvPr/>
        </p:nvSpPr>
        <p:spPr>
          <a:xfrm>
            <a:off x="5032375" y="3033713"/>
            <a:ext cx="1012825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0.62</a:t>
            </a:r>
          </a:p>
        </p:txBody>
      </p:sp>
      <p:sp>
        <p:nvSpPr>
          <p:cNvPr id="142" name="TextBox 10"/>
          <p:cNvSpPr txBox="1"/>
          <p:nvPr/>
        </p:nvSpPr>
        <p:spPr>
          <a:xfrm>
            <a:off x="4989513" y="3733800"/>
            <a:ext cx="946150" cy="5857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0.71</a:t>
            </a:r>
          </a:p>
        </p:txBody>
      </p:sp>
      <p:sp>
        <p:nvSpPr>
          <p:cNvPr id="147" name="TextBox 10"/>
          <p:cNvSpPr txBox="1"/>
          <p:nvPr/>
        </p:nvSpPr>
        <p:spPr>
          <a:xfrm>
            <a:off x="6018213" y="3097213"/>
            <a:ext cx="1011237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7030A0"/>
                </a:solidFill>
                <a:latin typeface="Times New Roman" panose="02020603050405020304" pitchFamily="18" charset="0"/>
                <a:ea typeface="楷体_GB2312"/>
              </a:rPr>
              <a:t>53.8</a:t>
            </a:r>
          </a:p>
        </p:txBody>
      </p:sp>
      <p:sp>
        <p:nvSpPr>
          <p:cNvPr id="148" name="TextBox 10"/>
          <p:cNvSpPr txBox="1"/>
          <p:nvPr/>
        </p:nvSpPr>
        <p:spPr>
          <a:xfrm>
            <a:off x="6018213" y="3749675"/>
            <a:ext cx="1011237" cy="5857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7030A0"/>
                </a:solidFill>
                <a:latin typeface="Times New Roman" panose="02020603050405020304" pitchFamily="18" charset="0"/>
                <a:ea typeface="楷体_GB2312"/>
              </a:rPr>
              <a:t>46.9</a:t>
            </a: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135" grpId="0"/>
      <p:bldP spid="136" grpId="0"/>
      <p:bldP spid="139" grpId="0"/>
      <p:bldP spid="140" grpId="0"/>
      <p:bldP spid="141" grpId="0"/>
      <p:bldP spid="142" grpId="0"/>
      <p:bldP spid="147" grpId="0"/>
      <p:bldP spid="14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/>
          <p:nvPr/>
        </p:nvSpPr>
        <p:spPr>
          <a:xfrm>
            <a:off x="657225" y="1484313"/>
            <a:ext cx="8101013" cy="5219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</a:rPr>
              <a:t>．</a:t>
            </a:r>
            <a:r>
              <a:rPr lang="zh-CN" altLang="zh-CN" sz="2800" b="1" dirty="0">
                <a:latin typeface="Times New Roman" panose="02020603050405020304" pitchFamily="18" charset="0"/>
              </a:rPr>
              <a:t>图</a:t>
            </a:r>
            <a:r>
              <a:rPr lang="zh-CN" altLang="en-US" sz="2800" b="1" dirty="0">
                <a:latin typeface="Times New Roman" panose="02020603050405020304" pitchFamily="18" charset="0"/>
              </a:rPr>
              <a:t>为测量滑轮组机械效率的实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</a:rPr>
              <a:t>验装置，钩码总重</a:t>
            </a:r>
            <a:r>
              <a:rPr lang="en-US" altLang="zh-CN" sz="2800" b="1" dirty="0">
                <a:latin typeface="Times New Roman" panose="02020603050405020304" pitchFamily="18" charset="0"/>
              </a:rPr>
              <a:t>6 N</a:t>
            </a:r>
            <a:r>
              <a:rPr lang="zh-CN" altLang="en-US" sz="2800" b="1" dirty="0">
                <a:latin typeface="Times New Roman" panose="02020603050405020304" pitchFamily="18" charset="0"/>
              </a:rPr>
              <a:t>。     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</a:rPr>
              <a:t>）实验时要竖直向上</a:t>
            </a:r>
            <a:r>
              <a:rPr lang="en-US" altLang="zh-CN" sz="2800" b="1" dirty="0">
                <a:latin typeface="Times New Roman" panose="02020603050405020304" pitchFamily="18" charset="0"/>
              </a:rPr>
              <a:t>______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</a:rPr>
              <a:t>拉动弹簧测力计，由图可知拉力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</a:rPr>
              <a:t>大小为</a:t>
            </a:r>
            <a:r>
              <a:rPr lang="en-US" altLang="zh-CN" sz="2800" b="1" dirty="0">
                <a:latin typeface="Times New Roman" panose="02020603050405020304" pitchFamily="18" charset="0"/>
              </a:rPr>
              <a:t>_______N</a:t>
            </a:r>
            <a:r>
              <a:rPr lang="zh-CN" altLang="en-US" sz="2800" b="1" dirty="0">
                <a:latin typeface="Times New Roman" panose="02020603050405020304" pitchFamily="18" charset="0"/>
              </a:rPr>
              <a:t>，若钩码上升的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</a:rPr>
              <a:t>高度为</a:t>
            </a:r>
            <a:r>
              <a:rPr lang="en-US" altLang="zh-CN" sz="2800" b="1" dirty="0">
                <a:latin typeface="Times New Roman" panose="02020603050405020304" pitchFamily="18" charset="0"/>
              </a:rPr>
              <a:t>8cm,</a:t>
            </a:r>
            <a:r>
              <a:rPr lang="zh-CN" altLang="en-US" sz="2800" b="1" dirty="0">
                <a:latin typeface="Times New Roman" panose="02020603050405020304" pitchFamily="18" charset="0"/>
              </a:rPr>
              <a:t>则弹簧测力计向上移动</a:t>
            </a:r>
            <a:r>
              <a:rPr lang="en-US" altLang="zh-CN" sz="2800" b="1" dirty="0">
                <a:latin typeface="Times New Roman" panose="02020603050405020304" pitchFamily="18" charset="0"/>
              </a:rPr>
              <a:t>______cm,</a:t>
            </a:r>
            <a:r>
              <a:rPr lang="zh-CN" altLang="en-US" sz="2800" b="1" dirty="0">
                <a:latin typeface="Times New Roman" panose="02020603050405020304" pitchFamily="18" charset="0"/>
              </a:rPr>
              <a:t>该滑轮组的机械效率为</a:t>
            </a:r>
            <a:r>
              <a:rPr lang="en-US" altLang="zh-CN" sz="2800" b="1" dirty="0">
                <a:latin typeface="Times New Roman" panose="02020603050405020304" pitchFamily="18" charset="0"/>
              </a:rPr>
              <a:t>________</a:t>
            </a:r>
            <a:r>
              <a:rPr lang="zh-CN" altLang="en-US" sz="2800" b="1" dirty="0">
                <a:latin typeface="Times New Roman" panose="02020603050405020304" pitchFamily="18" charset="0"/>
              </a:rPr>
              <a:t>。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</a:rPr>
              <a:t>）若仅增加钩码的个数，该滑轮组有机械效率将</a:t>
            </a:r>
            <a:r>
              <a:rPr lang="en-US" altLang="zh-CN" sz="2800" b="1" dirty="0">
                <a:latin typeface="Times New Roman" panose="02020603050405020304" pitchFamily="18" charset="0"/>
              </a:rPr>
              <a:t>_______</a:t>
            </a:r>
            <a:r>
              <a:rPr lang="zh-CN" altLang="en-US" sz="2800" b="1" dirty="0">
                <a:latin typeface="Times New Roman" panose="02020603050405020304" pitchFamily="18" charset="0"/>
              </a:rPr>
              <a:t>（选填：</a:t>
            </a:r>
            <a:r>
              <a:rPr lang="zh-CN" altLang="en-US" sz="2800" b="1" dirty="0">
                <a:latin typeface="宋体" panose="02010600030101010101" pitchFamily="2" charset="-122"/>
              </a:rPr>
              <a:t>“</a:t>
            </a:r>
            <a:r>
              <a:rPr lang="zh-CN" altLang="en-US" sz="2800" b="1" dirty="0">
                <a:latin typeface="Times New Roman" panose="02020603050405020304" pitchFamily="18" charset="0"/>
              </a:rPr>
              <a:t>增大</a:t>
            </a:r>
            <a:r>
              <a:rPr lang="zh-CN" altLang="en-US" sz="2800" b="1" dirty="0">
                <a:latin typeface="宋体" panose="02010600030101010101" pitchFamily="2" charset="-122"/>
              </a:rPr>
              <a:t>”</a:t>
            </a:r>
            <a:r>
              <a:rPr lang="zh-CN" altLang="en-US" sz="2800" b="1" dirty="0">
                <a:latin typeface="Times New Roman" panose="02020603050405020304" pitchFamily="18" charset="0"/>
              </a:rPr>
              <a:t>、</a:t>
            </a:r>
            <a:r>
              <a:rPr lang="zh-CN" altLang="en-US" sz="2800" b="1" dirty="0">
                <a:latin typeface="宋体" panose="02010600030101010101" pitchFamily="2" charset="-122"/>
              </a:rPr>
              <a:t>“</a:t>
            </a:r>
            <a:r>
              <a:rPr lang="zh-CN" altLang="en-US" sz="2800" b="1" dirty="0">
                <a:latin typeface="Times New Roman" panose="02020603050405020304" pitchFamily="18" charset="0"/>
              </a:rPr>
              <a:t>减小</a:t>
            </a:r>
            <a:r>
              <a:rPr lang="zh-CN" altLang="en-US" sz="2800" b="1" dirty="0">
                <a:latin typeface="宋体" panose="02010600030101010101" pitchFamily="2" charset="-122"/>
              </a:rPr>
              <a:t>”</a:t>
            </a:r>
            <a:r>
              <a:rPr lang="zh-CN" altLang="en-US" sz="2800" b="1" dirty="0">
                <a:latin typeface="Times New Roman" panose="02020603050405020304" pitchFamily="18" charset="0"/>
              </a:rPr>
              <a:t>或</a:t>
            </a:r>
            <a:r>
              <a:rPr lang="zh-CN" altLang="en-US" sz="2800" b="1" dirty="0">
                <a:latin typeface="宋体" panose="02010600030101010101" pitchFamily="2" charset="-122"/>
              </a:rPr>
              <a:t>“</a:t>
            </a:r>
            <a:r>
              <a:rPr lang="zh-CN" altLang="en-US" sz="2800" b="1" dirty="0">
                <a:latin typeface="Times New Roman" panose="02020603050405020304" pitchFamily="18" charset="0"/>
              </a:rPr>
              <a:t>不变</a:t>
            </a:r>
            <a:r>
              <a:rPr lang="zh-CN" altLang="en-US" sz="2800" b="1" dirty="0">
                <a:latin typeface="宋体" panose="02010600030101010101" pitchFamily="2" charset="-122"/>
              </a:rPr>
              <a:t>”</a:t>
            </a:r>
            <a:r>
              <a:rPr lang="zh-CN" altLang="en-US" sz="2800" b="1" dirty="0">
                <a:latin typeface="Times New Roman" panose="02020603050405020304" pitchFamily="18" charset="0"/>
              </a:rPr>
              <a:t>）</a:t>
            </a:r>
          </a:p>
        </p:txBody>
      </p:sp>
      <p:pic>
        <p:nvPicPr>
          <p:cNvPr id="12292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6800" y="1089025"/>
            <a:ext cx="2460625" cy="27447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" name="TextBox 10"/>
          <p:cNvSpPr txBox="1"/>
          <p:nvPr/>
        </p:nvSpPr>
        <p:spPr>
          <a:xfrm>
            <a:off x="4527550" y="2489200"/>
            <a:ext cx="112395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匀速</a:t>
            </a:r>
          </a:p>
        </p:txBody>
      </p:sp>
      <p:sp>
        <p:nvSpPr>
          <p:cNvPr id="2" name="TextBox 10"/>
          <p:cNvSpPr txBox="1"/>
          <p:nvPr/>
        </p:nvSpPr>
        <p:spPr>
          <a:xfrm>
            <a:off x="2097088" y="3524250"/>
            <a:ext cx="94615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2.4</a:t>
            </a:r>
          </a:p>
        </p:txBody>
      </p:sp>
      <p:sp>
        <p:nvSpPr>
          <p:cNvPr id="3" name="TextBox 10"/>
          <p:cNvSpPr txBox="1"/>
          <p:nvPr/>
        </p:nvSpPr>
        <p:spPr>
          <a:xfrm>
            <a:off x="6416675" y="4059238"/>
            <a:ext cx="72072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24</a:t>
            </a:r>
          </a:p>
        </p:txBody>
      </p:sp>
      <p:sp>
        <p:nvSpPr>
          <p:cNvPr id="4" name="TextBox 10"/>
          <p:cNvSpPr txBox="1"/>
          <p:nvPr/>
        </p:nvSpPr>
        <p:spPr>
          <a:xfrm>
            <a:off x="3581400" y="4598988"/>
            <a:ext cx="13509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83.3%</a:t>
            </a:r>
          </a:p>
        </p:txBody>
      </p:sp>
      <p:sp>
        <p:nvSpPr>
          <p:cNvPr id="5" name="TextBox 10"/>
          <p:cNvSpPr txBox="1"/>
          <p:nvPr/>
        </p:nvSpPr>
        <p:spPr>
          <a:xfrm>
            <a:off x="1241425" y="5543550"/>
            <a:ext cx="1350963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增大</a:t>
            </a:r>
          </a:p>
        </p:txBody>
      </p:sp>
      <p:grpSp>
        <p:nvGrpSpPr>
          <p:cNvPr id="6" name="Group 14"/>
          <p:cNvGrpSpPr/>
          <p:nvPr/>
        </p:nvGrpSpPr>
        <p:grpSpPr>
          <a:xfrm>
            <a:off x="611188" y="188913"/>
            <a:ext cx="2205037" cy="785812"/>
            <a:chOff x="442" y="2500"/>
            <a:chExt cx="1389" cy="495"/>
          </a:xfrm>
        </p:grpSpPr>
        <p:pic>
          <p:nvPicPr>
            <p:cNvPr id="12299" name="Rectangle 15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442" y="2500"/>
              <a:ext cx="1389" cy="495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300" name="Text Box 16"/>
            <p:cNvSpPr txBox="1"/>
            <p:nvPr/>
          </p:nvSpPr>
          <p:spPr>
            <a:xfrm>
              <a:off x="544" y="2589"/>
              <a:ext cx="1271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zh-CN" altLang="en-US" b="1" dirty="0">
                  <a:solidFill>
                    <a:schemeClr val="bg1"/>
                  </a:solidFill>
                </a:rPr>
                <a:t>  练一练</a:t>
              </a:r>
              <a:endParaRPr lang="en-US" altLang="zh-CN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  <p:bldP spid="3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/>
          <p:nvPr/>
        </p:nvSpPr>
        <p:spPr>
          <a:xfrm>
            <a:off x="206375" y="149225"/>
            <a:ext cx="8189913" cy="36814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</a:rPr>
              <a:t>．</a:t>
            </a:r>
            <a:r>
              <a:rPr lang="zh-CN" altLang="zh-CN" sz="2800" b="1" dirty="0">
                <a:latin typeface="Times New Roman" panose="02020603050405020304" pitchFamily="18" charset="0"/>
              </a:rPr>
              <a:t>在“测滑轮组机械效率”的实验中，用同一滑轮组进行两次实验，实验数据如下表：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</a:rPr>
              <a:t>⑴此实验所用滑轮的个数至少是</a:t>
            </a:r>
            <a:r>
              <a:rPr lang="en-US" altLang="zh-CN" sz="2800" b="1" dirty="0">
                <a:latin typeface="Times New Roman" panose="02020603050405020304" pitchFamily="18" charset="0"/>
              </a:rPr>
              <a:t>____</a:t>
            </a:r>
            <a:r>
              <a:rPr lang="zh-CN" altLang="en-US" sz="2800" b="1" dirty="0">
                <a:latin typeface="Times New Roman" panose="02020603050405020304" pitchFamily="18" charset="0"/>
              </a:rPr>
              <a:t>个，其中动滑轮有</a:t>
            </a:r>
            <a:r>
              <a:rPr lang="en-US" altLang="zh-CN" sz="2800" b="1" dirty="0">
                <a:latin typeface="Times New Roman" panose="02020603050405020304" pitchFamily="18" charset="0"/>
              </a:rPr>
              <a:t>_____</a:t>
            </a:r>
            <a:r>
              <a:rPr lang="zh-CN" altLang="en-US" sz="2800" b="1" dirty="0">
                <a:latin typeface="Times New Roman" panose="02020603050405020304" pitchFamily="18" charset="0"/>
              </a:rPr>
              <a:t>个。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</a:rPr>
              <a:t>⑵第一次实验测得滑轮组的机械效率为</a:t>
            </a:r>
            <a:r>
              <a:rPr lang="en-US" altLang="zh-CN" sz="2800" b="1" dirty="0">
                <a:latin typeface="Times New Roman" panose="02020603050405020304" pitchFamily="18" charset="0"/>
              </a:rPr>
              <a:t>________</a:t>
            </a:r>
            <a:r>
              <a:rPr lang="zh-CN" altLang="en-US" sz="2800" b="1" dirty="0">
                <a:latin typeface="Times New Roman" panose="02020603050405020304" pitchFamily="18" charset="0"/>
              </a:rPr>
              <a:t>，第二次实验时滑轮组的机械效率</a:t>
            </a:r>
            <a:r>
              <a:rPr lang="en-US" altLang="zh-CN" sz="2800" b="1" dirty="0">
                <a:latin typeface="Times New Roman" panose="02020603050405020304" pitchFamily="18" charset="0"/>
              </a:rPr>
              <a:t>______</a:t>
            </a:r>
            <a:r>
              <a:rPr lang="zh-CN" altLang="en-US" sz="2800" b="1" dirty="0">
                <a:latin typeface="Times New Roman" panose="02020603050405020304" pitchFamily="18" charset="0"/>
              </a:rPr>
              <a:t>第一次的机械效率（选填“大于”、“小于”或“等于”）</a:t>
            </a:r>
          </a:p>
        </p:txBody>
      </p:sp>
      <p:graphicFrame>
        <p:nvGraphicFramePr>
          <p:cNvPr id="14449" name="Group 113"/>
          <p:cNvGraphicFramePr>
            <a:graphicFrameLocks noGrp="1"/>
          </p:cNvGraphicFramePr>
          <p:nvPr/>
        </p:nvGraphicFramePr>
        <p:xfrm>
          <a:off x="385763" y="3808413"/>
          <a:ext cx="8010525" cy="2116138"/>
        </p:xfrm>
        <a:graphic>
          <a:graphicData uri="http://schemas.openxmlformats.org/drawingml/2006/table">
            <a:tbl>
              <a:tblPr/>
              <a:tblGrid>
                <a:gridCol w="633412"/>
                <a:gridCol w="1368425"/>
                <a:gridCol w="1792288"/>
                <a:gridCol w="1898650"/>
                <a:gridCol w="2317750"/>
              </a:tblGrid>
              <a:tr h="108426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次数</a:t>
                      </a:r>
                      <a:endParaRPr kumimoji="0" lang="zh-CN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钩码重</a:t>
                      </a:r>
                      <a:r>
                        <a:rPr kumimoji="0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/N</a:t>
                      </a:r>
                      <a:endParaRPr kumimoji="0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钩码上升高度</a:t>
                      </a:r>
                      <a:r>
                        <a:rPr kumimoji="0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/cm</a:t>
                      </a:r>
                      <a:endParaRPr kumimoji="0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弹簧测力计示数</a:t>
                      </a:r>
                      <a:r>
                        <a:rPr kumimoji="0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/N</a:t>
                      </a:r>
                      <a:endParaRPr kumimoji="0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弹簧测力计移动距离</a:t>
                      </a:r>
                      <a:r>
                        <a:rPr kumimoji="0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/cm</a:t>
                      </a:r>
                      <a:endParaRPr kumimoji="0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10</a:t>
                      </a:r>
                      <a:endParaRPr kumimoji="0" lang="en-US" altLang="zh-CN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0.8</a:t>
                      </a:r>
                      <a:endParaRPr kumimoji="0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40</a:t>
                      </a:r>
                      <a:endParaRPr kumimoji="0" lang="en-US" altLang="zh-CN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zh-CN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1.5</a:t>
                      </a:r>
                      <a:endParaRPr kumimoji="0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20</a:t>
                      </a:r>
                      <a:endParaRPr kumimoji="0" lang="en-US" altLang="zh-CN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561013" y="1184275"/>
            <a:ext cx="684212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3</a:t>
            </a:r>
          </a:p>
        </p:txBody>
      </p:sp>
      <p:sp>
        <p:nvSpPr>
          <p:cNvPr id="2" name="TextBox 10"/>
          <p:cNvSpPr txBox="1"/>
          <p:nvPr/>
        </p:nvSpPr>
        <p:spPr>
          <a:xfrm>
            <a:off x="1241425" y="1730375"/>
            <a:ext cx="5588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2</a:t>
            </a:r>
          </a:p>
        </p:txBody>
      </p:sp>
      <p:sp>
        <p:nvSpPr>
          <p:cNvPr id="3" name="TextBox 10"/>
          <p:cNvSpPr txBox="1"/>
          <p:nvPr/>
        </p:nvSpPr>
        <p:spPr>
          <a:xfrm>
            <a:off x="6507163" y="2225675"/>
            <a:ext cx="1350962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62.5%</a:t>
            </a:r>
          </a:p>
        </p:txBody>
      </p:sp>
      <p:sp>
        <p:nvSpPr>
          <p:cNvPr id="4" name="TextBox 10"/>
          <p:cNvSpPr txBox="1"/>
          <p:nvPr/>
        </p:nvSpPr>
        <p:spPr>
          <a:xfrm>
            <a:off x="5381625" y="2670175"/>
            <a:ext cx="1350963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大于</a:t>
            </a: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/>
          <p:nvPr/>
        </p:nvSpPr>
        <p:spPr>
          <a:xfrm>
            <a:off x="273050" y="593725"/>
            <a:ext cx="8596313" cy="18161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宋体" panose="02010600030101010101" pitchFamily="2" charset="-122"/>
              </a:rPr>
              <a:t>3</a:t>
            </a:r>
            <a:r>
              <a:rPr lang="zh-CN" altLang="en-US" sz="2800" b="1" dirty="0">
                <a:latin typeface="宋体" panose="02010600030101010101" pitchFamily="2" charset="-122"/>
              </a:rPr>
              <a:t>、如图所示，重为</a:t>
            </a:r>
            <a:r>
              <a:rPr lang="en-US" altLang="zh-CN" sz="2800" b="1" dirty="0">
                <a:latin typeface="宋体" panose="02010600030101010101" pitchFamily="2" charset="-122"/>
              </a:rPr>
              <a:t>100N</a:t>
            </a:r>
            <a:r>
              <a:rPr lang="zh-CN" altLang="en-US" sz="2800" b="1" dirty="0">
                <a:latin typeface="宋体" panose="02010600030101010101" pitchFamily="2" charset="-122"/>
              </a:rPr>
              <a:t>的物体在水平拉力</a:t>
            </a:r>
            <a:r>
              <a:rPr lang="en-US" altLang="zh-CN" sz="2800" b="1" dirty="0">
                <a:latin typeface="宋体" panose="02010600030101010101" pitchFamily="2" charset="-122"/>
              </a:rPr>
              <a:t>F</a:t>
            </a:r>
            <a:r>
              <a:rPr lang="zh-CN" altLang="en-US" sz="2800" b="1" dirty="0">
                <a:latin typeface="宋体" panose="02010600030101010101" pitchFamily="2" charset="-122"/>
              </a:rPr>
              <a:t>的作用下，沿水平面做匀速直线运动，受到的摩擦力大小为</a:t>
            </a:r>
            <a:r>
              <a:rPr lang="en-US" altLang="zh-CN" sz="2800" b="1" dirty="0">
                <a:latin typeface="宋体" panose="02010600030101010101" pitchFamily="2" charset="-122"/>
              </a:rPr>
              <a:t>24N</a:t>
            </a:r>
            <a:r>
              <a:rPr lang="zh-CN" altLang="en-US" sz="2800" b="1" dirty="0">
                <a:latin typeface="宋体" panose="02010600030101010101" pitchFamily="2" charset="-122"/>
              </a:rPr>
              <a:t>．如果滑轮组的机械效率为</a:t>
            </a:r>
            <a:r>
              <a:rPr lang="en-US" altLang="zh-CN" sz="2800" b="1" dirty="0">
                <a:latin typeface="宋体" panose="02010600030101010101" pitchFamily="2" charset="-122"/>
              </a:rPr>
              <a:t>80%</a:t>
            </a:r>
            <a:r>
              <a:rPr lang="zh-CN" altLang="en-US" sz="2800" b="1" dirty="0">
                <a:latin typeface="宋体" panose="02010600030101010101" pitchFamily="2" charset="-122"/>
              </a:rPr>
              <a:t>那么水平拉力大小为</a:t>
            </a:r>
            <a:r>
              <a:rPr lang="zh-CN" altLang="en-US" sz="2800" b="1" u="sng" dirty="0">
                <a:latin typeface="宋体" panose="02010600030101010101" pitchFamily="2" charset="-122"/>
              </a:rPr>
              <a:t>        </a:t>
            </a:r>
            <a:r>
              <a:rPr lang="en-US" altLang="zh-CN" sz="2800" b="1" dirty="0">
                <a:latin typeface="宋体" panose="02010600030101010101" pitchFamily="2" charset="-122"/>
              </a:rPr>
              <a:t>N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  <p:pic>
        <p:nvPicPr>
          <p:cNvPr id="14339" name="图片24" descr="菁优网：http://www.jyeoo.com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1538" y="2619375"/>
            <a:ext cx="4859337" cy="26463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TextBox 10"/>
          <p:cNvSpPr txBox="1"/>
          <p:nvPr/>
        </p:nvSpPr>
        <p:spPr>
          <a:xfrm>
            <a:off x="1106488" y="1831975"/>
            <a:ext cx="855662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10</a:t>
            </a: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ransition spd="slow" advTm="5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bldLvl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/>
          <p:nvPr/>
        </p:nvSpPr>
        <p:spPr>
          <a:xfrm>
            <a:off x="250825" y="520700"/>
            <a:ext cx="8640763" cy="20621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latin typeface="宋体" panose="02010600030101010101" pitchFamily="2" charset="-122"/>
              </a:rPr>
              <a:t>4</a:t>
            </a:r>
            <a:r>
              <a:rPr lang="zh-CN" altLang="en-US" b="1" dirty="0">
                <a:latin typeface="宋体" panose="02010600030101010101" pitchFamily="2" charset="-122"/>
              </a:rPr>
              <a:t>、在斜面上将一个重</a:t>
            </a:r>
            <a:r>
              <a:rPr lang="en-US" altLang="zh-CN" b="1" dirty="0">
                <a:latin typeface="宋体" panose="02010600030101010101" pitchFamily="2" charset="-122"/>
              </a:rPr>
              <a:t>5N</a:t>
            </a:r>
            <a:r>
              <a:rPr lang="zh-CN" altLang="en-US" b="1" dirty="0">
                <a:latin typeface="宋体" panose="02010600030101010101" pitchFamily="2" charset="-122"/>
              </a:rPr>
              <a:t>的物体匀速拉到顶端，沿斜面向上的拉力为</a:t>
            </a:r>
            <a:r>
              <a:rPr lang="en-US" altLang="zh-CN" b="1" dirty="0">
                <a:latin typeface="宋体" panose="02010600030101010101" pitchFamily="2" charset="-122"/>
              </a:rPr>
              <a:t>2N</a:t>
            </a:r>
            <a:r>
              <a:rPr lang="zh-CN" altLang="en-US" b="1" dirty="0">
                <a:latin typeface="宋体" panose="02010600030101010101" pitchFamily="2" charset="-122"/>
              </a:rPr>
              <a:t>，斜面长</a:t>
            </a:r>
            <a:r>
              <a:rPr lang="en-US" altLang="zh-CN" b="1" dirty="0">
                <a:latin typeface="宋体" panose="02010600030101010101" pitchFamily="2" charset="-122"/>
              </a:rPr>
              <a:t>4m</a:t>
            </a:r>
            <a:r>
              <a:rPr lang="zh-CN" altLang="en-US" b="1" dirty="0">
                <a:latin typeface="宋体" panose="02010600030101010101" pitchFamily="2" charset="-122"/>
              </a:rPr>
              <a:t>，高</a:t>
            </a:r>
            <a:r>
              <a:rPr lang="en-US" altLang="zh-CN" b="1" dirty="0">
                <a:latin typeface="宋体" panose="02010600030101010101" pitchFamily="2" charset="-122"/>
              </a:rPr>
              <a:t>1m</a:t>
            </a:r>
            <a:r>
              <a:rPr lang="zh-CN" altLang="en-US" b="1" dirty="0">
                <a:latin typeface="宋体" panose="02010600030101010101" pitchFamily="2" charset="-122"/>
              </a:rPr>
              <a:t>。则拉力做的有用功为</a:t>
            </a:r>
            <a:r>
              <a:rPr lang="zh-CN" altLang="en-US" b="1" u="sng" dirty="0">
                <a:latin typeface="宋体" panose="02010600030101010101" pitchFamily="2" charset="-122"/>
              </a:rPr>
              <a:t>　   　</a:t>
            </a:r>
            <a:r>
              <a:rPr lang="en-US" altLang="zh-CN" b="1" dirty="0">
                <a:latin typeface="宋体" panose="02010600030101010101" pitchFamily="2" charset="-122"/>
              </a:rPr>
              <a:t>J</a:t>
            </a:r>
            <a:r>
              <a:rPr lang="zh-CN" altLang="en-US" b="1" dirty="0">
                <a:latin typeface="宋体" panose="02010600030101010101" pitchFamily="2" charset="-122"/>
              </a:rPr>
              <a:t>，物体受到的摩擦力为</a:t>
            </a:r>
            <a:r>
              <a:rPr lang="zh-CN" altLang="en-US" b="1" u="sng" dirty="0">
                <a:latin typeface="宋体" panose="02010600030101010101" pitchFamily="2" charset="-122"/>
              </a:rPr>
              <a:t>　   　</a:t>
            </a:r>
            <a:r>
              <a:rPr lang="en-US" altLang="zh-CN" b="1" dirty="0">
                <a:latin typeface="宋体" panose="02010600030101010101" pitchFamily="2" charset="-122"/>
              </a:rPr>
              <a:t>N</a:t>
            </a:r>
            <a:r>
              <a:rPr lang="zh-CN" altLang="en-US" b="1" dirty="0">
                <a:latin typeface="宋体" panose="02010600030101010101" pitchFamily="2" charset="-122"/>
              </a:rPr>
              <a:t>，斜面的机械效率为</a:t>
            </a:r>
            <a:r>
              <a:rPr lang="zh-CN" altLang="en-US" b="1" u="sng" dirty="0">
                <a:latin typeface="宋体" panose="02010600030101010101" pitchFamily="2" charset="-122"/>
              </a:rPr>
              <a:t>　   　</a:t>
            </a:r>
            <a:r>
              <a:rPr lang="zh-CN" altLang="en-US" b="1" dirty="0">
                <a:latin typeface="宋体" panose="02010600030101010101" pitchFamily="2" charset="-122"/>
              </a:rPr>
              <a:t>。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1431925" y="3082925"/>
            <a:ext cx="6529388" cy="1655763"/>
            <a:chOff x="0" y="0"/>
            <a:chExt cx="10281" cy="2607"/>
          </a:xfrm>
        </p:grpSpPr>
        <p:sp>
          <p:nvSpPr>
            <p:cNvPr id="15370" name="AutoShape 4"/>
            <p:cNvSpPr/>
            <p:nvPr/>
          </p:nvSpPr>
          <p:spPr>
            <a:xfrm rot="10740000" flipV="1">
              <a:off x="75" y="113"/>
              <a:ext cx="8618" cy="2495"/>
            </a:xfrm>
            <a:prstGeom prst="rtTriangle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endParaRPr lang="zh-CN" altLang="en-US" sz="2400" b="1" dirty="0">
                <a:latin typeface="Arial" panose="020B0604020202020204" pitchFamily="34" charset="0"/>
              </a:endParaRPr>
            </a:p>
          </p:txBody>
        </p:sp>
        <p:sp>
          <p:nvSpPr>
            <p:cNvPr id="15371" name="Rectangle 5"/>
            <p:cNvSpPr/>
            <p:nvPr/>
          </p:nvSpPr>
          <p:spPr>
            <a:xfrm rot="-1020000">
              <a:off x="0" y="1751"/>
              <a:ext cx="907" cy="794"/>
            </a:xfrm>
            <a:prstGeom prst="rect">
              <a:avLst/>
            </a:prstGeom>
            <a:solidFill>
              <a:srgbClr val="0000FF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endParaRPr lang="zh-CN" altLang="en-US" sz="2400" b="1" dirty="0">
                <a:latin typeface="Arial" panose="020B0604020202020204" pitchFamily="34" charset="0"/>
              </a:endParaRPr>
            </a:p>
          </p:txBody>
        </p:sp>
        <p:sp>
          <p:nvSpPr>
            <p:cNvPr id="15372" name="Line 6"/>
            <p:cNvSpPr/>
            <p:nvPr/>
          </p:nvSpPr>
          <p:spPr>
            <a:xfrm flipV="1">
              <a:off x="869" y="1424"/>
              <a:ext cx="1700" cy="567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5373" name="Line 7"/>
            <p:cNvSpPr/>
            <p:nvPr/>
          </p:nvSpPr>
          <p:spPr>
            <a:xfrm>
              <a:off x="8693" y="0"/>
              <a:ext cx="1247" cy="1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5374" name="Line 8"/>
            <p:cNvSpPr/>
            <p:nvPr/>
          </p:nvSpPr>
          <p:spPr>
            <a:xfrm>
              <a:off x="8770" y="2559"/>
              <a:ext cx="1247" cy="1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5375" name="Line 9"/>
            <p:cNvSpPr/>
            <p:nvPr/>
          </p:nvSpPr>
          <p:spPr>
            <a:xfrm>
              <a:off x="9373" y="1587"/>
              <a:ext cx="1" cy="907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5376" name="Line 10"/>
            <p:cNvSpPr/>
            <p:nvPr/>
          </p:nvSpPr>
          <p:spPr>
            <a:xfrm rot="10800000">
              <a:off x="9373" y="53"/>
              <a:ext cx="1" cy="907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5377" name="Text Box 11"/>
            <p:cNvSpPr txBox="1"/>
            <p:nvPr/>
          </p:nvSpPr>
          <p:spPr>
            <a:xfrm rot="-1020000">
              <a:off x="2569" y="794"/>
              <a:ext cx="984" cy="110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4000" b="1" dirty="0">
                  <a:solidFill>
                    <a:srgbClr val="0000FF"/>
                  </a:solidFill>
                  <a:latin typeface="Aparajita" panose="020B0604020202020204" pitchFamily="18" charset="0"/>
                </a:rPr>
                <a:t>F</a:t>
              </a:r>
            </a:p>
          </p:txBody>
        </p:sp>
        <p:sp>
          <p:nvSpPr>
            <p:cNvPr id="15378" name="Text Box 12"/>
            <p:cNvSpPr txBox="1"/>
            <p:nvPr/>
          </p:nvSpPr>
          <p:spPr>
            <a:xfrm rot="-60000">
              <a:off x="8791" y="680"/>
              <a:ext cx="1490" cy="110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4000" b="1" dirty="0">
                  <a:solidFill>
                    <a:srgbClr val="0000FF"/>
                  </a:solidFill>
                  <a:latin typeface="Aparajita" panose="020B0604020202020204" pitchFamily="18" charset="0"/>
                </a:rPr>
                <a:t>1</a:t>
              </a:r>
              <a:r>
                <a:rPr lang="zh-CN" altLang="en-US" sz="4000" b="1" dirty="0">
                  <a:solidFill>
                    <a:srgbClr val="0000FF"/>
                  </a:solidFill>
                  <a:latin typeface="Aparajita" panose="020B0604020202020204" pitchFamily="18" charset="0"/>
                </a:rPr>
                <a:t>m</a:t>
              </a:r>
            </a:p>
          </p:txBody>
        </p:sp>
      </p:grpSp>
      <p:sp>
        <p:nvSpPr>
          <p:cNvPr id="13" name="TextBox 10"/>
          <p:cNvSpPr txBox="1"/>
          <p:nvPr/>
        </p:nvSpPr>
        <p:spPr>
          <a:xfrm>
            <a:off x="4032250" y="1509713"/>
            <a:ext cx="404813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5</a:t>
            </a:r>
          </a:p>
        </p:txBody>
      </p:sp>
      <p:sp>
        <p:nvSpPr>
          <p:cNvPr id="14" name="TextBox 10"/>
          <p:cNvSpPr txBox="1"/>
          <p:nvPr/>
        </p:nvSpPr>
        <p:spPr>
          <a:xfrm>
            <a:off x="1431925" y="2020888"/>
            <a:ext cx="1108075" cy="5857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0.75</a:t>
            </a:r>
          </a:p>
        </p:txBody>
      </p:sp>
      <p:sp>
        <p:nvSpPr>
          <p:cNvPr id="15" name="TextBox 10"/>
          <p:cNvSpPr txBox="1"/>
          <p:nvPr/>
        </p:nvSpPr>
        <p:spPr>
          <a:xfrm>
            <a:off x="6604000" y="1955800"/>
            <a:ext cx="1495425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62.5%</a:t>
            </a:r>
          </a:p>
        </p:txBody>
      </p:sp>
      <p:sp>
        <p:nvSpPr>
          <p:cNvPr id="15367" name="文本框 2"/>
          <p:cNvSpPr txBox="1"/>
          <p:nvPr/>
        </p:nvSpPr>
        <p:spPr>
          <a:xfrm>
            <a:off x="1292225" y="4703763"/>
            <a:ext cx="407988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r>
              <a:rPr lang="en-US" altLang="zh-CN" sz="2400" b="1" dirty="0">
                <a:latin typeface="Arial" panose="020B0604020202020204" pitchFamily="34" charset="0"/>
              </a:rPr>
              <a:t>A</a:t>
            </a:r>
            <a:endParaRPr lang="zh-CN" altLang="en-US" sz="2400" b="1" dirty="0">
              <a:latin typeface="Arial" panose="020B0604020202020204" pitchFamily="34" charset="0"/>
            </a:endParaRPr>
          </a:p>
        </p:txBody>
      </p:sp>
      <p:sp>
        <p:nvSpPr>
          <p:cNvPr id="15368" name="文本框 16"/>
          <p:cNvSpPr txBox="1"/>
          <p:nvPr/>
        </p:nvSpPr>
        <p:spPr>
          <a:xfrm>
            <a:off x="6743700" y="4646613"/>
            <a:ext cx="407988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r>
              <a:rPr lang="en-US" altLang="zh-CN" sz="2400" b="1" dirty="0">
                <a:latin typeface="Arial" panose="020B0604020202020204" pitchFamily="34" charset="0"/>
              </a:rPr>
              <a:t>B</a:t>
            </a:r>
            <a:endParaRPr lang="zh-CN" altLang="en-US" sz="2400" b="1" dirty="0">
              <a:latin typeface="Arial" panose="020B0604020202020204" pitchFamily="34" charset="0"/>
            </a:endParaRPr>
          </a:p>
        </p:txBody>
      </p:sp>
      <p:sp>
        <p:nvSpPr>
          <p:cNvPr id="15369" name="文本框 17"/>
          <p:cNvSpPr txBox="1"/>
          <p:nvPr/>
        </p:nvSpPr>
        <p:spPr>
          <a:xfrm>
            <a:off x="6743700" y="2705100"/>
            <a:ext cx="407988" cy="4619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r>
              <a:rPr lang="en-US" altLang="zh-CN" sz="2400" b="1" dirty="0">
                <a:latin typeface="Arial" panose="020B0604020202020204" pitchFamily="34" charset="0"/>
              </a:rPr>
              <a:t>C</a:t>
            </a:r>
            <a:endParaRPr lang="zh-CN" altLang="en-US" sz="2400" b="1" dirty="0">
              <a:latin typeface="Arial" panose="020B0604020202020204" pitchFamily="34" charset="0"/>
            </a:endParaRPr>
          </a:p>
        </p:txBody>
      </p:sp>
      <p:sp>
        <p:nvSpPr>
          <p:cNvPr id="2" name="流程图: 过程 1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ransition spd="slow" advTm="5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4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4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4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直接连接符 11"/>
          <p:cNvCxnSpPr/>
          <p:nvPr/>
        </p:nvCxnSpPr>
        <p:spPr>
          <a:xfrm>
            <a:off x="2979738" y="4981575"/>
            <a:ext cx="1350963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2935288" y="4486275"/>
            <a:ext cx="1349375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2935288" y="4756150"/>
            <a:ext cx="1349375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2935288" y="4262438"/>
            <a:ext cx="1349375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390" name="Picture 2" descr="WL1052.EPS"/>
          <p:cNvPicPr>
            <a:picLocks noChangeAspect="1"/>
          </p:cNvPicPr>
          <p:nvPr/>
        </p:nvPicPr>
        <p:blipFill>
          <a:blip r:embed="rId2" r:link="rId3"/>
          <a:stretch>
            <a:fillRect/>
          </a:stretch>
        </p:blipFill>
        <p:spPr>
          <a:xfrm>
            <a:off x="1106488" y="458788"/>
            <a:ext cx="7527925" cy="463550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5" name="直接连接符 4"/>
          <p:cNvCxnSpPr/>
          <p:nvPr/>
        </p:nvCxnSpPr>
        <p:spPr>
          <a:xfrm>
            <a:off x="2935288" y="3990975"/>
            <a:ext cx="134937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742924" y="479409"/>
            <a:ext cx="3429024" cy="71438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宋体" panose="02010600030101010101" pitchFamily="2" charset="-122"/>
                <a:ea typeface="+mn-ea"/>
                <a:cs typeface="+mn-cs"/>
              </a:rPr>
              <a:t>课堂小结</a:t>
            </a:r>
          </a:p>
        </p:txBody>
      </p:sp>
      <p:sp>
        <p:nvSpPr>
          <p:cNvPr id="3" name="单圆角矩形 2"/>
          <p:cNvSpPr/>
          <p:nvPr/>
        </p:nvSpPr>
        <p:spPr>
          <a:xfrm>
            <a:off x="928662" y="2714620"/>
            <a:ext cx="1714512" cy="2357454"/>
          </a:xfrm>
          <a:prstGeom prst="snipRound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有用功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总功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额外功</a:t>
            </a:r>
          </a:p>
        </p:txBody>
      </p:sp>
      <p:sp>
        <p:nvSpPr>
          <p:cNvPr id="4" name="单圆角矩形 3"/>
          <p:cNvSpPr/>
          <p:nvPr/>
        </p:nvSpPr>
        <p:spPr>
          <a:xfrm>
            <a:off x="3786182" y="2714620"/>
            <a:ext cx="1714512" cy="2357454"/>
          </a:xfrm>
          <a:prstGeom prst="snip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机械效率概念</a:t>
            </a:r>
          </a:p>
        </p:txBody>
      </p:sp>
      <p:sp>
        <p:nvSpPr>
          <p:cNvPr id="5" name="单圆角矩形 4"/>
          <p:cNvSpPr/>
          <p:nvPr/>
        </p:nvSpPr>
        <p:spPr>
          <a:xfrm>
            <a:off x="6429388" y="2786058"/>
            <a:ext cx="1714512" cy="2357454"/>
          </a:xfrm>
          <a:prstGeom prst="snipRound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机械效率测定</a:t>
            </a:r>
          </a:p>
        </p:txBody>
      </p:sp>
      <p:sp>
        <p:nvSpPr>
          <p:cNvPr id="6" name="燕尾形 5"/>
          <p:cNvSpPr/>
          <p:nvPr/>
        </p:nvSpPr>
        <p:spPr>
          <a:xfrm>
            <a:off x="3000364" y="3286124"/>
            <a:ext cx="500066" cy="1214446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华文新魏" panose="02010800040101010101" pitchFamily="2" charset="-122"/>
              <a:ea typeface="华文新魏" panose="02010800040101010101" pitchFamily="2" charset="-122"/>
              <a:cs typeface="+mn-cs"/>
            </a:endParaRPr>
          </a:p>
        </p:txBody>
      </p:sp>
      <p:sp>
        <p:nvSpPr>
          <p:cNvPr id="7" name="燕尾形 6"/>
          <p:cNvSpPr/>
          <p:nvPr/>
        </p:nvSpPr>
        <p:spPr>
          <a:xfrm>
            <a:off x="5715008" y="3214686"/>
            <a:ext cx="500066" cy="1214446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华文新魏" panose="02010800040101010101" pitchFamily="2" charset="-122"/>
              <a:ea typeface="华文新魏" panose="02010800040101010101" pitchFamily="2" charset="-122"/>
              <a:cs typeface="+mn-cs"/>
            </a:endParaRP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8738" y="2843213"/>
            <a:ext cx="2205037" cy="3619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5" name="TextBox 1"/>
          <p:cNvSpPr txBox="1"/>
          <p:nvPr/>
        </p:nvSpPr>
        <p:spPr>
          <a:xfrm>
            <a:off x="522288" y="952500"/>
            <a:ext cx="8099425" cy="2111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</a:rPr>
              <a:t>      小明家装修时要把重为</a:t>
            </a:r>
            <a:r>
              <a:rPr lang="en-US" altLang="zh-CN" sz="2800" b="1" dirty="0">
                <a:latin typeface="Times New Roman" panose="02020603050405020304" pitchFamily="18" charset="0"/>
              </a:rPr>
              <a:t>1000N</a:t>
            </a:r>
            <a:r>
              <a:rPr lang="zh-CN" altLang="en-US" sz="2800" b="1" dirty="0">
                <a:latin typeface="Times New Roman" panose="02020603050405020304" pitchFamily="18" charset="0"/>
              </a:rPr>
              <a:t>的沙子搬上</a:t>
            </a:r>
            <a:r>
              <a:rPr lang="en-US" altLang="zh-CN" sz="2800" b="1" dirty="0">
                <a:latin typeface="Times New Roman" panose="02020603050405020304" pitchFamily="18" charset="0"/>
              </a:rPr>
              <a:t>9m</a:t>
            </a:r>
            <a:r>
              <a:rPr lang="zh-CN" altLang="en-US" sz="2800" b="1" dirty="0">
                <a:latin typeface="Times New Roman" panose="02020603050405020304" pitchFamily="18" charset="0"/>
              </a:rPr>
              <a:t>高的四楼，使用动滑轮时需要</a:t>
            </a:r>
            <a:r>
              <a:rPr lang="en-US" altLang="zh-CN" sz="2800" b="1" dirty="0">
                <a:latin typeface="Times New Roman" panose="02020603050405020304" pitchFamily="18" charset="0"/>
              </a:rPr>
              <a:t>550N</a:t>
            </a:r>
            <a:r>
              <a:rPr lang="zh-CN" altLang="en-US" sz="2800" b="1" dirty="0">
                <a:latin typeface="Times New Roman" panose="02020603050405020304" pitchFamily="18" charset="0"/>
              </a:rPr>
              <a:t>的拉力，但要多费一倍的距离。直接提升沙子和使用动滑轮提升沙子分别要做多少功？</a:t>
            </a:r>
          </a:p>
        </p:txBody>
      </p:sp>
      <p:grpSp>
        <p:nvGrpSpPr>
          <p:cNvPr id="2" name="Group 37"/>
          <p:cNvGrpSpPr/>
          <p:nvPr/>
        </p:nvGrpSpPr>
        <p:grpSpPr>
          <a:xfrm>
            <a:off x="115888" y="188913"/>
            <a:ext cx="2205037" cy="785812"/>
            <a:chOff x="442" y="2500"/>
            <a:chExt cx="1389" cy="495"/>
          </a:xfrm>
        </p:grpSpPr>
        <p:pic>
          <p:nvPicPr>
            <p:cNvPr id="3086" name="Rectangle 15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442" y="2500"/>
              <a:ext cx="1389" cy="495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087" name="Text Box 39"/>
            <p:cNvSpPr txBox="1"/>
            <p:nvPr/>
          </p:nvSpPr>
          <p:spPr>
            <a:xfrm>
              <a:off x="544" y="2589"/>
              <a:ext cx="1271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zh-CN" altLang="en-US" b="1" dirty="0">
                  <a:solidFill>
                    <a:schemeClr val="bg1"/>
                  </a:solidFill>
                </a:rPr>
                <a:t>实例思考</a:t>
              </a:r>
            </a:p>
          </p:txBody>
        </p:sp>
      </p:grp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521550" y="3565109"/>
            <a:ext cx="5461624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1.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使用动滑轮等机械能省功吗？</a:t>
            </a:r>
          </a:p>
        </p:txBody>
      </p:sp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529801" y="4328603"/>
            <a:ext cx="5461624" cy="95410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2.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使用动滑轮多做的功来自于哪里？</a:t>
            </a:r>
          </a:p>
        </p:txBody>
      </p:sp>
      <p:sp>
        <p:nvSpPr>
          <p:cNvPr id="12" name="TextBox 5"/>
          <p:cNvSpPr txBox="1">
            <a:spLocks noChangeArrowheads="1"/>
          </p:cNvSpPr>
          <p:nvPr/>
        </p:nvSpPr>
        <p:spPr bwMode="auto">
          <a:xfrm>
            <a:off x="521550" y="5491152"/>
            <a:ext cx="5461624" cy="95410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3.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两种方式中，做功的目的是什么？</a:t>
            </a: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6"/>
          <p:cNvGrpSpPr/>
          <p:nvPr/>
        </p:nvGrpSpPr>
        <p:grpSpPr>
          <a:xfrm>
            <a:off x="296863" y="509588"/>
            <a:ext cx="2205037" cy="784225"/>
            <a:chOff x="442" y="2500"/>
            <a:chExt cx="1389" cy="495"/>
          </a:xfrm>
        </p:grpSpPr>
        <p:pic>
          <p:nvPicPr>
            <p:cNvPr id="4103" name="Rectangle 15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442" y="2500"/>
              <a:ext cx="1389" cy="495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4104" name="Text Box 28"/>
            <p:cNvSpPr txBox="1"/>
            <p:nvPr/>
          </p:nvSpPr>
          <p:spPr>
            <a:xfrm>
              <a:off x="501" y="2591"/>
              <a:ext cx="1271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FontTx/>
                <a:buNone/>
              </a:pPr>
              <a:r>
                <a:rPr lang="zh-CN" altLang="en-US" b="1" dirty="0">
                  <a:solidFill>
                    <a:schemeClr val="bg1"/>
                  </a:solidFill>
                </a:rPr>
                <a:t>概念区分</a:t>
              </a:r>
            </a:p>
          </p:txBody>
        </p:sp>
      </p:grpSp>
      <p:sp>
        <p:nvSpPr>
          <p:cNvPr id="28" name="矩形 27"/>
          <p:cNvSpPr/>
          <p:nvPr/>
        </p:nvSpPr>
        <p:spPr>
          <a:xfrm>
            <a:off x="1601788" y="2941638"/>
            <a:ext cx="5684837" cy="560387"/>
          </a:xfrm>
          <a:prstGeom prst="rect">
            <a:avLst/>
          </a:prstGeom>
          <a:gradFill rotWithShape="1">
            <a:gsLst>
              <a:gs pos="0">
                <a:srgbClr val="FAC090"/>
              </a:gs>
              <a:gs pos="100000">
                <a:srgbClr val="F8A45E"/>
              </a:gs>
            </a:gsLst>
            <a:lin ang="5400000" scaled="1"/>
            <a:tileRect/>
          </a:gradFill>
          <a:ln w="9525" cap="flat" cmpd="sng">
            <a:solidFill>
              <a:srgbClr val="4A7EBB"/>
            </a:solidFill>
            <a:prstDash val="solid"/>
            <a:miter/>
            <a:headEnd type="none" w="med" len="med"/>
            <a:tailEnd type="none" w="med" len="med"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solidFill>
                  <a:srgbClr val="FFFFFF"/>
                </a:solidFill>
                <a:latin typeface="楷体_GB2312"/>
                <a:ea typeface="楷体_GB2312"/>
              </a:rPr>
              <a:t>　  </a:t>
            </a:r>
            <a:r>
              <a:rPr lang="zh-CN" altLang="en-US" sz="2800" b="1" dirty="0">
                <a:latin typeface="楷体_GB2312"/>
                <a:ea typeface="楷体_GB2312"/>
              </a:rPr>
              <a:t>实例</a:t>
            </a:r>
            <a:r>
              <a:rPr lang="en-US" altLang="zh-CN" sz="2800" b="1" dirty="0">
                <a:latin typeface="楷体_GB2312"/>
                <a:ea typeface="楷体_GB2312"/>
              </a:rPr>
              <a:t>1</a:t>
            </a:r>
            <a:r>
              <a:rPr lang="zh-CN" altLang="en-US" sz="2800" b="1" dirty="0">
                <a:latin typeface="楷体_GB2312"/>
                <a:ea typeface="楷体_GB2312"/>
              </a:rPr>
              <a:t>：</a:t>
            </a:r>
            <a:r>
              <a:rPr lang="zh-CN" altLang="en-US" sz="2800" b="1" dirty="0">
                <a:latin typeface="宋体" panose="02010600030101010101" pitchFamily="2" charset="-122"/>
              </a:rPr>
              <a:t>人用桶从井中提水。</a:t>
            </a:r>
          </a:p>
        </p:txBody>
      </p:sp>
      <p:sp>
        <p:nvSpPr>
          <p:cNvPr id="4101" name="Text Box 4"/>
          <p:cNvSpPr txBox="1"/>
          <p:nvPr/>
        </p:nvSpPr>
        <p:spPr>
          <a:xfrm>
            <a:off x="757238" y="1677988"/>
            <a:ext cx="7605712" cy="5572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宋体" panose="02010600030101010101" pitchFamily="2" charset="-122"/>
              </a:rPr>
              <a:t> 区分下列情况中的有用功、额外功和总功？</a:t>
            </a:r>
            <a:endParaRPr lang="en-US" altLang="zh-CN" sz="2800" b="1" dirty="0">
              <a:latin typeface="宋体" panose="02010600030101010101" pitchFamily="2" charset="-122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1601788" y="4557713"/>
            <a:ext cx="5684837" cy="560387"/>
          </a:xfrm>
          <a:prstGeom prst="rect">
            <a:avLst/>
          </a:prstGeom>
          <a:gradFill rotWithShape="1">
            <a:gsLst>
              <a:gs pos="0">
                <a:srgbClr val="FAC090"/>
              </a:gs>
              <a:gs pos="100000">
                <a:srgbClr val="F8A45E"/>
              </a:gs>
            </a:gsLst>
            <a:lin ang="5400000" scaled="1"/>
            <a:tileRect/>
          </a:gradFill>
          <a:ln w="9525" cap="flat" cmpd="sng">
            <a:solidFill>
              <a:srgbClr val="4A7EBB"/>
            </a:solidFill>
            <a:prstDash val="solid"/>
            <a:miter/>
            <a:headEnd type="none" w="med" len="med"/>
            <a:tailEnd type="none" w="med" len="med"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solidFill>
                  <a:srgbClr val="FFFFFF"/>
                </a:solidFill>
                <a:latin typeface="楷体_GB2312"/>
                <a:ea typeface="楷体_GB2312"/>
              </a:rPr>
              <a:t>　  </a:t>
            </a:r>
            <a:r>
              <a:rPr lang="zh-CN" altLang="en-US" sz="2800" b="1" dirty="0">
                <a:latin typeface="楷体_GB2312"/>
                <a:ea typeface="楷体_GB2312"/>
              </a:rPr>
              <a:t>实例</a:t>
            </a:r>
            <a:r>
              <a:rPr lang="en-US" altLang="zh-CN" sz="2800" b="1" dirty="0">
                <a:latin typeface="楷体_GB2312"/>
                <a:ea typeface="楷体_GB2312"/>
              </a:rPr>
              <a:t>2</a:t>
            </a:r>
            <a:r>
              <a:rPr lang="zh-CN" altLang="en-US" sz="2800" b="1" dirty="0">
                <a:latin typeface="楷体_GB2312"/>
                <a:ea typeface="楷体_GB2312"/>
              </a:rPr>
              <a:t>：</a:t>
            </a:r>
            <a:r>
              <a:rPr lang="zh-CN" altLang="en-US" sz="2800" b="1" dirty="0">
                <a:latin typeface="宋体" panose="02010600030101010101" pitchFamily="2" charset="-122"/>
              </a:rPr>
              <a:t>人捞出掉入井中的桶。</a:t>
            </a: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ldLvl="0" animBg="1"/>
      <p:bldP spid="30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矩形 4"/>
          <p:cNvSpPr/>
          <p:nvPr/>
        </p:nvSpPr>
        <p:spPr>
          <a:xfrm>
            <a:off x="522288" y="414338"/>
            <a:ext cx="1944687" cy="588962"/>
          </a:xfrm>
          <a:prstGeom prst="rect">
            <a:avLst/>
          </a:prstGeom>
          <a:gradFill rotWithShape="1">
            <a:gsLst>
              <a:gs pos="0">
                <a:srgbClr val="2C5D98">
                  <a:alpha val="100000"/>
                </a:srgbClr>
              </a:gs>
              <a:gs pos="80000">
                <a:srgbClr val="3C7BC7">
                  <a:alpha val="100000"/>
                </a:srgbClr>
              </a:gs>
              <a:gs pos="100000">
                <a:srgbClr val="3A7CCB">
                  <a:alpha val="100000"/>
                </a:srgbClr>
              </a:gs>
            </a:gsLst>
            <a:lin ang="16200000"/>
            <a:tileRect/>
          </a:gradFill>
          <a:ln w="9525" cap="flat" cmpd="sng">
            <a:solidFill>
              <a:srgbClr val="4A7EBB"/>
            </a:solidFill>
            <a:prstDash val="solid"/>
            <a:miter/>
            <a:headEnd type="none" w="med" len="med"/>
            <a:tailEnd type="none" w="med" len="med"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zh-CN" altLang="en-US" sz="2800" b="1" dirty="0">
                <a:solidFill>
                  <a:srgbClr val="FFFFFF"/>
                </a:solidFill>
                <a:latin typeface="楷体_GB2312"/>
                <a:ea typeface="楷体_GB2312"/>
              </a:rPr>
              <a:t>　</a:t>
            </a:r>
            <a:r>
              <a:rPr lang="zh-CN" altLang="en-US" b="1" dirty="0">
                <a:solidFill>
                  <a:srgbClr val="FFFFFF"/>
                </a:solidFill>
                <a:latin typeface="楷体_GB2312"/>
                <a:ea typeface="楷体_GB2312"/>
              </a:rPr>
              <a:t>概 念</a:t>
            </a:r>
          </a:p>
        </p:txBody>
      </p:sp>
      <p:graphicFrame>
        <p:nvGraphicFramePr>
          <p:cNvPr id="7208" name="Group 40"/>
          <p:cNvGraphicFramePr>
            <a:graphicFrameLocks noGrp="1"/>
          </p:cNvGraphicFramePr>
          <p:nvPr/>
        </p:nvGraphicFramePr>
        <p:xfrm>
          <a:off x="2124075" y="2798763"/>
          <a:ext cx="6497638" cy="1169987"/>
        </p:xfrm>
        <a:graphic>
          <a:graphicData uri="http://schemas.openxmlformats.org/drawingml/2006/table">
            <a:tbl>
              <a:tblPr/>
              <a:tblGrid>
                <a:gridCol w="952500"/>
                <a:gridCol w="1025525"/>
                <a:gridCol w="1271588"/>
                <a:gridCol w="927100"/>
                <a:gridCol w="1027112"/>
                <a:gridCol w="1293813"/>
              </a:tblGrid>
              <a:tr h="63023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G</a:t>
                      </a:r>
                      <a:r>
                        <a:rPr kumimoji="0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h</a:t>
                      </a:r>
                      <a:r>
                        <a:rPr kumimoji="0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W</a:t>
                      </a:r>
                      <a:r>
                        <a:rPr kumimoji="0" lang="zh-CN" altLang="en-US" sz="28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直</a:t>
                      </a:r>
                      <a:r>
                        <a:rPr kumimoji="0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F</a:t>
                      </a:r>
                      <a:r>
                        <a:rPr kumimoji="0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s</a:t>
                      </a:r>
                      <a:r>
                        <a:rPr kumimoji="0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W</a:t>
                      </a:r>
                      <a:r>
                        <a:rPr kumimoji="0" lang="zh-CN" altLang="en-US" sz="28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机</a:t>
                      </a:r>
                      <a:r>
                        <a:rPr kumimoji="0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0.24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147" name="Picture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925" y="1989138"/>
            <a:ext cx="1582738" cy="3311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61" name="Rectangle 41"/>
          <p:cNvSpPr/>
          <p:nvPr/>
        </p:nvSpPr>
        <p:spPr>
          <a:xfrm>
            <a:off x="2051050" y="5454650"/>
            <a:ext cx="6661150" cy="1008063"/>
          </a:xfrm>
          <a:prstGeom prst="rect">
            <a:avLst/>
          </a:prstGeom>
          <a:solidFill>
            <a:srgbClr val="00808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solidFill>
                  <a:schemeClr val="bg1"/>
                </a:solidFill>
                <a:latin typeface="宋体" panose="02010600030101010101" pitchFamily="2" charset="-122"/>
              </a:rPr>
              <a:t>额外功：由于机械自重和摩擦等因素影响，</a:t>
            </a: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solidFill>
                  <a:schemeClr val="bg1"/>
                </a:solidFill>
                <a:latin typeface="宋体" panose="02010600030101010101" pitchFamily="2" charset="-122"/>
              </a:rPr>
              <a:t>        而不得不做的功（无用付出）。</a:t>
            </a:r>
            <a:endParaRPr lang="en-US" altLang="zh-CN" sz="2800" b="1" dirty="0">
              <a:solidFill>
                <a:schemeClr val="bg1"/>
              </a:solidFill>
              <a:latin typeface="宋体" panose="02010600030101010101" pitchFamily="2" charset="-122"/>
            </a:endParaRPr>
          </a:p>
        </p:txBody>
      </p:sp>
      <p:grpSp>
        <p:nvGrpSpPr>
          <p:cNvPr id="2" name="Group 42"/>
          <p:cNvGrpSpPr/>
          <p:nvPr/>
        </p:nvGrpSpPr>
        <p:grpSpPr>
          <a:xfrm>
            <a:off x="2122488" y="1449388"/>
            <a:ext cx="6545262" cy="1619250"/>
            <a:chOff x="1337" y="913"/>
            <a:chExt cx="4123" cy="1020"/>
          </a:xfrm>
        </p:grpSpPr>
        <p:sp>
          <p:nvSpPr>
            <p:cNvPr id="5153" name="AutoShape 38"/>
            <p:cNvSpPr/>
            <p:nvPr/>
          </p:nvSpPr>
          <p:spPr>
            <a:xfrm>
              <a:off x="1337" y="913"/>
              <a:ext cx="4123" cy="623"/>
            </a:xfrm>
            <a:prstGeom prst="wedgeRectCallout">
              <a:avLst>
                <a:gd name="adj1" fmla="val -14685"/>
                <a:gd name="adj2" fmla="val -3611"/>
              </a:avLst>
            </a:prstGeom>
            <a:solidFill>
              <a:srgbClr val="008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1431925" lvl="0" indent="-1431925"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8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有用功：直接对物体所做的功（工作目的）。</a:t>
              </a:r>
            </a:p>
          </p:txBody>
        </p:sp>
        <p:sp>
          <p:nvSpPr>
            <p:cNvPr id="5154" name="AutoShape 34"/>
            <p:cNvSpPr/>
            <p:nvPr/>
          </p:nvSpPr>
          <p:spPr>
            <a:xfrm rot="8712387">
              <a:off x="2767" y="1423"/>
              <a:ext cx="143" cy="510"/>
            </a:xfrm>
            <a:prstGeom prst="rtTriangle">
              <a:avLst/>
            </a:prstGeom>
            <a:solidFill>
              <a:srgbClr val="008080"/>
            </a:solidFill>
            <a:ln w="9525">
              <a:noFill/>
            </a:ln>
          </p:spPr>
          <p:txBody>
            <a:bodyPr wrap="none"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>
                <a:spcBef>
                  <a:spcPct val="0"/>
                </a:spcBef>
                <a:buFontTx/>
                <a:buNone/>
              </a:pPr>
              <a:endParaRPr lang="zh-CN" altLang="en-US" sz="24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3" name="Group 41"/>
          <p:cNvGrpSpPr/>
          <p:nvPr/>
        </p:nvGrpSpPr>
        <p:grpSpPr>
          <a:xfrm>
            <a:off x="2062163" y="2663825"/>
            <a:ext cx="6696075" cy="2430463"/>
            <a:chOff x="1236" y="1678"/>
            <a:chExt cx="4218" cy="1531"/>
          </a:xfrm>
        </p:grpSpPr>
        <p:sp>
          <p:nvSpPr>
            <p:cNvPr id="5151" name="AutoShape 39"/>
            <p:cNvSpPr/>
            <p:nvPr/>
          </p:nvSpPr>
          <p:spPr>
            <a:xfrm>
              <a:off x="1236" y="2832"/>
              <a:ext cx="4218" cy="377"/>
            </a:xfrm>
            <a:prstGeom prst="wedgeRectCallout">
              <a:avLst>
                <a:gd name="adj1" fmla="val 21551"/>
                <a:gd name="adj2" fmla="val -31431"/>
              </a:avLst>
            </a:prstGeom>
            <a:solidFill>
              <a:srgbClr val="008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8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总功：利用机械所做的功（实际付出）。</a:t>
              </a:r>
              <a:endParaRPr lang="en-US" altLang="zh-CN" sz="28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52" name="AutoShape 36"/>
            <p:cNvSpPr/>
            <p:nvPr/>
          </p:nvSpPr>
          <p:spPr>
            <a:xfrm rot="2181270" flipH="1">
              <a:off x="4094" y="1678"/>
              <a:ext cx="146" cy="1341"/>
            </a:xfrm>
            <a:prstGeom prst="rtTriangle">
              <a:avLst/>
            </a:prstGeom>
            <a:solidFill>
              <a:srgbClr val="008080"/>
            </a:solidFill>
            <a:ln w="9525">
              <a:noFill/>
            </a:ln>
          </p:spPr>
          <p:txBody>
            <a:bodyPr wrap="none"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>
                <a:spcBef>
                  <a:spcPct val="0"/>
                </a:spcBef>
                <a:buFontTx/>
                <a:buNone/>
              </a:pPr>
              <a:endParaRPr lang="zh-CN" altLang="en-US" sz="24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0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1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/>
          <p:nvPr/>
        </p:nvSpPr>
        <p:spPr>
          <a:xfrm>
            <a:off x="701675" y="1042988"/>
            <a:ext cx="7605713" cy="1692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宋体" panose="02010600030101010101" pitchFamily="2" charset="-122"/>
              </a:rPr>
              <a:t>    在使用机械工作时，有用功在总功中所占份额越多越好。它反映了机械的一种性能，物理学中表示为机械效率。</a:t>
            </a:r>
            <a:endParaRPr lang="en-US" altLang="zh-CN" sz="2800" b="1" dirty="0">
              <a:latin typeface="宋体" panose="02010600030101010101" pitchFamily="2" charset="-122"/>
            </a:endParaRPr>
          </a:p>
        </p:txBody>
      </p:sp>
      <p:sp>
        <p:nvSpPr>
          <p:cNvPr id="6148" name="Text Box 4"/>
          <p:cNvSpPr txBox="1"/>
          <p:nvPr/>
        </p:nvSpPr>
        <p:spPr>
          <a:xfrm>
            <a:off x="684213" y="346075"/>
            <a:ext cx="4824412" cy="6889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CN" altLang="en-US" sz="3600" b="1" dirty="0">
                <a:solidFill>
                  <a:srgbClr val="0066CC"/>
                </a:solidFill>
                <a:latin typeface="宋体" panose="02010600030101010101" pitchFamily="2" charset="-122"/>
              </a:rPr>
              <a:t>二、机械效率：</a:t>
            </a:r>
            <a:endParaRPr lang="en-US" altLang="zh-CN" sz="3600" b="1" dirty="0">
              <a:solidFill>
                <a:srgbClr val="0066CC"/>
              </a:solidFill>
              <a:latin typeface="宋体" panose="02010600030101010101" pitchFamily="2" charset="-122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1114425" y="2995613"/>
            <a:ext cx="7058025" cy="79375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25400" cap="flat" cmpd="sng">
            <a:solidFill>
              <a:srgbClr val="3D8F95"/>
            </a:solidFill>
            <a:prstDash val="solid"/>
            <a:headEnd type="none" w="med" len="med"/>
            <a:tailEnd type="none" w="med" len="med"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楷体_GB2312"/>
                <a:ea typeface="楷体_GB2312"/>
              </a:rPr>
              <a:t>　</a:t>
            </a:r>
            <a:r>
              <a:rPr lang="en-US" altLang="zh-CN" sz="2800" b="1" dirty="0">
                <a:latin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</a:rPr>
              <a:t>．定义：有用功跟总功的比值。</a:t>
            </a:r>
          </a:p>
        </p:txBody>
      </p:sp>
      <p:sp>
        <p:nvSpPr>
          <p:cNvPr id="2" name="圆角矩形 7"/>
          <p:cNvSpPr/>
          <p:nvPr/>
        </p:nvSpPr>
        <p:spPr>
          <a:xfrm>
            <a:off x="1114425" y="4075113"/>
            <a:ext cx="7058025" cy="122555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25400" cap="flat" cmpd="sng">
            <a:solidFill>
              <a:srgbClr val="3D8F95"/>
            </a:solidFill>
            <a:prstDash val="solid"/>
            <a:headEnd type="none" w="med" len="med"/>
            <a:tailEnd type="none" w="med" len="med"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楷体_GB2312"/>
                <a:ea typeface="楷体_GB2312"/>
              </a:rPr>
              <a:t>　</a:t>
            </a:r>
            <a:r>
              <a:rPr lang="en-US" altLang="zh-CN" sz="2800" b="1" dirty="0">
                <a:latin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</a:rPr>
              <a:t>．公式：</a:t>
            </a:r>
          </a:p>
        </p:txBody>
      </p:sp>
      <p:graphicFrame>
        <p:nvGraphicFramePr>
          <p:cNvPr id="5131" name="Object 11"/>
          <p:cNvGraphicFramePr>
            <a:graphicFrameLocks/>
          </p:cNvGraphicFramePr>
          <p:nvPr/>
        </p:nvGraphicFramePr>
        <p:xfrm>
          <a:off x="3074988" y="4208463"/>
          <a:ext cx="2036762" cy="1014412"/>
        </p:xfrm>
        <a:graphic>
          <a:graphicData uri="http://schemas.openxmlformats.org/presentationml/2006/ole">
            <p:oleObj spid="_x0000_s1026" r:id="rId3" imgW="545863" imgH="469696" progId="">
              <p:embed/>
            </p:oleObj>
          </a:graphicData>
        </a:graphic>
      </p:graphicFrame>
      <p:sp>
        <p:nvSpPr>
          <p:cNvPr id="3" name="圆角矩形 7"/>
          <p:cNvSpPr/>
          <p:nvPr/>
        </p:nvSpPr>
        <p:spPr>
          <a:xfrm>
            <a:off x="1114425" y="5588000"/>
            <a:ext cx="7058025" cy="79375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25400" cap="flat" cmpd="sng">
            <a:solidFill>
              <a:srgbClr val="3D8F95"/>
            </a:solidFill>
            <a:prstDash val="solid"/>
            <a:headEnd type="none" w="med" len="med"/>
            <a:tailEnd type="none" w="med" len="med"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楷体_GB2312"/>
                <a:ea typeface="楷体_GB2312"/>
              </a:rPr>
              <a:t>　</a:t>
            </a:r>
            <a:r>
              <a:rPr lang="en-US" altLang="zh-CN" sz="2800" b="1" dirty="0">
                <a:latin typeface="Times New Roman" panose="02020603050405020304" pitchFamily="18" charset="0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</a:rPr>
              <a:t>．用百分数表示。总小于</a:t>
            </a:r>
            <a:r>
              <a:rPr lang="en-US" altLang="zh-CN" sz="2800" b="1" dirty="0">
                <a:latin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</a:rPr>
              <a:t>。</a:t>
            </a: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2" grpId="0" bldLvl="0" animBg="1"/>
      <p:bldP spid="3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/>
          <p:nvPr/>
        </p:nvGrpSpPr>
        <p:grpSpPr>
          <a:xfrm>
            <a:off x="296863" y="368300"/>
            <a:ext cx="2205037" cy="785813"/>
            <a:chOff x="442" y="2500"/>
            <a:chExt cx="1389" cy="495"/>
          </a:xfrm>
        </p:grpSpPr>
        <p:pic>
          <p:nvPicPr>
            <p:cNvPr id="7180" name="Rectangle 15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442" y="2500"/>
              <a:ext cx="1389" cy="495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7181" name="Text Box 8"/>
            <p:cNvSpPr txBox="1"/>
            <p:nvPr/>
          </p:nvSpPr>
          <p:spPr>
            <a:xfrm>
              <a:off x="544" y="2589"/>
              <a:ext cx="1271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zh-CN" altLang="en-US" b="1" dirty="0">
                  <a:solidFill>
                    <a:schemeClr val="bg1"/>
                  </a:solidFill>
                </a:rPr>
                <a:t>  练一练</a:t>
              </a:r>
              <a:endParaRPr lang="en-US" altLang="zh-CN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7172" name="Rectangle 2"/>
          <p:cNvSpPr/>
          <p:nvPr/>
        </p:nvSpPr>
        <p:spPr>
          <a:xfrm>
            <a:off x="260350" y="506413"/>
            <a:ext cx="8763000" cy="56372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FontTx/>
              <a:buNone/>
            </a:pPr>
            <a:r>
              <a:rPr lang="zh-CN" altLang="en-US" sz="3600" b="1" dirty="0">
                <a:solidFill>
                  <a:srgbClr val="000808"/>
                </a:solidFill>
                <a:latin typeface="Times New Roman" panose="02020603050405020304" pitchFamily="18" charset="0"/>
                <a:ea typeface="华文新魏" panose="02010800040101010101" pitchFamily="2" charset="-122"/>
              </a:rPr>
              <a:t>                     下面说法中是否正确</a:t>
            </a:r>
            <a:r>
              <a:rPr lang="zh-CN" altLang="en-US" sz="3600" b="1" dirty="0">
                <a:solidFill>
                  <a:srgbClr val="000808"/>
                </a:solidFill>
                <a:latin typeface="Times New Roman" panose="02020603050405020304" pitchFamily="18" charset="0"/>
              </a:rPr>
              <a:t>？</a:t>
            </a:r>
          </a:p>
          <a:p>
            <a:pPr marL="0" lvl="0" indent="0" algn="just" eaLnBrk="1" hangingPunct="1">
              <a:spcBef>
                <a:spcPct val="0"/>
              </a:spcBef>
              <a:buFontTx/>
              <a:buNone/>
            </a:pPr>
            <a:endParaRPr lang="zh-CN" altLang="en-US" sz="3600" b="1" dirty="0">
              <a:solidFill>
                <a:srgbClr val="000808"/>
              </a:solidFill>
              <a:latin typeface="Times New Roman" panose="02020603050405020304" pitchFamily="18" charset="0"/>
            </a:endParaRPr>
          </a:p>
          <a:p>
            <a:pPr marL="0" lvl="0" indent="0" algn="just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000808"/>
                </a:solidFill>
                <a:latin typeface="Times New Roman" panose="02020603050405020304" pitchFamily="18" charset="0"/>
              </a:rPr>
              <a:t>1</a:t>
            </a:r>
            <a:r>
              <a:rPr lang="zh-CN" altLang="en-US" b="1" dirty="0">
                <a:solidFill>
                  <a:srgbClr val="000808"/>
                </a:solidFill>
                <a:latin typeface="Times New Roman" panose="02020603050405020304" pitchFamily="18" charset="0"/>
              </a:rPr>
              <a:t>．有用功越多，机械效率越高（       ）</a:t>
            </a:r>
          </a:p>
          <a:p>
            <a:pPr marL="0" lvl="0" indent="0" algn="just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000808"/>
                </a:solidFill>
                <a:latin typeface="Times New Roman" panose="02020603050405020304" pitchFamily="18" charset="0"/>
              </a:rPr>
              <a:t>2</a:t>
            </a:r>
            <a:r>
              <a:rPr lang="zh-CN" altLang="en-US" b="1" dirty="0">
                <a:solidFill>
                  <a:srgbClr val="000808"/>
                </a:solidFill>
                <a:latin typeface="Times New Roman" panose="02020603050405020304" pitchFamily="18" charset="0"/>
              </a:rPr>
              <a:t>．额外功越少，机械效率越高（       ）</a:t>
            </a:r>
          </a:p>
          <a:p>
            <a:pPr marL="0" lvl="0" indent="0" algn="just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000808"/>
                </a:solidFill>
                <a:latin typeface="Times New Roman" panose="02020603050405020304" pitchFamily="18" charset="0"/>
              </a:rPr>
              <a:t>3</a:t>
            </a:r>
            <a:r>
              <a:rPr lang="zh-CN" altLang="en-US" b="1" dirty="0">
                <a:solidFill>
                  <a:srgbClr val="000808"/>
                </a:solidFill>
                <a:latin typeface="Times New Roman" panose="02020603050405020304" pitchFamily="18" charset="0"/>
              </a:rPr>
              <a:t>．物体做功越慢，机械效率越低（       ）</a:t>
            </a:r>
          </a:p>
          <a:p>
            <a:pPr marL="0" lvl="0" indent="0" algn="just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000808"/>
                </a:solidFill>
                <a:latin typeface="Times New Roman" panose="02020603050405020304" pitchFamily="18" charset="0"/>
              </a:rPr>
              <a:t>4</a:t>
            </a:r>
            <a:r>
              <a:rPr lang="zh-CN" altLang="en-US" b="1" dirty="0">
                <a:solidFill>
                  <a:srgbClr val="000808"/>
                </a:solidFill>
                <a:latin typeface="Times New Roman" panose="02020603050405020304" pitchFamily="18" charset="0"/>
              </a:rPr>
              <a:t>．做总功越多，机械效率越低（       ）</a:t>
            </a:r>
          </a:p>
          <a:p>
            <a:pPr marL="0" lvl="0" indent="0" algn="just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000808"/>
                </a:solidFill>
                <a:latin typeface="Times New Roman" panose="02020603050405020304" pitchFamily="18" charset="0"/>
              </a:rPr>
              <a:t>5</a:t>
            </a:r>
            <a:r>
              <a:rPr lang="zh-CN" altLang="en-US" b="1" dirty="0">
                <a:solidFill>
                  <a:srgbClr val="000808"/>
                </a:solidFill>
                <a:latin typeface="Times New Roman" panose="02020603050405020304" pitchFamily="18" charset="0"/>
              </a:rPr>
              <a:t>．做相同的有用功，额外功越少，机械效率越高（      ）</a:t>
            </a:r>
          </a:p>
          <a:p>
            <a:pPr marL="0" lvl="0" indent="0" algn="just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000808"/>
                </a:solidFill>
                <a:latin typeface="Times New Roman" panose="02020603050405020304" pitchFamily="18" charset="0"/>
              </a:rPr>
              <a:t>6</a:t>
            </a:r>
            <a:r>
              <a:rPr lang="zh-CN" altLang="en-US" b="1" dirty="0">
                <a:solidFill>
                  <a:srgbClr val="000808"/>
                </a:solidFill>
                <a:latin typeface="Times New Roman" panose="02020603050405020304" pitchFamily="18" charset="0"/>
              </a:rPr>
              <a:t>．做相同的总功时，有用功越多，机械效率越高（      ）</a:t>
            </a:r>
          </a:p>
          <a:p>
            <a:pPr marL="0" lvl="0" indent="0" algn="just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000808"/>
                </a:solidFill>
                <a:latin typeface="Times New Roman" panose="02020603050405020304" pitchFamily="18" charset="0"/>
              </a:rPr>
              <a:t>7</a:t>
            </a:r>
            <a:r>
              <a:rPr lang="zh-CN" altLang="en-US" b="1" dirty="0">
                <a:solidFill>
                  <a:srgbClr val="000808"/>
                </a:solidFill>
                <a:latin typeface="Times New Roman" panose="02020603050405020304" pitchFamily="18" charset="0"/>
              </a:rPr>
              <a:t>．机械效率越高，越省力（       ）</a:t>
            </a:r>
          </a:p>
        </p:txBody>
      </p:sp>
      <p:sp>
        <p:nvSpPr>
          <p:cNvPr id="9" name="Text Box 3"/>
          <p:cNvSpPr txBox="1"/>
          <p:nvPr/>
        </p:nvSpPr>
        <p:spPr>
          <a:xfrm>
            <a:off x="1123950" y="4033838"/>
            <a:ext cx="6477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√</a:t>
            </a:r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 Box 4"/>
          <p:cNvSpPr txBox="1"/>
          <p:nvPr/>
        </p:nvSpPr>
        <p:spPr>
          <a:xfrm>
            <a:off x="1123950" y="5041900"/>
            <a:ext cx="6477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√</a:t>
            </a:r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 Box 5"/>
          <p:cNvSpPr txBox="1"/>
          <p:nvPr/>
        </p:nvSpPr>
        <p:spPr>
          <a:xfrm>
            <a:off x="6165850" y="1657350"/>
            <a:ext cx="865188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</a:rPr>
              <a:t>×</a:t>
            </a:r>
          </a:p>
        </p:txBody>
      </p:sp>
      <p:sp>
        <p:nvSpPr>
          <p:cNvPr id="13" name="Text Box 6"/>
          <p:cNvSpPr txBox="1"/>
          <p:nvPr/>
        </p:nvSpPr>
        <p:spPr>
          <a:xfrm>
            <a:off x="6165850" y="2090738"/>
            <a:ext cx="865188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</a:rPr>
              <a:t>×</a:t>
            </a:r>
          </a:p>
        </p:txBody>
      </p:sp>
      <p:sp>
        <p:nvSpPr>
          <p:cNvPr id="14" name="Text Box 7"/>
          <p:cNvSpPr txBox="1"/>
          <p:nvPr/>
        </p:nvSpPr>
        <p:spPr>
          <a:xfrm>
            <a:off x="6597650" y="2593975"/>
            <a:ext cx="865188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</a:rPr>
              <a:t>×</a:t>
            </a:r>
          </a:p>
        </p:txBody>
      </p:sp>
      <p:sp>
        <p:nvSpPr>
          <p:cNvPr id="15" name="Text Box 8"/>
          <p:cNvSpPr txBox="1"/>
          <p:nvPr/>
        </p:nvSpPr>
        <p:spPr>
          <a:xfrm>
            <a:off x="6237288" y="3098800"/>
            <a:ext cx="865187" cy="577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</a:rPr>
              <a:t>×</a:t>
            </a:r>
          </a:p>
        </p:txBody>
      </p:sp>
      <p:sp>
        <p:nvSpPr>
          <p:cNvPr id="16" name="Text Box 9"/>
          <p:cNvSpPr txBox="1"/>
          <p:nvPr/>
        </p:nvSpPr>
        <p:spPr>
          <a:xfrm>
            <a:off x="5373688" y="5546725"/>
            <a:ext cx="865187" cy="577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</a:rPr>
              <a:t>×</a:t>
            </a:r>
          </a:p>
        </p:txBody>
      </p:sp>
      <p:sp>
        <p:nvSpPr>
          <p:cNvPr id="2" name="流程图: 过程 1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/>
          <p:nvPr/>
        </p:nvSpPr>
        <p:spPr>
          <a:xfrm>
            <a:off x="971550" y="1314450"/>
            <a:ext cx="6176963" cy="31448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</a:rPr>
              <a:t>．如图，忽略绳重和摩擦，用拉力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F</a:t>
            </a:r>
            <a:r>
              <a:rPr lang="zh-CN" altLang="en-US" sz="2800" b="1" dirty="0">
                <a:latin typeface="Times New Roman" panose="02020603050405020304" pitchFamily="18" charset="0"/>
              </a:rPr>
              <a:t>拉着</a:t>
            </a:r>
            <a:r>
              <a:rPr lang="en-US" altLang="zh-CN" sz="2800" b="1" dirty="0">
                <a:latin typeface="Times New Roman" panose="02020603050405020304" pitchFamily="18" charset="0"/>
              </a:rPr>
              <a:t>10 N</a:t>
            </a:r>
            <a:r>
              <a:rPr lang="zh-CN" altLang="en-US" sz="2800" b="1" dirty="0">
                <a:latin typeface="Times New Roman" panose="02020603050405020304" pitchFamily="18" charset="0"/>
              </a:rPr>
              <a:t>的重物匀速上升，绳子自由端移动</a:t>
            </a:r>
            <a:r>
              <a:rPr lang="en-US" altLang="zh-CN" sz="2800" b="1" dirty="0">
                <a:latin typeface="Times New Roman" panose="02020603050405020304" pitchFamily="18" charset="0"/>
              </a:rPr>
              <a:t>1 m</a:t>
            </a:r>
            <a:r>
              <a:rPr lang="zh-CN" altLang="en-US" sz="2800" b="1" dirty="0">
                <a:latin typeface="Times New Roman" panose="02020603050405020304" pitchFamily="18" charset="0"/>
              </a:rPr>
              <a:t>，动滑轮重力</a:t>
            </a:r>
            <a:r>
              <a:rPr lang="en-US" altLang="zh-CN" sz="2800" b="1" dirty="0">
                <a:latin typeface="Times New Roman" panose="02020603050405020304" pitchFamily="18" charset="0"/>
              </a:rPr>
              <a:t>2 N</a:t>
            </a:r>
            <a:r>
              <a:rPr lang="zh-CN" altLang="en-US" sz="2800" b="1" dirty="0">
                <a:latin typeface="Times New Roman" panose="02020603050405020304" pitchFamily="18" charset="0"/>
              </a:rPr>
              <a:t>，</a:t>
            </a: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2800" b="1" dirty="0">
                <a:latin typeface="Times New Roman" panose="02020603050405020304" pitchFamily="18" charset="0"/>
              </a:rPr>
              <a:t>求：（</a:t>
            </a:r>
            <a:r>
              <a:rPr lang="en-US" altLang="zh-CN" sz="2800" b="1" dirty="0">
                <a:latin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</a:rPr>
              <a:t>）物体上升的距离；</a:t>
            </a:r>
            <a:endParaRPr lang="en-US" altLang="zh-CN" sz="28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</a:rPr>
              <a:t>）拉力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F</a:t>
            </a:r>
            <a:r>
              <a:rPr lang="zh-CN" altLang="en-US" sz="2800" b="1" dirty="0">
                <a:latin typeface="Times New Roman" panose="02020603050405020304" pitchFamily="18" charset="0"/>
              </a:rPr>
              <a:t>； </a:t>
            </a:r>
            <a:endParaRPr lang="en-US" altLang="zh-CN" sz="28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</a:rPr>
              <a:t>）有用功，总功，机械效率。</a:t>
            </a:r>
          </a:p>
        </p:txBody>
      </p:sp>
      <p:grpSp>
        <p:nvGrpSpPr>
          <p:cNvPr id="2" name="Group 6"/>
          <p:cNvGrpSpPr/>
          <p:nvPr/>
        </p:nvGrpSpPr>
        <p:grpSpPr>
          <a:xfrm>
            <a:off x="611188" y="188913"/>
            <a:ext cx="2205037" cy="785812"/>
            <a:chOff x="442" y="2500"/>
            <a:chExt cx="1389" cy="495"/>
          </a:xfrm>
        </p:grpSpPr>
        <p:pic>
          <p:nvPicPr>
            <p:cNvPr id="8198" name="Rectangle 15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442" y="2500"/>
              <a:ext cx="1389" cy="495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8199" name="Text Box 8"/>
            <p:cNvSpPr txBox="1"/>
            <p:nvPr/>
          </p:nvSpPr>
          <p:spPr>
            <a:xfrm>
              <a:off x="544" y="2589"/>
              <a:ext cx="1271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zh-CN" altLang="en-US" b="1" dirty="0">
                  <a:solidFill>
                    <a:schemeClr val="bg1"/>
                  </a:solidFill>
                </a:rPr>
                <a:t>  练一练</a:t>
              </a:r>
              <a:endParaRPr lang="en-US" altLang="zh-CN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8197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9488" y="1489075"/>
            <a:ext cx="1247775" cy="5000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 txBox="1">
            <a:spLocks noRot="1"/>
          </p:cNvSpPr>
          <p:nvPr/>
        </p:nvSpPr>
        <p:spPr>
          <a:xfrm>
            <a:off x="642938" y="323850"/>
            <a:ext cx="7150100" cy="7207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CN" altLang="en-US" sz="3600" b="1" dirty="0">
                <a:solidFill>
                  <a:srgbClr val="0066CC"/>
                </a:solidFill>
                <a:latin typeface="宋体" panose="02010600030101010101" pitchFamily="2" charset="-122"/>
              </a:rPr>
              <a:t>三、测滑轮组的机械效率：</a:t>
            </a:r>
          </a:p>
        </p:txBody>
      </p:sp>
      <p:graphicFrame>
        <p:nvGraphicFramePr>
          <p:cNvPr id="8196" name="Object 2"/>
          <p:cNvGraphicFramePr>
            <a:graphicFrameLocks/>
          </p:cNvGraphicFramePr>
          <p:nvPr/>
        </p:nvGraphicFramePr>
        <p:xfrm>
          <a:off x="3086100" y="1763713"/>
          <a:ext cx="2295525" cy="1241425"/>
        </p:xfrm>
        <a:graphic>
          <a:graphicData uri="http://schemas.openxmlformats.org/presentationml/2006/ole">
            <p:oleObj spid="_x0000_s2050" r:id="rId3" imgW="914400" imgH="469900" progId="">
              <p:embed/>
            </p:oleObj>
          </a:graphicData>
        </a:graphic>
      </p:graphicFrame>
      <p:grpSp>
        <p:nvGrpSpPr>
          <p:cNvPr id="2" name="Group 4"/>
          <p:cNvGrpSpPr/>
          <p:nvPr/>
        </p:nvGrpSpPr>
        <p:grpSpPr>
          <a:xfrm>
            <a:off x="6507163" y="1489075"/>
            <a:ext cx="1976437" cy="3779838"/>
            <a:chOff x="1020" y="1434"/>
            <a:chExt cx="643" cy="1783"/>
          </a:xfrm>
        </p:grpSpPr>
        <p:sp>
          <p:nvSpPr>
            <p:cNvPr id="9227" name="Text Box 5"/>
            <p:cNvSpPr txBox="1"/>
            <p:nvPr/>
          </p:nvSpPr>
          <p:spPr>
            <a:xfrm>
              <a:off x="1020" y="1842"/>
              <a:ext cx="163" cy="250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lIns="0" tIns="0" rIns="0" bIns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just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000" b="1" i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F</a:t>
              </a:r>
              <a:endParaRPr lang="en-US" altLang="zh-CN" sz="20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" name="xjhlx8"/>
            <p:cNvGrpSpPr>
              <a:grpSpLocks noChangeAspect="1"/>
            </p:cNvGrpSpPr>
            <p:nvPr/>
          </p:nvGrpSpPr>
          <p:grpSpPr>
            <a:xfrm rot="-5400000" flipH="1" flipV="1">
              <a:off x="1232" y="1493"/>
              <a:ext cx="359" cy="257"/>
              <a:chOff x="6892" y="783"/>
              <a:chExt cx="813" cy="579"/>
            </a:xfrm>
          </p:grpSpPr>
          <p:grpSp>
            <p:nvGrpSpPr>
              <p:cNvPr id="4" name="Group 7"/>
              <p:cNvGrpSpPr>
                <a:grpSpLocks noChangeAspect="1"/>
              </p:cNvGrpSpPr>
              <p:nvPr/>
            </p:nvGrpSpPr>
            <p:grpSpPr>
              <a:xfrm>
                <a:off x="7125" y="783"/>
                <a:ext cx="580" cy="579"/>
                <a:chOff x="2400" y="2400"/>
                <a:chExt cx="1440" cy="1440"/>
              </a:xfrm>
            </p:grpSpPr>
            <p:sp>
              <p:nvSpPr>
                <p:cNvPr id="9274" name="Oval 8"/>
                <p:cNvSpPr>
                  <a:spLocks noChangeAspect="1"/>
                </p:cNvSpPr>
                <p:nvPr/>
              </p:nvSpPr>
              <p:spPr>
                <a:xfrm>
                  <a:off x="2400" y="2400"/>
                  <a:ext cx="1440" cy="14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8F8F8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 vert="eaVert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9275" name="Oval 9"/>
                <p:cNvSpPr>
                  <a:spLocks noChangeAspect="1"/>
                </p:cNvSpPr>
                <p:nvPr/>
              </p:nvSpPr>
              <p:spPr>
                <a:xfrm>
                  <a:off x="2600" y="2600"/>
                  <a:ext cx="1040" cy="1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0000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rot="10800000" vert="eaVert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9276" name="Oval 10"/>
                <p:cNvSpPr>
                  <a:spLocks noChangeAspect="1"/>
                </p:cNvSpPr>
                <p:nvPr/>
              </p:nvSpPr>
              <p:spPr>
                <a:xfrm>
                  <a:off x="2800" y="2800"/>
                  <a:ext cx="640" cy="6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808080"/>
                    </a:gs>
                    <a:gs pos="100000">
                      <a:srgbClr val="969696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rot="10800000" vert="eaVert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9277" name="Oval 11"/>
                <p:cNvSpPr>
                  <a:spLocks noChangeAspect="1"/>
                </p:cNvSpPr>
                <p:nvPr/>
              </p:nvSpPr>
              <p:spPr>
                <a:xfrm>
                  <a:off x="3000" y="3000"/>
                  <a:ext cx="240" cy="240"/>
                </a:xfrm>
                <a:prstGeom prst="ellipse">
                  <a:avLst/>
                </a:prstGeom>
                <a:solidFill>
                  <a:srgbClr val="333333"/>
                </a:soli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 vert="eaVert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9273" name="Rectangle 12"/>
              <p:cNvSpPr>
                <a:spLocks noChangeAspect="1"/>
              </p:cNvSpPr>
              <p:nvPr/>
            </p:nvSpPr>
            <p:spPr>
              <a:xfrm>
                <a:off x="6892" y="1024"/>
                <a:ext cx="555" cy="97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FFFFFF"/>
                  </a:gs>
                  <a:gs pos="100000">
                    <a:srgbClr val="000000"/>
                  </a:gs>
                </a:gsLst>
                <a:lin ang="5400000" scaled="1"/>
                <a:tileRect/>
              </a:gra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rot="10800000" vert="eaVert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b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 b="1" dirty="0">
                  <a:solidFill>
                    <a:schemeClr val="bg1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5" name="xjhlx12"/>
            <p:cNvGrpSpPr/>
            <p:nvPr/>
          </p:nvGrpSpPr>
          <p:grpSpPr>
            <a:xfrm>
              <a:off x="1313" y="2452"/>
              <a:ext cx="225" cy="383"/>
              <a:chOff x="3960" y="2220"/>
              <a:chExt cx="1440" cy="2454"/>
            </a:xfrm>
          </p:grpSpPr>
          <p:grpSp>
            <p:nvGrpSpPr>
              <p:cNvPr id="6" name="Group 14"/>
              <p:cNvGrpSpPr/>
              <p:nvPr/>
            </p:nvGrpSpPr>
            <p:grpSpPr>
              <a:xfrm>
                <a:off x="3960" y="2220"/>
                <a:ext cx="1440" cy="1440"/>
                <a:chOff x="2400" y="2400"/>
                <a:chExt cx="1440" cy="1440"/>
              </a:xfrm>
            </p:grpSpPr>
            <p:sp>
              <p:nvSpPr>
                <p:cNvPr id="9268" name="Oval 15"/>
                <p:cNvSpPr/>
                <p:nvPr/>
              </p:nvSpPr>
              <p:spPr>
                <a:xfrm>
                  <a:off x="2400" y="2400"/>
                  <a:ext cx="1440" cy="14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8F8F8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9269" name="Oval 16"/>
                <p:cNvSpPr/>
                <p:nvPr/>
              </p:nvSpPr>
              <p:spPr>
                <a:xfrm>
                  <a:off x="2600" y="2600"/>
                  <a:ext cx="1040" cy="1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0000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9270" name="Oval 17"/>
                <p:cNvSpPr/>
                <p:nvPr/>
              </p:nvSpPr>
              <p:spPr>
                <a:xfrm>
                  <a:off x="2800" y="2800"/>
                  <a:ext cx="640" cy="6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808080"/>
                    </a:gs>
                    <a:gs pos="100000">
                      <a:srgbClr val="969696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9271" name="Oval 18"/>
                <p:cNvSpPr/>
                <p:nvPr/>
              </p:nvSpPr>
              <p:spPr>
                <a:xfrm>
                  <a:off x="3000" y="3000"/>
                  <a:ext cx="240" cy="240"/>
                </a:xfrm>
                <a:prstGeom prst="ellipse">
                  <a:avLst/>
                </a:prstGeom>
                <a:solidFill>
                  <a:srgbClr val="333333"/>
                </a:soli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7" name="Group 19"/>
              <p:cNvGrpSpPr/>
              <p:nvPr/>
            </p:nvGrpSpPr>
            <p:grpSpPr>
              <a:xfrm>
                <a:off x="4230" y="2795"/>
                <a:ext cx="915" cy="1879"/>
                <a:chOff x="4230" y="2795"/>
                <a:chExt cx="915" cy="1879"/>
              </a:xfrm>
            </p:grpSpPr>
            <p:sp>
              <p:nvSpPr>
                <p:cNvPr id="9263" name="Freeform 20"/>
                <p:cNvSpPr/>
                <p:nvPr/>
              </p:nvSpPr>
              <p:spPr>
                <a:xfrm>
                  <a:off x="4460" y="3860"/>
                  <a:ext cx="635" cy="814"/>
                </a:xfrm>
                <a:custGeom>
                  <a:avLst/>
                  <a:gdLst>
                    <a:gd name="txL" fmla="*/ 0 w 2020"/>
                    <a:gd name="txT" fmla="*/ 0 h 2594"/>
                    <a:gd name="txR" fmla="*/ 2020 w 2020"/>
                    <a:gd name="txB" fmla="*/ 2594 h 2594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 cap="flat" cmpd="sng">
                  <a:solidFill>
                    <a:srgbClr val="000000">
                      <a:alpha val="10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8" name="Group 21"/>
                <p:cNvGrpSpPr/>
                <p:nvPr/>
              </p:nvGrpSpPr>
              <p:grpSpPr>
                <a:xfrm>
                  <a:off x="4230" y="2795"/>
                  <a:ext cx="915" cy="1180"/>
                  <a:chOff x="4230" y="2795"/>
                  <a:chExt cx="915" cy="1180"/>
                </a:xfrm>
              </p:grpSpPr>
              <p:sp>
                <p:nvSpPr>
                  <p:cNvPr id="9265" name="Freeform 22"/>
                  <p:cNvSpPr/>
                  <p:nvPr/>
                </p:nvSpPr>
                <p:spPr>
                  <a:xfrm>
                    <a:off x="4230" y="2795"/>
                    <a:ext cx="915" cy="1180"/>
                  </a:xfrm>
                  <a:custGeom>
                    <a:avLst/>
                    <a:gdLst>
                      <a:gd name="txL" fmla="*/ 0 w 915"/>
                      <a:gd name="txT" fmla="*/ 0 h 1180"/>
                      <a:gd name="txR" fmla="*/ 915 w 915"/>
                      <a:gd name="txB" fmla="*/ 1180 h 1180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915" y="15"/>
                      </a:cxn>
                      <a:cxn ang="0">
                        <a:pos x="630" y="1180"/>
                      </a:cxn>
                      <a:cxn ang="0">
                        <a:pos x="270" y="1155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915" h="1180">
                        <a:moveTo>
                          <a:pt x="0" y="0"/>
                        </a:moveTo>
                        <a:lnTo>
                          <a:pt x="915" y="15"/>
                        </a:lnTo>
                        <a:lnTo>
                          <a:pt x="630" y="1180"/>
                        </a:lnTo>
                        <a:lnTo>
                          <a:pt x="270" y="115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>
                          <a:alpha val="100000"/>
                        </a:srgbClr>
                      </a:gs>
                      <a:gs pos="50000">
                        <a:srgbClr val="969696">
                          <a:alpha val="100000"/>
                        </a:srgbClr>
                      </a:gs>
                      <a:gs pos="100000">
                        <a:srgbClr val="000000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 cap="flat" cmpd="sng">
                    <a:solidFill>
                      <a:srgbClr val="000000">
                        <a:alpha val="100000"/>
                      </a:srgb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9266" name="Oval 23"/>
                  <p:cNvSpPr/>
                  <p:nvPr/>
                </p:nvSpPr>
                <p:spPr>
                  <a:xfrm>
                    <a:off x="4560" y="2845"/>
                    <a:ext cx="215" cy="21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C0C0C0"/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2400" b="1" dirty="0">
                      <a:solidFill>
                        <a:schemeClr val="bg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9267" name="Oval 24"/>
                  <p:cNvSpPr/>
                  <p:nvPr/>
                </p:nvSpPr>
                <p:spPr>
                  <a:xfrm>
                    <a:off x="4580" y="3660"/>
                    <a:ext cx="215" cy="21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C0C0C0"/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2400" b="1" dirty="0">
                      <a:solidFill>
                        <a:schemeClr val="bg1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</p:grpSp>
        </p:grpSp>
        <p:sp>
          <p:nvSpPr>
            <p:cNvPr id="9230" name="Line 25"/>
            <p:cNvSpPr/>
            <p:nvPr/>
          </p:nvSpPr>
          <p:spPr>
            <a:xfrm>
              <a:off x="1247" y="1979"/>
              <a:ext cx="57" cy="567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triangle" w="sm" len="lg"/>
              <a:tailEnd type="none" w="med" len="med"/>
            </a:ln>
          </p:spPr>
        </p:sp>
        <p:sp>
          <p:nvSpPr>
            <p:cNvPr id="9231" name="Line 26"/>
            <p:cNvSpPr/>
            <p:nvPr/>
          </p:nvSpPr>
          <p:spPr>
            <a:xfrm>
              <a:off x="1536" y="1682"/>
              <a:ext cx="0" cy="86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32" name="Line 27"/>
            <p:cNvSpPr/>
            <p:nvPr/>
          </p:nvSpPr>
          <p:spPr>
            <a:xfrm>
              <a:off x="1287" y="1708"/>
              <a:ext cx="155" cy="637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grpSp>
          <p:nvGrpSpPr>
            <p:cNvPr id="9" name="xjhlx13"/>
            <p:cNvGrpSpPr/>
            <p:nvPr/>
          </p:nvGrpSpPr>
          <p:grpSpPr>
            <a:xfrm>
              <a:off x="1343" y="2795"/>
              <a:ext cx="181" cy="235"/>
              <a:chOff x="6627" y="2220"/>
              <a:chExt cx="1155" cy="1502"/>
            </a:xfrm>
          </p:grpSpPr>
          <p:sp>
            <p:nvSpPr>
              <p:cNvPr id="9258" name="Freeform 29"/>
              <p:cNvSpPr/>
              <p:nvPr/>
            </p:nvSpPr>
            <p:spPr>
              <a:xfrm>
                <a:off x="7067" y="3288"/>
                <a:ext cx="338" cy="434"/>
              </a:xfrm>
              <a:custGeom>
                <a:avLst/>
                <a:gdLst>
                  <a:gd name="txL" fmla="*/ 0 w 2020"/>
                  <a:gd name="txT" fmla="*/ 0 h 2594"/>
                  <a:gd name="txR" fmla="*/ 2020 w 2020"/>
                  <a:gd name="txB" fmla="*/ 2594 h 2594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 cap="flat" cmpd="sng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59" name="Freeform 30"/>
              <p:cNvSpPr/>
              <p:nvPr/>
            </p:nvSpPr>
            <p:spPr>
              <a:xfrm flipH="1" flipV="1">
                <a:off x="7002" y="2220"/>
                <a:ext cx="338" cy="434"/>
              </a:xfrm>
              <a:custGeom>
                <a:avLst/>
                <a:gdLst>
                  <a:gd name="txL" fmla="*/ 0 w 2020"/>
                  <a:gd name="txT" fmla="*/ 0 h 2594"/>
                  <a:gd name="txR" fmla="*/ 2020 w 2020"/>
                  <a:gd name="txB" fmla="*/ 2594 h 2594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 cap="flat" cmpd="sng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60" name="Rectangle 31"/>
              <p:cNvSpPr/>
              <p:nvPr/>
            </p:nvSpPr>
            <p:spPr>
              <a:xfrm>
                <a:off x="6627" y="261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  <a:tileRect/>
              </a:gra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b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 b="1" dirty="0">
                  <a:solidFill>
                    <a:schemeClr val="bg1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0" name="xjhlx13"/>
            <p:cNvGrpSpPr/>
            <p:nvPr/>
          </p:nvGrpSpPr>
          <p:grpSpPr>
            <a:xfrm>
              <a:off x="1343" y="2979"/>
              <a:ext cx="181" cy="235"/>
              <a:chOff x="6627" y="2220"/>
              <a:chExt cx="1155" cy="1502"/>
            </a:xfrm>
          </p:grpSpPr>
          <p:sp>
            <p:nvSpPr>
              <p:cNvPr id="9255" name="Freeform 33"/>
              <p:cNvSpPr/>
              <p:nvPr/>
            </p:nvSpPr>
            <p:spPr>
              <a:xfrm>
                <a:off x="7067" y="3288"/>
                <a:ext cx="338" cy="434"/>
              </a:xfrm>
              <a:custGeom>
                <a:avLst/>
                <a:gdLst>
                  <a:gd name="txL" fmla="*/ 0 w 2020"/>
                  <a:gd name="txT" fmla="*/ 0 h 2594"/>
                  <a:gd name="txR" fmla="*/ 2020 w 2020"/>
                  <a:gd name="txB" fmla="*/ 2594 h 2594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 cap="flat" cmpd="sng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56" name="Freeform 34"/>
              <p:cNvSpPr/>
              <p:nvPr/>
            </p:nvSpPr>
            <p:spPr>
              <a:xfrm flipH="1" flipV="1">
                <a:off x="7002" y="2220"/>
                <a:ext cx="338" cy="434"/>
              </a:xfrm>
              <a:custGeom>
                <a:avLst/>
                <a:gdLst>
                  <a:gd name="txL" fmla="*/ 0 w 2020"/>
                  <a:gd name="txT" fmla="*/ 0 h 2594"/>
                  <a:gd name="txR" fmla="*/ 2020 w 2020"/>
                  <a:gd name="txB" fmla="*/ 2594 h 2594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 cap="flat" cmpd="sng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57" name="Rectangle 35"/>
              <p:cNvSpPr/>
              <p:nvPr/>
            </p:nvSpPr>
            <p:spPr>
              <a:xfrm>
                <a:off x="6627" y="261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  <a:tileRect/>
              </a:gra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b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 b="1" dirty="0">
                  <a:solidFill>
                    <a:schemeClr val="bg1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1" name="Group 36"/>
            <p:cNvGrpSpPr/>
            <p:nvPr/>
          </p:nvGrpSpPr>
          <p:grpSpPr>
            <a:xfrm flipV="1">
              <a:off x="1179" y="1434"/>
              <a:ext cx="500" cy="28"/>
              <a:chOff x="3121" y="1752"/>
              <a:chExt cx="722" cy="130"/>
            </a:xfrm>
          </p:grpSpPr>
          <p:sp>
            <p:nvSpPr>
              <p:cNvPr id="9248" name="Line 37"/>
              <p:cNvSpPr/>
              <p:nvPr/>
            </p:nvSpPr>
            <p:spPr>
              <a:xfrm flipH="1">
                <a:off x="3121" y="1760"/>
                <a:ext cx="120" cy="12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9249" name="Line 38"/>
              <p:cNvSpPr/>
              <p:nvPr/>
            </p:nvSpPr>
            <p:spPr>
              <a:xfrm flipH="1">
                <a:off x="3241" y="1760"/>
                <a:ext cx="121" cy="12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9250" name="Line 39"/>
              <p:cNvSpPr/>
              <p:nvPr/>
            </p:nvSpPr>
            <p:spPr>
              <a:xfrm flipH="1">
                <a:off x="3362" y="1760"/>
                <a:ext cx="120" cy="12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9251" name="Line 40"/>
              <p:cNvSpPr/>
              <p:nvPr/>
            </p:nvSpPr>
            <p:spPr>
              <a:xfrm flipH="1">
                <a:off x="3482" y="1760"/>
                <a:ext cx="120" cy="12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9252" name="Line 41"/>
              <p:cNvSpPr/>
              <p:nvPr/>
            </p:nvSpPr>
            <p:spPr>
              <a:xfrm flipH="1">
                <a:off x="3602" y="1760"/>
                <a:ext cx="120" cy="12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9253" name="Line 42"/>
              <p:cNvSpPr/>
              <p:nvPr/>
            </p:nvSpPr>
            <p:spPr>
              <a:xfrm flipH="1">
                <a:off x="3722" y="1760"/>
                <a:ext cx="121" cy="12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9254" name="Line 43"/>
              <p:cNvSpPr/>
              <p:nvPr/>
            </p:nvSpPr>
            <p:spPr>
              <a:xfrm>
                <a:off x="3144" y="1752"/>
                <a:ext cx="698" cy="0"/>
              </a:xfrm>
              <a:prstGeom prst="line">
                <a:avLst/>
              </a:prstGeom>
              <a:ln w="190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12" name="xjhlx12"/>
            <p:cNvGrpSpPr/>
            <p:nvPr/>
          </p:nvGrpSpPr>
          <p:grpSpPr>
            <a:xfrm flipV="1">
              <a:off x="1323" y="2298"/>
              <a:ext cx="225" cy="383"/>
              <a:chOff x="3960" y="2220"/>
              <a:chExt cx="1440" cy="2454"/>
            </a:xfrm>
          </p:grpSpPr>
          <p:grpSp>
            <p:nvGrpSpPr>
              <p:cNvPr id="14" name="Group 45"/>
              <p:cNvGrpSpPr/>
              <p:nvPr/>
            </p:nvGrpSpPr>
            <p:grpSpPr>
              <a:xfrm>
                <a:off x="3960" y="2220"/>
                <a:ext cx="1440" cy="1440"/>
                <a:chOff x="2400" y="2400"/>
                <a:chExt cx="1440" cy="1440"/>
              </a:xfrm>
            </p:grpSpPr>
            <p:sp>
              <p:nvSpPr>
                <p:cNvPr id="9244" name="Oval 46"/>
                <p:cNvSpPr/>
                <p:nvPr/>
              </p:nvSpPr>
              <p:spPr>
                <a:xfrm>
                  <a:off x="2400" y="2400"/>
                  <a:ext cx="1440" cy="14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8F8F8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9245" name="Oval 47"/>
                <p:cNvSpPr/>
                <p:nvPr/>
              </p:nvSpPr>
              <p:spPr>
                <a:xfrm>
                  <a:off x="2600" y="2600"/>
                  <a:ext cx="1040" cy="1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0000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9246" name="Oval 48"/>
                <p:cNvSpPr/>
                <p:nvPr/>
              </p:nvSpPr>
              <p:spPr>
                <a:xfrm>
                  <a:off x="2800" y="2800"/>
                  <a:ext cx="640" cy="6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808080"/>
                    </a:gs>
                    <a:gs pos="100000">
                      <a:srgbClr val="969696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9247" name="Oval 49"/>
                <p:cNvSpPr/>
                <p:nvPr/>
              </p:nvSpPr>
              <p:spPr>
                <a:xfrm>
                  <a:off x="3000" y="3000"/>
                  <a:ext cx="240" cy="240"/>
                </a:xfrm>
                <a:prstGeom prst="ellipse">
                  <a:avLst/>
                </a:prstGeom>
                <a:solidFill>
                  <a:srgbClr val="333333"/>
                </a:soli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15" name="Group 50"/>
              <p:cNvGrpSpPr/>
              <p:nvPr/>
            </p:nvGrpSpPr>
            <p:grpSpPr>
              <a:xfrm>
                <a:off x="4230" y="2795"/>
                <a:ext cx="915" cy="1879"/>
                <a:chOff x="4230" y="2795"/>
                <a:chExt cx="915" cy="1879"/>
              </a:xfrm>
            </p:grpSpPr>
            <p:sp>
              <p:nvSpPr>
                <p:cNvPr id="9239" name="Freeform 51"/>
                <p:cNvSpPr/>
                <p:nvPr/>
              </p:nvSpPr>
              <p:spPr>
                <a:xfrm>
                  <a:off x="4460" y="3860"/>
                  <a:ext cx="635" cy="814"/>
                </a:xfrm>
                <a:custGeom>
                  <a:avLst/>
                  <a:gdLst>
                    <a:gd name="txL" fmla="*/ 0 w 2020"/>
                    <a:gd name="txT" fmla="*/ 0 h 2594"/>
                    <a:gd name="txR" fmla="*/ 2020 w 2020"/>
                    <a:gd name="txB" fmla="*/ 2594 h 2594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 cap="flat" cmpd="sng">
                  <a:solidFill>
                    <a:srgbClr val="000000">
                      <a:alpha val="10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16" name="Group 52"/>
                <p:cNvGrpSpPr/>
                <p:nvPr/>
              </p:nvGrpSpPr>
              <p:grpSpPr>
                <a:xfrm>
                  <a:off x="4230" y="2795"/>
                  <a:ext cx="915" cy="1180"/>
                  <a:chOff x="4230" y="2795"/>
                  <a:chExt cx="915" cy="1180"/>
                </a:xfrm>
              </p:grpSpPr>
              <p:sp>
                <p:nvSpPr>
                  <p:cNvPr id="9241" name="Freeform 53"/>
                  <p:cNvSpPr/>
                  <p:nvPr/>
                </p:nvSpPr>
                <p:spPr>
                  <a:xfrm>
                    <a:off x="4230" y="2795"/>
                    <a:ext cx="915" cy="1180"/>
                  </a:xfrm>
                  <a:custGeom>
                    <a:avLst/>
                    <a:gdLst>
                      <a:gd name="txL" fmla="*/ 0 w 915"/>
                      <a:gd name="txT" fmla="*/ 0 h 1180"/>
                      <a:gd name="txR" fmla="*/ 915 w 915"/>
                      <a:gd name="txB" fmla="*/ 1180 h 1180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915" y="15"/>
                      </a:cxn>
                      <a:cxn ang="0">
                        <a:pos x="630" y="1180"/>
                      </a:cxn>
                      <a:cxn ang="0">
                        <a:pos x="270" y="1155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915" h="1180">
                        <a:moveTo>
                          <a:pt x="0" y="0"/>
                        </a:moveTo>
                        <a:lnTo>
                          <a:pt x="915" y="15"/>
                        </a:lnTo>
                        <a:lnTo>
                          <a:pt x="630" y="1180"/>
                        </a:lnTo>
                        <a:lnTo>
                          <a:pt x="270" y="115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>
                          <a:alpha val="100000"/>
                        </a:srgbClr>
                      </a:gs>
                      <a:gs pos="50000">
                        <a:srgbClr val="969696">
                          <a:alpha val="100000"/>
                        </a:srgbClr>
                      </a:gs>
                      <a:gs pos="100000">
                        <a:srgbClr val="000000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 cap="flat" cmpd="sng">
                    <a:solidFill>
                      <a:srgbClr val="000000">
                        <a:alpha val="100000"/>
                      </a:srgb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9242" name="Oval 54"/>
                  <p:cNvSpPr/>
                  <p:nvPr/>
                </p:nvSpPr>
                <p:spPr>
                  <a:xfrm>
                    <a:off x="4560" y="2845"/>
                    <a:ext cx="215" cy="21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C0C0C0"/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rot="10800000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2400" b="1" dirty="0">
                      <a:solidFill>
                        <a:schemeClr val="bg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9243" name="Oval 55"/>
                  <p:cNvSpPr/>
                  <p:nvPr/>
                </p:nvSpPr>
                <p:spPr>
                  <a:xfrm>
                    <a:off x="4580" y="3660"/>
                    <a:ext cx="215" cy="21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C0C0C0"/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rot="10800000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2400" b="1" dirty="0">
                      <a:solidFill>
                        <a:schemeClr val="bg1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</p:grpSp>
        </p:grpSp>
      </p:grpSp>
      <p:sp>
        <p:nvSpPr>
          <p:cNvPr id="9222" name="矩形 4"/>
          <p:cNvSpPr/>
          <p:nvPr/>
        </p:nvSpPr>
        <p:spPr>
          <a:xfrm>
            <a:off x="881063" y="1314450"/>
            <a:ext cx="1944687" cy="528638"/>
          </a:xfrm>
          <a:prstGeom prst="rect">
            <a:avLst/>
          </a:prstGeom>
          <a:gradFill rotWithShape="1">
            <a:gsLst>
              <a:gs pos="0">
                <a:srgbClr val="2C5D98">
                  <a:alpha val="100000"/>
                </a:srgbClr>
              </a:gs>
              <a:gs pos="80000">
                <a:srgbClr val="3C7BC7">
                  <a:alpha val="100000"/>
                </a:srgbClr>
              </a:gs>
              <a:gs pos="100000">
                <a:srgbClr val="3A7CCB">
                  <a:alpha val="100000"/>
                </a:srgbClr>
              </a:gs>
            </a:gsLst>
            <a:lin ang="16200000"/>
            <a:tileRect/>
          </a:gradFill>
          <a:ln w="9525" cap="flat" cmpd="sng">
            <a:solidFill>
              <a:srgbClr val="4A7EBB"/>
            </a:solidFill>
            <a:prstDash val="solid"/>
            <a:miter/>
            <a:headEnd type="none" w="med" len="med"/>
            <a:tailEnd type="none" w="med" len="med"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zh-CN" altLang="en-US" sz="2800" b="1" dirty="0">
                <a:solidFill>
                  <a:srgbClr val="FFFFFF"/>
                </a:solidFill>
                <a:latin typeface="宋体" panose="02010600030101010101" pitchFamily="2" charset="-122"/>
              </a:rPr>
              <a:t> 实验原理 </a:t>
            </a:r>
          </a:p>
        </p:txBody>
      </p:sp>
      <p:sp>
        <p:nvSpPr>
          <p:cNvPr id="9223" name="矩形 4"/>
          <p:cNvSpPr/>
          <p:nvPr/>
        </p:nvSpPr>
        <p:spPr>
          <a:xfrm>
            <a:off x="836613" y="3114675"/>
            <a:ext cx="1944687" cy="528638"/>
          </a:xfrm>
          <a:prstGeom prst="rect">
            <a:avLst/>
          </a:prstGeom>
          <a:gradFill rotWithShape="1">
            <a:gsLst>
              <a:gs pos="0">
                <a:srgbClr val="2C5D98">
                  <a:alpha val="100000"/>
                </a:srgbClr>
              </a:gs>
              <a:gs pos="80000">
                <a:srgbClr val="3C7BC7">
                  <a:alpha val="100000"/>
                </a:srgbClr>
              </a:gs>
              <a:gs pos="100000">
                <a:srgbClr val="3A7CCB">
                  <a:alpha val="100000"/>
                </a:srgbClr>
              </a:gs>
            </a:gsLst>
            <a:lin ang="16200000"/>
            <a:tileRect/>
          </a:gradFill>
          <a:ln w="9525" cap="flat" cmpd="sng">
            <a:solidFill>
              <a:srgbClr val="4A7EBB"/>
            </a:solidFill>
            <a:prstDash val="solid"/>
            <a:miter/>
            <a:headEnd type="none" w="med" len="med"/>
            <a:tailEnd type="none" w="med" len="med"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zh-CN" altLang="en-US" sz="2800" b="1" dirty="0">
                <a:solidFill>
                  <a:srgbClr val="FFFFFF"/>
                </a:solidFill>
                <a:latin typeface="宋体" panose="02010600030101010101" pitchFamily="2" charset="-122"/>
              </a:rPr>
              <a:t> 实验器材</a:t>
            </a:r>
            <a:r>
              <a:rPr lang="en-US" altLang="zh-CN" sz="2800" b="1" dirty="0">
                <a:solidFill>
                  <a:srgbClr val="FFFFFF"/>
                </a:solidFill>
                <a:latin typeface="宋体" panose="02010600030101010101" pitchFamily="2" charset="-122"/>
              </a:rPr>
              <a:t> </a:t>
            </a:r>
          </a:p>
        </p:txBody>
      </p:sp>
      <p:sp>
        <p:nvSpPr>
          <p:cNvPr id="9224" name="矩形 4"/>
          <p:cNvSpPr/>
          <p:nvPr/>
        </p:nvSpPr>
        <p:spPr>
          <a:xfrm>
            <a:off x="927100" y="5094288"/>
            <a:ext cx="1944688" cy="528637"/>
          </a:xfrm>
          <a:prstGeom prst="rect">
            <a:avLst/>
          </a:prstGeom>
          <a:gradFill rotWithShape="1">
            <a:gsLst>
              <a:gs pos="0">
                <a:srgbClr val="2C5D98">
                  <a:alpha val="100000"/>
                </a:srgbClr>
              </a:gs>
              <a:gs pos="80000">
                <a:srgbClr val="3C7BC7">
                  <a:alpha val="100000"/>
                </a:srgbClr>
              </a:gs>
              <a:gs pos="100000">
                <a:srgbClr val="3A7CCB">
                  <a:alpha val="100000"/>
                </a:srgbClr>
              </a:gs>
            </a:gsLst>
            <a:lin ang="16200000"/>
            <a:tileRect/>
          </a:gradFill>
          <a:ln w="9525" cap="flat" cmpd="sng">
            <a:solidFill>
              <a:srgbClr val="4A7EBB"/>
            </a:solidFill>
            <a:prstDash val="solid"/>
            <a:miter/>
            <a:headEnd type="none" w="med" len="med"/>
            <a:tailEnd type="none" w="med" len="med"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zh-CN" altLang="en-US" sz="2800" b="1" dirty="0">
                <a:solidFill>
                  <a:srgbClr val="FFFFFF"/>
                </a:solidFill>
                <a:latin typeface="宋体" panose="02010600030101010101" pitchFamily="2" charset="-122"/>
              </a:rPr>
              <a:t> 注意事项</a:t>
            </a:r>
            <a:r>
              <a:rPr lang="en-US" altLang="zh-CN" sz="2800" b="1" dirty="0">
                <a:solidFill>
                  <a:srgbClr val="FFFFFF"/>
                </a:solidFill>
                <a:latin typeface="宋体" panose="02010600030101010101" pitchFamily="2" charset="-122"/>
              </a:rPr>
              <a:t> </a:t>
            </a:r>
          </a:p>
        </p:txBody>
      </p:sp>
      <p:sp>
        <p:nvSpPr>
          <p:cNvPr id="8201" name="Rectangle 3"/>
          <p:cNvSpPr txBox="1"/>
          <p:nvPr/>
        </p:nvSpPr>
        <p:spPr>
          <a:xfrm>
            <a:off x="1781175" y="3698875"/>
            <a:ext cx="5041900" cy="11239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>
              <a:buNone/>
            </a:pPr>
            <a:r>
              <a:rPr lang="zh-CN" altLang="en-US" sz="2800" b="1" dirty="0">
                <a:solidFill>
                  <a:srgbClr val="C00000"/>
                </a:solidFill>
                <a:latin typeface="宋体" panose="02010600030101010101" pitchFamily="2" charset="-122"/>
              </a:rPr>
              <a:t>弹簧测力计、刻度尺</a:t>
            </a:r>
            <a:r>
              <a:rPr lang="zh-CN" altLang="en-US" sz="2800" b="1" dirty="0">
                <a:latin typeface="宋体" panose="02010600030101010101" pitchFamily="2" charset="-122"/>
              </a:rPr>
              <a:t>、</a:t>
            </a:r>
            <a:endParaRPr lang="en-US" altLang="zh-CN" sz="2800" b="1" dirty="0">
              <a:latin typeface="宋体" panose="02010600030101010101" pitchFamily="2" charset="-122"/>
            </a:endParaRPr>
          </a:p>
          <a:p>
            <a:pPr marL="342900" lvl="0" indent="-342900">
              <a:buFont typeface="Wingdings" panose="05000000000000000000" pitchFamily="2" charset="2"/>
              <a:buNone/>
            </a:pPr>
            <a:r>
              <a:rPr lang="zh-CN" altLang="en-US" sz="2800" b="1" dirty="0">
                <a:latin typeface="宋体" panose="02010600030101010101" pitchFamily="2" charset="-122"/>
              </a:rPr>
              <a:t>铁架台、滑轮、细线、钩码。</a:t>
            </a:r>
            <a:endParaRPr lang="en-US" altLang="zh-CN" sz="4000" b="1" dirty="0"/>
          </a:p>
        </p:txBody>
      </p:sp>
      <p:sp>
        <p:nvSpPr>
          <p:cNvPr id="8202" name="Rectangle 3"/>
          <p:cNvSpPr txBox="1"/>
          <p:nvPr/>
        </p:nvSpPr>
        <p:spPr>
          <a:xfrm>
            <a:off x="1827213" y="5768975"/>
            <a:ext cx="5310187" cy="71913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>
              <a:buNone/>
            </a:pPr>
            <a:r>
              <a:rPr lang="zh-CN" altLang="en-US" sz="2800" b="1" dirty="0">
                <a:solidFill>
                  <a:srgbClr val="C00000"/>
                </a:solidFill>
              </a:rPr>
              <a:t>竖直</a:t>
            </a:r>
            <a:r>
              <a:rPr lang="zh-CN" altLang="en-US" sz="2800" b="1" dirty="0"/>
              <a:t>向上，</a:t>
            </a:r>
            <a:r>
              <a:rPr lang="zh-CN" altLang="en-US" sz="2800" b="1" dirty="0">
                <a:solidFill>
                  <a:srgbClr val="C00000"/>
                </a:solidFill>
              </a:rPr>
              <a:t>匀速</a:t>
            </a:r>
            <a:r>
              <a:rPr lang="zh-CN" altLang="en-US" sz="2800" b="1" dirty="0"/>
              <a:t>拉动测力计。</a:t>
            </a: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/>
      <p:bldP spid="820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175"/>
          <p:cNvGraphicFramePr>
            <a:graphicFrameLocks noGrp="1"/>
          </p:cNvGraphicFramePr>
          <p:nvPr/>
        </p:nvGraphicFramePr>
        <p:xfrm>
          <a:off x="566738" y="2168525"/>
          <a:ext cx="7019925" cy="2655889"/>
        </p:xfrm>
        <a:graphic>
          <a:graphicData uri="http://schemas.openxmlformats.org/drawingml/2006/table">
            <a:tbl>
              <a:tblPr/>
              <a:tblGrid>
                <a:gridCol w="368300"/>
                <a:gridCol w="808037"/>
                <a:gridCol w="919163"/>
                <a:gridCol w="1054667"/>
                <a:gridCol w="1035115"/>
                <a:gridCol w="812168"/>
                <a:gridCol w="1044575"/>
                <a:gridCol w="977900"/>
              </a:tblGrid>
              <a:tr h="66516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2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G</a:t>
                      </a:r>
                      <a:r>
                        <a:rPr kumimoji="0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h</a:t>
                      </a:r>
                      <a:r>
                        <a:rPr kumimoji="0" lang="en-US" altLang="zh-CN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kumimoji="0" lang="en-US" altLang="zh-CN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W</a:t>
                      </a:r>
                      <a:r>
                        <a:rPr kumimoji="0" lang="zh-CN" altLang="en-US" sz="28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有</a:t>
                      </a:r>
                      <a:r>
                        <a:rPr kumimoji="0" lang="en-US" altLang="zh-CN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/J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kumimoji="0" lang="en-US" altLang="zh-CN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F</a:t>
                      </a:r>
                      <a:r>
                        <a:rPr kumimoji="0" lang="en-US" altLang="zh-CN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kumimoji="0" lang="en-US" altLang="zh-CN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s</a:t>
                      </a:r>
                      <a:r>
                        <a:rPr kumimoji="0" lang="en-US" altLang="zh-CN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W</a:t>
                      </a:r>
                      <a:r>
                        <a:rPr kumimoji="0" lang="zh-CN" altLang="en-US" sz="28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总</a:t>
                      </a:r>
                      <a:r>
                        <a:rPr kumimoji="0" lang="en-US" altLang="zh-CN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/J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8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16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altLang="zh-CN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111"/>
          <p:cNvGrpSpPr/>
          <p:nvPr/>
        </p:nvGrpSpPr>
        <p:grpSpPr>
          <a:xfrm>
            <a:off x="7767638" y="1042988"/>
            <a:ext cx="973137" cy="2533650"/>
            <a:chOff x="196" y="1315"/>
            <a:chExt cx="613" cy="1596"/>
          </a:xfrm>
        </p:grpSpPr>
        <p:sp>
          <p:nvSpPr>
            <p:cNvPr id="10332" name="Text Box 111"/>
            <p:cNvSpPr txBox="1"/>
            <p:nvPr/>
          </p:nvSpPr>
          <p:spPr>
            <a:xfrm>
              <a:off x="196" y="1678"/>
              <a:ext cx="163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just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000" b="1" i="1" dirty="0">
                  <a:latin typeface="Times New Roman" panose="02020603050405020304" pitchFamily="18" charset="0"/>
                </a:rPr>
                <a:t>F</a:t>
              </a:r>
              <a:endParaRPr lang="en-US" altLang="zh-CN" sz="2000" b="1" dirty="0">
                <a:latin typeface="Arial" panose="020B0604020202020204" pitchFamily="34" charset="0"/>
              </a:endParaRPr>
            </a:p>
          </p:txBody>
        </p:sp>
        <p:grpSp>
          <p:nvGrpSpPr>
            <p:cNvPr id="3" name="xjhlx8"/>
            <p:cNvGrpSpPr>
              <a:grpSpLocks noChangeAspect="1"/>
            </p:cNvGrpSpPr>
            <p:nvPr/>
          </p:nvGrpSpPr>
          <p:grpSpPr>
            <a:xfrm rot="-5400000" flipH="1" flipV="1">
              <a:off x="364" y="1374"/>
              <a:ext cx="359" cy="257"/>
              <a:chOff x="6892" y="783"/>
              <a:chExt cx="813" cy="579"/>
            </a:xfrm>
          </p:grpSpPr>
          <p:grpSp>
            <p:nvGrpSpPr>
              <p:cNvPr id="6" name="Group 113"/>
              <p:cNvGrpSpPr>
                <a:grpSpLocks noChangeAspect="1"/>
              </p:cNvGrpSpPr>
              <p:nvPr/>
            </p:nvGrpSpPr>
            <p:grpSpPr>
              <a:xfrm>
                <a:off x="7125" y="783"/>
                <a:ext cx="580" cy="579"/>
                <a:chOff x="2400" y="2400"/>
                <a:chExt cx="1440" cy="1440"/>
              </a:xfrm>
            </p:grpSpPr>
            <p:sp>
              <p:nvSpPr>
                <p:cNvPr id="10375" name="Oval 114"/>
                <p:cNvSpPr>
                  <a:spLocks noChangeAspect="1"/>
                </p:cNvSpPr>
                <p:nvPr/>
              </p:nvSpPr>
              <p:spPr>
                <a:xfrm>
                  <a:off x="2400" y="2400"/>
                  <a:ext cx="1440" cy="14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8F8F8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 vert="eaVert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376" name="Oval 115"/>
                <p:cNvSpPr>
                  <a:spLocks noChangeAspect="1"/>
                </p:cNvSpPr>
                <p:nvPr/>
              </p:nvSpPr>
              <p:spPr>
                <a:xfrm>
                  <a:off x="2600" y="2600"/>
                  <a:ext cx="1040" cy="1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0000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rot="10800000" vert="eaVert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377" name="Oval 116"/>
                <p:cNvSpPr>
                  <a:spLocks noChangeAspect="1"/>
                </p:cNvSpPr>
                <p:nvPr/>
              </p:nvSpPr>
              <p:spPr>
                <a:xfrm>
                  <a:off x="2800" y="2800"/>
                  <a:ext cx="640" cy="6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808080"/>
                    </a:gs>
                    <a:gs pos="100000">
                      <a:srgbClr val="969696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rot="10800000" vert="eaVert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378" name="Oval 117"/>
                <p:cNvSpPr>
                  <a:spLocks noChangeAspect="1"/>
                </p:cNvSpPr>
                <p:nvPr/>
              </p:nvSpPr>
              <p:spPr>
                <a:xfrm>
                  <a:off x="3000" y="3000"/>
                  <a:ext cx="240" cy="240"/>
                </a:xfrm>
                <a:prstGeom prst="ellipse">
                  <a:avLst/>
                </a:prstGeom>
                <a:solidFill>
                  <a:srgbClr val="333333"/>
                </a:soli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 vert="eaVert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10374" name="Rectangle 118"/>
              <p:cNvSpPr>
                <a:spLocks noChangeAspect="1"/>
              </p:cNvSpPr>
              <p:nvPr/>
            </p:nvSpPr>
            <p:spPr>
              <a:xfrm>
                <a:off x="6892" y="1024"/>
                <a:ext cx="555" cy="97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FFFFFF"/>
                  </a:gs>
                  <a:gs pos="100000">
                    <a:srgbClr val="000000"/>
                  </a:gs>
                </a:gsLst>
                <a:lin ang="5400000" scaled="1"/>
                <a:tileRect/>
              </a:gra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rot="10800000" vert="eaVert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b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 b="1" dirty="0">
                  <a:solidFill>
                    <a:schemeClr val="bg1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7" name="xjhlx12"/>
            <p:cNvGrpSpPr/>
            <p:nvPr/>
          </p:nvGrpSpPr>
          <p:grpSpPr>
            <a:xfrm>
              <a:off x="443" y="2333"/>
              <a:ext cx="225" cy="383"/>
              <a:chOff x="3960" y="2220"/>
              <a:chExt cx="1440" cy="2454"/>
            </a:xfrm>
          </p:grpSpPr>
          <p:grpSp>
            <p:nvGrpSpPr>
              <p:cNvPr id="8" name="Group 120"/>
              <p:cNvGrpSpPr/>
              <p:nvPr/>
            </p:nvGrpSpPr>
            <p:grpSpPr>
              <a:xfrm>
                <a:off x="3960" y="2220"/>
                <a:ext cx="1440" cy="1440"/>
                <a:chOff x="2400" y="2400"/>
                <a:chExt cx="1440" cy="1440"/>
              </a:xfrm>
            </p:grpSpPr>
            <p:sp>
              <p:nvSpPr>
                <p:cNvPr id="10369" name="Oval 121"/>
                <p:cNvSpPr/>
                <p:nvPr/>
              </p:nvSpPr>
              <p:spPr>
                <a:xfrm>
                  <a:off x="2400" y="2400"/>
                  <a:ext cx="1440" cy="14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8F8F8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370" name="Oval 122"/>
                <p:cNvSpPr/>
                <p:nvPr/>
              </p:nvSpPr>
              <p:spPr>
                <a:xfrm>
                  <a:off x="2600" y="2600"/>
                  <a:ext cx="1040" cy="1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0000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371" name="Oval 123"/>
                <p:cNvSpPr/>
                <p:nvPr/>
              </p:nvSpPr>
              <p:spPr>
                <a:xfrm>
                  <a:off x="2800" y="2800"/>
                  <a:ext cx="640" cy="6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808080"/>
                    </a:gs>
                    <a:gs pos="100000">
                      <a:srgbClr val="969696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372" name="Oval 124"/>
                <p:cNvSpPr/>
                <p:nvPr/>
              </p:nvSpPr>
              <p:spPr>
                <a:xfrm>
                  <a:off x="3000" y="3000"/>
                  <a:ext cx="240" cy="240"/>
                </a:xfrm>
                <a:prstGeom prst="ellipse">
                  <a:avLst/>
                </a:prstGeom>
                <a:solidFill>
                  <a:srgbClr val="333333"/>
                </a:soli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10" name="Group 125"/>
              <p:cNvGrpSpPr/>
              <p:nvPr/>
            </p:nvGrpSpPr>
            <p:grpSpPr>
              <a:xfrm>
                <a:off x="4230" y="2795"/>
                <a:ext cx="915" cy="1879"/>
                <a:chOff x="4230" y="2795"/>
                <a:chExt cx="915" cy="1879"/>
              </a:xfrm>
            </p:grpSpPr>
            <p:sp>
              <p:nvSpPr>
                <p:cNvPr id="10364" name="Freeform 126"/>
                <p:cNvSpPr/>
                <p:nvPr/>
              </p:nvSpPr>
              <p:spPr>
                <a:xfrm>
                  <a:off x="4460" y="3860"/>
                  <a:ext cx="635" cy="814"/>
                </a:xfrm>
                <a:custGeom>
                  <a:avLst/>
                  <a:gdLst>
                    <a:gd name="txL" fmla="*/ 0 w 2020"/>
                    <a:gd name="txT" fmla="*/ 0 h 2594"/>
                    <a:gd name="txR" fmla="*/ 2020 w 2020"/>
                    <a:gd name="txB" fmla="*/ 2594 h 2594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 cap="flat" cmpd="sng">
                  <a:solidFill>
                    <a:srgbClr val="000000">
                      <a:alpha val="10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11" name="Group 127"/>
                <p:cNvGrpSpPr/>
                <p:nvPr/>
              </p:nvGrpSpPr>
              <p:grpSpPr>
                <a:xfrm>
                  <a:off x="4230" y="2795"/>
                  <a:ext cx="915" cy="1180"/>
                  <a:chOff x="4230" y="2795"/>
                  <a:chExt cx="915" cy="1180"/>
                </a:xfrm>
              </p:grpSpPr>
              <p:sp>
                <p:nvSpPr>
                  <p:cNvPr id="10366" name="Freeform 128"/>
                  <p:cNvSpPr/>
                  <p:nvPr/>
                </p:nvSpPr>
                <p:spPr>
                  <a:xfrm>
                    <a:off x="4230" y="2795"/>
                    <a:ext cx="915" cy="1180"/>
                  </a:xfrm>
                  <a:custGeom>
                    <a:avLst/>
                    <a:gdLst>
                      <a:gd name="txL" fmla="*/ 0 w 915"/>
                      <a:gd name="txT" fmla="*/ 0 h 1180"/>
                      <a:gd name="txR" fmla="*/ 915 w 915"/>
                      <a:gd name="txB" fmla="*/ 1180 h 1180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915" y="15"/>
                      </a:cxn>
                      <a:cxn ang="0">
                        <a:pos x="630" y="1180"/>
                      </a:cxn>
                      <a:cxn ang="0">
                        <a:pos x="270" y="1155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915" h="1180">
                        <a:moveTo>
                          <a:pt x="0" y="0"/>
                        </a:moveTo>
                        <a:lnTo>
                          <a:pt x="915" y="15"/>
                        </a:lnTo>
                        <a:lnTo>
                          <a:pt x="630" y="1180"/>
                        </a:lnTo>
                        <a:lnTo>
                          <a:pt x="270" y="115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>
                          <a:alpha val="100000"/>
                        </a:srgbClr>
                      </a:gs>
                      <a:gs pos="50000">
                        <a:srgbClr val="969696">
                          <a:alpha val="100000"/>
                        </a:srgbClr>
                      </a:gs>
                      <a:gs pos="100000">
                        <a:srgbClr val="000000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 cap="flat" cmpd="sng">
                    <a:solidFill>
                      <a:srgbClr val="000000">
                        <a:alpha val="100000"/>
                      </a:srgb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367" name="Oval 129"/>
                  <p:cNvSpPr/>
                  <p:nvPr/>
                </p:nvSpPr>
                <p:spPr>
                  <a:xfrm>
                    <a:off x="4560" y="2845"/>
                    <a:ext cx="215" cy="21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C0C0C0"/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2400" b="1" dirty="0">
                      <a:solidFill>
                        <a:schemeClr val="bg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10368" name="Oval 130"/>
                  <p:cNvSpPr/>
                  <p:nvPr/>
                </p:nvSpPr>
                <p:spPr>
                  <a:xfrm>
                    <a:off x="4580" y="3660"/>
                    <a:ext cx="215" cy="21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C0C0C0"/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2400" b="1" dirty="0">
                      <a:solidFill>
                        <a:schemeClr val="bg1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</p:grpSp>
        </p:grpSp>
        <p:sp>
          <p:nvSpPr>
            <p:cNvPr id="10335" name="Line 131"/>
            <p:cNvSpPr/>
            <p:nvPr/>
          </p:nvSpPr>
          <p:spPr>
            <a:xfrm>
              <a:off x="377" y="1905"/>
              <a:ext cx="57" cy="52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triangle" w="sm" len="lg"/>
              <a:tailEnd type="none" w="med" len="med"/>
            </a:ln>
          </p:spPr>
        </p:sp>
        <p:sp>
          <p:nvSpPr>
            <p:cNvPr id="10336" name="Line 132"/>
            <p:cNvSpPr/>
            <p:nvPr/>
          </p:nvSpPr>
          <p:spPr>
            <a:xfrm>
              <a:off x="666" y="1563"/>
              <a:ext cx="0" cy="86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337" name="Line 133"/>
            <p:cNvSpPr/>
            <p:nvPr/>
          </p:nvSpPr>
          <p:spPr>
            <a:xfrm>
              <a:off x="417" y="1589"/>
              <a:ext cx="155" cy="637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grpSp>
          <p:nvGrpSpPr>
            <p:cNvPr id="12" name="xjhlx13"/>
            <p:cNvGrpSpPr/>
            <p:nvPr/>
          </p:nvGrpSpPr>
          <p:grpSpPr>
            <a:xfrm>
              <a:off x="473" y="2676"/>
              <a:ext cx="181" cy="235"/>
              <a:chOff x="6627" y="2220"/>
              <a:chExt cx="1155" cy="1502"/>
            </a:xfrm>
          </p:grpSpPr>
          <p:sp>
            <p:nvSpPr>
              <p:cNvPr id="10359" name="Freeform 135"/>
              <p:cNvSpPr/>
              <p:nvPr/>
            </p:nvSpPr>
            <p:spPr>
              <a:xfrm>
                <a:off x="7067" y="3288"/>
                <a:ext cx="338" cy="434"/>
              </a:xfrm>
              <a:custGeom>
                <a:avLst/>
                <a:gdLst>
                  <a:gd name="txL" fmla="*/ 0 w 2020"/>
                  <a:gd name="txT" fmla="*/ 0 h 2594"/>
                  <a:gd name="txR" fmla="*/ 2020 w 2020"/>
                  <a:gd name="txB" fmla="*/ 2594 h 2594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 cap="flat" cmpd="sng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360" name="Freeform 136"/>
              <p:cNvSpPr/>
              <p:nvPr/>
            </p:nvSpPr>
            <p:spPr>
              <a:xfrm flipH="1" flipV="1">
                <a:off x="7002" y="2220"/>
                <a:ext cx="338" cy="434"/>
              </a:xfrm>
              <a:custGeom>
                <a:avLst/>
                <a:gdLst>
                  <a:gd name="txL" fmla="*/ 0 w 2020"/>
                  <a:gd name="txT" fmla="*/ 0 h 2594"/>
                  <a:gd name="txR" fmla="*/ 2020 w 2020"/>
                  <a:gd name="txB" fmla="*/ 2594 h 2594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 cap="flat" cmpd="sng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361" name="Rectangle 137"/>
              <p:cNvSpPr/>
              <p:nvPr/>
            </p:nvSpPr>
            <p:spPr>
              <a:xfrm>
                <a:off x="6627" y="261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  <a:tileRect/>
              </a:gra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b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 b="1" dirty="0">
                  <a:solidFill>
                    <a:schemeClr val="bg1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4" name="Group 138"/>
            <p:cNvGrpSpPr/>
            <p:nvPr/>
          </p:nvGrpSpPr>
          <p:grpSpPr>
            <a:xfrm flipV="1">
              <a:off x="309" y="1315"/>
              <a:ext cx="500" cy="28"/>
              <a:chOff x="3121" y="1752"/>
              <a:chExt cx="722" cy="130"/>
            </a:xfrm>
          </p:grpSpPr>
          <p:sp>
            <p:nvSpPr>
              <p:cNvPr id="10352" name="Line 139"/>
              <p:cNvSpPr/>
              <p:nvPr/>
            </p:nvSpPr>
            <p:spPr>
              <a:xfrm flipH="1">
                <a:off x="3121" y="1760"/>
                <a:ext cx="120" cy="12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0353" name="Line 140"/>
              <p:cNvSpPr/>
              <p:nvPr/>
            </p:nvSpPr>
            <p:spPr>
              <a:xfrm flipH="1">
                <a:off x="3241" y="1760"/>
                <a:ext cx="121" cy="12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0354" name="Line 141"/>
              <p:cNvSpPr/>
              <p:nvPr/>
            </p:nvSpPr>
            <p:spPr>
              <a:xfrm flipH="1">
                <a:off x="3362" y="1760"/>
                <a:ext cx="120" cy="12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0355" name="Line 142"/>
              <p:cNvSpPr/>
              <p:nvPr/>
            </p:nvSpPr>
            <p:spPr>
              <a:xfrm flipH="1">
                <a:off x="3482" y="1760"/>
                <a:ext cx="120" cy="12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0356" name="Line 143"/>
              <p:cNvSpPr/>
              <p:nvPr/>
            </p:nvSpPr>
            <p:spPr>
              <a:xfrm flipH="1">
                <a:off x="3602" y="1760"/>
                <a:ext cx="120" cy="12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0357" name="Line 144"/>
              <p:cNvSpPr/>
              <p:nvPr/>
            </p:nvSpPr>
            <p:spPr>
              <a:xfrm flipH="1">
                <a:off x="3722" y="1760"/>
                <a:ext cx="121" cy="12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0358" name="Line 145"/>
              <p:cNvSpPr/>
              <p:nvPr/>
            </p:nvSpPr>
            <p:spPr>
              <a:xfrm>
                <a:off x="3144" y="1752"/>
                <a:ext cx="698" cy="0"/>
              </a:xfrm>
              <a:prstGeom prst="line">
                <a:avLst/>
              </a:prstGeom>
              <a:ln w="190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15" name="xjhlx12"/>
            <p:cNvGrpSpPr/>
            <p:nvPr/>
          </p:nvGrpSpPr>
          <p:grpSpPr>
            <a:xfrm flipV="1">
              <a:off x="453" y="2179"/>
              <a:ext cx="225" cy="383"/>
              <a:chOff x="3960" y="2220"/>
              <a:chExt cx="1440" cy="2454"/>
            </a:xfrm>
          </p:grpSpPr>
          <p:grpSp>
            <p:nvGrpSpPr>
              <p:cNvPr id="16" name="Group 147"/>
              <p:cNvGrpSpPr/>
              <p:nvPr/>
            </p:nvGrpSpPr>
            <p:grpSpPr>
              <a:xfrm>
                <a:off x="3960" y="2220"/>
                <a:ext cx="1440" cy="1440"/>
                <a:chOff x="2400" y="2400"/>
                <a:chExt cx="1440" cy="1440"/>
              </a:xfrm>
            </p:grpSpPr>
            <p:sp>
              <p:nvSpPr>
                <p:cNvPr id="10348" name="Oval 148"/>
                <p:cNvSpPr/>
                <p:nvPr/>
              </p:nvSpPr>
              <p:spPr>
                <a:xfrm>
                  <a:off x="2400" y="2400"/>
                  <a:ext cx="1440" cy="14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8F8F8F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349" name="Oval 149"/>
                <p:cNvSpPr/>
                <p:nvPr/>
              </p:nvSpPr>
              <p:spPr>
                <a:xfrm>
                  <a:off x="2600" y="2600"/>
                  <a:ext cx="1040" cy="1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0000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350" name="Oval 150"/>
                <p:cNvSpPr/>
                <p:nvPr/>
              </p:nvSpPr>
              <p:spPr>
                <a:xfrm>
                  <a:off x="2800" y="2800"/>
                  <a:ext cx="640" cy="6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808080"/>
                    </a:gs>
                    <a:gs pos="100000">
                      <a:srgbClr val="969696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351" name="Oval 151"/>
                <p:cNvSpPr/>
                <p:nvPr/>
              </p:nvSpPr>
              <p:spPr>
                <a:xfrm>
                  <a:off x="3000" y="3000"/>
                  <a:ext cx="240" cy="240"/>
                </a:xfrm>
                <a:prstGeom prst="ellipse">
                  <a:avLst/>
                </a:prstGeom>
                <a:solidFill>
                  <a:srgbClr val="333333"/>
                </a:soli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algn="ctr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17" name="Group 152"/>
              <p:cNvGrpSpPr/>
              <p:nvPr/>
            </p:nvGrpSpPr>
            <p:grpSpPr>
              <a:xfrm>
                <a:off x="4230" y="2795"/>
                <a:ext cx="915" cy="1879"/>
                <a:chOff x="4230" y="2795"/>
                <a:chExt cx="915" cy="1879"/>
              </a:xfrm>
            </p:grpSpPr>
            <p:sp>
              <p:nvSpPr>
                <p:cNvPr id="10343" name="Freeform 153"/>
                <p:cNvSpPr/>
                <p:nvPr/>
              </p:nvSpPr>
              <p:spPr>
                <a:xfrm>
                  <a:off x="4460" y="3860"/>
                  <a:ext cx="635" cy="814"/>
                </a:xfrm>
                <a:custGeom>
                  <a:avLst/>
                  <a:gdLst>
                    <a:gd name="txL" fmla="*/ 0 w 2020"/>
                    <a:gd name="txT" fmla="*/ 0 h 2594"/>
                    <a:gd name="txR" fmla="*/ 2020 w 2020"/>
                    <a:gd name="txB" fmla="*/ 2594 h 2594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>
                    <a:alpha val="100000"/>
                  </a:srgbClr>
                </a:solidFill>
                <a:ln w="9525" cap="flat" cmpd="sng">
                  <a:solidFill>
                    <a:srgbClr val="000000">
                      <a:alpha val="10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18" name="Group 154"/>
                <p:cNvGrpSpPr/>
                <p:nvPr/>
              </p:nvGrpSpPr>
              <p:grpSpPr>
                <a:xfrm>
                  <a:off x="4230" y="2795"/>
                  <a:ext cx="915" cy="1180"/>
                  <a:chOff x="4230" y="2795"/>
                  <a:chExt cx="915" cy="1180"/>
                </a:xfrm>
              </p:grpSpPr>
              <p:sp>
                <p:nvSpPr>
                  <p:cNvPr id="10345" name="Freeform 155"/>
                  <p:cNvSpPr/>
                  <p:nvPr/>
                </p:nvSpPr>
                <p:spPr>
                  <a:xfrm>
                    <a:off x="4230" y="2795"/>
                    <a:ext cx="915" cy="1180"/>
                  </a:xfrm>
                  <a:custGeom>
                    <a:avLst/>
                    <a:gdLst>
                      <a:gd name="txL" fmla="*/ 0 w 915"/>
                      <a:gd name="txT" fmla="*/ 0 h 1180"/>
                      <a:gd name="txR" fmla="*/ 915 w 915"/>
                      <a:gd name="txB" fmla="*/ 1180 h 1180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915" y="15"/>
                      </a:cxn>
                      <a:cxn ang="0">
                        <a:pos x="630" y="1180"/>
                      </a:cxn>
                      <a:cxn ang="0">
                        <a:pos x="270" y="1155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915" h="1180">
                        <a:moveTo>
                          <a:pt x="0" y="0"/>
                        </a:moveTo>
                        <a:lnTo>
                          <a:pt x="915" y="15"/>
                        </a:lnTo>
                        <a:lnTo>
                          <a:pt x="630" y="1180"/>
                        </a:lnTo>
                        <a:lnTo>
                          <a:pt x="270" y="115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>
                          <a:alpha val="100000"/>
                        </a:srgbClr>
                      </a:gs>
                      <a:gs pos="50000">
                        <a:srgbClr val="969696">
                          <a:alpha val="100000"/>
                        </a:srgbClr>
                      </a:gs>
                      <a:gs pos="100000">
                        <a:srgbClr val="000000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 cap="flat" cmpd="sng">
                    <a:solidFill>
                      <a:srgbClr val="000000">
                        <a:alpha val="100000"/>
                      </a:srgb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346" name="Oval 156"/>
                  <p:cNvSpPr/>
                  <p:nvPr/>
                </p:nvSpPr>
                <p:spPr>
                  <a:xfrm>
                    <a:off x="4560" y="2845"/>
                    <a:ext cx="215" cy="21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C0C0C0"/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rot="10800000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2400" b="1" dirty="0">
                      <a:solidFill>
                        <a:schemeClr val="bg1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10347" name="Oval 157"/>
                  <p:cNvSpPr/>
                  <p:nvPr/>
                </p:nvSpPr>
                <p:spPr>
                  <a:xfrm>
                    <a:off x="4580" y="3660"/>
                    <a:ext cx="215" cy="21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C0C0C0"/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rot="10800000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2400" b="1" dirty="0">
                      <a:solidFill>
                        <a:schemeClr val="bg1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</p:grpSp>
        </p:grpSp>
      </p:grpSp>
      <p:sp>
        <p:nvSpPr>
          <p:cNvPr id="9" name="TextBox 8"/>
          <p:cNvSpPr txBox="1"/>
          <p:nvPr/>
        </p:nvSpPr>
        <p:spPr>
          <a:xfrm>
            <a:off x="522288" y="549275"/>
            <a:ext cx="6029325" cy="12541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实验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1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保持动滑轮重一定，改变钩码重力。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3575" y="5273675"/>
            <a:ext cx="7605713" cy="1041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结论：</a:t>
            </a:r>
          </a:p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 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动滑轮重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一定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,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物重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越大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，机械效率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越高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。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19" name="xjhlx13"/>
          <p:cNvGrpSpPr/>
          <p:nvPr/>
        </p:nvGrpSpPr>
        <p:grpSpPr>
          <a:xfrm>
            <a:off x="8037513" y="3789363"/>
            <a:ext cx="287337" cy="373062"/>
            <a:chOff x="6627" y="2220"/>
            <a:chExt cx="1155" cy="1502"/>
          </a:xfrm>
        </p:grpSpPr>
        <p:sp>
          <p:nvSpPr>
            <p:cNvPr id="10329" name="Freeform 135"/>
            <p:cNvSpPr/>
            <p:nvPr/>
          </p:nvSpPr>
          <p:spPr>
            <a:xfrm>
              <a:off x="7067" y="3288"/>
              <a:ext cx="338" cy="434"/>
            </a:xfrm>
            <a:custGeom>
              <a:avLst/>
              <a:gdLst>
                <a:gd name="txL" fmla="*/ 0 w 2020"/>
                <a:gd name="txT" fmla="*/ 0 h 2594"/>
                <a:gd name="txR" fmla="*/ 2020 w 2020"/>
                <a:gd name="txB" fmla="*/ 2594 h 2594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020" h="2594">
                  <a:moveTo>
                    <a:pt x="472" y="15"/>
                  </a:moveTo>
                  <a:cubicBezTo>
                    <a:pt x="472" y="107"/>
                    <a:pt x="477" y="387"/>
                    <a:pt x="472" y="552"/>
                  </a:cubicBezTo>
                  <a:cubicBezTo>
                    <a:pt x="467" y="717"/>
                    <a:pt x="480" y="887"/>
                    <a:pt x="442" y="1005"/>
                  </a:cubicBezTo>
                  <a:cubicBezTo>
                    <a:pt x="404" y="1123"/>
                    <a:pt x="302" y="1180"/>
                    <a:pt x="247" y="1260"/>
                  </a:cubicBezTo>
                  <a:cubicBezTo>
                    <a:pt x="192" y="1340"/>
                    <a:pt x="152" y="1398"/>
                    <a:pt x="112" y="1488"/>
                  </a:cubicBezTo>
                  <a:cubicBezTo>
                    <a:pt x="72" y="1578"/>
                    <a:pt x="14" y="1706"/>
                    <a:pt x="7" y="1800"/>
                  </a:cubicBezTo>
                  <a:cubicBezTo>
                    <a:pt x="0" y="1894"/>
                    <a:pt x="25" y="1968"/>
                    <a:pt x="67" y="2055"/>
                  </a:cubicBezTo>
                  <a:cubicBezTo>
                    <a:pt x="109" y="2142"/>
                    <a:pt x="165" y="2245"/>
                    <a:pt x="262" y="2325"/>
                  </a:cubicBezTo>
                  <a:cubicBezTo>
                    <a:pt x="359" y="2405"/>
                    <a:pt x="515" y="2498"/>
                    <a:pt x="652" y="2535"/>
                  </a:cubicBezTo>
                  <a:cubicBezTo>
                    <a:pt x="789" y="2572"/>
                    <a:pt x="937" y="2594"/>
                    <a:pt x="1087" y="2550"/>
                  </a:cubicBezTo>
                  <a:cubicBezTo>
                    <a:pt x="1237" y="2506"/>
                    <a:pt x="1440" y="2366"/>
                    <a:pt x="1552" y="2268"/>
                  </a:cubicBezTo>
                  <a:cubicBezTo>
                    <a:pt x="1664" y="2170"/>
                    <a:pt x="1702" y="2069"/>
                    <a:pt x="1762" y="1965"/>
                  </a:cubicBezTo>
                  <a:cubicBezTo>
                    <a:pt x="1822" y="1861"/>
                    <a:pt x="1872" y="1759"/>
                    <a:pt x="1912" y="1644"/>
                  </a:cubicBezTo>
                  <a:cubicBezTo>
                    <a:pt x="1952" y="1529"/>
                    <a:pt x="2020" y="1309"/>
                    <a:pt x="2002" y="1275"/>
                  </a:cubicBezTo>
                  <a:cubicBezTo>
                    <a:pt x="1984" y="1241"/>
                    <a:pt x="1874" y="1355"/>
                    <a:pt x="1807" y="1440"/>
                  </a:cubicBezTo>
                  <a:cubicBezTo>
                    <a:pt x="1740" y="1525"/>
                    <a:pt x="1669" y="1690"/>
                    <a:pt x="1597" y="1785"/>
                  </a:cubicBezTo>
                  <a:cubicBezTo>
                    <a:pt x="1525" y="1880"/>
                    <a:pt x="1442" y="1953"/>
                    <a:pt x="1372" y="2010"/>
                  </a:cubicBezTo>
                  <a:cubicBezTo>
                    <a:pt x="1302" y="2067"/>
                    <a:pt x="1257" y="2113"/>
                    <a:pt x="1177" y="2130"/>
                  </a:cubicBezTo>
                  <a:cubicBezTo>
                    <a:pt x="1097" y="2147"/>
                    <a:pt x="982" y="2147"/>
                    <a:pt x="892" y="2115"/>
                  </a:cubicBezTo>
                  <a:cubicBezTo>
                    <a:pt x="802" y="2083"/>
                    <a:pt x="677" y="2022"/>
                    <a:pt x="637" y="1935"/>
                  </a:cubicBezTo>
                  <a:cubicBezTo>
                    <a:pt x="597" y="1848"/>
                    <a:pt x="612" y="1702"/>
                    <a:pt x="652" y="1590"/>
                  </a:cubicBezTo>
                  <a:cubicBezTo>
                    <a:pt x="692" y="1478"/>
                    <a:pt x="817" y="1355"/>
                    <a:pt x="877" y="1260"/>
                  </a:cubicBezTo>
                  <a:cubicBezTo>
                    <a:pt x="937" y="1165"/>
                    <a:pt x="990" y="1112"/>
                    <a:pt x="1012" y="1020"/>
                  </a:cubicBezTo>
                  <a:cubicBezTo>
                    <a:pt x="1034" y="928"/>
                    <a:pt x="1012" y="786"/>
                    <a:pt x="1012" y="708"/>
                  </a:cubicBezTo>
                  <a:cubicBezTo>
                    <a:pt x="1012" y="630"/>
                    <a:pt x="1012" y="670"/>
                    <a:pt x="1012" y="552"/>
                  </a:cubicBezTo>
                  <a:cubicBezTo>
                    <a:pt x="1012" y="434"/>
                    <a:pt x="1012" y="115"/>
                    <a:pt x="1012" y="0"/>
                  </a:cubicBez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330" name="Freeform 136"/>
            <p:cNvSpPr/>
            <p:nvPr/>
          </p:nvSpPr>
          <p:spPr>
            <a:xfrm flipH="1" flipV="1">
              <a:off x="7002" y="2220"/>
              <a:ext cx="338" cy="434"/>
            </a:xfrm>
            <a:custGeom>
              <a:avLst/>
              <a:gdLst>
                <a:gd name="txL" fmla="*/ 0 w 2020"/>
                <a:gd name="txT" fmla="*/ 0 h 2594"/>
                <a:gd name="txR" fmla="*/ 2020 w 2020"/>
                <a:gd name="txB" fmla="*/ 2594 h 2594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020" h="2594">
                  <a:moveTo>
                    <a:pt x="472" y="15"/>
                  </a:moveTo>
                  <a:cubicBezTo>
                    <a:pt x="472" y="107"/>
                    <a:pt x="477" y="387"/>
                    <a:pt x="472" y="552"/>
                  </a:cubicBezTo>
                  <a:cubicBezTo>
                    <a:pt x="467" y="717"/>
                    <a:pt x="480" y="887"/>
                    <a:pt x="442" y="1005"/>
                  </a:cubicBezTo>
                  <a:cubicBezTo>
                    <a:pt x="404" y="1123"/>
                    <a:pt x="302" y="1180"/>
                    <a:pt x="247" y="1260"/>
                  </a:cubicBezTo>
                  <a:cubicBezTo>
                    <a:pt x="192" y="1340"/>
                    <a:pt x="152" y="1398"/>
                    <a:pt x="112" y="1488"/>
                  </a:cubicBezTo>
                  <a:cubicBezTo>
                    <a:pt x="72" y="1578"/>
                    <a:pt x="14" y="1706"/>
                    <a:pt x="7" y="1800"/>
                  </a:cubicBezTo>
                  <a:cubicBezTo>
                    <a:pt x="0" y="1894"/>
                    <a:pt x="25" y="1968"/>
                    <a:pt x="67" y="2055"/>
                  </a:cubicBezTo>
                  <a:cubicBezTo>
                    <a:pt x="109" y="2142"/>
                    <a:pt x="165" y="2245"/>
                    <a:pt x="262" y="2325"/>
                  </a:cubicBezTo>
                  <a:cubicBezTo>
                    <a:pt x="359" y="2405"/>
                    <a:pt x="515" y="2498"/>
                    <a:pt x="652" y="2535"/>
                  </a:cubicBezTo>
                  <a:cubicBezTo>
                    <a:pt x="789" y="2572"/>
                    <a:pt x="937" y="2594"/>
                    <a:pt x="1087" y="2550"/>
                  </a:cubicBezTo>
                  <a:cubicBezTo>
                    <a:pt x="1237" y="2506"/>
                    <a:pt x="1440" y="2366"/>
                    <a:pt x="1552" y="2268"/>
                  </a:cubicBezTo>
                  <a:cubicBezTo>
                    <a:pt x="1664" y="2170"/>
                    <a:pt x="1702" y="2069"/>
                    <a:pt x="1762" y="1965"/>
                  </a:cubicBezTo>
                  <a:cubicBezTo>
                    <a:pt x="1822" y="1861"/>
                    <a:pt x="1872" y="1759"/>
                    <a:pt x="1912" y="1644"/>
                  </a:cubicBezTo>
                  <a:cubicBezTo>
                    <a:pt x="1952" y="1529"/>
                    <a:pt x="2020" y="1309"/>
                    <a:pt x="2002" y="1275"/>
                  </a:cubicBezTo>
                  <a:cubicBezTo>
                    <a:pt x="1984" y="1241"/>
                    <a:pt x="1874" y="1355"/>
                    <a:pt x="1807" y="1440"/>
                  </a:cubicBezTo>
                  <a:cubicBezTo>
                    <a:pt x="1740" y="1525"/>
                    <a:pt x="1669" y="1690"/>
                    <a:pt x="1597" y="1785"/>
                  </a:cubicBezTo>
                  <a:cubicBezTo>
                    <a:pt x="1525" y="1880"/>
                    <a:pt x="1442" y="1953"/>
                    <a:pt x="1372" y="2010"/>
                  </a:cubicBezTo>
                  <a:cubicBezTo>
                    <a:pt x="1302" y="2067"/>
                    <a:pt x="1257" y="2113"/>
                    <a:pt x="1177" y="2130"/>
                  </a:cubicBezTo>
                  <a:cubicBezTo>
                    <a:pt x="1097" y="2147"/>
                    <a:pt x="982" y="2147"/>
                    <a:pt x="892" y="2115"/>
                  </a:cubicBezTo>
                  <a:cubicBezTo>
                    <a:pt x="802" y="2083"/>
                    <a:pt x="677" y="2022"/>
                    <a:pt x="637" y="1935"/>
                  </a:cubicBezTo>
                  <a:cubicBezTo>
                    <a:pt x="597" y="1848"/>
                    <a:pt x="612" y="1702"/>
                    <a:pt x="652" y="1590"/>
                  </a:cubicBezTo>
                  <a:cubicBezTo>
                    <a:pt x="692" y="1478"/>
                    <a:pt x="817" y="1355"/>
                    <a:pt x="877" y="1260"/>
                  </a:cubicBezTo>
                  <a:cubicBezTo>
                    <a:pt x="937" y="1165"/>
                    <a:pt x="990" y="1112"/>
                    <a:pt x="1012" y="1020"/>
                  </a:cubicBezTo>
                  <a:cubicBezTo>
                    <a:pt x="1034" y="928"/>
                    <a:pt x="1012" y="786"/>
                    <a:pt x="1012" y="708"/>
                  </a:cubicBezTo>
                  <a:cubicBezTo>
                    <a:pt x="1012" y="630"/>
                    <a:pt x="1012" y="670"/>
                    <a:pt x="1012" y="552"/>
                  </a:cubicBezTo>
                  <a:cubicBezTo>
                    <a:pt x="1012" y="434"/>
                    <a:pt x="1012" y="115"/>
                    <a:pt x="1012" y="0"/>
                  </a:cubicBez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331" name="Rectangle 137"/>
            <p:cNvSpPr/>
            <p:nvPr/>
          </p:nvSpPr>
          <p:spPr>
            <a:xfrm>
              <a:off x="6627" y="2614"/>
              <a:ext cx="1155" cy="760"/>
            </a:xfrm>
            <a:prstGeom prst="rect">
              <a:avLst/>
            </a:prstGeom>
            <a:gradFill rotWithShape="0">
              <a:gsLst>
                <a:gs pos="0">
                  <a:srgbClr val="333333"/>
                </a:gs>
                <a:gs pos="50000">
                  <a:srgbClr val="C0C0C0"/>
                </a:gs>
                <a:gs pos="100000">
                  <a:srgbClr val="333333"/>
                </a:gs>
              </a:gsLst>
              <a:lin ang="0" scaled="1"/>
              <a:tileRect/>
            </a:gra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FontTx/>
                <a:buNone/>
              </a:pPr>
              <a:endParaRPr lang="zh-CN" altLang="en-US" sz="24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20" name="xjhlx13"/>
          <p:cNvGrpSpPr/>
          <p:nvPr/>
        </p:nvGrpSpPr>
        <p:grpSpPr>
          <a:xfrm>
            <a:off x="8486775" y="3789363"/>
            <a:ext cx="287338" cy="373062"/>
            <a:chOff x="6627" y="2220"/>
            <a:chExt cx="1155" cy="1502"/>
          </a:xfrm>
        </p:grpSpPr>
        <p:sp>
          <p:nvSpPr>
            <p:cNvPr id="10326" name="Freeform 135"/>
            <p:cNvSpPr/>
            <p:nvPr/>
          </p:nvSpPr>
          <p:spPr>
            <a:xfrm>
              <a:off x="7067" y="3288"/>
              <a:ext cx="338" cy="434"/>
            </a:xfrm>
            <a:custGeom>
              <a:avLst/>
              <a:gdLst>
                <a:gd name="txL" fmla="*/ 0 w 2020"/>
                <a:gd name="txT" fmla="*/ 0 h 2594"/>
                <a:gd name="txR" fmla="*/ 2020 w 2020"/>
                <a:gd name="txB" fmla="*/ 2594 h 2594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020" h="2594">
                  <a:moveTo>
                    <a:pt x="472" y="15"/>
                  </a:moveTo>
                  <a:cubicBezTo>
                    <a:pt x="472" y="107"/>
                    <a:pt x="477" y="387"/>
                    <a:pt x="472" y="552"/>
                  </a:cubicBezTo>
                  <a:cubicBezTo>
                    <a:pt x="467" y="717"/>
                    <a:pt x="480" y="887"/>
                    <a:pt x="442" y="1005"/>
                  </a:cubicBezTo>
                  <a:cubicBezTo>
                    <a:pt x="404" y="1123"/>
                    <a:pt x="302" y="1180"/>
                    <a:pt x="247" y="1260"/>
                  </a:cubicBezTo>
                  <a:cubicBezTo>
                    <a:pt x="192" y="1340"/>
                    <a:pt x="152" y="1398"/>
                    <a:pt x="112" y="1488"/>
                  </a:cubicBezTo>
                  <a:cubicBezTo>
                    <a:pt x="72" y="1578"/>
                    <a:pt x="14" y="1706"/>
                    <a:pt x="7" y="1800"/>
                  </a:cubicBezTo>
                  <a:cubicBezTo>
                    <a:pt x="0" y="1894"/>
                    <a:pt x="25" y="1968"/>
                    <a:pt x="67" y="2055"/>
                  </a:cubicBezTo>
                  <a:cubicBezTo>
                    <a:pt x="109" y="2142"/>
                    <a:pt x="165" y="2245"/>
                    <a:pt x="262" y="2325"/>
                  </a:cubicBezTo>
                  <a:cubicBezTo>
                    <a:pt x="359" y="2405"/>
                    <a:pt x="515" y="2498"/>
                    <a:pt x="652" y="2535"/>
                  </a:cubicBezTo>
                  <a:cubicBezTo>
                    <a:pt x="789" y="2572"/>
                    <a:pt x="937" y="2594"/>
                    <a:pt x="1087" y="2550"/>
                  </a:cubicBezTo>
                  <a:cubicBezTo>
                    <a:pt x="1237" y="2506"/>
                    <a:pt x="1440" y="2366"/>
                    <a:pt x="1552" y="2268"/>
                  </a:cubicBezTo>
                  <a:cubicBezTo>
                    <a:pt x="1664" y="2170"/>
                    <a:pt x="1702" y="2069"/>
                    <a:pt x="1762" y="1965"/>
                  </a:cubicBezTo>
                  <a:cubicBezTo>
                    <a:pt x="1822" y="1861"/>
                    <a:pt x="1872" y="1759"/>
                    <a:pt x="1912" y="1644"/>
                  </a:cubicBezTo>
                  <a:cubicBezTo>
                    <a:pt x="1952" y="1529"/>
                    <a:pt x="2020" y="1309"/>
                    <a:pt x="2002" y="1275"/>
                  </a:cubicBezTo>
                  <a:cubicBezTo>
                    <a:pt x="1984" y="1241"/>
                    <a:pt x="1874" y="1355"/>
                    <a:pt x="1807" y="1440"/>
                  </a:cubicBezTo>
                  <a:cubicBezTo>
                    <a:pt x="1740" y="1525"/>
                    <a:pt x="1669" y="1690"/>
                    <a:pt x="1597" y="1785"/>
                  </a:cubicBezTo>
                  <a:cubicBezTo>
                    <a:pt x="1525" y="1880"/>
                    <a:pt x="1442" y="1953"/>
                    <a:pt x="1372" y="2010"/>
                  </a:cubicBezTo>
                  <a:cubicBezTo>
                    <a:pt x="1302" y="2067"/>
                    <a:pt x="1257" y="2113"/>
                    <a:pt x="1177" y="2130"/>
                  </a:cubicBezTo>
                  <a:cubicBezTo>
                    <a:pt x="1097" y="2147"/>
                    <a:pt x="982" y="2147"/>
                    <a:pt x="892" y="2115"/>
                  </a:cubicBezTo>
                  <a:cubicBezTo>
                    <a:pt x="802" y="2083"/>
                    <a:pt x="677" y="2022"/>
                    <a:pt x="637" y="1935"/>
                  </a:cubicBezTo>
                  <a:cubicBezTo>
                    <a:pt x="597" y="1848"/>
                    <a:pt x="612" y="1702"/>
                    <a:pt x="652" y="1590"/>
                  </a:cubicBezTo>
                  <a:cubicBezTo>
                    <a:pt x="692" y="1478"/>
                    <a:pt x="817" y="1355"/>
                    <a:pt x="877" y="1260"/>
                  </a:cubicBezTo>
                  <a:cubicBezTo>
                    <a:pt x="937" y="1165"/>
                    <a:pt x="990" y="1112"/>
                    <a:pt x="1012" y="1020"/>
                  </a:cubicBezTo>
                  <a:cubicBezTo>
                    <a:pt x="1034" y="928"/>
                    <a:pt x="1012" y="786"/>
                    <a:pt x="1012" y="708"/>
                  </a:cubicBezTo>
                  <a:cubicBezTo>
                    <a:pt x="1012" y="630"/>
                    <a:pt x="1012" y="670"/>
                    <a:pt x="1012" y="552"/>
                  </a:cubicBezTo>
                  <a:cubicBezTo>
                    <a:pt x="1012" y="434"/>
                    <a:pt x="1012" y="115"/>
                    <a:pt x="1012" y="0"/>
                  </a:cubicBez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327" name="Freeform 136"/>
            <p:cNvSpPr/>
            <p:nvPr/>
          </p:nvSpPr>
          <p:spPr>
            <a:xfrm flipH="1" flipV="1">
              <a:off x="7002" y="2220"/>
              <a:ext cx="338" cy="434"/>
            </a:xfrm>
            <a:custGeom>
              <a:avLst/>
              <a:gdLst>
                <a:gd name="txL" fmla="*/ 0 w 2020"/>
                <a:gd name="txT" fmla="*/ 0 h 2594"/>
                <a:gd name="txR" fmla="*/ 2020 w 2020"/>
                <a:gd name="txB" fmla="*/ 2594 h 2594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020" h="2594">
                  <a:moveTo>
                    <a:pt x="472" y="15"/>
                  </a:moveTo>
                  <a:cubicBezTo>
                    <a:pt x="472" y="107"/>
                    <a:pt x="477" y="387"/>
                    <a:pt x="472" y="552"/>
                  </a:cubicBezTo>
                  <a:cubicBezTo>
                    <a:pt x="467" y="717"/>
                    <a:pt x="480" y="887"/>
                    <a:pt x="442" y="1005"/>
                  </a:cubicBezTo>
                  <a:cubicBezTo>
                    <a:pt x="404" y="1123"/>
                    <a:pt x="302" y="1180"/>
                    <a:pt x="247" y="1260"/>
                  </a:cubicBezTo>
                  <a:cubicBezTo>
                    <a:pt x="192" y="1340"/>
                    <a:pt x="152" y="1398"/>
                    <a:pt x="112" y="1488"/>
                  </a:cubicBezTo>
                  <a:cubicBezTo>
                    <a:pt x="72" y="1578"/>
                    <a:pt x="14" y="1706"/>
                    <a:pt x="7" y="1800"/>
                  </a:cubicBezTo>
                  <a:cubicBezTo>
                    <a:pt x="0" y="1894"/>
                    <a:pt x="25" y="1968"/>
                    <a:pt x="67" y="2055"/>
                  </a:cubicBezTo>
                  <a:cubicBezTo>
                    <a:pt x="109" y="2142"/>
                    <a:pt x="165" y="2245"/>
                    <a:pt x="262" y="2325"/>
                  </a:cubicBezTo>
                  <a:cubicBezTo>
                    <a:pt x="359" y="2405"/>
                    <a:pt x="515" y="2498"/>
                    <a:pt x="652" y="2535"/>
                  </a:cubicBezTo>
                  <a:cubicBezTo>
                    <a:pt x="789" y="2572"/>
                    <a:pt x="937" y="2594"/>
                    <a:pt x="1087" y="2550"/>
                  </a:cubicBezTo>
                  <a:cubicBezTo>
                    <a:pt x="1237" y="2506"/>
                    <a:pt x="1440" y="2366"/>
                    <a:pt x="1552" y="2268"/>
                  </a:cubicBezTo>
                  <a:cubicBezTo>
                    <a:pt x="1664" y="2170"/>
                    <a:pt x="1702" y="2069"/>
                    <a:pt x="1762" y="1965"/>
                  </a:cubicBezTo>
                  <a:cubicBezTo>
                    <a:pt x="1822" y="1861"/>
                    <a:pt x="1872" y="1759"/>
                    <a:pt x="1912" y="1644"/>
                  </a:cubicBezTo>
                  <a:cubicBezTo>
                    <a:pt x="1952" y="1529"/>
                    <a:pt x="2020" y="1309"/>
                    <a:pt x="2002" y="1275"/>
                  </a:cubicBezTo>
                  <a:cubicBezTo>
                    <a:pt x="1984" y="1241"/>
                    <a:pt x="1874" y="1355"/>
                    <a:pt x="1807" y="1440"/>
                  </a:cubicBezTo>
                  <a:cubicBezTo>
                    <a:pt x="1740" y="1525"/>
                    <a:pt x="1669" y="1690"/>
                    <a:pt x="1597" y="1785"/>
                  </a:cubicBezTo>
                  <a:cubicBezTo>
                    <a:pt x="1525" y="1880"/>
                    <a:pt x="1442" y="1953"/>
                    <a:pt x="1372" y="2010"/>
                  </a:cubicBezTo>
                  <a:cubicBezTo>
                    <a:pt x="1302" y="2067"/>
                    <a:pt x="1257" y="2113"/>
                    <a:pt x="1177" y="2130"/>
                  </a:cubicBezTo>
                  <a:cubicBezTo>
                    <a:pt x="1097" y="2147"/>
                    <a:pt x="982" y="2147"/>
                    <a:pt x="892" y="2115"/>
                  </a:cubicBezTo>
                  <a:cubicBezTo>
                    <a:pt x="802" y="2083"/>
                    <a:pt x="677" y="2022"/>
                    <a:pt x="637" y="1935"/>
                  </a:cubicBezTo>
                  <a:cubicBezTo>
                    <a:pt x="597" y="1848"/>
                    <a:pt x="612" y="1702"/>
                    <a:pt x="652" y="1590"/>
                  </a:cubicBezTo>
                  <a:cubicBezTo>
                    <a:pt x="692" y="1478"/>
                    <a:pt x="817" y="1355"/>
                    <a:pt x="877" y="1260"/>
                  </a:cubicBezTo>
                  <a:cubicBezTo>
                    <a:pt x="937" y="1165"/>
                    <a:pt x="990" y="1112"/>
                    <a:pt x="1012" y="1020"/>
                  </a:cubicBezTo>
                  <a:cubicBezTo>
                    <a:pt x="1034" y="928"/>
                    <a:pt x="1012" y="786"/>
                    <a:pt x="1012" y="708"/>
                  </a:cubicBezTo>
                  <a:cubicBezTo>
                    <a:pt x="1012" y="630"/>
                    <a:pt x="1012" y="670"/>
                    <a:pt x="1012" y="552"/>
                  </a:cubicBezTo>
                  <a:cubicBezTo>
                    <a:pt x="1012" y="434"/>
                    <a:pt x="1012" y="115"/>
                    <a:pt x="1012" y="0"/>
                  </a:cubicBez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328" name="Rectangle 137"/>
            <p:cNvSpPr/>
            <p:nvPr/>
          </p:nvSpPr>
          <p:spPr>
            <a:xfrm>
              <a:off x="6627" y="2614"/>
              <a:ext cx="1155" cy="760"/>
            </a:xfrm>
            <a:prstGeom prst="rect">
              <a:avLst/>
            </a:prstGeom>
            <a:gradFill rotWithShape="0">
              <a:gsLst>
                <a:gs pos="0">
                  <a:srgbClr val="333333"/>
                </a:gs>
                <a:gs pos="50000">
                  <a:srgbClr val="C0C0C0"/>
                </a:gs>
                <a:gs pos="100000">
                  <a:srgbClr val="333333"/>
                </a:gs>
              </a:gsLst>
              <a:lin ang="0" scaled="1"/>
              <a:tileRect/>
            </a:gra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FontTx/>
                <a:buNone/>
              </a:pPr>
              <a:endParaRPr lang="zh-CN" altLang="en-US" sz="24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21" name="xjhlx13"/>
          <p:cNvGrpSpPr/>
          <p:nvPr/>
        </p:nvGrpSpPr>
        <p:grpSpPr>
          <a:xfrm>
            <a:off x="8083550" y="4238625"/>
            <a:ext cx="287338" cy="373063"/>
            <a:chOff x="6627" y="2220"/>
            <a:chExt cx="1155" cy="1502"/>
          </a:xfrm>
        </p:grpSpPr>
        <p:sp>
          <p:nvSpPr>
            <p:cNvPr id="10323" name="Freeform 135"/>
            <p:cNvSpPr/>
            <p:nvPr/>
          </p:nvSpPr>
          <p:spPr>
            <a:xfrm>
              <a:off x="7067" y="3288"/>
              <a:ext cx="338" cy="434"/>
            </a:xfrm>
            <a:custGeom>
              <a:avLst/>
              <a:gdLst>
                <a:gd name="txL" fmla="*/ 0 w 2020"/>
                <a:gd name="txT" fmla="*/ 0 h 2594"/>
                <a:gd name="txR" fmla="*/ 2020 w 2020"/>
                <a:gd name="txB" fmla="*/ 2594 h 2594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020" h="2594">
                  <a:moveTo>
                    <a:pt x="472" y="15"/>
                  </a:moveTo>
                  <a:cubicBezTo>
                    <a:pt x="472" y="107"/>
                    <a:pt x="477" y="387"/>
                    <a:pt x="472" y="552"/>
                  </a:cubicBezTo>
                  <a:cubicBezTo>
                    <a:pt x="467" y="717"/>
                    <a:pt x="480" y="887"/>
                    <a:pt x="442" y="1005"/>
                  </a:cubicBezTo>
                  <a:cubicBezTo>
                    <a:pt x="404" y="1123"/>
                    <a:pt x="302" y="1180"/>
                    <a:pt x="247" y="1260"/>
                  </a:cubicBezTo>
                  <a:cubicBezTo>
                    <a:pt x="192" y="1340"/>
                    <a:pt x="152" y="1398"/>
                    <a:pt x="112" y="1488"/>
                  </a:cubicBezTo>
                  <a:cubicBezTo>
                    <a:pt x="72" y="1578"/>
                    <a:pt x="14" y="1706"/>
                    <a:pt x="7" y="1800"/>
                  </a:cubicBezTo>
                  <a:cubicBezTo>
                    <a:pt x="0" y="1894"/>
                    <a:pt x="25" y="1968"/>
                    <a:pt x="67" y="2055"/>
                  </a:cubicBezTo>
                  <a:cubicBezTo>
                    <a:pt x="109" y="2142"/>
                    <a:pt x="165" y="2245"/>
                    <a:pt x="262" y="2325"/>
                  </a:cubicBezTo>
                  <a:cubicBezTo>
                    <a:pt x="359" y="2405"/>
                    <a:pt x="515" y="2498"/>
                    <a:pt x="652" y="2535"/>
                  </a:cubicBezTo>
                  <a:cubicBezTo>
                    <a:pt x="789" y="2572"/>
                    <a:pt x="937" y="2594"/>
                    <a:pt x="1087" y="2550"/>
                  </a:cubicBezTo>
                  <a:cubicBezTo>
                    <a:pt x="1237" y="2506"/>
                    <a:pt x="1440" y="2366"/>
                    <a:pt x="1552" y="2268"/>
                  </a:cubicBezTo>
                  <a:cubicBezTo>
                    <a:pt x="1664" y="2170"/>
                    <a:pt x="1702" y="2069"/>
                    <a:pt x="1762" y="1965"/>
                  </a:cubicBezTo>
                  <a:cubicBezTo>
                    <a:pt x="1822" y="1861"/>
                    <a:pt x="1872" y="1759"/>
                    <a:pt x="1912" y="1644"/>
                  </a:cubicBezTo>
                  <a:cubicBezTo>
                    <a:pt x="1952" y="1529"/>
                    <a:pt x="2020" y="1309"/>
                    <a:pt x="2002" y="1275"/>
                  </a:cubicBezTo>
                  <a:cubicBezTo>
                    <a:pt x="1984" y="1241"/>
                    <a:pt x="1874" y="1355"/>
                    <a:pt x="1807" y="1440"/>
                  </a:cubicBezTo>
                  <a:cubicBezTo>
                    <a:pt x="1740" y="1525"/>
                    <a:pt x="1669" y="1690"/>
                    <a:pt x="1597" y="1785"/>
                  </a:cubicBezTo>
                  <a:cubicBezTo>
                    <a:pt x="1525" y="1880"/>
                    <a:pt x="1442" y="1953"/>
                    <a:pt x="1372" y="2010"/>
                  </a:cubicBezTo>
                  <a:cubicBezTo>
                    <a:pt x="1302" y="2067"/>
                    <a:pt x="1257" y="2113"/>
                    <a:pt x="1177" y="2130"/>
                  </a:cubicBezTo>
                  <a:cubicBezTo>
                    <a:pt x="1097" y="2147"/>
                    <a:pt x="982" y="2147"/>
                    <a:pt x="892" y="2115"/>
                  </a:cubicBezTo>
                  <a:cubicBezTo>
                    <a:pt x="802" y="2083"/>
                    <a:pt x="677" y="2022"/>
                    <a:pt x="637" y="1935"/>
                  </a:cubicBezTo>
                  <a:cubicBezTo>
                    <a:pt x="597" y="1848"/>
                    <a:pt x="612" y="1702"/>
                    <a:pt x="652" y="1590"/>
                  </a:cubicBezTo>
                  <a:cubicBezTo>
                    <a:pt x="692" y="1478"/>
                    <a:pt x="817" y="1355"/>
                    <a:pt x="877" y="1260"/>
                  </a:cubicBezTo>
                  <a:cubicBezTo>
                    <a:pt x="937" y="1165"/>
                    <a:pt x="990" y="1112"/>
                    <a:pt x="1012" y="1020"/>
                  </a:cubicBezTo>
                  <a:cubicBezTo>
                    <a:pt x="1034" y="928"/>
                    <a:pt x="1012" y="786"/>
                    <a:pt x="1012" y="708"/>
                  </a:cubicBezTo>
                  <a:cubicBezTo>
                    <a:pt x="1012" y="630"/>
                    <a:pt x="1012" y="670"/>
                    <a:pt x="1012" y="552"/>
                  </a:cubicBezTo>
                  <a:cubicBezTo>
                    <a:pt x="1012" y="434"/>
                    <a:pt x="1012" y="115"/>
                    <a:pt x="1012" y="0"/>
                  </a:cubicBez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324" name="Freeform 136"/>
            <p:cNvSpPr/>
            <p:nvPr/>
          </p:nvSpPr>
          <p:spPr>
            <a:xfrm flipH="1" flipV="1">
              <a:off x="7002" y="2220"/>
              <a:ext cx="338" cy="434"/>
            </a:xfrm>
            <a:custGeom>
              <a:avLst/>
              <a:gdLst>
                <a:gd name="txL" fmla="*/ 0 w 2020"/>
                <a:gd name="txT" fmla="*/ 0 h 2594"/>
                <a:gd name="txR" fmla="*/ 2020 w 2020"/>
                <a:gd name="txB" fmla="*/ 2594 h 2594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020" h="2594">
                  <a:moveTo>
                    <a:pt x="472" y="15"/>
                  </a:moveTo>
                  <a:cubicBezTo>
                    <a:pt x="472" y="107"/>
                    <a:pt x="477" y="387"/>
                    <a:pt x="472" y="552"/>
                  </a:cubicBezTo>
                  <a:cubicBezTo>
                    <a:pt x="467" y="717"/>
                    <a:pt x="480" y="887"/>
                    <a:pt x="442" y="1005"/>
                  </a:cubicBezTo>
                  <a:cubicBezTo>
                    <a:pt x="404" y="1123"/>
                    <a:pt x="302" y="1180"/>
                    <a:pt x="247" y="1260"/>
                  </a:cubicBezTo>
                  <a:cubicBezTo>
                    <a:pt x="192" y="1340"/>
                    <a:pt x="152" y="1398"/>
                    <a:pt x="112" y="1488"/>
                  </a:cubicBezTo>
                  <a:cubicBezTo>
                    <a:pt x="72" y="1578"/>
                    <a:pt x="14" y="1706"/>
                    <a:pt x="7" y="1800"/>
                  </a:cubicBezTo>
                  <a:cubicBezTo>
                    <a:pt x="0" y="1894"/>
                    <a:pt x="25" y="1968"/>
                    <a:pt x="67" y="2055"/>
                  </a:cubicBezTo>
                  <a:cubicBezTo>
                    <a:pt x="109" y="2142"/>
                    <a:pt x="165" y="2245"/>
                    <a:pt x="262" y="2325"/>
                  </a:cubicBezTo>
                  <a:cubicBezTo>
                    <a:pt x="359" y="2405"/>
                    <a:pt x="515" y="2498"/>
                    <a:pt x="652" y="2535"/>
                  </a:cubicBezTo>
                  <a:cubicBezTo>
                    <a:pt x="789" y="2572"/>
                    <a:pt x="937" y="2594"/>
                    <a:pt x="1087" y="2550"/>
                  </a:cubicBezTo>
                  <a:cubicBezTo>
                    <a:pt x="1237" y="2506"/>
                    <a:pt x="1440" y="2366"/>
                    <a:pt x="1552" y="2268"/>
                  </a:cubicBezTo>
                  <a:cubicBezTo>
                    <a:pt x="1664" y="2170"/>
                    <a:pt x="1702" y="2069"/>
                    <a:pt x="1762" y="1965"/>
                  </a:cubicBezTo>
                  <a:cubicBezTo>
                    <a:pt x="1822" y="1861"/>
                    <a:pt x="1872" y="1759"/>
                    <a:pt x="1912" y="1644"/>
                  </a:cubicBezTo>
                  <a:cubicBezTo>
                    <a:pt x="1952" y="1529"/>
                    <a:pt x="2020" y="1309"/>
                    <a:pt x="2002" y="1275"/>
                  </a:cubicBezTo>
                  <a:cubicBezTo>
                    <a:pt x="1984" y="1241"/>
                    <a:pt x="1874" y="1355"/>
                    <a:pt x="1807" y="1440"/>
                  </a:cubicBezTo>
                  <a:cubicBezTo>
                    <a:pt x="1740" y="1525"/>
                    <a:pt x="1669" y="1690"/>
                    <a:pt x="1597" y="1785"/>
                  </a:cubicBezTo>
                  <a:cubicBezTo>
                    <a:pt x="1525" y="1880"/>
                    <a:pt x="1442" y="1953"/>
                    <a:pt x="1372" y="2010"/>
                  </a:cubicBezTo>
                  <a:cubicBezTo>
                    <a:pt x="1302" y="2067"/>
                    <a:pt x="1257" y="2113"/>
                    <a:pt x="1177" y="2130"/>
                  </a:cubicBezTo>
                  <a:cubicBezTo>
                    <a:pt x="1097" y="2147"/>
                    <a:pt x="982" y="2147"/>
                    <a:pt x="892" y="2115"/>
                  </a:cubicBezTo>
                  <a:cubicBezTo>
                    <a:pt x="802" y="2083"/>
                    <a:pt x="677" y="2022"/>
                    <a:pt x="637" y="1935"/>
                  </a:cubicBezTo>
                  <a:cubicBezTo>
                    <a:pt x="597" y="1848"/>
                    <a:pt x="612" y="1702"/>
                    <a:pt x="652" y="1590"/>
                  </a:cubicBezTo>
                  <a:cubicBezTo>
                    <a:pt x="692" y="1478"/>
                    <a:pt x="817" y="1355"/>
                    <a:pt x="877" y="1260"/>
                  </a:cubicBezTo>
                  <a:cubicBezTo>
                    <a:pt x="937" y="1165"/>
                    <a:pt x="990" y="1112"/>
                    <a:pt x="1012" y="1020"/>
                  </a:cubicBezTo>
                  <a:cubicBezTo>
                    <a:pt x="1034" y="928"/>
                    <a:pt x="1012" y="786"/>
                    <a:pt x="1012" y="708"/>
                  </a:cubicBezTo>
                  <a:cubicBezTo>
                    <a:pt x="1012" y="630"/>
                    <a:pt x="1012" y="670"/>
                    <a:pt x="1012" y="552"/>
                  </a:cubicBezTo>
                  <a:cubicBezTo>
                    <a:pt x="1012" y="434"/>
                    <a:pt x="1012" y="115"/>
                    <a:pt x="1012" y="0"/>
                  </a:cubicBez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325" name="Rectangle 137"/>
            <p:cNvSpPr/>
            <p:nvPr/>
          </p:nvSpPr>
          <p:spPr>
            <a:xfrm>
              <a:off x="6627" y="2614"/>
              <a:ext cx="1155" cy="760"/>
            </a:xfrm>
            <a:prstGeom prst="rect">
              <a:avLst/>
            </a:prstGeom>
            <a:gradFill rotWithShape="0">
              <a:gsLst>
                <a:gs pos="0">
                  <a:srgbClr val="333333"/>
                </a:gs>
                <a:gs pos="50000">
                  <a:srgbClr val="C0C0C0"/>
                </a:gs>
                <a:gs pos="100000">
                  <a:srgbClr val="333333"/>
                </a:gs>
              </a:gsLst>
              <a:lin ang="0" scaled="1"/>
              <a:tileRect/>
            </a:gra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FontTx/>
                <a:buNone/>
              </a:pPr>
              <a:endParaRPr lang="zh-CN" altLang="en-US" sz="24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22" name="xjhlx13"/>
          <p:cNvGrpSpPr/>
          <p:nvPr/>
        </p:nvGrpSpPr>
        <p:grpSpPr>
          <a:xfrm>
            <a:off x="8532813" y="4238625"/>
            <a:ext cx="287337" cy="373063"/>
            <a:chOff x="6627" y="2220"/>
            <a:chExt cx="1155" cy="1502"/>
          </a:xfrm>
        </p:grpSpPr>
        <p:sp>
          <p:nvSpPr>
            <p:cNvPr id="10320" name="Freeform 135"/>
            <p:cNvSpPr/>
            <p:nvPr/>
          </p:nvSpPr>
          <p:spPr>
            <a:xfrm>
              <a:off x="7067" y="3288"/>
              <a:ext cx="338" cy="434"/>
            </a:xfrm>
            <a:custGeom>
              <a:avLst/>
              <a:gdLst>
                <a:gd name="txL" fmla="*/ 0 w 2020"/>
                <a:gd name="txT" fmla="*/ 0 h 2594"/>
                <a:gd name="txR" fmla="*/ 2020 w 2020"/>
                <a:gd name="txB" fmla="*/ 2594 h 2594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020" h="2594">
                  <a:moveTo>
                    <a:pt x="472" y="15"/>
                  </a:moveTo>
                  <a:cubicBezTo>
                    <a:pt x="472" y="107"/>
                    <a:pt x="477" y="387"/>
                    <a:pt x="472" y="552"/>
                  </a:cubicBezTo>
                  <a:cubicBezTo>
                    <a:pt x="467" y="717"/>
                    <a:pt x="480" y="887"/>
                    <a:pt x="442" y="1005"/>
                  </a:cubicBezTo>
                  <a:cubicBezTo>
                    <a:pt x="404" y="1123"/>
                    <a:pt x="302" y="1180"/>
                    <a:pt x="247" y="1260"/>
                  </a:cubicBezTo>
                  <a:cubicBezTo>
                    <a:pt x="192" y="1340"/>
                    <a:pt x="152" y="1398"/>
                    <a:pt x="112" y="1488"/>
                  </a:cubicBezTo>
                  <a:cubicBezTo>
                    <a:pt x="72" y="1578"/>
                    <a:pt x="14" y="1706"/>
                    <a:pt x="7" y="1800"/>
                  </a:cubicBezTo>
                  <a:cubicBezTo>
                    <a:pt x="0" y="1894"/>
                    <a:pt x="25" y="1968"/>
                    <a:pt x="67" y="2055"/>
                  </a:cubicBezTo>
                  <a:cubicBezTo>
                    <a:pt x="109" y="2142"/>
                    <a:pt x="165" y="2245"/>
                    <a:pt x="262" y="2325"/>
                  </a:cubicBezTo>
                  <a:cubicBezTo>
                    <a:pt x="359" y="2405"/>
                    <a:pt x="515" y="2498"/>
                    <a:pt x="652" y="2535"/>
                  </a:cubicBezTo>
                  <a:cubicBezTo>
                    <a:pt x="789" y="2572"/>
                    <a:pt x="937" y="2594"/>
                    <a:pt x="1087" y="2550"/>
                  </a:cubicBezTo>
                  <a:cubicBezTo>
                    <a:pt x="1237" y="2506"/>
                    <a:pt x="1440" y="2366"/>
                    <a:pt x="1552" y="2268"/>
                  </a:cubicBezTo>
                  <a:cubicBezTo>
                    <a:pt x="1664" y="2170"/>
                    <a:pt x="1702" y="2069"/>
                    <a:pt x="1762" y="1965"/>
                  </a:cubicBezTo>
                  <a:cubicBezTo>
                    <a:pt x="1822" y="1861"/>
                    <a:pt x="1872" y="1759"/>
                    <a:pt x="1912" y="1644"/>
                  </a:cubicBezTo>
                  <a:cubicBezTo>
                    <a:pt x="1952" y="1529"/>
                    <a:pt x="2020" y="1309"/>
                    <a:pt x="2002" y="1275"/>
                  </a:cubicBezTo>
                  <a:cubicBezTo>
                    <a:pt x="1984" y="1241"/>
                    <a:pt x="1874" y="1355"/>
                    <a:pt x="1807" y="1440"/>
                  </a:cubicBezTo>
                  <a:cubicBezTo>
                    <a:pt x="1740" y="1525"/>
                    <a:pt x="1669" y="1690"/>
                    <a:pt x="1597" y="1785"/>
                  </a:cubicBezTo>
                  <a:cubicBezTo>
                    <a:pt x="1525" y="1880"/>
                    <a:pt x="1442" y="1953"/>
                    <a:pt x="1372" y="2010"/>
                  </a:cubicBezTo>
                  <a:cubicBezTo>
                    <a:pt x="1302" y="2067"/>
                    <a:pt x="1257" y="2113"/>
                    <a:pt x="1177" y="2130"/>
                  </a:cubicBezTo>
                  <a:cubicBezTo>
                    <a:pt x="1097" y="2147"/>
                    <a:pt x="982" y="2147"/>
                    <a:pt x="892" y="2115"/>
                  </a:cubicBezTo>
                  <a:cubicBezTo>
                    <a:pt x="802" y="2083"/>
                    <a:pt x="677" y="2022"/>
                    <a:pt x="637" y="1935"/>
                  </a:cubicBezTo>
                  <a:cubicBezTo>
                    <a:pt x="597" y="1848"/>
                    <a:pt x="612" y="1702"/>
                    <a:pt x="652" y="1590"/>
                  </a:cubicBezTo>
                  <a:cubicBezTo>
                    <a:pt x="692" y="1478"/>
                    <a:pt x="817" y="1355"/>
                    <a:pt x="877" y="1260"/>
                  </a:cubicBezTo>
                  <a:cubicBezTo>
                    <a:pt x="937" y="1165"/>
                    <a:pt x="990" y="1112"/>
                    <a:pt x="1012" y="1020"/>
                  </a:cubicBezTo>
                  <a:cubicBezTo>
                    <a:pt x="1034" y="928"/>
                    <a:pt x="1012" y="786"/>
                    <a:pt x="1012" y="708"/>
                  </a:cubicBezTo>
                  <a:cubicBezTo>
                    <a:pt x="1012" y="630"/>
                    <a:pt x="1012" y="670"/>
                    <a:pt x="1012" y="552"/>
                  </a:cubicBezTo>
                  <a:cubicBezTo>
                    <a:pt x="1012" y="434"/>
                    <a:pt x="1012" y="115"/>
                    <a:pt x="1012" y="0"/>
                  </a:cubicBez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321" name="Freeform 136"/>
            <p:cNvSpPr/>
            <p:nvPr/>
          </p:nvSpPr>
          <p:spPr>
            <a:xfrm flipH="1" flipV="1">
              <a:off x="7002" y="2220"/>
              <a:ext cx="338" cy="434"/>
            </a:xfrm>
            <a:custGeom>
              <a:avLst/>
              <a:gdLst>
                <a:gd name="txL" fmla="*/ 0 w 2020"/>
                <a:gd name="txT" fmla="*/ 0 h 2594"/>
                <a:gd name="txR" fmla="*/ 2020 w 2020"/>
                <a:gd name="txB" fmla="*/ 2594 h 2594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2020" h="2594">
                  <a:moveTo>
                    <a:pt x="472" y="15"/>
                  </a:moveTo>
                  <a:cubicBezTo>
                    <a:pt x="472" y="107"/>
                    <a:pt x="477" y="387"/>
                    <a:pt x="472" y="552"/>
                  </a:cubicBezTo>
                  <a:cubicBezTo>
                    <a:pt x="467" y="717"/>
                    <a:pt x="480" y="887"/>
                    <a:pt x="442" y="1005"/>
                  </a:cubicBezTo>
                  <a:cubicBezTo>
                    <a:pt x="404" y="1123"/>
                    <a:pt x="302" y="1180"/>
                    <a:pt x="247" y="1260"/>
                  </a:cubicBezTo>
                  <a:cubicBezTo>
                    <a:pt x="192" y="1340"/>
                    <a:pt x="152" y="1398"/>
                    <a:pt x="112" y="1488"/>
                  </a:cubicBezTo>
                  <a:cubicBezTo>
                    <a:pt x="72" y="1578"/>
                    <a:pt x="14" y="1706"/>
                    <a:pt x="7" y="1800"/>
                  </a:cubicBezTo>
                  <a:cubicBezTo>
                    <a:pt x="0" y="1894"/>
                    <a:pt x="25" y="1968"/>
                    <a:pt x="67" y="2055"/>
                  </a:cubicBezTo>
                  <a:cubicBezTo>
                    <a:pt x="109" y="2142"/>
                    <a:pt x="165" y="2245"/>
                    <a:pt x="262" y="2325"/>
                  </a:cubicBezTo>
                  <a:cubicBezTo>
                    <a:pt x="359" y="2405"/>
                    <a:pt x="515" y="2498"/>
                    <a:pt x="652" y="2535"/>
                  </a:cubicBezTo>
                  <a:cubicBezTo>
                    <a:pt x="789" y="2572"/>
                    <a:pt x="937" y="2594"/>
                    <a:pt x="1087" y="2550"/>
                  </a:cubicBezTo>
                  <a:cubicBezTo>
                    <a:pt x="1237" y="2506"/>
                    <a:pt x="1440" y="2366"/>
                    <a:pt x="1552" y="2268"/>
                  </a:cubicBezTo>
                  <a:cubicBezTo>
                    <a:pt x="1664" y="2170"/>
                    <a:pt x="1702" y="2069"/>
                    <a:pt x="1762" y="1965"/>
                  </a:cubicBezTo>
                  <a:cubicBezTo>
                    <a:pt x="1822" y="1861"/>
                    <a:pt x="1872" y="1759"/>
                    <a:pt x="1912" y="1644"/>
                  </a:cubicBezTo>
                  <a:cubicBezTo>
                    <a:pt x="1952" y="1529"/>
                    <a:pt x="2020" y="1309"/>
                    <a:pt x="2002" y="1275"/>
                  </a:cubicBezTo>
                  <a:cubicBezTo>
                    <a:pt x="1984" y="1241"/>
                    <a:pt x="1874" y="1355"/>
                    <a:pt x="1807" y="1440"/>
                  </a:cubicBezTo>
                  <a:cubicBezTo>
                    <a:pt x="1740" y="1525"/>
                    <a:pt x="1669" y="1690"/>
                    <a:pt x="1597" y="1785"/>
                  </a:cubicBezTo>
                  <a:cubicBezTo>
                    <a:pt x="1525" y="1880"/>
                    <a:pt x="1442" y="1953"/>
                    <a:pt x="1372" y="2010"/>
                  </a:cubicBezTo>
                  <a:cubicBezTo>
                    <a:pt x="1302" y="2067"/>
                    <a:pt x="1257" y="2113"/>
                    <a:pt x="1177" y="2130"/>
                  </a:cubicBezTo>
                  <a:cubicBezTo>
                    <a:pt x="1097" y="2147"/>
                    <a:pt x="982" y="2147"/>
                    <a:pt x="892" y="2115"/>
                  </a:cubicBezTo>
                  <a:cubicBezTo>
                    <a:pt x="802" y="2083"/>
                    <a:pt x="677" y="2022"/>
                    <a:pt x="637" y="1935"/>
                  </a:cubicBezTo>
                  <a:cubicBezTo>
                    <a:pt x="597" y="1848"/>
                    <a:pt x="612" y="1702"/>
                    <a:pt x="652" y="1590"/>
                  </a:cubicBezTo>
                  <a:cubicBezTo>
                    <a:pt x="692" y="1478"/>
                    <a:pt x="817" y="1355"/>
                    <a:pt x="877" y="1260"/>
                  </a:cubicBezTo>
                  <a:cubicBezTo>
                    <a:pt x="937" y="1165"/>
                    <a:pt x="990" y="1112"/>
                    <a:pt x="1012" y="1020"/>
                  </a:cubicBezTo>
                  <a:cubicBezTo>
                    <a:pt x="1034" y="928"/>
                    <a:pt x="1012" y="786"/>
                    <a:pt x="1012" y="708"/>
                  </a:cubicBezTo>
                  <a:cubicBezTo>
                    <a:pt x="1012" y="630"/>
                    <a:pt x="1012" y="670"/>
                    <a:pt x="1012" y="552"/>
                  </a:cubicBezTo>
                  <a:cubicBezTo>
                    <a:pt x="1012" y="434"/>
                    <a:pt x="1012" y="115"/>
                    <a:pt x="1012" y="0"/>
                  </a:cubicBez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322" name="Rectangle 137"/>
            <p:cNvSpPr/>
            <p:nvPr/>
          </p:nvSpPr>
          <p:spPr>
            <a:xfrm>
              <a:off x="6627" y="2614"/>
              <a:ext cx="1155" cy="760"/>
            </a:xfrm>
            <a:prstGeom prst="rect">
              <a:avLst/>
            </a:prstGeom>
            <a:gradFill rotWithShape="0">
              <a:gsLst>
                <a:gs pos="0">
                  <a:srgbClr val="333333"/>
                </a:gs>
                <a:gs pos="50000">
                  <a:srgbClr val="C0C0C0"/>
                </a:gs>
                <a:gs pos="100000">
                  <a:srgbClr val="333333"/>
                </a:gs>
              </a:gsLst>
              <a:lin ang="0" scaled="1"/>
              <a:tileRect/>
            </a:gra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FontTx/>
                <a:buNone/>
              </a:pPr>
              <a:endParaRPr lang="zh-CN" altLang="en-US" sz="24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10297" name="Object 120"/>
          <p:cNvGraphicFramePr>
            <a:graphicFrameLocks/>
          </p:cNvGraphicFramePr>
          <p:nvPr/>
        </p:nvGraphicFramePr>
        <p:xfrm>
          <a:off x="6777038" y="2325688"/>
          <a:ext cx="342900" cy="404812"/>
        </p:xfrm>
        <a:graphic>
          <a:graphicData uri="http://schemas.openxmlformats.org/presentationml/2006/ole">
            <p:oleObj spid="_x0000_s3074" r:id="rId3" imgW="139579" imgH="164957" progId="">
              <p:embed/>
            </p:oleObj>
          </a:graphicData>
        </a:graphic>
      </p:graphicFrame>
      <p:sp>
        <p:nvSpPr>
          <p:cNvPr id="71" name="TextBox 10"/>
          <p:cNvSpPr txBox="1"/>
          <p:nvPr/>
        </p:nvSpPr>
        <p:spPr>
          <a:xfrm>
            <a:off x="971550" y="2887663"/>
            <a:ext cx="94615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0.5</a:t>
            </a:r>
          </a:p>
        </p:txBody>
      </p:sp>
      <p:sp>
        <p:nvSpPr>
          <p:cNvPr id="72" name="TextBox 10"/>
          <p:cNvSpPr txBox="1"/>
          <p:nvPr/>
        </p:nvSpPr>
        <p:spPr>
          <a:xfrm>
            <a:off x="971550" y="3582988"/>
            <a:ext cx="94615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1.0</a:t>
            </a:r>
          </a:p>
        </p:txBody>
      </p:sp>
      <p:sp>
        <p:nvSpPr>
          <p:cNvPr id="73" name="TextBox 10"/>
          <p:cNvSpPr txBox="1"/>
          <p:nvPr/>
        </p:nvSpPr>
        <p:spPr>
          <a:xfrm>
            <a:off x="971550" y="4198938"/>
            <a:ext cx="94615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1.5</a:t>
            </a:r>
          </a:p>
        </p:txBody>
      </p:sp>
      <p:sp>
        <p:nvSpPr>
          <p:cNvPr id="74" name="TextBox 10"/>
          <p:cNvSpPr txBox="1"/>
          <p:nvPr/>
        </p:nvSpPr>
        <p:spPr>
          <a:xfrm>
            <a:off x="1849438" y="2889250"/>
            <a:ext cx="94615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0.1</a:t>
            </a:r>
          </a:p>
        </p:txBody>
      </p:sp>
      <p:sp>
        <p:nvSpPr>
          <p:cNvPr id="75" name="TextBox 10"/>
          <p:cNvSpPr txBox="1"/>
          <p:nvPr/>
        </p:nvSpPr>
        <p:spPr>
          <a:xfrm>
            <a:off x="1857375" y="3609975"/>
            <a:ext cx="94615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0.1</a:t>
            </a:r>
          </a:p>
        </p:txBody>
      </p:sp>
      <p:sp>
        <p:nvSpPr>
          <p:cNvPr id="76" name="TextBox 10"/>
          <p:cNvSpPr txBox="1"/>
          <p:nvPr/>
        </p:nvSpPr>
        <p:spPr>
          <a:xfrm>
            <a:off x="1857375" y="4230688"/>
            <a:ext cx="94615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0.1</a:t>
            </a:r>
          </a:p>
        </p:txBody>
      </p:sp>
      <p:sp>
        <p:nvSpPr>
          <p:cNvPr id="77" name="TextBox 10"/>
          <p:cNvSpPr txBox="1"/>
          <p:nvPr/>
        </p:nvSpPr>
        <p:spPr>
          <a:xfrm>
            <a:off x="2773363" y="2914650"/>
            <a:ext cx="94615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0.05</a:t>
            </a:r>
          </a:p>
        </p:txBody>
      </p:sp>
      <p:sp>
        <p:nvSpPr>
          <p:cNvPr id="78" name="TextBox 10"/>
          <p:cNvSpPr txBox="1"/>
          <p:nvPr/>
        </p:nvSpPr>
        <p:spPr>
          <a:xfrm>
            <a:off x="2792413" y="3589338"/>
            <a:ext cx="94615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0.10</a:t>
            </a:r>
          </a:p>
        </p:txBody>
      </p:sp>
      <p:sp>
        <p:nvSpPr>
          <p:cNvPr id="79" name="TextBox 10"/>
          <p:cNvSpPr txBox="1"/>
          <p:nvPr/>
        </p:nvSpPr>
        <p:spPr>
          <a:xfrm>
            <a:off x="2765425" y="4238625"/>
            <a:ext cx="94615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0.15</a:t>
            </a:r>
          </a:p>
        </p:txBody>
      </p:sp>
      <p:sp>
        <p:nvSpPr>
          <p:cNvPr id="80" name="TextBox 10"/>
          <p:cNvSpPr txBox="1"/>
          <p:nvPr/>
        </p:nvSpPr>
        <p:spPr>
          <a:xfrm>
            <a:off x="3802063" y="2887663"/>
            <a:ext cx="1011237" cy="5857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0.30</a:t>
            </a:r>
          </a:p>
        </p:txBody>
      </p:sp>
      <p:sp>
        <p:nvSpPr>
          <p:cNvPr id="81" name="TextBox 10"/>
          <p:cNvSpPr txBox="1"/>
          <p:nvPr/>
        </p:nvSpPr>
        <p:spPr>
          <a:xfrm>
            <a:off x="3757613" y="3589338"/>
            <a:ext cx="94615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0.45</a:t>
            </a:r>
          </a:p>
        </p:txBody>
      </p:sp>
      <p:sp>
        <p:nvSpPr>
          <p:cNvPr id="82" name="TextBox 10"/>
          <p:cNvSpPr txBox="1"/>
          <p:nvPr/>
        </p:nvSpPr>
        <p:spPr>
          <a:xfrm>
            <a:off x="3757613" y="4221163"/>
            <a:ext cx="94615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0.65</a:t>
            </a:r>
          </a:p>
        </p:txBody>
      </p:sp>
      <p:sp>
        <p:nvSpPr>
          <p:cNvPr id="83" name="TextBox 10"/>
          <p:cNvSpPr txBox="1"/>
          <p:nvPr/>
        </p:nvSpPr>
        <p:spPr>
          <a:xfrm>
            <a:off x="4799013" y="2914650"/>
            <a:ext cx="708025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0.3</a:t>
            </a:r>
          </a:p>
        </p:txBody>
      </p:sp>
      <p:sp>
        <p:nvSpPr>
          <p:cNvPr id="84" name="TextBox 10"/>
          <p:cNvSpPr txBox="1"/>
          <p:nvPr/>
        </p:nvSpPr>
        <p:spPr>
          <a:xfrm>
            <a:off x="4810125" y="3582988"/>
            <a:ext cx="708025" cy="5857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0.3</a:t>
            </a:r>
          </a:p>
        </p:txBody>
      </p:sp>
      <p:sp>
        <p:nvSpPr>
          <p:cNvPr id="85" name="TextBox 10"/>
          <p:cNvSpPr txBox="1"/>
          <p:nvPr/>
        </p:nvSpPr>
        <p:spPr>
          <a:xfrm>
            <a:off x="4795838" y="4205288"/>
            <a:ext cx="708025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0.3</a:t>
            </a:r>
          </a:p>
        </p:txBody>
      </p:sp>
      <p:sp>
        <p:nvSpPr>
          <p:cNvPr id="86" name="TextBox 10"/>
          <p:cNvSpPr txBox="1"/>
          <p:nvPr/>
        </p:nvSpPr>
        <p:spPr>
          <a:xfrm>
            <a:off x="5616575" y="2887663"/>
            <a:ext cx="1011238" cy="5857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0.09</a:t>
            </a:r>
          </a:p>
        </p:txBody>
      </p:sp>
      <p:sp>
        <p:nvSpPr>
          <p:cNvPr id="87" name="TextBox 10"/>
          <p:cNvSpPr txBox="1"/>
          <p:nvPr/>
        </p:nvSpPr>
        <p:spPr>
          <a:xfrm>
            <a:off x="5640388" y="3563938"/>
            <a:ext cx="1011237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0.14</a:t>
            </a:r>
          </a:p>
        </p:txBody>
      </p:sp>
      <p:sp>
        <p:nvSpPr>
          <p:cNvPr id="88" name="TextBox 10"/>
          <p:cNvSpPr txBox="1"/>
          <p:nvPr/>
        </p:nvSpPr>
        <p:spPr>
          <a:xfrm>
            <a:off x="5672138" y="4205288"/>
            <a:ext cx="1011237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/>
              </a:rPr>
              <a:t>0.20</a:t>
            </a:r>
          </a:p>
        </p:txBody>
      </p:sp>
      <p:sp>
        <p:nvSpPr>
          <p:cNvPr id="10316" name="文本框 1"/>
          <p:cNvSpPr txBox="1"/>
          <p:nvPr/>
        </p:nvSpPr>
        <p:spPr>
          <a:xfrm>
            <a:off x="6953250" y="2297113"/>
            <a:ext cx="542925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FontTx/>
              <a:buNone/>
            </a:pPr>
            <a:r>
              <a:rPr lang="en-US" altLang="zh-CN" sz="2400" b="1" dirty="0">
                <a:latin typeface="Arial" panose="020B0604020202020204" pitchFamily="34" charset="0"/>
              </a:rPr>
              <a:t>/%</a:t>
            </a:r>
            <a:endParaRPr lang="zh-CN" altLang="en-US" sz="2400" b="1" dirty="0">
              <a:latin typeface="Arial" panose="020B0604020202020204" pitchFamily="34" charset="0"/>
            </a:endParaRPr>
          </a:p>
        </p:txBody>
      </p:sp>
      <p:sp>
        <p:nvSpPr>
          <p:cNvPr id="90" name="TextBox 10"/>
          <p:cNvSpPr txBox="1"/>
          <p:nvPr/>
        </p:nvSpPr>
        <p:spPr>
          <a:xfrm>
            <a:off x="6594475" y="2862263"/>
            <a:ext cx="1011238" cy="5857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7030A0"/>
                </a:solidFill>
                <a:latin typeface="Times New Roman" panose="02020603050405020304" pitchFamily="18" charset="0"/>
                <a:ea typeface="楷体_GB2312"/>
              </a:rPr>
              <a:t>55.6</a:t>
            </a:r>
          </a:p>
        </p:txBody>
      </p:sp>
      <p:sp>
        <p:nvSpPr>
          <p:cNvPr id="91" name="TextBox 10"/>
          <p:cNvSpPr txBox="1"/>
          <p:nvPr/>
        </p:nvSpPr>
        <p:spPr>
          <a:xfrm>
            <a:off x="6615113" y="3538538"/>
            <a:ext cx="1011237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7030A0"/>
                </a:solidFill>
                <a:latin typeface="Times New Roman" panose="02020603050405020304" pitchFamily="18" charset="0"/>
                <a:ea typeface="楷体_GB2312"/>
              </a:rPr>
              <a:t>71.4</a:t>
            </a:r>
          </a:p>
        </p:txBody>
      </p:sp>
      <p:sp>
        <p:nvSpPr>
          <p:cNvPr id="92" name="TextBox 10"/>
          <p:cNvSpPr txBox="1"/>
          <p:nvPr/>
        </p:nvSpPr>
        <p:spPr>
          <a:xfrm>
            <a:off x="6634163" y="4170363"/>
            <a:ext cx="1012825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7030A0"/>
                </a:solidFill>
                <a:latin typeface="Times New Roman" panose="02020603050405020304" pitchFamily="18" charset="0"/>
                <a:ea typeface="楷体_GB2312"/>
              </a:rPr>
              <a:t>75.0</a:t>
            </a: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nimBg="1"/>
      <p:bldP spid="4" grpId="0" bldLvl="0" animBg="1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90" grpId="0"/>
      <p:bldP spid="91" grpId="0"/>
      <p:bldP spid="92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859</Words>
  <PresentationFormat>全屏显示(4:3)</PresentationFormat>
  <Paragraphs>170</Paragraphs>
  <Slides>16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16</vt:i4>
      </vt:variant>
    </vt:vector>
  </HeadingPairs>
  <TitlesOfParts>
    <vt:vector size="17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User</cp:lastModifiedBy>
  <cp:revision>10</cp:revision>
  <dcterms:created xsi:type="dcterms:W3CDTF">2020-02-09T01:43:08Z</dcterms:created>
  <dcterms:modified xsi:type="dcterms:W3CDTF">2020-02-09T02:11:35Z</dcterms:modified>
</cp:coreProperties>
</file>