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8"/>
  </p:notesMasterIdLst>
  <p:sldIdLst>
    <p:sldId id="396" r:id="rId3"/>
    <p:sldId id="293" r:id="rId4"/>
    <p:sldId id="512" r:id="rId5"/>
    <p:sldId id="423" r:id="rId6"/>
    <p:sldId id="513" r:id="rId7"/>
    <p:sldId id="433" r:id="rId8"/>
    <p:sldId id="483" r:id="rId9"/>
    <p:sldId id="484" r:id="rId10"/>
    <p:sldId id="501" r:id="rId11"/>
    <p:sldId id="502" r:id="rId12"/>
    <p:sldId id="503" r:id="rId13"/>
    <p:sldId id="504" r:id="rId14"/>
    <p:sldId id="514" r:id="rId15"/>
    <p:sldId id="515" r:id="rId16"/>
    <p:sldId id="508" r:id="rId17"/>
    <p:sldId id="424" r:id="rId18"/>
    <p:sldId id="516" r:id="rId19"/>
    <p:sldId id="425" r:id="rId20"/>
    <p:sldId id="485" r:id="rId21"/>
    <p:sldId id="505" r:id="rId22"/>
    <p:sldId id="487" r:id="rId23"/>
    <p:sldId id="509" r:id="rId24"/>
    <p:sldId id="427" r:id="rId25"/>
    <p:sldId id="428" r:id="rId26"/>
    <p:sldId id="437" r:id="rId27"/>
    <p:sldId id="438" r:id="rId28"/>
    <p:sldId id="493" r:id="rId29"/>
    <p:sldId id="490" r:id="rId30"/>
    <p:sldId id="510" r:id="rId31"/>
    <p:sldId id="429" r:id="rId32"/>
    <p:sldId id="430" r:id="rId33"/>
    <p:sldId id="431" r:id="rId34"/>
    <p:sldId id="496" r:id="rId35"/>
    <p:sldId id="517" r:id="rId36"/>
    <p:sldId id="497" r:id="rId37"/>
    <p:sldId id="507" r:id="rId38"/>
    <p:sldId id="511" r:id="rId39"/>
    <p:sldId id="452" r:id="rId40"/>
    <p:sldId id="449" r:id="rId41"/>
    <p:sldId id="451" r:id="rId42"/>
    <p:sldId id="498" r:id="rId43"/>
    <p:sldId id="499" r:id="rId44"/>
    <p:sldId id="500" r:id="rId45"/>
    <p:sldId id="432" r:id="rId46"/>
    <p:sldId id="475" r:id="rId47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5394" autoAdjust="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76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6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file:///C:\Documents%20and%20Settings\Administrator\&#26700;&#38754;\pai\&#27491;&#25991;pai\2018XD-198&#31572;.TI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Documents%20and%20Settings\Administrator\&#26700;&#38754;\pai\&#27491;&#25991;pai\2018XD-199&#31572;.eps" TargetMode="Externa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ZKYW-502.T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2137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047618" y="2554406"/>
            <a:ext cx="492987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部分  电与磁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讲  欧姆定律</a:t>
            </a: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274779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/>
              <a:t>(2018</a:t>
            </a:r>
            <a:r>
              <a:rPr lang="zh-CN" altLang="zh-CN" sz="2800" dirty="0"/>
              <a:t>年第</a:t>
            </a:r>
            <a:r>
              <a:rPr lang="en-US" altLang="zh-CN" sz="2800" dirty="0"/>
              <a:t>11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4</a:t>
            </a:r>
            <a:r>
              <a:rPr lang="zh-CN" altLang="zh-CN" sz="2800" dirty="0"/>
              <a:t>甲所示，闭合开关时，电压表示数如图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4</a:t>
            </a:r>
            <a:r>
              <a:rPr lang="zh-CN" altLang="zh-CN" sz="2800" dirty="0"/>
              <a:t>乙所示为</a:t>
            </a:r>
            <a:r>
              <a:rPr lang="en-US" altLang="zh-CN" sz="2800" dirty="0"/>
              <a:t>_______V</a:t>
            </a:r>
            <a:r>
              <a:rPr lang="zh-CN" altLang="zh-CN" sz="2800" dirty="0"/>
              <a:t>；将滑动变阻器的滑片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向右移动时，电流表示数将</a:t>
            </a:r>
            <a:r>
              <a:rPr lang="en-US" altLang="zh-CN" sz="2800" dirty="0"/>
              <a:t>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变大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变小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不变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，下同</a:t>
            </a:r>
            <a:r>
              <a:rPr lang="en-US" altLang="zh-CN" sz="2800" dirty="0"/>
              <a:t>)</a:t>
            </a:r>
            <a:r>
              <a:rPr lang="zh-CN" altLang="zh-CN" sz="2800" dirty="0"/>
              <a:t>，电压表示数将</a:t>
            </a:r>
            <a:r>
              <a:rPr lang="en-US" altLang="zh-CN" sz="2800" dirty="0"/>
              <a:t>______</a:t>
            </a:r>
            <a:r>
              <a:rPr lang="zh-CN" altLang="zh-CN" sz="2800" dirty="0"/>
              <a:t>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5375138" y="1469507"/>
            <a:ext cx="82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2.2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564209" y="1891788"/>
            <a:ext cx="115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748680" y="2729842"/>
            <a:ext cx="115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变大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44" y="3606896"/>
            <a:ext cx="5375138" cy="2620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274779" cy="25930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在“探究电流跟电压关系”的实验中：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用笔画线代替导线将图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12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－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中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电路连接完整，要求实验过程中滑动变阻器的滑片从右向左移动。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导线不能交叉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</p:txBody>
      </p:sp>
      <p:sp>
        <p:nvSpPr>
          <p:cNvPr id="9" name="矩形 8"/>
          <p:cNvSpPr/>
          <p:nvPr/>
        </p:nvSpPr>
        <p:spPr>
          <a:xfrm>
            <a:off x="4100775" y="612507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12-5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416276" y="3329515"/>
            <a:ext cx="4157785" cy="2614179"/>
            <a:chOff x="-1027648" y="2213000"/>
            <a:chExt cx="11196942" cy="7040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23707" y="2213000"/>
              <a:ext cx="11193001" cy="2432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023707" y="4645000"/>
              <a:ext cx="11193001" cy="2432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027648" y="7077000"/>
              <a:ext cx="11193001" cy="2176000"/>
            </a:xfrm>
            <a:prstGeom prst="rect">
              <a:avLst/>
            </a:prstGeom>
          </p:spPr>
        </p:pic>
      </p:grpSp>
      <p:pic>
        <p:nvPicPr>
          <p:cNvPr id="17410" name="Picture 2" descr="C:\Documents and Settings\Administrator\桌面\pai\正文pai\2018XD-198答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74" y="3329515"/>
            <a:ext cx="4513158" cy="261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274779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在“探究电流跟电压关系”的实验中：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(3)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在实验操作过程中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保持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不变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，闭合开关时，调节滑动变阻器的滑片</a:t>
            </a:r>
            <a:r>
              <a:rPr lang="en-US" altLang="zh-CN" sz="2800" i="1" dirty="0">
                <a:cs typeface="方正静蕾简体" panose="03000509000000000000" pitchFamily="65" charset="-122"/>
              </a:rPr>
              <a:t>P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做了三组实验数据，如表所示，请根据该表中数据在图</a:t>
            </a:r>
            <a:r>
              <a:rPr lang="en-US" altLang="zh-CN" sz="2800" dirty="0">
                <a:cs typeface="方正静蕾简体" panose="03000509000000000000" pitchFamily="65" charset="-122"/>
              </a:rPr>
              <a:t>12</a:t>
            </a:r>
            <a:r>
              <a:rPr lang="zh-CN" altLang="en-US" sz="2800" dirty="0">
                <a:cs typeface="方正静蕾简体" panose="03000509000000000000" pitchFamily="65" charset="-122"/>
              </a:rPr>
              <a:t>－</a:t>
            </a:r>
            <a:r>
              <a:rPr lang="en-US" altLang="zh-CN" sz="2800" dirty="0">
                <a:cs typeface="方正静蕾简体" panose="03000509000000000000" pitchFamily="65" charset="-122"/>
              </a:rPr>
              <a:t>8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中进行描点连线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对实验数据进行分析，归纳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出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结论是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  </a:t>
            </a:r>
            <a:r>
              <a:rPr lang="en-US" altLang="zh-CN" sz="2800" u="sng" dirty="0" smtClean="0">
                <a:solidFill>
                  <a:schemeClr val="bg1"/>
                </a:solidFill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</a:p>
          <a:p>
            <a:pPr fontAlgn="auto">
              <a:lnSpc>
                <a:spcPts val="3860"/>
              </a:lnSpc>
            </a:pP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89998" y="608531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12-6</a:t>
            </a:r>
            <a:endParaRPr lang="zh-CN" altLang="en-US" dirty="0"/>
          </a:p>
        </p:txBody>
      </p:sp>
      <p:sp>
        <p:nvSpPr>
          <p:cNvPr id="18" name="TextBox 16"/>
          <p:cNvSpPr txBox="1"/>
          <p:nvPr/>
        </p:nvSpPr>
        <p:spPr>
          <a:xfrm>
            <a:off x="4431429" y="2098473"/>
            <a:ext cx="115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239256" y="5600561"/>
            <a:ext cx="5223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电阻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一定时，通过导体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的电流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与导体两端的电压成正比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1968" y="3789923"/>
          <a:ext cx="5484177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3272"/>
                <a:gridCol w="1143635"/>
                <a:gridCol w="1143635"/>
                <a:gridCol w="114363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实验次数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电压表</a:t>
                      </a:r>
                      <a:r>
                        <a:rPr lang="en-US" sz="2800" i="1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/V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1.0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电流表</a:t>
                      </a:r>
                      <a:r>
                        <a:rPr lang="en-US" sz="2800" i="1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/A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0.11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0.20</a:t>
                      </a:r>
                      <a:endParaRPr lang="zh-CN" sz="2800" kern="10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0.26</a:t>
                      </a:r>
                      <a:endParaRPr lang="zh-CN" sz="28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463" y="3842336"/>
            <a:ext cx="2457284" cy="2052517"/>
          </a:xfrm>
          <a:prstGeom prst="rect">
            <a:avLst/>
          </a:prstGeom>
        </p:spPr>
      </p:pic>
      <p:pic>
        <p:nvPicPr>
          <p:cNvPr id="18434" name="Picture 2" descr="C:\Documents and Settings\Administrator\桌面\pai\正文pai\2018XD-199答.eps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63" y="3726853"/>
            <a:ext cx="2619996" cy="228348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274779" cy="4534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6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7</a:t>
            </a:r>
            <a:r>
              <a:rPr lang="zh-CN" altLang="zh-CN" sz="2800" dirty="0"/>
              <a:t>所示，灯泡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的电阻分为</a:t>
            </a:r>
            <a:r>
              <a:rPr lang="en-US" altLang="zh-CN" sz="2800" dirty="0"/>
              <a:t>10 Ω</a:t>
            </a:r>
            <a:r>
              <a:rPr lang="zh-CN" altLang="zh-CN" sz="2800" dirty="0"/>
              <a:t>、</a:t>
            </a:r>
            <a:r>
              <a:rPr lang="en-US" altLang="zh-CN" sz="2800" dirty="0"/>
              <a:t>20 Ω</a:t>
            </a:r>
            <a:r>
              <a:rPr lang="zh-CN" altLang="zh-CN" sz="2800" dirty="0"/>
              <a:t>。闭合开关</a:t>
            </a:r>
            <a:r>
              <a:rPr lang="en-US" altLang="zh-CN" sz="2800" dirty="0"/>
              <a:t>S</a:t>
            </a:r>
            <a:r>
              <a:rPr lang="zh-CN" altLang="zh-CN" sz="2800" dirty="0"/>
              <a:t>。通过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的电流分别为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，它们两端的电压分别为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，则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∶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1∶1</a:t>
            </a:r>
            <a:r>
              <a:rPr lang="zh-CN" altLang="zh-CN" sz="2800" dirty="0"/>
              <a:t>，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∶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2∶1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∶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1∶2</a:t>
            </a:r>
            <a:r>
              <a:rPr lang="zh-CN" altLang="zh-CN" sz="2800" dirty="0"/>
              <a:t>，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∶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1∶1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∶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1∶1</a:t>
            </a:r>
            <a:r>
              <a:rPr lang="zh-CN" altLang="zh-CN" sz="2800" dirty="0"/>
              <a:t>，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∶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1∶2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∶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1∶2</a:t>
            </a:r>
            <a:r>
              <a:rPr lang="zh-CN" altLang="zh-CN" sz="2800" dirty="0"/>
              <a:t>，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∶</a:t>
            </a:r>
            <a:r>
              <a:rPr lang="en-US" altLang="zh-CN" sz="2800" i="1" dirty="0"/>
              <a:t>U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1∶2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7526526" y="2572836"/>
            <a:ext cx="115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62" y="3383088"/>
            <a:ext cx="3096761" cy="2554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4715" y="883744"/>
            <a:ext cx="8274779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20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8</a:t>
            </a:r>
            <a:r>
              <a:rPr lang="zh-CN" altLang="zh-CN" sz="2800" dirty="0"/>
              <a:t>所示，电源的电压恒定，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为定值电阻，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的阻值为</a:t>
            </a:r>
            <a:r>
              <a:rPr lang="en-US" altLang="zh-CN" sz="2800" dirty="0"/>
              <a:t>60 Ω</a:t>
            </a:r>
            <a:r>
              <a:rPr lang="zh-CN" altLang="zh-CN" sz="2800" dirty="0"/>
              <a:t>。只闭合开关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时，电流表的示数为</a:t>
            </a:r>
            <a:r>
              <a:rPr lang="en-US" altLang="zh-CN" sz="2800" dirty="0"/>
              <a:t>0.2 A</a:t>
            </a:r>
            <a:r>
              <a:rPr lang="zh-CN" altLang="zh-CN" sz="2800" dirty="0"/>
              <a:t>，再</a:t>
            </a:r>
            <a:r>
              <a:rPr lang="zh-CN" altLang="zh-CN" sz="2800" dirty="0" smtClean="0"/>
              <a:t>闭</a:t>
            </a:r>
            <a:endParaRPr lang="en-US" altLang="zh-CN" sz="2800" dirty="0" smtClean="0"/>
          </a:p>
          <a:p>
            <a:r>
              <a:rPr lang="zh-CN" altLang="zh-CN" sz="2800" dirty="0" smtClean="0"/>
              <a:t>合</a:t>
            </a:r>
            <a:r>
              <a:rPr lang="zh-CN" altLang="zh-CN" sz="2800" dirty="0"/>
              <a:t>开关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时，电流表的示数为</a:t>
            </a:r>
            <a:r>
              <a:rPr lang="en-US" altLang="zh-CN" sz="2800" dirty="0"/>
              <a:t>0.6 </a:t>
            </a:r>
            <a:endParaRPr lang="en-US" altLang="zh-CN" sz="2800" dirty="0" smtClean="0"/>
          </a:p>
          <a:p>
            <a:r>
              <a:rPr lang="en-US" altLang="zh-CN" sz="2800" dirty="0" smtClean="0"/>
              <a:t>A</a:t>
            </a:r>
            <a:r>
              <a:rPr lang="zh-CN" altLang="zh-CN" sz="2800" dirty="0"/>
              <a:t>。求：</a:t>
            </a:r>
          </a:p>
          <a:p>
            <a:r>
              <a:rPr lang="en-US" altLang="zh-CN" sz="2800" dirty="0" smtClean="0"/>
              <a:t>(</a:t>
            </a:r>
            <a:r>
              <a:rPr lang="en-US" altLang="zh-CN" sz="2800" dirty="0"/>
              <a:t>1)</a:t>
            </a:r>
            <a:r>
              <a:rPr lang="zh-CN" altLang="zh-CN" sz="2800" dirty="0"/>
              <a:t>电源的电压；</a:t>
            </a:r>
          </a:p>
          <a:p>
            <a:r>
              <a:rPr lang="en-US" altLang="zh-CN" sz="2800" dirty="0"/>
              <a:t>(2)</a:t>
            </a:r>
            <a:r>
              <a:rPr lang="zh-CN" altLang="zh-CN" sz="2800" dirty="0"/>
              <a:t>电阻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的阻值；</a:t>
            </a:r>
          </a:p>
          <a:p>
            <a:r>
              <a:rPr lang="en-US" altLang="zh-CN" sz="2800" dirty="0"/>
              <a:t>(3)</a:t>
            </a:r>
            <a:r>
              <a:rPr lang="zh-CN" altLang="zh-CN" sz="2800" dirty="0"/>
              <a:t>开关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均闭合后，通电</a:t>
            </a:r>
            <a:r>
              <a:rPr lang="en-US" altLang="zh-CN" sz="2800" dirty="0"/>
              <a:t>10 </a:t>
            </a:r>
            <a:r>
              <a:rPr lang="en-US" altLang="zh-CN" sz="2800" dirty="0" smtClean="0"/>
              <a:t>s</a:t>
            </a:r>
          </a:p>
          <a:p>
            <a:r>
              <a:rPr lang="zh-CN" altLang="zh-CN" sz="2800" dirty="0" smtClean="0"/>
              <a:t>电路</a:t>
            </a:r>
            <a:r>
              <a:rPr lang="zh-CN" altLang="zh-CN" sz="2800" dirty="0"/>
              <a:t>消耗的总电能。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680" y="2009953"/>
            <a:ext cx="2996043" cy="239937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11985" y="769441"/>
            <a:ext cx="8420238" cy="5780044"/>
            <a:chOff x="311985" y="769441"/>
            <a:chExt cx="8420238" cy="5780044"/>
          </a:xfrm>
        </p:grpSpPr>
        <p:sp>
          <p:nvSpPr>
            <p:cNvPr id="11" name="TextBox 16"/>
            <p:cNvSpPr txBox="1"/>
            <p:nvPr/>
          </p:nvSpPr>
          <p:spPr>
            <a:xfrm>
              <a:off x="311985" y="769441"/>
              <a:ext cx="8420238" cy="57800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800" dirty="0">
                  <a:solidFill>
                    <a:srgbClr val="FF0000"/>
                  </a:solidFill>
                </a:rPr>
                <a:t>解：</a:t>
              </a:r>
              <a:r>
                <a:rPr lang="en-US" altLang="zh-CN" sz="2800" dirty="0">
                  <a:solidFill>
                    <a:srgbClr val="FF0000"/>
                  </a:solidFill>
                </a:rPr>
                <a:t>(1)</a:t>
              </a:r>
              <a:r>
                <a:rPr lang="zh-CN" altLang="zh-CN" sz="2800" dirty="0">
                  <a:solidFill>
                    <a:srgbClr val="FF0000"/>
                  </a:solidFill>
                </a:rPr>
                <a:t>只闭合开关</a:t>
              </a:r>
              <a:r>
                <a:rPr lang="en-US" altLang="zh-CN" sz="2800" dirty="0">
                  <a:solidFill>
                    <a:srgbClr val="FF0000"/>
                  </a:solidFill>
                </a:rPr>
                <a:t>S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0</a:t>
              </a:r>
              <a:r>
                <a:rPr lang="zh-CN" altLang="zh-CN" sz="2800" dirty="0">
                  <a:solidFill>
                    <a:srgbClr val="FF0000"/>
                  </a:solidFill>
                </a:rPr>
                <a:t>时，通过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2</a:t>
              </a:r>
              <a:r>
                <a:rPr lang="zh-CN" altLang="zh-CN" sz="2800" dirty="0">
                  <a:solidFill>
                    <a:srgbClr val="FF0000"/>
                  </a:solidFill>
                </a:rPr>
                <a:t>的</a:t>
              </a:r>
              <a:r>
                <a:rPr lang="zh-CN" altLang="zh-CN" sz="2800" dirty="0" smtClean="0">
                  <a:solidFill>
                    <a:srgbClr val="FF0000"/>
                  </a:solidFill>
                </a:rPr>
                <a:t>电流</a:t>
              </a:r>
              <a:endParaRPr lang="en-US" altLang="zh-CN" sz="28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rgbClr val="FF0000"/>
                  </a:solidFill>
                </a:rPr>
                <a:t>I</a:t>
              </a:r>
              <a:r>
                <a:rPr lang="en-US" altLang="zh-CN" sz="28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0.2 A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，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2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60 Ω</a:t>
              </a:r>
              <a:endParaRPr lang="zh-CN" altLang="zh-CN" sz="2800" dirty="0">
                <a:solidFill>
                  <a:srgbClr val="FF000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zh-CN" sz="2800" dirty="0">
                  <a:solidFill>
                    <a:srgbClr val="FF0000"/>
                  </a:solidFill>
                </a:rPr>
                <a:t>根据欧姆定律，电源电压为</a:t>
              </a:r>
              <a:r>
                <a:rPr lang="zh-CN" altLang="zh-CN" sz="2800" dirty="0" smtClean="0">
                  <a:solidFill>
                    <a:srgbClr val="FF0000"/>
                  </a:solidFill>
                </a:rPr>
                <a:t>：</a:t>
              </a:r>
              <a:endParaRPr lang="en-US" altLang="zh-CN" sz="2800" dirty="0" smtClean="0">
                <a:solidFill>
                  <a:srgbClr val="FF000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i="1" dirty="0" smtClean="0">
                  <a:solidFill>
                    <a:srgbClr val="FF0000"/>
                  </a:solidFill>
                </a:rPr>
                <a:t>U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I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2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2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0.2 A×60 Ω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12 V</a:t>
              </a:r>
              <a:endParaRPr lang="zh-CN" altLang="zh-CN" sz="2800" dirty="0">
                <a:solidFill>
                  <a:srgbClr val="FF000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FF0000"/>
                  </a:solidFill>
                </a:rPr>
                <a:t>(2)</a:t>
              </a:r>
              <a:r>
                <a:rPr lang="zh-CN" altLang="zh-CN" sz="2800" dirty="0">
                  <a:solidFill>
                    <a:srgbClr val="FF0000"/>
                  </a:solidFill>
                </a:rPr>
                <a:t>开关</a:t>
              </a:r>
              <a:r>
                <a:rPr lang="en-US" altLang="zh-CN" sz="2800" dirty="0">
                  <a:solidFill>
                    <a:srgbClr val="FF0000"/>
                  </a:solidFill>
                </a:rPr>
                <a:t>S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0</a:t>
              </a:r>
              <a:r>
                <a:rPr lang="zh-CN" altLang="zh-CN" sz="2800" dirty="0">
                  <a:solidFill>
                    <a:srgbClr val="FF0000"/>
                  </a:solidFill>
                </a:rPr>
                <a:t>、</a:t>
              </a:r>
              <a:r>
                <a:rPr lang="en-US" altLang="zh-CN" sz="2800" dirty="0">
                  <a:solidFill>
                    <a:srgbClr val="FF0000"/>
                  </a:solidFill>
                </a:rPr>
                <a:t>S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800" dirty="0">
                  <a:solidFill>
                    <a:srgbClr val="FF0000"/>
                  </a:solidFill>
                </a:rPr>
                <a:t>均闭合后，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800" dirty="0">
                  <a:solidFill>
                    <a:srgbClr val="FF0000"/>
                  </a:solidFill>
                </a:rPr>
                <a:t>与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2</a:t>
              </a:r>
              <a:r>
                <a:rPr lang="zh-CN" altLang="zh-CN" sz="2800" dirty="0">
                  <a:solidFill>
                    <a:srgbClr val="FF0000"/>
                  </a:solidFill>
                </a:rPr>
                <a:t>并联，则通过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800" dirty="0">
                  <a:solidFill>
                    <a:srgbClr val="FF0000"/>
                  </a:solidFill>
                </a:rPr>
                <a:t>的电流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I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800" dirty="0">
                  <a:solidFill>
                    <a:srgbClr val="FF0000"/>
                  </a:solidFill>
                </a:rPr>
                <a:t>为：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800" i="1" dirty="0">
                  <a:solidFill>
                    <a:srgbClr val="FF0000"/>
                  </a:solidFill>
                </a:rPr>
                <a:t>I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I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－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I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2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0.6 A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－</a:t>
              </a:r>
              <a:r>
                <a:rPr lang="en-US" altLang="zh-CN" sz="2800" dirty="0">
                  <a:solidFill>
                    <a:srgbClr val="FF0000"/>
                  </a:solidFill>
                </a:rPr>
                <a:t>0.2 A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0.4 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A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2800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800" dirty="0">
                  <a:solidFill>
                    <a:srgbClr val="FF0000"/>
                  </a:solidFill>
                </a:rPr>
                <a:t>的阻值为：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800" dirty="0" smtClean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                 </a:t>
              </a:r>
              <a:r>
                <a:rPr lang="zh-CN" altLang="zh-CN" sz="2800" dirty="0" smtClean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30 Ω</a:t>
              </a:r>
              <a:endParaRPr lang="zh-CN" altLang="zh-CN" sz="2800" dirty="0">
                <a:solidFill>
                  <a:srgbClr val="FF000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800" dirty="0">
                  <a:solidFill>
                    <a:srgbClr val="FF0000"/>
                  </a:solidFill>
                </a:rPr>
                <a:t>(3)</a:t>
              </a:r>
              <a:r>
                <a:rPr lang="zh-CN" altLang="zh-CN" sz="2800" dirty="0">
                  <a:solidFill>
                    <a:srgbClr val="FF0000"/>
                  </a:solidFill>
                </a:rPr>
                <a:t>开关</a:t>
              </a:r>
              <a:r>
                <a:rPr lang="en-US" altLang="zh-CN" sz="2800" dirty="0">
                  <a:solidFill>
                    <a:srgbClr val="FF0000"/>
                  </a:solidFill>
                </a:rPr>
                <a:t>S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0</a:t>
              </a:r>
              <a:r>
                <a:rPr lang="zh-CN" altLang="zh-CN" sz="2800" dirty="0">
                  <a:solidFill>
                    <a:srgbClr val="FF0000"/>
                  </a:solidFill>
                </a:rPr>
                <a:t>、</a:t>
              </a:r>
              <a:r>
                <a:rPr lang="en-US" altLang="zh-CN" sz="2800" dirty="0">
                  <a:solidFill>
                    <a:srgbClr val="FF0000"/>
                  </a:solidFill>
                </a:rPr>
                <a:t>S</a:t>
              </a:r>
              <a:r>
                <a:rPr lang="en-US" altLang="zh-CN" sz="2800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800" dirty="0">
                  <a:solidFill>
                    <a:srgbClr val="FF0000"/>
                  </a:solidFill>
                </a:rPr>
                <a:t>均闭合后，通电</a:t>
              </a:r>
              <a:r>
                <a:rPr lang="en-US" altLang="zh-CN" sz="2800" dirty="0">
                  <a:solidFill>
                    <a:srgbClr val="FF0000"/>
                  </a:solidFill>
                </a:rPr>
                <a:t>10 s</a:t>
              </a:r>
              <a:r>
                <a:rPr lang="zh-CN" altLang="zh-CN" sz="2800" dirty="0">
                  <a:solidFill>
                    <a:srgbClr val="FF0000"/>
                  </a:solidFill>
                </a:rPr>
                <a:t>内电路消耗的总电能为</a:t>
              </a:r>
              <a:r>
                <a:rPr lang="en-US" altLang="zh-CN" sz="2800" i="1" dirty="0">
                  <a:solidFill>
                    <a:srgbClr val="FF0000"/>
                  </a:solidFill>
                </a:rPr>
                <a:t>W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i="1" dirty="0" err="1">
                  <a:solidFill>
                    <a:srgbClr val="FF0000"/>
                  </a:solidFill>
                </a:rPr>
                <a:t>UIt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12 V×0.6 A×10 s</a:t>
              </a:r>
              <a:r>
                <a:rPr lang="zh-CN" altLang="zh-CN" sz="2800" dirty="0">
                  <a:solidFill>
                    <a:srgbClr val="FF0000"/>
                  </a:solidFill>
                </a:rPr>
                <a:t>＝</a:t>
              </a:r>
              <a:r>
                <a:rPr lang="en-US" altLang="zh-CN" sz="2800" dirty="0">
                  <a:solidFill>
                    <a:srgbClr val="FF0000"/>
                  </a:solidFill>
                </a:rPr>
                <a:t>72 J</a:t>
              </a:r>
              <a:endParaRPr lang="zh-CN" altLang="zh-CN" sz="2800" dirty="0">
                <a:solidFill>
                  <a:srgbClr val="FF0000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zh-CN" sz="2800" dirty="0">
                  <a:solidFill>
                    <a:srgbClr val="FF0000"/>
                  </a:solidFill>
                </a:rPr>
                <a:t>答：</a:t>
              </a:r>
              <a:r>
                <a:rPr lang="en-US" altLang="zh-CN" sz="2800" dirty="0">
                  <a:solidFill>
                    <a:srgbClr val="FF0000"/>
                  </a:solidFill>
                </a:rPr>
                <a:t>(</a:t>
              </a:r>
              <a:r>
                <a:rPr lang="zh-CN" altLang="zh-CN" sz="2800" dirty="0">
                  <a:solidFill>
                    <a:srgbClr val="FF0000"/>
                  </a:solidFill>
                </a:rPr>
                <a:t>略</a:t>
              </a:r>
              <a:r>
                <a:rPr lang="en-US" altLang="zh-CN" sz="2800" dirty="0" smtClean="0">
                  <a:solidFill>
                    <a:srgbClr val="FF0000"/>
                  </a:solidFill>
                </a:rPr>
                <a:t>)</a:t>
              </a:r>
              <a:endParaRPr lang="zh-CN" altLang="zh-CN" sz="28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3228914" y="4248269"/>
            <a:ext cx="1477251" cy="865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Equation" r:id="rId5" imgW="17678400" imgH="10363200" progId="Equation.DSMT4">
                    <p:embed/>
                  </p:oleObj>
                </mc:Choice>
                <mc:Fallback>
                  <p:oleObj name="Equation" r:id="rId5" imgW="17678400" imgH="10363200" progId="Equation.DSMT4">
                    <p:embed/>
                    <p:pic>
                      <p:nvPicPr>
                        <p:cNvPr id="0" name="图片 1843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28914" y="4248269"/>
                          <a:ext cx="1477251" cy="86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电阻；滑动变阻器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2" y="963617"/>
            <a:ext cx="8274781" cy="27084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一根锰铜导线的电阻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要使这根连入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电路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导线电阻变小，可采用的方法是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．减小导线两端的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电压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．增大导线中的电流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．将导线对折后连入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电路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．将导线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拉长后连入电路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352985" y="1338718"/>
            <a:ext cx="8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4941" y="3669167"/>
            <a:ext cx="8274781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导体电阻的大小取决于导体的材料、长度和横截面积。同种材料的导体长度越长，横截面积越小，电阻越大；将导线对折后，导线的长度减小，横截面积增大，所以导线的电阻变小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474940" y="5479280"/>
            <a:ext cx="8274781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思维点拨：</a:t>
            </a:r>
            <a:r>
              <a:rPr lang="zh-CN" altLang="zh-CN" sz="2800" dirty="0"/>
              <a:t>电阻是导体本身的一种性质，与导体两端的电压和通过的电流无关。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3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1035769"/>
            <a:ext cx="8510270" cy="38885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福建省</a:t>
            </a:r>
            <a:r>
              <a:rPr lang="en-US" altLang="zh-CN" sz="2800" dirty="0"/>
              <a:t>)</a:t>
            </a:r>
            <a:r>
              <a:rPr lang="zh-CN" altLang="zh-CN" sz="2800" dirty="0"/>
              <a:t>在相同温度下，关于导体的电阻，下列说法正确的是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．铜线的电阻一定比铝线的小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．长度相同粗细也相同的铜线和铝线电阻相等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．长度相同的两根铜线，粗的那根电阻较大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．粗细相同的两根铜线，长的那根电阻</a:t>
            </a:r>
            <a:r>
              <a:rPr lang="zh-CN" altLang="zh-CN" sz="2800" dirty="0" smtClean="0"/>
              <a:t>较大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3162847" y="1831827"/>
            <a:ext cx="632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68350"/>
            <a:ext cx="8510270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dirty="0" smtClean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天津市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9</a:t>
            </a:r>
            <a:r>
              <a:rPr lang="zh-CN" altLang="zh-CN" sz="2800" dirty="0"/>
              <a:t>是滑动变阻器的结构和连入电路的示意图。当滑片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向左滑动时，连入电路的电阻变小的是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 smtClean="0"/>
              <a:t>)</a:t>
            </a:r>
          </a:p>
          <a:p>
            <a:pPr>
              <a:lnSpc>
                <a:spcPct val="135000"/>
              </a:lnSpc>
            </a:pPr>
            <a:endParaRPr lang="en-US" altLang="zh-CN" sz="2800" dirty="0"/>
          </a:p>
          <a:p>
            <a:pPr>
              <a:lnSpc>
                <a:spcPct val="135000"/>
              </a:lnSpc>
            </a:pPr>
            <a:endParaRPr lang="en-US" altLang="zh-CN" sz="2800" dirty="0" smtClean="0"/>
          </a:p>
          <a:p>
            <a:pPr>
              <a:lnSpc>
                <a:spcPct val="135000"/>
              </a:lnSpc>
            </a:pP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．超导材料具有十分诱人的前景。假如科学家已研制出室温下的超导材料，你认为它可以</a:t>
            </a:r>
            <a:r>
              <a:rPr lang="zh-CN" altLang="zh-CN" sz="2800" dirty="0" smtClean="0"/>
              <a:t>用作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 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 smtClean="0"/>
              <a:t>A</a:t>
            </a:r>
            <a:r>
              <a:rPr lang="zh-CN" altLang="zh-CN" sz="2800" dirty="0"/>
              <a:t>．白炽灯泡的灯丝</a:t>
            </a:r>
            <a:r>
              <a:rPr lang="en-US" altLang="zh-CN" sz="2800" dirty="0"/>
              <a:t>         B</a:t>
            </a:r>
            <a:r>
              <a:rPr lang="zh-CN" altLang="zh-CN" sz="2800" dirty="0"/>
              <a:t>．电炉中的电炉丝</a:t>
            </a:r>
            <a:r>
              <a:rPr lang="en-US" altLang="zh-CN" sz="2800" dirty="0"/>
              <a:t>       C</a:t>
            </a:r>
            <a:r>
              <a:rPr lang="zh-CN" altLang="zh-CN" sz="2800" dirty="0"/>
              <a:t>．保险丝</a:t>
            </a:r>
            <a:r>
              <a:rPr lang="en-US" altLang="zh-CN" sz="2800" dirty="0"/>
              <a:t>         </a:t>
            </a:r>
            <a:r>
              <a:rPr lang="en-US" altLang="zh-CN" sz="2800" dirty="0" smtClean="0"/>
              <a:t>		   D</a:t>
            </a:r>
            <a:r>
              <a:rPr lang="zh-CN" altLang="zh-CN" sz="2800" dirty="0"/>
              <a:t>．远距离</a:t>
            </a:r>
            <a:r>
              <a:rPr lang="zh-CN" altLang="zh-CN" sz="2800" dirty="0" smtClean="0"/>
              <a:t>输电线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2381236" y="2084685"/>
            <a:ext cx="632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85" y="2655503"/>
            <a:ext cx="8307238" cy="168225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036624" y="4908580"/>
            <a:ext cx="632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68350"/>
            <a:ext cx="8274780" cy="380770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．下列因素中，对导体电阻大小有决定作用的是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．导体是否接入电路　　　</a:t>
            </a:r>
            <a:r>
              <a:rPr lang="en-US" altLang="zh-CN" sz="2800" dirty="0" smtClean="0"/>
              <a:t>B</a:t>
            </a:r>
            <a:r>
              <a:rPr lang="zh-CN" altLang="zh-CN" sz="2800" dirty="0"/>
              <a:t>．导体两端的电压</a:t>
            </a:r>
            <a:r>
              <a:rPr lang="en-US" altLang="zh-CN" sz="2800" dirty="0"/>
              <a:t>  C</a:t>
            </a:r>
            <a:r>
              <a:rPr lang="zh-CN" altLang="zh-CN" sz="2800" dirty="0"/>
              <a:t>．通过导体的电流　　　　</a:t>
            </a:r>
            <a:r>
              <a:rPr lang="en-US" altLang="zh-CN" sz="2800" dirty="0" smtClean="0"/>
              <a:t>D</a:t>
            </a:r>
            <a:r>
              <a:rPr lang="zh-CN" altLang="zh-CN" sz="2800" dirty="0"/>
              <a:t>．导体的长度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10</a:t>
            </a:r>
            <a:r>
              <a:rPr lang="zh-CN" altLang="zh-CN" sz="2800" dirty="0"/>
              <a:t>是实验电路连接完毕后，滑动变阻器接入电路的四种情形，已经可以闭合开关进行实验的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        )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715818" y="137308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42" y="4787530"/>
            <a:ext cx="8419381" cy="118037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04015" y="405283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8279" y="882653"/>
            <a:ext cx="8275078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1</a:t>
            </a:r>
            <a:r>
              <a:rPr lang="zh-CN" altLang="zh-CN" sz="2600" dirty="0"/>
              <a:t>．电阻</a:t>
            </a:r>
          </a:p>
          <a:p>
            <a:r>
              <a:rPr lang="en-US" altLang="zh-CN" sz="2600" dirty="0"/>
              <a:t>(1)</a:t>
            </a:r>
            <a:r>
              <a:rPr lang="zh-CN" altLang="zh-CN" sz="2600" dirty="0"/>
              <a:t>定义：导体对</a:t>
            </a:r>
            <a:r>
              <a:rPr lang="en-US" altLang="zh-CN" sz="2600" dirty="0" smtClean="0"/>
              <a:t>______________</a:t>
            </a:r>
            <a:r>
              <a:rPr lang="zh-CN" altLang="zh-CN" sz="2600" dirty="0"/>
              <a:t>的大小。国际单位：</a:t>
            </a:r>
            <a:r>
              <a:rPr lang="en-US" altLang="zh-CN" sz="2600" dirty="0" smtClean="0"/>
              <a:t>_______</a:t>
            </a:r>
            <a:r>
              <a:rPr lang="zh-CN" altLang="zh-CN" sz="2600" dirty="0"/>
              <a:t>。</a:t>
            </a:r>
          </a:p>
          <a:p>
            <a:r>
              <a:rPr lang="en-US" altLang="zh-CN" sz="2600" dirty="0"/>
              <a:t>(2)</a:t>
            </a:r>
            <a:r>
              <a:rPr lang="zh-CN" altLang="zh-CN" sz="2600" dirty="0"/>
              <a:t>影响电阻大小因素：</a:t>
            </a:r>
          </a:p>
          <a:p>
            <a:r>
              <a:rPr lang="zh-CN" altLang="zh-CN" sz="2600" dirty="0"/>
              <a:t>①导体的电阻是导体本身的一种性质，它的大小跟导体的</a:t>
            </a:r>
            <a:r>
              <a:rPr lang="en-US" altLang="zh-CN" sz="2600" dirty="0" smtClean="0"/>
              <a:t>________</a:t>
            </a:r>
            <a:r>
              <a:rPr lang="zh-CN" altLang="zh-CN" sz="2600" dirty="0"/>
              <a:t>、</a:t>
            </a:r>
            <a:r>
              <a:rPr lang="en-US" altLang="zh-CN" sz="2600" dirty="0" smtClean="0"/>
              <a:t>_________</a:t>
            </a:r>
            <a:r>
              <a:rPr lang="zh-CN" altLang="zh-CN" sz="2600" dirty="0"/>
              <a:t>、</a:t>
            </a:r>
            <a:r>
              <a:rPr lang="en-US" altLang="zh-CN" sz="2600" dirty="0"/>
              <a:t>_______________</a:t>
            </a:r>
            <a:r>
              <a:rPr lang="zh-CN" altLang="zh-CN" sz="2600" dirty="0"/>
              <a:t>及</a:t>
            </a:r>
            <a:r>
              <a:rPr lang="en-US" altLang="zh-CN" sz="2600" dirty="0" smtClean="0"/>
              <a:t>____________</a:t>
            </a:r>
            <a:r>
              <a:rPr lang="zh-CN" altLang="zh-CN" sz="2600" dirty="0"/>
              <a:t>有关。</a:t>
            </a:r>
          </a:p>
          <a:p>
            <a:r>
              <a:rPr lang="zh-CN" altLang="zh-CN" sz="2600" dirty="0"/>
              <a:t>②跟导体两端的</a:t>
            </a:r>
            <a:r>
              <a:rPr lang="en-US" altLang="zh-CN" sz="2600" dirty="0" smtClean="0"/>
              <a:t>__________</a:t>
            </a:r>
            <a:r>
              <a:rPr lang="zh-CN" altLang="zh-CN" sz="2600" dirty="0"/>
              <a:t>和通过的</a:t>
            </a:r>
            <a:r>
              <a:rPr lang="en-US" altLang="zh-CN" sz="2600" dirty="0" smtClean="0"/>
              <a:t>__________</a:t>
            </a:r>
            <a:r>
              <a:rPr lang="zh-CN" altLang="zh-CN" sz="2600" dirty="0"/>
              <a:t>无关。</a:t>
            </a:r>
          </a:p>
          <a:p>
            <a:r>
              <a:rPr lang="zh-CN" altLang="zh-CN" sz="2600" dirty="0"/>
              <a:t>③大多数导体的温度越高，电阻越</a:t>
            </a:r>
            <a:r>
              <a:rPr lang="en-US" altLang="zh-CN" sz="2600" dirty="0"/>
              <a:t>____________</a:t>
            </a:r>
            <a:r>
              <a:rPr lang="zh-CN" altLang="zh-CN" sz="2600" dirty="0"/>
              <a:t>。</a:t>
            </a:r>
          </a:p>
          <a:p>
            <a:r>
              <a:rPr lang="en-US" altLang="zh-CN" sz="2600" dirty="0"/>
              <a:t>(3)</a:t>
            </a:r>
            <a:r>
              <a:rPr lang="zh-CN" altLang="zh-CN" sz="2600" dirty="0"/>
              <a:t>半导体：导电性能介于</a:t>
            </a:r>
            <a:r>
              <a:rPr lang="en-US" altLang="zh-CN" sz="2600" dirty="0" smtClean="0"/>
              <a:t>_________</a:t>
            </a:r>
            <a:r>
              <a:rPr lang="zh-CN" altLang="zh-CN" sz="2600" dirty="0"/>
              <a:t>与</a:t>
            </a:r>
            <a:r>
              <a:rPr lang="en-US" altLang="zh-CN" sz="2600" dirty="0" smtClean="0"/>
              <a:t>_________</a:t>
            </a:r>
            <a:r>
              <a:rPr lang="zh-CN" altLang="zh-CN" sz="2600" dirty="0"/>
              <a:t>之间；二极管有</a:t>
            </a:r>
            <a:r>
              <a:rPr lang="en-US" altLang="zh-CN" sz="2600" dirty="0"/>
              <a:t>____________</a:t>
            </a:r>
            <a:r>
              <a:rPr lang="zh-CN" altLang="zh-CN" sz="2600" dirty="0"/>
              <a:t>性。</a:t>
            </a:r>
          </a:p>
          <a:p>
            <a:r>
              <a:rPr lang="zh-CN" altLang="zh-CN" sz="2600" dirty="0"/>
              <a:t>超导体：某些材料在降到特定温度时，电阻变成</a:t>
            </a:r>
            <a:r>
              <a:rPr lang="en-US" altLang="zh-CN" sz="2600" dirty="0" smtClean="0"/>
              <a:t>________</a:t>
            </a:r>
            <a:r>
              <a:rPr lang="zh-CN" altLang="zh-CN" sz="2600" dirty="0"/>
              <a:t>。超导材料可用在</a:t>
            </a:r>
            <a:r>
              <a:rPr lang="en-US" altLang="zh-CN" sz="2600" dirty="0" smtClean="0"/>
              <a:t>_______</a:t>
            </a:r>
            <a:r>
              <a:rPr lang="zh-CN" altLang="zh-CN" sz="2600" dirty="0"/>
              <a:t>，但不能用在</a:t>
            </a:r>
            <a:r>
              <a:rPr lang="en-US" altLang="zh-CN" sz="2600" dirty="0" smtClean="0"/>
              <a:t>__________(</a:t>
            </a:r>
            <a:r>
              <a:rPr lang="zh-CN" altLang="zh-CN" sz="2600" dirty="0"/>
              <a:t>如电饭煲</a:t>
            </a:r>
            <a:r>
              <a:rPr lang="en-US" altLang="zh-CN" sz="2600" dirty="0"/>
              <a:t>)</a:t>
            </a:r>
            <a:r>
              <a:rPr lang="zh-CN" altLang="zh-CN" sz="2600" dirty="0"/>
              <a:t>上</a:t>
            </a:r>
            <a:r>
              <a:rPr lang="zh-CN" altLang="zh-CN" sz="2600" dirty="0" smtClean="0"/>
              <a:t>。</a:t>
            </a:r>
            <a:endParaRPr lang="zh-CN" altLang="zh-CN" sz="2600" dirty="0"/>
          </a:p>
        </p:txBody>
      </p:sp>
      <p:sp>
        <p:nvSpPr>
          <p:cNvPr id="3" name="TextBox 16"/>
          <p:cNvSpPr txBox="1"/>
          <p:nvPr/>
        </p:nvSpPr>
        <p:spPr>
          <a:xfrm>
            <a:off x="2568428" y="1262805"/>
            <a:ext cx="27157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电流阻碍作用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4" name="TextBox 16"/>
          <p:cNvSpPr txBox="1"/>
          <p:nvPr/>
        </p:nvSpPr>
        <p:spPr>
          <a:xfrm>
            <a:off x="-419880" y="1639492"/>
            <a:ext cx="27157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Ω</a:t>
            </a:r>
            <a:endParaRPr lang="zh-CN" altLang="en-US" sz="26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260842" y="2821311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2007436" y="2821311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长度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4257442" y="2821311"/>
            <a:ext cx="17519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横截面积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6855140" y="2821310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温度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2785832" y="3673440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</a:t>
            </a:r>
          </a:p>
        </p:txBody>
      </p:sp>
      <p:sp>
        <p:nvSpPr>
          <p:cNvPr id="26" name="TextBox 16"/>
          <p:cNvSpPr txBox="1"/>
          <p:nvPr/>
        </p:nvSpPr>
        <p:spPr>
          <a:xfrm>
            <a:off x="5729594" y="3673439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电流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5502431" y="4026628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4122150" y="4452693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导体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5896316" y="4420748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绝缘体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1872288" y="4820351"/>
            <a:ext cx="1624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单位导电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7201747" y="5252410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0</a:t>
            </a:r>
            <a:endParaRPr lang="zh-CN" altLang="en-US" sz="26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2586325" y="5601248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输电线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5918378" y="5626066"/>
            <a:ext cx="1471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加热器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．高速公路收费站现在对过往的超载货车实施计重收费。某同学设计了如图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12-11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所示的计重秤原理图，下列说法中正确的是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．称重表其实是一个电压表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．电路中的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R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是没有作用的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．当车辆越重时，称重表的示数越小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．当车辆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越重时，称重表的示数越大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6190" y="2386825"/>
            <a:ext cx="2604933" cy="18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7202368" y="4276721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12-11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851874" y="227496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39734" y="1056681"/>
            <a:ext cx="8714125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．小明在探究“电阻的大小与什么因素有关”的活动中，实验器材中电阻丝只有一根，其他器材足够，如果要他完成下面的实验探究活动，不可能完成的是（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．探究导体电阻与长度的关系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．探究导体电阻与横截面积的关系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．探究导体电阻与材料的关系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．探究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导体电阻与温度的关系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．某电阻两端的电压为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3 V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时，通过的电流为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0.5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，则该电阻的阻值是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Ω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，若该电阻两端的电压为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0 V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，其阻值是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Ω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17745" y="209798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948149" y="555466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6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492974" y="601678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6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电流、电压和电阻的关系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5141" y="882653"/>
            <a:ext cx="8275022" cy="40164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】使用如图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12-12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示的电路，探究“通过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导体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电流与它的电阻的关系”。小明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分别用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5 Ω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10 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Ω 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的电阻做两次实验，当完成第一次实验后，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小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明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将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两点间的电阻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由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5 Ω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更换为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10 Ω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闭合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开关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后，应该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．保持滑动变阻器的滑片不动 </a:t>
            </a:r>
          </a:p>
          <a:p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．将滑动变阻器的滑片向右移动</a:t>
            </a:r>
          </a:p>
          <a:p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．将滑动变阻器的滑片向左移动</a:t>
            </a:r>
          </a:p>
          <a:p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．更换阻值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更大的滑动变阻器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19458" name="Picture 2" descr="C:\Documents and Settings\Administrator\桌面\pai\正文pai\ZKYW-502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42" y="2890895"/>
            <a:ext cx="2509281" cy="15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806432" y="457936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ctr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12</a:t>
            </a:r>
            <a:endParaRPr lang="zh-CN" altLang="zh-CN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74149" y="4981945"/>
            <a:ext cx="8971439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当一个物理量与多个因素有关（或可能有关），要研究它与其中一个因素的关系时，应保持其他因素不变而只改变这一要研究的因素，从而得出与这个因素是否有关（控制变量法）。所以该题要控制电阻两端电压不变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3248225" y="2604032"/>
            <a:ext cx="5133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2411" y="5450401"/>
            <a:ext cx="8274781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考查了控制变量法。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882653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1</a:t>
            </a:r>
            <a:r>
              <a:rPr lang="zh-CN" altLang="zh-CN" sz="2600" dirty="0"/>
              <a:t>．下列关于电流、电压、电阻之间关系的说法中正确的是</a:t>
            </a:r>
            <a:r>
              <a:rPr lang="en-US" altLang="zh-CN" sz="2600" dirty="0"/>
              <a:t>( </a:t>
            </a:r>
            <a:r>
              <a:rPr lang="en-US" altLang="zh-CN" sz="2600" dirty="0" smtClean="0"/>
              <a:t>       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．电压大的电路中电流一定大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r>
              <a:rPr lang="en-US" altLang="zh-CN" sz="2600" dirty="0" smtClean="0"/>
              <a:t>B</a:t>
            </a:r>
            <a:r>
              <a:rPr lang="zh-CN" altLang="zh-CN" sz="2600" dirty="0"/>
              <a:t>．电阻大的电路中电流一定小</a:t>
            </a:r>
          </a:p>
          <a:p>
            <a:r>
              <a:rPr lang="en-US" altLang="zh-CN" sz="2600" dirty="0"/>
              <a:t>C</a:t>
            </a:r>
            <a:r>
              <a:rPr lang="zh-CN" altLang="zh-CN" sz="2600" dirty="0"/>
              <a:t>．导体中的电流与电压、电阻无关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r>
              <a:rPr lang="en-US" altLang="zh-CN" sz="2600" dirty="0" smtClean="0"/>
              <a:t>D</a:t>
            </a:r>
            <a:r>
              <a:rPr lang="zh-CN" altLang="zh-CN" sz="2600" dirty="0"/>
              <a:t>．导体中的电阻与电流、电压无关</a:t>
            </a:r>
          </a:p>
          <a:p>
            <a:r>
              <a:rPr lang="en-US" altLang="zh-CN" sz="2600" dirty="0"/>
              <a:t>2</a:t>
            </a:r>
            <a:r>
              <a:rPr lang="zh-CN" altLang="zh-CN" sz="2600" dirty="0"/>
              <a:t>．如图</a:t>
            </a:r>
            <a:r>
              <a:rPr lang="en-US" altLang="zh-CN" sz="2600" dirty="0"/>
              <a:t>12</a:t>
            </a:r>
            <a:r>
              <a:rPr lang="zh-CN" altLang="zh-CN" sz="2600" dirty="0"/>
              <a:t>－</a:t>
            </a:r>
            <a:r>
              <a:rPr lang="en-US" altLang="zh-CN" sz="2600" dirty="0"/>
              <a:t>13</a:t>
            </a:r>
            <a:r>
              <a:rPr lang="zh-CN" altLang="zh-CN" sz="2600" dirty="0"/>
              <a:t>所示是</a:t>
            </a:r>
            <a:r>
              <a:rPr lang="zh-CN" altLang="zh-CN" sz="2600" dirty="0">
                <a:latin typeface="+mn-ea"/>
              </a:rPr>
              <a:t>探究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电流与电压</a:t>
            </a:r>
            <a:r>
              <a:rPr lang="zh-CN" altLang="zh-CN" sz="2600" dirty="0" smtClean="0">
                <a:latin typeface="+mn-ea"/>
              </a:rPr>
              <a:t>、</a:t>
            </a:r>
            <a:endParaRPr lang="en-US" altLang="zh-CN" sz="2600" dirty="0" smtClean="0">
              <a:latin typeface="+mn-ea"/>
            </a:endParaRPr>
          </a:p>
          <a:p>
            <a:r>
              <a:rPr lang="zh-CN" altLang="zh-CN" sz="2600" dirty="0" smtClean="0">
                <a:latin typeface="+mn-ea"/>
              </a:rPr>
              <a:t>电阻</a:t>
            </a:r>
            <a:r>
              <a:rPr lang="zh-CN" altLang="zh-CN" sz="2600" dirty="0">
                <a:latin typeface="+mn-ea"/>
              </a:rPr>
              <a:t>之间的关系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/>
              <a:t>的电路图，实验分“</a:t>
            </a:r>
            <a:r>
              <a:rPr lang="zh-CN" altLang="zh-CN" sz="2600" dirty="0" smtClean="0"/>
              <a:t>保</a:t>
            </a:r>
            <a:endParaRPr lang="en-US" altLang="zh-CN" sz="2600" dirty="0" smtClean="0"/>
          </a:p>
          <a:p>
            <a:r>
              <a:rPr lang="zh-CN" altLang="zh-CN" sz="2600" dirty="0" smtClean="0"/>
              <a:t>持</a:t>
            </a:r>
            <a:r>
              <a:rPr lang="zh-CN" altLang="zh-CN" sz="2600" dirty="0"/>
              <a:t>电阻不变”和“保持电压不变”两步进行。在做“保持电阻不变”这一步实验时应该</a:t>
            </a:r>
            <a:r>
              <a:rPr lang="en-US" altLang="zh-CN" sz="2600" dirty="0"/>
              <a:t>( </a:t>
            </a:r>
            <a:r>
              <a:rPr lang="en-US" altLang="zh-CN" sz="2600" dirty="0" smtClean="0"/>
              <a:t>       </a:t>
            </a:r>
            <a:r>
              <a:rPr lang="en-US" altLang="zh-CN" sz="2600" dirty="0"/>
              <a:t>) 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．保持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滑片的位置不动</a:t>
            </a:r>
          </a:p>
          <a:p>
            <a:r>
              <a:rPr lang="en-US" altLang="zh-CN" sz="2600" dirty="0"/>
              <a:t>B</a:t>
            </a:r>
            <a:r>
              <a:rPr lang="zh-CN" altLang="zh-CN" sz="2600" dirty="0"/>
              <a:t>．保持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两端的电压不变 </a:t>
            </a:r>
          </a:p>
          <a:p>
            <a:r>
              <a:rPr lang="en-US" altLang="zh-CN" sz="2600" dirty="0"/>
              <a:t>C</a:t>
            </a:r>
            <a:r>
              <a:rPr lang="zh-CN" altLang="zh-CN" sz="2600" dirty="0"/>
              <a:t>．保持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不变，调节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滑片到不同的适当位置</a:t>
            </a:r>
          </a:p>
          <a:p>
            <a:r>
              <a:rPr lang="en-US" altLang="zh-CN" sz="2600" dirty="0"/>
              <a:t>D</a:t>
            </a:r>
            <a:r>
              <a:rPr lang="zh-CN" altLang="zh-CN" sz="2600" dirty="0"/>
              <a:t>．保持电路中电流不变</a:t>
            </a:r>
          </a:p>
        </p:txBody>
      </p:sp>
      <p:sp>
        <p:nvSpPr>
          <p:cNvPr id="4" name="矩形 3"/>
          <p:cNvSpPr/>
          <p:nvPr/>
        </p:nvSpPr>
        <p:spPr>
          <a:xfrm>
            <a:off x="1022525" y="130874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369" y="2147977"/>
            <a:ext cx="2571688" cy="199567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024240" y="447689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8331" y="882653"/>
            <a:ext cx="8274387" cy="48320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14</a:t>
            </a:r>
            <a:r>
              <a:rPr lang="zh-CN" altLang="zh-CN" sz="2800" dirty="0"/>
              <a:t>所示，是</a:t>
            </a:r>
            <a:r>
              <a:rPr lang="zh-CN" altLang="zh-CN" sz="2800" dirty="0">
                <a:latin typeface="+mn-ea"/>
              </a:rPr>
              <a:t>探究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电流与电阻的关系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的</a:t>
            </a:r>
            <a:r>
              <a:rPr lang="zh-CN" altLang="zh-CN" sz="2800" dirty="0"/>
              <a:t>实验电路图，电源电压保持</a:t>
            </a:r>
            <a:r>
              <a:rPr lang="en-US" altLang="zh-CN" sz="2800" dirty="0"/>
              <a:t>3 V</a:t>
            </a:r>
            <a:r>
              <a:rPr lang="zh-CN" altLang="zh-CN" sz="2800" dirty="0"/>
              <a:t>不变，滑动变阻器的规格是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10 Ω</a:t>
            </a:r>
            <a:r>
              <a:rPr lang="zh-CN" altLang="zh-CN" sz="2800" dirty="0"/>
              <a:t>　</a:t>
            </a:r>
            <a:r>
              <a:rPr lang="en-US" altLang="zh-CN" sz="2800" dirty="0"/>
              <a:t>1 A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。实验中，先在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两点间接入</a:t>
            </a:r>
            <a:r>
              <a:rPr lang="en-US" altLang="zh-CN" sz="2800" dirty="0"/>
              <a:t>5 Ω</a:t>
            </a:r>
            <a:r>
              <a:rPr lang="zh-CN" altLang="zh-CN" sz="2800" dirty="0"/>
              <a:t>的电阻，闭合开关</a:t>
            </a:r>
            <a:r>
              <a:rPr lang="en-US" altLang="zh-CN" sz="2800" dirty="0"/>
              <a:t>S</a:t>
            </a:r>
            <a:r>
              <a:rPr lang="zh-CN" altLang="zh-CN" sz="2800" dirty="0"/>
              <a:t>，移动滑动变阻器的滑片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，使电压表的示数为</a:t>
            </a:r>
            <a:r>
              <a:rPr lang="en-US" altLang="zh-CN" sz="2800" dirty="0"/>
              <a:t>2 V</a:t>
            </a:r>
            <a:r>
              <a:rPr lang="zh-CN" altLang="zh-CN" sz="2800" dirty="0"/>
              <a:t>，读出并记录下此时电流表的示数。接着需要更换</a:t>
            </a:r>
            <a:r>
              <a:rPr lang="en-US" altLang="zh-CN" sz="2800" i="1" dirty="0"/>
              <a:t>a</a:t>
            </a:r>
            <a:r>
              <a:rPr lang="zh-CN" altLang="zh-CN" sz="2800" dirty="0"/>
              <a:t>、</a:t>
            </a:r>
            <a:r>
              <a:rPr lang="en-US" altLang="zh-CN" sz="2800" i="1" dirty="0"/>
              <a:t>b</a:t>
            </a:r>
            <a:r>
              <a:rPr lang="zh-CN" altLang="zh-CN" sz="2800" dirty="0"/>
              <a:t>间的电阻再进行两次实验，为了保证实验的进行，应选择下列的哪两个电阻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</a:t>
            </a:r>
            <a:r>
              <a:rPr lang="en-US" altLang="zh-CN" sz="2800" dirty="0"/>
              <a:t>10 </a:t>
            </a:r>
            <a:r>
              <a:rPr lang="zh-CN" altLang="zh-CN" sz="2800" dirty="0"/>
              <a:t>Ω和</a:t>
            </a:r>
            <a:r>
              <a:rPr lang="en-US" altLang="zh-CN" sz="2800" dirty="0"/>
              <a:t>40 Ω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</a:t>
            </a:r>
            <a:r>
              <a:rPr lang="en-US" altLang="zh-CN" sz="2800" dirty="0"/>
              <a:t>20 Ω</a:t>
            </a:r>
            <a:r>
              <a:rPr lang="zh-CN" altLang="zh-CN" sz="2800" dirty="0"/>
              <a:t>和</a:t>
            </a:r>
            <a:r>
              <a:rPr lang="en-US" altLang="zh-CN" sz="2800" dirty="0"/>
              <a:t>30 Ω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</a:t>
            </a:r>
            <a:r>
              <a:rPr lang="en-US" altLang="zh-CN" sz="2800" dirty="0"/>
              <a:t>10 </a:t>
            </a:r>
            <a:r>
              <a:rPr lang="zh-CN" altLang="zh-CN" sz="2800" dirty="0"/>
              <a:t>Ω和</a:t>
            </a:r>
            <a:r>
              <a:rPr lang="en-US" altLang="zh-CN" sz="2800" dirty="0"/>
              <a:t>20 Ω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</a:t>
            </a:r>
            <a:r>
              <a:rPr lang="en-US" altLang="zh-CN" sz="2800" dirty="0"/>
              <a:t>30 Ω</a:t>
            </a:r>
            <a:r>
              <a:rPr lang="zh-CN" altLang="zh-CN" sz="2800" dirty="0"/>
              <a:t>和</a:t>
            </a:r>
            <a:r>
              <a:rPr lang="en-US" altLang="zh-CN" sz="2800" dirty="0"/>
              <a:t>40 Ω</a:t>
            </a:r>
            <a:endParaRPr lang="zh-CN" altLang="zh-CN" sz="28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40" y="4026347"/>
            <a:ext cx="3512216" cy="251221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026232" y="350312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6" y="931316"/>
            <a:ext cx="8328418" cy="48320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宜昌市</a:t>
            </a:r>
            <a:r>
              <a:rPr lang="en-US" altLang="zh-CN" sz="2800" dirty="0"/>
              <a:t>)</a:t>
            </a:r>
            <a:r>
              <a:rPr lang="zh-CN" altLang="zh-CN" sz="2800" dirty="0"/>
              <a:t>用如图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15</a:t>
            </a:r>
            <a:r>
              <a:rPr lang="zh-CN" altLang="zh-CN" sz="2800" dirty="0"/>
              <a:t>所示电路研究电流跟电压的关系。为了改变定值电阻</a:t>
            </a:r>
            <a:r>
              <a:rPr lang="en-US" altLang="zh-CN" sz="2800" i="1" dirty="0"/>
              <a:t>R</a:t>
            </a:r>
            <a:r>
              <a:rPr lang="zh-CN" altLang="zh-CN" sz="2800" dirty="0"/>
              <a:t>两端电压，设计了三种方案。</a:t>
            </a:r>
          </a:p>
          <a:p>
            <a:r>
              <a:rPr lang="zh-CN" altLang="zh-CN" sz="2800" dirty="0"/>
              <a:t>甲：多节干电池串联接入</a:t>
            </a:r>
            <a:r>
              <a:rPr lang="en-US" altLang="zh-CN" sz="2800" i="1" dirty="0"/>
              <a:t>MN</a:t>
            </a:r>
            <a:r>
              <a:rPr lang="zh-CN" altLang="zh-CN" sz="2800" dirty="0"/>
              <a:t>；</a:t>
            </a:r>
          </a:p>
          <a:p>
            <a:r>
              <a:rPr lang="zh-CN" altLang="zh-CN" sz="2800" dirty="0"/>
              <a:t>乙：电池与滑动变阻器串联接入</a:t>
            </a:r>
            <a:r>
              <a:rPr lang="en-US" altLang="zh-CN" sz="2800" i="1" dirty="0"/>
              <a:t>MN</a:t>
            </a:r>
            <a:r>
              <a:rPr lang="zh-CN" altLang="zh-CN" sz="2800" dirty="0"/>
              <a:t>；</a:t>
            </a:r>
          </a:p>
          <a:p>
            <a:r>
              <a:rPr lang="zh-CN" altLang="zh-CN" sz="2800" dirty="0"/>
              <a:t>丙：电池先后与不同定值电阻</a:t>
            </a:r>
            <a:r>
              <a:rPr lang="en-US" altLang="zh-CN" sz="2800" i="1" dirty="0"/>
              <a:t>R</a:t>
            </a:r>
            <a:r>
              <a:rPr lang="en-US" altLang="zh-CN" sz="2800" dirty="0"/>
              <a:t>′</a:t>
            </a:r>
            <a:r>
              <a:rPr lang="zh-CN" altLang="zh-CN" sz="2800" dirty="0"/>
              <a:t>串联接入</a:t>
            </a:r>
            <a:r>
              <a:rPr lang="en-US" altLang="zh-CN" sz="2800" i="1" dirty="0"/>
              <a:t>MN</a:t>
            </a:r>
            <a:r>
              <a:rPr lang="zh-CN" altLang="zh-CN" sz="2800" dirty="0"/>
              <a:t>。</a:t>
            </a:r>
          </a:p>
          <a:p>
            <a:r>
              <a:rPr lang="zh-CN" altLang="zh-CN" sz="2800" dirty="0"/>
              <a:t>可行的方案是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．仅有甲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．仅有乙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．仅有甲、乙两种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．甲、乙、丙都可行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563" y="3613864"/>
            <a:ext cx="2716494" cy="275168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61200" y="353435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80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．小明利用如图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16</a:t>
            </a:r>
            <a:r>
              <a:rPr lang="zh-CN" altLang="zh-CN" sz="2800" dirty="0"/>
              <a:t>甲所示的电路探究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通过导体的电流与电阻的关系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，根据</a:t>
            </a:r>
            <a:r>
              <a:rPr lang="zh-CN" altLang="zh-CN" sz="2800" dirty="0"/>
              <a:t>实验的数据绘出了 </a:t>
            </a:r>
            <a:r>
              <a:rPr lang="en-US" altLang="zh-CN" sz="2800" i="1" dirty="0"/>
              <a:t>I</a:t>
            </a:r>
            <a:r>
              <a:rPr lang="zh-CN" altLang="zh-CN" sz="2800" dirty="0"/>
              <a:t>－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1/</a:t>
            </a:r>
            <a:r>
              <a:rPr lang="en-US" altLang="zh-CN" sz="2800" i="1" dirty="0" smtClean="0"/>
              <a:t>R</a:t>
            </a:r>
            <a:r>
              <a:rPr lang="zh-CN" altLang="zh-CN" sz="2800" dirty="0" smtClean="0"/>
              <a:t>图象</a:t>
            </a:r>
            <a:r>
              <a:rPr lang="zh-CN" altLang="zh-CN" sz="2800" dirty="0"/>
              <a:t>，如图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16</a:t>
            </a:r>
            <a:r>
              <a:rPr lang="zh-CN" altLang="zh-CN" sz="2800" dirty="0"/>
              <a:t>乙所示。分析图象可知，当导体的电阻为</a:t>
            </a:r>
            <a:r>
              <a:rPr lang="en-US" altLang="zh-CN" sz="2800" dirty="0"/>
              <a:t>______Ω</a:t>
            </a:r>
            <a:r>
              <a:rPr lang="zh-CN" altLang="zh-CN" sz="2800" dirty="0"/>
              <a:t>时，通过它的电流为 </a:t>
            </a:r>
            <a:r>
              <a:rPr lang="en-US" altLang="zh-CN" sz="2800" dirty="0"/>
              <a:t>0.2 A</a:t>
            </a:r>
            <a:r>
              <a:rPr lang="zh-CN" altLang="zh-CN" sz="2800" dirty="0"/>
              <a:t>；当电流分别为</a:t>
            </a:r>
            <a:r>
              <a:rPr lang="en-US" altLang="zh-CN" sz="2800" dirty="0"/>
              <a:t>0.25 A</a:t>
            </a:r>
            <a:r>
              <a:rPr lang="zh-CN" altLang="zh-CN" sz="2800" dirty="0"/>
              <a:t>和</a:t>
            </a:r>
            <a:r>
              <a:rPr lang="en-US" altLang="zh-CN" sz="2800" dirty="0"/>
              <a:t>0.5 A</a:t>
            </a:r>
            <a:r>
              <a:rPr lang="zh-CN" altLang="zh-CN" sz="2800" dirty="0"/>
              <a:t>时，接入电路的导体的电阻之比为</a:t>
            </a:r>
            <a:r>
              <a:rPr lang="en-US" altLang="zh-CN" sz="2800" dirty="0"/>
              <a:t>_______</a:t>
            </a:r>
            <a:r>
              <a:rPr lang="zh-CN" altLang="zh-CN" sz="2800" dirty="0"/>
              <a:t>；实验过程中，小明控制导体两端的电压为</a:t>
            </a:r>
            <a:r>
              <a:rPr lang="en-US" altLang="zh-CN" sz="2800" dirty="0"/>
              <a:t>_____V</a:t>
            </a:r>
            <a:r>
              <a:rPr lang="zh-CN" altLang="zh-CN" sz="2800" dirty="0"/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2830616" y="217531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10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09" y="4105499"/>
            <a:ext cx="6150634" cy="254191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714933" y="301782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802938" y="34314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09012"/>
            <a:ext cx="8274779" cy="59939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600" dirty="0"/>
              <a:t>6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武威市</a:t>
            </a:r>
            <a:r>
              <a:rPr lang="en-US" altLang="zh-CN" sz="2600" dirty="0"/>
              <a:t>)</a:t>
            </a:r>
            <a:r>
              <a:rPr lang="zh-CN" altLang="zh-CN" sz="2600" dirty="0"/>
              <a:t>小欣利用实验探究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电流跟电阻的关系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/>
              <a:t>。已知电源电压为</a:t>
            </a:r>
            <a:r>
              <a:rPr lang="en-US" altLang="zh-CN" sz="2600" dirty="0"/>
              <a:t>6 V</a:t>
            </a:r>
            <a:r>
              <a:rPr lang="zh-CN" altLang="zh-CN" sz="2600" dirty="0"/>
              <a:t>且保持不变，实验用到的电阻阻值分别为</a:t>
            </a:r>
            <a:r>
              <a:rPr lang="en-US" altLang="zh-CN" sz="2600" dirty="0"/>
              <a:t>5 Ω</a:t>
            </a:r>
            <a:r>
              <a:rPr lang="zh-CN" altLang="zh-CN" sz="2600" dirty="0"/>
              <a:t>、</a:t>
            </a:r>
            <a:r>
              <a:rPr lang="en-US" altLang="zh-CN" sz="2600" dirty="0"/>
              <a:t>10 Ω</a:t>
            </a:r>
            <a:r>
              <a:rPr lang="zh-CN" altLang="zh-CN" sz="2600" dirty="0"/>
              <a:t>、</a:t>
            </a:r>
            <a:r>
              <a:rPr lang="en-US" altLang="zh-CN" sz="2600" dirty="0"/>
              <a:t>15 Ω</a:t>
            </a:r>
            <a:r>
              <a:rPr lang="zh-CN" altLang="zh-CN" sz="2600" dirty="0"/>
              <a:t>、</a:t>
            </a:r>
            <a:r>
              <a:rPr lang="en-US" altLang="zh-CN" sz="2600" dirty="0"/>
              <a:t>20 Ω</a:t>
            </a:r>
            <a:r>
              <a:rPr lang="zh-CN" altLang="zh-CN" sz="2600" dirty="0"/>
              <a:t>、</a:t>
            </a:r>
            <a:r>
              <a:rPr lang="en-US" altLang="zh-CN" sz="2600" dirty="0"/>
              <a:t>25 Ω</a:t>
            </a:r>
            <a:r>
              <a:rPr lang="zh-CN" altLang="zh-CN" sz="2600" dirty="0" smtClean="0"/>
              <a:t>。</a:t>
            </a:r>
            <a:endParaRPr lang="en-US" altLang="zh-CN" sz="2600" dirty="0" smtClean="0"/>
          </a:p>
          <a:p>
            <a:pPr fontAlgn="auto">
              <a:lnSpc>
                <a:spcPts val="3860"/>
              </a:lnSpc>
            </a:pPr>
            <a:endParaRPr lang="en-US" altLang="zh-CN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6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endParaRPr lang="en-US" altLang="zh-CN" sz="2600" dirty="0" smtClean="0"/>
          </a:p>
          <a:p>
            <a:r>
              <a:rPr lang="en-US" altLang="zh-CN" sz="2600" dirty="0" smtClean="0"/>
              <a:t>(</a:t>
            </a:r>
            <a:r>
              <a:rPr lang="en-US" altLang="zh-CN" sz="2600" dirty="0"/>
              <a:t>1)</a:t>
            </a:r>
            <a:r>
              <a:rPr lang="zh-CN" altLang="zh-CN" sz="2600" dirty="0"/>
              <a:t>请根据图</a:t>
            </a:r>
            <a:r>
              <a:rPr lang="en-US" altLang="zh-CN" sz="2600" dirty="0"/>
              <a:t>12</a:t>
            </a:r>
            <a:r>
              <a:rPr lang="zh-CN" altLang="zh-CN" sz="2600" dirty="0"/>
              <a:t>－</a:t>
            </a:r>
            <a:r>
              <a:rPr lang="en-US" altLang="zh-CN" sz="2600" dirty="0"/>
              <a:t>17</a:t>
            </a:r>
            <a:r>
              <a:rPr lang="zh-CN" altLang="zh-CN" sz="2600" dirty="0"/>
              <a:t>甲所示的电路图将图</a:t>
            </a:r>
            <a:r>
              <a:rPr lang="en-US" altLang="zh-CN" sz="2600" dirty="0"/>
              <a:t>12</a:t>
            </a:r>
            <a:r>
              <a:rPr lang="zh-CN" altLang="zh-CN" sz="2600" dirty="0"/>
              <a:t>－</a:t>
            </a:r>
            <a:r>
              <a:rPr lang="en-US" altLang="zh-CN" sz="2600" dirty="0"/>
              <a:t>17</a:t>
            </a:r>
            <a:r>
              <a:rPr lang="zh-CN" altLang="zh-CN" sz="2600" dirty="0"/>
              <a:t>乙所示的实物电路连接完整</a:t>
            </a:r>
            <a:r>
              <a:rPr lang="en-US" altLang="zh-CN" sz="2600" dirty="0"/>
              <a:t>(</a:t>
            </a:r>
            <a:r>
              <a:rPr lang="zh-CN" altLang="zh-CN" sz="2600" dirty="0"/>
              <a:t>导线不允许交叉</a:t>
            </a:r>
            <a:r>
              <a:rPr lang="en-US" altLang="zh-CN" sz="2600" dirty="0"/>
              <a:t>)</a:t>
            </a:r>
            <a:r>
              <a:rPr lang="zh-CN" altLang="zh-CN" sz="2600" dirty="0"/>
              <a:t>；</a:t>
            </a:r>
          </a:p>
          <a:p>
            <a:r>
              <a:rPr lang="en-US" altLang="zh-CN" sz="2600" dirty="0"/>
              <a:t>(2)</a:t>
            </a:r>
            <a:r>
              <a:rPr lang="zh-CN" altLang="zh-CN" sz="2600" dirty="0"/>
              <a:t>小欣把</a:t>
            </a:r>
            <a:r>
              <a:rPr lang="en-US" altLang="zh-CN" sz="2600" dirty="0"/>
              <a:t>5 Ω</a:t>
            </a:r>
            <a:r>
              <a:rPr lang="zh-CN" altLang="zh-CN" sz="2600" dirty="0"/>
              <a:t>定值电阻接入电路后，闭合开关，发现电流表无示数而电压表有示数，则电路中的故障可能是</a:t>
            </a:r>
            <a:r>
              <a:rPr lang="en-US" altLang="zh-CN" sz="2600" dirty="0" smtClean="0"/>
              <a:t>______</a:t>
            </a:r>
            <a:r>
              <a:rPr lang="zh-CN" altLang="zh-CN" sz="2600" dirty="0"/>
              <a:t>；</a:t>
            </a:r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．电阻处</a:t>
            </a:r>
            <a:r>
              <a:rPr lang="zh-CN" altLang="zh-CN" sz="2600" dirty="0" smtClean="0"/>
              <a:t>短路</a:t>
            </a:r>
            <a:r>
              <a:rPr lang="zh-CN" altLang="zh-CN" sz="2600" dirty="0"/>
              <a:t>　</a:t>
            </a:r>
            <a:r>
              <a:rPr lang="en-US" altLang="zh-CN" sz="2600" dirty="0" smtClean="0"/>
              <a:t>B</a:t>
            </a:r>
            <a:r>
              <a:rPr lang="zh-CN" altLang="zh-CN" sz="2600" dirty="0"/>
              <a:t>．电阻处断路　</a:t>
            </a:r>
            <a:r>
              <a:rPr lang="en-US" altLang="zh-CN" sz="2600" dirty="0" smtClean="0"/>
              <a:t>C</a:t>
            </a:r>
            <a:r>
              <a:rPr lang="zh-CN" altLang="zh-CN" sz="2600" dirty="0"/>
              <a:t>．滑动变阻器处断路</a:t>
            </a:r>
            <a:endParaRPr lang="zh-CN" altLang="en-US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6168" y="579343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87" y="2351498"/>
            <a:ext cx="7466938" cy="226363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956375" y="2372343"/>
            <a:ext cx="2124583" cy="560638"/>
            <a:chOff x="2956375" y="2372343"/>
            <a:chExt cx="2124583" cy="560638"/>
          </a:xfrm>
        </p:grpSpPr>
        <p:sp>
          <p:nvSpPr>
            <p:cNvPr id="5" name="任意多边形 4"/>
            <p:cNvSpPr/>
            <p:nvPr/>
          </p:nvSpPr>
          <p:spPr>
            <a:xfrm>
              <a:off x="2956375" y="2372343"/>
              <a:ext cx="1538201" cy="560638"/>
            </a:xfrm>
            <a:custGeom>
              <a:avLst/>
              <a:gdLst>
                <a:gd name="connsiteX0" fmla="*/ 1425844 w 1538201"/>
                <a:gd name="connsiteY0" fmla="*/ 439868 h 560638"/>
                <a:gd name="connsiteX1" fmla="*/ 1399965 w 1538201"/>
                <a:gd name="connsiteY1" fmla="*/ 17174 h 560638"/>
                <a:gd name="connsiteX2" fmla="*/ 54244 w 1538201"/>
                <a:gd name="connsiteY2" fmla="*/ 129317 h 560638"/>
                <a:gd name="connsiteX3" fmla="*/ 244025 w 1538201"/>
                <a:gd name="connsiteY3" fmla="*/ 560638 h 56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201" h="560638">
                  <a:moveTo>
                    <a:pt x="1425844" y="439868"/>
                  </a:moveTo>
                  <a:cubicBezTo>
                    <a:pt x="1527204" y="254400"/>
                    <a:pt x="1628565" y="68932"/>
                    <a:pt x="1399965" y="17174"/>
                  </a:cubicBezTo>
                  <a:cubicBezTo>
                    <a:pt x="1171365" y="-34585"/>
                    <a:pt x="246901" y="38740"/>
                    <a:pt x="54244" y="129317"/>
                  </a:cubicBezTo>
                  <a:cubicBezTo>
                    <a:pt x="-138413" y="219894"/>
                    <a:pt x="244025" y="560638"/>
                    <a:pt x="244025" y="56063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4364966" y="2566602"/>
              <a:ext cx="715992" cy="211104"/>
            </a:xfrm>
            <a:custGeom>
              <a:avLst/>
              <a:gdLst>
                <a:gd name="connsiteX0" fmla="*/ 0 w 715992"/>
                <a:gd name="connsiteY0" fmla="*/ 211104 h 211104"/>
                <a:gd name="connsiteX1" fmla="*/ 310551 w 715992"/>
                <a:gd name="connsiteY1" fmla="*/ 21323 h 211104"/>
                <a:gd name="connsiteX2" fmla="*/ 715992 w 715992"/>
                <a:gd name="connsiteY2" fmla="*/ 12696 h 21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5992" h="211104">
                  <a:moveTo>
                    <a:pt x="0" y="211104"/>
                  </a:moveTo>
                  <a:cubicBezTo>
                    <a:pt x="95609" y="132747"/>
                    <a:pt x="191219" y="54391"/>
                    <a:pt x="310551" y="21323"/>
                  </a:cubicBezTo>
                  <a:cubicBezTo>
                    <a:pt x="429883" y="-11745"/>
                    <a:pt x="572937" y="475"/>
                    <a:pt x="715992" y="1269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40"/>
          <p:cNvSpPr txBox="1"/>
          <p:nvPr/>
        </p:nvSpPr>
        <p:spPr>
          <a:xfrm>
            <a:off x="385633" y="4726778"/>
            <a:ext cx="8453398" cy="209288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(3)</a:t>
            </a:r>
            <a:r>
              <a:rPr lang="zh-CN" altLang="zh-CN" sz="2600" dirty="0"/>
              <a:t>排除故障后进行实验。实验中多次改变</a:t>
            </a:r>
            <a:r>
              <a:rPr lang="en-US" altLang="zh-CN" sz="2600" i="1" dirty="0"/>
              <a:t>R</a:t>
            </a:r>
            <a:r>
              <a:rPr lang="zh-CN" altLang="zh-CN" sz="2600" dirty="0"/>
              <a:t>的阻值，调节滑动变阻器的滑片，使电压表示数保持不变，记下电流表的示数，得到如图</a:t>
            </a:r>
            <a:r>
              <a:rPr lang="en-US" altLang="zh-CN" sz="2600" dirty="0"/>
              <a:t>12</a:t>
            </a:r>
            <a:r>
              <a:rPr lang="zh-CN" altLang="zh-CN" sz="2600" dirty="0"/>
              <a:t>－</a:t>
            </a:r>
            <a:r>
              <a:rPr lang="en-US" altLang="zh-CN" sz="2600" dirty="0"/>
              <a:t>17</a:t>
            </a:r>
            <a:r>
              <a:rPr lang="zh-CN" altLang="zh-CN" sz="2600" dirty="0"/>
              <a:t>丙所示的电流</a:t>
            </a:r>
            <a:r>
              <a:rPr lang="en-US" altLang="zh-CN" sz="2600" i="1" dirty="0"/>
              <a:t>I</a:t>
            </a:r>
            <a:r>
              <a:rPr lang="zh-CN" altLang="zh-CN" sz="2600" dirty="0"/>
              <a:t>随电阻</a:t>
            </a:r>
            <a:r>
              <a:rPr lang="en-US" altLang="zh-CN" sz="2600" i="1" dirty="0"/>
              <a:t>R</a:t>
            </a:r>
            <a:r>
              <a:rPr lang="zh-CN" altLang="zh-CN" sz="2600" dirty="0"/>
              <a:t>变化的图象。由图象可以得出结论：电压一定时</a:t>
            </a:r>
            <a:r>
              <a:rPr lang="en-US" altLang="zh-CN" sz="2600" dirty="0" smtClean="0"/>
              <a:t>_________________</a:t>
            </a:r>
          </a:p>
          <a:p>
            <a:r>
              <a:rPr lang="en-US" altLang="zh-CN" sz="2600" dirty="0" smtClean="0"/>
              <a:t>______________</a:t>
            </a:r>
            <a:r>
              <a:rPr lang="en-US" altLang="zh-CN" sz="2600" dirty="0"/>
              <a:t>_______</a:t>
            </a:r>
            <a:r>
              <a:rPr lang="zh-CN" altLang="zh-CN" sz="2600" dirty="0" smtClean="0"/>
              <a:t>；</a:t>
            </a:r>
            <a:endParaRPr lang="zh-CN" altLang="zh-CN" sz="2600" dirty="0"/>
          </a:p>
        </p:txBody>
      </p:sp>
      <p:sp>
        <p:nvSpPr>
          <p:cNvPr id="19" name="矩形 18"/>
          <p:cNvSpPr/>
          <p:nvPr/>
        </p:nvSpPr>
        <p:spPr>
          <a:xfrm>
            <a:off x="267877" y="5896008"/>
            <a:ext cx="85711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         通过导体的电流跟导体的电阻成正比</a:t>
            </a:r>
            <a:endParaRPr lang="zh-CN" altLang="en-US" sz="2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TextBox 40"/>
          <p:cNvSpPr txBox="1"/>
          <p:nvPr/>
        </p:nvSpPr>
        <p:spPr>
          <a:xfrm>
            <a:off x="296324" y="4771296"/>
            <a:ext cx="8453398" cy="224676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/>
              <a:t>(</a:t>
            </a:r>
            <a:r>
              <a:rPr lang="en-US" altLang="zh-CN" sz="2800" dirty="0"/>
              <a:t>4)</a:t>
            </a:r>
            <a:r>
              <a:rPr lang="zh-CN" altLang="zh-CN" sz="2800" dirty="0"/>
              <a:t>将</a:t>
            </a:r>
            <a:r>
              <a:rPr lang="en-US" altLang="zh-CN" sz="2800" dirty="0"/>
              <a:t>5 Ω</a:t>
            </a:r>
            <a:r>
              <a:rPr lang="zh-CN" altLang="zh-CN" sz="2800" dirty="0"/>
              <a:t>定值电阻换成</a:t>
            </a:r>
            <a:r>
              <a:rPr lang="en-US" altLang="zh-CN" sz="2800" dirty="0"/>
              <a:t>10 Ω</a:t>
            </a:r>
            <a:r>
              <a:rPr lang="zh-CN" altLang="zh-CN" sz="2800" dirty="0"/>
              <a:t>定值电阻后，闭合开关，为了保持电压表的示数为</a:t>
            </a:r>
            <a:r>
              <a:rPr lang="en-US" altLang="zh-CN" sz="2800" dirty="0"/>
              <a:t>________V</a:t>
            </a:r>
            <a:r>
              <a:rPr lang="zh-CN" altLang="zh-CN" sz="2800" dirty="0"/>
              <a:t>不变，应将滑动变阻器的滑片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向</a:t>
            </a:r>
            <a:r>
              <a:rPr lang="en-US" altLang="zh-CN" sz="2800" dirty="0"/>
              <a:t>________(</a:t>
            </a:r>
            <a:r>
              <a:rPr lang="zh-CN" altLang="zh-CN" sz="2800" dirty="0"/>
              <a:t>选填“</a:t>
            </a:r>
            <a:r>
              <a:rPr lang="en-US" altLang="zh-CN" sz="2800" i="1" dirty="0"/>
              <a:t>A</a:t>
            </a:r>
            <a:r>
              <a:rPr lang="zh-CN" altLang="zh-CN" sz="2800" dirty="0"/>
              <a:t>”或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i="1" dirty="0"/>
              <a:t>B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移动，记录此时各表的示数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zh-CN" altLang="zh-CN" sz="2800" dirty="0"/>
          </a:p>
        </p:txBody>
      </p:sp>
      <p:sp>
        <p:nvSpPr>
          <p:cNvPr id="20" name="矩形 19"/>
          <p:cNvSpPr/>
          <p:nvPr/>
        </p:nvSpPr>
        <p:spPr>
          <a:xfrm>
            <a:off x="4278610" y="516575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2.5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826497" y="563307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9" grpId="0"/>
      <p:bldP spid="18" grpId="0" animBg="1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欧姆定律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165" y="1176655"/>
            <a:ext cx="8275078" cy="4534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(</a:t>
            </a:r>
            <a:r>
              <a:rPr lang="en-US" altLang="zh-CN" sz="2800" dirty="0"/>
              <a:t>4)</a:t>
            </a:r>
            <a:r>
              <a:rPr lang="zh-CN" altLang="zh-CN" sz="2800" dirty="0"/>
              <a:t>滑动变阻器：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①原理：通过改变</a:t>
            </a:r>
            <a:r>
              <a:rPr lang="en-US" altLang="zh-CN" sz="2800" dirty="0" smtClean="0"/>
              <a:t>____________________________</a:t>
            </a:r>
            <a:r>
              <a:rPr lang="zh-CN" altLang="zh-CN" sz="2800" dirty="0"/>
              <a:t>来改变电阻。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②作用：改变电路中的</a:t>
            </a:r>
            <a:r>
              <a:rPr lang="en-US" altLang="zh-CN" sz="2800" dirty="0" smtClean="0"/>
              <a:t>________</a:t>
            </a:r>
            <a:r>
              <a:rPr lang="zh-CN" altLang="zh-CN" sz="2800" dirty="0"/>
              <a:t>和部分电路两端的</a:t>
            </a:r>
            <a:r>
              <a:rPr lang="en-US" altLang="zh-CN" sz="2800" dirty="0" smtClean="0"/>
              <a:t>__________</a:t>
            </a:r>
            <a:r>
              <a:rPr lang="zh-CN" altLang="zh-CN" sz="2800" dirty="0"/>
              <a:t>、保护电路。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③接法：遵循</a:t>
            </a:r>
            <a:r>
              <a:rPr lang="en-US" altLang="zh-CN" sz="2800" dirty="0"/>
              <a:t>____________</a:t>
            </a:r>
            <a:r>
              <a:rPr lang="zh-CN" altLang="zh-CN" sz="2800" dirty="0"/>
              <a:t>的原则。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④要求：接入电路前应将电阻调到</a:t>
            </a:r>
            <a:r>
              <a:rPr lang="en-US" altLang="zh-CN" sz="2800" dirty="0" smtClean="0"/>
              <a:t>________________</a:t>
            </a:r>
            <a:r>
              <a:rPr lang="zh-CN" altLang="zh-CN" sz="2800" dirty="0"/>
              <a:t>。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3349649" y="1917948"/>
            <a:ext cx="479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接入电路电阻丝的长度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4" name="TextBox 16"/>
          <p:cNvSpPr txBox="1"/>
          <p:nvPr/>
        </p:nvSpPr>
        <p:spPr>
          <a:xfrm>
            <a:off x="3963220" y="3182460"/>
            <a:ext cx="134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电流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609325" y="3835006"/>
            <a:ext cx="134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2751550" y="4446972"/>
            <a:ext cx="171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一上一下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6000832" y="5091077"/>
            <a:ext cx="214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阻值处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020" y="953398"/>
            <a:ext cx="8292465" cy="43627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】在某一温度下，连接在电路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中的两段导体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中的电流与其两端电压的关系如图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12-17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示。由 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图中信息可知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   )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导体的电阻为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10 Ω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B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导体的电阻为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10 Ω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导体两端电压为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3 V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时，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通过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导体的电流为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0.3 A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D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导体两端电压为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3 V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时，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通过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导体的电流为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0.6 A </a:t>
            </a:r>
            <a:endParaRPr lang="zh-CN" altLang="en-US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0535" y="5218276"/>
            <a:ext cx="8352790" cy="1515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ea typeface="宋体" panose="02010600030101010101" pitchFamily="2" charset="-122"/>
              </a:rPr>
              <a:t>：</a:t>
            </a:r>
            <a:r>
              <a:rPr lang="zh-CN" altLang="en-US" sz="2800" dirty="0">
                <a:ea typeface="宋体" panose="02010600030101010101" pitchFamily="2" charset="-122"/>
              </a:rPr>
              <a:t>从</a:t>
            </a:r>
            <a:r>
              <a:rPr lang="en-US" altLang="zh-CN" sz="2800" i="1" dirty="0">
                <a:ea typeface="宋体" panose="02010600030101010101" pitchFamily="2" charset="-122"/>
              </a:rPr>
              <a:t>I</a:t>
            </a:r>
            <a:r>
              <a:rPr lang="en-US" altLang="zh-CN" sz="2800" dirty="0">
                <a:ea typeface="宋体" panose="02010600030101010101" pitchFamily="2" charset="-122"/>
              </a:rPr>
              <a:t>-</a:t>
            </a:r>
            <a:r>
              <a:rPr lang="en-US" altLang="zh-CN" sz="2800" i="1" dirty="0">
                <a:ea typeface="宋体" panose="02010600030101010101" pitchFamily="2" charset="-122"/>
              </a:rPr>
              <a:t>U</a:t>
            </a:r>
            <a:r>
              <a:rPr lang="zh-CN" altLang="en-US" sz="2800" dirty="0">
                <a:ea typeface="宋体" panose="02010600030101010101" pitchFamily="2" charset="-122"/>
              </a:rPr>
              <a:t>图象可得到的信息：一是求导体的电阻；二是通过比较同一电压下的电流值从而得出两导体电阻的大小关系</a:t>
            </a:r>
            <a:r>
              <a:rPr lang="zh-CN" altLang="en-US" sz="2800" dirty="0" smtClean="0">
                <a:ea typeface="宋体" panose="02010600030101010101" pitchFamily="2" charset="-122"/>
              </a:rPr>
              <a:t>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3046150" y="1853603"/>
            <a:ext cx="62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031" y="2115213"/>
            <a:ext cx="3319293" cy="23603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28376" y="4515861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algn="ctr"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17</a:t>
            </a:r>
            <a:endParaRPr lang="zh-CN" altLang="zh-CN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文本框 12"/>
          <p:cNvSpPr txBox="1"/>
          <p:nvPr/>
        </p:nvSpPr>
        <p:spPr>
          <a:xfrm>
            <a:off x="414020" y="5499122"/>
            <a:ext cx="8274781" cy="9541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由图象获取电流随电压变化的关系、掌握欧姆定律是正确解题的关键。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3" animBg="1"/>
      <p:bldP spid="17" grpId="4" animBg="1"/>
      <p:bldP spid="10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274780" cy="4401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．小明的奶奶有随手关灯的好习惯。当她关灯后，家中电路变大的物理量是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．总电阻　</a:t>
            </a:r>
            <a:r>
              <a:rPr lang="en-US" altLang="zh-CN" sz="2800" dirty="0" smtClean="0"/>
              <a:t>B</a:t>
            </a:r>
            <a:r>
              <a:rPr lang="zh-CN" altLang="zh-CN" sz="2800" dirty="0"/>
              <a:t>．总电压　</a:t>
            </a:r>
            <a:r>
              <a:rPr lang="en-US" altLang="zh-CN" sz="2800" dirty="0" smtClean="0"/>
              <a:t>C</a:t>
            </a:r>
            <a:r>
              <a:rPr lang="zh-CN" altLang="zh-CN" sz="2800" dirty="0"/>
              <a:t>．总</a:t>
            </a:r>
            <a:r>
              <a:rPr lang="zh-CN" altLang="zh-CN" sz="2800" dirty="0" smtClean="0"/>
              <a:t>功率</a:t>
            </a:r>
            <a:r>
              <a:rPr lang="en-US" altLang="zh-CN" sz="2800" dirty="0" smtClean="0"/>
              <a:t>  </a:t>
            </a:r>
            <a:r>
              <a:rPr lang="en-US" altLang="zh-CN" sz="2800" dirty="0"/>
              <a:t>D</a:t>
            </a:r>
            <a:r>
              <a:rPr lang="zh-CN" altLang="zh-CN" sz="2800" dirty="0"/>
              <a:t>．总电流</a:t>
            </a:r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宿迁市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19</a:t>
            </a:r>
            <a:r>
              <a:rPr lang="zh-CN" altLang="zh-CN" sz="2800" dirty="0"/>
              <a:t>所示，电源电压为</a:t>
            </a:r>
            <a:r>
              <a:rPr lang="en-US" altLang="zh-CN" sz="2800" dirty="0"/>
              <a:t>3 V</a:t>
            </a:r>
            <a:r>
              <a:rPr lang="zh-CN" altLang="zh-CN" sz="2800" dirty="0"/>
              <a:t>保持不变，闭合开关，电压表示数为</a:t>
            </a:r>
            <a:r>
              <a:rPr lang="en-US" altLang="zh-CN" sz="2800" dirty="0"/>
              <a:t>2 V</a:t>
            </a:r>
            <a:r>
              <a:rPr lang="zh-CN" altLang="zh-CN" sz="2800" dirty="0"/>
              <a:t>。下列选项符合题意的是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．电压表测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两端电压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组成并联电路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．若开关断开，电压表示数为</a:t>
            </a:r>
            <a:r>
              <a:rPr lang="en-US" altLang="zh-CN" sz="2800" dirty="0"/>
              <a:t>0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电阻之比</a:t>
            </a:r>
            <a:r>
              <a:rPr lang="en-US" altLang="zh-CN" sz="2800" dirty="0"/>
              <a:t>2∶1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12333" y="146950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99" y="3257282"/>
            <a:ext cx="3034490" cy="245016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21865" y="314955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34693" y="882653"/>
            <a:ext cx="8328025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3</a:t>
            </a:r>
            <a:r>
              <a:rPr lang="zh-CN" altLang="zh-CN" sz="2600" dirty="0"/>
              <a:t>．如图</a:t>
            </a:r>
            <a:r>
              <a:rPr lang="en-US" altLang="zh-CN" sz="2600" dirty="0"/>
              <a:t>12</a:t>
            </a:r>
            <a:r>
              <a:rPr lang="zh-CN" altLang="zh-CN" sz="2600" dirty="0"/>
              <a:t>－</a:t>
            </a:r>
            <a:r>
              <a:rPr lang="en-US" altLang="zh-CN" sz="2600" dirty="0"/>
              <a:t>20</a:t>
            </a:r>
            <a:r>
              <a:rPr lang="zh-CN" altLang="zh-CN" sz="2600" dirty="0"/>
              <a:t>所示，电源电压保持不变，开关</a:t>
            </a:r>
            <a:r>
              <a:rPr lang="en-US" altLang="zh-CN" sz="2600" dirty="0"/>
              <a:t>S</a:t>
            </a:r>
            <a:r>
              <a:rPr lang="zh-CN" altLang="zh-CN" sz="2600" dirty="0"/>
              <a:t>闭合后，灯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和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都正常发光，甲、乙两个电表示数之比为</a:t>
            </a:r>
            <a:r>
              <a:rPr lang="en-US" altLang="zh-CN" sz="2600" dirty="0"/>
              <a:t>4∶3</a:t>
            </a:r>
            <a:r>
              <a:rPr lang="zh-CN" altLang="zh-CN" sz="2600" dirty="0"/>
              <a:t>。此时灯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和</a:t>
            </a:r>
            <a:r>
              <a:rPr lang="en-US" altLang="zh-CN" sz="2600" dirty="0"/>
              <a:t>L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的电阻之比</a:t>
            </a:r>
            <a:r>
              <a:rPr lang="zh-CN" altLang="zh-CN" sz="2600" dirty="0" smtClean="0"/>
              <a:t>为</a:t>
            </a:r>
            <a:r>
              <a:rPr lang="en-US" altLang="zh-CN" sz="2600" dirty="0"/>
              <a:t>(</a:t>
            </a:r>
            <a:r>
              <a:rPr lang="zh-CN" altLang="zh-CN" sz="2600" dirty="0"/>
              <a:t>　　</a:t>
            </a:r>
            <a:r>
              <a:rPr lang="en-US" altLang="zh-CN" sz="2600" dirty="0"/>
              <a:t>) </a:t>
            </a:r>
            <a:endParaRPr lang="en-US" altLang="zh-CN" sz="2600" dirty="0" smtClean="0"/>
          </a:p>
          <a:p>
            <a:r>
              <a:rPr lang="en-US" altLang="zh-CN" sz="2600" dirty="0" smtClean="0"/>
              <a:t>A</a:t>
            </a:r>
            <a:r>
              <a:rPr lang="zh-CN" altLang="zh-CN" sz="2600" dirty="0"/>
              <a:t>．</a:t>
            </a:r>
            <a:r>
              <a:rPr lang="en-US" altLang="zh-CN" sz="2600" dirty="0"/>
              <a:t>1</a:t>
            </a:r>
            <a:r>
              <a:rPr lang="zh-CN" altLang="zh-CN" sz="2600" dirty="0"/>
              <a:t>∶</a:t>
            </a:r>
            <a:r>
              <a:rPr lang="en-US" altLang="zh-CN" sz="2600" dirty="0"/>
              <a:t>3  </a:t>
            </a:r>
            <a:r>
              <a:rPr lang="en-US" altLang="zh-CN" sz="2600" dirty="0" smtClean="0"/>
              <a:t>        B</a:t>
            </a:r>
            <a:r>
              <a:rPr lang="zh-CN" altLang="zh-CN" sz="2600" dirty="0"/>
              <a:t>．</a:t>
            </a:r>
            <a:r>
              <a:rPr lang="en-US" altLang="zh-CN" sz="2600" dirty="0"/>
              <a:t>3∶</a:t>
            </a:r>
            <a:r>
              <a:rPr lang="en-US" altLang="zh-CN" sz="2600" dirty="0" smtClean="0"/>
              <a:t>1</a:t>
            </a:r>
            <a:r>
              <a:rPr lang="en-US" altLang="zh-CN" sz="2600" dirty="0"/>
              <a:t> </a:t>
            </a:r>
            <a:r>
              <a:rPr lang="en-US" altLang="zh-CN" sz="2600" dirty="0" smtClean="0"/>
              <a:t>        C</a:t>
            </a:r>
            <a:r>
              <a:rPr lang="zh-CN" altLang="zh-CN" sz="2600" dirty="0"/>
              <a:t>．</a:t>
            </a:r>
            <a:r>
              <a:rPr lang="en-US" altLang="zh-CN" sz="2600" dirty="0"/>
              <a:t>3∶4  </a:t>
            </a:r>
            <a:r>
              <a:rPr lang="en-US" altLang="zh-CN" sz="2600" dirty="0" smtClean="0"/>
              <a:t>       D</a:t>
            </a:r>
            <a:r>
              <a:rPr lang="zh-CN" altLang="zh-CN" sz="2600" dirty="0"/>
              <a:t>．</a:t>
            </a:r>
            <a:r>
              <a:rPr lang="en-US" altLang="zh-CN" sz="2600" dirty="0"/>
              <a:t>4∶</a:t>
            </a:r>
            <a:r>
              <a:rPr lang="en-US" altLang="zh-CN" sz="2600" dirty="0" smtClean="0"/>
              <a:t>3</a:t>
            </a:r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zh-CN" altLang="zh-CN" sz="2600" dirty="0"/>
          </a:p>
          <a:p>
            <a:r>
              <a:rPr lang="en-US" altLang="zh-CN" sz="2600" dirty="0"/>
              <a:t>4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毕节市</a:t>
            </a:r>
            <a:r>
              <a:rPr lang="en-US" altLang="zh-CN" sz="2600" dirty="0"/>
              <a:t>)</a:t>
            </a:r>
            <a:r>
              <a:rPr lang="zh-CN" altLang="zh-CN" sz="2600" dirty="0"/>
              <a:t>如图</a:t>
            </a:r>
            <a:r>
              <a:rPr lang="en-US" altLang="zh-CN" sz="2600" dirty="0"/>
              <a:t>12</a:t>
            </a:r>
            <a:r>
              <a:rPr lang="zh-CN" altLang="zh-CN" sz="2600" dirty="0"/>
              <a:t>－</a:t>
            </a:r>
            <a:r>
              <a:rPr lang="en-US" altLang="zh-CN" sz="2600" dirty="0"/>
              <a:t>21</a:t>
            </a:r>
            <a:r>
              <a:rPr lang="zh-CN" altLang="zh-CN" sz="2600" dirty="0"/>
              <a:t>所示的电路，闭合开关，当滑片</a:t>
            </a:r>
            <a:r>
              <a:rPr lang="en-US" altLang="zh-CN" sz="2600" i="1" dirty="0"/>
              <a:t>P</a:t>
            </a:r>
            <a:r>
              <a:rPr lang="zh-CN" altLang="zh-CN" sz="2600" dirty="0"/>
              <a:t>向上移动的过程中，电流表读数和电压表读数的变化情况分别是</a:t>
            </a:r>
            <a:r>
              <a:rPr lang="en-US" altLang="zh-CN" sz="2600" dirty="0"/>
              <a:t>(</a:t>
            </a:r>
            <a:r>
              <a:rPr lang="zh-CN" altLang="zh-CN" sz="2600" dirty="0"/>
              <a:t>　　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．变大，变大</a:t>
            </a:r>
            <a:r>
              <a:rPr lang="en-US" altLang="zh-CN" sz="2600" dirty="0"/>
              <a:t>  </a:t>
            </a:r>
            <a:r>
              <a:rPr lang="en-US" altLang="zh-CN" sz="2600" dirty="0" smtClean="0"/>
              <a:t>                  B</a:t>
            </a:r>
            <a:r>
              <a:rPr lang="zh-CN" altLang="zh-CN" sz="2600" dirty="0"/>
              <a:t>．变大，变小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r>
              <a:rPr lang="en-US" altLang="zh-CN" sz="2600" dirty="0" smtClean="0"/>
              <a:t>C</a:t>
            </a:r>
            <a:r>
              <a:rPr lang="zh-CN" altLang="zh-CN" sz="2600" dirty="0"/>
              <a:t>．变小，变小</a:t>
            </a:r>
            <a:r>
              <a:rPr lang="en-US" altLang="zh-CN" sz="2600" dirty="0"/>
              <a:t>  </a:t>
            </a:r>
            <a:r>
              <a:rPr lang="en-US" altLang="zh-CN" sz="2600" dirty="0" smtClean="0"/>
              <a:t>                  D</a:t>
            </a:r>
            <a:r>
              <a:rPr lang="zh-CN" altLang="zh-CN" sz="2600" dirty="0"/>
              <a:t>．变小，变大</a:t>
            </a:r>
            <a:endParaRPr lang="zh-CN" altLang="en-US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732" y="2556300"/>
            <a:ext cx="5926347" cy="197028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498705" y="168991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547744" y="528994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48320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22</a:t>
            </a:r>
            <a:r>
              <a:rPr lang="zh-CN" altLang="zh-CN" sz="2800" dirty="0"/>
              <a:t>甲所示电路，电源电压保持不变。当闭合开关</a:t>
            </a:r>
            <a:r>
              <a:rPr lang="en-US" altLang="zh-CN" sz="2800" dirty="0"/>
              <a:t>S</a:t>
            </a:r>
            <a:r>
              <a:rPr lang="zh-CN" altLang="zh-CN" sz="2800" dirty="0"/>
              <a:t>，调节滑动变阻器阻值从最大变化到最小，两个电阻的“</a:t>
            </a:r>
            <a:r>
              <a:rPr lang="en-US" altLang="zh-CN" sz="2800" i="1" dirty="0"/>
              <a:t>U</a:t>
            </a:r>
            <a:r>
              <a:rPr lang="zh-CN" altLang="zh-CN" sz="2800" dirty="0"/>
              <a:t>－</a:t>
            </a:r>
            <a:r>
              <a:rPr lang="en-US" altLang="zh-CN" sz="2800" i="1" dirty="0"/>
              <a:t>I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关</a:t>
            </a:r>
            <a:r>
              <a:rPr lang="zh-CN" altLang="zh-CN" sz="2800" dirty="0"/>
              <a:t>系图象如图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22</a:t>
            </a:r>
            <a:r>
              <a:rPr lang="zh-CN" altLang="zh-CN" sz="2800" dirty="0"/>
              <a:t>乙所示。则下列判断正确的是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．电源电压为</a:t>
            </a:r>
            <a:r>
              <a:rPr lang="en-US" altLang="zh-CN" sz="2800" dirty="0"/>
              <a:t>10 V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．定值电阻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的</a:t>
            </a:r>
            <a:r>
              <a:rPr lang="zh-CN" altLang="zh-CN" sz="2800" dirty="0" smtClean="0"/>
              <a:t>阻值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为</a:t>
            </a:r>
            <a:r>
              <a:rPr lang="en-US" altLang="zh-CN" sz="2800" dirty="0"/>
              <a:t>20 Ω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．滑动变阻器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</a:t>
            </a:r>
            <a:r>
              <a:rPr lang="zh-CN" altLang="zh-CN" sz="2800" dirty="0" smtClean="0"/>
              <a:t>阻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值</a:t>
            </a:r>
            <a:r>
              <a:rPr lang="zh-CN" altLang="zh-CN" sz="2800" dirty="0"/>
              <a:t>变化范围为</a:t>
            </a:r>
            <a:r>
              <a:rPr lang="en-US" altLang="zh-CN" sz="2800" dirty="0"/>
              <a:t>0</a:t>
            </a:r>
            <a:r>
              <a:rPr lang="zh-CN" altLang="zh-CN" sz="2800" dirty="0" smtClean="0"/>
              <a:t>～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10 </a:t>
            </a:r>
            <a:r>
              <a:rPr lang="en-US" altLang="zh-CN" sz="2800" dirty="0"/>
              <a:t>Ω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．变阻器滑片在中点时，电流表示数为</a:t>
            </a:r>
            <a:r>
              <a:rPr lang="en-US" altLang="zh-CN" sz="2800" dirty="0"/>
              <a:t>0.3 A</a:t>
            </a:r>
            <a:endParaRPr lang="zh-CN" altLang="zh-CN" sz="2800" dirty="0"/>
          </a:p>
        </p:txBody>
      </p:sp>
      <p:sp>
        <p:nvSpPr>
          <p:cNvPr id="10" name="矩形 9"/>
          <p:cNvSpPr/>
          <p:nvPr/>
        </p:nvSpPr>
        <p:spPr>
          <a:xfrm>
            <a:off x="3567196" y="25669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013" y="2972112"/>
            <a:ext cx="5011471" cy="2514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88330" y="774435"/>
            <a:ext cx="8274780" cy="60939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6</a:t>
            </a:r>
            <a:r>
              <a:rPr lang="zh-CN" altLang="zh-CN" sz="2600" dirty="0"/>
              <a:t>．如图</a:t>
            </a:r>
            <a:r>
              <a:rPr lang="en-US" altLang="zh-CN" sz="2600" dirty="0"/>
              <a:t>12</a:t>
            </a:r>
            <a:r>
              <a:rPr lang="zh-CN" altLang="zh-CN" sz="2600" dirty="0"/>
              <a:t>－</a:t>
            </a:r>
            <a:r>
              <a:rPr lang="en-US" altLang="zh-CN" sz="2600" dirty="0"/>
              <a:t>23</a:t>
            </a:r>
            <a:r>
              <a:rPr lang="zh-CN" altLang="zh-CN" sz="2600" dirty="0"/>
              <a:t>所示，电源电压恒定。当开关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、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闭合，甲、乙两表为电压表时，两表示数之比</a:t>
            </a:r>
            <a:r>
              <a:rPr lang="en-US" altLang="zh-CN" sz="2600" i="1" dirty="0"/>
              <a:t>U</a:t>
            </a:r>
            <a:r>
              <a:rPr lang="zh-CN" altLang="zh-CN" sz="2600" baseline="-25000" dirty="0"/>
              <a:t>甲</a:t>
            </a:r>
            <a:r>
              <a:rPr lang="zh-CN" altLang="zh-CN" sz="2600" dirty="0"/>
              <a:t>∶</a:t>
            </a:r>
            <a:r>
              <a:rPr lang="en-US" altLang="zh-CN" sz="2600" i="1" dirty="0"/>
              <a:t>U</a:t>
            </a:r>
            <a:r>
              <a:rPr lang="zh-CN" altLang="zh-CN" sz="2600" baseline="-25000" dirty="0"/>
              <a:t>乙</a:t>
            </a:r>
            <a:r>
              <a:rPr lang="zh-CN" altLang="zh-CN" sz="2600" dirty="0"/>
              <a:t>＝</a:t>
            </a:r>
            <a:r>
              <a:rPr lang="en-US" altLang="zh-CN" sz="2600" dirty="0"/>
              <a:t>4∶1</a:t>
            </a:r>
            <a:r>
              <a:rPr lang="zh-CN" altLang="zh-CN" sz="2600" dirty="0"/>
              <a:t>；当开关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闭合、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断开，若甲、乙两表均为电流表时，两表的示数之比为</a:t>
            </a:r>
            <a:r>
              <a:rPr lang="en-US" altLang="zh-CN" sz="2600" dirty="0"/>
              <a:t>( </a:t>
            </a:r>
            <a:r>
              <a:rPr lang="en-US" altLang="zh-CN" sz="2600" dirty="0" smtClean="0"/>
              <a:t>       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</a:t>
            </a:r>
            <a:r>
              <a:rPr lang="en-US" altLang="zh-CN" sz="2600" dirty="0"/>
              <a:t>4</a:t>
            </a:r>
            <a:r>
              <a:rPr lang="zh-CN" altLang="zh-CN" sz="2600" dirty="0"/>
              <a:t>∶</a:t>
            </a:r>
            <a:r>
              <a:rPr lang="en-US" altLang="zh-CN" sz="2600" dirty="0"/>
              <a:t>3  </a:t>
            </a:r>
            <a:r>
              <a:rPr lang="en-US" altLang="zh-CN" sz="2600" dirty="0" smtClean="0"/>
              <a:t>	B</a:t>
            </a:r>
            <a:r>
              <a:rPr lang="zh-CN" altLang="zh-CN" sz="2600" dirty="0"/>
              <a:t>．</a:t>
            </a:r>
            <a:r>
              <a:rPr lang="en-US" altLang="zh-CN" sz="2600" dirty="0"/>
              <a:t>3∶2  </a:t>
            </a:r>
            <a:r>
              <a:rPr lang="en-US" altLang="zh-CN" sz="2600" dirty="0" smtClean="0"/>
              <a:t>	C</a:t>
            </a:r>
            <a:r>
              <a:rPr lang="zh-CN" altLang="zh-CN" sz="2600" dirty="0"/>
              <a:t>．</a:t>
            </a:r>
            <a:r>
              <a:rPr lang="en-US" altLang="zh-CN" sz="2600" dirty="0"/>
              <a:t>3∶4  </a:t>
            </a:r>
            <a:r>
              <a:rPr lang="en-US" altLang="zh-CN" sz="2600" dirty="0" smtClean="0"/>
              <a:t>	D</a:t>
            </a:r>
            <a:r>
              <a:rPr lang="zh-CN" altLang="zh-CN" sz="2600" dirty="0"/>
              <a:t>．</a:t>
            </a:r>
            <a:r>
              <a:rPr lang="en-US" altLang="zh-CN" sz="2600" dirty="0"/>
              <a:t>3∶</a:t>
            </a:r>
            <a:r>
              <a:rPr lang="en-US" altLang="zh-CN" sz="2600" dirty="0" smtClean="0"/>
              <a:t>1</a:t>
            </a:r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endParaRPr lang="zh-CN" altLang="zh-CN" sz="2600" dirty="0"/>
          </a:p>
          <a:p>
            <a:r>
              <a:rPr lang="en-US" altLang="zh-CN" sz="2600" dirty="0"/>
              <a:t>7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苏州市</a:t>
            </a:r>
            <a:r>
              <a:rPr lang="en-US" altLang="zh-CN" sz="2600" dirty="0"/>
              <a:t>)</a:t>
            </a:r>
            <a:r>
              <a:rPr lang="zh-CN" altLang="zh-CN" sz="2600" dirty="0"/>
              <a:t>如图</a:t>
            </a:r>
            <a:r>
              <a:rPr lang="en-US" altLang="zh-CN" sz="2600" dirty="0"/>
              <a:t>12</a:t>
            </a:r>
            <a:r>
              <a:rPr lang="zh-CN" altLang="zh-CN" sz="2600" dirty="0"/>
              <a:t>－</a:t>
            </a:r>
            <a:r>
              <a:rPr lang="en-US" altLang="zh-CN" sz="2600" dirty="0"/>
              <a:t>24</a:t>
            </a:r>
            <a:r>
              <a:rPr lang="zh-CN" altLang="zh-CN" sz="2600" dirty="0"/>
              <a:t>所示电路中，电源电压为</a:t>
            </a:r>
            <a:r>
              <a:rPr lang="en-US" altLang="zh-CN" sz="2600" dirty="0"/>
              <a:t>3 V</a:t>
            </a:r>
            <a:r>
              <a:rPr lang="zh-CN" altLang="zh-CN" sz="2600" dirty="0"/>
              <a:t>，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和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阻值相等。若断开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，闭合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、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3</a:t>
            </a:r>
            <a:r>
              <a:rPr lang="zh-CN" altLang="zh-CN" sz="2600" dirty="0"/>
              <a:t>，两电阻的连接方式为</a:t>
            </a:r>
            <a:r>
              <a:rPr lang="en-US" altLang="zh-CN" sz="2600" dirty="0" smtClean="0"/>
              <a:t>_______(</a:t>
            </a:r>
            <a:r>
              <a:rPr lang="zh-CN" altLang="zh-CN" sz="2600" dirty="0"/>
              <a:t>选填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>
                <a:latin typeface="+mn-ea"/>
              </a:rPr>
              <a:t>串联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>
                <a:latin typeface="+mn-ea"/>
              </a:rPr>
              <a:t>或</a:t>
            </a:r>
            <a:r>
              <a:rPr lang="en-US" altLang="zh-CN" sz="2600" dirty="0">
                <a:latin typeface="+mn-ea"/>
              </a:rPr>
              <a:t>“</a:t>
            </a:r>
            <a:r>
              <a:rPr lang="zh-CN" altLang="zh-CN" sz="2600" dirty="0"/>
              <a:t>并联</a:t>
            </a:r>
            <a:r>
              <a:rPr lang="en-US" altLang="zh-CN" sz="2600" dirty="0">
                <a:latin typeface="+mn-ea"/>
              </a:rPr>
              <a:t>”</a:t>
            </a:r>
            <a:r>
              <a:rPr lang="en-US" altLang="zh-CN" sz="2600" dirty="0"/>
              <a:t>)</a:t>
            </a:r>
            <a:r>
              <a:rPr lang="zh-CN" altLang="zh-CN" sz="2600" dirty="0"/>
              <a:t>；若断开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、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3</a:t>
            </a:r>
            <a:r>
              <a:rPr lang="zh-CN" altLang="zh-CN" sz="2600" dirty="0"/>
              <a:t>，闭合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，此时电压表示数为</a:t>
            </a:r>
            <a:r>
              <a:rPr lang="en-US" altLang="zh-CN" sz="2600" dirty="0" smtClean="0"/>
              <a:t>_______</a:t>
            </a:r>
            <a:r>
              <a:rPr lang="en-US" altLang="zh-CN" sz="2600" dirty="0"/>
              <a:t>V</a:t>
            </a:r>
            <a:r>
              <a:rPr lang="zh-CN" altLang="zh-CN" sz="26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2928841" y="1989020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6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69" y="2887059"/>
            <a:ext cx="5674667" cy="23023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54269" y="5885284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并联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84721" y="6282099"/>
            <a:ext cx="601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/>
              </a:rPr>
              <a:t>1.5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274779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8</a:t>
            </a:r>
            <a:r>
              <a:rPr lang="zh-CN" altLang="zh-CN" sz="2800" dirty="0"/>
              <a:t>．一个小灯泡的额定电压为</a:t>
            </a:r>
            <a:r>
              <a:rPr lang="en-US" altLang="zh-CN" sz="2800" dirty="0"/>
              <a:t>8 V</a:t>
            </a:r>
            <a:r>
              <a:rPr lang="zh-CN" altLang="zh-CN" sz="2800" dirty="0"/>
              <a:t>，正常发光时通过它的电流为</a:t>
            </a:r>
            <a:r>
              <a:rPr lang="en-US" altLang="zh-CN" sz="2800" dirty="0"/>
              <a:t>0.4 A</a:t>
            </a:r>
            <a:r>
              <a:rPr lang="zh-CN" altLang="zh-CN" sz="2800" dirty="0"/>
              <a:t>。现将该小灯泡接在</a:t>
            </a:r>
            <a:r>
              <a:rPr lang="en-US" altLang="zh-CN" sz="2800" dirty="0"/>
              <a:t>12 V</a:t>
            </a:r>
            <a:r>
              <a:rPr lang="zh-CN" altLang="zh-CN" sz="2800" dirty="0"/>
              <a:t>的电源上，为使其正常发光，应</a:t>
            </a:r>
            <a:r>
              <a:rPr lang="en-US" altLang="zh-CN" sz="2800" dirty="0"/>
              <a:t>_____</a:t>
            </a:r>
            <a:r>
              <a:rPr lang="zh-CN" altLang="zh-CN" sz="2800" dirty="0"/>
              <a:t>联一个</a:t>
            </a:r>
            <a:r>
              <a:rPr lang="en-US" altLang="zh-CN" sz="2800" dirty="0"/>
              <a:t>______Ω</a:t>
            </a:r>
            <a:r>
              <a:rPr lang="zh-CN" altLang="zh-CN" sz="2800" dirty="0"/>
              <a:t>的电阻。</a:t>
            </a:r>
          </a:p>
          <a:p>
            <a:r>
              <a:rPr lang="en-US" altLang="zh-CN" sz="2800" dirty="0"/>
              <a:t>9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25</a:t>
            </a:r>
            <a:r>
              <a:rPr lang="zh-CN" altLang="zh-CN" sz="2800" dirty="0"/>
              <a:t>所示为一种人体秤的工作原理示意图，电源电压恒定不变。体重显示表是由电流表改装而成的，定值电阻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起保护电路作用，其电阻值为</a:t>
            </a:r>
            <a:r>
              <a:rPr lang="en-US" altLang="zh-CN" sz="2800" dirty="0"/>
              <a:t>10 Ω</a:t>
            </a:r>
            <a:r>
              <a:rPr lang="zh-CN" altLang="zh-CN" sz="2800" dirty="0"/>
              <a:t>，在人体秤上不施加力时滑片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在电阻</a:t>
            </a:r>
            <a:r>
              <a:rPr lang="en-US" altLang="zh-CN" sz="2800" i="1" dirty="0"/>
              <a:t>R</a:t>
            </a:r>
            <a:r>
              <a:rPr lang="zh-CN" altLang="zh-CN" sz="2800" dirty="0"/>
              <a:t>的最上端，施加的力最大时滑片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移至电阻</a:t>
            </a:r>
            <a:r>
              <a:rPr lang="en-US" altLang="zh-CN" sz="2800" i="1" dirty="0"/>
              <a:t>R</a:t>
            </a:r>
            <a:r>
              <a:rPr lang="zh-CN" altLang="zh-CN" sz="2800" dirty="0"/>
              <a:t>的最下端，该人体秤测量范围为</a:t>
            </a:r>
            <a:r>
              <a:rPr lang="en-US" altLang="zh-CN" sz="2800" dirty="0"/>
              <a:t>0</a:t>
            </a:r>
            <a:r>
              <a:rPr lang="zh-CN" altLang="zh-CN" sz="2800" dirty="0"/>
              <a:t>～</a:t>
            </a:r>
            <a:r>
              <a:rPr lang="en-US" altLang="zh-CN" sz="2800" dirty="0"/>
              <a:t>100 kg</a:t>
            </a:r>
            <a:r>
              <a:rPr lang="zh-CN" altLang="zh-CN" sz="2800" dirty="0"/>
              <a:t>，电路中电流</a:t>
            </a:r>
            <a:r>
              <a:rPr lang="zh-CN" altLang="zh-CN" sz="2800" dirty="0" smtClean="0"/>
              <a:t>变化</a:t>
            </a:r>
            <a:endParaRPr lang="en-US" altLang="zh-CN" sz="2800" dirty="0" smtClean="0"/>
          </a:p>
          <a:p>
            <a:r>
              <a:rPr lang="zh-CN" altLang="zh-CN" sz="2800" dirty="0" smtClean="0"/>
              <a:t>范围</a:t>
            </a:r>
            <a:r>
              <a:rPr lang="zh-CN" altLang="zh-CN" sz="2800" dirty="0"/>
              <a:t>为</a:t>
            </a:r>
            <a:r>
              <a:rPr lang="en-US" altLang="zh-CN" sz="2800" dirty="0"/>
              <a:t>0.1</a:t>
            </a:r>
            <a:r>
              <a:rPr lang="zh-CN" altLang="zh-CN" sz="2800" dirty="0"/>
              <a:t>～</a:t>
            </a:r>
            <a:r>
              <a:rPr lang="en-US" altLang="zh-CN" sz="2800" dirty="0"/>
              <a:t>0.6 A</a:t>
            </a:r>
            <a:r>
              <a:rPr lang="zh-CN" altLang="zh-CN" sz="2800" dirty="0"/>
              <a:t>，则电源电压</a:t>
            </a:r>
            <a:r>
              <a:rPr lang="zh-CN" altLang="zh-CN" sz="2800" dirty="0" smtClean="0"/>
              <a:t>为</a:t>
            </a:r>
            <a:endParaRPr lang="en-US" altLang="zh-CN" sz="2800" dirty="0" smtClean="0"/>
          </a:p>
          <a:p>
            <a:r>
              <a:rPr lang="en-US" altLang="zh-CN" sz="2800" dirty="0" smtClean="0"/>
              <a:t>_____</a:t>
            </a:r>
            <a:r>
              <a:rPr lang="en-US" altLang="zh-CN" sz="2800" dirty="0"/>
              <a:t>V</a:t>
            </a:r>
            <a:r>
              <a:rPr lang="zh-CN" altLang="zh-CN" sz="2800" dirty="0"/>
              <a:t>，滑动变阻器的最大</a:t>
            </a:r>
            <a:r>
              <a:rPr lang="zh-CN" altLang="zh-CN" sz="2800" dirty="0" smtClean="0"/>
              <a:t>阻值</a:t>
            </a:r>
            <a:endParaRPr lang="en-US" altLang="zh-CN" sz="2800" dirty="0" smtClean="0"/>
          </a:p>
          <a:p>
            <a:r>
              <a:rPr lang="zh-CN" altLang="zh-CN" sz="2800" dirty="0" smtClean="0"/>
              <a:t>为</a:t>
            </a:r>
            <a:r>
              <a:rPr lang="en-US" altLang="zh-CN" sz="2800" dirty="0"/>
              <a:t>______</a:t>
            </a:r>
            <a:r>
              <a:rPr lang="zh-CN" altLang="zh-CN" sz="2800" dirty="0"/>
              <a:t>Ω。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459249" y="181996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串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98266" y="1819966"/>
            <a:ext cx="686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10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037" y="4345380"/>
            <a:ext cx="2729623" cy="2323868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48679" y="5245704"/>
            <a:ext cx="686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6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079180" y="5670602"/>
            <a:ext cx="686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50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274779" cy="254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/>
              <a:t>10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26</a:t>
            </a:r>
            <a:r>
              <a:rPr lang="zh-CN" altLang="zh-CN" sz="2800" dirty="0"/>
              <a:t>甲所示的电路中，电源电压恒定不变，图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26</a:t>
            </a:r>
            <a:r>
              <a:rPr lang="zh-CN" altLang="zh-CN" sz="2800" dirty="0"/>
              <a:t>乙是小灯泡</a:t>
            </a:r>
            <a:r>
              <a:rPr lang="en-US" altLang="zh-CN" sz="2800" dirty="0"/>
              <a:t>L</a:t>
            </a:r>
            <a:r>
              <a:rPr lang="zh-CN" altLang="zh-CN" sz="2800" dirty="0"/>
              <a:t>和定值电阻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的电流与电压关系的图象。当只闭合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时，电压表示数为</a:t>
            </a:r>
            <a:r>
              <a:rPr lang="en-US" altLang="zh-CN" sz="2800" dirty="0"/>
              <a:t>2 V</a:t>
            </a:r>
            <a:r>
              <a:rPr lang="zh-CN" altLang="zh-CN" sz="2800" dirty="0"/>
              <a:t>；当只闭合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时，电压表示数为</a:t>
            </a:r>
            <a:r>
              <a:rPr lang="en-US" altLang="zh-CN" sz="2800" dirty="0"/>
              <a:t>4 V</a:t>
            </a:r>
            <a:r>
              <a:rPr lang="zh-CN" altLang="zh-CN" sz="2800" dirty="0"/>
              <a:t>。则电源电压</a:t>
            </a:r>
            <a:r>
              <a:rPr lang="en-US" altLang="zh-CN" sz="2800" i="1" dirty="0"/>
              <a:t>U</a:t>
            </a:r>
            <a:r>
              <a:rPr lang="zh-CN" altLang="zh-CN" sz="2800" dirty="0"/>
              <a:t>＝</a:t>
            </a:r>
            <a:r>
              <a:rPr lang="en-US" altLang="zh-CN" sz="2800" dirty="0"/>
              <a:t>_____V</a:t>
            </a:r>
            <a:r>
              <a:rPr lang="zh-CN" altLang="zh-CN" sz="2800" dirty="0"/>
              <a:t>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_____Ω</a:t>
            </a:r>
            <a:r>
              <a:rPr lang="zh-CN" altLang="zh-CN" sz="2800" dirty="0"/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244" y="2988146"/>
            <a:ext cx="686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8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932321" y="2988146"/>
            <a:ext cx="686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5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25" y="3634632"/>
            <a:ext cx="6237503" cy="3118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考点四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伏安法测电阻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3778" y="1061035"/>
            <a:ext cx="8292465" cy="1041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】下列四个电路中，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0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为已知阻值的定值电阻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不能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测出未知电阻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en-US" altLang="zh-CN" sz="2800" i="1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x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的阻值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的电路是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   ）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6"/>
              <p:cNvSpPr txBox="1"/>
              <p:nvPr/>
            </p:nvSpPr>
            <p:spPr>
              <a:xfrm>
                <a:off x="353211" y="3539577"/>
                <a:ext cx="8352790" cy="311437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pPr fontAlgn="auto"/>
                <a:r>
                  <a:rPr lang="zh-CN" altLang="en-US" sz="2800" b="1" dirty="0" smtClean="0">
                    <a:ea typeface="宋体" panose="02010600030101010101" pitchFamily="2" charset="-122"/>
                  </a:rPr>
                  <a:t>解析：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选项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A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中，开关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S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闭合时，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0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短路，电压表测量电源电压；开关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S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断开时，电压表测量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i="1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两端的电压；根据串联电路总电压等于各分电压之和，可求出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0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两端的电压；根据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I</a:t>
                </a:r>
                <a:r>
                  <a:rPr lang="en-US" altLang="zh-CN" sz="28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/>
                            <a:ea typeface="宋体" panose="02010600030101010101" pitchFamily="2" charset="-122"/>
                          </a:rPr>
                          <m:t>𝑈</m:t>
                        </m:r>
                      </m:num>
                      <m:den>
                        <m:r>
                          <a:rPr lang="en-US" altLang="zh-CN" sz="2800" i="1">
                            <a:latin typeface="Cambria Math"/>
                            <a:ea typeface="宋体" panose="02010600030101010101" pitchFamily="2" charset="-122"/>
                          </a:rPr>
                          <m:t>𝑅</m:t>
                        </m:r>
                      </m:den>
                    </m:f>
                    <m:r>
                      <a:rPr lang="en-US" altLang="zh-CN" sz="2800" b="0" i="0" smtClean="0">
                        <a:latin typeface="Cambria Math"/>
                        <a:ea typeface="宋体" panose="02010600030101010101" pitchFamily="2" charset="-122"/>
                      </a:rPr>
                      <m:t> </m:t>
                    </m:r>
                  </m:oMath>
                </a14:m>
                <a:r>
                  <a:rPr lang="zh-CN" altLang="en-US" sz="2800" dirty="0">
                    <a:ea typeface="宋体" panose="02010600030101010101" pitchFamily="2" charset="-122"/>
                  </a:rPr>
                  <a:t>求出通过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0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的电流；根据串联电路电流处处相等，通过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的电流等于通过定值电阻的电流；根据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i="1" baseline="-25000" dirty="0">
                    <a:ea typeface="宋体" panose="02010600030101010101" pitchFamily="2" charset="-122"/>
                  </a:rPr>
                  <a:t>x</a:t>
                </a:r>
                <a:r>
                  <a:rPr lang="en-US" altLang="zh-CN" sz="28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CN" sz="2800" i="1" baseline="-25000" dirty="0">
                            <a:ea typeface="宋体" panose="02010600030101010101" pitchFamily="2" charset="-122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i="1" baseline="-25000" dirty="0">
                            <a:ea typeface="宋体" panose="02010600030101010101" pitchFamily="2" charset="-122"/>
                          </a:rPr>
                          <m:t>x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ea typeface="宋体" panose="02010600030101010101" pitchFamily="2" charset="-122"/>
                  </a:rPr>
                  <a:t>可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求出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电阻。</a:t>
                </a:r>
              </a:p>
            </p:txBody>
          </p:sp>
        </mc:Choice>
        <mc:Fallback xmlns="">
          <p:sp>
            <p:nvSpPr>
              <p:cNvPr id="19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11" y="3539577"/>
                <a:ext cx="8352790" cy="3114379"/>
              </a:xfrm>
              <a:prstGeom prst="rect">
                <a:avLst/>
              </a:prstGeom>
              <a:blipFill rotWithShape="0">
                <a:blip r:embed="rId3"/>
                <a:stretch>
                  <a:fillRect l="-1533" t="-2740" b="-1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13" y="2102346"/>
            <a:ext cx="8718785" cy="1390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200617" y="1061035"/>
                <a:ext cx="8718785" cy="5521063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pPr fontAlgn="auto"/>
                <a:r>
                  <a:rPr lang="zh-CN" altLang="en-US" sz="2800" b="1" dirty="0">
                    <a:ea typeface="宋体" panose="02010600030101010101" pitchFamily="2" charset="-122"/>
                  </a:rPr>
                  <a:t>解析</a:t>
                </a:r>
                <a:r>
                  <a:rPr lang="zh-CN" altLang="en-US" sz="2800" b="1" dirty="0" smtClean="0">
                    <a:ea typeface="宋体" panose="02010600030101010101" pitchFamily="2" charset="-122"/>
                  </a:rPr>
                  <a:t>：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选项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B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中，开关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S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断开时，电流表测量通过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0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的电流，根据欧姆定律可求电源的电压；开关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S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闭合时，电流表测通过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0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、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i="1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的总电流；根据并联电路总电流等于各支路电流之和可求通过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i="1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的电流；根据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i="1" baseline="-25000" dirty="0">
                    <a:ea typeface="宋体" panose="02010600030101010101" pitchFamily="2" charset="-122"/>
                  </a:rPr>
                  <a:t>x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zh-CN" sz="2800" i="1" baseline="-25000" dirty="0">
                            <a:ea typeface="宋体" panose="02010600030101010101" pitchFamily="2" charset="-122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i="1" baseline="-25000" dirty="0">
                            <a:ea typeface="宋体" panose="02010600030101010101" pitchFamily="2" charset="-122"/>
                          </a:rPr>
                          <m:t>x</m:t>
                        </m:r>
                      </m:den>
                    </m:f>
                  </m:oMath>
                </a14:m>
                <a:r>
                  <a:rPr lang="zh-CN" altLang="en-US" sz="2800" dirty="0">
                    <a:ea typeface="宋体" panose="02010600030101010101" pitchFamily="2" charset="-122"/>
                  </a:rPr>
                  <a:t>可求出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电阻。选项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C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中，开关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S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闭合时，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i="1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短路，电流表测电路中的电流，根据欧姆定律可求出电源电压；开关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S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断开时，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0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、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串联，电流表测串联电路的电流；根据欧姆定律求出电路的总电阻；再根据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x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=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zh-CN" altLang="en-US" sz="2800" baseline="-25000" dirty="0">
                    <a:ea typeface="宋体" panose="02010600030101010101" pitchFamily="2" charset="-122"/>
                  </a:rPr>
                  <a:t>总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-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0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可求出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电阻。选项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D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中，开关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S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闭合时，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短路，电压表测量电源电压；开关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S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断开时，电压表测量电源电压；无法得到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两端的电压和通过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的电流，不能计算出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的值</a:t>
                </a:r>
                <a:r>
                  <a:rPr lang="zh-CN" altLang="en-US" sz="2800" dirty="0" smtClean="0">
                    <a:ea typeface="宋体" panose="02010600030101010101" pitchFamily="2" charset="-122"/>
                  </a:rPr>
                  <a:t>。</a:t>
                </a:r>
                <a:endParaRPr lang="zh-CN" altLang="en-US" sz="2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17" y="1061035"/>
                <a:ext cx="8718785" cy="5521063"/>
              </a:xfrm>
              <a:prstGeom prst="rect">
                <a:avLst/>
              </a:prstGeom>
              <a:blipFill rotWithShape="0">
                <a:blip r:embed="rId5"/>
                <a:stretch>
                  <a:fillRect l="-1469" t="-1435" r="-1049" b="-1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4" name="TextBox 16"/>
          <p:cNvSpPr txBox="1"/>
          <p:nvPr/>
        </p:nvSpPr>
        <p:spPr>
          <a:xfrm>
            <a:off x="6410756" y="1542319"/>
            <a:ext cx="77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3" grpId="0" animBg="1"/>
      <p:bldP spid="13" grpId="1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7" y="881021"/>
            <a:ext cx="8274780" cy="54784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28</a:t>
            </a:r>
            <a:r>
              <a:rPr lang="zh-CN" altLang="zh-CN" sz="2800" dirty="0"/>
              <a:t>所示的电路，电源电压均不变，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为定值电阻，</a:t>
            </a:r>
            <a:r>
              <a:rPr lang="en-US" altLang="zh-CN" sz="2800" i="1" dirty="0"/>
              <a:t>R</a:t>
            </a:r>
            <a:r>
              <a:rPr lang="zh-CN" altLang="zh-CN" sz="2800" dirty="0"/>
              <a:t>为最大阻值已知的滑动变阻器，利用下列电路图能够测出待测电阻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阻值的是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)</a:t>
            </a:r>
          </a:p>
          <a:p>
            <a:pPr>
              <a:lnSpc>
                <a:spcPct val="125000"/>
              </a:lnSpc>
            </a:pPr>
            <a:endParaRPr lang="en-US" altLang="zh-CN" sz="2800" dirty="0"/>
          </a:p>
          <a:p>
            <a:pPr>
              <a:lnSpc>
                <a:spcPct val="125000"/>
              </a:lnSpc>
            </a:pPr>
            <a:endParaRPr lang="en-US" altLang="zh-CN" sz="2800" dirty="0" smtClean="0"/>
          </a:p>
          <a:p>
            <a:pPr>
              <a:lnSpc>
                <a:spcPct val="125000"/>
              </a:lnSpc>
            </a:pP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伏安法测电阻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的</a:t>
            </a:r>
            <a:r>
              <a:rPr lang="zh-CN" altLang="zh-CN" sz="2800" dirty="0"/>
              <a:t>实验中，滑动变阻器不能起到的作用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       ) 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A</a:t>
            </a:r>
            <a:r>
              <a:rPr lang="zh-CN" altLang="zh-CN" sz="2800" dirty="0"/>
              <a:t>．改变电路中的电流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B</a:t>
            </a:r>
            <a:r>
              <a:rPr lang="zh-CN" altLang="zh-CN" sz="2800" dirty="0"/>
              <a:t>．改变被测电阻两端的电压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．改变被测电阻的阻值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D</a:t>
            </a:r>
            <a:r>
              <a:rPr lang="zh-CN" altLang="zh-CN" sz="2800" dirty="0"/>
              <a:t>．保护电路</a:t>
            </a:r>
          </a:p>
        </p:txBody>
      </p:sp>
      <p:sp>
        <p:nvSpPr>
          <p:cNvPr id="4" name="矩形 3"/>
          <p:cNvSpPr/>
          <p:nvPr/>
        </p:nvSpPr>
        <p:spPr>
          <a:xfrm>
            <a:off x="6614101" y="207641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2729340" y="469715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27" y="2484292"/>
            <a:ext cx="8577440" cy="1648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139928"/>
            <a:ext cx="8274780" cy="35804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欧姆定律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）内容：通过导体的电流与这段导体两端的电压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成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与导体的电阻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成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）公式：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I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=____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）图象：</a:t>
            </a:r>
            <a:endParaRPr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971899" y="1977204"/>
            <a:ext cx="120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正比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4896301" y="1977204"/>
            <a:ext cx="136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6"/>
              <p:cNvSpPr txBox="1"/>
              <p:nvPr/>
            </p:nvSpPr>
            <p:spPr>
              <a:xfrm>
                <a:off x="2948149" y="2419501"/>
                <a:ext cx="921183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宋体" panose="02010600030101010101" pitchFamily="2" charset="-122"/>
                            </a:rPr>
                          </m:ctrlPr>
                        </m:fPr>
                        <m:num>
                          <m:r>
                            <a:rPr lang="en-US" altLang="zh-CN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方正静蕾简体" panose="03000509000000000000" pitchFamily="65" charset="-122"/>
                            </a:rPr>
                            <m:t>𝑼</m:t>
                          </m:r>
                        </m:num>
                        <m:den>
                          <m:r>
                            <a:rPr lang="en-US" altLang="zh-CN" sz="2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方正静蕾简体" panose="03000509000000000000" pitchFamily="65" charset="-122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zh-CN" altLang="en-US" sz="2800" b="1" i="1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149" y="2419501"/>
                <a:ext cx="921183" cy="896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86" y="3945954"/>
            <a:ext cx="1691308" cy="154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7825" y="1192570"/>
                <a:ext cx="8328025" cy="411458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ts val="3660"/>
                  </a:lnSpc>
                </a:pPr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3.</a:t>
                </a:r>
                <a:r>
                  <a:rPr lang="zh-CN" altLang="en-US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如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图</a:t>
                </a:r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12-29</a:t>
                </a:r>
                <a:r>
                  <a:rPr lang="zh-CN" altLang="en-US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所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示是小成测量未知</a:t>
                </a:r>
                <a:r>
                  <a:rPr lang="zh-CN" altLang="en-US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电阻</a:t>
                </a:r>
                <a:r>
                  <a:rPr lang="en-US" altLang="zh-CN" sz="2800" i="1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x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的实验电路，电源两端电压不变，其中</a:t>
                </a:r>
                <a:r>
                  <a:rPr lang="en-US" altLang="zh-CN" sz="2800" i="1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R</a:t>
                </a:r>
                <a:r>
                  <a:rPr lang="en-US" altLang="zh-CN" sz="2800" baseline="-250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0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为</a:t>
                </a:r>
                <a:r>
                  <a:rPr lang="zh-CN" altLang="en-US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阻值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已知的定值电阻。当开关</a:t>
                </a:r>
                <a:r>
                  <a:rPr lang="en-US" altLang="zh-CN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S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、</a:t>
                </a:r>
                <a:r>
                  <a:rPr lang="en-US" altLang="zh-CN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S</a:t>
                </a:r>
                <a:r>
                  <a:rPr lang="en-US" altLang="zh-CN" sz="2800" baseline="-250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1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闭合，开关</a:t>
                </a:r>
                <a:r>
                  <a:rPr lang="en-US" altLang="zh-CN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S</a:t>
                </a:r>
                <a:r>
                  <a:rPr lang="en-US" altLang="zh-CN" sz="2800" baseline="-250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2</a:t>
                </a:r>
                <a:r>
                  <a:rPr lang="zh-CN" altLang="en-US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断开时，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电流表示数为</a:t>
                </a:r>
                <a:r>
                  <a:rPr lang="en-US" altLang="zh-CN" sz="2800" i="1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I</a:t>
                </a:r>
                <a:r>
                  <a:rPr lang="en-US" altLang="zh-CN" sz="2800" baseline="-250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1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；当开关</a:t>
                </a:r>
                <a:r>
                  <a:rPr lang="en-US" altLang="zh-CN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S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、</a:t>
                </a:r>
                <a:r>
                  <a:rPr lang="en-US" altLang="zh-CN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S</a:t>
                </a:r>
                <a:r>
                  <a:rPr lang="en-US" altLang="zh-CN" sz="2800" baseline="-250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2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闭合，开关 </a:t>
                </a:r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S</a:t>
                </a:r>
                <a:r>
                  <a:rPr lang="en-US" altLang="zh-CN" sz="2800" baseline="-250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1</a:t>
                </a:r>
                <a:r>
                  <a:rPr lang="zh-CN" altLang="en-US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断开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时，电流表示数为 </a:t>
                </a:r>
                <a:r>
                  <a:rPr lang="en-US" altLang="zh-CN" sz="2800" i="1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I</a:t>
                </a:r>
                <a:r>
                  <a:rPr lang="en-US" altLang="zh-CN" sz="2800" baseline="-250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2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。则下列四个选项中，</a:t>
                </a:r>
                <a:r>
                  <a:rPr lang="en-US" altLang="zh-CN" sz="2800" i="1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R</a:t>
                </a:r>
                <a:r>
                  <a:rPr lang="en-US" altLang="zh-CN" sz="2800" i="1" baseline="-250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x</a:t>
                </a:r>
                <a:r>
                  <a:rPr lang="zh-CN" altLang="en-US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的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表达式正确的是</a:t>
                </a:r>
                <a:r>
                  <a:rPr lang="zh-CN" altLang="en-US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（      ）</a:t>
                </a:r>
                <a:endParaRPr lang="zh-CN" altLang="en-US" sz="2800" dirty="0">
                  <a:ea typeface="宋体" panose="02010600030101010101" pitchFamily="2" charset="-122"/>
                  <a:cs typeface="方正静蕾简体" panose="03000509000000000000" pitchFamily="65" charset="-122"/>
                </a:endParaRPr>
              </a:p>
              <a:p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A</a:t>
                </a:r>
                <a:r>
                  <a:rPr lang="zh-CN" altLang="en-US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．</a:t>
                </a:r>
                <a:r>
                  <a:rPr lang="en-US" altLang="zh-CN" sz="2800" i="1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R</a:t>
                </a:r>
                <a:r>
                  <a:rPr lang="en-US" altLang="zh-CN" sz="2800" i="1" baseline="-250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x</a:t>
                </a:r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i="1" dirty="0">
                        <a:ea typeface="宋体" panose="02010600030101010101" pitchFamily="2" charset="-122"/>
                        <a:cs typeface="方正静蕾简体" panose="03000509000000000000" pitchFamily="65" charset="-122"/>
                      </a:rPr>
                      <m:t>R</m:t>
                    </m:r>
                    <m:r>
                      <m:rPr>
                        <m:nor/>
                      </m:rPr>
                      <a:rPr lang="en-US" altLang="zh-CN" sz="2800" baseline="-25000" dirty="0">
                        <a:ea typeface="宋体" panose="02010600030101010101" pitchFamily="2" charset="-122"/>
                        <a:cs typeface="方正静蕾简体" panose="03000509000000000000" pitchFamily="65" charset="-122"/>
                      </a:rPr>
                      <m:t>0</m:t>
                    </m:r>
                    <m:r>
                      <m:rPr>
                        <m:nor/>
                      </m:rPr>
                      <a:rPr lang="en-US" altLang="zh-CN" sz="2800" b="0" i="0" baseline="-25000" dirty="0" smtClean="0">
                        <a:ea typeface="宋体" panose="02010600030101010101" pitchFamily="2" charset="-122"/>
                        <a:cs typeface="方正静蕾简体" panose="03000509000000000000" pitchFamily="65" charset="-122"/>
                      </a:rPr>
                      <m:t> </m:t>
                    </m:r>
                  </m:oMath>
                </a14:m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 B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．</a:t>
                </a:r>
                <a:r>
                  <a:rPr lang="en-US" altLang="zh-CN" sz="2800" i="1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R</a:t>
                </a:r>
                <a:r>
                  <a:rPr lang="en-US" altLang="zh-CN" sz="2800" i="1" baseline="-250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x</a:t>
                </a:r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1</m:t>
                        </m:r>
                      </m:den>
                    </m:f>
                  </m:oMath>
                </a14:m>
                <a:endParaRPr lang="en-US" altLang="zh-CN" sz="2800" baseline="-25000" dirty="0" smtClean="0">
                  <a:ea typeface="宋体" panose="02010600030101010101" pitchFamily="2" charset="-122"/>
                  <a:cs typeface="方正静蕾简体" panose="03000509000000000000" pitchFamily="65" charset="-122"/>
                </a:endParaRPr>
              </a:p>
              <a:p>
                <a:endParaRPr lang="en-US" altLang="zh-CN" sz="2800" baseline="-25000" dirty="0">
                  <a:ea typeface="宋体" panose="02010600030101010101" pitchFamily="2" charset="-122"/>
                  <a:cs typeface="方正静蕾简体" panose="03000509000000000000" pitchFamily="65" charset="-122"/>
                </a:endParaRPr>
              </a:p>
              <a:p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C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．</a:t>
                </a:r>
                <a:r>
                  <a:rPr lang="en-US" altLang="zh-CN" sz="2800" i="1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R</a:t>
                </a:r>
                <a:r>
                  <a:rPr lang="en-US" altLang="zh-CN" sz="2800" i="1" baseline="-250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x</a:t>
                </a:r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2</m:t>
                        </m:r>
                      </m:den>
                    </m:f>
                    <m:r>
                      <a:rPr lang="en-US" altLang="zh-CN" sz="2800" b="0" i="0" smtClean="0">
                        <a:latin typeface="Cambria Math"/>
                        <a:ea typeface="宋体" panose="02010600030101010101" pitchFamily="2" charset="-122"/>
                      </a:rPr>
                      <m:t>        </m:t>
                    </m:r>
                  </m:oMath>
                </a14:m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  D</a:t>
                </a:r>
                <a:r>
                  <a:rPr lang="zh-CN" altLang="en-US" sz="28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．</a:t>
                </a:r>
                <a:r>
                  <a:rPr lang="en-US" altLang="zh-CN" sz="2800" i="1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R</a:t>
                </a:r>
                <a:r>
                  <a:rPr lang="en-US" altLang="zh-CN" sz="2800" i="1" baseline="-25000" dirty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x</a:t>
                </a:r>
                <a:r>
                  <a:rPr lang="en-US" altLang="zh-CN" sz="2800" dirty="0" smtClean="0">
                    <a:ea typeface="宋体" panose="02010600030101010101" pitchFamily="2" charset="-122"/>
                    <a:cs typeface="方正静蕾简体" panose="03000509000000000000" pitchFamily="65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zh-CN" sz="2800" baseline="-25000" dirty="0">
                            <a:ea typeface="宋体" panose="02010600030101010101" pitchFamily="2" charset="-122"/>
                            <a:cs typeface="方正静蕾简体" panose="03000509000000000000" pitchFamily="65" charset="-122"/>
                          </a:rPr>
                          <m:t>1</m:t>
                        </m:r>
                      </m:den>
                    </m:f>
                  </m:oMath>
                </a14:m>
                <a:endParaRPr lang="zh-CN" altLang="en-US" sz="2800" baseline="-25000" dirty="0" smtClean="0">
                  <a:solidFill>
                    <a:schemeClr val="tx1"/>
                  </a:solidFill>
                  <a:ea typeface="宋体" panose="02010600030101010101" pitchFamily="2" charset="-122"/>
                  <a:cs typeface="方正静蕾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1192570"/>
                <a:ext cx="8328025" cy="4114588"/>
              </a:xfrm>
              <a:prstGeom prst="rect">
                <a:avLst/>
              </a:prstGeom>
              <a:blipFill rotWithShape="0">
                <a:blip r:embed="rId3"/>
                <a:stretch>
                  <a:fillRect l="-2635" t="-1926" r="-3001" b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0" name="TextBox 16"/>
          <p:cNvSpPr txBox="1"/>
          <p:nvPr/>
        </p:nvSpPr>
        <p:spPr>
          <a:xfrm>
            <a:off x="6955429" y="3086325"/>
            <a:ext cx="97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832" y="3637809"/>
            <a:ext cx="3351319" cy="3083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2" y="1248410"/>
            <a:ext cx="827478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4. </a:t>
            </a:r>
            <a:r>
              <a:rPr lang="zh-CN" altLang="zh-CN" sz="2800" dirty="0"/>
              <a:t>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伏安法测量电阻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的</a:t>
            </a:r>
            <a:r>
              <a:rPr lang="zh-CN" altLang="zh-CN" sz="2800" dirty="0"/>
              <a:t>实验中，实验电路如图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30</a:t>
            </a:r>
            <a:r>
              <a:rPr lang="zh-CN" altLang="zh-CN" sz="2800" dirty="0"/>
              <a:t>甲所示，观察到电流表和电压表的一组示数如图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30</a:t>
            </a:r>
            <a:r>
              <a:rPr lang="zh-CN" altLang="zh-CN" sz="2800" dirty="0"/>
              <a:t>乙所示，请记录：</a:t>
            </a:r>
            <a:r>
              <a:rPr lang="en-US" altLang="zh-CN" sz="2800" i="1" dirty="0"/>
              <a:t>I</a:t>
            </a:r>
            <a:r>
              <a:rPr lang="zh-CN" altLang="zh-CN" sz="2800" dirty="0"/>
              <a:t>＝</a:t>
            </a:r>
            <a:r>
              <a:rPr lang="en-US" altLang="zh-CN" sz="2800" dirty="0"/>
              <a:t>_______A</a:t>
            </a:r>
            <a:r>
              <a:rPr lang="zh-CN" altLang="zh-CN" sz="2800" dirty="0"/>
              <a:t>，</a:t>
            </a:r>
            <a:r>
              <a:rPr lang="en-US" altLang="zh-CN" sz="2800" i="1" dirty="0"/>
              <a:t>U</a:t>
            </a:r>
            <a:r>
              <a:rPr lang="zh-CN" altLang="zh-CN" sz="2800" dirty="0"/>
              <a:t>＝</a:t>
            </a:r>
            <a:r>
              <a:rPr lang="en-US" altLang="zh-CN" sz="2800" dirty="0"/>
              <a:t>_____V</a:t>
            </a:r>
            <a:r>
              <a:rPr lang="zh-CN" altLang="zh-CN" sz="2800" dirty="0"/>
              <a:t>，由此可算得待测电阻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＝</a:t>
            </a:r>
            <a:r>
              <a:rPr lang="en-US" altLang="zh-CN" sz="2800" dirty="0"/>
              <a:t>_____Ω</a:t>
            </a:r>
            <a:r>
              <a:rPr lang="zh-CN" altLang="zh-CN" sz="2800" dirty="0"/>
              <a:t>。移动滑动变阻器的滑片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，使电压表的示数为</a:t>
            </a:r>
            <a:r>
              <a:rPr lang="en-US" altLang="zh-CN" sz="2800" dirty="0"/>
              <a:t>2 V</a:t>
            </a:r>
            <a:r>
              <a:rPr lang="zh-CN" altLang="zh-CN" sz="2800" dirty="0"/>
              <a:t>，此时待测电阻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＝</a:t>
            </a:r>
            <a:r>
              <a:rPr lang="en-US" altLang="zh-CN" sz="2800" dirty="0"/>
              <a:t>_____Ω</a:t>
            </a:r>
            <a:r>
              <a:rPr lang="zh-CN" altLang="zh-CN" sz="2800" dirty="0"/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5095271" y="207195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0.5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7563205" y="2071958"/>
            <a:ext cx="358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4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 flipV="1">
            <a:off x="4450794" y="2559588"/>
            <a:ext cx="486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8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32445" y="340284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8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94" y="4067645"/>
            <a:ext cx="7437200" cy="2339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4610" y="768350"/>
            <a:ext cx="8274779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dirty="0"/>
              <a:t>5</a:t>
            </a:r>
            <a:r>
              <a:rPr lang="zh-CN" altLang="zh-CN" sz="2800" dirty="0"/>
              <a:t>．晓亮利用阻值为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的定值</a:t>
            </a:r>
            <a:r>
              <a:rPr lang="zh-CN" altLang="zh-CN" sz="2800" dirty="0" smtClean="0"/>
              <a:t>电阻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zh-CN" altLang="zh-CN" sz="2800" dirty="0" smtClean="0"/>
              <a:t>和</a:t>
            </a:r>
            <a:r>
              <a:rPr lang="zh-CN" altLang="zh-CN" sz="2800" dirty="0"/>
              <a:t>一个电流表测量未知电阻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 smtClean="0"/>
              <a:t>的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zh-CN" altLang="zh-CN" sz="2800" dirty="0" smtClean="0"/>
              <a:t>阻值</a:t>
            </a:r>
            <a:r>
              <a:rPr lang="zh-CN" altLang="zh-CN" sz="2800" dirty="0"/>
              <a:t>。他选择了满足这个实验</a:t>
            </a:r>
            <a:r>
              <a:rPr lang="zh-CN" altLang="zh-CN" sz="2800" dirty="0" smtClean="0"/>
              <a:t>要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zh-CN" altLang="zh-CN" sz="2800" dirty="0" smtClean="0"/>
              <a:t>求</a:t>
            </a:r>
            <a:r>
              <a:rPr lang="zh-CN" altLang="zh-CN" sz="2800" dirty="0"/>
              <a:t>的器材，并连接了部分实验</a:t>
            </a:r>
            <a:r>
              <a:rPr lang="zh-CN" altLang="zh-CN" sz="2800" dirty="0" smtClean="0"/>
              <a:t>电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zh-CN" altLang="zh-CN" sz="2800" dirty="0" smtClean="0"/>
              <a:t>路</a:t>
            </a:r>
            <a:r>
              <a:rPr lang="zh-CN" altLang="zh-CN" sz="2800" dirty="0"/>
              <a:t>，如图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31</a:t>
            </a:r>
            <a:r>
              <a:rPr lang="zh-CN" altLang="zh-CN" sz="2800" dirty="0"/>
              <a:t>所示。</a:t>
            </a:r>
          </a:p>
          <a:p>
            <a:pPr>
              <a:lnSpc>
                <a:spcPct val="135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为了测出电阻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的阻值，请添加一根导线完成图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31</a:t>
            </a:r>
            <a:r>
              <a:rPr lang="zh-CN" altLang="zh-CN" sz="2800" dirty="0"/>
              <a:t>所示的实验电路的连接。</a:t>
            </a:r>
          </a:p>
          <a:p>
            <a:pPr>
              <a:lnSpc>
                <a:spcPct val="135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开关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都闭合时，电流表的示数为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；只闭合开关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时，电流表的示数为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。请用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I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表示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，则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＝</a:t>
            </a:r>
            <a:r>
              <a:rPr lang="en-US" altLang="zh-CN" sz="2800" dirty="0"/>
              <a:t>_________</a:t>
            </a:r>
            <a:r>
              <a:rPr lang="zh-CN" altLang="zh-CN" sz="2800" dirty="0"/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6730420" y="3170589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12-31</a:t>
            </a:r>
            <a:endParaRPr lang="zh-CN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3338" y="1167735"/>
            <a:ext cx="2998084" cy="198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任意多边形 14"/>
          <p:cNvSpPr/>
          <p:nvPr/>
        </p:nvSpPr>
        <p:spPr>
          <a:xfrm>
            <a:off x="7580671" y="1914832"/>
            <a:ext cx="513735" cy="336755"/>
          </a:xfrm>
          <a:custGeom>
            <a:avLst/>
            <a:gdLst>
              <a:gd name="connsiteX0" fmla="*/ 0 w 513735"/>
              <a:gd name="connsiteY0" fmla="*/ 194187 h 336755"/>
              <a:gd name="connsiteX1" fmla="*/ 221226 w 513735"/>
              <a:gd name="connsiteY1" fmla="*/ 312174 h 336755"/>
              <a:gd name="connsiteX2" fmla="*/ 471948 w 513735"/>
              <a:gd name="connsiteY2" fmla="*/ 46703 h 336755"/>
              <a:gd name="connsiteX3" fmla="*/ 471948 w 513735"/>
              <a:gd name="connsiteY3" fmla="*/ 31955 h 33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735" h="336755">
                <a:moveTo>
                  <a:pt x="0" y="194187"/>
                </a:moveTo>
                <a:cubicBezTo>
                  <a:pt x="71284" y="265471"/>
                  <a:pt x="142568" y="336755"/>
                  <a:pt x="221226" y="312174"/>
                </a:cubicBezTo>
                <a:cubicBezTo>
                  <a:pt x="299884" y="287593"/>
                  <a:pt x="430161" y="93406"/>
                  <a:pt x="471948" y="46703"/>
                </a:cubicBezTo>
                <a:cubicBezTo>
                  <a:pt x="513735" y="0"/>
                  <a:pt x="492841" y="15977"/>
                  <a:pt x="471948" y="3195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3657600" y="1854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5" imgW="434975" imgH="676910" progId="Equation.DSMT4">
                  <p:embed/>
                </p:oleObj>
              </mc:Choice>
              <mc:Fallback>
                <p:oleObj name="Equation" r:id="rId5" imgW="434975" imgH="67691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542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788964" y="5787072"/>
          <a:ext cx="881940" cy="107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7" imgW="8534400" imgH="10363200" progId="Equation.DSMT4">
                  <p:embed/>
                </p:oleObj>
              </mc:Choice>
              <mc:Fallback>
                <p:oleObj name="Equation" r:id="rId7" imgW="8534400" imgH="10363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964" y="5787072"/>
                        <a:ext cx="881940" cy="1070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1079" y="882653"/>
            <a:ext cx="8274779" cy="54938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700" dirty="0"/>
              <a:t>6</a:t>
            </a:r>
            <a:r>
              <a:rPr lang="zh-CN" altLang="zh-CN" sz="2700" dirty="0"/>
              <a:t>．</a:t>
            </a:r>
            <a:r>
              <a:rPr lang="en-US" altLang="zh-CN" sz="2700" dirty="0"/>
              <a:t>(2019·</a:t>
            </a:r>
            <a:r>
              <a:rPr lang="zh-CN" altLang="zh-CN" sz="2700" dirty="0"/>
              <a:t>贵港市</a:t>
            </a:r>
            <a:r>
              <a:rPr lang="en-US" altLang="zh-CN" sz="2700" dirty="0"/>
              <a:t>)</a:t>
            </a:r>
            <a:r>
              <a:rPr lang="zh-CN" altLang="zh-CN" sz="2700" dirty="0">
                <a:latin typeface="+mn-ea"/>
              </a:rPr>
              <a:t>用</a:t>
            </a:r>
            <a:r>
              <a:rPr lang="en-US" altLang="zh-CN" sz="2700" dirty="0">
                <a:latin typeface="+mn-ea"/>
              </a:rPr>
              <a:t>“</a:t>
            </a:r>
            <a:r>
              <a:rPr lang="zh-CN" altLang="zh-CN" sz="2700" dirty="0">
                <a:latin typeface="+mn-ea"/>
              </a:rPr>
              <a:t>伏安法</a:t>
            </a:r>
            <a:r>
              <a:rPr lang="en-US" altLang="zh-CN" sz="2700" dirty="0">
                <a:latin typeface="+mn-ea"/>
              </a:rPr>
              <a:t>”</a:t>
            </a:r>
            <a:r>
              <a:rPr lang="zh-CN" altLang="zh-CN" sz="2700" dirty="0">
                <a:latin typeface="+mn-ea"/>
              </a:rPr>
              <a:t>测</a:t>
            </a:r>
            <a:r>
              <a:rPr lang="zh-CN" altLang="zh-CN" sz="2700" dirty="0"/>
              <a:t>未知电阻的阻值</a:t>
            </a:r>
            <a:r>
              <a:rPr lang="zh-CN" altLang="zh-CN" sz="2700" dirty="0" smtClean="0"/>
              <a:t>。</a:t>
            </a:r>
            <a:endParaRPr lang="en-US" altLang="zh-CN" sz="2700" dirty="0" smtClean="0"/>
          </a:p>
          <a:p>
            <a:endParaRPr lang="en-US" altLang="zh-CN" sz="2700" dirty="0"/>
          </a:p>
          <a:p>
            <a:endParaRPr lang="en-US" altLang="zh-CN" sz="2700" dirty="0" smtClean="0"/>
          </a:p>
          <a:p>
            <a:endParaRPr lang="en-US" altLang="zh-CN" sz="2700" dirty="0"/>
          </a:p>
          <a:p>
            <a:endParaRPr lang="en-US" altLang="zh-CN" sz="2700" dirty="0" smtClean="0"/>
          </a:p>
          <a:p>
            <a:endParaRPr lang="en-US" altLang="zh-CN" sz="2700" dirty="0" smtClean="0"/>
          </a:p>
          <a:p>
            <a:endParaRPr lang="zh-CN" altLang="zh-CN" sz="2700" dirty="0"/>
          </a:p>
          <a:p>
            <a:r>
              <a:rPr lang="en-US" altLang="zh-CN" sz="2700" dirty="0"/>
              <a:t>(1)</a:t>
            </a:r>
            <a:r>
              <a:rPr lang="zh-CN" altLang="zh-CN" sz="2700" dirty="0"/>
              <a:t>请用笔画线表示导线，将图</a:t>
            </a:r>
            <a:r>
              <a:rPr lang="en-US" altLang="zh-CN" sz="2700" dirty="0"/>
              <a:t>12</a:t>
            </a:r>
            <a:r>
              <a:rPr lang="zh-CN" altLang="zh-CN" sz="2700" dirty="0"/>
              <a:t>－</a:t>
            </a:r>
            <a:r>
              <a:rPr lang="en-US" altLang="zh-CN" sz="2700" dirty="0"/>
              <a:t>32</a:t>
            </a:r>
            <a:r>
              <a:rPr lang="zh-CN" altLang="zh-CN" sz="2700" dirty="0"/>
              <a:t>甲所示的实物连接成完整电路。要求：滑动变阻器的滑片</a:t>
            </a:r>
            <a:r>
              <a:rPr lang="en-US" altLang="zh-CN" sz="2700" i="1" dirty="0"/>
              <a:t>P</a:t>
            </a:r>
            <a:r>
              <a:rPr lang="zh-CN" altLang="zh-CN" sz="2700" dirty="0"/>
              <a:t>向右移动时，电流表示数变小</a:t>
            </a:r>
            <a:r>
              <a:rPr lang="en-US" altLang="zh-CN" sz="2700" dirty="0"/>
              <a:t>(</a:t>
            </a:r>
            <a:r>
              <a:rPr lang="zh-CN" altLang="zh-CN" sz="2700" dirty="0"/>
              <a:t>请勿更改原有导线，导线不能交叉</a:t>
            </a:r>
            <a:r>
              <a:rPr lang="en-US" altLang="zh-CN" sz="2700" dirty="0"/>
              <a:t>)</a:t>
            </a:r>
            <a:r>
              <a:rPr lang="zh-CN" altLang="zh-CN" sz="2700" dirty="0"/>
              <a:t>。</a:t>
            </a:r>
          </a:p>
          <a:p>
            <a:r>
              <a:rPr lang="en-US" altLang="zh-CN" sz="2700" dirty="0"/>
              <a:t> (2)</a:t>
            </a:r>
            <a:r>
              <a:rPr lang="zh-CN" altLang="zh-CN" sz="2700" dirty="0"/>
              <a:t>连接电路前，开关必须</a:t>
            </a:r>
            <a:r>
              <a:rPr lang="en-US" altLang="zh-CN" sz="2700" dirty="0"/>
              <a:t>________</a:t>
            </a:r>
            <a:r>
              <a:rPr lang="zh-CN" altLang="zh-CN" sz="2700" dirty="0"/>
              <a:t>。电路接通前，滑动变阻器的滑片</a:t>
            </a:r>
            <a:r>
              <a:rPr lang="en-US" altLang="zh-CN" sz="2700" i="1" dirty="0"/>
              <a:t>P</a:t>
            </a:r>
            <a:r>
              <a:rPr lang="zh-CN" altLang="zh-CN" sz="2700" dirty="0"/>
              <a:t>应该移至图中</a:t>
            </a:r>
            <a:r>
              <a:rPr lang="en-US" altLang="zh-CN" sz="2700" dirty="0"/>
              <a:t>________(</a:t>
            </a:r>
            <a:r>
              <a:rPr lang="zh-CN" altLang="zh-CN" sz="2700" dirty="0"/>
              <a:t>选填</a:t>
            </a:r>
            <a:r>
              <a:rPr lang="en-US" altLang="zh-CN" sz="2700" dirty="0">
                <a:latin typeface="+mn-ea"/>
              </a:rPr>
              <a:t>“</a:t>
            </a:r>
            <a:r>
              <a:rPr lang="en-US" altLang="zh-CN" sz="2700" i="1" dirty="0"/>
              <a:t>A</a:t>
            </a:r>
            <a:r>
              <a:rPr lang="zh-CN" altLang="zh-CN" sz="2700" dirty="0">
                <a:latin typeface="+mn-ea"/>
              </a:rPr>
              <a:t>”</a:t>
            </a:r>
            <a:r>
              <a:rPr lang="zh-CN" altLang="zh-CN" sz="2700" dirty="0"/>
              <a:t>或</a:t>
            </a:r>
            <a:r>
              <a:rPr lang="en-US" altLang="zh-CN" sz="2700" dirty="0">
                <a:latin typeface="+mn-ea"/>
              </a:rPr>
              <a:t>“</a:t>
            </a:r>
            <a:r>
              <a:rPr lang="en-US" altLang="zh-CN" sz="2700" i="1" dirty="0"/>
              <a:t>B</a:t>
            </a:r>
            <a:r>
              <a:rPr lang="zh-CN" altLang="zh-CN" sz="2700" dirty="0"/>
              <a:t>”</a:t>
            </a:r>
            <a:r>
              <a:rPr lang="en-US" altLang="zh-CN" sz="2700" dirty="0"/>
              <a:t>)</a:t>
            </a:r>
            <a:r>
              <a:rPr lang="zh-CN" altLang="zh-CN" sz="2700" dirty="0"/>
              <a:t>处。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1" y="1469507"/>
            <a:ext cx="8807614" cy="210810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2009955" y="1772673"/>
            <a:ext cx="931723" cy="1342009"/>
          </a:xfrm>
          <a:custGeom>
            <a:avLst/>
            <a:gdLst>
              <a:gd name="connsiteX0" fmla="*/ 577970 w 931723"/>
              <a:gd name="connsiteY0" fmla="*/ 185523 h 1342009"/>
              <a:gd name="connsiteX1" fmla="*/ 715992 w 931723"/>
              <a:gd name="connsiteY1" fmla="*/ 12995 h 1342009"/>
              <a:gd name="connsiteX2" fmla="*/ 931653 w 931723"/>
              <a:gd name="connsiteY2" fmla="*/ 496074 h 1342009"/>
              <a:gd name="connsiteX3" fmla="*/ 733245 w 931723"/>
              <a:gd name="connsiteY3" fmla="*/ 1229319 h 1342009"/>
              <a:gd name="connsiteX4" fmla="*/ 232913 w 931723"/>
              <a:gd name="connsiteY4" fmla="*/ 1315584 h 1342009"/>
              <a:gd name="connsiteX5" fmla="*/ 172528 w 931723"/>
              <a:gd name="connsiteY5" fmla="*/ 987780 h 1342009"/>
              <a:gd name="connsiteX6" fmla="*/ 0 w 931723"/>
              <a:gd name="connsiteY6" fmla="*/ 936021 h 134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1723" h="1342009">
                <a:moveTo>
                  <a:pt x="577970" y="185523"/>
                </a:moveTo>
                <a:cubicBezTo>
                  <a:pt x="617507" y="73379"/>
                  <a:pt x="657045" y="-38764"/>
                  <a:pt x="715992" y="12995"/>
                </a:cubicBezTo>
                <a:cubicBezTo>
                  <a:pt x="774939" y="64753"/>
                  <a:pt x="928778" y="293353"/>
                  <a:pt x="931653" y="496074"/>
                </a:cubicBezTo>
                <a:cubicBezTo>
                  <a:pt x="934529" y="698795"/>
                  <a:pt x="849702" y="1092734"/>
                  <a:pt x="733245" y="1229319"/>
                </a:cubicBezTo>
                <a:cubicBezTo>
                  <a:pt x="616788" y="1365904"/>
                  <a:pt x="326366" y="1355841"/>
                  <a:pt x="232913" y="1315584"/>
                </a:cubicBezTo>
                <a:cubicBezTo>
                  <a:pt x="139460" y="1275327"/>
                  <a:pt x="211347" y="1051040"/>
                  <a:pt x="172528" y="987780"/>
                </a:cubicBezTo>
                <a:cubicBezTo>
                  <a:pt x="133709" y="924520"/>
                  <a:pt x="66854" y="930270"/>
                  <a:pt x="0" y="9360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508468" y="497906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断开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97630" y="5398879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i="1" dirty="0">
              <a:ea typeface="楷体" panose="02010609060101010101" pitchFamily="49" charset="-122"/>
            </a:endParaRPr>
          </a:p>
        </p:txBody>
      </p:sp>
      <p:sp>
        <p:nvSpPr>
          <p:cNvPr id="25" name="TextBox 40"/>
          <p:cNvSpPr txBox="1"/>
          <p:nvPr/>
        </p:nvSpPr>
        <p:spPr>
          <a:xfrm>
            <a:off x="366889" y="3813112"/>
            <a:ext cx="8453398" cy="2677656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小林闭合开关后，发现电流表示数为零，但电压表有示数，此时电路中的一处故障是待测电阻</a:t>
            </a:r>
            <a:r>
              <a:rPr lang="en-US" altLang="zh-CN" sz="2800" i="1" dirty="0" smtClean="0"/>
              <a:t>R</a:t>
            </a:r>
            <a:r>
              <a:rPr lang="en-US" altLang="zh-CN" sz="2800" i="1" baseline="-25000" dirty="0" smtClean="0"/>
              <a:t>x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短路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断路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dirty="0"/>
          </a:p>
        </p:txBody>
      </p:sp>
      <p:sp>
        <p:nvSpPr>
          <p:cNvPr id="26" name="矩形 25"/>
          <p:cNvSpPr/>
          <p:nvPr/>
        </p:nvSpPr>
        <p:spPr>
          <a:xfrm>
            <a:off x="586167" y="513726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断路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40"/>
          <p:cNvSpPr txBox="1"/>
          <p:nvPr/>
        </p:nvSpPr>
        <p:spPr>
          <a:xfrm>
            <a:off x="189781" y="3686398"/>
            <a:ext cx="8453398" cy="3108543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(4)</a:t>
            </a:r>
            <a:r>
              <a:rPr lang="zh-CN" altLang="zh-CN" sz="2800" dirty="0"/>
              <a:t>小林排除故障后，用滑动变阻器调节接入电路中的电阻，对应每次变化各测一次电流值和相应的电压值并记录到表格中。有一次测量电流表的指针如图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32</a:t>
            </a:r>
            <a:r>
              <a:rPr lang="zh-CN" altLang="zh-CN" sz="2800" dirty="0"/>
              <a:t>乙所示，其示数为</a:t>
            </a:r>
            <a:r>
              <a:rPr lang="en-US" altLang="zh-CN" sz="2800" dirty="0"/>
              <a:t>________A</a:t>
            </a:r>
            <a:r>
              <a:rPr lang="zh-CN" altLang="zh-CN" sz="2800" dirty="0"/>
              <a:t>；另一次测量电压表的指针如图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32</a:t>
            </a:r>
            <a:r>
              <a:rPr lang="zh-CN" altLang="zh-CN" sz="2800" dirty="0"/>
              <a:t>丙所示，其示数为</a:t>
            </a:r>
            <a:r>
              <a:rPr lang="en-US" altLang="zh-CN" sz="2800" dirty="0"/>
              <a:t>________V</a:t>
            </a:r>
            <a:r>
              <a:rPr lang="zh-CN" altLang="zh-CN" sz="2800" dirty="0"/>
              <a:t>。小林根据几组实验数据计算出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的值，为了进一步减小误差，绘制了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的</a:t>
            </a:r>
            <a:r>
              <a:rPr lang="en-US" altLang="zh-CN" sz="2800" i="1" dirty="0"/>
              <a:t>U</a:t>
            </a:r>
            <a:r>
              <a:rPr lang="zh-CN" altLang="zh-CN" sz="2800" dirty="0"/>
              <a:t>－</a:t>
            </a:r>
            <a:r>
              <a:rPr lang="en-US" altLang="zh-CN" sz="2800" i="1" dirty="0"/>
              <a:t>I</a:t>
            </a:r>
            <a:r>
              <a:rPr lang="zh-CN" altLang="zh-CN" sz="2800" dirty="0"/>
              <a:t>图象。</a:t>
            </a:r>
          </a:p>
        </p:txBody>
      </p:sp>
      <p:sp>
        <p:nvSpPr>
          <p:cNvPr id="28" name="矩形 27"/>
          <p:cNvSpPr/>
          <p:nvPr/>
        </p:nvSpPr>
        <p:spPr>
          <a:xfrm>
            <a:off x="3693330" y="4979059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0.28</a:t>
            </a:r>
          </a:p>
        </p:txBody>
      </p:sp>
      <p:sp>
        <p:nvSpPr>
          <p:cNvPr id="29" name="矩形 28"/>
          <p:cNvSpPr/>
          <p:nvPr/>
        </p:nvSpPr>
        <p:spPr>
          <a:xfrm>
            <a:off x="5830745" y="5398879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2.6</a:t>
            </a:r>
          </a:p>
        </p:txBody>
      </p:sp>
      <p:sp>
        <p:nvSpPr>
          <p:cNvPr id="30" name="TextBox 40"/>
          <p:cNvSpPr txBox="1"/>
          <p:nvPr/>
        </p:nvSpPr>
        <p:spPr>
          <a:xfrm>
            <a:off x="189781" y="3643308"/>
            <a:ext cx="8453398" cy="319472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(5)</a:t>
            </a:r>
            <a:r>
              <a:rPr lang="zh-CN" altLang="zh-CN" sz="2800" dirty="0"/>
              <a:t>另一组的小宇用相同的器材进行实验，并根据自己所记录的实验数据绘制了如图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32</a:t>
            </a:r>
            <a:r>
              <a:rPr lang="zh-CN" altLang="zh-CN" sz="2800" dirty="0"/>
              <a:t>丁所示的</a:t>
            </a:r>
            <a:r>
              <a:rPr lang="en-US" altLang="zh-CN" sz="2800" i="1" dirty="0"/>
              <a:t>U</a:t>
            </a:r>
            <a:r>
              <a:rPr lang="zh-CN" altLang="zh-CN" sz="2800" dirty="0"/>
              <a:t>－</a:t>
            </a:r>
            <a:r>
              <a:rPr lang="en-US" altLang="zh-CN" sz="2800" i="1" dirty="0"/>
              <a:t>I</a:t>
            </a:r>
            <a:r>
              <a:rPr lang="zh-CN" altLang="zh-CN" sz="2800" dirty="0"/>
              <a:t>图象。小林发现小宇绘制的</a:t>
            </a:r>
            <a:r>
              <a:rPr lang="en-US" altLang="zh-CN" sz="2800" i="1" dirty="0"/>
              <a:t>U</a:t>
            </a:r>
            <a:r>
              <a:rPr lang="zh-CN" altLang="zh-CN" sz="2800" dirty="0"/>
              <a:t>－</a:t>
            </a:r>
            <a:r>
              <a:rPr lang="en-US" altLang="zh-CN" sz="2800" i="1" dirty="0"/>
              <a:t>I</a:t>
            </a:r>
            <a:r>
              <a:rPr lang="zh-CN" altLang="zh-CN" sz="2800" dirty="0"/>
              <a:t>图象和自己绘制的</a:t>
            </a:r>
            <a:r>
              <a:rPr lang="en-US" altLang="zh-CN" sz="2800" i="1" dirty="0"/>
              <a:t>U</a:t>
            </a:r>
            <a:r>
              <a:rPr lang="zh-CN" altLang="zh-CN" sz="2800" dirty="0"/>
              <a:t>－</a:t>
            </a:r>
            <a:r>
              <a:rPr lang="en-US" altLang="zh-CN" sz="2800" i="1" dirty="0"/>
              <a:t>I</a:t>
            </a:r>
            <a:r>
              <a:rPr lang="zh-CN" altLang="zh-CN" sz="2800" dirty="0"/>
              <a:t>图象不同，你认为其原因是小宇</a:t>
            </a:r>
            <a:r>
              <a:rPr lang="en-US" altLang="zh-CN" sz="2800" dirty="0"/>
              <a:t>__________________</a:t>
            </a:r>
            <a:r>
              <a:rPr lang="zh-CN" altLang="zh-CN" sz="2800" dirty="0"/>
              <a:t>；小林根据小宇的图象也可计算出待测电阻</a:t>
            </a:r>
            <a:r>
              <a:rPr lang="en-US" altLang="zh-CN" sz="2800" i="1" dirty="0"/>
              <a:t>R</a:t>
            </a:r>
            <a:r>
              <a:rPr lang="en-US" altLang="zh-CN" sz="2800" i="1" baseline="-25000" dirty="0"/>
              <a:t>x</a:t>
            </a:r>
            <a:r>
              <a:rPr lang="zh-CN" altLang="zh-CN" sz="2800" dirty="0"/>
              <a:t>＝</a:t>
            </a:r>
            <a:r>
              <a:rPr lang="en-US" altLang="zh-CN" sz="2800" dirty="0" smtClean="0"/>
              <a:t>______</a:t>
            </a:r>
            <a:r>
              <a:rPr lang="en-US" altLang="zh-CN" sz="2800" dirty="0"/>
              <a:t>Ω</a:t>
            </a:r>
            <a:r>
              <a:rPr lang="zh-CN" altLang="zh-CN" sz="2800" dirty="0"/>
              <a:t>。</a:t>
            </a:r>
            <a:r>
              <a:rPr lang="en-US" altLang="zh-CN" sz="2800" dirty="0"/>
              <a:t>(</a:t>
            </a:r>
            <a:r>
              <a:rPr lang="zh-CN" altLang="zh-CN" sz="2800" dirty="0"/>
              <a:t>实验过程中电源电压保持不变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31" name="矩形 30"/>
          <p:cNvSpPr/>
          <p:nvPr/>
        </p:nvSpPr>
        <p:spPr>
          <a:xfrm>
            <a:off x="4961476" y="5240668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电压表并联在滑动变阻器两端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64565" y="57093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328025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zh-CN" sz="2800" dirty="0" smtClean="0">
                <a:latin typeface="+mn-ea"/>
              </a:rPr>
              <a:t>本</a:t>
            </a:r>
            <a:r>
              <a:rPr lang="zh-CN" altLang="zh-CN" sz="2800" dirty="0">
                <a:latin typeface="+mn-ea"/>
              </a:rPr>
              <a:t>讲理解要求的考点：</a:t>
            </a:r>
            <a:r>
              <a:rPr lang="zh-CN" altLang="zh-CN" sz="2800" u="sng" dirty="0">
                <a:latin typeface="+mn-ea"/>
              </a:rPr>
              <a:t>欧姆定律及其简单计算</a:t>
            </a:r>
            <a:r>
              <a:rPr lang="zh-CN" altLang="zh-CN" sz="2800" dirty="0">
                <a:latin typeface="+mn-ea"/>
              </a:rPr>
              <a:t>。探究要求的考点：</a:t>
            </a:r>
            <a:r>
              <a:rPr lang="zh-CN" altLang="zh-CN" sz="2800" u="sng" dirty="0">
                <a:latin typeface="+mn-ea"/>
              </a:rPr>
              <a:t>电流、电压和电阻的关系</a:t>
            </a:r>
            <a:r>
              <a:rPr lang="zh-CN" altLang="zh-CN" sz="2800" dirty="0">
                <a:latin typeface="+mn-ea"/>
              </a:rPr>
              <a:t>。近三年中考题型以选择题、填空题、实验题、计算题为主。其中</a:t>
            </a:r>
            <a:r>
              <a:rPr lang="zh-CN" altLang="zh-CN" sz="2800" u="sng" dirty="0">
                <a:latin typeface="+mn-ea"/>
              </a:rPr>
              <a:t>电路分析、伏安法测电阻、欧姆定律及其计算</a:t>
            </a:r>
            <a:r>
              <a:rPr lang="zh-CN" altLang="zh-CN" sz="2800" dirty="0">
                <a:latin typeface="+mn-ea"/>
              </a:rPr>
              <a:t>为每年必考知识点。本讲分值大约是</a:t>
            </a:r>
            <a:r>
              <a:rPr lang="en-US" altLang="zh-CN" sz="2800" dirty="0">
                <a:latin typeface="+mn-ea"/>
              </a:rPr>
              <a:t>9</a:t>
            </a:r>
            <a:r>
              <a:rPr lang="zh-CN" altLang="zh-CN" sz="2800" dirty="0">
                <a:latin typeface="+mn-ea"/>
              </a:rPr>
              <a:t>分。</a:t>
            </a:r>
            <a:r>
              <a:rPr lang="en-US" altLang="zh-CN" sz="2800" dirty="0" smtClean="0">
                <a:latin typeface="+mn-ea"/>
              </a:rPr>
              <a:t>2020</a:t>
            </a:r>
            <a:r>
              <a:rPr lang="zh-CN" altLang="zh-CN" sz="2800" dirty="0" smtClean="0">
                <a:latin typeface="+mn-ea"/>
              </a:rPr>
              <a:t>年</a:t>
            </a:r>
            <a:r>
              <a:rPr lang="zh-CN" altLang="zh-CN" sz="2800" dirty="0">
                <a:latin typeface="+mn-ea"/>
              </a:rPr>
              <a:t>预测：以</a:t>
            </a:r>
            <a:r>
              <a:rPr lang="zh-CN" altLang="zh-CN" sz="2800" u="sng" dirty="0">
                <a:latin typeface="+mn-ea"/>
              </a:rPr>
              <a:t>欧姆定律电路分析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分压、分流特点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欧姆定律联系实际计算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伏安法测电阻</a:t>
            </a:r>
            <a:r>
              <a:rPr lang="zh-CN" altLang="zh-CN" sz="2800" dirty="0">
                <a:latin typeface="+mn-ea"/>
              </a:rPr>
              <a:t>考点为主。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3874" y="930021"/>
            <a:ext cx="8274780" cy="4991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．串、并联电路规律</a:t>
            </a:r>
            <a:endParaRPr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1008" y="1469507"/>
          <a:ext cx="8660511" cy="5063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8947"/>
                <a:gridCol w="3407434"/>
                <a:gridCol w="3444130"/>
              </a:tblGrid>
              <a:tr h="554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电路类型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串联电路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并联电路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</a:rPr>
                        <a:t>电路简图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</a:rPr>
                        <a:t> </a:t>
                      </a:r>
                      <a:endParaRPr lang="en-US" sz="26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6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6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600" kern="100" dirty="0" smtClean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</a:rPr>
                        <a:t>电流特点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</a:rPr>
                        <a:t>____________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</a:rPr>
                        <a:t>____________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</a:rPr>
                        <a:t>电压特点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</a:rPr>
                        <a:t>____________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</a:rPr>
                        <a:t>____________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</a:rPr>
                        <a:t>电阻特点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</a:rPr>
                        <a:t>____________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</a:rPr>
                        <a:t>____________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</a:rPr>
                        <a:t>电流、电压分配规律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</a:rPr>
                        <a:t>U</a:t>
                      </a:r>
                      <a:r>
                        <a:rPr lang="en-US" sz="2600" kern="100" baseline="-25000" dirty="0">
                          <a:effectLst/>
                        </a:rPr>
                        <a:t>1</a:t>
                      </a:r>
                      <a:r>
                        <a:rPr lang="zh-CN" sz="2600" kern="100" dirty="0">
                          <a:effectLst/>
                        </a:rPr>
                        <a:t>∶</a:t>
                      </a:r>
                      <a:r>
                        <a:rPr lang="en-US" sz="2600" i="1" kern="100" dirty="0">
                          <a:effectLst/>
                        </a:rPr>
                        <a:t>U</a:t>
                      </a:r>
                      <a:r>
                        <a:rPr lang="en-US" sz="2600" kern="100" baseline="-25000" dirty="0">
                          <a:effectLst/>
                        </a:rPr>
                        <a:t>2</a:t>
                      </a:r>
                      <a:r>
                        <a:rPr lang="zh-CN" sz="2600" kern="100" dirty="0">
                          <a:effectLst/>
                        </a:rPr>
                        <a:t>＝</a:t>
                      </a:r>
                      <a:r>
                        <a:rPr lang="en-US" sz="2600" kern="100" dirty="0" smtClean="0">
                          <a:effectLst/>
                        </a:rPr>
                        <a:t>___________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i="1" kern="100" dirty="0">
                          <a:effectLst/>
                        </a:rPr>
                        <a:t>I</a:t>
                      </a:r>
                      <a:r>
                        <a:rPr lang="en-US" sz="2600" kern="100" baseline="-25000" dirty="0">
                          <a:effectLst/>
                        </a:rPr>
                        <a:t>1</a:t>
                      </a:r>
                      <a:r>
                        <a:rPr lang="zh-CN" sz="2600" kern="100" dirty="0">
                          <a:effectLst/>
                        </a:rPr>
                        <a:t>∶</a:t>
                      </a:r>
                      <a:r>
                        <a:rPr lang="en-US" sz="2600" i="1" kern="100" dirty="0">
                          <a:effectLst/>
                        </a:rPr>
                        <a:t>I</a:t>
                      </a:r>
                      <a:r>
                        <a:rPr lang="en-US" sz="2600" kern="100" baseline="-25000" dirty="0">
                          <a:effectLst/>
                        </a:rPr>
                        <a:t>2</a:t>
                      </a:r>
                      <a:r>
                        <a:rPr lang="zh-CN" sz="2600" kern="100" dirty="0">
                          <a:effectLst/>
                        </a:rPr>
                        <a:t>＝</a:t>
                      </a:r>
                      <a:r>
                        <a:rPr lang="en-US" sz="2600" kern="100" dirty="0" smtClean="0">
                          <a:effectLst/>
                        </a:rPr>
                        <a:t>__________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134" y="2251494"/>
            <a:ext cx="2712946" cy="1543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099" y="2101912"/>
            <a:ext cx="2131332" cy="1842578"/>
          </a:xfrm>
          <a:prstGeom prst="rect">
            <a:avLst/>
          </a:prstGeom>
        </p:spPr>
      </p:pic>
      <p:sp>
        <p:nvSpPr>
          <p:cNvPr id="3" name="TextBox 16"/>
          <p:cNvSpPr txBox="1"/>
          <p:nvPr/>
        </p:nvSpPr>
        <p:spPr>
          <a:xfrm>
            <a:off x="2894847" y="4001487"/>
            <a:ext cx="1581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6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2894847" y="4576896"/>
            <a:ext cx="1581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U</a:t>
            </a:r>
            <a:r>
              <a:rPr lang="en-US" altLang="zh-CN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U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+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U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6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2743200" y="5152305"/>
            <a:ext cx="17331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zh-CN" altLang="en-US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总</a:t>
            </a:r>
            <a:r>
              <a:rPr lang="en-US" altLang="zh-CN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+</a:t>
            </a:r>
            <a:r>
              <a:rPr lang="en-US" altLang="zh-CN" sz="2600" b="1" i="1" dirty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6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3392304" y="5836287"/>
            <a:ext cx="1581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∶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6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295005" y="4001487"/>
            <a:ext cx="1581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+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6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6295005" y="4554635"/>
            <a:ext cx="1581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U</a:t>
            </a:r>
            <a:r>
              <a:rPr lang="en-US" altLang="zh-CN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U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U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6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316462" y="5069339"/>
          <a:ext cx="1560063" cy="81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6" imgW="19812000" imgH="10363200" progId="Equation.DSMT4">
                  <p:embed/>
                </p:oleObj>
              </mc:Choice>
              <mc:Fallback>
                <p:oleObj name="Equation" r:id="rId6" imgW="19812000" imgH="10363200" progId="Equation.DSMT4">
                  <p:embed/>
                  <p:pic>
                    <p:nvPicPr>
                      <p:cNvPr id="0" name="图片 174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6462" y="5069339"/>
                        <a:ext cx="1560063" cy="816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6"/>
          <p:cNvSpPr txBox="1"/>
          <p:nvPr/>
        </p:nvSpPr>
        <p:spPr>
          <a:xfrm>
            <a:off x="6583600" y="5836286"/>
            <a:ext cx="1581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6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∶</a:t>
            </a:r>
            <a:r>
              <a:rPr lang="en-US" altLang="zh-CN" sz="26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6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endParaRPr lang="zh-CN" altLang="en-US" sz="26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233233"/>
            <a:ext cx="8274780" cy="48320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/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串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、并联电路电阻</a:t>
            </a:r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若</a:t>
            </a:r>
            <a:r>
              <a:rPr lang="en-US" altLang="zh-CN" sz="2800" i="1" dirty="0"/>
              <a:t>n</a:t>
            </a:r>
            <a:r>
              <a:rPr lang="zh-CN" altLang="zh-CN" sz="2800" dirty="0"/>
              <a:t>个相同的电阻</a:t>
            </a:r>
            <a:r>
              <a:rPr lang="en-US" altLang="zh-CN" sz="2800" i="1" dirty="0"/>
              <a:t>R</a:t>
            </a:r>
            <a:r>
              <a:rPr lang="zh-CN" altLang="zh-CN" sz="2800" dirty="0"/>
              <a:t>串联，总电阻</a:t>
            </a:r>
            <a:r>
              <a:rPr lang="en-US" altLang="zh-CN" sz="2800" i="1" dirty="0"/>
              <a:t>R</a:t>
            </a:r>
            <a:r>
              <a:rPr lang="zh-CN" altLang="zh-CN" sz="2800" baseline="-25000" dirty="0"/>
              <a:t>串</a:t>
            </a:r>
            <a:r>
              <a:rPr lang="zh-CN" altLang="zh-CN" sz="2800" dirty="0"/>
              <a:t>＝</a:t>
            </a:r>
            <a:r>
              <a:rPr lang="en-US" altLang="zh-CN" sz="2800" dirty="0" smtClean="0"/>
              <a:t>________</a:t>
            </a:r>
            <a:r>
              <a:rPr lang="zh-CN" altLang="zh-CN" sz="2800" dirty="0" smtClean="0"/>
              <a:t>；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zh-CN" altLang="zh-CN" sz="2800" dirty="0"/>
              <a:t>若</a:t>
            </a:r>
            <a:r>
              <a:rPr lang="en-US" altLang="zh-CN" sz="2800" i="1" dirty="0"/>
              <a:t>n</a:t>
            </a:r>
            <a:r>
              <a:rPr lang="zh-CN" altLang="zh-CN" sz="2800" dirty="0"/>
              <a:t>个相同的电阻</a:t>
            </a:r>
            <a:r>
              <a:rPr lang="en-US" altLang="zh-CN" sz="2800" i="1" dirty="0"/>
              <a:t>R</a:t>
            </a:r>
            <a:r>
              <a:rPr lang="zh-CN" altLang="zh-CN" sz="2800" dirty="0"/>
              <a:t>并联，总电阻</a:t>
            </a:r>
            <a:r>
              <a:rPr lang="en-US" altLang="zh-CN" sz="2800" i="1" dirty="0"/>
              <a:t>R</a:t>
            </a:r>
            <a:r>
              <a:rPr lang="zh-CN" altLang="zh-CN" sz="2800" baseline="-25000" dirty="0"/>
              <a:t>并</a:t>
            </a:r>
            <a:r>
              <a:rPr lang="zh-CN" altLang="zh-CN" sz="2800" dirty="0"/>
              <a:t>＝</a:t>
            </a:r>
            <a:r>
              <a:rPr lang="en-US" altLang="zh-CN" sz="2800" dirty="0"/>
              <a:t>____________</a:t>
            </a:r>
            <a:r>
              <a:rPr lang="zh-CN" altLang="zh-CN" sz="2800" dirty="0"/>
              <a:t>。</a:t>
            </a:r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无论</a:t>
            </a:r>
            <a:r>
              <a:rPr lang="zh-CN" altLang="zh-CN" sz="2800" dirty="0"/>
              <a:t>是串联还是并联电路，任何一个分电阻增大，电路的总电阻都会</a:t>
            </a:r>
            <a:r>
              <a:rPr lang="en-US" altLang="zh-CN" sz="2800" dirty="0"/>
              <a:t>____________</a:t>
            </a:r>
            <a:r>
              <a:rPr lang="zh-CN" altLang="zh-CN" sz="2800" dirty="0"/>
              <a:t>。</a:t>
            </a:r>
          </a:p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）</a:t>
            </a:r>
            <a:r>
              <a:rPr lang="zh-CN" altLang="zh-CN" sz="2800" dirty="0" smtClean="0"/>
              <a:t>并联电路</a:t>
            </a:r>
            <a:r>
              <a:rPr lang="zh-CN" altLang="zh-CN" sz="2800" dirty="0"/>
              <a:t>总电阻比任何一个电阻都要</a:t>
            </a:r>
            <a:r>
              <a:rPr lang="en-US" altLang="zh-CN" sz="2800" dirty="0" smtClean="0"/>
              <a:t>________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4.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伏安法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测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电阻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）原理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：</a:t>
            </a:r>
            <a:r>
              <a:rPr lang="en-US" altLang="zh-CN" sz="2800" i="1" dirty="0"/>
              <a:t>R</a:t>
            </a:r>
            <a:r>
              <a:rPr lang="zh-CN" altLang="zh-CN" sz="2800" dirty="0" smtClean="0"/>
              <a:t>＝</a:t>
            </a:r>
            <a:r>
              <a:rPr lang="en-US" altLang="zh-CN" sz="2800" dirty="0" smtClean="0"/>
              <a:t>____</a:t>
            </a:r>
            <a:r>
              <a:rPr lang="en-US" altLang="zh-CN" sz="2800" dirty="0"/>
              <a:t>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/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）电路图：</a:t>
            </a:r>
            <a:endParaRPr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4176574" y="3341502"/>
            <a:ext cx="169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变大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6"/>
              <p:cNvSpPr txBox="1"/>
              <p:nvPr/>
            </p:nvSpPr>
            <p:spPr>
              <a:xfrm>
                <a:off x="6204931" y="2109171"/>
                <a:ext cx="201331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𝑹</m:t>
                          </m:r>
                          <m:r>
                            <a:rPr lang="en-US" altLang="zh-CN" sz="2800" b="1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0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931" y="2109171"/>
                <a:ext cx="2013314" cy="8989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2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4" name="TextBox 16"/>
          <p:cNvSpPr txBox="1"/>
          <p:nvPr/>
        </p:nvSpPr>
        <p:spPr>
          <a:xfrm>
            <a:off x="7183507" y="1738351"/>
            <a:ext cx="169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err="1" smtClean="0">
                <a:solidFill>
                  <a:srgbClr val="FF0000"/>
                </a:solidFill>
                <a:ea typeface="楷体" panose="02010609060101010101" pitchFamily="49" charset="-122"/>
              </a:rPr>
              <a:t>nR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35744" y="3751900"/>
            <a:ext cx="1696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大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691" y="4433978"/>
            <a:ext cx="3396554" cy="2278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274779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题）如图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12-3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所示电路中，电源电压为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4.5 V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、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是小灯泡，当开关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S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闭合时，电压表的示数为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1.5 V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，忽略温度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对灯丝电阻的影响，则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  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两端的电压为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1.5 V   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两端的电压为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1.5 V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与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的灯丝电阻之比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2∶1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．通过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与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的电流之比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为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1∶2</a:t>
            </a:r>
            <a:endParaRPr lang="en-US" altLang="zh-CN" sz="28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7917937" y="2122127"/>
            <a:ext cx="831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98" y="2826758"/>
            <a:ext cx="3273149" cy="2763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274779" cy="3593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2017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14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题）有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“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3 V 0.75 W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”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的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灯泡和“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3 V 1.5 W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”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灯泡，如图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12-2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甲所示，闭合开关，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和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正常发光，则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电路总电阻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R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Ω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；如图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12-2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乙所示，闭合开关，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正常发光，则电源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的电压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=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 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V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；此时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L</a:t>
            </a:r>
            <a:r>
              <a:rPr lang="en-US" altLang="zh-CN" sz="2800" baseline="-25000" dirty="0" smtClean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消耗的实际功率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P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=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W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假设灯丝电阻不变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5472622" y="2002246"/>
            <a:ext cx="82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4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584779" y="3093995"/>
            <a:ext cx="82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4.5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6156703" y="3093995"/>
            <a:ext cx="1158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0.375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983" y="4185744"/>
            <a:ext cx="4554747" cy="2317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274779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(2018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年第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题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3</a:t>
            </a:r>
            <a:r>
              <a:rPr lang="zh-CN" altLang="zh-CN" sz="2800" dirty="0"/>
              <a:t>甲，电源电压保持不变，闭合开关时，滑动变阻器的滑片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从</a:t>
            </a:r>
            <a:r>
              <a:rPr lang="en-US" altLang="zh-CN" sz="2800" i="1" dirty="0"/>
              <a:t>b</a:t>
            </a:r>
            <a:r>
              <a:rPr lang="zh-CN" altLang="zh-CN" sz="2800" dirty="0"/>
              <a:t>端滑到</a:t>
            </a:r>
            <a:r>
              <a:rPr lang="en-US" altLang="zh-CN" sz="2800" i="1" dirty="0"/>
              <a:t>a</a:t>
            </a:r>
            <a:r>
              <a:rPr lang="zh-CN" altLang="zh-CN" sz="2800" dirty="0"/>
              <a:t>端，电压表示数</a:t>
            </a:r>
            <a:r>
              <a:rPr lang="en-US" altLang="zh-CN" sz="2800" i="1" dirty="0"/>
              <a:t>U</a:t>
            </a:r>
            <a:r>
              <a:rPr lang="zh-CN" altLang="zh-CN" sz="2800" dirty="0"/>
              <a:t>与电流表示数</a:t>
            </a:r>
            <a:r>
              <a:rPr lang="en-US" altLang="zh-CN" sz="2800" i="1" dirty="0"/>
              <a:t>I</a:t>
            </a:r>
            <a:r>
              <a:rPr lang="zh-CN" altLang="zh-CN" sz="2800" dirty="0"/>
              <a:t>的变化关系如图</a:t>
            </a:r>
            <a:r>
              <a:rPr lang="en-US" altLang="zh-CN" sz="2800" dirty="0"/>
              <a:t>12</a:t>
            </a:r>
            <a:r>
              <a:rPr lang="zh-CN" altLang="zh-CN" sz="2800" dirty="0"/>
              <a:t>－</a:t>
            </a:r>
            <a:r>
              <a:rPr lang="en-US" altLang="zh-CN" sz="2800" dirty="0"/>
              <a:t>3</a:t>
            </a:r>
            <a:r>
              <a:rPr lang="zh-CN" altLang="zh-CN" sz="2800" dirty="0"/>
              <a:t>乙，下列说法不正确的是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．电源电压是</a:t>
            </a:r>
            <a:r>
              <a:rPr lang="en-US" altLang="zh-CN" sz="2800" dirty="0"/>
              <a:t>9 V</a:t>
            </a:r>
            <a:endParaRPr lang="zh-CN" altLang="zh-CN" sz="2800" dirty="0"/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．定值电阻</a:t>
            </a:r>
            <a:r>
              <a:rPr lang="en-US" altLang="zh-CN" sz="2800" i="1" dirty="0"/>
              <a:t>R</a:t>
            </a:r>
            <a:r>
              <a:rPr lang="zh-CN" altLang="zh-CN" sz="2800" dirty="0"/>
              <a:t>的阻值是</a:t>
            </a:r>
            <a:r>
              <a:rPr lang="en-US" altLang="zh-CN" sz="2800" dirty="0"/>
              <a:t>6 Ω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．滑动变阻器的</a:t>
            </a:r>
            <a:r>
              <a:rPr lang="zh-CN" altLang="zh-CN" sz="2800" dirty="0" smtClean="0"/>
              <a:t>阻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值</a:t>
            </a:r>
            <a:r>
              <a:rPr lang="zh-CN" altLang="zh-CN" sz="2800" dirty="0"/>
              <a:t>范围是</a:t>
            </a:r>
            <a:r>
              <a:rPr lang="en-US" altLang="zh-CN" sz="2800" dirty="0"/>
              <a:t>0</a:t>
            </a:r>
            <a:r>
              <a:rPr lang="zh-CN" altLang="zh-CN" sz="2800" dirty="0"/>
              <a:t>～</a:t>
            </a:r>
            <a:r>
              <a:rPr lang="en-US" altLang="zh-CN" sz="2800" dirty="0"/>
              <a:t>18 Ω</a:t>
            </a:r>
            <a:endParaRPr lang="zh-CN" altLang="zh-CN" sz="2800" dirty="0"/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．若定值电阻</a:t>
            </a:r>
            <a:r>
              <a:rPr lang="en-US" altLang="zh-CN" sz="2800" i="1" dirty="0"/>
              <a:t>R</a:t>
            </a:r>
            <a:r>
              <a:rPr lang="zh-CN" altLang="zh-CN" sz="2800" dirty="0" smtClean="0"/>
              <a:t>出现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接触不良</a:t>
            </a:r>
            <a:r>
              <a:rPr lang="zh-CN" altLang="zh-CN" sz="2800" dirty="0"/>
              <a:t>时，</a:t>
            </a:r>
            <a:r>
              <a:rPr lang="zh-CN" altLang="zh-CN" sz="2800" dirty="0" smtClean="0"/>
              <a:t>电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流</a:t>
            </a:r>
            <a:r>
              <a:rPr lang="zh-CN" altLang="zh-CN" sz="2800" dirty="0"/>
              <a:t>表示数为</a:t>
            </a:r>
            <a:r>
              <a:rPr lang="en-US" altLang="zh-CN" sz="2800" dirty="0"/>
              <a:t>0</a:t>
            </a:r>
            <a:r>
              <a:rPr lang="zh-CN" altLang="zh-CN" sz="2800" dirty="0"/>
              <a:t>，</a:t>
            </a:r>
            <a:r>
              <a:rPr lang="zh-CN" altLang="zh-CN" sz="2800" dirty="0" smtClean="0"/>
              <a:t>电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压</a:t>
            </a:r>
            <a:r>
              <a:rPr lang="zh-CN" altLang="zh-CN" sz="2800" dirty="0"/>
              <a:t>表示数为</a:t>
            </a:r>
            <a:r>
              <a:rPr lang="en-US" altLang="zh-CN" sz="2800" dirty="0"/>
              <a:t>9 V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3607066" y="2461143"/>
            <a:ext cx="821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249" y="3701517"/>
            <a:ext cx="4761781" cy="2479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洪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6557</Words>
  <Application>Microsoft Office PowerPoint</Application>
  <PresentationFormat>自定义</PresentationFormat>
  <Paragraphs>489</Paragraphs>
  <Slides>45</Slides>
  <Notes>41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8" baseType="lpstr">
      <vt:lpstr>Office 主题</vt:lpstr>
      <vt:lpstr>1_Office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2016-09-10T02:18:00Z</dcterms:created>
  <dcterms:modified xsi:type="dcterms:W3CDTF">2020-04-18T09:45:11Z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