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2" r:id="rId3"/>
    <p:sldId id="300" r:id="rId4"/>
    <p:sldId id="281" r:id="rId5"/>
    <p:sldId id="287" r:id="rId6"/>
    <p:sldId id="303" r:id="rId7"/>
    <p:sldId id="289" r:id="rId8"/>
    <p:sldId id="288" r:id="rId9"/>
    <p:sldId id="301" r:id="rId10"/>
    <p:sldId id="292" r:id="rId11"/>
    <p:sldId id="294" r:id="rId12"/>
    <p:sldId id="295" r:id="rId13"/>
    <p:sldId id="286" r:id="rId14"/>
    <p:sldId id="297" r:id="rId15"/>
    <p:sldId id="296" r:id="rId16"/>
    <p:sldId id="302" r:id="rId17"/>
    <p:sldId id="298" r:id="rId18"/>
    <p:sldId id="299" r:id="rId19"/>
    <p:sldId id="291" r:id="rId20"/>
    <p:sldId id="304" r:id="rId21"/>
    <p:sldId id="308" r:id="rId22"/>
    <p:sldId id="307" r:id="rId23"/>
    <p:sldId id="306" r:id="rId24"/>
    <p:sldId id="305" r:id="rId25"/>
  </p:sldIdLst>
  <p:sldSz cx="9144000" cy="6858000" type="screen4x3"/>
  <p:notesSz cx="6858000" cy="9144000"/>
  <p:custDataLst>
    <p:tags r:id="rId27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FFFF00"/>
    <a:srgbClr val="02A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6B2F580-5E1E-43DC-B56A-2095F7F66051}" type="datetimeFigureOut">
              <a:rPr lang="zh-CN" altLang="en-US"/>
              <a:pPr>
                <a:defRPr/>
              </a:pPr>
              <a:t>2020/11/2</a:t>
            </a:fld>
            <a:endParaRPr lang="en-US" altLang="zh-CN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76E1D10-6D5B-4409-8E62-DF9EBBB4C5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233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C85B9-4DEE-4E7C-9FAA-573F8AEE6E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A300E-0AE4-4FD6-9633-248D119FDB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E3F74-5AB8-468B-85E9-8A1E54522C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49CAF-3093-41B8-A1BF-3B87E66895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44FEF-9087-4EB5-839F-5951ED2D12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57937-34FD-44CC-BECE-D5D844200F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344D1-9B8A-4DAA-8330-B79503560F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011EB-B846-43A4-B73A-EB39A40180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14E6C-1B89-47C1-8B63-09FCE7E303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BFAE4-8E8F-480A-8FA5-10F8F69A95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5D49-B596-4098-AD03-DD6BC31F1B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ACFF-318D-4318-96A9-4A94CD91A4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290F7D1C-6566-459C-AC72-C193BDB3AB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990600"/>
            <a:ext cx="8610600" cy="1470025"/>
          </a:xfrm>
        </p:spPr>
        <p:txBody>
          <a:bodyPr/>
          <a:lstStyle/>
          <a:p>
            <a:pPr eaLnBrk="1" hangingPunct="1"/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第二十章 电与磁</a:t>
            </a:r>
            <a:b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磁生电</a:t>
            </a:r>
            <a:endParaRPr lang="en-US" altLang="zh-CN" b="1" dirty="0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二、发电机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4191000" cy="5181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．手摇发电机：</a:t>
            </a:r>
            <a:endParaRPr lang="en-US" altLang="zh-CN" b="1" smtClean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结论：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小灯泡发光说明电路中有了电流。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线圈转得越快，小灯泡越亮，说明感应电流越大。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发电机发出的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电流的大小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是变化的。</a:t>
            </a:r>
            <a:endParaRPr lang="zh-CN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1268" name="Picture 5" descr="`FQW3[RD(WCXWWWR]WL{`4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838200"/>
            <a:ext cx="4740275" cy="3073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1269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1772900" y="11976100"/>
            <a:ext cx="317500" cy="2286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．交流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990600"/>
            <a:ext cx="3962400" cy="54102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）交流电：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交流发电机产生的电流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  <a:buFontTx/>
              <a:buNone/>
            </a:pP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）发电机工作过程：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当导线向左运动，电流表指针偏转，表明电路中产生电流；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当导线向右运动时，电流表指针向相反方向偏转，表明产生相反方向的电流。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导线左右往复运动，电流表指针来回摆动，电路中产生的是交流电。</a:t>
            </a:r>
          </a:p>
          <a:p>
            <a:pPr>
              <a:buClr>
                <a:schemeClr val="bg1"/>
              </a:buClr>
            </a:pPr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2292" name="Picture 8" descr="D:\物理素材 GIF动画\GIF20电与磁\a0447ba8bf7bcb3eb43c8642ed28416a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67200" y="3581400"/>
            <a:ext cx="4651375" cy="2209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3" name="Picture 7" descr="https://timgsa.baidu.com/timg?image&amp;quality=80&amp;size=b9999_10000&amp;sec=1576820366419&amp;di=a610cfbb26e0d54cc4904bc1b5f0d27f&amp;imgtype=0&amp;src=http%3A%2F%2Fgss0.baidu.com%2F9vo3dSag_xI4khGko9WTAnF6hhy%2Fzhidao%2Fwh%253D450%252C600%2Fsign%3D4edf5259d200baa1ba794fbf72209524%2F00e93901213fb80eaa0efe6235d12f2eb83894ac.jpg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91000" y="838200"/>
            <a:ext cx="4743450" cy="2209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）频率：</a:t>
            </a:r>
            <a:endParaRPr lang="zh-CN" altLang="en-US" sz="40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在交变电流中，电流在每秒内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周期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性变化的次数叫做频率。</a:t>
            </a:r>
          </a:p>
          <a:p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转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圈（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个周期），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电流方向就改变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次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我国电网交流供电，频率是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50Hz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1s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内转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周，电流改变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100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次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3316" name="Picture 28" descr="timg?image&amp;quality=80&amp;size=b9999_10000&amp;sec=1516097757651&amp;di=57de1234652dc7b99013b1999f48135e&amp;imgtype=0&amp;src=http%3A%2F%2Fwww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4114800"/>
            <a:ext cx="5238750" cy="238918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．发电机工作原理</a:t>
            </a:r>
            <a:endParaRPr lang="zh-CN" altLang="en-US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57200" y="1295400"/>
            <a:ext cx="4419600" cy="53340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）基本原理：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电磁感应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）能量转化：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机械能转化为电能。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）电路中作用：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实质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电源。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）特点：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磁生电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。因动生电，电路中无电源。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4340" name="Picture 2" descr="调整大小 1400400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43400" y="1295400"/>
            <a:ext cx="4664075" cy="2971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341" name="Picture 8" descr="D:\物理素材 GIF动画\GIF20电与磁\a0447ba8bf7bcb3eb43c8642ed28416a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4419600"/>
            <a:ext cx="4343400" cy="20637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5029200" cy="1143000"/>
          </a:xfrm>
        </p:spPr>
        <p:txBody>
          <a:bodyPr/>
          <a:lstStyle/>
          <a:p>
            <a:pPr algn="l"/>
            <a:r>
              <a:rPr 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）工作原理：</a:t>
            </a:r>
            <a:endParaRPr lang="zh-CN" altLang="en-US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1143000"/>
            <a:ext cx="4572000" cy="5181600"/>
          </a:xfrm>
        </p:spPr>
        <p:txBody>
          <a:bodyPr/>
          <a:lstStyle/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当线圈在前半周转动时，电流表指针偏转，表明电路中产生了电流；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当线圈在后半周转动时，切割磁感线方向相反，电流表指针偏转方向相反。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）正常输出电流为交流电，加换向器后可输出直流电。</a:t>
            </a:r>
          </a:p>
          <a:p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5364" name="图片 4" descr="image009.jpg"/>
          <p:cNvPicPr>
            <a:picLocks noChangeAspect="1" noChangeArrowheads="1"/>
          </p:cNvPicPr>
          <p:nvPr/>
        </p:nvPicPr>
        <p:blipFill>
          <a:blip r:embed="rId2"/>
          <a:srcRect l="48167" b="9332"/>
          <a:stretch>
            <a:fillRect/>
          </a:stretch>
        </p:blipFill>
        <p:spPr bwMode="auto">
          <a:xfrm>
            <a:off x="5181600" y="457200"/>
            <a:ext cx="3376613" cy="41830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365" name="Picture 8" descr="D:\物理素材 GIF动画\GIF20电与磁\a0447ba8bf7bcb3eb43c8642ed28416a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29200" y="4648200"/>
            <a:ext cx="3849688" cy="1828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</a:t>
            </a:r>
            <a:r>
              <a:rPr 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）基本组成：</a:t>
            </a:r>
            <a:endParaRPr lang="zh-CN" altLang="en-US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400" y="1143000"/>
            <a:ext cx="7620000" cy="5410200"/>
          </a:xfrm>
        </p:spPr>
        <p:txBody>
          <a:bodyPr/>
          <a:lstStyle/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转子、定子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（有铜滑环）</a:t>
            </a: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大型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交流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发电机一般采用磁极旋转的方式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6388" name="图片 2" descr="发电机穿转子.bmp"/>
          <p:cNvPicPr>
            <a:picLocks noChangeAspect="1" noChangeArrowheads="1"/>
          </p:cNvPicPr>
          <p:nvPr/>
        </p:nvPicPr>
        <p:blipFill>
          <a:blip r:embed="rId2"/>
          <a:srcRect b="9924"/>
          <a:stretch>
            <a:fillRect/>
          </a:stretch>
        </p:blipFill>
        <p:spPr bwMode="auto">
          <a:xfrm>
            <a:off x="762000" y="2819400"/>
            <a:ext cx="5943600" cy="365601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电动机和发电机区别？</a:t>
            </a:r>
          </a:p>
        </p:txBody>
      </p:sp>
      <p:pic>
        <p:nvPicPr>
          <p:cNvPr id="17411" name="Picture 2" descr="E:\配套光盘\光盘资源\物理九上2012新人教版教参光盘2多媒体资源\9204\jpg\电动机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905000"/>
            <a:ext cx="3810000" cy="41624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7412" name="Picture 30" descr="调整大小 1390400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91000" y="1828800"/>
            <a:ext cx="4573588" cy="3581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椭圆 5"/>
          <p:cNvSpPr/>
          <p:nvPr/>
        </p:nvSpPr>
        <p:spPr>
          <a:xfrm>
            <a:off x="1905000" y="4419600"/>
            <a:ext cx="2057400" cy="19050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三、应用（拓展）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752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．磁记录：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录音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电流磁效应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电生磁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播放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电磁感应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磁生电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18436" name="Picture 2" descr="重新曝光 调整大小 1410400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2819400"/>
            <a:ext cx="3676650" cy="3505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038600" y="2667000"/>
            <a:ext cx="4762500" cy="3905250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pPr algn="l"/>
            <a:r>
              <a:rPr lang="en-US" altLang="zh-CN" sz="32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sz="32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．话筒麦克风：</a:t>
            </a:r>
            <a:endParaRPr lang="zh-CN" altLang="en-US" sz="32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1000" y="1219200"/>
            <a:ext cx="4038600" cy="9144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电磁感应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磁生电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2438400"/>
            <a:ext cx="4267200" cy="405384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10000" y="381000"/>
            <a:ext cx="4916488" cy="2330450"/>
          </a:xfrm>
          <a:prstGeom prst="rect">
            <a:avLst/>
          </a:prstGeom>
          <a:noFill/>
          <a:ln w="28575">
            <a:noFill/>
            <a:miter lim="800000"/>
          </a:ln>
        </p:spPr>
      </p:pic>
      <p:sp>
        <p:nvSpPr>
          <p:cNvPr id="7" name="矩形 6"/>
          <p:cNvSpPr/>
          <p:nvPr/>
        </p:nvSpPr>
        <p:spPr>
          <a:xfrm>
            <a:off x="304800" y="3581400"/>
            <a:ext cx="24497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altLang="zh-CN" sz="3200" b="1"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200" b="1">
                <a:ea typeface="楷体" pitchFamily="49" charset="-122"/>
                <a:cs typeface="Times New Roman" pitchFamily="18" charset="0"/>
              </a:rPr>
              <a:t>．电话机：</a:t>
            </a:r>
            <a:endParaRPr lang="en-US" altLang="zh-CN" sz="3200" b="1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7200" y="43434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b="1" smtClean="0">
                <a:ea typeface="楷体" pitchFamily="49" charset="-122"/>
                <a:cs typeface="Times New Roman" pitchFamily="18" charset="0"/>
              </a:rPr>
              <a:t>话筒：</a:t>
            </a:r>
            <a:r>
              <a:rPr lang="zh-CN" altLang="en-US" sz="24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电磁感应</a:t>
            </a:r>
            <a:r>
              <a:rPr lang="zh-CN" altLang="en-US" sz="2400" b="1" smtClean="0">
                <a:ea typeface="楷体" pitchFamily="49" charset="-122"/>
                <a:cs typeface="Times New Roman" pitchFamily="18" charset="0"/>
              </a:rPr>
              <a:t>（磁生电）</a:t>
            </a:r>
            <a:endParaRPr lang="en-US" altLang="zh-CN" sz="2400" b="1" smtClean="0"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2400" b="1" smtClean="0">
                <a:ea typeface="楷体" pitchFamily="49" charset="-122"/>
                <a:cs typeface="Times New Roman" pitchFamily="18" charset="0"/>
              </a:rPr>
              <a:t>听筒</a:t>
            </a:r>
            <a:r>
              <a:rPr lang="zh-CN" altLang="en-US" sz="2400" b="1"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电流的磁效应</a:t>
            </a:r>
            <a:r>
              <a:rPr lang="zh-CN" altLang="en-US" sz="2400" b="1">
                <a:ea typeface="楷体" pitchFamily="49" charset="-122"/>
                <a:cs typeface="Times New Roman" pitchFamily="18" charset="0"/>
              </a:rPr>
              <a:t>（电生</a:t>
            </a:r>
            <a:r>
              <a:rPr lang="zh-CN" altLang="en-US" sz="2400" b="1" smtClean="0">
                <a:ea typeface="楷体" pitchFamily="49" charset="-122"/>
                <a:cs typeface="Times New Roman" pitchFamily="18" charset="0"/>
              </a:rPr>
              <a:t>磁）</a:t>
            </a:r>
            <a:endParaRPr lang="zh-CN" altLang="en-US" sz="2400" b="1"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本课小结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0488" name="Picture 8" descr="G:\我的物理\2020秋物理九上课件\2020秋物理九上课件20-05磁生电\思维导图20-05磁生电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0631" y="1600200"/>
            <a:ext cx="8588569" cy="44196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20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4525963"/>
            <a:ext cx="2209800" cy="210343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075" name="Picture 5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962400" y="3001963"/>
            <a:ext cx="2971800" cy="1500187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76" name="Picture 5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781800" y="2868613"/>
            <a:ext cx="1981200" cy="188277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77" name="Picture 55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04800" y="4724400"/>
            <a:ext cx="3200400" cy="1671638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78" name="Picture 56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28600" y="2819400"/>
            <a:ext cx="2286000" cy="1798638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79" name="Picture 57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553200" y="4906963"/>
            <a:ext cx="2209800" cy="1722437"/>
          </a:xfrm>
          <a:prstGeom prst="rect">
            <a:avLst/>
          </a:prstGeom>
          <a:noFill/>
          <a:ln w="28575">
            <a:noFill/>
            <a:miter lim="800000"/>
          </a:ln>
        </p:spPr>
      </p:pic>
      <p:sp>
        <p:nvSpPr>
          <p:cNvPr id="3080" name="Line 58"/>
          <p:cNvSpPr>
            <a:spLocks noChangeShapeType="1"/>
          </p:cNvSpPr>
          <p:nvPr/>
        </p:nvSpPr>
        <p:spPr bwMode="auto">
          <a:xfrm>
            <a:off x="0" y="2819400"/>
            <a:ext cx="91440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81" name="Line 59"/>
          <p:cNvSpPr>
            <a:spLocks noChangeShapeType="1"/>
          </p:cNvSpPr>
          <p:nvPr/>
        </p:nvSpPr>
        <p:spPr bwMode="auto">
          <a:xfrm flipH="1">
            <a:off x="3657600" y="2819400"/>
            <a:ext cx="0" cy="40386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082" name="Picture 6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858000" y="2849563"/>
            <a:ext cx="1981200" cy="188277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83" name="Picture 69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5867400" y="152400"/>
            <a:ext cx="2133600" cy="12573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84" name="Picture 70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304800" y="304800"/>
            <a:ext cx="5211763" cy="19431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085" name="Picture 71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5943600" y="1524000"/>
            <a:ext cx="1981200" cy="1195388"/>
          </a:xfrm>
          <a:prstGeom prst="rect">
            <a:avLst/>
          </a:prstGeom>
          <a:noFill/>
          <a:ln w="28575">
            <a:noFill/>
            <a:miter lim="800000"/>
          </a:ln>
        </p:spPr>
      </p:pic>
      <p:sp>
        <p:nvSpPr>
          <p:cNvPr id="3086" name="TextBox 13"/>
          <p:cNvSpPr txBox="1">
            <a:spLocks noChangeArrowheads="1"/>
          </p:cNvSpPr>
          <p:nvPr/>
        </p:nvSpPr>
        <p:spPr bwMode="auto">
          <a:xfrm>
            <a:off x="2514600" y="2362200"/>
            <a:ext cx="2438400" cy="9239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>
                <a:ea typeface="楷体" pitchFamily="49" charset="-122"/>
                <a:cs typeface="Times New Roman" pitchFamily="18" charset="0"/>
              </a:rPr>
              <a:t>电生磁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CN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朝阳）如图是实验室用的手摇发电机，使线圈在磁场中转动，可以看到发光二极管发光。下列选项与其工作原理相似的是（　　）</a:t>
            </a:r>
          </a:p>
          <a:p>
            <a:endParaRPr lang="zh-CN" altLang="en-US" sz="24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67400" y="5638800"/>
            <a:ext cx="1526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答案</a:t>
            </a:r>
            <a:r>
              <a:rPr lang="zh-CN" altLang="en-US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800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7108" name="Picture 4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00600" y="2286000"/>
            <a:ext cx="3472539" cy="2209800"/>
          </a:xfrm>
          <a:prstGeom prst="rect">
            <a:avLst/>
          </a:prstGeom>
          <a:noFill/>
        </p:spPr>
      </p:pic>
      <p:pic>
        <p:nvPicPr>
          <p:cNvPr id="47109" name="Picture 5" descr="D:\我的文档\Pictures\114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800" y="2590800"/>
            <a:ext cx="3810000" cy="37905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CN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南京二模）如图示为汽车启动原理图。汽车启动时，需将钥匙插入钥匙孔并旋转（相当与接通电路）。下列有关说法错误的是（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．启动后通电螺线管产生磁性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．启动后通电螺线管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端的磁极为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级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．电动机是利用电磁感应原理制成的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．工作时通电螺线管两端电压与电动机两端电压不同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7106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733800" y="4343400"/>
            <a:ext cx="4743974" cy="2209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CN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温江区模拟）关于图中所示实验，下列说法正确的是（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．该实验揭示了动圈式麦克风的工作原理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．该实验揭示了动圈式扬声器的工作原理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．导体</a:t>
            </a:r>
            <a:r>
              <a:rPr lang="en-US" altLang="zh-CN" sz="2400" b="1" err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沿磁场方向运动时，灵敏电流表指针偏转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．蹄形磁体在竖直方向运动时，灵敏电流表指针偏转</a:t>
            </a: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8130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3810000"/>
            <a:ext cx="3124200" cy="251345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CN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2017•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南沙区一模）图中的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表示垂直于纸面的一根导线，它是闭合电路的一部分，当导线以图甲所示方向运动时，电路中可产生感应电流。若想改变电路中感应电流的方向，你有什么方法，请在图乙中画出来，并标出磁极的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极位置</a:t>
            </a:r>
            <a:r>
              <a:rPr lang="zh-CN" altLang="en-US" sz="24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</a:t>
            </a:r>
            <a:r>
              <a:rPr lang="zh-CN" altLang="en-US" sz="2400" smtClean="0"/>
              <a:t/>
            </a:r>
            <a:br>
              <a:rPr lang="zh-CN" altLang="en-US" sz="2400" smtClean="0"/>
            </a:br>
            <a:endParaRPr lang="zh-CN" altLang="en-US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9154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1999" y="3200400"/>
            <a:ext cx="6707473" cy="1752600"/>
          </a:xfrm>
          <a:prstGeom prst="rect">
            <a:avLst/>
          </a:prstGeom>
          <a:noFill/>
        </p:spPr>
      </p:pic>
      <p:grpSp>
        <p:nvGrpSpPr>
          <p:cNvPr id="9" name="组合 8"/>
          <p:cNvGrpSpPr/>
          <p:nvPr/>
        </p:nvGrpSpPr>
        <p:grpSpPr>
          <a:xfrm>
            <a:off x="2590800" y="5257800"/>
            <a:ext cx="5596458" cy="1143000"/>
            <a:chOff x="2590800" y="5029200"/>
            <a:chExt cx="5596458" cy="1143000"/>
          </a:xfrm>
        </p:grpSpPr>
        <p:sp>
          <p:nvSpPr>
            <p:cNvPr id="6" name="矩形 5"/>
            <p:cNvSpPr/>
            <p:nvPr/>
          </p:nvSpPr>
          <p:spPr>
            <a:xfrm>
              <a:off x="2590800" y="5181600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答案：</a:t>
              </a:r>
              <a:endParaRPr lang="zh-CN" altLang="en-US" sz="2400"/>
            </a:p>
          </p:txBody>
        </p:sp>
        <p:pic>
          <p:nvPicPr>
            <p:cNvPr id="49156" name="Picture 4" descr="èä¼ç½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657600" y="5029200"/>
              <a:ext cx="4529658" cy="1143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CN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219201"/>
            <a:ext cx="8382000" cy="22098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2018•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黄埔区一模）如图是研究交流发电机的原理图，当线圈在磁体中顺时针转动时，</a:t>
            </a:r>
            <a:r>
              <a:rPr lang="en-US" altLang="zh-CN" sz="2400" b="1" err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 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中电流方向如图甲所示；当线圈在另外一个磁体中逆时针转动时，在图乙中用箭头标出 </a:t>
            </a:r>
            <a:r>
              <a:rPr lang="en-US" altLang="zh-CN" sz="2400" b="1" err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 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中电流方向。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105400" y="4343400"/>
            <a:ext cx="2971800" cy="1932079"/>
            <a:chOff x="5105400" y="4343400"/>
            <a:chExt cx="2971800" cy="1932079"/>
          </a:xfrm>
        </p:grpSpPr>
        <p:pic>
          <p:nvPicPr>
            <p:cNvPr id="50180" name="Picture 4" descr="èä¼ç½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5791200" y="4343400"/>
              <a:ext cx="2286000" cy="1932079"/>
            </a:xfrm>
            <a:prstGeom prst="rect">
              <a:avLst/>
            </a:prstGeom>
            <a:noFill/>
          </p:spPr>
        </p:pic>
        <p:sp>
          <p:nvSpPr>
            <p:cNvPr id="5" name="矩形 4"/>
            <p:cNvSpPr/>
            <p:nvPr/>
          </p:nvSpPr>
          <p:spPr>
            <a:xfrm>
              <a:off x="5105400" y="5638800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zh-CN" altLang="en-US" sz="2400" b="1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答案：</a:t>
              </a:r>
            </a:p>
          </p:txBody>
        </p:sp>
      </p:grpSp>
      <p:pic>
        <p:nvPicPr>
          <p:cNvPr id="50178" name="Picture 2" descr="èä¼ç½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3399" y="2819400"/>
            <a:ext cx="5049425" cy="2438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228600"/>
            <a:ext cx="5486400" cy="2433638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4099" name="Picture 2" descr="http://pec.jstu.edu.cn/physics/physicist/Faraday/Faraday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946775" y="1905000"/>
            <a:ext cx="2981325" cy="45243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矩形 3"/>
          <p:cNvSpPr/>
          <p:nvPr/>
        </p:nvSpPr>
        <p:spPr>
          <a:xfrm>
            <a:off x="533400" y="2590800"/>
            <a:ext cx="5334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>
                <a:solidFill>
                  <a:schemeClr val="tx2">
                    <a:lumMod val="95000"/>
                    <a:lumOff val="5000"/>
                  </a:schemeClr>
                </a:solidFill>
                <a:ea typeface="楷体" pitchFamily="49" charset="-122"/>
                <a:cs typeface="Times New Roman" pitchFamily="18" charset="0"/>
              </a:rPr>
              <a:t>丹麦物理学家</a:t>
            </a:r>
            <a:r>
              <a:rPr lang="zh-CN" altLang="en-US" sz="36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奥斯特</a:t>
            </a:r>
            <a:endParaRPr lang="en-US" altLang="zh-CN" sz="3600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  <a:p>
            <a:pPr>
              <a:defRPr/>
            </a:pPr>
            <a:r>
              <a:rPr lang="zh-CN" altLang="en-US" sz="36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电生磁</a:t>
            </a:r>
            <a:endParaRPr lang="en-US" altLang="zh-CN" sz="3600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38200" y="5105400"/>
            <a:ext cx="5334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>
                <a:solidFill>
                  <a:schemeClr val="tx2">
                    <a:lumMod val="95000"/>
                    <a:lumOff val="5000"/>
                  </a:schemeClr>
                </a:solidFill>
                <a:ea typeface="楷体" pitchFamily="49" charset="-122"/>
                <a:cs typeface="Times New Roman" pitchFamily="18" charset="0"/>
              </a:rPr>
              <a:t>英国物理学家</a:t>
            </a:r>
            <a:r>
              <a:rPr lang="zh-CN" altLang="en-US" sz="36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法拉第</a:t>
            </a:r>
            <a:endParaRPr lang="en-US" altLang="zh-CN" sz="3600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  <a:p>
            <a:pPr>
              <a:defRPr/>
            </a:pPr>
            <a:r>
              <a:rPr lang="zh-CN" altLang="en-US" sz="36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磁电生</a:t>
            </a:r>
            <a:endParaRPr lang="en-US" altLang="zh-CN" sz="3600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一、什么情况下磁能生电</a:t>
            </a:r>
          </a:p>
        </p:txBody>
      </p:sp>
      <p:sp>
        <p:nvSpPr>
          <p:cNvPr id="5123" name="内容占位符 8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9530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．探究什么情况下磁能生电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闭合开关后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①导体静止不动时，电流计指针会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导体竖直向上或向下运动时，电流计指针会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导体水平向左或向右运动时，电流计指针会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导体斜向上或斜向下运动时，电流计指针会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⑤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改变导体的运动方向或磁场方向，电流计指针会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5124" name="Picture 29" descr="调整大小 1380400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0" y="914400"/>
            <a:ext cx="3702050" cy="33528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62600" y="4419600"/>
            <a:ext cx="31242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电磁感应现象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38800" y="5257800"/>
            <a:ext cx="31242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感应电流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zh-CN" sz="32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实验结论：</a:t>
            </a:r>
            <a:endParaRPr lang="zh-CN" altLang="en-US" sz="32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6800" y="914400"/>
            <a:ext cx="3962400" cy="5334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闭合电路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中的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一部分导体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做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切割磁感线运动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时，导体中会产生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感应电流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感应电流的方向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磁场方向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和导体做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切割磁感线的运动方向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有关。</a:t>
            </a:r>
          </a:p>
          <a:p>
            <a:pPr>
              <a:lnSpc>
                <a:spcPct val="120000"/>
              </a:lnSpc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6148" name="Picture 30" descr="调整大小 1390400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752600"/>
            <a:ext cx="4573588" cy="3581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9" descr="C:\Users\Administrator\Pictures\33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76800" y="3197865"/>
            <a:ext cx="4029075" cy="314578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3" name="Picture 5" descr="D:\我的文档\Pictures\114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" y="1219200"/>
            <a:ext cx="4414514" cy="4953000"/>
          </a:xfrm>
          <a:prstGeom prst="rect">
            <a:avLst/>
          </a:prstGeom>
          <a:noFill/>
        </p:spPr>
      </p:pic>
      <p:pic>
        <p:nvPicPr>
          <p:cNvPr id="7175" name="Picture 7" descr="https://bkimg.cdn.bcebos.com/pic/c995d143ad4bd113a98d841f57afa40f4bfb055e?x-bce-process=image/resize,m_lfit,w_268,limit_1/format,f_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00600" y="304800"/>
            <a:ext cx="4107135" cy="2743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．切割磁感线运动：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105400"/>
          </a:xfrm>
        </p:spPr>
        <p:txBody>
          <a:bodyPr/>
          <a:lstStyle/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导线在磁场中做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切割磁感线运动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感应电流。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沿着磁感线方向运动不是切割磁感线运动，不产生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感应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电流。</a:t>
            </a:r>
          </a:p>
          <a:p>
            <a:endParaRPr lang="zh-CN" altLang="en-US" sz="280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8196" name="Picture 30" descr="调整大小 1390400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2590800"/>
            <a:ext cx="4648200" cy="40401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29200" y="2971800"/>
            <a:ext cx="3278188" cy="3124200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．电磁感应：</a:t>
            </a:r>
            <a:endParaRPr lang="zh-CN" altLang="en-US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4102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）电磁感应：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闭合电路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一部分导体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中做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切割磁感线运动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，导体中就产生电流，这种由于导体在磁场中运动而产生电流的现象就叫做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电磁感应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）感应电流：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因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电磁感应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而产生的电流叫做感应电流。</a:t>
            </a:r>
          </a:p>
          <a:p>
            <a:pPr>
              <a:buClr>
                <a:schemeClr val="bg1"/>
              </a:buClr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4267200" y="4716463"/>
            <a:ext cx="4495800" cy="1912937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）感应电流方向：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感应电流的方向与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磁场方向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和导体做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切割磁感线的运动方向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有关。</a:t>
            </a:r>
          </a:p>
        </p:txBody>
      </p:sp>
      <p:pic>
        <p:nvPicPr>
          <p:cNvPr id="9221" name="Picture 30" descr="调整大小 1390400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685800"/>
            <a:ext cx="4573588" cy="3581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2" descr="http://pec.jstu.edu.cn/physics/physicist/Faraday/Faraday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2769328"/>
            <a:ext cx="2209800" cy="3355247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矩形 5"/>
          <p:cNvSpPr/>
          <p:nvPr/>
        </p:nvSpPr>
        <p:spPr>
          <a:xfrm>
            <a:off x="5486400" y="6172200"/>
            <a:ext cx="33528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chemeClr val="tx2">
                    <a:lumMod val="95000"/>
                    <a:lumOff val="5000"/>
                  </a:schemeClr>
                </a:solidFill>
              </a:rPr>
              <a:t>英国物理学家</a:t>
            </a:r>
            <a:r>
              <a:rPr lang="zh-CN" altLang="en-US" sz="2400" b="1">
                <a:solidFill>
                  <a:srgbClr val="FF0000"/>
                </a:solidFill>
              </a:rPr>
              <a:t>法拉第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pic>
        <p:nvPicPr>
          <p:cNvPr id="10247" name="Picture 7" descr="E:\物理素材 GIF动画\GIF20电与磁\风力发电02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82067" y="228600"/>
            <a:ext cx="4233333" cy="2438400"/>
          </a:xfrm>
          <a:prstGeom prst="rect">
            <a:avLst/>
          </a:prstGeom>
          <a:noFill/>
        </p:spPr>
      </p:pic>
      <p:pic>
        <p:nvPicPr>
          <p:cNvPr id="10248" name="Picture 8" descr="E:\物理素材 GIF动画\GIF22能源与可持续发展\水力发电.gif"/>
          <p:cNvPicPr>
            <a:picLocks noChangeAspect="1" noChangeArrowheads="1" noCrop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35833" y="2743200"/>
            <a:ext cx="5725784" cy="3371850"/>
          </a:xfrm>
          <a:prstGeom prst="rect">
            <a:avLst/>
          </a:prstGeom>
          <a:noFill/>
        </p:spPr>
      </p:pic>
      <p:pic>
        <p:nvPicPr>
          <p:cNvPr id="10249" name="Picture 9" descr="E:\物理素材 GIF动画\GIF22能源与可持续发展\火力发电站.gif"/>
          <p:cNvPicPr>
            <a:picLocks noChangeAspect="1" noChangeArrowheads="1" noCrop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28600" y="228600"/>
            <a:ext cx="4351867" cy="244792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1361</Words>
  <Application>Microsoft Office PowerPoint</Application>
  <PresentationFormat>全屏显示(4:3)</PresentationFormat>
  <Paragraphs>100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默认设计模板</vt:lpstr>
      <vt:lpstr>第二十章 电与磁 第5节 磁生电</vt:lpstr>
      <vt:lpstr>PowerPoint 演示文稿</vt:lpstr>
      <vt:lpstr>PowerPoint 演示文稿</vt:lpstr>
      <vt:lpstr>一、什么情况下磁能生电</vt:lpstr>
      <vt:lpstr>实验结论：</vt:lpstr>
      <vt:lpstr>PowerPoint 演示文稿</vt:lpstr>
      <vt:lpstr>2．切割磁感线运动：</vt:lpstr>
      <vt:lpstr>3．电磁感应：</vt:lpstr>
      <vt:lpstr>PowerPoint 演示文稿</vt:lpstr>
      <vt:lpstr>二、发电机</vt:lpstr>
      <vt:lpstr>2．交流电</vt:lpstr>
      <vt:lpstr>（3）频率：</vt:lpstr>
      <vt:lpstr>3．发电机工作原理</vt:lpstr>
      <vt:lpstr>（5）工作原理：</vt:lpstr>
      <vt:lpstr>（7）基本组成：</vt:lpstr>
      <vt:lpstr>电动机和发电机区别？</vt:lpstr>
      <vt:lpstr>三、应用（拓展）</vt:lpstr>
      <vt:lpstr>2．话筒麦克风：</vt:lpstr>
      <vt:lpstr>本课小结</vt:lpstr>
      <vt:lpstr> 课堂练习</vt:lpstr>
      <vt:lpstr> 课堂练习</vt:lpstr>
      <vt:lpstr> 课堂练习</vt:lpstr>
      <vt:lpstr> 课堂练习</vt:lpstr>
      <vt:lpstr> 课堂练习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第二十章 电与磁 第5节 磁生电</dc:title>
  <cp:lastModifiedBy>User</cp:lastModifiedBy>
  <cp:revision>1</cp:revision>
  <cp:lastPrinted>2020-10-09T17:01:09Z</cp:lastPrinted>
  <dcterms:created xsi:type="dcterms:W3CDTF">2020-10-09T17:01:09Z</dcterms:created>
  <dcterms:modified xsi:type="dcterms:W3CDTF">2020-11-02T14:38:33Z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