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9" r:id="rId2"/>
    <p:sldId id="560" r:id="rId3"/>
    <p:sldId id="561" r:id="rId4"/>
    <p:sldId id="569" r:id="rId5"/>
    <p:sldId id="570" r:id="rId6"/>
    <p:sldId id="562" r:id="rId7"/>
    <p:sldId id="563" r:id="rId8"/>
    <p:sldId id="566" r:id="rId9"/>
    <p:sldId id="567" r:id="rId10"/>
    <p:sldId id="568" r:id="rId1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54">
          <p15:clr>
            <a:srgbClr val="A4A3A4"/>
          </p15:clr>
        </p15:guide>
        <p15:guide id="2" pos="29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54"/>
        <p:guide pos="29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135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4804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55108" y="832812"/>
            <a:ext cx="5233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latin typeface="+mj-ea"/>
                <a:ea typeface="+mj-ea"/>
              </a:rPr>
              <a:t>第</a:t>
            </a:r>
            <a:r>
              <a:rPr lang="en-US" altLang="zh-CN" sz="4400" b="1" dirty="0">
                <a:latin typeface="+mj-ea"/>
                <a:ea typeface="+mj-ea"/>
              </a:rPr>
              <a:t>2</a:t>
            </a:r>
            <a:r>
              <a:rPr lang="zh-CN" altLang="en-US" sz="4400" b="1" dirty="0">
                <a:latin typeface="+mj-ea"/>
                <a:ea typeface="+mj-ea"/>
              </a:rPr>
              <a:t>节 熔化和凝固</a:t>
            </a:r>
            <a:endParaRPr lang="en-US" altLang="zh-CN" sz="4400" b="1" dirty="0">
              <a:latin typeface="+mj-ea"/>
              <a:ea typeface="+mj-ea"/>
            </a:endParaRPr>
          </a:p>
          <a:p>
            <a:pPr algn="ctr"/>
            <a:endParaRPr lang="zh-CN" altLang="en-US" sz="44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课时 凝固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31314" y="2017394"/>
            <a:ext cx="6325061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just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39552" y="1233170"/>
            <a:ext cx="836803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认识凝固过程是熔化过程的逆过程。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尝试将生活和自然界中的一些现象与物质的熔点联系起来，将所学知识与生产、生活相结合。关注自然现象，产生乐于探究自然现象的兴趣和欲望。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547664" y="1707654"/>
            <a:ext cx="3912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600" dirty="0"/>
              <a:t>晶体熔化的特点。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22495" y="2579696"/>
            <a:ext cx="1728788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4000" b="1">
                <a:latin typeface="Times New Roman" panose="02020603050405020304" pitchFamily="18" charset="0"/>
              </a:rPr>
              <a:t>固态                         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521358" y="2579696"/>
            <a:ext cx="194468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4000" b="1">
                <a:latin typeface="Times New Roman" panose="02020603050405020304" pitchFamily="18" charset="0"/>
              </a:rPr>
              <a:t>液态                         </a:t>
            </a:r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3218213" y="3011496"/>
            <a:ext cx="2303462" cy="0"/>
          </a:xfrm>
          <a:prstGeom prst="line">
            <a:avLst/>
          </a:prstGeom>
          <a:noFill/>
          <a:ln w="76200" cmpd="tri">
            <a:solidFill>
              <a:srgbClr val="CC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H="1">
            <a:off x="3168683" y="2690821"/>
            <a:ext cx="2286000" cy="46038"/>
          </a:xfrm>
          <a:prstGeom prst="line">
            <a:avLst/>
          </a:prstGeom>
          <a:noFill/>
          <a:ln w="76200" cmpd="tri">
            <a:solidFill>
              <a:srgbClr val="CC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721133" y="3084521"/>
            <a:ext cx="237648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4000" b="1">
                <a:latin typeface="Times New Roman" panose="02020603050405020304" pitchFamily="18" charset="0"/>
              </a:rPr>
              <a:t>熔化                         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657633" y="1879609"/>
            <a:ext cx="158273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4000" b="1" dirty="0">
                <a:latin typeface="Times New Roman" panose="02020603050405020304" pitchFamily="18" charset="0"/>
              </a:rPr>
              <a:t>凝固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245881" y="1851670"/>
            <a:ext cx="6982663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4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熔化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：物质从固态变成液态的过程。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261745" y="2859782"/>
            <a:ext cx="705467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40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凝固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：物质从液态变为固态的过程。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8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7461" y="1303020"/>
            <a:ext cx="3816350" cy="34321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503636" y="4374833"/>
            <a:ext cx="503238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0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079899" y="4374833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2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25999" y="4374833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4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140349" y="4374833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6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684861" y="4374833"/>
            <a:ext cx="503238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8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146824" y="4374833"/>
            <a:ext cx="576262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10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6723086" y="4374833"/>
            <a:ext cx="646113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12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7227911" y="4374833"/>
            <a:ext cx="576263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14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3340124" y="4189095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36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340124" y="3738245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40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3340124" y="3323908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44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3340124" y="2871470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48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340124" y="2439670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52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3340124" y="2017395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56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3340124" y="1574483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60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3340124" y="1133158"/>
            <a:ext cx="57626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/>
              <a:t>62</a:t>
            </a: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flipV="1">
            <a:off x="3698899" y="942658"/>
            <a:ext cx="0" cy="3571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>
            <a:off x="7369199" y="4357370"/>
            <a:ext cx="358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Arc 21"/>
          <p:cNvSpPr/>
          <p:nvPr/>
        </p:nvSpPr>
        <p:spPr bwMode="auto">
          <a:xfrm rot="16927372" flipV="1">
            <a:off x="4956199" y="2063432"/>
            <a:ext cx="1689100" cy="3457575"/>
          </a:xfrm>
          <a:custGeom>
            <a:avLst/>
            <a:gdLst>
              <a:gd name="T0" fmla="*/ 2147483647 w 17751"/>
              <a:gd name="T1" fmla="*/ 0 h 20530"/>
              <a:gd name="T2" fmla="*/ 2147483647 w 17751"/>
              <a:gd name="T3" fmla="*/ 2147483647 h 20530"/>
              <a:gd name="T4" fmla="*/ 0 w 17751"/>
              <a:gd name="T5" fmla="*/ 2147483647 h 20530"/>
              <a:gd name="T6" fmla="*/ 0 60000 65536"/>
              <a:gd name="T7" fmla="*/ 0 60000 65536"/>
              <a:gd name="T8" fmla="*/ 0 60000 65536"/>
              <a:gd name="T9" fmla="*/ 0 w 17751"/>
              <a:gd name="T10" fmla="*/ 0 h 20530"/>
              <a:gd name="T11" fmla="*/ 17751 w 17751"/>
              <a:gd name="T12" fmla="*/ 20530 h 205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51" h="20530" fill="none" extrusionOk="0">
                <a:moveTo>
                  <a:pt x="6714" y="-1"/>
                </a:moveTo>
                <a:cubicBezTo>
                  <a:pt x="11191" y="1464"/>
                  <a:pt x="15067" y="4351"/>
                  <a:pt x="17750" y="8223"/>
                </a:cubicBezTo>
              </a:path>
              <a:path w="17751" h="20530" stroke="0" extrusionOk="0">
                <a:moveTo>
                  <a:pt x="6714" y="-1"/>
                </a:moveTo>
                <a:cubicBezTo>
                  <a:pt x="11191" y="1464"/>
                  <a:pt x="15067" y="4351"/>
                  <a:pt x="17750" y="8223"/>
                </a:cubicBezTo>
                <a:lnTo>
                  <a:pt x="0" y="2053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flipV="1">
            <a:off x="4995886" y="3044508"/>
            <a:ext cx="1366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7102499" y="4023995"/>
            <a:ext cx="360362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/>
              <a:t>A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6219849" y="2653983"/>
            <a:ext cx="2873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/>
              <a:t>B</a:t>
            </a: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995886" y="2653983"/>
            <a:ext cx="287338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/>
              <a:t>C</a:t>
            </a: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3719536" y="1366520"/>
            <a:ext cx="287338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/>
              <a:t>D</a:t>
            </a:r>
          </a:p>
        </p:txBody>
      </p:sp>
      <p:sp>
        <p:nvSpPr>
          <p:cNvPr id="34" name="Freeform 27"/>
          <p:cNvSpPr/>
          <p:nvPr/>
        </p:nvSpPr>
        <p:spPr bwMode="auto">
          <a:xfrm>
            <a:off x="3698899" y="1531620"/>
            <a:ext cx="1296987" cy="1512888"/>
          </a:xfrm>
          <a:custGeom>
            <a:avLst/>
            <a:gdLst>
              <a:gd name="T0" fmla="*/ 0 w 862"/>
              <a:gd name="T1" fmla="*/ 0 h 817"/>
              <a:gd name="T2" fmla="*/ 615779951 w 862"/>
              <a:gd name="T3" fmla="*/ 1556772860 h 817"/>
              <a:gd name="T4" fmla="*/ 1951479641 w 862"/>
              <a:gd name="T5" fmla="*/ 2147483647 h 817"/>
              <a:gd name="T6" fmla="*/ 0 60000 65536"/>
              <a:gd name="T7" fmla="*/ 0 60000 65536"/>
              <a:gd name="T8" fmla="*/ 0 60000 65536"/>
              <a:gd name="T9" fmla="*/ 0 w 862"/>
              <a:gd name="T10" fmla="*/ 0 h 817"/>
              <a:gd name="T11" fmla="*/ 862 w 862"/>
              <a:gd name="T12" fmla="*/ 817 h 8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2" h="817">
                <a:moveTo>
                  <a:pt x="0" y="0"/>
                </a:moveTo>
                <a:cubicBezTo>
                  <a:pt x="64" y="159"/>
                  <a:pt x="128" y="318"/>
                  <a:pt x="272" y="454"/>
                </a:cubicBezTo>
                <a:cubicBezTo>
                  <a:pt x="416" y="590"/>
                  <a:pt x="764" y="757"/>
                  <a:pt x="862" y="81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4680903" y="855010"/>
            <a:ext cx="284353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/>
              <a:t>海波的凝固图像</a:t>
            </a:r>
          </a:p>
        </p:txBody>
      </p:sp>
      <p:sp>
        <p:nvSpPr>
          <p:cNvPr id="36" name="Text Box 29"/>
          <p:cNvSpPr txBox="1">
            <a:spLocks noChangeArrowheads="1"/>
          </p:cNvSpPr>
          <p:nvPr/>
        </p:nvSpPr>
        <p:spPr bwMode="auto">
          <a:xfrm>
            <a:off x="883603" y="2190415"/>
            <a:ext cx="2456815" cy="4603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</a:rPr>
              <a:t>海波的凝固规律</a:t>
            </a:r>
          </a:p>
        </p:txBody>
      </p:sp>
      <p:sp>
        <p:nvSpPr>
          <p:cNvPr id="41" name="Line 34"/>
          <p:cNvSpPr>
            <a:spLocks noChangeShapeType="1"/>
          </p:cNvSpPr>
          <p:nvPr/>
        </p:nvSpPr>
        <p:spPr bwMode="auto">
          <a:xfrm>
            <a:off x="3683024" y="4141470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5"/>
          <p:cNvSpPr>
            <a:spLocks noChangeShapeType="1"/>
          </p:cNvSpPr>
          <p:nvPr/>
        </p:nvSpPr>
        <p:spPr bwMode="auto">
          <a:xfrm>
            <a:off x="3683024" y="3919220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" name="Line 36"/>
          <p:cNvSpPr>
            <a:spLocks noChangeShapeType="1"/>
          </p:cNvSpPr>
          <p:nvPr/>
        </p:nvSpPr>
        <p:spPr bwMode="auto">
          <a:xfrm>
            <a:off x="3683024" y="3706495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" name="Line 37"/>
          <p:cNvSpPr>
            <a:spLocks noChangeShapeType="1"/>
          </p:cNvSpPr>
          <p:nvPr/>
        </p:nvSpPr>
        <p:spPr bwMode="auto">
          <a:xfrm>
            <a:off x="3683024" y="3487420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" name="Line 38"/>
          <p:cNvSpPr>
            <a:spLocks noChangeShapeType="1"/>
          </p:cNvSpPr>
          <p:nvPr/>
        </p:nvSpPr>
        <p:spPr bwMode="auto">
          <a:xfrm>
            <a:off x="3683024" y="326040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" name="Line 39"/>
          <p:cNvSpPr>
            <a:spLocks noChangeShapeType="1"/>
          </p:cNvSpPr>
          <p:nvPr/>
        </p:nvSpPr>
        <p:spPr bwMode="auto">
          <a:xfrm>
            <a:off x="3683024" y="3054033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0"/>
          <p:cNvSpPr>
            <a:spLocks noChangeShapeType="1"/>
          </p:cNvSpPr>
          <p:nvPr/>
        </p:nvSpPr>
        <p:spPr bwMode="auto">
          <a:xfrm>
            <a:off x="3683024" y="282860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1"/>
          <p:cNvSpPr>
            <a:spLocks noChangeShapeType="1"/>
          </p:cNvSpPr>
          <p:nvPr/>
        </p:nvSpPr>
        <p:spPr bwMode="auto">
          <a:xfrm>
            <a:off x="3683024" y="2622233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2"/>
          <p:cNvSpPr>
            <a:spLocks noChangeShapeType="1"/>
          </p:cNvSpPr>
          <p:nvPr/>
        </p:nvSpPr>
        <p:spPr bwMode="auto">
          <a:xfrm>
            <a:off x="3683024" y="239680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3"/>
          <p:cNvSpPr>
            <a:spLocks noChangeShapeType="1"/>
          </p:cNvSpPr>
          <p:nvPr/>
        </p:nvSpPr>
        <p:spPr bwMode="auto">
          <a:xfrm>
            <a:off x="3683024" y="2190433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>
            <a:off x="3683024" y="196500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5"/>
          <p:cNvSpPr>
            <a:spLocks noChangeShapeType="1"/>
          </p:cNvSpPr>
          <p:nvPr/>
        </p:nvSpPr>
        <p:spPr bwMode="auto">
          <a:xfrm>
            <a:off x="3683024" y="174275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3" name="Line 46"/>
          <p:cNvSpPr>
            <a:spLocks noChangeShapeType="1"/>
          </p:cNvSpPr>
          <p:nvPr/>
        </p:nvSpPr>
        <p:spPr bwMode="auto">
          <a:xfrm>
            <a:off x="3683024" y="1533208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4" name="Line 47"/>
          <p:cNvSpPr>
            <a:spLocks noChangeShapeType="1"/>
          </p:cNvSpPr>
          <p:nvPr/>
        </p:nvSpPr>
        <p:spPr bwMode="auto">
          <a:xfrm>
            <a:off x="3964011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" name="Line 48"/>
          <p:cNvSpPr>
            <a:spLocks noChangeShapeType="1"/>
          </p:cNvSpPr>
          <p:nvPr/>
        </p:nvSpPr>
        <p:spPr bwMode="auto">
          <a:xfrm>
            <a:off x="4230711" y="131603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" name="Line 49"/>
          <p:cNvSpPr>
            <a:spLocks noChangeShapeType="1"/>
          </p:cNvSpPr>
          <p:nvPr/>
        </p:nvSpPr>
        <p:spPr bwMode="auto">
          <a:xfrm>
            <a:off x="45021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0"/>
          <p:cNvSpPr>
            <a:spLocks noChangeShapeType="1"/>
          </p:cNvSpPr>
          <p:nvPr/>
        </p:nvSpPr>
        <p:spPr bwMode="auto">
          <a:xfrm>
            <a:off x="47688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1"/>
          <p:cNvSpPr>
            <a:spLocks noChangeShapeType="1"/>
          </p:cNvSpPr>
          <p:nvPr/>
        </p:nvSpPr>
        <p:spPr bwMode="auto">
          <a:xfrm>
            <a:off x="5030811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2"/>
          <p:cNvSpPr>
            <a:spLocks noChangeShapeType="1"/>
          </p:cNvSpPr>
          <p:nvPr/>
        </p:nvSpPr>
        <p:spPr bwMode="auto">
          <a:xfrm>
            <a:off x="5297511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3"/>
          <p:cNvSpPr>
            <a:spLocks noChangeShapeType="1"/>
          </p:cNvSpPr>
          <p:nvPr/>
        </p:nvSpPr>
        <p:spPr bwMode="auto">
          <a:xfrm>
            <a:off x="55689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4"/>
          <p:cNvSpPr>
            <a:spLocks noChangeShapeType="1"/>
          </p:cNvSpPr>
          <p:nvPr/>
        </p:nvSpPr>
        <p:spPr bwMode="auto">
          <a:xfrm>
            <a:off x="58229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5"/>
          <p:cNvSpPr>
            <a:spLocks noChangeShapeType="1"/>
          </p:cNvSpPr>
          <p:nvPr/>
        </p:nvSpPr>
        <p:spPr bwMode="auto">
          <a:xfrm>
            <a:off x="61023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" name="Line 56"/>
          <p:cNvSpPr>
            <a:spLocks noChangeShapeType="1"/>
          </p:cNvSpPr>
          <p:nvPr/>
        </p:nvSpPr>
        <p:spPr bwMode="auto">
          <a:xfrm>
            <a:off x="63690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" name="Line 57"/>
          <p:cNvSpPr>
            <a:spLocks noChangeShapeType="1"/>
          </p:cNvSpPr>
          <p:nvPr/>
        </p:nvSpPr>
        <p:spPr bwMode="auto">
          <a:xfrm>
            <a:off x="6627836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" name="Line 58"/>
          <p:cNvSpPr>
            <a:spLocks noChangeShapeType="1"/>
          </p:cNvSpPr>
          <p:nvPr/>
        </p:nvSpPr>
        <p:spPr bwMode="auto">
          <a:xfrm>
            <a:off x="6894536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" name="Line 59"/>
          <p:cNvSpPr>
            <a:spLocks noChangeShapeType="1"/>
          </p:cNvSpPr>
          <p:nvPr/>
        </p:nvSpPr>
        <p:spPr bwMode="auto">
          <a:xfrm>
            <a:off x="7169174" y="1310958"/>
            <a:ext cx="0" cy="305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7" name="Text Box 60"/>
          <p:cNvSpPr txBox="1">
            <a:spLocks noChangeArrowheads="1"/>
          </p:cNvSpPr>
          <p:nvPr/>
        </p:nvSpPr>
        <p:spPr bwMode="auto">
          <a:xfrm>
            <a:off x="3719513" y="931210"/>
            <a:ext cx="890905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/>
              <a:t>温度℃</a:t>
            </a:r>
          </a:p>
        </p:txBody>
      </p:sp>
      <p:sp>
        <p:nvSpPr>
          <p:cNvPr id="68" name="Text Box 61"/>
          <p:cNvSpPr txBox="1">
            <a:spLocks noChangeArrowheads="1"/>
          </p:cNvSpPr>
          <p:nvPr/>
        </p:nvSpPr>
        <p:spPr bwMode="auto">
          <a:xfrm>
            <a:off x="7603196" y="4374515"/>
            <a:ext cx="936625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时间</a:t>
            </a:r>
            <a:r>
              <a:rPr lang="en-US" altLang="zh-CN"/>
              <a:t>/</a:t>
            </a:r>
            <a:r>
              <a:rPr lang="zh-CN" altLang="en-US"/>
              <a:t>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29"/>
          <p:cNvSpPr txBox="1">
            <a:spLocks noChangeArrowheads="1"/>
          </p:cNvSpPr>
          <p:nvPr/>
        </p:nvSpPr>
        <p:spPr bwMode="auto">
          <a:xfrm>
            <a:off x="2843808" y="1131590"/>
            <a:ext cx="2905760" cy="52197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chemeClr val="bg1"/>
                </a:solidFill>
              </a:rPr>
              <a:t>海波的凝固规律</a:t>
            </a:r>
          </a:p>
        </p:txBody>
      </p:sp>
      <p:sp>
        <p:nvSpPr>
          <p:cNvPr id="37" name="Text Box 30"/>
          <p:cNvSpPr txBox="1">
            <a:spLocks noChangeArrowheads="1"/>
          </p:cNvSpPr>
          <p:nvPr/>
        </p:nvSpPr>
        <p:spPr bwMode="auto">
          <a:xfrm>
            <a:off x="456942" y="1829748"/>
            <a:ext cx="844169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1.</a:t>
            </a:r>
            <a:r>
              <a:rPr lang="zh-CN" altLang="en-US" sz="2800" b="1" dirty="0"/>
              <a:t>海波在凝固过程中温度不变，这个温度叫作</a:t>
            </a:r>
            <a:r>
              <a:rPr lang="zh-CN" altLang="en-US" sz="2800" b="1" dirty="0">
                <a:solidFill>
                  <a:srgbClr val="FF0000"/>
                </a:solidFill>
              </a:rPr>
              <a:t>凝固点</a:t>
            </a:r>
            <a:r>
              <a:rPr lang="zh-CN" altLang="en-US" sz="2800" b="1" dirty="0"/>
              <a:t>。</a:t>
            </a:r>
          </a:p>
        </p:txBody>
      </p:sp>
      <p:sp>
        <p:nvSpPr>
          <p:cNvPr id="38" name="Text Box 31"/>
          <p:cNvSpPr txBox="1">
            <a:spLocks noChangeArrowheads="1"/>
          </p:cNvSpPr>
          <p:nvPr/>
        </p:nvSpPr>
        <p:spPr bwMode="auto">
          <a:xfrm>
            <a:off x="456942" y="2446333"/>
            <a:ext cx="5499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2.</a:t>
            </a:r>
            <a:r>
              <a:rPr lang="zh-CN" altLang="en-US" sz="2800" b="1" dirty="0"/>
              <a:t>凝固过程中处于</a:t>
            </a:r>
            <a:r>
              <a:rPr lang="zh-CN" altLang="en-US" sz="2800" b="1" dirty="0">
                <a:solidFill>
                  <a:srgbClr val="FF0000"/>
                </a:solidFill>
              </a:rPr>
              <a:t>固液共存状态</a:t>
            </a:r>
            <a:r>
              <a:rPr lang="zh-CN" altLang="en-US" sz="2800" b="1" dirty="0"/>
              <a:t>。</a:t>
            </a:r>
          </a:p>
        </p:txBody>
      </p:sp>
      <p:sp>
        <p:nvSpPr>
          <p:cNvPr id="39" name="Text Box 32"/>
          <p:cNvSpPr txBox="1">
            <a:spLocks noChangeArrowheads="1"/>
          </p:cNvSpPr>
          <p:nvPr/>
        </p:nvSpPr>
        <p:spPr bwMode="auto">
          <a:xfrm>
            <a:off x="456942" y="3062918"/>
            <a:ext cx="75692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3.</a:t>
            </a:r>
            <a:r>
              <a:rPr lang="zh-CN" altLang="en-US" sz="2800" b="1" dirty="0"/>
              <a:t>海波只有达到</a:t>
            </a:r>
            <a:r>
              <a:rPr lang="zh-CN" altLang="en-US" sz="2800" b="1" dirty="0">
                <a:solidFill>
                  <a:srgbClr val="FF0000"/>
                </a:solidFill>
              </a:rPr>
              <a:t>一定温度</a:t>
            </a:r>
            <a:r>
              <a:rPr lang="zh-CN" altLang="en-US" sz="2800" b="1" dirty="0"/>
              <a:t>时才开始凝固。</a:t>
            </a:r>
          </a:p>
        </p:txBody>
      </p:sp>
      <p:sp>
        <p:nvSpPr>
          <p:cNvPr id="40" name="Text Box 33"/>
          <p:cNvSpPr txBox="1">
            <a:spLocks noChangeArrowheads="1"/>
          </p:cNvSpPr>
          <p:nvPr/>
        </p:nvSpPr>
        <p:spPr bwMode="auto">
          <a:xfrm>
            <a:off x="456942" y="3669978"/>
            <a:ext cx="29686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4.</a:t>
            </a:r>
            <a:r>
              <a:rPr lang="zh-CN" altLang="en-US" sz="2800" b="1" dirty="0"/>
              <a:t>凝固过程</a:t>
            </a:r>
            <a:r>
              <a:rPr lang="zh-CN" altLang="en-US" sz="2800" b="1" dirty="0">
                <a:solidFill>
                  <a:srgbClr val="FF0000"/>
                </a:solidFill>
              </a:rPr>
              <a:t>放热</a:t>
            </a:r>
            <a:r>
              <a:rPr lang="zh-CN" altLang="en-US" sz="2800" b="1" dirty="0"/>
              <a:t>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93559" y="1779662"/>
            <a:ext cx="5665941" cy="147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如何区别晶体和非晶体。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液体凝固的特点。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03848" y="1909761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322</Words>
  <Application>Microsoft Office PowerPoint</Application>
  <PresentationFormat>全屏显示(16:9)</PresentationFormat>
  <Paragraphs>48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宋体</vt:lpstr>
      <vt:lpstr>Times New Roman</vt:lpstr>
      <vt:lpstr>黑体</vt:lpstr>
      <vt:lpstr>Calibri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2026-08-14T00:37:55Z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