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564" r:id="rId7"/>
    <p:sldId id="7565" r:id="rId8"/>
    <p:sldId id="7566" r:id="rId9"/>
    <p:sldId id="7567" r:id="rId10"/>
    <p:sldId id="7568" r:id="rId11"/>
    <p:sldId id="7569" r:id="rId12"/>
    <p:sldId id="7570" r:id="rId13"/>
    <p:sldId id="7571" r:id="rId14"/>
    <p:sldId id="7572" r:id="rId15"/>
    <p:sldId id="7573" r:id="rId16"/>
    <p:sldId id="7574" r:id="rId17"/>
    <p:sldId id="7575" r:id="rId18"/>
    <p:sldId id="7576" r:id="rId19"/>
    <p:sldId id="7577" r:id="rId20"/>
    <p:sldId id="7578" r:id="rId21"/>
    <p:sldId id="7579" r:id="rId22"/>
    <p:sldId id="7580" r:id="rId23"/>
    <p:sldId id="7581" r:id="rId24"/>
    <p:sldId id="7582" r:id="rId25"/>
    <p:sldId id="7583" r:id="rId26"/>
    <p:sldId id="7584" r:id="rId27"/>
    <p:sldId id="7585" r:id="rId28"/>
    <p:sldId id="7586" r:id="rId29"/>
    <p:sldId id="7587" r:id="rId30"/>
  </p:sldIdLst>
  <p:sldSz cx="9144000" cy="5143500" type="screen16x9"/>
  <p:notesSz cx="6858000" cy="9144000"/>
  <p:custDataLst>
    <p:tags r:id="rId3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tags" Target="tags/tag512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Relationship Id="rId6" Type="http://schemas.openxmlformats.org/officeDocument/2006/relationships/tags" Target="../tags/tag13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8.xml" /><Relationship Id="rId4" Type="http://schemas.openxmlformats.org/officeDocument/2006/relationships/tags" Target="../tags/tag389.xml" /><Relationship Id="rId5" Type="http://schemas.openxmlformats.org/officeDocument/2006/relationships/tags" Target="../tags/tag390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0.xml" /><Relationship Id="rId4" Type="http://schemas.openxmlformats.org/officeDocument/2006/relationships/tags" Target="../tags/tag411.xml" /><Relationship Id="rId5" Type="http://schemas.openxmlformats.org/officeDocument/2006/relationships/tags" Target="../tags/tag412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0.xml" /><Relationship Id="rId4" Type="http://schemas.openxmlformats.org/officeDocument/2006/relationships/tags" Target="../tags/tag421.xml" /><Relationship Id="rId5" Type="http://schemas.openxmlformats.org/officeDocument/2006/relationships/tags" Target="../tags/tag422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4.xml" /><Relationship Id="rId4" Type="http://schemas.openxmlformats.org/officeDocument/2006/relationships/tags" Target="../tags/tag445.xml" /><Relationship Id="rId5" Type="http://schemas.openxmlformats.org/officeDocument/2006/relationships/tags" Target="../tags/tag446.xml" /><Relationship Id="rId6" Type="http://schemas.openxmlformats.org/officeDocument/2006/relationships/tags" Target="../tags/tag447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7.xml" /><Relationship Id="rId4" Type="http://schemas.openxmlformats.org/officeDocument/2006/relationships/tags" Target="../tags/tag458.xml" /><Relationship Id="rId5" Type="http://schemas.openxmlformats.org/officeDocument/2006/relationships/tags" Target="../tags/tag459.xml" /><Relationship Id="rId6" Type="http://schemas.openxmlformats.org/officeDocument/2006/relationships/tags" Target="../tags/tag460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0.xml" /><Relationship Id="rId4" Type="http://schemas.openxmlformats.org/officeDocument/2006/relationships/tags" Target="../tags/tag471.xml" /><Relationship Id="rId5" Type="http://schemas.openxmlformats.org/officeDocument/2006/relationships/tags" Target="../tags/tag472.xml" /><Relationship Id="rId6" Type="http://schemas.openxmlformats.org/officeDocument/2006/relationships/tags" Target="../tags/tag473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1.xml" /><Relationship Id="rId4" Type="http://schemas.openxmlformats.org/officeDocument/2006/relationships/tags" Target="../tags/tag482.xml" /><Relationship Id="rId5" Type="http://schemas.openxmlformats.org/officeDocument/2006/relationships/tags" Target="../tags/tag483.xml" /><Relationship Id="rId6" Type="http://schemas.openxmlformats.org/officeDocument/2006/relationships/tags" Target="../tags/tag484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2.xml" /><Relationship Id="rId4" Type="http://schemas.openxmlformats.org/officeDocument/2006/relationships/tags" Target="../tags/tag493.xml" /><Relationship Id="rId5" Type="http://schemas.openxmlformats.org/officeDocument/2006/relationships/tags" Target="../tags/tag494.xml" /><Relationship Id="rId6" Type="http://schemas.openxmlformats.org/officeDocument/2006/relationships/tags" Target="../tags/tag495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1.xml" /><Relationship Id="rId4" Type="http://schemas.openxmlformats.org/officeDocument/2006/relationships/tags" Target="../tags/tag502.xml" /><Relationship Id="rId5" Type="http://schemas.openxmlformats.org/officeDocument/2006/relationships/tags" Target="../tags/tag503.xml" /><Relationship Id="rId6" Type="http://schemas.openxmlformats.org/officeDocument/2006/relationships/tags" Target="../tags/tag50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4.xml" /><Relationship Id="rId4" Type="http://schemas.openxmlformats.org/officeDocument/2006/relationships/tags" Target="../tags/tag315.xml" /><Relationship Id="rId5" Type="http://schemas.openxmlformats.org/officeDocument/2006/relationships/tags" Target="../tags/tag316.xml" /><Relationship Id="rId6" Type="http://schemas.openxmlformats.org/officeDocument/2006/relationships/tags" Target="../tags/tag317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tags" Target="../tags/tag333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6.xml" /><Relationship Id="rId4" Type="http://schemas.openxmlformats.org/officeDocument/2006/relationships/tags" Target="../tags/tag367.xml" /><Relationship Id="rId5" Type="http://schemas.openxmlformats.org/officeDocument/2006/relationships/tags" Target="../tags/tag36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7.xml" /><Relationship Id="rId4" Type="http://schemas.openxmlformats.org/officeDocument/2006/relationships/tags" Target="../tags/tag378.xml" /><Relationship Id="rId5" Type="http://schemas.openxmlformats.org/officeDocument/2006/relationships/tags" Target="../tags/tag379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5.xml" /><Relationship Id="rId11" Type="http://schemas.openxmlformats.org/officeDocument/2006/relationships/tags" Target="../tags/tag326.xml" /><Relationship Id="rId12" Type="http://schemas.openxmlformats.org/officeDocument/2006/relationships/tags" Target="../tags/tag327.xml" /><Relationship Id="rId13" Type="http://schemas.openxmlformats.org/officeDocument/2006/relationships/tags" Target="../tags/tag328.xml" /><Relationship Id="rId14" Type="http://schemas.openxmlformats.org/officeDocument/2006/relationships/tags" Target="../tags/tag329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Relationship Id="rId6" Type="http://schemas.openxmlformats.org/officeDocument/2006/relationships/tags" Target="../tags/tag321.xml" /><Relationship Id="rId7" Type="http://schemas.openxmlformats.org/officeDocument/2006/relationships/tags" Target="../tags/tag322.xml" /><Relationship Id="rId8" Type="http://schemas.openxmlformats.org/officeDocument/2006/relationships/tags" Target="../tags/tag323.xml" /><Relationship Id="rId9" Type="http://schemas.openxmlformats.org/officeDocument/2006/relationships/tags" Target="../tags/tag32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1.xml" /><Relationship Id="rId11" Type="http://schemas.openxmlformats.org/officeDocument/2006/relationships/tags" Target="../tags/tag342.xml" /><Relationship Id="rId12" Type="http://schemas.openxmlformats.org/officeDocument/2006/relationships/tags" Target="../tags/tag343.xml" /><Relationship Id="rId13" Type="http://schemas.openxmlformats.org/officeDocument/2006/relationships/tags" Target="../tags/tag344.xml" /><Relationship Id="rId14" Type="http://schemas.openxmlformats.org/officeDocument/2006/relationships/tags" Target="../tags/tag345.xml" /><Relationship Id="rId15" Type="http://schemas.openxmlformats.org/officeDocument/2006/relationships/tags" Target="../tags/tag346.xml" /><Relationship Id="rId16" Type="http://schemas.openxmlformats.org/officeDocument/2006/relationships/tags" Target="../tags/tag347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Relationship Id="rId7" Type="http://schemas.openxmlformats.org/officeDocument/2006/relationships/tags" Target="../tags/tag338.xml" /><Relationship Id="rId8" Type="http://schemas.openxmlformats.org/officeDocument/2006/relationships/tags" Target="../tags/tag339.xml" /><Relationship Id="rId9" Type="http://schemas.openxmlformats.org/officeDocument/2006/relationships/tags" Target="../tags/tag34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6.xml" /><Relationship Id="rId11" Type="http://schemas.openxmlformats.org/officeDocument/2006/relationships/tags" Target="../tags/tag357.xml" /><Relationship Id="rId2" Type="http://schemas.openxmlformats.org/officeDocument/2006/relationships/tags" Target="../tags/tag348.xml" /><Relationship Id="rId3" Type="http://schemas.openxmlformats.org/officeDocument/2006/relationships/tags" Target="../tags/tag349.xml" /><Relationship Id="rId4" Type="http://schemas.openxmlformats.org/officeDocument/2006/relationships/tags" Target="../tags/tag350.xml" /><Relationship Id="rId5" Type="http://schemas.openxmlformats.org/officeDocument/2006/relationships/tags" Target="../tags/tag351.xml" /><Relationship Id="rId6" Type="http://schemas.openxmlformats.org/officeDocument/2006/relationships/tags" Target="../tags/tag352.xml" /><Relationship Id="rId7" Type="http://schemas.openxmlformats.org/officeDocument/2006/relationships/tags" Target="../tags/tag353.xml" /><Relationship Id="rId8" Type="http://schemas.openxmlformats.org/officeDocument/2006/relationships/tags" Target="../tags/tag354.xml" /><Relationship Id="rId9" Type="http://schemas.openxmlformats.org/officeDocument/2006/relationships/tags" Target="../tags/tag35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58.xml" /><Relationship Id="rId3" Type="http://schemas.openxmlformats.org/officeDocument/2006/relationships/tags" Target="../tags/tag359.xml" /><Relationship Id="rId4" Type="http://schemas.openxmlformats.org/officeDocument/2006/relationships/tags" Target="../tags/tag360.xml" /><Relationship Id="rId5" Type="http://schemas.openxmlformats.org/officeDocument/2006/relationships/tags" Target="../tags/tag361.xml" /><Relationship Id="rId6" Type="http://schemas.openxmlformats.org/officeDocument/2006/relationships/tags" Target="../tags/tag362.xml" /><Relationship Id="rId7" Type="http://schemas.openxmlformats.org/officeDocument/2006/relationships/tags" Target="../tags/tag363.xml" /><Relationship Id="rId8" Type="http://schemas.openxmlformats.org/officeDocument/2006/relationships/tags" Target="../tags/tag364.xml" /><Relationship Id="rId9" Type="http://schemas.openxmlformats.org/officeDocument/2006/relationships/tags" Target="../tags/tag36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6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69.xml" /><Relationship Id="rId4" Type="http://schemas.openxmlformats.org/officeDocument/2006/relationships/tags" Target="../tags/tag370.xml" /><Relationship Id="rId5" Type="http://schemas.openxmlformats.org/officeDocument/2006/relationships/tags" Target="../tags/tag371.xml" /><Relationship Id="rId6" Type="http://schemas.openxmlformats.org/officeDocument/2006/relationships/tags" Target="../tags/tag372.xml" /><Relationship Id="rId7" Type="http://schemas.openxmlformats.org/officeDocument/2006/relationships/tags" Target="../tags/tag373.xml" /><Relationship Id="rId8" Type="http://schemas.openxmlformats.org/officeDocument/2006/relationships/tags" Target="../tags/tag374.xml" /><Relationship Id="rId9" Type="http://schemas.openxmlformats.org/officeDocument/2006/relationships/tags" Target="../tags/tag37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87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80.xml" /><Relationship Id="rId4" Type="http://schemas.openxmlformats.org/officeDocument/2006/relationships/tags" Target="../tags/tag381.xml" /><Relationship Id="rId5" Type="http://schemas.openxmlformats.org/officeDocument/2006/relationships/tags" Target="../tags/tag382.xml" /><Relationship Id="rId6" Type="http://schemas.openxmlformats.org/officeDocument/2006/relationships/tags" Target="../tags/tag383.xml" /><Relationship Id="rId7" Type="http://schemas.openxmlformats.org/officeDocument/2006/relationships/tags" Target="../tags/tag384.xml" /><Relationship Id="rId8" Type="http://schemas.openxmlformats.org/officeDocument/2006/relationships/tags" Target="../tags/tag385.xml" /><Relationship Id="rId9" Type="http://schemas.openxmlformats.org/officeDocument/2006/relationships/tags" Target="../tags/tag38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8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91.xml" /><Relationship Id="rId4" Type="http://schemas.openxmlformats.org/officeDocument/2006/relationships/tags" Target="../tags/tag392.xml" /><Relationship Id="rId5" Type="http://schemas.openxmlformats.org/officeDocument/2006/relationships/tags" Target="../tags/tag393.xml" /><Relationship Id="rId6" Type="http://schemas.openxmlformats.org/officeDocument/2006/relationships/tags" Target="../tags/tag394.xml" /><Relationship Id="rId7" Type="http://schemas.openxmlformats.org/officeDocument/2006/relationships/tags" Target="../tags/tag395.xml" /><Relationship Id="rId8" Type="http://schemas.openxmlformats.org/officeDocument/2006/relationships/tags" Target="../tags/tag396.xml" /><Relationship Id="rId9" Type="http://schemas.openxmlformats.org/officeDocument/2006/relationships/tags" Target="../tags/tag39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9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02.xml" /><Relationship Id="rId4" Type="http://schemas.openxmlformats.org/officeDocument/2006/relationships/tags" Target="../tags/tag403.xml" /><Relationship Id="rId5" Type="http://schemas.openxmlformats.org/officeDocument/2006/relationships/tags" Target="../tags/tag404.xml" /><Relationship Id="rId6" Type="http://schemas.openxmlformats.org/officeDocument/2006/relationships/tags" Target="../tags/tag405.xml" /><Relationship Id="rId7" Type="http://schemas.openxmlformats.org/officeDocument/2006/relationships/tags" Target="../tags/tag406.xml" /><Relationship Id="rId8" Type="http://schemas.openxmlformats.org/officeDocument/2006/relationships/tags" Target="../tags/tag407.xml" /><Relationship Id="rId9" Type="http://schemas.openxmlformats.org/officeDocument/2006/relationships/tags" Target="../tags/tag40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Relationship Id="rId6" Type="http://schemas.openxmlformats.org/officeDocument/2006/relationships/tags" Target="../tags/tag416.xml" /><Relationship Id="rId7" Type="http://schemas.openxmlformats.org/officeDocument/2006/relationships/tags" Target="../tags/tag417.xml" /><Relationship Id="rId8" Type="http://schemas.openxmlformats.org/officeDocument/2006/relationships/tags" Target="../tags/tag418.xml" /><Relationship Id="rId9" Type="http://schemas.openxmlformats.org/officeDocument/2006/relationships/tags" Target="../tags/tag41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423.xml" /><Relationship Id="rId4" Type="http://schemas.openxmlformats.org/officeDocument/2006/relationships/tags" Target="../tags/tag424.xml" /><Relationship Id="rId5" Type="http://schemas.openxmlformats.org/officeDocument/2006/relationships/tags" Target="../tags/tag425.xml" /><Relationship Id="rId6" Type="http://schemas.openxmlformats.org/officeDocument/2006/relationships/tags" Target="../tags/tag426.xml" /><Relationship Id="rId7" Type="http://schemas.openxmlformats.org/officeDocument/2006/relationships/tags" Target="../tags/tag427.xml" /><Relationship Id="rId8" Type="http://schemas.openxmlformats.org/officeDocument/2006/relationships/tags" Target="../tags/tag428.xml" /><Relationship Id="rId9" Type="http://schemas.openxmlformats.org/officeDocument/2006/relationships/tags" Target="../tags/tag42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9.xml" /><Relationship Id="rId11" Type="http://schemas.openxmlformats.org/officeDocument/2006/relationships/tags" Target="../tags/tag440.xml" /><Relationship Id="rId12" Type="http://schemas.openxmlformats.org/officeDocument/2006/relationships/tags" Target="../tags/tag441.xml" /><Relationship Id="rId13" Type="http://schemas.openxmlformats.org/officeDocument/2006/relationships/tags" Target="../tags/tag442.xml" /><Relationship Id="rId14" Type="http://schemas.openxmlformats.org/officeDocument/2006/relationships/image" Target="../media/image40.png" /><Relationship Id="rId15" Type="http://schemas.openxmlformats.org/officeDocument/2006/relationships/tags" Target="../tags/tag443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image" Target="../media/image38.jpeg" /><Relationship Id="rId6" Type="http://schemas.openxmlformats.org/officeDocument/2006/relationships/tags" Target="../tags/tag436.xml" /><Relationship Id="rId7" Type="http://schemas.openxmlformats.org/officeDocument/2006/relationships/tags" Target="../tags/tag437.xml" /><Relationship Id="rId8" Type="http://schemas.openxmlformats.org/officeDocument/2006/relationships/tags" Target="../tags/tag438.xml" /><Relationship Id="rId9" Type="http://schemas.openxmlformats.org/officeDocument/2006/relationships/image" Target="../media/image39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54.xml" /><Relationship Id="rId11" Type="http://schemas.openxmlformats.org/officeDocument/2006/relationships/tags" Target="../tags/tag455.xml" /><Relationship Id="rId12" Type="http://schemas.openxmlformats.org/officeDocument/2006/relationships/image" Target="../media/image42.png" /><Relationship Id="rId13" Type="http://schemas.openxmlformats.org/officeDocument/2006/relationships/tags" Target="../tags/tag456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48.xml" /><Relationship Id="rId4" Type="http://schemas.openxmlformats.org/officeDocument/2006/relationships/image" Target="../media/image41.jpeg" /><Relationship Id="rId5" Type="http://schemas.openxmlformats.org/officeDocument/2006/relationships/tags" Target="../tags/tag449.xml" /><Relationship Id="rId6" Type="http://schemas.openxmlformats.org/officeDocument/2006/relationships/tags" Target="../tags/tag450.xml" /><Relationship Id="rId7" Type="http://schemas.openxmlformats.org/officeDocument/2006/relationships/tags" Target="../tags/tag451.xml" /><Relationship Id="rId8" Type="http://schemas.openxmlformats.org/officeDocument/2006/relationships/tags" Target="../tags/tag452.xml" /><Relationship Id="rId9" Type="http://schemas.openxmlformats.org/officeDocument/2006/relationships/tags" Target="../tags/tag45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66.xml" /><Relationship Id="rId11" Type="http://schemas.openxmlformats.org/officeDocument/2006/relationships/tags" Target="../tags/tag467.xml" /><Relationship Id="rId12" Type="http://schemas.openxmlformats.org/officeDocument/2006/relationships/tags" Target="../tags/tag468.xml" /><Relationship Id="rId13" Type="http://schemas.openxmlformats.org/officeDocument/2006/relationships/tags" Target="../tags/tag469.xml" /><Relationship Id="rId14" Type="http://schemas.openxmlformats.org/officeDocument/2006/relationships/image" Target="../media/image45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61.xml" /><Relationship Id="rId4" Type="http://schemas.openxmlformats.org/officeDocument/2006/relationships/tags" Target="../tags/tag462.xml" /><Relationship Id="rId5" Type="http://schemas.openxmlformats.org/officeDocument/2006/relationships/tags" Target="../tags/tag463.xml" /><Relationship Id="rId6" Type="http://schemas.openxmlformats.org/officeDocument/2006/relationships/tags" Target="../tags/tag464.xml" /><Relationship Id="rId7" Type="http://schemas.openxmlformats.org/officeDocument/2006/relationships/image" Target="../media/image43.png" /><Relationship Id="rId8" Type="http://schemas.openxmlformats.org/officeDocument/2006/relationships/tags" Target="../tags/tag465.xml" /><Relationship Id="rId9" Type="http://schemas.openxmlformats.org/officeDocument/2006/relationships/image" Target="../media/image44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80.xml" /><Relationship Id="rId11" Type="http://schemas.openxmlformats.org/officeDocument/2006/relationships/image" Target="../media/image47.png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74.xml" /><Relationship Id="rId4" Type="http://schemas.openxmlformats.org/officeDocument/2006/relationships/image" Target="../media/image46.jpeg" /><Relationship Id="rId5" Type="http://schemas.openxmlformats.org/officeDocument/2006/relationships/tags" Target="../tags/tag475.xml" /><Relationship Id="rId6" Type="http://schemas.openxmlformats.org/officeDocument/2006/relationships/tags" Target="../tags/tag476.xml" /><Relationship Id="rId7" Type="http://schemas.openxmlformats.org/officeDocument/2006/relationships/tags" Target="../tags/tag477.xml" /><Relationship Id="rId8" Type="http://schemas.openxmlformats.org/officeDocument/2006/relationships/tags" Target="../tags/tag478.xml" /><Relationship Id="rId9" Type="http://schemas.openxmlformats.org/officeDocument/2006/relationships/tags" Target="../tags/tag47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90.xml" /><Relationship Id="rId11" Type="http://schemas.openxmlformats.org/officeDocument/2006/relationships/image" Target="../media/image50.jpeg" /><Relationship Id="rId12" Type="http://schemas.openxmlformats.org/officeDocument/2006/relationships/tags" Target="../tags/tag491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85.xml" /><Relationship Id="rId4" Type="http://schemas.openxmlformats.org/officeDocument/2006/relationships/tags" Target="../tags/tag486.xml" /><Relationship Id="rId5" Type="http://schemas.openxmlformats.org/officeDocument/2006/relationships/tags" Target="../tags/tag487.xml" /><Relationship Id="rId6" Type="http://schemas.openxmlformats.org/officeDocument/2006/relationships/tags" Target="../tags/tag488.xml" /><Relationship Id="rId7" Type="http://schemas.openxmlformats.org/officeDocument/2006/relationships/image" Target="../media/image48.png" /><Relationship Id="rId8" Type="http://schemas.openxmlformats.org/officeDocument/2006/relationships/image" Target="../media/image49.jpeg" /><Relationship Id="rId9" Type="http://schemas.openxmlformats.org/officeDocument/2006/relationships/tags" Target="../tags/tag489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96.xml" /><Relationship Id="rId4" Type="http://schemas.openxmlformats.org/officeDocument/2006/relationships/tags" Target="../tags/tag497.xml" /><Relationship Id="rId5" Type="http://schemas.openxmlformats.org/officeDocument/2006/relationships/image" Target="../media/image51.jpeg" /><Relationship Id="rId6" Type="http://schemas.openxmlformats.org/officeDocument/2006/relationships/tags" Target="../tags/tag498.xml" /><Relationship Id="rId7" Type="http://schemas.openxmlformats.org/officeDocument/2006/relationships/tags" Target="../tags/tag499.xml" /><Relationship Id="rId8" Type="http://schemas.openxmlformats.org/officeDocument/2006/relationships/image" Target="../media/image52.jpeg" /><Relationship Id="rId9" Type="http://schemas.openxmlformats.org/officeDocument/2006/relationships/tags" Target="../tags/tag500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11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505.xml" /><Relationship Id="rId4" Type="http://schemas.openxmlformats.org/officeDocument/2006/relationships/tags" Target="../tags/tag506.xml" /><Relationship Id="rId5" Type="http://schemas.openxmlformats.org/officeDocument/2006/relationships/image" Target="../media/image53.jpeg" /><Relationship Id="rId6" Type="http://schemas.openxmlformats.org/officeDocument/2006/relationships/tags" Target="../tags/tag507.xml" /><Relationship Id="rId7" Type="http://schemas.openxmlformats.org/officeDocument/2006/relationships/tags" Target="../tags/tag508.xml" /><Relationship Id="rId8" Type="http://schemas.openxmlformats.org/officeDocument/2006/relationships/tags" Target="../tags/tag509.xml" /><Relationship Id="rId9" Type="http://schemas.openxmlformats.org/officeDocument/2006/relationships/tags" Target="../tags/tag510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1.xml" /><Relationship Id="rId11" Type="http://schemas.openxmlformats.org/officeDocument/2006/relationships/tags" Target="../tags/tag142.xml" /><Relationship Id="rId12" Type="http://schemas.openxmlformats.org/officeDocument/2006/relationships/slide" Target="slide10.xml" TargetMode="Internal" /><Relationship Id="rId13" Type="http://schemas.openxmlformats.org/officeDocument/2006/relationships/tags" Target="../tags/tag143.xml" /><Relationship Id="rId14" Type="http://schemas.openxmlformats.org/officeDocument/2006/relationships/tags" Target="../tags/tag144.xml" /><Relationship Id="rId15" Type="http://schemas.openxmlformats.org/officeDocument/2006/relationships/tags" Target="../tags/tag145.xml" /><Relationship Id="rId16" Type="http://schemas.openxmlformats.org/officeDocument/2006/relationships/slide" Target="slide5.xml" TargetMode="Internal" /><Relationship Id="rId17" Type="http://schemas.openxmlformats.org/officeDocument/2006/relationships/tags" Target="../tags/tag146.xml" /><Relationship Id="rId18" Type="http://schemas.openxmlformats.org/officeDocument/2006/relationships/tags" Target="../tags/tag147.xml" /><Relationship Id="rId19" Type="http://schemas.openxmlformats.org/officeDocument/2006/relationships/tags" Target="../tags/tag148.xml" /><Relationship Id="rId2" Type="http://schemas.openxmlformats.org/officeDocument/2006/relationships/notesSlide" Target="../notesSlides/notesSlide1.xml" /><Relationship Id="rId20" Type="http://schemas.openxmlformats.org/officeDocument/2006/relationships/slide" Target="slide3.xml" TargetMode="Internal" /><Relationship Id="rId21" Type="http://schemas.openxmlformats.org/officeDocument/2006/relationships/tags" Target="../tags/tag149.xml" /><Relationship Id="rId22" Type="http://schemas.openxmlformats.org/officeDocument/2006/relationships/tags" Target="../tags/tag150.xml" /><Relationship Id="rId23" Type="http://schemas.openxmlformats.org/officeDocument/2006/relationships/tags" Target="../tags/tag151.xml" /><Relationship Id="rId24" Type="http://schemas.openxmlformats.org/officeDocument/2006/relationships/tags" Target="../tags/tag152.xml" /><Relationship Id="rId25" Type="http://schemas.openxmlformats.org/officeDocument/2006/relationships/tags" Target="../tags/tag153.xml" /><Relationship Id="rId26" Type="http://schemas.openxmlformats.org/officeDocument/2006/relationships/tags" Target="../tags/tag154.xml" /><Relationship Id="rId27" Type="http://schemas.openxmlformats.org/officeDocument/2006/relationships/tags" Target="../tags/tag155.xml" /><Relationship Id="rId28" Type="http://schemas.openxmlformats.org/officeDocument/2006/relationships/tags" Target="../tags/tag156.xml" /><Relationship Id="rId29" Type="http://schemas.openxmlformats.org/officeDocument/2006/relationships/tags" Target="../tags/tag157.xml" /><Relationship Id="rId3" Type="http://schemas.openxmlformats.org/officeDocument/2006/relationships/tags" Target="../tags/tag135.xml" /><Relationship Id="rId30" Type="http://schemas.openxmlformats.org/officeDocument/2006/relationships/tags" Target="../tags/tag158.xml" /><Relationship Id="rId31" Type="http://schemas.openxmlformats.org/officeDocument/2006/relationships/tags" Target="../tags/tag159.xml" /><Relationship Id="rId32" Type="http://schemas.openxmlformats.org/officeDocument/2006/relationships/tags" Target="../tags/tag160.xml" /><Relationship Id="rId33" Type="http://schemas.openxmlformats.org/officeDocument/2006/relationships/tags" Target="../tags/tag161.xml" /><Relationship Id="rId34" Type="http://schemas.openxmlformats.org/officeDocument/2006/relationships/tags" Target="../tags/tag162.xml" /><Relationship Id="rId35" Type="http://schemas.openxmlformats.org/officeDocument/2006/relationships/tags" Target="../tags/tag163.xml" /><Relationship Id="rId36" Type="http://schemas.openxmlformats.org/officeDocument/2006/relationships/tags" Target="../tags/tag164.xml" /><Relationship Id="rId37" Type="http://schemas.openxmlformats.org/officeDocument/2006/relationships/tags" Target="../tags/tag165.xml" /><Relationship Id="rId38" Type="http://schemas.openxmlformats.org/officeDocument/2006/relationships/tags" Target="../tags/tag166.xml" /><Relationship Id="rId39" Type="http://schemas.openxmlformats.org/officeDocument/2006/relationships/tags" Target="../tags/tag167.xml" /><Relationship Id="rId4" Type="http://schemas.openxmlformats.org/officeDocument/2006/relationships/tags" Target="../tags/tag136.xml" /><Relationship Id="rId40" Type="http://schemas.openxmlformats.org/officeDocument/2006/relationships/tags" Target="../tags/tag168.xml" /><Relationship Id="rId41" Type="http://schemas.openxmlformats.org/officeDocument/2006/relationships/tags" Target="../tags/tag169.xml" /><Relationship Id="rId42" Type="http://schemas.openxmlformats.org/officeDocument/2006/relationships/tags" Target="../tags/tag170.xml" /><Relationship Id="rId43" Type="http://schemas.openxmlformats.org/officeDocument/2006/relationships/tags" Target="../tags/tag171.xml" /><Relationship Id="rId44" Type="http://schemas.openxmlformats.org/officeDocument/2006/relationships/tags" Target="../tags/tag172.xml" /><Relationship Id="rId45" Type="http://schemas.openxmlformats.org/officeDocument/2006/relationships/tags" Target="../tags/tag173.xml" /><Relationship Id="rId46" Type="http://schemas.openxmlformats.org/officeDocument/2006/relationships/tags" Target="../tags/tag174.xml" /><Relationship Id="rId47" Type="http://schemas.openxmlformats.org/officeDocument/2006/relationships/tags" Target="../tags/tag175.xml" /><Relationship Id="rId48" Type="http://schemas.openxmlformats.org/officeDocument/2006/relationships/tags" Target="../tags/tag176.xml" /><Relationship Id="rId49" Type="http://schemas.openxmlformats.org/officeDocument/2006/relationships/tags" Target="../tags/tag177.xml" /><Relationship Id="rId5" Type="http://schemas.openxmlformats.org/officeDocument/2006/relationships/tags" Target="../tags/tag137.xml" /><Relationship Id="rId50" Type="http://schemas.openxmlformats.org/officeDocument/2006/relationships/tags" Target="../tags/tag178.xml" /><Relationship Id="rId51" Type="http://schemas.openxmlformats.org/officeDocument/2006/relationships/tags" Target="../tags/tag179.xml" /><Relationship Id="rId52" Type="http://schemas.openxmlformats.org/officeDocument/2006/relationships/tags" Target="../tags/tag180.xml" /><Relationship Id="rId53" Type="http://schemas.openxmlformats.org/officeDocument/2006/relationships/tags" Target="../tags/tag181.xml" /><Relationship Id="rId54" Type="http://schemas.openxmlformats.org/officeDocument/2006/relationships/tags" Target="../tags/tag182.xml" /><Relationship Id="rId55" Type="http://schemas.openxmlformats.org/officeDocument/2006/relationships/tags" Target="../tags/tag183.xml" /><Relationship Id="rId56" Type="http://schemas.openxmlformats.org/officeDocument/2006/relationships/tags" Target="../tags/tag184.xml" /><Relationship Id="rId57" Type="http://schemas.openxmlformats.org/officeDocument/2006/relationships/tags" Target="../tags/tag185.xml" /><Relationship Id="rId58" Type="http://schemas.openxmlformats.org/officeDocument/2006/relationships/tags" Target="../tags/tag186.xml" /><Relationship Id="rId59" Type="http://schemas.openxmlformats.org/officeDocument/2006/relationships/tags" Target="../tags/tag187.xml" /><Relationship Id="rId6" Type="http://schemas.openxmlformats.org/officeDocument/2006/relationships/tags" Target="../tags/tag138.xml" /><Relationship Id="rId60" Type="http://schemas.openxmlformats.org/officeDocument/2006/relationships/tags" Target="../tags/tag188.xml" /><Relationship Id="rId61" Type="http://schemas.openxmlformats.org/officeDocument/2006/relationships/tags" Target="../tags/tag189.xml" /><Relationship Id="rId62" Type="http://schemas.openxmlformats.org/officeDocument/2006/relationships/tags" Target="../tags/tag190.xml" /><Relationship Id="rId63" Type="http://schemas.openxmlformats.org/officeDocument/2006/relationships/tags" Target="../tags/tag191.xml" /><Relationship Id="rId64" Type="http://schemas.openxmlformats.org/officeDocument/2006/relationships/tags" Target="../tags/tag192.xml" /><Relationship Id="rId65" Type="http://schemas.openxmlformats.org/officeDocument/2006/relationships/tags" Target="../tags/tag193.xml" /><Relationship Id="rId66" Type="http://schemas.openxmlformats.org/officeDocument/2006/relationships/tags" Target="../tags/tag194.xml" /><Relationship Id="rId67" Type="http://schemas.openxmlformats.org/officeDocument/2006/relationships/tags" Target="../tags/tag195.xml" /><Relationship Id="rId68" Type="http://schemas.openxmlformats.org/officeDocument/2006/relationships/tags" Target="../tags/tag196.xml" /><Relationship Id="rId69" Type="http://schemas.openxmlformats.org/officeDocument/2006/relationships/tags" Target="../tags/tag197.xml" /><Relationship Id="rId7" Type="http://schemas.openxmlformats.org/officeDocument/2006/relationships/tags" Target="../tags/tag139.xml" /><Relationship Id="rId70" Type="http://schemas.openxmlformats.org/officeDocument/2006/relationships/tags" Target="../tags/tag198.xml" /><Relationship Id="rId71" Type="http://schemas.openxmlformats.org/officeDocument/2006/relationships/tags" Target="../tags/tag199.xml" /><Relationship Id="rId72" Type="http://schemas.openxmlformats.org/officeDocument/2006/relationships/slide" Target="slide7.xml" TargetMode="Internal" /><Relationship Id="rId73" Type="http://schemas.openxmlformats.org/officeDocument/2006/relationships/tags" Target="../tags/tag200.xml" /><Relationship Id="rId74" Type="http://schemas.openxmlformats.org/officeDocument/2006/relationships/tags" Target="../tags/tag201.xml" /><Relationship Id="rId75" Type="http://schemas.openxmlformats.org/officeDocument/2006/relationships/tags" Target="../tags/tag202.xml" /><Relationship Id="rId76" Type="http://schemas.openxmlformats.org/officeDocument/2006/relationships/tags" Target="../tags/tag203.xml" /><Relationship Id="rId77" Type="http://schemas.openxmlformats.org/officeDocument/2006/relationships/tags" Target="../tags/tag204.xml" /><Relationship Id="rId78" Type="http://schemas.openxmlformats.org/officeDocument/2006/relationships/tags" Target="../tags/tag205.xml" /><Relationship Id="rId79" Type="http://schemas.openxmlformats.org/officeDocument/2006/relationships/tags" Target="../tags/tag206.xml" /><Relationship Id="rId8" Type="http://schemas.openxmlformats.org/officeDocument/2006/relationships/slide" Target="slide9.xml" TargetMode="Internal" /><Relationship Id="rId80" Type="http://schemas.openxmlformats.org/officeDocument/2006/relationships/tags" Target="../tags/tag207.xml" /><Relationship Id="rId81" Type="http://schemas.openxmlformats.org/officeDocument/2006/relationships/tags" Target="../tags/tag208.xml" /><Relationship Id="rId82" Type="http://schemas.openxmlformats.org/officeDocument/2006/relationships/tags" Target="../tags/tag209.xml" /><Relationship Id="rId83" Type="http://schemas.openxmlformats.org/officeDocument/2006/relationships/tags" Target="../tags/tag210.xml" /><Relationship Id="rId84" Type="http://schemas.openxmlformats.org/officeDocument/2006/relationships/tags" Target="../tags/tag211.xml" /><Relationship Id="rId85" Type="http://schemas.openxmlformats.org/officeDocument/2006/relationships/tags" Target="../tags/tag212.xml" /><Relationship Id="rId86" Type="http://schemas.openxmlformats.org/officeDocument/2006/relationships/tags" Target="../tags/tag213.xml" /><Relationship Id="rId87" Type="http://schemas.openxmlformats.org/officeDocument/2006/relationships/tags" Target="../tags/tag214.xml" /><Relationship Id="rId88" Type="http://schemas.openxmlformats.org/officeDocument/2006/relationships/tags" Target="../tags/tag215.xml" /><Relationship Id="rId89" Type="http://schemas.openxmlformats.org/officeDocument/2006/relationships/tags" Target="../tags/tag216.xml" /><Relationship Id="rId9" Type="http://schemas.openxmlformats.org/officeDocument/2006/relationships/tags" Target="../tags/tag140.xml" /><Relationship Id="rId90" Type="http://schemas.openxmlformats.org/officeDocument/2006/relationships/tags" Target="../tags/tag217.xml" /><Relationship Id="rId91" Type="http://schemas.openxmlformats.org/officeDocument/2006/relationships/tags" Target="../tags/tag218.xml" /><Relationship Id="rId92" Type="http://schemas.openxmlformats.org/officeDocument/2006/relationships/tags" Target="../tags/tag219.xml" /><Relationship Id="rId93" Type="http://schemas.openxmlformats.org/officeDocument/2006/relationships/tags" Target="../tags/tag220.xml" /><Relationship Id="rId94" Type="http://schemas.openxmlformats.org/officeDocument/2006/relationships/tags" Target="../tags/tag221.xml" /><Relationship Id="rId95" Type="http://schemas.openxmlformats.org/officeDocument/2006/relationships/tags" Target="../tags/tag222.xml" /><Relationship Id="rId96" Type="http://schemas.openxmlformats.org/officeDocument/2006/relationships/tags" Target="../tags/tag223.xml" /><Relationship Id="rId97" Type="http://schemas.openxmlformats.org/officeDocument/2006/relationships/tags" Target="../tags/tag224.xml" /><Relationship Id="rId98" Type="http://schemas.openxmlformats.org/officeDocument/2006/relationships/tags" Target="../tags/tag225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7.xml" /><Relationship Id="rId11" Type="http://schemas.openxmlformats.org/officeDocument/2006/relationships/tags" Target="../tags/tag238.xml" /><Relationship Id="rId12" Type="http://schemas.openxmlformats.org/officeDocument/2006/relationships/tags" Target="../tags/tag239.xml" /><Relationship Id="rId13" Type="http://schemas.openxmlformats.org/officeDocument/2006/relationships/tags" Target="../tags/tag240.xml" /><Relationship Id="rId14" Type="http://schemas.openxmlformats.org/officeDocument/2006/relationships/tags" Target="../tags/tag241.xml" /><Relationship Id="rId15" Type="http://schemas.openxmlformats.org/officeDocument/2006/relationships/tags" Target="../tags/tag24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tags" Target="../tags/tag233.xml" /><Relationship Id="rId7" Type="http://schemas.openxmlformats.org/officeDocument/2006/relationships/tags" Target="../tags/tag234.xml" /><Relationship Id="rId8" Type="http://schemas.openxmlformats.org/officeDocument/2006/relationships/tags" Target="../tags/tag235.xml" /><Relationship Id="rId9" Type="http://schemas.openxmlformats.org/officeDocument/2006/relationships/tags" Target="../tags/tag23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4.xml" /><Relationship Id="rId11" Type="http://schemas.openxmlformats.org/officeDocument/2006/relationships/tags" Target="../tags/tag255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47.xml" /><Relationship Id="rId4" Type="http://schemas.openxmlformats.org/officeDocument/2006/relationships/tags" Target="../tags/tag248.xml" /><Relationship Id="rId5" Type="http://schemas.openxmlformats.org/officeDocument/2006/relationships/tags" Target="../tags/tag249.xml" /><Relationship Id="rId6" Type="http://schemas.openxmlformats.org/officeDocument/2006/relationships/tags" Target="../tags/tag250.xml" /><Relationship Id="rId7" Type="http://schemas.openxmlformats.org/officeDocument/2006/relationships/tags" Target="../tags/tag251.xml" /><Relationship Id="rId8" Type="http://schemas.openxmlformats.org/officeDocument/2006/relationships/tags" Target="../tags/tag252.xml" /><Relationship Id="rId9" Type="http://schemas.openxmlformats.org/officeDocument/2006/relationships/tags" Target="../tags/tag25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7.xml" /><Relationship Id="rId11" Type="http://schemas.openxmlformats.org/officeDocument/2006/relationships/tags" Target="../tags/tag268.xml" /><Relationship Id="rId12" Type="http://schemas.openxmlformats.org/officeDocument/2006/relationships/tags" Target="../tags/tag269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Relationship Id="rId7" Type="http://schemas.openxmlformats.org/officeDocument/2006/relationships/tags" Target="../tags/tag264.xml" /><Relationship Id="rId8" Type="http://schemas.openxmlformats.org/officeDocument/2006/relationships/tags" Target="../tags/tag265.xml" /><Relationship Id="rId9" Type="http://schemas.openxmlformats.org/officeDocument/2006/relationships/tags" Target="../tags/tag26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1.xml" /><Relationship Id="rId11" Type="http://schemas.openxmlformats.org/officeDocument/2006/relationships/tags" Target="../tags/tag282.xml" /><Relationship Id="rId12" Type="http://schemas.openxmlformats.org/officeDocument/2006/relationships/tags" Target="../tags/tag283.xml" /><Relationship Id="rId13" Type="http://schemas.openxmlformats.org/officeDocument/2006/relationships/tags" Target="../tags/tag284.xml" /><Relationship Id="rId14" Type="http://schemas.openxmlformats.org/officeDocument/2006/relationships/tags" Target="../tags/tag285.xml" /><Relationship Id="rId15" Type="http://schemas.openxmlformats.org/officeDocument/2006/relationships/tags" Target="../tags/tag286.xml" /><Relationship Id="rId16" Type="http://schemas.openxmlformats.org/officeDocument/2006/relationships/tags" Target="../tags/tag287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Relationship Id="rId6" Type="http://schemas.openxmlformats.org/officeDocument/2006/relationships/tags" Target="../tags/tag277.xml" /><Relationship Id="rId7" Type="http://schemas.openxmlformats.org/officeDocument/2006/relationships/tags" Target="../tags/tag278.xml" /><Relationship Id="rId8" Type="http://schemas.openxmlformats.org/officeDocument/2006/relationships/tags" Target="../tags/tag279.xml" /><Relationship Id="rId9" Type="http://schemas.openxmlformats.org/officeDocument/2006/relationships/tags" Target="../tags/tag28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6.xml" /><Relationship Id="rId11" Type="http://schemas.openxmlformats.org/officeDocument/2006/relationships/tags" Target="../tags/tag297.xml" /><Relationship Id="rId12" Type="http://schemas.openxmlformats.org/officeDocument/2006/relationships/image" Target="../media/image36.png" /><Relationship Id="rId13" Type="http://schemas.microsoft.com/office/2007/relationships/hdphoto" Target="../media/image37.wdp" /><Relationship Id="rId14" Type="http://schemas.openxmlformats.org/officeDocument/2006/relationships/tags" Target="../tags/tag298.xml" /><Relationship Id="rId15" Type="http://schemas.openxmlformats.org/officeDocument/2006/relationships/tags" Target="../tags/tag299.xml" /><Relationship Id="rId16" Type="http://schemas.openxmlformats.org/officeDocument/2006/relationships/tags" Target="../tags/tag300.xml" /><Relationship Id="rId17" Type="http://schemas.openxmlformats.org/officeDocument/2006/relationships/tags" Target="../tags/tag301.xml" /><Relationship Id="rId18" Type="http://schemas.openxmlformats.org/officeDocument/2006/relationships/tags" Target="../tags/tag302.xml" /><Relationship Id="rId19" Type="http://schemas.openxmlformats.org/officeDocument/2006/relationships/tags" Target="../tags/tag303.xml" /><Relationship Id="rId2" Type="http://schemas.openxmlformats.org/officeDocument/2006/relationships/tags" Target="../tags/tag288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2.xml" /><Relationship Id="rId11" Type="http://schemas.openxmlformats.org/officeDocument/2006/relationships/tags" Target="../tags/tag313.xml" /><Relationship Id="rId2" Type="http://schemas.openxmlformats.org/officeDocument/2006/relationships/tags" Target="../tags/tag304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Relationship Id="rId6" Type="http://schemas.openxmlformats.org/officeDocument/2006/relationships/tags" Target="../tags/tag308.xml" /><Relationship Id="rId7" Type="http://schemas.openxmlformats.org/officeDocument/2006/relationships/tags" Target="../tags/tag309.xml" /><Relationship Id="rId8" Type="http://schemas.openxmlformats.org/officeDocument/2006/relationships/tags" Target="../tags/tag310.xml" /><Relationship Id="rId9" Type="http://schemas.openxmlformats.org/officeDocument/2006/relationships/tags" Target="../tags/tag31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章末复习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电与磁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81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人教版九年级物理第二十章《电与磁》综合练习题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磁体具有吸引铁、钴、镍的性质，磁极间的相互作用规律：同名磁极相互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，异名磁极相互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磁体外部磁感线总是从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极出发，回到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极；磁感线是人为假想的曲线，磁场是真实存在的物质。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奥斯特实验证明了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，即电流的磁效应，揭示了电与磁的联系。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通电螺线管的磁极可以用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定则判断，磁极方向只与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方向有关。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电磁铁磁性强弱与电流大小、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、有无铁芯有关，通电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、断电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电动机工作原理是</a:t>
            </a:r>
            <a:r>
              <a:rPr lang="en-US" altLang="zh-CN" sz="100">
                <a:noFill/>
              </a:rPr>
              <a:t>________________</a:t>
            </a:r>
            <a:r>
              <a:rPr lang="zh-CN" altLang="en-US" sz="100">
                <a:noFill/>
              </a:rPr>
              <a:t>，将电能转化为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英国物理学家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发现电磁感应现象，据此制成发电机，实现机械能转化为电能。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下列关于磁场和磁感线的说法正确的是（）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磁感线真实存在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磁场只有磁体周围才有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磁感线越密，磁场越强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磁感线可以交叉相交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下列现象属于电生磁的是（）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指南针指南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通电导线使小磁针偏转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线圈切割磁感线产生电流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磁铁吸引铁钉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关于电磁铁和电磁继电器，说法错误的是（）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电磁铁磁性可调节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电磁继电器可低压控制高压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电磁铁断电仍保留强磁性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匝数越多电磁铁磁性越强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改变电动机转动方向的方法是（）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增大电流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增强磁场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调换电源正负极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增加线圈匝数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下列设备利用电磁感应原理工作的是（）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电动机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发电机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电磁铁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扬声器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三、基础填空与辨析题（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根据电与磁知识点填空：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）地磁场的地磁北极在地理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极附近，存在磁偏角。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）通电导体在磁场中受力方向与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方向和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方向有关，两方向同时改变，受力方向不变。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）电动机中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的作用是自动改变线圈电流方向，使线圈持续转动。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）产生感应电流的条件：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电路、一部分导体、做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运动。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5</a:t>
            </a:r>
            <a:r>
              <a:rPr lang="zh-CN" altLang="en-US" sz="100">
                <a:noFill/>
              </a:rPr>
              <a:t>）我国家用交流电频率为</a:t>
            </a:r>
            <a:r>
              <a:rPr lang="en-US" altLang="zh-CN" sz="100">
                <a:noFill/>
              </a:rPr>
              <a:t>________Hz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磁场真实存在，磁感线是假想模型。（）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奥斯特发现电磁感应现象，发明发电机。（）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电磁铁的磁极可以随意改变，永磁体磁极固定。（）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电动机将机械能转化为电能，发电机将电能转化为机械能。（）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闭合电路静止在磁场中也能产生感应电流。（）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五、综合简答题（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请精准区分电动机和发电机的工作原理、能量转化，并列举对应的生活应用。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排斥；吸引</a:t>
            </a:r>
            <a:r>
              <a:rPr lang="en-US" altLang="zh-CN" sz="100">
                <a:noFill/>
              </a:rPr>
              <a:t> 2. N</a:t>
            </a:r>
            <a:r>
              <a:rPr lang="zh-CN" altLang="en-US" sz="100">
                <a:noFill/>
              </a:rPr>
              <a:t>（北）；</a:t>
            </a:r>
            <a:r>
              <a:rPr lang="en-US" altLang="zh-CN" sz="100">
                <a:noFill/>
              </a:rPr>
              <a:t>S</a:t>
            </a:r>
            <a:r>
              <a:rPr lang="zh-CN" altLang="en-US" sz="100">
                <a:noFill/>
              </a:rPr>
              <a:t>（南）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通电导体周围存在磁场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安培（右手螺旋）；电流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线圈匝数；有磁；无磁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通电线圈在磁场中受力转动；机械</a:t>
            </a:r>
            <a:r>
              <a:rPr lang="en-US" altLang="zh-CN" sz="100">
                <a:noFill/>
              </a:rPr>
              <a:t> 7. </a:t>
            </a:r>
            <a:r>
              <a:rPr lang="zh-CN" altLang="en-US" sz="100">
                <a:noFill/>
              </a:rPr>
              <a:t>法拉第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8.C 9.B 10.C 11.C 12.B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）南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）电流；磁场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）换向器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）闭合；切割磁感线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5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50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14.√ 15.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16.√ 17.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18.</a:t>
            </a:r>
            <a:r>
              <a:rPr lang="en-US" altLang="en-US" sz="100">
                <a:noFill/>
              </a:rPr>
              <a:t>×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答：</a:t>
            </a:r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电动机：原理是通电线圈在磁场中受力转动，能量转化为电能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机械能，生活应用：电风扇、电动车、吹风机；</a:t>
            </a:r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发电机：原理是电磁感应现象，能量转化为机械能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电能，生活应用：水力发电机、风力发电机、动圈式话筒。二者核心区别：电动机是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有电才动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，发电机是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动了生电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4"/>
            </p:custDataLst>
          </p:nvPr>
        </p:nvSpPr>
        <p:spPr>
          <a:xfrm>
            <a:off x="696765" y="1129963"/>
            <a:ext cx="7979013" cy="2999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 smtClean="0"/>
              <a:t>1.</a:t>
            </a:r>
            <a:r>
              <a:rPr lang="zh-CN" altLang="en-US" sz="2100" smtClean="0"/>
              <a:t>磁场</a:t>
            </a:r>
            <a:r>
              <a:rPr lang="zh-CN" altLang="en-US" sz="2100"/>
              <a:t>对通电导线的作用：通电导线在磁场中要受到力的作用，力的方向跟</a:t>
            </a:r>
            <a:r>
              <a:rPr lang="en-US" altLang="zh-CN" sz="2100"/>
              <a:t>_______ </a:t>
            </a:r>
            <a:r>
              <a:rPr lang="zh-CN" altLang="en-US" sz="2100"/>
              <a:t>的方向、</a:t>
            </a:r>
            <a:r>
              <a:rPr lang="en-US" altLang="zh-CN" sz="2100"/>
              <a:t>_______ </a:t>
            </a:r>
            <a:r>
              <a:rPr lang="zh-CN" altLang="en-US" sz="2100"/>
              <a:t>的方向都</a:t>
            </a:r>
            <a:r>
              <a:rPr lang="zh-CN" altLang="en-US" sz="2100" smtClean="0"/>
              <a:t>有关系。</a:t>
            </a:r>
            <a:endParaRPr lang="zh-CN" altLang="en-US" sz="2100"/>
          </a:p>
          <a:p>
            <a:r>
              <a:rPr lang="en-US" altLang="zh-CN" sz="2100" smtClean="0"/>
              <a:t>2.</a:t>
            </a:r>
            <a:r>
              <a:rPr lang="zh-CN" altLang="en-US" sz="2100" smtClean="0"/>
              <a:t>电动机</a:t>
            </a:r>
            <a:endParaRPr lang="zh-CN" altLang="en-US" sz="2100"/>
          </a:p>
          <a:p>
            <a:r>
              <a:rPr lang="zh-CN" altLang="en-US" sz="2100"/>
              <a:t>组成：能够转动的线圈和固定不动的</a:t>
            </a:r>
            <a:r>
              <a:rPr lang="zh-CN" altLang="en-US" sz="2100" smtClean="0"/>
              <a:t>磁体。</a:t>
            </a:r>
            <a:endParaRPr lang="zh-CN" altLang="en-US" sz="2100"/>
          </a:p>
          <a:p>
            <a:r>
              <a:rPr lang="zh-CN" altLang="en-US" sz="2100"/>
              <a:t>原理：</a:t>
            </a:r>
            <a:r>
              <a:rPr lang="en-US" altLang="zh-CN" sz="2100" smtClean="0"/>
              <a:t>_________________________________ </a:t>
            </a:r>
            <a:r>
              <a:rPr lang="zh-CN" altLang="en-US" sz="2100" smtClean="0"/>
              <a:t>。</a:t>
            </a:r>
            <a:endParaRPr lang="zh-CN" altLang="en-US" sz="2100"/>
          </a:p>
          <a:p>
            <a:r>
              <a:rPr lang="zh-CN" altLang="en-US" sz="2100"/>
              <a:t>能量转化：将</a:t>
            </a:r>
            <a:r>
              <a:rPr lang="en-US" altLang="zh-CN" sz="2100"/>
              <a:t>________</a:t>
            </a:r>
            <a:r>
              <a:rPr lang="zh-CN" altLang="en-US" sz="2100"/>
              <a:t>能转化为</a:t>
            </a:r>
            <a:r>
              <a:rPr lang="en-US" altLang="zh-CN" sz="2100"/>
              <a:t>________ </a:t>
            </a:r>
            <a:r>
              <a:rPr lang="zh-CN" altLang="en-US" sz="2100" smtClean="0"/>
              <a:t>能。</a:t>
            </a:r>
            <a:endParaRPr lang="zh-CN" altLang="en-US" sz="2100"/>
          </a:p>
        </p:txBody>
      </p:sp>
      <p:sp>
        <p:nvSpPr>
          <p:cNvPr id="20" name="文本框 19" title=""/>
          <p:cNvSpPr txBox="1"/>
          <p:nvPr>
            <p:custDataLst>
              <p:tags r:id="rId5"/>
            </p:custDataLst>
          </p:nvPr>
        </p:nvSpPr>
        <p:spPr>
          <a:xfrm>
            <a:off x="1773361" y="3165663"/>
            <a:ext cx="414856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通电导体在磁场中受到力的作用</a:t>
            </a:r>
            <a:r>
              <a:rPr lang="zh-CN" altLang="en-US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　</a:t>
            </a:r>
            <a:endParaRPr lang="zh-CN" altLang="en-US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1951678" y="1747304"/>
            <a:ext cx="86666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7"/>
            </p:custDataLst>
          </p:nvPr>
        </p:nvSpPr>
        <p:spPr>
          <a:xfrm>
            <a:off x="2594541" y="3651636"/>
            <a:ext cx="69285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8"/>
            </p:custDataLst>
          </p:nvPr>
        </p:nvSpPr>
        <p:spPr>
          <a:xfrm>
            <a:off x="4723472" y="3662783"/>
            <a:ext cx="1258116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机械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9"/>
            </p:custDataLst>
          </p:nvPr>
        </p:nvSpPr>
        <p:spPr>
          <a:xfrm>
            <a:off x="4038031" y="1747304"/>
            <a:ext cx="79555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磁场</a:t>
            </a:r>
            <a:endParaRPr lang="zh-CN" altLang="en-US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7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9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" name="矩形 1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" name="矩形 2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电动机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4"/>
            </p:custDataLst>
          </p:nvPr>
        </p:nvSpPr>
        <p:spPr>
          <a:xfrm>
            <a:off x="526755" y="736641"/>
            <a:ext cx="8378109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 smtClean="0">
                <a:sym typeface="+mn-ea"/>
              </a:rPr>
              <a:t>一、磁</a:t>
            </a:r>
            <a:r>
              <a:rPr lang="zh-CN" altLang="en-US" sz="2100">
                <a:sym typeface="+mn-ea"/>
              </a:rPr>
              <a:t>生电</a:t>
            </a:r>
            <a:endParaRPr lang="zh-CN" altLang="en-US" sz="2100">
              <a:sym typeface="+mn-ea"/>
            </a:endParaRPr>
          </a:p>
          <a:p>
            <a:r>
              <a:rPr lang="en-US" altLang="zh-CN" sz="2100" smtClean="0">
                <a:sym typeface="+mn-ea"/>
              </a:rPr>
              <a:t>1.</a:t>
            </a:r>
            <a:r>
              <a:rPr lang="zh-CN" altLang="en-US" sz="2100" smtClean="0">
                <a:sym typeface="+mn-ea"/>
              </a:rPr>
              <a:t>发现</a:t>
            </a:r>
            <a:r>
              <a:rPr lang="zh-CN" altLang="en-US" sz="2100">
                <a:sym typeface="+mn-ea"/>
              </a:rPr>
              <a:t>者：</a:t>
            </a:r>
            <a:r>
              <a:rPr lang="en-US" altLang="zh-CN" sz="2100">
                <a:sym typeface="+mn-ea"/>
              </a:rPr>
              <a:t>__________</a:t>
            </a:r>
            <a:r>
              <a:rPr lang="zh-CN" altLang="en-US" sz="2100">
                <a:sym typeface="+mn-ea"/>
              </a:rPr>
              <a:t>发现了电磁感应</a:t>
            </a:r>
            <a:r>
              <a:rPr lang="zh-CN" altLang="en-US" sz="2100" smtClean="0">
                <a:sym typeface="+mn-ea"/>
              </a:rPr>
              <a:t>现象。 </a:t>
            </a:r>
            <a:endParaRPr lang="zh-CN" altLang="en-US" sz="2100">
              <a:sym typeface="+mn-ea"/>
            </a:endParaRPr>
          </a:p>
          <a:p>
            <a:r>
              <a:rPr lang="en-US" altLang="zh-CN" sz="2100" smtClean="0">
                <a:sym typeface="+mn-ea"/>
              </a:rPr>
              <a:t>2.</a:t>
            </a:r>
            <a:r>
              <a:rPr lang="zh-CN" altLang="en-US" sz="2100" smtClean="0">
                <a:sym typeface="+mn-ea"/>
              </a:rPr>
              <a:t>电磁感应</a:t>
            </a:r>
            <a:r>
              <a:rPr lang="zh-CN" altLang="en-US" sz="2100">
                <a:sym typeface="+mn-ea"/>
              </a:rPr>
              <a:t>：闭合电路的一部分导体在磁场中做切割磁感线的运动时，导体中就产生</a:t>
            </a:r>
            <a:r>
              <a:rPr lang="en-US" altLang="zh-CN" sz="2100" smtClean="0">
                <a:sym typeface="+mn-ea"/>
              </a:rPr>
              <a:t>_______</a:t>
            </a:r>
            <a:r>
              <a:rPr lang="zh-CN" altLang="en-US" sz="2100">
                <a:sym typeface="+mn-ea"/>
              </a:rPr>
              <a:t>。</a:t>
            </a:r>
            <a:r>
              <a:rPr lang="zh-CN" altLang="en-US" sz="2100" smtClean="0">
                <a:sym typeface="+mn-ea"/>
              </a:rPr>
              <a:t>这种</a:t>
            </a:r>
            <a:r>
              <a:rPr lang="zh-CN" altLang="en-US" sz="2100">
                <a:sym typeface="+mn-ea"/>
              </a:rPr>
              <a:t>由于导体在磁场中运动而产生电流的</a:t>
            </a:r>
            <a:r>
              <a:rPr lang="zh-CN" altLang="en-US" sz="2100" smtClean="0">
                <a:sym typeface="+mn-ea"/>
              </a:rPr>
              <a:t>现象叫作电磁感应</a:t>
            </a:r>
            <a:r>
              <a:rPr lang="zh-CN" altLang="en-US" sz="2100">
                <a:sym typeface="+mn-ea"/>
              </a:rPr>
              <a:t>，产生的</a:t>
            </a:r>
            <a:r>
              <a:rPr lang="zh-CN" altLang="en-US" sz="2100" smtClean="0">
                <a:sym typeface="+mn-ea"/>
              </a:rPr>
              <a:t>电流叫作</a:t>
            </a:r>
            <a:r>
              <a:rPr lang="en-US" altLang="zh-CN" sz="2100" smtClean="0">
                <a:sym typeface="+mn-ea"/>
              </a:rPr>
              <a:t>___________</a:t>
            </a:r>
            <a:r>
              <a:rPr lang="zh-CN" altLang="en-US" sz="2100" smtClean="0">
                <a:sym typeface="+mn-ea"/>
              </a:rPr>
              <a:t> 。 </a:t>
            </a:r>
            <a:endParaRPr lang="zh-CN" altLang="en-US" sz="2100">
              <a:sym typeface="+mn-ea"/>
            </a:endParaRPr>
          </a:p>
          <a:p>
            <a:r>
              <a:rPr lang="en-US" altLang="zh-CN" sz="2100" smtClean="0">
                <a:sym typeface="+mn-ea"/>
              </a:rPr>
              <a:t>3.</a:t>
            </a:r>
            <a:r>
              <a:rPr lang="zh-CN" altLang="en-US" sz="2100" smtClean="0">
                <a:sym typeface="+mn-ea"/>
              </a:rPr>
              <a:t>感应电流</a:t>
            </a:r>
            <a:r>
              <a:rPr lang="zh-CN" altLang="en-US" sz="2100">
                <a:sym typeface="+mn-ea"/>
              </a:rPr>
              <a:t>的产生条件： </a:t>
            </a:r>
            <a:endParaRPr lang="zh-CN" altLang="en-US" sz="2100">
              <a:sym typeface="+mn-ea"/>
            </a:endParaRPr>
          </a:p>
          <a:p>
            <a:r>
              <a:rPr lang="en-US" altLang="zh-CN" sz="2100">
                <a:sym typeface="+mn-ea"/>
              </a:rPr>
              <a:t>a.________</a:t>
            </a:r>
            <a:r>
              <a:rPr lang="zh-CN" altLang="en-US" sz="2100" smtClean="0">
                <a:sym typeface="+mn-ea"/>
              </a:rPr>
              <a:t>电路； </a:t>
            </a:r>
            <a:r>
              <a:rPr lang="en-US" altLang="zh-CN" sz="2100" smtClean="0">
                <a:sym typeface="+mn-ea"/>
              </a:rPr>
              <a:t>b</a:t>
            </a:r>
            <a:r>
              <a:rPr lang="en-US" altLang="zh-CN" sz="2100">
                <a:sym typeface="+mn-ea"/>
              </a:rPr>
              <a:t>.</a:t>
            </a:r>
            <a:r>
              <a:rPr lang="zh-CN" altLang="en-US" sz="2100">
                <a:sym typeface="+mn-ea"/>
              </a:rPr>
              <a:t>部分导体做</a:t>
            </a:r>
            <a:r>
              <a:rPr lang="en-US" altLang="zh-CN" sz="2100">
                <a:sym typeface="+mn-ea"/>
              </a:rPr>
              <a:t>______________</a:t>
            </a:r>
            <a:r>
              <a:rPr lang="zh-CN" altLang="en-US" sz="2100" smtClean="0">
                <a:sym typeface="+mn-ea"/>
              </a:rPr>
              <a:t>运动。</a:t>
            </a:r>
            <a:endParaRPr lang="zh-CN" altLang="en-US" sz="2100">
              <a:sym typeface="+mn-ea"/>
            </a:endParaRPr>
          </a:p>
          <a:p>
            <a:r>
              <a:rPr lang="en-US" altLang="zh-CN" sz="2100" smtClean="0">
                <a:sym typeface="+mn-ea"/>
              </a:rPr>
              <a:t>4.</a:t>
            </a:r>
            <a:r>
              <a:rPr lang="zh-CN" altLang="en-US" sz="2100" smtClean="0">
                <a:sym typeface="+mn-ea"/>
              </a:rPr>
              <a:t>感应电流</a:t>
            </a:r>
            <a:r>
              <a:rPr lang="zh-CN" altLang="en-US" sz="2100">
                <a:sym typeface="+mn-ea"/>
              </a:rPr>
              <a:t>方向与</a:t>
            </a:r>
            <a:r>
              <a:rPr lang="en-US" altLang="zh-CN" sz="2100">
                <a:sym typeface="+mn-ea"/>
              </a:rPr>
              <a:t>_________________________</a:t>
            </a:r>
            <a:r>
              <a:rPr lang="zh-CN" altLang="en-US" sz="2100">
                <a:sym typeface="+mn-ea"/>
              </a:rPr>
              <a:t>和</a:t>
            </a:r>
            <a:r>
              <a:rPr lang="en-US" altLang="zh-CN" sz="2100">
                <a:sym typeface="+mn-ea"/>
              </a:rPr>
              <a:t>___________</a:t>
            </a:r>
            <a:r>
              <a:rPr lang="zh-CN" altLang="en-US" sz="2100" smtClean="0">
                <a:sym typeface="+mn-ea"/>
              </a:rPr>
              <a:t>有关。</a:t>
            </a:r>
            <a:endParaRPr lang="zh-CN" altLang="en-US" sz="2100"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5"/>
            </p:custDataLst>
          </p:nvPr>
        </p:nvSpPr>
        <p:spPr>
          <a:xfrm>
            <a:off x="4727338" y="2778200"/>
            <a:ext cx="137244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感应电流</a:t>
            </a:r>
            <a:r>
              <a:rPr lang="zh-CN" altLang="en-US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　</a:t>
            </a:r>
            <a:endParaRPr lang="zh-CN" altLang="en-US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2061893" y="1311403"/>
            <a:ext cx="104118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法拉第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7"/>
            </p:custDataLst>
          </p:nvPr>
        </p:nvSpPr>
        <p:spPr>
          <a:xfrm>
            <a:off x="972629" y="3706672"/>
            <a:ext cx="761271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闭合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8"/>
            </p:custDataLst>
          </p:nvPr>
        </p:nvSpPr>
        <p:spPr>
          <a:xfrm>
            <a:off x="4386872" y="3733445"/>
            <a:ext cx="170694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切割磁感线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9"/>
            </p:custDataLst>
          </p:nvPr>
        </p:nvSpPr>
        <p:spPr>
          <a:xfrm>
            <a:off x="2580251" y="2270480"/>
            <a:ext cx="810160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0"/>
            </p:custDataLst>
          </p:nvPr>
        </p:nvSpPr>
        <p:spPr>
          <a:xfrm>
            <a:off x="2815490" y="4186428"/>
            <a:ext cx="2929431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导体切割磁感线的方向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1"/>
            </p:custDataLst>
          </p:nvPr>
        </p:nvSpPr>
        <p:spPr>
          <a:xfrm>
            <a:off x="6376611" y="4186428"/>
            <a:ext cx="131362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磁场方向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7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9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" name="矩形 1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" name="矩形 2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磁生电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664624" y="766476"/>
            <a:ext cx="781475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二、发电机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基本构造：由转子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转动部分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和定子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固定部分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两部分组成的。 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原理：利用了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的原理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发电。 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能量转化：将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能转化为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________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能。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4772792" y="2331796"/>
            <a:ext cx="485974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</a:t>
            </a:r>
            <a:r>
              <a:rPr lang="zh-CN" altLang="en-US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　</a:t>
            </a:r>
            <a:endParaRPr lang="zh-CN" altLang="en-US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2474498" y="1833066"/>
            <a:ext cx="153834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电磁感应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6"/>
            </p:custDataLst>
          </p:nvPr>
        </p:nvSpPr>
        <p:spPr>
          <a:xfrm>
            <a:off x="2503425" y="2332067"/>
            <a:ext cx="86539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机械</a:t>
            </a:r>
            <a:endParaRPr lang="zh-CN" altLang="en-US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7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4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磁生电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684210" y="1578800"/>
            <a:ext cx="7616679" cy="2515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【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设计与进行实验</a:t>
            </a:r>
            <a:r>
              <a:rPr lang="en-US" altLang="zh-CN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】</a:t>
            </a:r>
            <a:endParaRPr lang="zh-CN" altLang="en-US" sz="2100" b="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1. 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主要实验器材的选取及其作用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(1)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在通电螺线管周围不同位置放置小磁针的目的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便于观察磁场的方向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(2)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螺线管中插入铁棒的目的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使通电螺线管的磁场加强</a:t>
            </a: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3" name="文本框 102" title=""/>
          <p:cNvSpPr txBox="1"/>
          <p:nvPr>
            <p:custDataLst>
              <p:tags r:id="rId4"/>
            </p:custDataLst>
          </p:nvPr>
        </p:nvSpPr>
        <p:spPr>
          <a:xfrm>
            <a:off x="2411997" y="951748"/>
            <a:ext cx="4987309" cy="575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 b="1" smtClean="0"/>
              <a:t>实验一  探究</a:t>
            </a:r>
            <a:r>
              <a:rPr lang="zh-CN" altLang="en-US" sz="2100" b="1"/>
              <a:t>通电螺线管外部的磁场</a:t>
            </a:r>
            <a:r>
              <a:rPr lang="zh-CN" altLang="en-US" sz="2100" b="1" smtClean="0"/>
              <a:t>分布</a:t>
            </a:r>
            <a:endParaRPr lang="zh-CN" altLang="en-US" sz="2100" b="1"/>
          </a:p>
        </p:txBody>
      </p:sp>
      <p:grpSp>
        <p:nvGrpSpPr>
          <p:cNvPr id="7" name="组合 9" title=""/>
          <p:cNvGrpSpPr/>
          <p:nvPr>
            <p:custDataLst>
              <p:tags r:id="rId5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2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5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重点实验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4"/>
            </p:custDataLst>
          </p:nvPr>
        </p:nvSpPr>
        <p:spPr>
          <a:xfrm>
            <a:off x="468597" y="693747"/>
            <a:ext cx="8277312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转换法的应用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根据小磁针的指向判断通电螺线管的极性，通过铁屑的密集程度判断磁场的强弱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实验操作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(1)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在嵌入螺线管的玻璃板上均匀撒些细铁屑，通电后轻敲玻璃板的目的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减小铁屑与玻璃板的摩擦，使铁屑受到磁场的作用力而规律排列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(2)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电池正、负极对调的目的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探究通电螺线管的磁场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方 向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与电流方向是否有关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安培定则的应用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判断通电螺线管的极性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2431163" y="666642"/>
            <a:ext cx="3563815" cy="189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grpSp>
        <p:nvGrpSpPr>
          <p:cNvPr id="7" name="组合 9" title=""/>
          <p:cNvGrpSpPr/>
          <p:nvPr>
            <p:custDataLst>
              <p:tags r:id="rId6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2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重点实验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4"/>
            </p:custDataLst>
          </p:nvPr>
        </p:nvSpPr>
        <p:spPr>
          <a:xfrm>
            <a:off x="658765" y="951969"/>
            <a:ext cx="7826469" cy="3484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100" b="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</a:t>
            </a:r>
            <a:r>
              <a:rPr lang="zh-CN" altLang="en-US" sz="21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分析数据和现象，总结结论</a:t>
            </a:r>
            <a:r>
              <a:rPr sz="2100" b="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】</a:t>
            </a:r>
            <a:endParaRPr sz="2100" b="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127000" indent="-127000"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根据玻璃板上铁屑分布情况判断磁场强弱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两端磁场强，中间磁场弱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127000" indent="-127000"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6.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通电螺线管外部的磁场方向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磁感线从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极出发，最后回到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极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 smtClean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127000" indent="-127000"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7.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通电螺线管外部的磁场特点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与条形磁铁相似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127000" indent="-127000"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8.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通电螺线管的极性与环绕通电螺线管的电流方向有关，电流方向改变，通电螺线管的极性也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改变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2431163" y="666642"/>
            <a:ext cx="3563815" cy="189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grpSp>
        <p:nvGrpSpPr>
          <p:cNvPr id="7" name="组合 9" title=""/>
          <p:cNvGrpSpPr/>
          <p:nvPr>
            <p:custDataLst>
              <p:tags r:id="rId6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2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重点实验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4"/>
            </p:custDataLst>
          </p:nvPr>
        </p:nvSpPr>
        <p:spPr>
          <a:xfrm>
            <a:off x="658765" y="951969"/>
            <a:ext cx="7826469" cy="2999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100" b="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</a:t>
            </a:r>
            <a:r>
              <a:rPr lang="zh-CN" altLang="en-US" sz="2100" b="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交流与反思</a:t>
            </a:r>
            <a:r>
              <a:rPr sz="2100" b="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】</a:t>
            </a:r>
            <a:endParaRPr sz="2100" b="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127000" indent="-127000"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9.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通电螺线管与小磁针之间是通过磁场产生力的作用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127000" indent="-127000"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10.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不能用悬挂且可自由旋转的大头针代替小磁针的原因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大头针不能指示磁场方向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127000" indent="-127000" fontAlgn="auto"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11.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磁极间的相互作用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同名磁极相互排斥，异名磁极相互吸引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L="127000" indent="-127000" fontAlgn="auto">
              <a:lnSpc>
                <a:spcPct val="150000"/>
              </a:lnSpc>
            </a:pP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实验结论：通电螺线管外部的磁场与条形磁体的磁场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相似。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2431163" y="666642"/>
            <a:ext cx="3563815" cy="189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grpSp>
        <p:nvGrpSpPr>
          <p:cNvPr id="7" name="组合 9" title=""/>
          <p:cNvGrpSpPr/>
          <p:nvPr>
            <p:custDataLst>
              <p:tags r:id="rId6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2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重点实验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889" name="矩形 10" title=""/>
          <p:cNvSpPr/>
          <p:nvPr>
            <p:custDataLst>
              <p:tags r:id="rId4"/>
            </p:custDataLst>
          </p:nvPr>
        </p:nvSpPr>
        <p:spPr>
          <a:xfrm>
            <a:off x="506518" y="1229262"/>
            <a:ext cx="7971667" cy="3484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</a:t>
            </a:r>
            <a:r>
              <a:rPr lang="zh-CN" altLang="en-US" sz="21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设计和进行实验</a:t>
            </a:r>
            <a:r>
              <a:rPr lang="en-US" altLang="zh-CN" sz="21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】</a:t>
            </a:r>
            <a:endParaRPr lang="en-US" altLang="zh-CN" sz="2100" b="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实验原理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电磁感应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转换法的应用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通过观察电流计指针是否发生偏转判断电路中是否产生感应电流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控制变量法的应用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(1)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探究感应电流方向与导体运动方向的关系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控制磁场方向不变，改变导体运动方向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altLang="zh-CN" sz="2100" b="0" smtClean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5"/>
            </p:custDataLst>
          </p:nvPr>
        </p:nvSpPr>
        <p:spPr>
          <a:xfrm>
            <a:off x="2736099" y="705274"/>
            <a:ext cx="4751743" cy="575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 b="1" smtClean="0">
                <a:solidFill>
                  <a:srgbClr val="008080"/>
                </a:solidFill>
              </a:rPr>
              <a:t>实验二  探究</a:t>
            </a:r>
            <a:r>
              <a:rPr lang="zh-CN" altLang="en-US" sz="2100" b="1">
                <a:solidFill>
                  <a:srgbClr val="008080"/>
                </a:solidFill>
              </a:rPr>
              <a:t>什么情况下磁可以生电</a:t>
            </a:r>
            <a:endParaRPr lang="zh-CN" altLang="en-US" sz="2100" b="1">
              <a:solidFill>
                <a:srgbClr val="008080"/>
              </a:solidFill>
            </a:endParaRPr>
          </a:p>
        </p:txBody>
      </p:sp>
      <p:grpSp>
        <p:nvGrpSpPr>
          <p:cNvPr id="7" name="组合 9" title=""/>
          <p:cNvGrpSpPr/>
          <p:nvPr>
            <p:custDataLst>
              <p:tags r:id="rId6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2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5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重点实验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889" name="矩形 10" title=""/>
          <p:cNvSpPr/>
          <p:nvPr>
            <p:custDataLst>
              <p:tags r:id="rId4"/>
            </p:custDataLst>
          </p:nvPr>
        </p:nvSpPr>
        <p:spPr>
          <a:xfrm>
            <a:off x="638899" y="699676"/>
            <a:ext cx="8252868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(2)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探究感应电流方向与磁场方向的关系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控制导体运动方向不变，改变磁场方向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endParaRPr lang="en-US" altLang="zh-CN" sz="2100" b="0" smtClean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【交流与反思】</a:t>
            </a:r>
            <a:endParaRPr lang="en-US" altLang="zh-CN" sz="2100" b="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5.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导体在磁场中运动时，电流计不偏转的原因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[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没有感应电流产生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导体没有做切割磁感线运动、电路没有闭合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；产生的感应电流过小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] 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6.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实验过程中的能量转化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机械能转化为电能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7.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电磁感应现象在生活中的应用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发电机、动圈式话筒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7" name="组合 9" title=""/>
          <p:cNvGrpSpPr/>
          <p:nvPr>
            <p:custDataLst>
              <p:tags r:id="rId5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2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重点实验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7889" name="矩形 10" title=""/>
          <p:cNvSpPr/>
          <p:nvPr>
            <p:custDataLst>
              <p:tags r:id="rId4"/>
            </p:custDataLst>
          </p:nvPr>
        </p:nvSpPr>
        <p:spPr>
          <a:xfrm>
            <a:off x="630213" y="1005967"/>
            <a:ext cx="7937571" cy="2999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8. 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要使电流计偏转明显可采取的措施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用多匝数线圈替代单根导体棒、加快导体切割磁感线的速度、换磁性更强的蹄形磁体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endParaRPr lang="en-US" altLang="zh-CN" sz="2100" b="0" smtClean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2100" b="0" smtClean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【分析数据和现象，总结结论</a:t>
            </a:r>
            <a:r>
              <a:rPr lang="en-US" altLang="zh-CN" sz="2100" b="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】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实验结论：闭合电路的一部分导体在磁场中做切割磁感线运动产生感应电流，感应电流的方向与导体的运动方向和磁场方向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有关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7" name="组合 9" title=""/>
          <p:cNvGrpSpPr/>
          <p:nvPr>
            <p:custDataLst>
              <p:tags r:id="rId5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2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重点实验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知道电磁感应现象，知道产生感应电流的条件，知道发电机工作原理及能量转化。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通过从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“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电生磁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”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到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“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磁生电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”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的逆向思维提出问题，通过实验归纳规律，培养归纳推理能力；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通过探究磁生电的条件，进一步了解电与磁的联系，提高学生观察能力、分析概括能力和联系简单现象探索物理规律的能力。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3639ae530?vcp=1&amp;pid=0d0de01cc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000"/>
              </a:lnSpc>
            </a:pPr>
            <a:r>
              <a:rPr lang="en-US" altLang="zh-CN" sz="22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考点1</a:t>
            </a:r>
            <a:r>
              <a:rPr lang="en-US" altLang="zh-CN" sz="22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磁现象</a:t>
            </a:r>
            <a:r>
              <a:rPr lang="en-US" altLang="zh-CN" sz="22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磁场</a:t>
            </a:r>
            <a:endParaRPr lang="en-US" altLang="zh-CN" sz="2200"/>
          </a:p>
        </p:txBody>
      </p:sp>
      <p:pic>
        <p:nvPicPr>
          <p:cNvPr id="3" name="QC_4_BD.1_1#69e967558?iti=1&amp;htil=1&amp;vcp=1&amp;vis=1&amp;pid=3639ae530&amp;color=0,0,0&amp;tib=255,255,255&amp;vtp=1&amp;hs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83244" y="1231966"/>
            <a:ext cx="715472" cy="61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BD.1_2#69e967558?iti=1&amp;htil=1&amp;vcp=1&amp;vis=1&amp;pid=3639ae530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7240905" y="1973600"/>
            <a:ext cx="1200150" cy="3374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28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（第1题）</a:t>
            </a:r>
            <a:endParaRPr lang="en-US" altLang="zh-CN" sz="2000"/>
          </a:p>
        </p:txBody>
      </p:sp>
      <p:sp>
        <p:nvSpPr>
          <p:cNvPr id="5" name="QC_4_BD.1_3#69e967558?htil=1&amp;vcp=1&amp;vis=1&amp;pid=3639ae530&amp;color=0,0,0&amp;vtp=1&amp;bbb=1&amp;hb=1&amp;hs=1" title=""/>
          <p:cNvSpPr/>
          <p:nvPr>
            <p:custDataLst>
              <p:tags r:id="rId8"/>
            </p:custDataLst>
          </p:nvPr>
        </p:nvSpPr>
        <p:spPr>
          <a:xfrm>
            <a:off x="539496" y="1219269"/>
            <a:ext cx="6446520" cy="14277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29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1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如图所示是我国宋代的指南龟，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29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将条形磁石装入木龟腹内，针的尖端与磁石接触后被磁化，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29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将指南龟装于竹钉之上，使竹钉尖撑于龟体的重心正下方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27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某点，水平放置并拨</a:t>
            </a:r>
            <a:endParaRPr lang="en-US" altLang="zh-CN" sz="2000"/>
          </a:p>
        </p:txBody>
      </p:sp>
      <p:pic>
        <p:nvPicPr>
          <p:cNvPr id="6" name="QC_4_BD.1_3#69e967558?htil=1&amp;vcp=1&amp;vis=1&amp;pid=3639ae530&amp;color=0,0,0&amp;tib=255,255,255&amp;iip=1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697" y="1168469"/>
            <a:ext cx="1955562" cy="44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4_AN.2_1#69e967558.bracket?vcp=1&amp;vis=1&amp;pid=3639ae530&amp;color=0,0,0&amp;vpa=1&amp;vtp=1" title=""/>
          <p:cNvSpPr/>
          <p:nvPr>
            <p:custDataLst>
              <p:tags r:id="rId11"/>
            </p:custDataLst>
          </p:nvPr>
        </p:nvSpPr>
        <p:spPr>
          <a:xfrm>
            <a:off x="6328025" y="2697612"/>
            <a:ext cx="354013" cy="3321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2800"/>
              </a:lnSpc>
            </a:pPr>
            <a:r>
              <a:rPr lang="en-US" altLang="zh-CN" sz="20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000"/>
          </a:p>
        </p:txBody>
      </p:sp>
      <mc:AlternateContent>
        <mc:Choice Requires="a14">
          <p:sp>
            <p:nvSpPr>
              <p:cNvPr id="8" name="QC_4_BD.1_4#69e967558.choices?vcp=1&amp;vis=1&amp;pid=3639ae530&amp;color=0,0,0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3063944"/>
                <a:ext cx="8065008" cy="143370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29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针是铜制成的</a:t>
                </a:r>
                <a:endParaRPr lang="en-US" altLang="zh-CN" sz="2000"/>
              </a:p>
              <a:p>
                <a:pPr latinLnBrk="1">
                  <a:lnSpc>
                    <a:spcPts val="29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针尖接触的是磁石的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0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endParaRPr lang="en-US" altLang="zh-CN" sz="2000"/>
              </a:p>
              <a:p>
                <a:pPr latinLnBrk="1">
                  <a:lnSpc>
                    <a:spcPts val="29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针尾指南是受到地磁场的作用</a:t>
                </a:r>
                <a:endParaRPr lang="en-US" altLang="zh-CN" sz="2000"/>
              </a:p>
              <a:p>
                <a:pPr latinLnBrk="1">
                  <a:lnSpc>
                    <a:spcPts val="2800"/>
                  </a:lnSpc>
                </a:pP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0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若稍倾斜木板，则指南龟静止时一定会倾斜</a:t>
                </a:r>
                <a:endParaRPr lang="en-US" altLang="zh-CN" sz="2000"/>
              </a:p>
            </p:txBody>
          </p:sp>
        </mc:Choice>
        <mc:Fallback>
          <p:sp>
            <p:nvSpPr>
              <p:cNvPr id="8" name="QC_4_BD.1_4#69e967558.choices?vcp=1&amp;vis=1&amp;pid=3639ae53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3063944"/>
                <a:ext cx="8065008" cy="1433703"/>
              </a:xfrm>
              <a:prstGeom prst="rect">
                <a:avLst/>
              </a:prstGeom>
              <a:blipFill rotWithShape="1">
                <a:blip r:embed="rId14"/>
                <a:stretch>
                  <a:fillRect l="-5" t="-5" r="3" b="-18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QC_4_BD.1_3#69e967558?htil=1&amp;vcp=1&amp;vis=1&amp;pid=3639ae530&amp;color=0,0,0&amp;vtp=1&amp;bbb=1&amp;hb=1&amp;hs=1" title=""/>
          <p:cNvSpPr/>
          <p:nvPr>
            <p:custDataLst>
              <p:tags r:id="rId15"/>
            </p:custDataLst>
          </p:nvPr>
        </p:nvSpPr>
        <p:spPr>
          <a:xfrm>
            <a:off x="540000" y="2702946"/>
            <a:ext cx="8064000" cy="3288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28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动指南龟，静止后针尾指南。下列说法中正确的是(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0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3_1#c62fd9105?iti=2&amp;htil=2&amp;vcp=1&amp;vis=1&amp;pid=3639ae530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4102" y="405707"/>
            <a:ext cx="2016519" cy="182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3_2#c62fd9105?iti=2&amp;htil=2&amp;vcp=1&amp;vis=1&amp;pid=3639ae53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732430" y="2354079"/>
            <a:ext cx="1439862" cy="4681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（第2题）</a:t>
            </a:r>
            <a:endParaRPr lang="en-US" altLang="zh-CN" sz="2400"/>
          </a:p>
        </p:txBody>
      </p:sp>
      <p:sp>
        <p:nvSpPr>
          <p:cNvPr id="4" name="QB_4_BD.3_3#c62fd9105?htil=2&amp;vcp=1&amp;vis=1&amp;pid=3639ae530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359987"/>
            <a:ext cx="5660136" cy="2538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2.小明探究条形磁体周围的磁场时，将玻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璃板平放在磁体上，并在玻璃板上均匀撒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上一层铁屑后，再放上小磁针，如图所示。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轻轻敲击玻璃板，铁屑在磁场中由于被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变成一个个“小磁针”，从而在磁场</a:t>
            </a:r>
            <a:endParaRPr lang="en-US" altLang="zh-CN" sz="2400"/>
          </a:p>
        </p:txBody>
      </p:sp>
      <p:sp>
        <p:nvSpPr>
          <p:cNvPr id="5" name="QB_4_AN.4_1#c62fd9105.blank?vcp=1&amp;vis=1&amp;pid=3639ae530&amp;color=0,0,0&amp;vpa=2&amp;vtp=1&amp;bbb=1" title=""/>
          <p:cNvSpPr/>
          <p:nvPr>
            <p:custDataLst>
              <p:tags r:id="rId8"/>
            </p:custDataLst>
          </p:nvPr>
        </p:nvSpPr>
        <p:spPr>
          <a:xfrm>
            <a:off x="556165" y="2396114"/>
            <a:ext cx="8302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磁化</a:t>
            </a:r>
            <a:endParaRPr lang="en-US" altLang="zh-CN" sz="2400"/>
          </a:p>
        </p:txBody>
      </p:sp>
      <p:sp>
        <p:nvSpPr>
          <p:cNvPr id="6" name="QB_4_AN.5_1#c62fd9105.blank?vcp=1&amp;vis=1&amp;pid=3639ae530&amp;color=0,0,0&amp;vpa=3&amp;vtp=1" title=""/>
          <p:cNvSpPr/>
          <p:nvPr>
            <p:custDataLst>
              <p:tags r:id="rId9"/>
            </p:custDataLst>
          </p:nvPr>
        </p:nvSpPr>
        <p:spPr>
          <a:xfrm>
            <a:off x="556165" y="3440499"/>
            <a:ext cx="525463" cy="469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强</a:t>
            </a:r>
            <a:endParaRPr lang="en-US" altLang="zh-CN" sz="2400"/>
          </a:p>
        </p:txBody>
      </p:sp>
      <p:sp>
        <p:nvSpPr>
          <p:cNvPr id="7" name="QB_4_AN.6_1#c62fd9105.blank?vcp=1&amp;vis=1&amp;pid=3639ae530&amp;color=0,0,0&amp;vpa=4&amp;vtp=1&amp;bbb=1" title=""/>
          <p:cNvSpPr/>
          <p:nvPr>
            <p:custDataLst>
              <p:tags r:id="rId10"/>
            </p:custDataLst>
          </p:nvPr>
        </p:nvSpPr>
        <p:spPr>
          <a:xfrm>
            <a:off x="3908965" y="3951293"/>
            <a:ext cx="1135063" cy="4597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方向性</a:t>
            </a:r>
            <a:endParaRPr lang="en-US" altLang="zh-CN" sz="2400"/>
          </a:p>
        </p:txBody>
      </p:sp>
      <p:sp>
        <p:nvSpPr>
          <p:cNvPr id="8" name="QB_4_BD.3_3#c62fd9105?htil=2&amp;vcp=1&amp;vis=1&amp;pid=3639ae530&amp;color=0,0,0&amp;vtp=1&amp;bt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2956565"/>
            <a:ext cx="8064000" cy="1496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中有序地排列，磁体两端的铁屑比较密，说明两端磁性较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（填“强”或“弱”）；又观察到每个小磁针有固定指向，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说明磁体周围的磁场具有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1341100" y="12369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57191187a?vcp=1&amp;pid=0d0de01cc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9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电流的磁效应</a:t>
            </a:r>
            <a:endParaRPr lang="en-US" altLang="zh-CN" sz="2600"/>
          </a:p>
        </p:txBody>
      </p:sp>
      <mc:AlternateContent>
        <mc:Choice Requires="a14">
          <p:sp>
            <p:nvSpPr>
              <p:cNvPr id="3" name="QC_4_BD.7_1#bff601d69?vcp=1&amp;vis=1&amp;pid=57191187a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16386"/>
                <a:ext cx="8065008" cy="13826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如图，磁体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极与弹簧连接，竖直悬挂于电磁铁的正上方，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电源电压不变。闭合开关后，向右缓慢移动滑动变阻器滑片，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下列判断正确的是(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7_1#bff601d69?vcp=1&amp;vis=1&amp;pid=57191187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16386"/>
                <a:ext cx="8065008" cy="1382649"/>
              </a:xfrm>
              <a:prstGeom prst="rect">
                <a:avLst/>
              </a:prstGeom>
              <a:blipFill rotWithShape="1">
                <a:blip r:embed="rId7"/>
                <a:stretch>
                  <a:fillRect l="-5" t="-28" r="-3083" b="-28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8_1#bff601d69.bracket?vcp=1&amp;vis=1&amp;pid=57191187a&amp;color=0,0,0&amp;vpa=5&amp;vtp=1" title=""/>
          <p:cNvSpPr/>
          <p:nvPr>
            <p:custDataLst>
              <p:tags r:id="rId8"/>
            </p:custDataLst>
          </p:nvPr>
        </p:nvSpPr>
        <p:spPr>
          <a:xfrm>
            <a:off x="3210465" y="1967870"/>
            <a:ext cx="441325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5" name="QC_4_BD.7_2#bff601d69?iti=3&amp;htil=3&amp;vcp=1&amp;vis=1&amp;pid=57191187a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15784" y="2034101"/>
            <a:ext cx="850392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BD.7_3#bff601d69?iti=3&amp;htil=3&amp;vcp=1&amp;vis=1&amp;pid=57191187a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7121049" y="3550989"/>
            <a:ext cx="1439862" cy="43516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（第3题）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7" name="QC_4_BD.7_4#bff601d69.choices?htil=3&amp;vcp=1&amp;vis=1&amp;pid=57191187a&amp;color=0,0,0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2452566"/>
                <a:ext cx="6446520" cy="18652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电路中的电流变大</a:t>
                </a:r>
                <a:endParaRPr lang="en-US" altLang="zh-CN" sz="24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电磁铁的磁性变强</a:t>
                </a:r>
                <a:endParaRPr lang="en-US" altLang="zh-CN" sz="24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电磁铁上端为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</a:t>
                </a:r>
                <a:endParaRPr lang="en-US" altLang="zh-CN" sz="2400"/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悬挂磁体的弹簧变长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C_4_BD.7_4#bff601d69.choices?htil=3&amp;vcp=1&amp;vis=1&amp;pid=57191187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2452566"/>
                <a:ext cx="6446520" cy="1865249"/>
              </a:xfrm>
              <a:prstGeom prst="rect">
                <a:avLst/>
              </a:prstGeom>
              <a:blipFill rotWithShape="1">
                <a:blip r:embed="rId14"/>
                <a:stretch>
                  <a:fillRect l="-6" t="-11" r="6" b="-21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9_1#52d9b9118?iti=4&amp;htil=4&amp;vcp=1&amp;vis=1&amp;pid=57191187a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1384" y="930857"/>
            <a:ext cx="2084832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9_2#52d9b9118?iti=4&amp;htil=4&amp;vcp=1&amp;vis=1&amp;pid=57191187a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23870" y="2932377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（第4题）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4" name="QB_4_BD.9_3#52d9b9118?htil=4&amp;vcp=1&amp;vis=1&amp;pid=57191187a&amp;color=0,0,0&amp;vtp=1&amp;bt=1&amp;bbb=1&amp;hb=1" title=""/>
          <p:cNvSpPr/>
          <p:nvPr>
            <p:custDataLst>
              <p:tags r:id="rId7"/>
            </p:custDataLst>
          </p:nvPr>
        </p:nvSpPr>
        <p:spPr>
          <a:xfrm>
            <a:off x="539496" y="885138"/>
            <a:ext cx="5843016" cy="32685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4.[2025·深圳]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全磁悬浮“人工心脏”（如图甲）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已研发成功，其核心部件是个带有叶轮的泵，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通电后叶轮可高速旋转，带动血液流动。图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乙是叶轮悬浮原理简化图，元元同学思考后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发现：螺线管通电后，周围存在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轮受斥力悬浮，叶轮下端的磁极是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极。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5" name="QB_4_AN.10_1#52d9b9118.blank?vcp=1&amp;vis=1&amp;pid=57191187a&amp;color=0,0,0&amp;vpa=6&amp;vtp=1&amp;bbb=1" title=""/>
          <p:cNvSpPr/>
          <p:nvPr>
            <p:custDataLst>
              <p:tags r:id="rId8"/>
            </p:custDataLst>
          </p:nvPr>
        </p:nvSpPr>
        <p:spPr>
          <a:xfrm>
            <a:off x="4823365" y="3092398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磁场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6" name="QB_4_AN.11_1#52d9b9118.blank?vcp=1&amp;vis=1&amp;pid=57191187a&amp;color=0,0,0&amp;vpa=7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160708" y="3732032"/>
                <a:ext cx="363538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4_AN.11_1#52d9b9118.blank?vcp=1&amp;vis=1&amp;pid=57191187a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160708" y="3732032"/>
                <a:ext cx="363538" cy="353441"/>
              </a:xfrm>
              <a:prstGeom prst="rect">
                <a:avLst/>
              </a:prstGeom>
              <a:blipFill rotWithShape="1">
                <a:blip r:embed="rId11"/>
                <a:stretch>
                  <a:fillRect l="-17" t="-39" r="105" b="-77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6eeb6e08a?vcp=1&amp;pid=0d0de01cc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电磁作图</a:t>
            </a:r>
            <a:endParaRPr lang="en-US" altLang="zh-CN" sz="2600"/>
          </a:p>
        </p:txBody>
      </p:sp>
      <mc:AlternateContent>
        <mc:Choice Requires="a14">
          <p:sp>
            <p:nvSpPr>
              <p:cNvPr id="3" name="QO_4_BD.12_1#9f14746b8?vcp=1&amp;vis=1&amp;pid=6eeb6e08a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16386"/>
                <a:ext cx="8065008" cy="1037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.闭合开关，甲、乙两个通电螺线管之间的磁感线如图所示。</a:t>
                </a:r>
                <a:endParaRPr lang="en-US" altLang="zh-CN" sz="2400" b="0" i="0" spc="-5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将通电螺线管乙的电池符号画在虚线框内并标出小磁针的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5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5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极。</a:t>
                </a:r>
                <a:endParaRPr lang="en-US" altLang="zh-CN" sz="2400" spc="-50"/>
              </a:p>
            </p:txBody>
          </p:sp>
        </mc:Choice>
        <mc:Fallback>
          <p:sp>
            <p:nvSpPr>
              <p:cNvPr id="3" name="QO_4_BD.12_1#9f14746b8?vcp=1&amp;vis=1&amp;pid=6eeb6e08a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16386"/>
                <a:ext cx="8065008" cy="1037590"/>
              </a:xfrm>
              <a:prstGeom prst="rect">
                <a:avLst/>
              </a:prstGeom>
              <a:blipFill rotWithShape="1">
                <a:blip r:embed="rId7"/>
                <a:stretch>
                  <a:fillRect l="-5" t="-37" r="-3272" b="-5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4_BD.12_2#9f14746b8?htil=5&amp;vcp=1&amp;vis=1&amp;pid=6eeb6e08a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2688" y="2743396"/>
            <a:ext cx="3154680" cy="134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4_AN.13_1#9f14746b8?htil=5&amp;vcp=1&amp;vis=1&amp;pid=6eeb6e08a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4562856" y="2064073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6" name="QO_4_AN.13_2#9f14746b8?htil=5&amp;vcp=1&amp;vis=1&amp;pid=6eeb6e08a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01184" y="2679388"/>
            <a:ext cx="3346704" cy="14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4_1#185bbc02b?vcp=1&amp;vis=1&amp;pid=6eeb6e08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84739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6.如图甲所示是一种双向双动式和面机。和面机工作时，搅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拌器可以正反搅拌。和面机利用如图乙所示电磁继电器控制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搅拌器的正反转，请将受控电路连接完整。</a:t>
            </a:r>
            <a:endParaRPr lang="en-US" altLang="zh-CN" sz="2400"/>
          </a:p>
        </p:txBody>
      </p:sp>
      <p:pic>
        <p:nvPicPr>
          <p:cNvPr id="3" name="QO_4_BD.14_2#185bbc02b?htil=6&amp;vcp=1&amp;vis=1&amp;pid=6eeb6e08a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7864" y="2921805"/>
            <a:ext cx="2606040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AN.15_1#185bbc02b?htil=6&amp;vcp=1&amp;vis=1&amp;pid=6eeb6e08a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2132754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5" name="QO_4_AN.15_2#185bbc02b?htil=6&amp;vcp=1&amp;vis=1&amp;pid=6eeb6e08a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8384" y="2748069"/>
            <a:ext cx="2432304" cy="176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bcf438afb?vcp=1&amp;pid=0d0de01cc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000"/>
              </a:lnSpc>
            </a:pPr>
            <a:r>
              <a:rPr lang="en-US" altLang="zh-CN" sz="22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考点4</a:t>
            </a:r>
            <a:r>
              <a:rPr lang="en-US" altLang="zh-CN" sz="22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电动机与发电机</a:t>
            </a:r>
            <a:endParaRPr lang="en-US" altLang="zh-CN" sz="2200"/>
          </a:p>
        </p:txBody>
      </p:sp>
      <p:pic>
        <p:nvPicPr>
          <p:cNvPr id="3" name="QC_4_BD.16_1#aa07204b4?htil=7&amp;vcp=1&amp;vis=1&amp;pid=bcf438afb&amp;color=0,0,0&amp;tib=255,255,255&amp;vtp=1&amp;hs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1697" y="1004451"/>
            <a:ext cx="1537511" cy="67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BD.16_2#aa07204b4?htil=7&amp;vcp=1&amp;vis=1&amp;pid=bcf438afb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1017150"/>
            <a:ext cx="6053328" cy="6911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29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在科学晚会上，小明展示了一个“隔板推物” 的节目，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27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装置如图所示：甲、乙两线圈分别</a:t>
            </a:r>
            <a:endParaRPr lang="en-US" altLang="zh-CN" sz="2000"/>
          </a:p>
        </p:txBody>
      </p:sp>
      <p:sp>
        <p:nvSpPr>
          <p:cNvPr id="5" name="QC_4_AN.17_1#aa07204b4.bracket?vcp=1&amp;vis=1&amp;pid=bcf438afb&amp;color=0,0,0&amp;vpa=8&amp;vtp=1" title=""/>
          <p:cNvSpPr/>
          <p:nvPr>
            <p:custDataLst>
              <p:tags r:id="rId8"/>
            </p:custDataLst>
          </p:nvPr>
        </p:nvSpPr>
        <p:spPr>
          <a:xfrm>
            <a:off x="3025521" y="2464569"/>
            <a:ext cx="368300" cy="3321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2800"/>
              </a:lnSpc>
            </a:pPr>
            <a:r>
              <a:rPr lang="en-US" altLang="zh-CN" sz="20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000"/>
          </a:p>
        </p:txBody>
      </p:sp>
      <p:sp>
        <p:nvSpPr>
          <p:cNvPr id="6" name="QC_4_BD.16_3#aa07204b4.choices?vcp=1&amp;vis=1&amp;pid=bcf438afb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2828677"/>
            <a:ext cx="8065008" cy="14337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29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小明竖直向上提甲线圈时，观众看到乙线圈会动</a:t>
            </a:r>
            <a:endParaRPr lang="en-US" altLang="zh-CN" sz="2000"/>
          </a:p>
          <a:p>
            <a:pPr latinLnBrk="1">
              <a:lnSpc>
                <a:spcPts val="29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小明水平向右推甲线圈时，观众看到乙线圈会动</a:t>
            </a:r>
            <a:endParaRPr lang="en-US" altLang="zh-CN" sz="2000"/>
          </a:p>
          <a:p>
            <a:pPr latinLnBrk="1">
              <a:lnSpc>
                <a:spcPts val="29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表演成功时，甲线圈相当于电源，乙线圈相当于用电器</a:t>
            </a:r>
            <a:endParaRPr lang="en-US" altLang="zh-CN" sz="2000"/>
          </a:p>
          <a:p>
            <a:pPr latinLnBrk="1">
              <a:lnSpc>
                <a:spcPts val="28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表演成功时，甲线圈的工作原理是电磁感应</a:t>
            </a:r>
            <a:endParaRPr lang="en-US" altLang="zh-CN" sz="2000"/>
          </a:p>
        </p:txBody>
      </p:sp>
      <p:sp>
        <p:nvSpPr>
          <p:cNvPr id="7" name="QC_4_BD.16_2#aa07204b4?htil=7&amp;vcp=1&amp;vis=1&amp;pid=bcf438afb&amp;color=0,0,0&amp;vtp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1733303"/>
            <a:ext cx="8064000" cy="10654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29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悬挂在两个水平放置的蹄形磁体的磁场中，两线圈通过导线连接构成一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29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个闭合电路。表演时，小明推或提甲线圈，观众观察乙线圈会不会动。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28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下列说法不正确的是(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0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0" name="MainIdea" title=""/>
          <p:cNvSpPr/>
          <p:nvPr>
            <p:custDataLst>
              <p:tags r:id="rId4"/>
            </p:custDataLst>
          </p:nvPr>
        </p:nvSpPr>
        <p:spPr>
          <a:xfrm>
            <a:off x="3843904" y="2104262"/>
            <a:ext cx="528573" cy="1362383"/>
          </a:xfrm>
          <a:prstGeom prst="roundRect">
            <a:avLst/>
          </a:prstGeom>
          <a:solidFill>
            <a:srgbClr val="FFFFFF"/>
          </a:solidFill>
          <a:ln w="30400" cap="flat">
            <a:solidFill>
              <a:srgbClr val="008080"/>
            </a:solidFill>
            <a:round/>
          </a:ln>
        </p:spPr>
        <p:txBody>
          <a:bodyPr wrap="none" lIns="0" tIns="0" rIns="0" bIns="16872" rtlCol="0" anchor="ctr"/>
          <a:lstStyle/>
          <a:p>
            <a:pPr algn="ctr"/>
            <a:r>
              <a:rPr sz="1800" b="0">
                <a:solidFill>
                  <a:srgbClr val="454545"/>
                </a:solidFill>
                <a:latin typeface="微软雅黑" panose="020b0503020204020204" charset="-122"/>
                <a:ea typeface="微软雅黑" panose="020b0503020204020204" charset="-122"/>
              </a:rPr>
              <a:t>电</a:t>
            </a:r>
            <a:endParaRPr sz="1800" b="0">
              <a:solidFill>
                <a:srgbClr val="454545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sz="1800" b="0">
                <a:solidFill>
                  <a:srgbClr val="454545"/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endParaRPr sz="1800" b="0">
              <a:solidFill>
                <a:srgbClr val="454545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sz="1800" b="0">
                <a:solidFill>
                  <a:srgbClr val="454545"/>
                </a:solidFill>
                <a:latin typeface="微软雅黑" panose="020b0503020204020204" charset="-122"/>
                <a:ea typeface="微软雅黑" panose="020b0503020204020204" charset="-122"/>
              </a:rPr>
              <a:t>磁</a:t>
            </a:r>
            <a:endParaRPr sz="1800" b="0">
              <a:solidFill>
                <a:srgbClr val="45454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1" name="组合 40" title=""/>
          <p:cNvGrpSpPr/>
          <p:nvPr>
            <p:custDataLst>
              <p:tags r:id="rId5"/>
            </p:custDataLst>
          </p:nvPr>
        </p:nvGrpSpPr>
        <p:grpSpPr>
          <a:xfrm>
            <a:off x="4434381" y="2497121"/>
            <a:ext cx="1827622" cy="760954"/>
            <a:chOff x="9198" y="5469"/>
            <a:chExt cx="3838" cy="1598"/>
          </a:xfrm>
        </p:grpSpPr>
        <p:sp>
          <p:nvSpPr>
            <p:cNvPr id="42" name="MMConnector"/>
            <p:cNvSpPr/>
            <p:nvPr>
              <p:custDataLst>
                <p:tags r:id="rId6"/>
              </p:custDataLst>
            </p:nvPr>
          </p:nvSpPr>
          <p:spPr>
            <a:xfrm>
              <a:off x="9198" y="5995"/>
              <a:ext cx="627" cy="273"/>
            </a:xfrm>
            <a:custGeom>
              <a:rect l="0" t="0" r="0" b="0"/>
              <a:pathLst>
                <a:path w="798984" h="45032">
                  <a:moveTo>
                    <a:pt x="-94914" y="-37369"/>
                  </a:moveTo>
                  <a:cubicBezTo>
                    <a:pt x="-113974" y="-39247"/>
                    <a:pt x="-127582" y="-27623"/>
                    <a:pt x="-128588" y="-13028"/>
                  </a:cubicBezTo>
                  <a:cubicBezTo>
                    <a:pt x="-129595" y="1568"/>
                    <a:pt x="-117710" y="14915"/>
                    <a:pt x="-98574" y="15705"/>
                  </a:cubicBezTo>
                  <a:cubicBezTo>
                    <a:pt x="-80875" y="16436"/>
                    <a:pt x="-63176" y="17167"/>
                    <a:pt x="-45473" y="17928"/>
                  </a:cubicBezTo>
                  <a:cubicBezTo>
                    <a:pt x="-27770" y="18688"/>
                    <a:pt x="-10063" y="19479"/>
                    <a:pt x="7647" y="20282"/>
                  </a:cubicBezTo>
                  <a:cubicBezTo>
                    <a:pt x="25357" y="21086"/>
                    <a:pt x="43069" y="21902"/>
                    <a:pt x="60785" y="22725"/>
                  </a:cubicBezTo>
                  <a:cubicBezTo>
                    <a:pt x="78501" y="23548"/>
                    <a:pt x="96221" y="24378"/>
                    <a:pt x="113944" y="25206"/>
                  </a:cubicBezTo>
                  <a:cubicBezTo>
                    <a:pt x="131667" y="26035"/>
                    <a:pt x="149393" y="26861"/>
                    <a:pt x="167124" y="27675"/>
                  </a:cubicBezTo>
                  <a:cubicBezTo>
                    <a:pt x="184854" y="28490"/>
                    <a:pt x="202587" y="29293"/>
                    <a:pt x="220325" y="30076"/>
                  </a:cubicBezTo>
                  <a:cubicBezTo>
                    <a:pt x="238062" y="30858"/>
                    <a:pt x="255803" y="31619"/>
                    <a:pt x="273548" y="32348"/>
                  </a:cubicBezTo>
                  <a:cubicBezTo>
                    <a:pt x="291292" y="33078"/>
                    <a:pt x="309041" y="33776"/>
                    <a:pt x="326792" y="34431"/>
                  </a:cubicBezTo>
                  <a:cubicBezTo>
                    <a:pt x="344544" y="35087"/>
                    <a:pt x="362299" y="35700"/>
                    <a:pt x="380056" y="36259"/>
                  </a:cubicBezTo>
                  <a:cubicBezTo>
                    <a:pt x="397814" y="36819"/>
                    <a:pt x="415573" y="37325"/>
                    <a:pt x="433338" y="37765"/>
                  </a:cubicBezTo>
                  <a:cubicBezTo>
                    <a:pt x="451103" y="38206"/>
                    <a:pt x="468874" y="38582"/>
                    <a:pt x="486633" y="38882"/>
                  </a:cubicBezTo>
                  <a:cubicBezTo>
                    <a:pt x="504392" y="39181"/>
                    <a:pt x="522140" y="39405"/>
                    <a:pt x="539935" y="39538"/>
                  </a:cubicBezTo>
                  <a:cubicBezTo>
                    <a:pt x="557730" y="39672"/>
                    <a:pt x="575572" y="39714"/>
                    <a:pt x="593237" y="39667"/>
                  </a:cubicBezTo>
                  <a:cubicBezTo>
                    <a:pt x="610902" y="39619"/>
                    <a:pt x="628391" y="39480"/>
                    <a:pt x="646528" y="39199"/>
                  </a:cubicBezTo>
                  <a:cubicBezTo>
                    <a:pt x="664666" y="38917"/>
                    <a:pt x="683453" y="38493"/>
                    <a:pt x="702240" y="38070"/>
                  </a:cubicBezTo>
                  <a:cubicBezTo>
                    <a:pt x="704975" y="38008"/>
                    <a:pt x="706800" y="36290"/>
                    <a:pt x="706800" y="34200"/>
                  </a:cubicBezTo>
                  <a:cubicBezTo>
                    <a:pt x="706800" y="32110"/>
                    <a:pt x="704975" y="30416"/>
                    <a:pt x="702240" y="30330"/>
                  </a:cubicBezTo>
                  <a:cubicBezTo>
                    <a:pt x="683498" y="29744"/>
                    <a:pt x="664756" y="29158"/>
                    <a:pt x="646675" y="28430"/>
                  </a:cubicBezTo>
                  <a:cubicBezTo>
                    <a:pt x="628595" y="27702"/>
                    <a:pt x="611176" y="26831"/>
                    <a:pt x="593588" y="25871"/>
                  </a:cubicBezTo>
                  <a:cubicBezTo>
                    <a:pt x="576000" y="24910"/>
                    <a:pt x="558244" y="23859"/>
                    <a:pt x="540541" y="22718"/>
                  </a:cubicBezTo>
                  <a:cubicBezTo>
                    <a:pt x="522838" y="21577"/>
                    <a:pt x="505188" y="20346"/>
                    <a:pt x="487532" y="19040"/>
                  </a:cubicBezTo>
                  <a:cubicBezTo>
                    <a:pt x="469875" y="17734"/>
                    <a:pt x="452212" y="16352"/>
                    <a:pt x="434556" y="14905"/>
                  </a:cubicBezTo>
                  <a:cubicBezTo>
                    <a:pt x="416901" y="13459"/>
                    <a:pt x="399254" y="11947"/>
                    <a:pt x="381609" y="10382"/>
                  </a:cubicBezTo>
                  <a:cubicBezTo>
                    <a:pt x="363965" y="8818"/>
                    <a:pt x="346323" y="7199"/>
                    <a:pt x="328683" y="5539"/>
                  </a:cubicBezTo>
                  <a:cubicBezTo>
                    <a:pt x="311043" y="3878"/>
                    <a:pt x="293406" y="2175"/>
                    <a:pt x="275770" y="441"/>
                  </a:cubicBezTo>
                  <a:cubicBezTo>
                    <a:pt x="258134" y="-1294"/>
                    <a:pt x="240498" y="-3060"/>
                    <a:pt x="222862" y="-4848"/>
                  </a:cubicBezTo>
                  <a:cubicBezTo>
                    <a:pt x="205226" y="-6636"/>
                    <a:pt x="187589" y="-8445"/>
                    <a:pt x="169951" y="-10266"/>
                  </a:cubicBezTo>
                  <a:cubicBezTo>
                    <a:pt x="152312" y="-12087"/>
                    <a:pt x="134672" y="-13919"/>
                    <a:pt x="117029" y="-15755"/>
                  </a:cubicBezTo>
                  <a:cubicBezTo>
                    <a:pt x="99385" y="-17590"/>
                    <a:pt x="81738" y="-19428"/>
                    <a:pt x="64087" y="-21259"/>
                  </a:cubicBezTo>
                  <a:cubicBezTo>
                    <a:pt x="46436" y="-23091"/>
                    <a:pt x="28781" y="-24915"/>
                    <a:pt x="11120" y="-26728"/>
                  </a:cubicBezTo>
                  <a:cubicBezTo>
                    <a:pt x="-6540" y="-28541"/>
                    <a:pt x="-24205" y="-30341"/>
                    <a:pt x="-41878" y="-32113"/>
                  </a:cubicBezTo>
                  <a:cubicBezTo>
                    <a:pt x="-59551" y="-33884"/>
                    <a:pt x="-77233" y="-35626"/>
                    <a:pt x="-94914" y="-37369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43" name="MainTopic"/>
            <p:cNvSpPr/>
            <p:nvPr>
              <p:custDataLst>
                <p:tags r:id="rId7"/>
              </p:custDataLst>
            </p:nvPr>
          </p:nvSpPr>
          <p:spPr>
            <a:xfrm>
              <a:off x="9741" y="5469"/>
              <a:ext cx="3295" cy="1598"/>
            </a:xfrm>
            <a:custGeom>
              <a:gdLst>
                <a:gd name="rtl" fmla="*/ 135280 w 1026000"/>
                <a:gd name="rtt" fmla="*/ 71440 h 463600"/>
                <a:gd name="rtr" fmla="*/ 887680 w 1026000"/>
                <a:gd name="rtb" fmla="*/ 405840 h 463600"/>
              </a:gdLst>
              <a:rect l="rtl" t="rtt" r="rtr" b="rtb"/>
              <a:pathLst>
                <a:path w="1026000" h="463600">
                  <a:moveTo>
                    <a:pt x="30400" y="0"/>
                  </a:moveTo>
                  <a:lnTo>
                    <a:pt x="995600" y="0"/>
                  </a:lnTo>
                  <a:cubicBezTo>
                    <a:pt x="1012381" y="0"/>
                    <a:pt x="1026000" y="13619"/>
                    <a:pt x="1026000" y="30400"/>
                  </a:cubicBezTo>
                  <a:lnTo>
                    <a:pt x="1026000" y="433200"/>
                  </a:lnTo>
                  <a:cubicBezTo>
                    <a:pt x="1026000" y="449981"/>
                    <a:pt x="1012381" y="463600"/>
                    <a:pt x="995600" y="463600"/>
                  </a:cubicBezTo>
                  <a:lnTo>
                    <a:pt x="30400" y="463600"/>
                  </a:lnTo>
                  <a:cubicBezTo>
                    <a:pt x="13619" y="463600"/>
                    <a:pt x="0" y="449981"/>
                    <a:pt x="0" y="4332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square" lIns="0" tIns="0" rIns="0" bIns="16872" rtlCol="0" anchor="ctr"/>
            <a:lstStyle/>
            <a:p>
              <a:pPr algn="l"/>
              <a:r>
                <a:rPr sz="1800" b="0" err="1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8" action="ppaction://hlinksldjump"/>
                </a:rPr>
                <a:t>磁场对通电导体的作用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4" name="组合 43" title=""/>
          <p:cNvGrpSpPr/>
          <p:nvPr>
            <p:custDataLst>
              <p:tags r:id="rId9"/>
            </p:custDataLst>
          </p:nvPr>
        </p:nvGrpSpPr>
        <p:grpSpPr>
          <a:xfrm>
            <a:off x="4541524" y="3529979"/>
            <a:ext cx="1379050" cy="1044287"/>
            <a:chOff x="9423" y="8203"/>
            <a:chExt cx="2896" cy="2193"/>
          </a:xfrm>
        </p:grpSpPr>
        <p:sp>
          <p:nvSpPr>
            <p:cNvPr id="45" name="MMConnector"/>
            <p:cNvSpPr/>
            <p:nvPr>
              <p:custDataLst>
                <p:tags r:id="rId10"/>
              </p:custDataLst>
            </p:nvPr>
          </p:nvSpPr>
          <p:spPr>
            <a:xfrm>
              <a:off x="9423" y="8203"/>
              <a:ext cx="1585" cy="2193"/>
            </a:xfrm>
            <a:custGeom>
              <a:rect l="0" t="0" r="0" b="0"/>
              <a:pathLst>
                <a:path w="900209" h="639819">
                  <a:moveTo>
                    <a:pt x="-179992" y="-232875"/>
                  </a:moveTo>
                  <a:cubicBezTo>
                    <a:pt x="-193696" y="-246255"/>
                    <a:pt x="-211609" y="-245625"/>
                    <a:pt x="-221496" y="-234842"/>
                  </a:cubicBezTo>
                  <a:cubicBezTo>
                    <a:pt x="-231384" y="-224059"/>
                    <a:pt x="-230173" y="-206486"/>
                    <a:pt x="-215947" y="-193664"/>
                  </a:cubicBezTo>
                  <a:cubicBezTo>
                    <a:pt x="-203020" y="-182014"/>
                    <a:pt x="-190094" y="-170364"/>
                    <a:pt x="-177392" y="-158400"/>
                  </a:cubicBezTo>
                  <a:cubicBezTo>
                    <a:pt x="-164689" y="-146437"/>
                    <a:pt x="-152210" y="-134160"/>
                    <a:pt x="-139848" y="-121724"/>
                  </a:cubicBezTo>
                  <a:cubicBezTo>
                    <a:pt x="-127486" y="-109288"/>
                    <a:pt x="-115241" y="-96693"/>
                    <a:pt x="-103092" y="-83962"/>
                  </a:cubicBezTo>
                  <a:cubicBezTo>
                    <a:pt x="-90943" y="-71230"/>
                    <a:pt x="-78890" y="-58363"/>
                    <a:pt x="-66887" y="-45413"/>
                  </a:cubicBezTo>
                  <a:cubicBezTo>
                    <a:pt x="-54884" y="-32462"/>
                    <a:pt x="-42931" y="-19429"/>
                    <a:pt x="-30987" y="-6353"/>
                  </a:cubicBezTo>
                  <a:cubicBezTo>
                    <a:pt x="-19042" y="6722"/>
                    <a:pt x="-7107" y="19840"/>
                    <a:pt x="4864" y="32956"/>
                  </a:cubicBezTo>
                  <a:cubicBezTo>
                    <a:pt x="16834" y="46072"/>
                    <a:pt x="28840" y="59186"/>
                    <a:pt x="40923" y="72257"/>
                  </a:cubicBezTo>
                  <a:cubicBezTo>
                    <a:pt x="53007" y="85327"/>
                    <a:pt x="65169" y="98353"/>
                    <a:pt x="77455" y="111289"/>
                  </a:cubicBezTo>
                  <a:cubicBezTo>
                    <a:pt x="89740" y="124224"/>
                    <a:pt x="102148" y="137070"/>
                    <a:pt x="114723" y="149774"/>
                  </a:cubicBezTo>
                  <a:cubicBezTo>
                    <a:pt x="127298" y="162479"/>
                    <a:pt x="140040" y="175043"/>
                    <a:pt x="152993" y="187410"/>
                  </a:cubicBezTo>
                  <a:cubicBezTo>
                    <a:pt x="165945" y="199777"/>
                    <a:pt x="179108" y="211947"/>
                    <a:pt x="192522" y="223856"/>
                  </a:cubicBezTo>
                  <a:cubicBezTo>
                    <a:pt x="205935" y="235765"/>
                    <a:pt x="219600" y="247414"/>
                    <a:pt x="233550" y="258730"/>
                  </a:cubicBezTo>
                  <a:cubicBezTo>
                    <a:pt x="247501" y="270045"/>
                    <a:pt x="261737" y="281028"/>
                    <a:pt x="276284" y="291598"/>
                  </a:cubicBezTo>
                  <a:cubicBezTo>
                    <a:pt x="290831" y="302168"/>
                    <a:pt x="305690" y="312325"/>
                    <a:pt x="320871" y="321986"/>
                  </a:cubicBezTo>
                  <a:cubicBezTo>
                    <a:pt x="336053" y="331646"/>
                    <a:pt x="351558" y="340809"/>
                    <a:pt x="367376" y="349392"/>
                  </a:cubicBezTo>
                  <a:cubicBezTo>
                    <a:pt x="383193" y="357974"/>
                    <a:pt x="399323" y="365977"/>
                    <a:pt x="415751" y="373324"/>
                  </a:cubicBezTo>
                  <a:cubicBezTo>
                    <a:pt x="432178" y="380672"/>
                    <a:pt x="448903" y="387366"/>
                    <a:pt x="465828" y="393351"/>
                  </a:cubicBezTo>
                  <a:cubicBezTo>
                    <a:pt x="482754" y="399336"/>
                    <a:pt x="499879" y="404614"/>
                    <a:pt x="517325" y="409152"/>
                  </a:cubicBezTo>
                  <a:cubicBezTo>
                    <a:pt x="534771" y="413691"/>
                    <a:pt x="552537" y="417491"/>
                    <a:pt x="569876" y="420566"/>
                  </a:cubicBezTo>
                  <a:cubicBezTo>
                    <a:pt x="587216" y="423641"/>
                    <a:pt x="604129" y="425990"/>
                    <a:pt x="623087" y="427600"/>
                  </a:cubicBezTo>
                  <a:cubicBezTo>
                    <a:pt x="642045" y="429211"/>
                    <a:pt x="663047" y="430082"/>
                    <a:pt x="676580" y="430417"/>
                  </a:cubicBezTo>
                  <a:cubicBezTo>
                    <a:pt x="690113" y="430753"/>
                    <a:pt x="696177" y="430551"/>
                    <a:pt x="702240" y="430350"/>
                  </a:cubicBezTo>
                  <a:cubicBezTo>
                    <a:pt x="704974" y="430259"/>
                    <a:pt x="706800" y="428640"/>
                    <a:pt x="706800" y="426550"/>
                  </a:cubicBezTo>
                  <a:cubicBezTo>
                    <a:pt x="706800" y="424460"/>
                    <a:pt x="704976" y="422769"/>
                    <a:pt x="702240" y="422750"/>
                  </a:cubicBezTo>
                  <a:cubicBezTo>
                    <a:pt x="696230" y="422709"/>
                    <a:pt x="690221" y="422668"/>
                    <a:pt x="676879" y="421804"/>
                  </a:cubicBezTo>
                  <a:cubicBezTo>
                    <a:pt x="663537" y="420940"/>
                    <a:pt x="642864" y="419253"/>
                    <a:pt x="624277" y="416925"/>
                  </a:cubicBezTo>
                  <a:cubicBezTo>
                    <a:pt x="605690" y="414597"/>
                    <a:pt x="589190" y="411627"/>
                    <a:pt x="572330" y="407938"/>
                  </a:cubicBezTo>
                  <a:cubicBezTo>
                    <a:pt x="555470" y="404249"/>
                    <a:pt x="538250" y="399839"/>
                    <a:pt x="521401" y="394730"/>
                  </a:cubicBezTo>
                  <a:cubicBezTo>
                    <a:pt x="504553" y="389622"/>
                    <a:pt x="488076" y="383814"/>
                    <a:pt x="471842" y="377333"/>
                  </a:cubicBezTo>
                  <a:cubicBezTo>
                    <a:pt x="455608" y="370852"/>
                    <a:pt x="439617" y="363699"/>
                    <a:pt x="423950" y="355927"/>
                  </a:cubicBezTo>
                  <a:cubicBezTo>
                    <a:pt x="408283" y="348155"/>
                    <a:pt x="392942" y="339765"/>
                    <a:pt x="377927" y="330825"/>
                  </a:cubicBezTo>
                  <a:cubicBezTo>
                    <a:pt x="362912" y="321884"/>
                    <a:pt x="348225" y="312394"/>
                    <a:pt x="333863" y="302429"/>
                  </a:cubicBezTo>
                  <a:cubicBezTo>
                    <a:pt x="319502" y="292464"/>
                    <a:pt x="305467" y="282025"/>
                    <a:pt x="291738" y="271186"/>
                  </a:cubicBezTo>
                  <a:cubicBezTo>
                    <a:pt x="278009" y="260348"/>
                    <a:pt x="264585" y="249111"/>
                    <a:pt x="251436" y="237546"/>
                  </a:cubicBezTo>
                  <a:cubicBezTo>
                    <a:pt x="238288" y="225981"/>
                    <a:pt x="225413" y="214088"/>
                    <a:pt x="212775" y="201931"/>
                  </a:cubicBezTo>
                  <a:cubicBezTo>
                    <a:pt x="200136" y="189775"/>
                    <a:pt x="187733" y="177355"/>
                    <a:pt x="175523" y="164727"/>
                  </a:cubicBezTo>
                  <a:cubicBezTo>
                    <a:pt x="163313" y="152100"/>
                    <a:pt x="151295" y="139266"/>
                    <a:pt x="139424" y="126275"/>
                  </a:cubicBezTo>
                  <a:cubicBezTo>
                    <a:pt x="127553" y="113283"/>
                    <a:pt x="115829" y="100135"/>
                    <a:pt x="104205" y="86874"/>
                  </a:cubicBezTo>
                  <a:cubicBezTo>
                    <a:pt x="92581" y="73614"/>
                    <a:pt x="81057" y="60240"/>
                    <a:pt x="69587" y="46795"/>
                  </a:cubicBezTo>
                  <a:cubicBezTo>
                    <a:pt x="58117" y="33349"/>
                    <a:pt x="46699" y="19832"/>
                    <a:pt x="35288" y="6280"/>
                  </a:cubicBezTo>
                  <a:cubicBezTo>
                    <a:pt x="23876" y="-7272"/>
                    <a:pt x="12471" y="-20858"/>
                    <a:pt x="1023" y="-34441"/>
                  </a:cubicBezTo>
                  <a:cubicBezTo>
                    <a:pt x="-10426" y="-48023"/>
                    <a:pt x="-21916" y="-61603"/>
                    <a:pt x="-33497" y="-75143"/>
                  </a:cubicBezTo>
                  <a:cubicBezTo>
                    <a:pt x="-45077" y="-88683"/>
                    <a:pt x="-56746" y="-102183"/>
                    <a:pt x="-68561" y="-115597"/>
                  </a:cubicBezTo>
                  <a:cubicBezTo>
                    <a:pt x="-80377" y="-129011"/>
                    <a:pt x="-92337" y="-142339"/>
                    <a:pt x="-104467" y="-155558"/>
                  </a:cubicBezTo>
                  <a:cubicBezTo>
                    <a:pt x="-116597" y="-168776"/>
                    <a:pt x="-128897" y="-181885"/>
                    <a:pt x="-141512" y="-194753"/>
                  </a:cubicBezTo>
                  <a:cubicBezTo>
                    <a:pt x="-154128" y="-207621"/>
                    <a:pt x="-167060" y="-220248"/>
                    <a:pt x="-179992" y="-232875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46" name="MainTopic"/>
            <p:cNvSpPr/>
            <p:nvPr>
              <p:custDataLst>
                <p:tags r:id="rId11"/>
              </p:custDataLst>
            </p:nvPr>
          </p:nvSpPr>
          <p:spPr>
            <a:xfrm>
              <a:off x="10544" y="9245"/>
              <a:ext cx="1775" cy="1021"/>
            </a:xfrm>
            <a:custGeom>
              <a:gdLst>
                <a:gd name="rtl" fmla="*/ 135280 w 737200"/>
                <a:gd name="rtt" fmla="*/ 71440 h 296400"/>
                <a:gd name="rtr" fmla="*/ 598880 w 737200"/>
                <a:gd name="rtb" fmla="*/ 238640 h 296400"/>
              </a:gdLst>
              <a:rect l="rtl" t="rtt" r="rtr" b="rtb"/>
              <a:pathLst>
                <a:path w="737200" h="296400">
                  <a:moveTo>
                    <a:pt x="30400" y="0"/>
                  </a:moveTo>
                  <a:lnTo>
                    <a:pt x="706800" y="0"/>
                  </a:lnTo>
                  <a:cubicBezTo>
                    <a:pt x="723581" y="0"/>
                    <a:pt x="737200" y="13619"/>
                    <a:pt x="737200" y="30400"/>
                  </a:cubicBezTo>
                  <a:lnTo>
                    <a:pt x="737200" y="266000"/>
                  </a:lnTo>
                  <a:cubicBezTo>
                    <a:pt x="737200" y="282781"/>
                    <a:pt x="723581" y="296400"/>
                    <a:pt x="7068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 err="1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2" action="ppaction://hlinksldjump"/>
                </a:rPr>
                <a:t>磁生电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7" name="组合 46" title=""/>
          <p:cNvGrpSpPr/>
          <p:nvPr>
            <p:custDataLst>
              <p:tags r:id="rId13"/>
            </p:custDataLst>
          </p:nvPr>
        </p:nvGrpSpPr>
        <p:grpSpPr>
          <a:xfrm>
            <a:off x="2411045" y="3241407"/>
            <a:ext cx="1998098" cy="710953"/>
            <a:chOff x="4949" y="7032"/>
            <a:chExt cx="4196" cy="1493"/>
          </a:xfrm>
        </p:grpSpPr>
        <p:sp>
          <p:nvSpPr>
            <p:cNvPr id="48" name="MMConnector"/>
            <p:cNvSpPr/>
            <p:nvPr>
              <p:custDataLst>
                <p:tags r:id="rId14"/>
              </p:custDataLst>
            </p:nvPr>
          </p:nvSpPr>
          <p:spPr>
            <a:xfrm>
              <a:off x="7614" y="7032"/>
              <a:ext cx="1531" cy="1385"/>
            </a:xfrm>
            <a:custGeom>
              <a:rect l="0" t="0" r="0" b="0"/>
              <a:pathLst>
                <a:path w="855667" h="401959">
                  <a:moveTo>
                    <a:pt x="167431" y="-94344"/>
                  </a:moveTo>
                  <a:cubicBezTo>
                    <a:pt x="183867" y="-104175"/>
                    <a:pt x="188267" y="-121326"/>
                    <a:pt x="180565" y="-133764"/>
                  </a:cubicBezTo>
                  <a:cubicBezTo>
                    <a:pt x="172863" y="-146202"/>
                    <a:pt x="155375" y="-150173"/>
                    <a:pt x="139423" y="-139574"/>
                  </a:cubicBezTo>
                  <a:cubicBezTo>
                    <a:pt x="124444" y="-129622"/>
                    <a:pt x="109466" y="-119671"/>
                    <a:pt x="94682" y="-109512"/>
                  </a:cubicBezTo>
                  <a:cubicBezTo>
                    <a:pt x="79898" y="-99353"/>
                    <a:pt x="65308" y="-88988"/>
                    <a:pt x="50816" y="-78538"/>
                  </a:cubicBezTo>
                  <a:cubicBezTo>
                    <a:pt x="36323" y="-68089"/>
                    <a:pt x="21929" y="-57556"/>
                    <a:pt x="7610" y="-46972"/>
                  </a:cubicBezTo>
                  <a:cubicBezTo>
                    <a:pt x="-6710" y="-36388"/>
                    <a:pt x="-20955" y="-25754"/>
                    <a:pt x="-35170" y="-15125"/>
                  </a:cubicBezTo>
                  <a:cubicBezTo>
                    <a:pt x="-49385" y="-4495"/>
                    <a:pt x="-63571" y="6129"/>
                    <a:pt x="-77767" y="16698"/>
                  </a:cubicBezTo>
                  <a:cubicBezTo>
                    <a:pt x="-91964" y="27266"/>
                    <a:pt x="-106171" y="37780"/>
                    <a:pt x="-120432" y="48185"/>
                  </a:cubicBezTo>
                  <a:cubicBezTo>
                    <a:pt x="-134692" y="58591"/>
                    <a:pt x="-149004" y="68889"/>
                    <a:pt x="-163409" y="79024"/>
                  </a:cubicBezTo>
                  <a:cubicBezTo>
                    <a:pt x="-177814" y="89159"/>
                    <a:pt x="-192311" y="99131"/>
                    <a:pt x="-206936" y="108884"/>
                  </a:cubicBezTo>
                  <a:cubicBezTo>
                    <a:pt x="-221561" y="118637"/>
                    <a:pt x="-236315" y="128171"/>
                    <a:pt x="-251229" y="137425"/>
                  </a:cubicBezTo>
                  <a:cubicBezTo>
                    <a:pt x="-266143" y="146679"/>
                    <a:pt x="-281217" y="155654"/>
                    <a:pt x="-296476" y="164289"/>
                  </a:cubicBezTo>
                  <a:cubicBezTo>
                    <a:pt x="-311735" y="172923"/>
                    <a:pt x="-327178" y="181217"/>
                    <a:pt x="-342821" y="189111"/>
                  </a:cubicBezTo>
                  <a:cubicBezTo>
                    <a:pt x="-358464" y="197004"/>
                    <a:pt x="-374307" y="204496"/>
                    <a:pt x="-390352" y="211530"/>
                  </a:cubicBezTo>
                  <a:cubicBezTo>
                    <a:pt x="-406396" y="218564"/>
                    <a:pt x="-422642" y="225140"/>
                    <a:pt x="-439090" y="231208"/>
                  </a:cubicBezTo>
                  <a:cubicBezTo>
                    <a:pt x="-455538" y="237276"/>
                    <a:pt x="-472188" y="242835"/>
                    <a:pt x="-488984" y="247853"/>
                  </a:cubicBezTo>
                  <a:cubicBezTo>
                    <a:pt x="-505779" y="252870"/>
                    <a:pt x="-522721" y="257346"/>
                    <a:pt x="-539909" y="261244"/>
                  </a:cubicBezTo>
                  <a:cubicBezTo>
                    <a:pt x="-557097" y="265142"/>
                    <a:pt x="-574531" y="268463"/>
                    <a:pt x="-591688" y="271249"/>
                  </a:cubicBezTo>
                  <a:cubicBezTo>
                    <a:pt x="-608844" y="274035"/>
                    <a:pt x="-625723" y="276286"/>
                    <a:pt x="-644102" y="277834"/>
                  </a:cubicBezTo>
                  <a:cubicBezTo>
                    <a:pt x="-662481" y="279382"/>
                    <a:pt x="-682361" y="280228"/>
                    <a:pt x="-702240" y="281074"/>
                  </a:cubicBezTo>
                  <a:cubicBezTo>
                    <a:pt x="-704974" y="281190"/>
                    <a:pt x="-706800" y="282910"/>
                    <a:pt x="-706800" y="285000"/>
                  </a:cubicBezTo>
                  <a:cubicBezTo>
                    <a:pt x="-706800" y="287090"/>
                    <a:pt x="-704976" y="288928"/>
                    <a:pt x="-702240" y="288926"/>
                  </a:cubicBezTo>
                  <a:cubicBezTo>
                    <a:pt x="-682143" y="288916"/>
                    <a:pt x="-662047" y="288906"/>
                    <a:pt x="-643390" y="288181"/>
                  </a:cubicBezTo>
                  <a:cubicBezTo>
                    <a:pt x="-624733" y="287457"/>
                    <a:pt x="-607517" y="286017"/>
                    <a:pt x="-589967" y="284025"/>
                  </a:cubicBezTo>
                  <a:cubicBezTo>
                    <a:pt x="-572417" y="282033"/>
                    <a:pt x="-554534" y="279490"/>
                    <a:pt x="-536845" y="276347"/>
                  </a:cubicBezTo>
                  <a:cubicBezTo>
                    <a:pt x="-519156" y="273204"/>
                    <a:pt x="-501661" y="269462"/>
                    <a:pt x="-484270" y="265152"/>
                  </a:cubicBezTo>
                  <a:cubicBezTo>
                    <a:pt x="-466879" y="260843"/>
                    <a:pt x="-449590" y="255966"/>
                    <a:pt x="-432472" y="250556"/>
                  </a:cubicBezTo>
                  <a:cubicBezTo>
                    <a:pt x="-415353" y="245147"/>
                    <a:pt x="-398405" y="239204"/>
                    <a:pt x="-381637" y="232781"/>
                  </a:cubicBezTo>
                  <a:cubicBezTo>
                    <a:pt x="-364869" y="226358"/>
                    <a:pt x="-348283" y="219455"/>
                    <a:pt x="-331887" y="212134"/>
                  </a:cubicBezTo>
                  <a:cubicBezTo>
                    <a:pt x="-315492" y="204814"/>
                    <a:pt x="-299288" y="197075"/>
                    <a:pt x="-283270" y="188987"/>
                  </a:cubicBezTo>
                  <a:cubicBezTo>
                    <a:pt x="-267252" y="180899"/>
                    <a:pt x="-251420" y="172460"/>
                    <a:pt x="-235759" y="163741"/>
                  </a:cubicBezTo>
                  <a:cubicBezTo>
                    <a:pt x="-220098" y="155022"/>
                    <a:pt x="-204608" y="146021"/>
                    <a:pt x="-189264" y="136808"/>
                  </a:cubicBezTo>
                  <a:cubicBezTo>
                    <a:pt x="-173920" y="127594"/>
                    <a:pt x="-158723" y="118166"/>
                    <a:pt x="-143643" y="108590"/>
                  </a:cubicBezTo>
                  <a:cubicBezTo>
                    <a:pt x="-128563" y="99014"/>
                    <a:pt x="-113600" y="89288"/>
                    <a:pt x="-98721" y="79475"/>
                  </a:cubicBezTo>
                  <a:cubicBezTo>
                    <a:pt x="-83842" y="69662"/>
                    <a:pt x="-69046" y="59762"/>
                    <a:pt x="-54300" y="49833"/>
                  </a:cubicBezTo>
                  <a:cubicBezTo>
                    <a:pt x="-39553" y="39903"/>
                    <a:pt x="-24855" y="29945"/>
                    <a:pt x="-10172" y="20013"/>
                  </a:cubicBezTo>
                  <a:cubicBezTo>
                    <a:pt x="4512" y="10082"/>
                    <a:pt x="19181" y="176"/>
                    <a:pt x="33872" y="-9643"/>
                  </a:cubicBezTo>
                  <a:cubicBezTo>
                    <a:pt x="48563" y="-19461"/>
                    <a:pt x="63276" y="-29192"/>
                    <a:pt x="78032" y="-38805"/>
                  </a:cubicBezTo>
                  <a:cubicBezTo>
                    <a:pt x="92789" y="-48417"/>
                    <a:pt x="107590" y="-57910"/>
                    <a:pt x="122497" y="-67146"/>
                  </a:cubicBezTo>
                  <a:cubicBezTo>
                    <a:pt x="137404" y="-76383"/>
                    <a:pt x="152417" y="-85363"/>
                    <a:pt x="167431" y="-94344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49" name="MainTopic"/>
            <p:cNvSpPr/>
            <p:nvPr>
              <p:custDataLst>
                <p:tags r:id="rId15"/>
              </p:custDataLst>
            </p:nvPr>
          </p:nvSpPr>
          <p:spPr>
            <a:xfrm>
              <a:off x="4949" y="7504"/>
              <a:ext cx="1427" cy="1021"/>
            </a:xfrm>
            <a:custGeom>
              <a:gdLst>
                <a:gd name="rtl" fmla="*/ 135280 w 592800"/>
                <a:gd name="rtt" fmla="*/ 71440 h 296400"/>
                <a:gd name="rtr" fmla="*/ 454480 w 592800"/>
                <a:gd name="rtb" fmla="*/ 238640 h 296400"/>
              </a:gdLst>
              <a:rect l="rtl" t="rtt" r="rtr" b="rtb"/>
              <a:pathLst>
                <a:path w="592800" h="296400">
                  <a:moveTo>
                    <a:pt x="30400" y="0"/>
                  </a:moveTo>
                  <a:lnTo>
                    <a:pt x="562400" y="0"/>
                  </a:lnTo>
                  <a:cubicBezTo>
                    <a:pt x="579181" y="0"/>
                    <a:pt x="592800" y="13619"/>
                    <a:pt x="592800" y="30400"/>
                  </a:cubicBezTo>
                  <a:lnTo>
                    <a:pt x="592800" y="266000"/>
                  </a:lnTo>
                  <a:cubicBezTo>
                    <a:pt x="592800" y="282781"/>
                    <a:pt x="579181" y="296400"/>
                    <a:pt x="5624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6" action="ppaction://hlinksldjump"/>
                </a:rPr>
                <a:t>磁场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0" name="组合 49" title=""/>
          <p:cNvGrpSpPr/>
          <p:nvPr>
            <p:custDataLst>
              <p:tags r:id="rId17"/>
            </p:custDataLst>
          </p:nvPr>
        </p:nvGrpSpPr>
        <p:grpSpPr>
          <a:xfrm>
            <a:off x="2083901" y="1349023"/>
            <a:ext cx="2465242" cy="1695241"/>
            <a:chOff x="4262" y="3058"/>
            <a:chExt cx="5177" cy="3560"/>
          </a:xfrm>
        </p:grpSpPr>
        <p:sp>
          <p:nvSpPr>
            <p:cNvPr id="51" name="MMConnector"/>
            <p:cNvSpPr/>
            <p:nvPr>
              <p:custDataLst>
                <p:tags r:id="rId18"/>
              </p:custDataLst>
            </p:nvPr>
          </p:nvSpPr>
          <p:spPr>
            <a:xfrm>
              <a:off x="7545" y="4809"/>
              <a:ext cx="1894" cy="1809"/>
            </a:xfrm>
            <a:custGeom>
              <a:rect l="0" t="0" r="0" b="0"/>
              <a:pathLst>
                <a:path w="879731" h="525050">
                  <a:moveTo>
                    <a:pt x="161124" y="185969"/>
                  </a:moveTo>
                  <a:cubicBezTo>
                    <a:pt x="175840" y="198227"/>
                    <a:pt x="193652" y="196173"/>
                    <a:pt x="202654" y="184640"/>
                  </a:cubicBezTo>
                  <a:cubicBezTo>
                    <a:pt x="211655" y="173107"/>
                    <a:pt x="209091" y="155639"/>
                    <a:pt x="193858" y="144031"/>
                  </a:cubicBezTo>
                  <a:cubicBezTo>
                    <a:pt x="179986" y="133460"/>
                    <a:pt x="166115" y="122889"/>
                    <a:pt x="152413" y="112024"/>
                  </a:cubicBezTo>
                  <a:cubicBezTo>
                    <a:pt x="138712" y="101159"/>
                    <a:pt x="125181" y="89999"/>
                    <a:pt x="111732" y="78695"/>
                  </a:cubicBezTo>
                  <a:cubicBezTo>
                    <a:pt x="98284" y="67390"/>
                    <a:pt x="84918" y="55941"/>
                    <a:pt x="71612" y="44374"/>
                  </a:cubicBezTo>
                  <a:cubicBezTo>
                    <a:pt x="58306" y="32807"/>
                    <a:pt x="45060" y="21123"/>
                    <a:pt x="31829" y="9378"/>
                  </a:cubicBezTo>
                  <a:cubicBezTo>
                    <a:pt x="18599" y="-2366"/>
                    <a:pt x="5385" y="-14171"/>
                    <a:pt x="-7852" y="-25986"/>
                  </a:cubicBezTo>
                  <a:cubicBezTo>
                    <a:pt x="-21090" y="-37802"/>
                    <a:pt x="-34352" y="-49629"/>
                    <a:pt x="-47681" y="-61416"/>
                  </a:cubicBezTo>
                  <a:cubicBezTo>
                    <a:pt x="-61009" y="-73203"/>
                    <a:pt x="-74404" y="-84950"/>
                    <a:pt x="-87907" y="-96603"/>
                  </a:cubicBezTo>
                  <a:cubicBezTo>
                    <a:pt x="-101410" y="-108256"/>
                    <a:pt x="-115022" y="-119815"/>
                    <a:pt x="-128784" y="-131223"/>
                  </a:cubicBezTo>
                  <a:cubicBezTo>
                    <a:pt x="-142546" y="-142631"/>
                    <a:pt x="-156457" y="-153888"/>
                    <a:pt x="-170557" y="-164931"/>
                  </a:cubicBezTo>
                  <a:cubicBezTo>
                    <a:pt x="-184657" y="-175974"/>
                    <a:pt x="-198945" y="-186803"/>
                    <a:pt x="-213456" y="-197350"/>
                  </a:cubicBezTo>
                  <a:cubicBezTo>
                    <a:pt x="-227967" y="-207897"/>
                    <a:pt x="-242700" y="-218161"/>
                    <a:pt x="-257682" y="-228070"/>
                  </a:cubicBezTo>
                  <a:cubicBezTo>
                    <a:pt x="-272663" y="-237978"/>
                    <a:pt x="-287893" y="-247530"/>
                    <a:pt x="-303387" y="-256649"/>
                  </a:cubicBezTo>
                  <a:cubicBezTo>
                    <a:pt x="-318880" y="-265767"/>
                    <a:pt x="-334636" y="-274452"/>
                    <a:pt x="-350655" y="-282627"/>
                  </a:cubicBezTo>
                  <a:cubicBezTo>
                    <a:pt x="-366673" y="-290801"/>
                    <a:pt x="-382952" y="-298466"/>
                    <a:pt x="-399481" y="-305550"/>
                  </a:cubicBezTo>
                  <a:cubicBezTo>
                    <a:pt x="-416011" y="-312634"/>
                    <a:pt x="-432789" y="-319139"/>
                    <a:pt x="-449762" y="-325008"/>
                  </a:cubicBezTo>
                  <a:cubicBezTo>
                    <a:pt x="-466735" y="-330877"/>
                    <a:pt x="-483902" y="-336110"/>
                    <a:pt x="-501292" y="-340676"/>
                  </a:cubicBezTo>
                  <a:cubicBezTo>
                    <a:pt x="-518682" y="-345241"/>
                    <a:pt x="-536294" y="-349139"/>
                    <a:pt x="-553789" y="-352352"/>
                  </a:cubicBezTo>
                  <a:cubicBezTo>
                    <a:pt x="-571284" y="-355566"/>
                    <a:pt x="-588662" y="-358096"/>
                    <a:pt x="-606930" y="-359979"/>
                  </a:cubicBezTo>
                  <a:cubicBezTo>
                    <a:pt x="-625198" y="-361862"/>
                    <a:pt x="-644356" y="-363098"/>
                    <a:pt x="-660390" y="-363636"/>
                  </a:cubicBezTo>
                  <a:cubicBezTo>
                    <a:pt x="-676423" y="-364173"/>
                    <a:pt x="-689331" y="-364011"/>
                    <a:pt x="-702240" y="-363850"/>
                  </a:cubicBezTo>
                  <a:cubicBezTo>
                    <a:pt x="-704976" y="-363816"/>
                    <a:pt x="-706800" y="-362140"/>
                    <a:pt x="-706800" y="-360050"/>
                  </a:cubicBezTo>
                  <a:cubicBezTo>
                    <a:pt x="-706800" y="-357960"/>
                    <a:pt x="-704975" y="-356334"/>
                    <a:pt x="-702240" y="-356250"/>
                  </a:cubicBezTo>
                  <a:cubicBezTo>
                    <a:pt x="-689465" y="-355856"/>
                    <a:pt x="-676691" y="-355461"/>
                    <a:pt x="-660895" y="-354246"/>
                  </a:cubicBezTo>
                  <a:cubicBezTo>
                    <a:pt x="-645100" y="-353030"/>
                    <a:pt x="-626283" y="-350993"/>
                    <a:pt x="-608406" y="-348364"/>
                  </a:cubicBezTo>
                  <a:cubicBezTo>
                    <a:pt x="-590530" y="-345735"/>
                    <a:pt x="-573593" y="-342513"/>
                    <a:pt x="-556600" y="-338624"/>
                  </a:cubicBezTo>
                  <a:cubicBezTo>
                    <a:pt x="-539607" y="-334735"/>
                    <a:pt x="-522558" y="-330178"/>
                    <a:pt x="-505780" y="-324987"/>
                  </a:cubicBezTo>
                  <a:cubicBezTo>
                    <a:pt x="-489001" y="-319795"/>
                    <a:pt x="-472495" y="-313970"/>
                    <a:pt x="-456220" y="-307540"/>
                  </a:cubicBezTo>
                  <a:cubicBezTo>
                    <a:pt x="-439946" y="-301111"/>
                    <a:pt x="-423904" y="-294077"/>
                    <a:pt x="-408136" y="-286495"/>
                  </a:cubicBezTo>
                  <a:cubicBezTo>
                    <a:pt x="-392369" y="-278912"/>
                    <a:pt x="-376875" y="-270780"/>
                    <a:pt x="-361655" y="-262162"/>
                  </a:cubicBezTo>
                  <a:cubicBezTo>
                    <a:pt x="-346435" y="-253545"/>
                    <a:pt x="-331489" y="-244441"/>
                    <a:pt x="-316808" y="-234921"/>
                  </a:cubicBezTo>
                  <a:cubicBezTo>
                    <a:pt x="-302127" y="-225401"/>
                    <a:pt x="-287710" y="-215464"/>
                    <a:pt x="-273535" y="-205179"/>
                  </a:cubicBezTo>
                  <a:cubicBezTo>
                    <a:pt x="-259359" y="-194895"/>
                    <a:pt x="-245425" y="-184262"/>
                    <a:pt x="-231700" y="-173347"/>
                  </a:cubicBezTo>
                  <a:cubicBezTo>
                    <a:pt x="-217975" y="-162432"/>
                    <a:pt x="-204458" y="-151235"/>
                    <a:pt x="-191111" y="-139815"/>
                  </a:cubicBezTo>
                  <a:cubicBezTo>
                    <a:pt x="-177765" y="-128396"/>
                    <a:pt x="-164588" y="-116754"/>
                    <a:pt x="-151537" y="-104946"/>
                  </a:cubicBezTo>
                  <a:cubicBezTo>
                    <a:pt x="-138487" y="-93137"/>
                    <a:pt x="-125563" y="-81162"/>
                    <a:pt x="-112721" y="-69070"/>
                  </a:cubicBezTo>
                  <a:cubicBezTo>
                    <a:pt x="-99879" y="-56979"/>
                    <a:pt x="-87118" y="-44771"/>
                    <a:pt x="-74392" y="-32495"/>
                  </a:cubicBezTo>
                  <a:cubicBezTo>
                    <a:pt x="-61666" y="-20218"/>
                    <a:pt x="-48975" y="-7872"/>
                    <a:pt x="-36270" y="4496"/>
                  </a:cubicBezTo>
                  <a:cubicBezTo>
                    <a:pt x="-23566" y="16865"/>
                    <a:pt x="-10849" y="29257"/>
                    <a:pt x="1927" y="41628"/>
                  </a:cubicBezTo>
                  <a:cubicBezTo>
                    <a:pt x="14703" y="54000"/>
                    <a:pt x="27538" y="66351"/>
                    <a:pt x="40486" y="78629"/>
                  </a:cubicBezTo>
                  <a:cubicBezTo>
                    <a:pt x="53433" y="90908"/>
                    <a:pt x="66492" y="103115"/>
                    <a:pt x="79688" y="115221"/>
                  </a:cubicBezTo>
                  <a:cubicBezTo>
                    <a:pt x="92884" y="127327"/>
                    <a:pt x="106217" y="139333"/>
                    <a:pt x="119813" y="151107"/>
                  </a:cubicBezTo>
                  <a:cubicBezTo>
                    <a:pt x="133408" y="162882"/>
                    <a:pt x="147266" y="174425"/>
                    <a:pt x="161124" y="185969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52" name="MainTopic"/>
            <p:cNvSpPr/>
            <p:nvPr>
              <p:custDataLst>
                <p:tags r:id="rId19"/>
              </p:custDataLst>
            </p:nvPr>
          </p:nvSpPr>
          <p:spPr>
            <a:xfrm>
              <a:off x="4262" y="3058"/>
              <a:ext cx="1775" cy="1021"/>
            </a:xfrm>
            <a:custGeom>
              <a:gdLst>
                <a:gd name="rtl" fmla="*/ 135280 w 737200"/>
                <a:gd name="rtt" fmla="*/ 71440 h 296400"/>
                <a:gd name="rtr" fmla="*/ 598880 w 737200"/>
                <a:gd name="rtb" fmla="*/ 238640 h 296400"/>
              </a:gdLst>
              <a:rect l="rtl" t="rtt" r="rtr" b="rtb"/>
              <a:pathLst>
                <a:path w="737200" h="296400">
                  <a:moveTo>
                    <a:pt x="30400" y="0"/>
                  </a:moveTo>
                  <a:lnTo>
                    <a:pt x="706800" y="0"/>
                  </a:lnTo>
                  <a:cubicBezTo>
                    <a:pt x="723581" y="0"/>
                    <a:pt x="737200" y="13619"/>
                    <a:pt x="737200" y="30400"/>
                  </a:cubicBezTo>
                  <a:lnTo>
                    <a:pt x="737200" y="266000"/>
                  </a:lnTo>
                  <a:cubicBezTo>
                    <a:pt x="737200" y="282781"/>
                    <a:pt x="723581" y="296400"/>
                    <a:pt x="7068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20" action="ppaction://hlinksldjump"/>
                </a:rPr>
                <a:t>磁现象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3" name="组合 52" title=""/>
          <p:cNvGrpSpPr/>
          <p:nvPr>
            <p:custDataLst>
              <p:tags r:id="rId21"/>
            </p:custDataLst>
          </p:nvPr>
        </p:nvGrpSpPr>
        <p:grpSpPr>
          <a:xfrm>
            <a:off x="6421051" y="2250453"/>
            <a:ext cx="1845717" cy="611905"/>
            <a:chOff x="14666" y="5222"/>
            <a:chExt cx="3876" cy="1285"/>
          </a:xfrm>
        </p:grpSpPr>
        <p:sp>
          <p:nvSpPr>
            <p:cNvPr id="54" name="MMConnector"/>
            <p:cNvSpPr/>
            <p:nvPr>
              <p:custDataLst>
                <p:tags r:id="rId22"/>
              </p:custDataLst>
            </p:nvPr>
          </p:nvSpPr>
          <p:spPr>
            <a:xfrm>
              <a:off x="14666" y="6065"/>
              <a:ext cx="604" cy="442"/>
            </a:xfrm>
            <a:custGeom>
              <a:rect l="0" t="0" r="0" b="0"/>
              <a:pathLst>
                <a:path w="250800" h="128250" fill="none">
                  <a:moveTo>
                    <a:pt x="-125400" y="64125"/>
                  </a:moveTo>
                  <a:cubicBezTo>
                    <a:pt x="-10072" y="64125"/>
                    <a:pt x="15142" y="-64125"/>
                    <a:pt x="125400" y="-64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55" name="SubTopic"/>
            <p:cNvSpPr/>
            <p:nvPr>
              <p:custDataLst>
                <p:tags r:id="rId23"/>
              </p:custDataLst>
            </p:nvPr>
          </p:nvSpPr>
          <p:spPr>
            <a:xfrm>
              <a:off x="14874" y="5222"/>
              <a:ext cx="3669" cy="622"/>
            </a:xfrm>
            <a:custGeom>
              <a:gdLst>
                <a:gd name="rtl" fmla="*/ 54150 w 1109600"/>
                <a:gd name="rtt" fmla="*/ 26030 h 180500"/>
                <a:gd name="rtr" fmla="*/ 1057350 w 1109600"/>
                <a:gd name="rtb" fmla="*/ 162830 h 180500"/>
              </a:gdLst>
              <a:rect l="rtl" t="rtt" r="rtr" b="rtb"/>
              <a:pathLst>
                <a:path w="1109600" h="180500" stroke="0">
                  <a:moveTo>
                    <a:pt x="0" y="0"/>
                  </a:moveTo>
                  <a:lnTo>
                    <a:pt x="1109600" y="0"/>
                  </a:lnTo>
                  <a:lnTo>
                    <a:pt x="1109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1109600" h="180500" fill="none">
                  <a:moveTo>
                    <a:pt x="0" y="180500"/>
                  </a:moveTo>
                  <a:lnTo>
                    <a:pt x="1109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 err="1" smtClean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影响因素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6" name="组合 55" title=""/>
          <p:cNvGrpSpPr/>
          <p:nvPr>
            <p:custDataLst>
              <p:tags r:id="rId24"/>
            </p:custDataLst>
          </p:nvPr>
        </p:nvGrpSpPr>
        <p:grpSpPr>
          <a:xfrm>
            <a:off x="6421051" y="2609025"/>
            <a:ext cx="1845717" cy="369524"/>
            <a:chOff x="14666" y="5975"/>
            <a:chExt cx="3876" cy="776"/>
          </a:xfrm>
        </p:grpSpPr>
        <p:sp>
          <p:nvSpPr>
            <p:cNvPr id="57" name="MMConnector"/>
            <p:cNvSpPr/>
            <p:nvPr>
              <p:custDataLst>
                <p:tags r:id="rId25"/>
              </p:custDataLst>
            </p:nvPr>
          </p:nvSpPr>
          <p:spPr>
            <a:xfrm>
              <a:off x="14666" y="6441"/>
              <a:ext cx="604" cy="311"/>
            </a:xfrm>
            <a:custGeom>
              <a:rect l="0" t="0" r="0" b="0"/>
              <a:pathLst>
                <a:path w="250800" h="90250" fill="none">
                  <a:moveTo>
                    <a:pt x="-125400" y="-45125"/>
                  </a:moveTo>
                  <a:cubicBezTo>
                    <a:pt x="-14483" y="-45125"/>
                    <a:pt x="25434" y="45125"/>
                    <a:pt x="125400" y="45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58" name="SubTopic"/>
            <p:cNvSpPr/>
            <p:nvPr>
              <p:custDataLst>
                <p:tags r:id="rId26"/>
              </p:custDataLst>
            </p:nvPr>
          </p:nvSpPr>
          <p:spPr>
            <a:xfrm>
              <a:off x="14874" y="5975"/>
              <a:ext cx="3669" cy="622"/>
            </a:xfrm>
            <a:custGeom>
              <a:gdLst>
                <a:gd name="rtl" fmla="*/ 54150 w 1109600"/>
                <a:gd name="rtt" fmla="*/ 26030 h 180500"/>
                <a:gd name="rtr" fmla="*/ 1057350 w 1109600"/>
                <a:gd name="rtb" fmla="*/ 162830 h 180500"/>
              </a:gdLst>
              <a:rect l="rtl" t="rtt" r="rtr" b="rtb"/>
              <a:pathLst>
                <a:path w="1109600" h="180500" stroke="0">
                  <a:moveTo>
                    <a:pt x="0" y="0"/>
                  </a:moveTo>
                  <a:lnTo>
                    <a:pt x="1109600" y="0"/>
                  </a:lnTo>
                  <a:lnTo>
                    <a:pt x="1109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1109600" h="180500" fill="none">
                  <a:moveTo>
                    <a:pt x="0" y="180500"/>
                  </a:moveTo>
                  <a:lnTo>
                    <a:pt x="1109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lang="zh-CN"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电能转化为机械能</a:t>
              </a:r>
              <a:endParaRPr lang="zh-CN"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9" name="组合 58" title=""/>
          <p:cNvGrpSpPr/>
          <p:nvPr>
            <p:custDataLst>
              <p:tags r:id="rId27"/>
            </p:custDataLst>
          </p:nvPr>
        </p:nvGrpSpPr>
        <p:grpSpPr>
          <a:xfrm>
            <a:off x="6083431" y="3845215"/>
            <a:ext cx="1352383" cy="511432"/>
            <a:chOff x="13293" y="7920"/>
            <a:chExt cx="2840" cy="1291"/>
          </a:xfrm>
        </p:grpSpPr>
        <p:sp>
          <p:nvSpPr>
            <p:cNvPr id="60" name="MMConnector"/>
            <p:cNvSpPr/>
            <p:nvPr>
              <p:custDataLst>
                <p:tags r:id="rId28"/>
              </p:custDataLst>
            </p:nvPr>
          </p:nvSpPr>
          <p:spPr>
            <a:xfrm>
              <a:off x="13293" y="8769"/>
              <a:ext cx="604" cy="442"/>
            </a:xfrm>
            <a:custGeom>
              <a:rect l="0" t="0" r="0" b="0"/>
              <a:pathLst>
                <a:path w="250800" h="128250" fill="none">
                  <a:moveTo>
                    <a:pt x="-125400" y="64125"/>
                  </a:moveTo>
                  <a:cubicBezTo>
                    <a:pt x="-10072" y="64125"/>
                    <a:pt x="15142" y="-64125"/>
                    <a:pt x="125400" y="-64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61" name="SubTopic"/>
            <p:cNvSpPr/>
            <p:nvPr>
              <p:custDataLst>
                <p:tags r:id="rId29"/>
              </p:custDataLst>
            </p:nvPr>
          </p:nvSpPr>
          <p:spPr>
            <a:xfrm>
              <a:off x="13536" y="7920"/>
              <a:ext cx="2597" cy="622"/>
            </a:xfrm>
            <a:custGeom>
              <a:gdLst>
                <a:gd name="rtl" fmla="*/ 54150 w 866400"/>
                <a:gd name="rtt" fmla="*/ 26030 h 180500"/>
                <a:gd name="rtr" fmla="*/ 814150 w 866400"/>
                <a:gd name="rtb" fmla="*/ 162830 h 180500"/>
              </a:gdLst>
              <a:rect l="rtl" t="rtt" r="rtr" b="rtb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 err="1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电磁感应现象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5" name="组合 64" title=""/>
          <p:cNvGrpSpPr/>
          <p:nvPr>
            <p:custDataLst>
              <p:tags r:id="rId30"/>
            </p:custDataLst>
          </p:nvPr>
        </p:nvGrpSpPr>
        <p:grpSpPr>
          <a:xfrm>
            <a:off x="1301519" y="2664740"/>
            <a:ext cx="1253335" cy="1418098"/>
            <a:chOff x="2619" y="5821"/>
            <a:chExt cx="2632" cy="2978"/>
          </a:xfrm>
        </p:grpSpPr>
        <p:sp>
          <p:nvSpPr>
            <p:cNvPr id="66" name="MMConnector"/>
            <p:cNvSpPr/>
            <p:nvPr>
              <p:custDataLst>
                <p:tags r:id="rId31"/>
              </p:custDataLst>
            </p:nvPr>
          </p:nvSpPr>
          <p:spPr>
            <a:xfrm>
              <a:off x="4647" y="7229"/>
              <a:ext cx="604" cy="1571"/>
            </a:xfrm>
            <a:custGeom>
              <a:rect l="0" t="0" r="0" b="0"/>
              <a:pathLst>
                <a:path w="250800" h="456000" fill="none">
                  <a:moveTo>
                    <a:pt x="125400" y="228000"/>
                  </a:moveTo>
                  <a:cubicBezTo>
                    <a:pt x="-24192" y="228000"/>
                    <a:pt x="64807" y="-228000"/>
                    <a:pt x="-125400" y="-2280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67" name="SubTopic"/>
            <p:cNvSpPr/>
            <p:nvPr>
              <p:custDataLst>
                <p:tags r:id="rId32"/>
              </p:custDataLst>
            </p:nvPr>
          </p:nvSpPr>
          <p:spPr>
            <a:xfrm>
              <a:off x="2619" y="5821"/>
              <a:ext cx="1755" cy="622"/>
            </a:xfrm>
            <a:custGeom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 err="1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基本性质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8" name="组合 67" title=""/>
          <p:cNvGrpSpPr/>
          <p:nvPr>
            <p:custDataLst>
              <p:tags r:id="rId33"/>
            </p:custDataLst>
          </p:nvPr>
        </p:nvGrpSpPr>
        <p:grpSpPr>
          <a:xfrm>
            <a:off x="1361042" y="793784"/>
            <a:ext cx="866668" cy="1049049"/>
            <a:chOff x="2744" y="1892"/>
            <a:chExt cx="1820" cy="2203"/>
          </a:xfrm>
        </p:grpSpPr>
        <p:sp>
          <p:nvSpPr>
            <p:cNvPr id="69" name="MMConnector"/>
            <p:cNvSpPr/>
            <p:nvPr>
              <p:custDataLst>
                <p:tags r:id="rId34"/>
              </p:custDataLst>
            </p:nvPr>
          </p:nvSpPr>
          <p:spPr>
            <a:xfrm>
              <a:off x="3960" y="3041"/>
              <a:ext cx="604" cy="1054"/>
            </a:xfrm>
            <a:custGeom>
              <a:rect l="0" t="0" r="0" b="0"/>
              <a:pathLst>
                <a:path w="250800" h="305900" fill="none">
                  <a:moveTo>
                    <a:pt x="125400" y="152950"/>
                  </a:moveTo>
                  <a:cubicBezTo>
                    <a:pt x="-9596" y="152950"/>
                    <a:pt x="30750" y="-152950"/>
                    <a:pt x="-125400" y="-1529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70" name="SubTopic"/>
            <p:cNvSpPr/>
            <p:nvPr>
              <p:custDataLst>
                <p:tags r:id="rId35"/>
              </p:custDataLst>
            </p:nvPr>
          </p:nvSpPr>
          <p:spPr>
            <a:xfrm>
              <a:off x="2744" y="1892"/>
              <a:ext cx="915" cy="622"/>
            </a:xfrm>
            <a:custGeom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磁性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1" name="组合 70" title=""/>
          <p:cNvGrpSpPr/>
          <p:nvPr>
            <p:custDataLst>
              <p:tags r:id="rId36"/>
            </p:custDataLst>
          </p:nvPr>
        </p:nvGrpSpPr>
        <p:grpSpPr>
          <a:xfrm>
            <a:off x="1361042" y="1152357"/>
            <a:ext cx="866668" cy="510953"/>
            <a:chOff x="2744" y="2645"/>
            <a:chExt cx="1820" cy="1073"/>
          </a:xfrm>
        </p:grpSpPr>
        <p:sp>
          <p:nvSpPr>
            <p:cNvPr id="72" name="MMConnector"/>
            <p:cNvSpPr/>
            <p:nvPr>
              <p:custDataLst>
                <p:tags r:id="rId37"/>
              </p:custDataLst>
            </p:nvPr>
          </p:nvSpPr>
          <p:spPr>
            <a:xfrm>
              <a:off x="3960" y="3418"/>
              <a:ext cx="604" cy="301"/>
            </a:xfrm>
            <a:custGeom>
              <a:rect l="0" t="0" r="0" b="0"/>
              <a:pathLst>
                <a:path w="250800" h="87400" fill="none">
                  <a:moveTo>
                    <a:pt x="125400" y="43700"/>
                  </a:moveTo>
                  <a:cubicBezTo>
                    <a:pt x="14816" y="43700"/>
                    <a:pt x="-26210" y="-43700"/>
                    <a:pt x="-125400" y="-437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73" name="SubTopic"/>
            <p:cNvSpPr/>
            <p:nvPr>
              <p:custDataLst>
                <p:tags r:id="rId38"/>
              </p:custDataLst>
            </p:nvPr>
          </p:nvSpPr>
          <p:spPr>
            <a:xfrm>
              <a:off x="2744" y="2645"/>
              <a:ext cx="915" cy="622"/>
            </a:xfrm>
            <a:custGeom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磁极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4" name="组合 73" title=""/>
          <p:cNvGrpSpPr/>
          <p:nvPr>
            <p:custDataLst>
              <p:tags r:id="rId39"/>
            </p:custDataLst>
          </p:nvPr>
        </p:nvGrpSpPr>
        <p:grpSpPr>
          <a:xfrm>
            <a:off x="610089" y="1510928"/>
            <a:ext cx="1617621" cy="740002"/>
            <a:chOff x="1167" y="3398"/>
            <a:chExt cx="3397" cy="1554"/>
          </a:xfrm>
        </p:grpSpPr>
        <p:sp>
          <p:nvSpPr>
            <p:cNvPr id="75" name="MMConnector"/>
            <p:cNvSpPr/>
            <p:nvPr>
              <p:custDataLst>
                <p:tags r:id="rId40"/>
              </p:custDataLst>
            </p:nvPr>
          </p:nvSpPr>
          <p:spPr>
            <a:xfrm>
              <a:off x="3960" y="4030"/>
              <a:ext cx="604" cy="923"/>
            </a:xfrm>
            <a:custGeom>
              <a:rect l="0" t="0" r="0" b="0"/>
              <a:pathLst>
                <a:path w="250800" h="267900" fill="none">
                  <a:moveTo>
                    <a:pt x="125400" y="-133950"/>
                  </a:moveTo>
                  <a:cubicBezTo>
                    <a:pt x="-5564" y="-133950"/>
                    <a:pt x="21342" y="133950"/>
                    <a:pt x="-125400" y="1339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76" name="SubTopic"/>
            <p:cNvSpPr/>
            <p:nvPr>
              <p:custDataLst>
                <p:tags r:id="rId41"/>
              </p:custDataLst>
            </p:nvPr>
          </p:nvSpPr>
          <p:spPr>
            <a:xfrm>
              <a:off x="1167" y="3398"/>
              <a:ext cx="2541" cy="1093"/>
            </a:xfrm>
            <a:custGeom>
              <a:gdLst>
                <a:gd name="rtl" fmla="*/ 54150 w 623200"/>
                <a:gd name="rtt" fmla="*/ 26030 h 317300"/>
                <a:gd name="rtr" fmla="*/ 570950 w 623200"/>
                <a:gd name="rtb" fmla="*/ 299630 h 317300"/>
              </a:gdLst>
              <a:rect l="rtl" t="rtt" r="rtr" b="rtb"/>
              <a:pathLst>
                <a:path w="623200" h="3173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317300"/>
                  </a:lnTo>
                  <a:lnTo>
                    <a:pt x="0" y="317300"/>
                  </a:lnTo>
                  <a:lnTo>
                    <a:pt x="0" y="0"/>
                  </a:lnTo>
                  <a:close/>
                </a:path>
                <a:path w="623200" h="317300" fill="none">
                  <a:moveTo>
                    <a:pt x="0" y="317300"/>
                  </a:moveTo>
                  <a:lnTo>
                    <a:pt x="623200" y="3173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square" lIns="0" tIns="0" rIns="0" bIns="16872" rtlCol="0" anchor="ctr"/>
            <a:lstStyle/>
            <a:p>
              <a:pPr algn="l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磁极间的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l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相互作用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7" name="组合 76" title=""/>
          <p:cNvGrpSpPr/>
          <p:nvPr>
            <p:custDataLst>
              <p:tags r:id="rId42"/>
            </p:custDataLst>
          </p:nvPr>
        </p:nvGrpSpPr>
        <p:grpSpPr>
          <a:xfrm>
            <a:off x="1687710" y="3023312"/>
            <a:ext cx="867144" cy="880477"/>
            <a:chOff x="3430" y="6574"/>
            <a:chExt cx="1821" cy="1849"/>
          </a:xfrm>
        </p:grpSpPr>
        <p:sp>
          <p:nvSpPr>
            <p:cNvPr id="78" name="MMConnector"/>
            <p:cNvSpPr/>
            <p:nvPr>
              <p:custDataLst>
                <p:tags r:id="rId43"/>
              </p:custDataLst>
            </p:nvPr>
          </p:nvSpPr>
          <p:spPr>
            <a:xfrm>
              <a:off x="4647" y="7605"/>
              <a:ext cx="604" cy="818"/>
            </a:xfrm>
            <a:custGeom>
              <a:rect l="0" t="0" r="0" b="0"/>
              <a:pathLst>
                <a:path w="250800" h="237500" fill="none">
                  <a:moveTo>
                    <a:pt x="125400" y="118750"/>
                  </a:moveTo>
                  <a:cubicBezTo>
                    <a:pt x="-2259" y="118750"/>
                    <a:pt x="13632" y="-118750"/>
                    <a:pt x="-125400" y="-118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79" name="SubTopic"/>
            <p:cNvSpPr/>
            <p:nvPr>
              <p:custDataLst>
                <p:tags r:id="rId44"/>
              </p:custDataLst>
            </p:nvPr>
          </p:nvSpPr>
          <p:spPr>
            <a:xfrm>
              <a:off x="3430" y="6574"/>
              <a:ext cx="915" cy="622"/>
            </a:xfrm>
            <a:custGeom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方向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0" name="组合 79" title=""/>
          <p:cNvGrpSpPr/>
          <p:nvPr>
            <p:custDataLst>
              <p:tags r:id="rId45"/>
            </p:custDataLst>
          </p:nvPr>
        </p:nvGrpSpPr>
        <p:grpSpPr>
          <a:xfrm>
            <a:off x="6061764" y="4294064"/>
            <a:ext cx="910954" cy="456668"/>
            <a:chOff x="13293" y="9627"/>
            <a:chExt cx="1913" cy="959"/>
          </a:xfrm>
        </p:grpSpPr>
        <p:sp>
          <p:nvSpPr>
            <p:cNvPr id="81" name="MMConnector"/>
            <p:cNvSpPr/>
            <p:nvPr>
              <p:custDataLst>
                <p:tags r:id="rId46"/>
              </p:custDataLst>
            </p:nvPr>
          </p:nvSpPr>
          <p:spPr>
            <a:xfrm>
              <a:off x="13293" y="9913"/>
              <a:ext cx="628" cy="673"/>
            </a:xfrm>
            <a:custGeom>
              <a:rect l="0" t="0" r="0" b="0"/>
              <a:pathLst>
                <a:path w="250800" h="308750" fill="none">
                  <a:moveTo>
                    <a:pt x="-125400" y="-154375"/>
                  </a:moveTo>
                  <a:cubicBezTo>
                    <a:pt x="9893" y="-154375"/>
                    <a:pt x="-31445" y="154375"/>
                    <a:pt x="125400" y="154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82" name="SubTopic"/>
            <p:cNvSpPr/>
            <p:nvPr>
              <p:custDataLst>
                <p:tags r:id="rId47"/>
              </p:custDataLst>
            </p:nvPr>
          </p:nvSpPr>
          <p:spPr>
            <a:xfrm>
              <a:off x="13583" y="9627"/>
              <a:ext cx="1623" cy="622"/>
            </a:xfrm>
            <a:custGeom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 err="1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发电机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3" name="组合 82" title=""/>
          <p:cNvGrpSpPr/>
          <p:nvPr>
            <p:custDataLst>
              <p:tags r:id="rId48"/>
            </p:custDataLst>
          </p:nvPr>
        </p:nvGrpSpPr>
        <p:grpSpPr>
          <a:xfrm>
            <a:off x="1361042" y="1991405"/>
            <a:ext cx="866668" cy="798096"/>
            <a:chOff x="2744" y="4407"/>
            <a:chExt cx="1820" cy="1676"/>
          </a:xfrm>
        </p:grpSpPr>
        <p:sp>
          <p:nvSpPr>
            <p:cNvPr id="84" name="MMConnector"/>
            <p:cNvSpPr/>
            <p:nvPr>
              <p:custDataLst>
                <p:tags r:id="rId49"/>
              </p:custDataLst>
            </p:nvPr>
          </p:nvSpPr>
          <p:spPr>
            <a:xfrm>
              <a:off x="3960" y="4407"/>
              <a:ext cx="604" cy="1676"/>
            </a:xfrm>
            <a:custGeom>
              <a:rect l="0" t="0" r="0" b="0"/>
              <a:pathLst>
                <a:path w="250800" h="486400" fill="none">
                  <a:moveTo>
                    <a:pt x="125400" y="-243200"/>
                  </a:moveTo>
                  <a:cubicBezTo>
                    <a:pt x="-26842" y="-243200"/>
                    <a:pt x="70990" y="243200"/>
                    <a:pt x="-125400" y="2432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85" name="SubTopic"/>
            <p:cNvSpPr/>
            <p:nvPr>
              <p:custDataLst>
                <p:tags r:id="rId50"/>
              </p:custDataLst>
            </p:nvPr>
          </p:nvSpPr>
          <p:spPr>
            <a:xfrm>
              <a:off x="2744" y="4623"/>
              <a:ext cx="915" cy="622"/>
            </a:xfrm>
            <a:custGeom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磁化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6" name="组合 85" title=""/>
          <p:cNvGrpSpPr/>
          <p:nvPr>
            <p:custDataLst>
              <p:tags r:id="rId51"/>
            </p:custDataLst>
          </p:nvPr>
        </p:nvGrpSpPr>
        <p:grpSpPr>
          <a:xfrm>
            <a:off x="1548662" y="3560931"/>
            <a:ext cx="1006192" cy="370000"/>
            <a:chOff x="3138" y="7703"/>
            <a:chExt cx="2113" cy="777"/>
          </a:xfrm>
        </p:grpSpPr>
        <p:sp>
          <p:nvSpPr>
            <p:cNvPr id="87" name="MMConnector"/>
            <p:cNvSpPr/>
            <p:nvPr>
              <p:custDataLst>
                <p:tags r:id="rId52"/>
              </p:custDataLst>
            </p:nvPr>
          </p:nvSpPr>
          <p:spPr>
            <a:xfrm>
              <a:off x="4647" y="8170"/>
              <a:ext cx="604" cy="311"/>
            </a:xfrm>
            <a:custGeom>
              <a:rect l="0" t="0" r="0" b="0"/>
              <a:pathLst>
                <a:path w="250800" h="90250" fill="none">
                  <a:moveTo>
                    <a:pt x="125400" y="-45125"/>
                  </a:moveTo>
                  <a:cubicBezTo>
                    <a:pt x="14483" y="-45125"/>
                    <a:pt x="-25434" y="45125"/>
                    <a:pt x="-125400" y="45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88" name="SubTopic"/>
            <p:cNvSpPr/>
            <p:nvPr>
              <p:custDataLst>
                <p:tags r:id="rId53"/>
              </p:custDataLst>
            </p:nvPr>
          </p:nvSpPr>
          <p:spPr>
            <a:xfrm>
              <a:off x="3138" y="7703"/>
              <a:ext cx="1207" cy="622"/>
            </a:xfrm>
            <a:custGeom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磁感线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9" name="组合 88" title=""/>
          <p:cNvGrpSpPr/>
          <p:nvPr>
            <p:custDataLst>
              <p:tags r:id="rId54"/>
            </p:custDataLst>
          </p:nvPr>
        </p:nvGrpSpPr>
        <p:grpSpPr>
          <a:xfrm>
            <a:off x="1548662" y="4141885"/>
            <a:ext cx="1006192" cy="864763"/>
            <a:chOff x="3138" y="8923"/>
            <a:chExt cx="2113" cy="1816"/>
          </a:xfrm>
        </p:grpSpPr>
        <p:sp>
          <p:nvSpPr>
            <p:cNvPr id="90" name="MMConnector"/>
            <p:cNvSpPr/>
            <p:nvPr>
              <p:custDataLst>
                <p:tags r:id="rId55"/>
              </p:custDataLst>
            </p:nvPr>
          </p:nvSpPr>
          <p:spPr>
            <a:xfrm>
              <a:off x="4647" y="8923"/>
              <a:ext cx="604" cy="1817"/>
            </a:xfrm>
            <a:custGeom>
              <a:rect l="0" t="0" r="0" b="0"/>
              <a:pathLst>
                <a:path w="250800" h="527250" fill="none">
                  <a:moveTo>
                    <a:pt x="125400" y="-263625"/>
                  </a:moveTo>
                  <a:cubicBezTo>
                    <a:pt x="-30216" y="-263625"/>
                    <a:pt x="78864" y="263625"/>
                    <a:pt x="-125400" y="263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91" name="SubTopic"/>
            <p:cNvSpPr/>
            <p:nvPr>
              <p:custDataLst>
                <p:tags r:id="rId56"/>
              </p:custDataLst>
            </p:nvPr>
          </p:nvSpPr>
          <p:spPr>
            <a:xfrm>
              <a:off x="3138" y="9209"/>
              <a:ext cx="1207" cy="622"/>
            </a:xfrm>
            <a:custGeom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地磁场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2" name="组合 91" title=""/>
          <p:cNvGrpSpPr/>
          <p:nvPr>
            <p:custDataLst>
              <p:tags r:id="rId57"/>
            </p:custDataLst>
          </p:nvPr>
        </p:nvGrpSpPr>
        <p:grpSpPr>
          <a:xfrm>
            <a:off x="685804" y="4099028"/>
            <a:ext cx="1006669" cy="564763"/>
            <a:chOff x="1326" y="8833"/>
            <a:chExt cx="2114" cy="1186"/>
          </a:xfrm>
        </p:grpSpPr>
        <p:sp>
          <p:nvSpPr>
            <p:cNvPr id="93" name="MMConnector"/>
            <p:cNvSpPr/>
            <p:nvPr>
              <p:custDataLst>
                <p:tags r:id="rId58"/>
              </p:custDataLst>
            </p:nvPr>
          </p:nvSpPr>
          <p:spPr>
            <a:xfrm>
              <a:off x="2836" y="9643"/>
              <a:ext cx="604" cy="376"/>
            </a:xfrm>
            <a:custGeom>
              <a:rect l="0" t="0" r="0" b="0"/>
              <a:pathLst>
                <a:path w="250800" h="109250" fill="none">
                  <a:moveTo>
                    <a:pt x="125400" y="54625"/>
                  </a:moveTo>
                  <a:cubicBezTo>
                    <a:pt x="12272" y="54625"/>
                    <a:pt x="-20275" y="-54625"/>
                    <a:pt x="-125400" y="-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94" name="SubTopic"/>
            <p:cNvSpPr/>
            <p:nvPr>
              <p:custDataLst>
                <p:tags r:id="rId59"/>
              </p:custDataLst>
            </p:nvPr>
          </p:nvSpPr>
          <p:spPr>
            <a:xfrm>
              <a:off x="1326" y="8833"/>
              <a:ext cx="1207" cy="622"/>
            </a:xfrm>
            <a:custGeom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磁偏角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5" name="组合 94" title=""/>
          <p:cNvGrpSpPr/>
          <p:nvPr>
            <p:custDataLst>
              <p:tags r:id="rId60"/>
            </p:custDataLst>
          </p:nvPr>
        </p:nvGrpSpPr>
        <p:grpSpPr>
          <a:xfrm>
            <a:off x="685804" y="4457600"/>
            <a:ext cx="1006669" cy="385238"/>
            <a:chOff x="1326" y="9586"/>
            <a:chExt cx="2114" cy="809"/>
          </a:xfrm>
        </p:grpSpPr>
        <p:sp>
          <p:nvSpPr>
            <p:cNvPr id="96" name="MMConnector"/>
            <p:cNvSpPr/>
            <p:nvPr>
              <p:custDataLst>
                <p:tags r:id="rId61"/>
              </p:custDataLst>
            </p:nvPr>
          </p:nvSpPr>
          <p:spPr>
            <a:xfrm>
              <a:off x="2836" y="10019"/>
              <a:ext cx="604" cy="376"/>
            </a:xfrm>
            <a:custGeom>
              <a:rect l="0" t="0" r="0" b="0"/>
              <a:pathLst>
                <a:path w="250800" h="109250" fill="none">
                  <a:moveTo>
                    <a:pt x="125400" y="-54625"/>
                  </a:moveTo>
                  <a:cubicBezTo>
                    <a:pt x="12272" y="-54625"/>
                    <a:pt x="-20275" y="54625"/>
                    <a:pt x="-125400" y="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97" name="SubTopic"/>
            <p:cNvSpPr/>
            <p:nvPr>
              <p:custDataLst>
                <p:tags r:id="rId62"/>
              </p:custDataLst>
            </p:nvPr>
          </p:nvSpPr>
          <p:spPr>
            <a:xfrm>
              <a:off x="1326" y="9586"/>
              <a:ext cx="1207" cy="622"/>
            </a:xfrm>
            <a:custGeom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指南针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8" name="组合 97" title=""/>
          <p:cNvGrpSpPr/>
          <p:nvPr>
            <p:custDataLst>
              <p:tags r:id="rId63"/>
            </p:custDataLst>
          </p:nvPr>
        </p:nvGrpSpPr>
        <p:grpSpPr>
          <a:xfrm>
            <a:off x="825328" y="3381883"/>
            <a:ext cx="867144" cy="564763"/>
            <a:chOff x="1619" y="7327"/>
            <a:chExt cx="1821" cy="1186"/>
          </a:xfrm>
        </p:grpSpPr>
        <p:sp>
          <p:nvSpPr>
            <p:cNvPr id="99" name="MMConnector"/>
            <p:cNvSpPr/>
            <p:nvPr>
              <p:custDataLst>
                <p:tags r:id="rId64"/>
              </p:custDataLst>
            </p:nvPr>
          </p:nvSpPr>
          <p:spPr>
            <a:xfrm>
              <a:off x="2836" y="8137"/>
              <a:ext cx="604" cy="376"/>
            </a:xfrm>
            <a:custGeom>
              <a:rect l="0" t="0" r="0" b="0"/>
              <a:pathLst>
                <a:path w="250800" h="109250" fill="none">
                  <a:moveTo>
                    <a:pt x="125400" y="54625"/>
                  </a:moveTo>
                  <a:cubicBezTo>
                    <a:pt x="12272" y="54625"/>
                    <a:pt x="-20275" y="-54625"/>
                    <a:pt x="-125400" y="-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00" name="SubTopic"/>
            <p:cNvSpPr/>
            <p:nvPr>
              <p:custDataLst>
                <p:tags r:id="rId65"/>
              </p:custDataLst>
            </p:nvPr>
          </p:nvSpPr>
          <p:spPr>
            <a:xfrm>
              <a:off x="1619" y="7327"/>
              <a:ext cx="915" cy="622"/>
            </a:xfrm>
            <a:custGeom>
              <a:gdLst>
                <a:gd name="rtl" fmla="*/ 54150 w 380000"/>
                <a:gd name="rtt" fmla="*/ 26030 h 180500"/>
                <a:gd name="rtr" fmla="*/ 327750 w 380000"/>
                <a:gd name="rtb" fmla="*/ 162830 h 180500"/>
              </a:gdLst>
              <a:rect l="rtl" t="rtt" r="rtr" b="rtb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方向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1" name="组合 100" title=""/>
          <p:cNvGrpSpPr/>
          <p:nvPr>
            <p:custDataLst>
              <p:tags r:id="rId66"/>
            </p:custDataLst>
          </p:nvPr>
        </p:nvGrpSpPr>
        <p:grpSpPr>
          <a:xfrm>
            <a:off x="385327" y="3740455"/>
            <a:ext cx="1307145" cy="385238"/>
            <a:chOff x="695" y="8080"/>
            <a:chExt cx="2745" cy="809"/>
          </a:xfrm>
        </p:grpSpPr>
        <p:sp>
          <p:nvSpPr>
            <p:cNvPr id="102" name="MMConnector"/>
            <p:cNvSpPr/>
            <p:nvPr>
              <p:custDataLst>
                <p:tags r:id="rId67"/>
              </p:custDataLst>
            </p:nvPr>
          </p:nvSpPr>
          <p:spPr>
            <a:xfrm>
              <a:off x="2836" y="8513"/>
              <a:ext cx="604" cy="376"/>
            </a:xfrm>
            <a:custGeom>
              <a:rect l="0" t="0" r="0" b="0"/>
              <a:pathLst>
                <a:path w="250800" h="109250" fill="none">
                  <a:moveTo>
                    <a:pt x="125400" y="-54625"/>
                  </a:moveTo>
                  <a:cubicBezTo>
                    <a:pt x="12272" y="-54625"/>
                    <a:pt x="-20275" y="54625"/>
                    <a:pt x="-125400" y="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03" name="SubTopic"/>
            <p:cNvSpPr/>
            <p:nvPr>
              <p:custDataLst>
                <p:tags r:id="rId68"/>
              </p:custDataLst>
            </p:nvPr>
          </p:nvSpPr>
          <p:spPr>
            <a:xfrm>
              <a:off x="695" y="8080"/>
              <a:ext cx="1803" cy="622"/>
            </a:xfrm>
            <a:custGeom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假想曲线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4" name="组合 103" title=""/>
          <p:cNvGrpSpPr/>
          <p:nvPr>
            <p:custDataLst>
              <p:tags r:id="rId69"/>
            </p:custDataLst>
          </p:nvPr>
        </p:nvGrpSpPr>
        <p:grpSpPr>
          <a:xfrm>
            <a:off x="4590572" y="1242833"/>
            <a:ext cx="1650002" cy="1838574"/>
            <a:chOff x="9526" y="2835"/>
            <a:chExt cx="3465" cy="3861"/>
          </a:xfrm>
          <a:solidFill>
            <a:srgbClr val="008080"/>
          </a:solidFill>
        </p:grpSpPr>
        <p:sp>
          <p:nvSpPr>
            <p:cNvPr id="105" name="MMConnector"/>
            <p:cNvSpPr/>
            <p:nvPr>
              <p:custDataLst>
                <p:tags r:id="rId70"/>
              </p:custDataLst>
            </p:nvPr>
          </p:nvSpPr>
          <p:spPr>
            <a:xfrm>
              <a:off x="9526" y="4698"/>
              <a:ext cx="2142" cy="1999"/>
            </a:xfrm>
            <a:custGeom>
              <a:rect l="0" t="0" r="0" b="0"/>
              <a:pathLst>
                <a:path w="889838" h="580195">
                  <a:moveTo>
                    <a:pt x="-204798" y="167554"/>
                  </a:moveTo>
                  <a:cubicBezTo>
                    <a:pt x="-219531" y="179790"/>
                    <a:pt x="-221407" y="197325"/>
                    <a:pt x="-211947" y="208485"/>
                  </a:cubicBezTo>
                  <a:cubicBezTo>
                    <a:pt x="-202487" y="219645"/>
                    <a:pt x="-184609" y="220975"/>
                    <a:pt x="-170398" y="208136"/>
                  </a:cubicBezTo>
                  <a:cubicBezTo>
                    <a:pt x="-157001" y="196032"/>
                    <a:pt x="-143603" y="183928"/>
                    <a:pt x="-130495" y="171586"/>
                  </a:cubicBezTo>
                  <a:cubicBezTo>
                    <a:pt x="-117388" y="159245"/>
                    <a:pt x="-104570" y="146666"/>
                    <a:pt x="-91904" y="133982"/>
                  </a:cubicBezTo>
                  <a:cubicBezTo>
                    <a:pt x="-79239" y="121298"/>
                    <a:pt x="-66727" y="108509"/>
                    <a:pt x="-54344" y="95640"/>
                  </a:cubicBezTo>
                  <a:cubicBezTo>
                    <a:pt x="-41961" y="82770"/>
                    <a:pt x="-29706" y="69821"/>
                    <a:pt x="-17525" y="56842"/>
                  </a:cubicBezTo>
                  <a:cubicBezTo>
                    <a:pt x="-5343" y="43863"/>
                    <a:pt x="6764" y="30853"/>
                    <a:pt x="18845" y="17853"/>
                  </a:cubicBezTo>
                  <a:cubicBezTo>
                    <a:pt x="30926" y="4853"/>
                    <a:pt x="42980" y="-8138"/>
                    <a:pt x="55055" y="-21077"/>
                  </a:cubicBezTo>
                  <a:cubicBezTo>
                    <a:pt x="67131" y="-34016"/>
                    <a:pt x="79228" y="-46904"/>
                    <a:pt x="91394" y="-59698"/>
                  </a:cubicBezTo>
                  <a:cubicBezTo>
                    <a:pt x="103560" y="-72492"/>
                    <a:pt x="115796" y="-85191"/>
                    <a:pt x="128147" y="-97751"/>
                  </a:cubicBezTo>
                  <a:cubicBezTo>
                    <a:pt x="140499" y="-110311"/>
                    <a:pt x="152966" y="-122730"/>
                    <a:pt x="165595" y="-134959"/>
                  </a:cubicBezTo>
                  <a:cubicBezTo>
                    <a:pt x="178224" y="-147188"/>
                    <a:pt x="191015" y="-159227"/>
                    <a:pt x="204011" y="-171019"/>
                  </a:cubicBezTo>
                  <a:cubicBezTo>
                    <a:pt x="217006" y="-182812"/>
                    <a:pt x="230206" y="-194357"/>
                    <a:pt x="243650" y="-205594"/>
                  </a:cubicBezTo>
                  <a:cubicBezTo>
                    <a:pt x="257094" y="-216831"/>
                    <a:pt x="270781" y="-227759"/>
                    <a:pt x="284744" y="-238309"/>
                  </a:cubicBezTo>
                  <a:cubicBezTo>
                    <a:pt x="298706" y="-248860"/>
                    <a:pt x="312944" y="-259034"/>
                    <a:pt x="327478" y="-268758"/>
                  </a:cubicBezTo>
                  <a:cubicBezTo>
                    <a:pt x="342013" y="-278482"/>
                    <a:pt x="356844" y="-287756"/>
                    <a:pt x="371976" y="-296509"/>
                  </a:cubicBezTo>
                  <a:cubicBezTo>
                    <a:pt x="387109" y="-305262"/>
                    <a:pt x="402542" y="-313493"/>
                    <a:pt x="418275" y="-321137"/>
                  </a:cubicBezTo>
                  <a:cubicBezTo>
                    <a:pt x="434009" y="-328781"/>
                    <a:pt x="450044" y="-335838"/>
                    <a:pt x="466312" y="-342253"/>
                  </a:cubicBezTo>
                  <a:cubicBezTo>
                    <a:pt x="482580" y="-348668"/>
                    <a:pt x="499081" y="-354442"/>
                    <a:pt x="515916" y="-359547"/>
                  </a:cubicBezTo>
                  <a:cubicBezTo>
                    <a:pt x="532751" y="-364653"/>
                    <a:pt x="549919" y="-369089"/>
                    <a:pt x="566831" y="-372829"/>
                  </a:cubicBezTo>
                  <a:cubicBezTo>
                    <a:pt x="583742" y="-376569"/>
                    <a:pt x="600397" y="-379613"/>
                    <a:pt x="618739" y="-382042"/>
                  </a:cubicBezTo>
                  <a:cubicBezTo>
                    <a:pt x="637080" y="-384471"/>
                    <a:pt x="657108" y="-386286"/>
                    <a:pt x="671306" y="-387268"/>
                  </a:cubicBezTo>
                  <a:cubicBezTo>
                    <a:pt x="685504" y="-388250"/>
                    <a:pt x="693872" y="-388400"/>
                    <a:pt x="702240" y="-388550"/>
                  </a:cubicBezTo>
                  <a:cubicBezTo>
                    <a:pt x="704976" y="-388599"/>
                    <a:pt x="706800" y="-390260"/>
                    <a:pt x="706800" y="-392350"/>
                  </a:cubicBezTo>
                  <a:cubicBezTo>
                    <a:pt x="706800" y="-394440"/>
                    <a:pt x="704975" y="-396085"/>
                    <a:pt x="702240" y="-396150"/>
                  </a:cubicBezTo>
                  <a:cubicBezTo>
                    <a:pt x="693792" y="-396351"/>
                    <a:pt x="685343" y="-396552"/>
                    <a:pt x="670939" y="-396157"/>
                  </a:cubicBezTo>
                  <a:cubicBezTo>
                    <a:pt x="656535" y="-395761"/>
                    <a:pt x="636174" y="-394770"/>
                    <a:pt x="617455" y="-393079"/>
                  </a:cubicBezTo>
                  <a:cubicBezTo>
                    <a:pt x="598736" y="-391388"/>
                    <a:pt x="581659" y="-388999"/>
                    <a:pt x="564261" y="-385905"/>
                  </a:cubicBezTo>
                  <a:cubicBezTo>
                    <a:pt x="546862" y="-382811"/>
                    <a:pt x="529143" y="-379012"/>
                    <a:pt x="511706" y="-374508"/>
                  </a:cubicBezTo>
                  <a:cubicBezTo>
                    <a:pt x="494269" y="-370003"/>
                    <a:pt x="477115" y="-364793"/>
                    <a:pt x="460153" y="-358908"/>
                  </a:cubicBezTo>
                  <a:cubicBezTo>
                    <a:pt x="443191" y="-353022"/>
                    <a:pt x="426422" y="-346462"/>
                    <a:pt x="409927" y="-339281"/>
                  </a:cubicBezTo>
                  <a:cubicBezTo>
                    <a:pt x="393432" y="-332100"/>
                    <a:pt x="377210" y="-324297"/>
                    <a:pt x="361276" y="-315946"/>
                  </a:cubicBezTo>
                  <a:cubicBezTo>
                    <a:pt x="345341" y="-307594"/>
                    <a:pt x="329693" y="-298692"/>
                    <a:pt x="314340" y="-289321"/>
                  </a:cubicBezTo>
                  <a:cubicBezTo>
                    <a:pt x="298986" y="-279950"/>
                    <a:pt x="283927" y="-270109"/>
                    <a:pt x="269148" y="-259880"/>
                  </a:cubicBezTo>
                  <a:cubicBezTo>
                    <a:pt x="254369" y="-249650"/>
                    <a:pt x="239871" y="-239032"/>
                    <a:pt x="225629" y="-228101"/>
                  </a:cubicBezTo>
                  <a:cubicBezTo>
                    <a:pt x="211387" y="-217171"/>
                    <a:pt x="197400" y="-205929"/>
                    <a:pt x="183635" y="-194446"/>
                  </a:cubicBezTo>
                  <a:cubicBezTo>
                    <a:pt x="169869" y="-182963"/>
                    <a:pt x="156325" y="-171238"/>
                    <a:pt x="142963" y="-159336"/>
                  </a:cubicBezTo>
                  <a:cubicBezTo>
                    <a:pt x="129601" y="-147434"/>
                    <a:pt x="116420" y="-135353"/>
                    <a:pt x="103378" y="-123152"/>
                  </a:cubicBezTo>
                  <a:cubicBezTo>
                    <a:pt x="90337" y="-110951"/>
                    <a:pt x="77435" y="-98629"/>
                    <a:pt x="64628" y="-86239"/>
                  </a:cubicBezTo>
                  <a:cubicBezTo>
                    <a:pt x="51822" y="-73848"/>
                    <a:pt x="39111" y="-61389"/>
                    <a:pt x="26453" y="-48909"/>
                  </a:cubicBezTo>
                  <a:cubicBezTo>
                    <a:pt x="13794" y="-36430"/>
                    <a:pt x="1188" y="-23930"/>
                    <a:pt x="-11410" y="-11457"/>
                  </a:cubicBezTo>
                  <a:cubicBezTo>
                    <a:pt x="-24007" y="1015"/>
                    <a:pt x="-36596" y="13460"/>
                    <a:pt x="-49217" y="25833"/>
                  </a:cubicBezTo>
                  <a:cubicBezTo>
                    <a:pt x="-61838" y="38206"/>
                    <a:pt x="-74492" y="50507"/>
                    <a:pt x="-87223" y="62680"/>
                  </a:cubicBezTo>
                  <a:cubicBezTo>
                    <a:pt x="-99954" y="74854"/>
                    <a:pt x="-112762" y="86899"/>
                    <a:pt x="-125670" y="98792"/>
                  </a:cubicBezTo>
                  <a:cubicBezTo>
                    <a:pt x="-138578" y="110685"/>
                    <a:pt x="-151586" y="122425"/>
                    <a:pt x="-164791" y="133860"/>
                  </a:cubicBezTo>
                  <a:cubicBezTo>
                    <a:pt x="-177995" y="145295"/>
                    <a:pt x="-191396" y="156424"/>
                    <a:pt x="-204798" y="167554"/>
                  </a:cubicBezTo>
                  <a:close/>
                </a:path>
              </a:pathLst>
            </a:custGeom>
            <a:grpFill/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06" name="MainTopic"/>
            <p:cNvSpPr/>
            <p:nvPr>
              <p:custDataLst>
                <p:tags r:id="rId71"/>
              </p:custDataLst>
            </p:nvPr>
          </p:nvSpPr>
          <p:spPr>
            <a:xfrm>
              <a:off x="11217" y="2835"/>
              <a:ext cx="1775" cy="1021"/>
            </a:xfrm>
            <a:custGeom>
              <a:gdLst>
                <a:gd name="rtl" fmla="*/ 135280 w 737200"/>
                <a:gd name="rtt" fmla="*/ 71440 h 296400"/>
                <a:gd name="rtr" fmla="*/ 598880 w 737200"/>
                <a:gd name="rtb" fmla="*/ 238640 h 296400"/>
              </a:gdLst>
              <a:rect l="rtl" t="rtt" r="rtr" b="rtb"/>
              <a:pathLst>
                <a:path w="737200" h="296400">
                  <a:moveTo>
                    <a:pt x="30400" y="0"/>
                  </a:moveTo>
                  <a:lnTo>
                    <a:pt x="706800" y="0"/>
                  </a:lnTo>
                  <a:cubicBezTo>
                    <a:pt x="723581" y="0"/>
                    <a:pt x="737200" y="13619"/>
                    <a:pt x="737200" y="30400"/>
                  </a:cubicBezTo>
                  <a:lnTo>
                    <a:pt x="737200" y="266000"/>
                  </a:lnTo>
                  <a:cubicBezTo>
                    <a:pt x="737200" y="282781"/>
                    <a:pt x="723581" y="296400"/>
                    <a:pt x="7068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 err="1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72" action="ppaction://hlinksldjump"/>
                </a:rPr>
                <a:t>电生磁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7" name="组合 106" title=""/>
          <p:cNvGrpSpPr/>
          <p:nvPr>
            <p:custDataLst>
              <p:tags r:id="rId73"/>
            </p:custDataLst>
          </p:nvPr>
        </p:nvGrpSpPr>
        <p:grpSpPr>
          <a:xfrm>
            <a:off x="6384384" y="867118"/>
            <a:ext cx="1900003" cy="780478"/>
            <a:chOff x="13293" y="2046"/>
            <a:chExt cx="3990" cy="1639"/>
          </a:xfrm>
        </p:grpSpPr>
        <p:sp>
          <p:nvSpPr>
            <p:cNvPr id="108" name="MMConnector"/>
            <p:cNvSpPr/>
            <p:nvPr>
              <p:custDataLst>
                <p:tags r:id="rId74"/>
              </p:custDataLst>
            </p:nvPr>
          </p:nvSpPr>
          <p:spPr>
            <a:xfrm>
              <a:off x="13293" y="3007"/>
              <a:ext cx="604" cy="678"/>
            </a:xfrm>
            <a:custGeom>
              <a:rect l="0" t="0" r="0" b="0"/>
              <a:pathLst>
                <a:path w="250800" h="196650" fill="none">
                  <a:moveTo>
                    <a:pt x="-125400" y="98325"/>
                  </a:moveTo>
                  <a:cubicBezTo>
                    <a:pt x="-2277" y="98325"/>
                    <a:pt x="-3047" y="-98325"/>
                    <a:pt x="125400" y="-983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09" name="SubTopic"/>
            <p:cNvSpPr/>
            <p:nvPr>
              <p:custDataLst>
                <p:tags r:id="rId75"/>
              </p:custDataLst>
            </p:nvPr>
          </p:nvSpPr>
          <p:spPr>
            <a:xfrm>
              <a:off x="13556" y="2046"/>
              <a:ext cx="3727" cy="622"/>
            </a:xfrm>
            <a:custGeom>
              <a:gdLst>
                <a:gd name="rtl" fmla="*/ 54150 w 866400"/>
                <a:gd name="rtt" fmla="*/ 26030 h 180500"/>
                <a:gd name="rtr" fmla="*/ 814150 w 866400"/>
                <a:gd name="rtb" fmla="*/ 162830 h 180500"/>
              </a:gdLst>
              <a:rect l="rtl" t="rtt" r="rtr" b="rtb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lang="zh-CN"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通电螺线管的磁场</a:t>
              </a:r>
              <a:endParaRPr lang="zh-CN"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10" name="组合 109" title=""/>
          <p:cNvGrpSpPr/>
          <p:nvPr>
            <p:custDataLst>
              <p:tags r:id="rId76"/>
            </p:custDataLst>
          </p:nvPr>
        </p:nvGrpSpPr>
        <p:grpSpPr>
          <a:xfrm>
            <a:off x="6384384" y="1225690"/>
            <a:ext cx="1187144" cy="314286"/>
            <a:chOff x="13293" y="2799"/>
            <a:chExt cx="2493" cy="660"/>
          </a:xfrm>
        </p:grpSpPr>
        <p:sp>
          <p:nvSpPr>
            <p:cNvPr id="111" name="MMConnector"/>
            <p:cNvSpPr/>
            <p:nvPr>
              <p:custDataLst>
                <p:tags r:id="rId77"/>
              </p:custDataLst>
            </p:nvPr>
          </p:nvSpPr>
          <p:spPr>
            <a:xfrm>
              <a:off x="13293" y="3384"/>
              <a:ext cx="604" cy="75"/>
            </a:xfrm>
            <a:custGeom>
              <a:rect l="0" t="0" r="0" b="0"/>
              <a:pathLst>
                <a:path w="250800" h="21850" fill="none">
                  <a:moveTo>
                    <a:pt x="-125400" y="-10925"/>
                  </a:moveTo>
                  <a:cubicBezTo>
                    <a:pt x="-25080" y="-10925"/>
                    <a:pt x="50160" y="10925"/>
                    <a:pt x="125400" y="109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12" name="SubTopic"/>
            <p:cNvSpPr/>
            <p:nvPr>
              <p:custDataLst>
                <p:tags r:id="rId78"/>
              </p:custDataLst>
            </p:nvPr>
          </p:nvSpPr>
          <p:spPr>
            <a:xfrm>
              <a:off x="13557" y="2799"/>
              <a:ext cx="2229" cy="622"/>
            </a:xfrm>
            <a:custGeom>
              <a:gdLst>
                <a:gd name="rtl" fmla="*/ 54150 w 1109600"/>
                <a:gd name="rtt" fmla="*/ 26030 h 180500"/>
                <a:gd name="rtr" fmla="*/ 1057350 w 1109600"/>
                <a:gd name="rtb" fmla="*/ 162830 h 180500"/>
              </a:gdLst>
              <a:rect l="rtl" t="rtt" r="rtr" b="rtb"/>
              <a:pathLst>
                <a:path w="1109600" h="180500" stroke="0">
                  <a:moveTo>
                    <a:pt x="0" y="0"/>
                  </a:moveTo>
                  <a:lnTo>
                    <a:pt x="1109600" y="0"/>
                  </a:lnTo>
                  <a:lnTo>
                    <a:pt x="1109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1109600" h="180500" fill="none">
                  <a:moveTo>
                    <a:pt x="0" y="180500"/>
                  </a:moveTo>
                  <a:lnTo>
                    <a:pt x="1109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lang="zh-CN"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安培定则</a:t>
              </a:r>
              <a:endParaRPr lang="zh-CN"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13" name="组合 112" title=""/>
          <p:cNvGrpSpPr/>
          <p:nvPr>
            <p:custDataLst>
              <p:tags r:id="rId79"/>
            </p:custDataLst>
          </p:nvPr>
        </p:nvGrpSpPr>
        <p:grpSpPr>
          <a:xfrm>
            <a:off x="6384384" y="1584261"/>
            <a:ext cx="1729051" cy="830477"/>
            <a:chOff x="13293" y="3552"/>
            <a:chExt cx="3631" cy="1744"/>
          </a:xfrm>
        </p:grpSpPr>
        <p:sp>
          <p:nvSpPr>
            <p:cNvPr id="114" name="MMConnector"/>
            <p:cNvSpPr/>
            <p:nvPr>
              <p:custDataLst>
                <p:tags r:id="rId80"/>
              </p:custDataLst>
            </p:nvPr>
          </p:nvSpPr>
          <p:spPr>
            <a:xfrm>
              <a:off x="13293" y="3996"/>
              <a:ext cx="604" cy="1300"/>
            </a:xfrm>
            <a:custGeom>
              <a:rect l="0" t="0" r="0" b="0"/>
              <a:pathLst>
                <a:path w="250800" h="377150" fill="none">
                  <a:moveTo>
                    <a:pt x="-125400" y="-188575"/>
                  </a:moveTo>
                  <a:cubicBezTo>
                    <a:pt x="16814" y="-188575"/>
                    <a:pt x="-47593" y="188575"/>
                    <a:pt x="125400" y="1885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15" name="SubTopic"/>
            <p:cNvSpPr/>
            <p:nvPr>
              <p:custDataLst>
                <p:tags r:id="rId81"/>
              </p:custDataLst>
            </p:nvPr>
          </p:nvSpPr>
          <p:spPr>
            <a:xfrm>
              <a:off x="13558" y="3552"/>
              <a:ext cx="3366" cy="1093"/>
            </a:xfrm>
            <a:custGeom>
              <a:gdLst>
                <a:gd name="rtl" fmla="*/ 54150 w 866400"/>
                <a:gd name="rtt" fmla="*/ 26030 h 317300"/>
                <a:gd name="rtr" fmla="*/ 814150 w 866400"/>
                <a:gd name="rtb" fmla="*/ 299630 h 317300"/>
              </a:gdLst>
              <a:rect l="rtl" t="rtt" r="rtr" b="rtb"/>
              <a:pathLst>
                <a:path w="866400" h="3173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317300"/>
                  </a:lnTo>
                  <a:lnTo>
                    <a:pt x="0" y="317300"/>
                  </a:lnTo>
                  <a:lnTo>
                    <a:pt x="0" y="0"/>
                  </a:lnTo>
                  <a:close/>
                </a:path>
                <a:path w="866400" h="317300" fill="none">
                  <a:moveTo>
                    <a:pt x="0" y="317300"/>
                  </a:moveTo>
                  <a:lnTo>
                    <a:pt x="866400" y="3173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square" lIns="0" tIns="0" rIns="0" bIns="16872" rtlCol="0" anchor="ctr"/>
            <a:lstStyle/>
            <a:p>
              <a:pPr algn="l"/>
              <a:r>
                <a:rPr sz="1800" b="0" err="1" smtClean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电磁铁磁性强</a:t>
              </a:r>
              <a:endParaRPr sz="1800" b="0" smtClean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l"/>
              <a:r>
                <a:rPr sz="1800" b="0" err="1" smtClean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弱的影响因素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16" name="组合 115" title=""/>
          <p:cNvGrpSpPr/>
          <p:nvPr>
            <p:custDataLst>
              <p:tags r:id="rId82"/>
            </p:custDataLst>
          </p:nvPr>
        </p:nvGrpSpPr>
        <p:grpSpPr>
          <a:xfrm>
            <a:off x="6421051" y="2967598"/>
            <a:ext cx="718096" cy="549525"/>
            <a:chOff x="14666" y="6728"/>
            <a:chExt cx="1508" cy="1154"/>
          </a:xfrm>
        </p:grpSpPr>
        <p:sp>
          <p:nvSpPr>
            <p:cNvPr id="117" name="MMConnector"/>
            <p:cNvSpPr/>
            <p:nvPr>
              <p:custDataLst>
                <p:tags r:id="rId83"/>
              </p:custDataLst>
            </p:nvPr>
          </p:nvSpPr>
          <p:spPr>
            <a:xfrm>
              <a:off x="14666" y="6818"/>
              <a:ext cx="604" cy="1064"/>
            </a:xfrm>
            <a:custGeom>
              <a:rect l="0" t="0" r="0" b="0"/>
              <a:pathLst>
                <a:path w="250800" h="308750" fill="none">
                  <a:moveTo>
                    <a:pt x="-125400" y="-154375"/>
                  </a:moveTo>
                  <a:cubicBezTo>
                    <a:pt x="9893" y="-154375"/>
                    <a:pt x="-31445" y="154375"/>
                    <a:pt x="125400" y="154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18" name="SubTopic"/>
            <p:cNvSpPr/>
            <p:nvPr>
              <p:custDataLst>
                <p:tags r:id="rId84"/>
              </p:custDataLst>
            </p:nvPr>
          </p:nvSpPr>
          <p:spPr>
            <a:xfrm>
              <a:off x="14968" y="6728"/>
              <a:ext cx="1207" cy="622"/>
            </a:xfrm>
            <a:custGeom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sz="1800" b="0" err="1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电动机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19" name="组合 118" title=""/>
          <p:cNvGrpSpPr/>
          <p:nvPr>
            <p:custDataLst>
              <p:tags r:id="rId85"/>
            </p:custDataLst>
          </p:nvPr>
        </p:nvGrpSpPr>
        <p:grpSpPr>
          <a:xfrm flipH="1">
            <a:off x="6040098" y="486757"/>
            <a:ext cx="1852636" cy="1352361"/>
            <a:chOff x="2263" y="5821"/>
            <a:chExt cx="2988" cy="2979"/>
          </a:xfrm>
        </p:grpSpPr>
        <p:sp>
          <p:nvSpPr>
            <p:cNvPr id="120" name="MMConnector"/>
            <p:cNvSpPr/>
            <p:nvPr>
              <p:custDataLst>
                <p:tags r:id="rId86"/>
              </p:custDataLst>
            </p:nvPr>
          </p:nvSpPr>
          <p:spPr>
            <a:xfrm>
              <a:off x="4647" y="7229"/>
              <a:ext cx="604" cy="1571"/>
            </a:xfrm>
            <a:custGeom>
              <a:rect l="0" t="0" r="0" b="0"/>
              <a:pathLst>
                <a:path w="250800" h="456000" fill="none">
                  <a:moveTo>
                    <a:pt x="125400" y="228000"/>
                  </a:moveTo>
                  <a:cubicBezTo>
                    <a:pt x="-24192" y="228000"/>
                    <a:pt x="64807" y="-228000"/>
                    <a:pt x="-125400" y="-2280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21" name="SubTopic"/>
            <p:cNvSpPr/>
            <p:nvPr>
              <p:custDataLst>
                <p:tags r:id="rId87"/>
              </p:custDataLst>
            </p:nvPr>
          </p:nvSpPr>
          <p:spPr>
            <a:xfrm>
              <a:off x="2263" y="5821"/>
              <a:ext cx="2111" cy="622"/>
            </a:xfrm>
            <a:custGeom>
              <a:gdLst>
                <a:gd name="rtl" fmla="*/ 54150 w 623200"/>
                <a:gd name="rtt" fmla="*/ 26030 h 180500"/>
                <a:gd name="rtr" fmla="*/ 570950 w 623200"/>
                <a:gd name="rtb" fmla="*/ 162830 h 180500"/>
              </a:gdLst>
              <a:rect l="rtl" t="rtt" r="rtr" b="rtb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lang="zh-CN"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电流的磁效应</a:t>
              </a:r>
              <a:endParaRPr lang="zh-CN"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22" name="组合 121" title=""/>
          <p:cNvGrpSpPr/>
          <p:nvPr>
            <p:custDataLst>
              <p:tags r:id="rId88"/>
            </p:custDataLst>
          </p:nvPr>
        </p:nvGrpSpPr>
        <p:grpSpPr>
          <a:xfrm>
            <a:off x="6080722" y="4622599"/>
            <a:ext cx="2247623" cy="744287"/>
            <a:chOff x="13178" y="3626"/>
            <a:chExt cx="4720" cy="1563"/>
          </a:xfrm>
        </p:grpSpPr>
        <p:sp>
          <p:nvSpPr>
            <p:cNvPr id="123" name="MMConnector"/>
            <p:cNvSpPr/>
            <p:nvPr>
              <p:custDataLst>
                <p:tags r:id="rId89"/>
              </p:custDataLst>
            </p:nvPr>
          </p:nvSpPr>
          <p:spPr>
            <a:xfrm>
              <a:off x="13178" y="3635"/>
              <a:ext cx="701" cy="1554"/>
            </a:xfrm>
            <a:custGeom>
              <a:rect l="0" t="0" r="0" b="0"/>
              <a:pathLst>
                <a:path w="250800" h="377150" fill="none">
                  <a:moveTo>
                    <a:pt x="-125400" y="-188575"/>
                  </a:moveTo>
                  <a:cubicBezTo>
                    <a:pt x="16814" y="-188575"/>
                    <a:pt x="-47593" y="188575"/>
                    <a:pt x="125400" y="1885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24" name="SubTopic"/>
            <p:cNvSpPr/>
            <p:nvPr>
              <p:custDataLst>
                <p:tags r:id="rId90"/>
              </p:custDataLst>
            </p:nvPr>
          </p:nvSpPr>
          <p:spPr>
            <a:xfrm>
              <a:off x="13418" y="3626"/>
              <a:ext cx="4480" cy="764"/>
            </a:xfrm>
            <a:custGeom>
              <a:gdLst>
                <a:gd name="rtl" fmla="*/ 54150 w 866400"/>
                <a:gd name="rtt" fmla="*/ 26030 h 317300"/>
                <a:gd name="rtr" fmla="*/ 814150 w 866400"/>
                <a:gd name="rtb" fmla="*/ 299630 h 317300"/>
              </a:gdLst>
              <a:rect l="rtl" t="rtt" r="rtr" b="rtb"/>
              <a:pathLst>
                <a:path w="866400" h="3173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317300"/>
                  </a:lnTo>
                  <a:lnTo>
                    <a:pt x="0" y="317300"/>
                  </a:lnTo>
                  <a:lnTo>
                    <a:pt x="0" y="0"/>
                  </a:lnTo>
                  <a:close/>
                </a:path>
                <a:path w="866400" h="317300" fill="none">
                  <a:moveTo>
                    <a:pt x="0" y="317300"/>
                  </a:moveTo>
                  <a:lnTo>
                    <a:pt x="866400" y="3173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square" lIns="0" tIns="0" rIns="0" bIns="16872" rtlCol="0" anchor="ctr"/>
            <a:lstStyle/>
            <a:p>
              <a:pPr algn="l"/>
              <a:r>
                <a:rPr lang="zh-CN" sz="1800" b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机械能转化为电能</a:t>
              </a:r>
              <a:endParaRPr lang="zh-CN"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26" name="组合 125" title=""/>
          <p:cNvGrpSpPr/>
          <p:nvPr>
            <p:custDataLst>
              <p:tags r:id="rId91"/>
            </p:custDataLst>
          </p:nvPr>
        </p:nvGrpSpPr>
        <p:grpSpPr>
          <a:xfrm>
            <a:off x="6393431" y="3166038"/>
            <a:ext cx="2515242" cy="1072383"/>
            <a:chOff x="14607" y="6338"/>
            <a:chExt cx="5282" cy="2252"/>
          </a:xfrm>
        </p:grpSpPr>
        <p:sp>
          <p:nvSpPr>
            <p:cNvPr id="127" name="MMConnector"/>
            <p:cNvSpPr/>
            <p:nvPr>
              <p:custDataLst>
                <p:tags r:id="rId92"/>
              </p:custDataLst>
            </p:nvPr>
          </p:nvSpPr>
          <p:spPr>
            <a:xfrm>
              <a:off x="14607" y="6545"/>
              <a:ext cx="585" cy="2045"/>
            </a:xfrm>
            <a:custGeom>
              <a:rect l="0" t="0" r="0" b="0"/>
              <a:pathLst>
                <a:path w="250800" h="308750" fill="none">
                  <a:moveTo>
                    <a:pt x="-125400" y="-154375"/>
                  </a:moveTo>
                  <a:cubicBezTo>
                    <a:pt x="9893" y="-154375"/>
                    <a:pt x="-31445" y="154375"/>
                    <a:pt x="125400" y="154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/>
          </p:txBody>
        </p:sp>
        <p:sp>
          <p:nvSpPr>
            <p:cNvPr id="128" name="SubTopic"/>
            <p:cNvSpPr/>
            <p:nvPr>
              <p:custDataLst>
                <p:tags r:id="rId93"/>
              </p:custDataLst>
            </p:nvPr>
          </p:nvSpPr>
          <p:spPr>
            <a:xfrm>
              <a:off x="14890" y="6338"/>
              <a:ext cx="4999" cy="1216"/>
            </a:xfrm>
            <a:custGeom>
              <a:gdLst>
                <a:gd name="rtl" fmla="*/ 54150 w 501600"/>
                <a:gd name="rtt" fmla="*/ 26030 h 180500"/>
                <a:gd name="rtr" fmla="*/ 449350 w 501600"/>
                <a:gd name="rtb" fmla="*/ 162830 h 180500"/>
              </a:gdLst>
              <a:rect l="rtl" t="rtt" r="rtr" b="rtb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 cap="flat">
              <a:solidFill>
                <a:srgbClr val="008080"/>
              </a:solidFill>
              <a:round/>
            </a:ln>
          </p:spPr>
          <p:txBody>
            <a:bodyPr wrap="none" lIns="0" tIns="0" rIns="0" bIns="16872" rtlCol="0" anchor="ctr"/>
            <a:lstStyle/>
            <a:p>
              <a:pPr algn="ctr"/>
              <a:r>
                <a:rPr lang="zh-CN" altLang="en-US" sz="1800" b="0" smtClean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跨学科实践：</a:t>
              </a:r>
              <a:endParaRPr lang="en-US" altLang="zh-CN" sz="1800" b="0" smtClean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 b="0" smtClean="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制作简易直流电动机</a:t>
              </a:r>
              <a:endParaRPr sz="1800" b="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" name="组合 9" title=""/>
          <p:cNvGrpSpPr/>
          <p:nvPr>
            <p:custDataLst>
              <p:tags r:id="rId94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9" name="组合 10"/>
            <p:cNvGrpSpPr/>
            <p:nvPr>
              <p:custDataLst>
                <p:tags r:id="rId9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1" name="矩形 10"/>
              <p:cNvSpPr/>
              <p:nvPr>
                <p:custDataLst>
                  <p:tags r:id="rId9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9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98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知识结构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643953" y="521493"/>
            <a:ext cx="7707842" cy="3484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一、磁现象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磁性：能够吸引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等物质的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性质。 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磁极 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(1)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定义：磁体的磁性最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的两个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部位叫作磁极。 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(2)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南极和北极：能够自由转动的磁体，例如悬吊着的小磁针，静止时指南的那个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磁极叫作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极，指北的那个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磁极叫作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极。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3625332" y="2056167"/>
            <a:ext cx="410953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强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6"/>
            </p:custDataLst>
          </p:nvPr>
        </p:nvSpPr>
        <p:spPr>
          <a:xfrm>
            <a:off x="3918345" y="3003334"/>
            <a:ext cx="29190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南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7"/>
            </p:custDataLst>
          </p:nvPr>
        </p:nvSpPr>
        <p:spPr>
          <a:xfrm>
            <a:off x="5165968" y="3057144"/>
            <a:ext cx="370200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S</a:t>
            </a:r>
            <a:endParaRPr lang="en-US" altLang="zh-CN" sz="2100" b="0" baseline="3000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2952087" y="1109344"/>
            <a:ext cx="1988859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铁、钴、镍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9"/>
            </p:custDataLst>
          </p:nvPr>
        </p:nvSpPr>
        <p:spPr>
          <a:xfrm>
            <a:off x="1548411" y="3503238"/>
            <a:ext cx="29190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北</a:t>
            </a:r>
            <a:endParaRPr lang="zh-CN" altLang="en-US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0"/>
            </p:custDataLst>
          </p:nvPr>
        </p:nvSpPr>
        <p:spPr>
          <a:xfrm>
            <a:off x="2766987" y="3545142"/>
            <a:ext cx="370200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N</a:t>
            </a:r>
            <a:endParaRPr lang="en-US" altLang="zh-CN" sz="2100" b="0" baseline="3000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7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9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" name="矩形 1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" name="矩形 2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磁现象</a:t>
              </a:r>
              <a:r>
                <a:rPr lang="en-US" altLang="zh-CN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643953" y="951969"/>
            <a:ext cx="7653846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3)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磁极间相互作用的规律：同名磁极相互</a:t>
            </a: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，异名磁极相互</a:t>
            </a:r>
            <a:r>
              <a:rPr lang="en-US" altLang="zh-CN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_______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磁化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：有些</a:t>
            </a:r>
            <a:r>
              <a:rPr lang="zh-CN" altLang="en-US" sz="21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物体在磁体或电流的作用下会获得磁性，这种</a:t>
            </a:r>
            <a:r>
              <a:rPr lang="zh-CN" altLang="en-US" sz="21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现象叫作磁化。</a:t>
            </a:r>
            <a:endParaRPr lang="en-US" altLang="zh-CN" sz="21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1062189" y="1531551"/>
            <a:ext cx="1169489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吸引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6"/>
            </p:custDataLst>
          </p:nvPr>
        </p:nvSpPr>
        <p:spPr>
          <a:xfrm>
            <a:off x="5697630" y="1045577"/>
            <a:ext cx="783334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排斥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7" name="组合 9" title=""/>
          <p:cNvGrpSpPr/>
          <p:nvPr>
            <p:custDataLst>
              <p:tags r:id="rId7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9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" name="矩形 1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" name="矩形 2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磁现象</a:t>
              </a:r>
              <a:r>
                <a:rPr lang="en-US" altLang="zh-CN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5" name="文本框 14" title=""/>
          <p:cNvSpPr txBox="1"/>
          <p:nvPr>
            <p:custDataLst>
              <p:tags r:id="rId4"/>
            </p:custDataLst>
          </p:nvPr>
        </p:nvSpPr>
        <p:spPr>
          <a:xfrm>
            <a:off x="576216" y="951969"/>
            <a:ext cx="8180489" cy="3484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>
                <a:latin typeface="微软雅黑" panose="020b0503020204020204" charset="-122"/>
                <a:cs typeface="微软雅黑" panose="020b0503020204020204" charset="-122"/>
              </a:rPr>
              <a:t>二、磁场</a:t>
            </a:r>
            <a:endParaRPr lang="zh-CN" altLang="en-US" sz="2100">
              <a:latin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100">
                <a:latin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cs typeface="微软雅黑" panose="020b0503020204020204" charset="-122"/>
              </a:rPr>
              <a:t>定义：磁体周围存在着一种物质，能使磁针发生</a:t>
            </a:r>
            <a:r>
              <a:rPr lang="zh-CN" altLang="en-US" sz="2100" smtClean="0">
                <a:latin typeface="微软雅黑" panose="020b0503020204020204" charset="-122"/>
                <a:cs typeface="微软雅黑" panose="020b0503020204020204" charset="-122"/>
              </a:rPr>
              <a:t>偏转。这种</a:t>
            </a:r>
            <a:r>
              <a:rPr lang="zh-CN" altLang="en-US" sz="2100">
                <a:latin typeface="微软雅黑" panose="020b0503020204020204" charset="-122"/>
                <a:cs typeface="微软雅黑" panose="020b0503020204020204" charset="-122"/>
              </a:rPr>
              <a:t>物质看不见、摸不着，我们把</a:t>
            </a:r>
            <a:r>
              <a:rPr lang="zh-CN" altLang="en-US" sz="2100" smtClean="0">
                <a:latin typeface="微软雅黑" panose="020b0503020204020204" charset="-122"/>
                <a:cs typeface="微软雅黑" panose="020b0503020204020204" charset="-122"/>
              </a:rPr>
              <a:t>它叫作</a:t>
            </a:r>
            <a:r>
              <a:rPr lang="en-US" altLang="zh-CN" sz="2100" smtClean="0">
                <a:latin typeface="微软雅黑" panose="020b0503020204020204" charset="-122"/>
                <a:cs typeface="微软雅黑" panose="020b0503020204020204" charset="-122"/>
                <a:sym typeface="+mn-ea"/>
              </a:rPr>
              <a:t>_______</a:t>
            </a:r>
            <a:r>
              <a:rPr lang="zh-CN" altLang="en-US" sz="2100" smtClean="0">
                <a:latin typeface="微软雅黑" panose="020b0503020204020204" charset="-122"/>
                <a:cs typeface="微软雅黑" panose="020b0503020204020204" charset="-122"/>
              </a:rPr>
              <a:t>。磁体</a:t>
            </a:r>
            <a:r>
              <a:rPr lang="zh-CN" altLang="en-US" sz="2100">
                <a:latin typeface="微软雅黑" panose="020b0503020204020204" charset="-122"/>
                <a:cs typeface="微软雅黑" panose="020b0503020204020204" charset="-122"/>
              </a:rPr>
              <a:t>之间的相互作用是通过磁场发生</a:t>
            </a:r>
            <a:r>
              <a:rPr lang="zh-CN" altLang="en-US" sz="2100" smtClean="0">
                <a:latin typeface="微软雅黑" panose="020b0503020204020204" charset="-122"/>
                <a:cs typeface="微软雅黑" panose="020b0503020204020204" charset="-122"/>
              </a:rPr>
              <a:t>的。</a:t>
            </a:r>
            <a:endParaRPr lang="zh-CN" altLang="en-US" sz="2100">
              <a:latin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100">
                <a:latin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cs typeface="微软雅黑" panose="020b0503020204020204" charset="-122"/>
              </a:rPr>
              <a:t>基本性质：对放入其中的磁体有</a:t>
            </a:r>
            <a:r>
              <a:rPr lang="en-US" altLang="zh-CN" sz="2100">
                <a:latin typeface="微软雅黑" panose="020b0503020204020204" charset="-122"/>
                <a:cs typeface="微软雅黑" panose="020b0503020204020204" charset="-122"/>
                <a:sym typeface="+mn-ea"/>
              </a:rPr>
              <a:t>_______</a:t>
            </a:r>
            <a:r>
              <a:rPr lang="zh-CN" altLang="en-US" sz="2100"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altLang="en-US" sz="2100" smtClean="0">
                <a:latin typeface="微软雅黑" panose="020b0503020204020204" charset="-122"/>
                <a:cs typeface="微软雅黑" panose="020b0503020204020204" charset="-122"/>
              </a:rPr>
              <a:t>作用。 </a:t>
            </a:r>
            <a:endParaRPr lang="zh-CN" altLang="en-US" sz="2100">
              <a:latin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100">
                <a:latin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cs typeface="微软雅黑" panose="020b0503020204020204" charset="-122"/>
              </a:rPr>
              <a:t>方向：物理学中把小磁针静止时</a:t>
            </a:r>
            <a:r>
              <a:rPr lang="en-US" altLang="zh-CN" sz="2100">
                <a:latin typeface="微软雅黑" panose="020b0503020204020204" charset="-122"/>
                <a:cs typeface="微软雅黑" panose="020b0503020204020204" charset="-122"/>
                <a:sym typeface="+mn-ea"/>
              </a:rPr>
              <a:t>_______</a:t>
            </a:r>
            <a:r>
              <a:rPr lang="zh-CN" altLang="en-US" sz="2100">
                <a:latin typeface="微软雅黑" panose="020b0503020204020204" charset="-122"/>
                <a:cs typeface="微软雅黑" panose="020b0503020204020204" charset="-122"/>
              </a:rPr>
              <a:t>所指的方向规定为该点磁场的</a:t>
            </a:r>
            <a:r>
              <a:rPr lang="zh-CN" altLang="en-US" sz="2100" smtClean="0">
                <a:latin typeface="微软雅黑" panose="020b0503020204020204" charset="-122"/>
                <a:cs typeface="微软雅黑" panose="020b0503020204020204" charset="-122"/>
              </a:rPr>
              <a:t>方向。</a:t>
            </a:r>
            <a:endParaRPr lang="zh-CN" altLang="en-US" sz="21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5"/>
            </p:custDataLst>
          </p:nvPr>
        </p:nvSpPr>
        <p:spPr>
          <a:xfrm>
            <a:off x="4310412" y="2027305"/>
            <a:ext cx="83428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磁场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6"/>
            </p:custDataLst>
          </p:nvPr>
        </p:nvSpPr>
        <p:spPr>
          <a:xfrm>
            <a:off x="4804620" y="2989285"/>
            <a:ext cx="435239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力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4682976" y="3441003"/>
            <a:ext cx="80428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北极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8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9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5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磁现象</a:t>
              </a:r>
              <a:r>
                <a:rPr lang="en-US" altLang="zh-CN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5" name="文本框 14" title=""/>
          <p:cNvSpPr txBox="1"/>
          <p:nvPr>
            <p:custDataLst>
              <p:tags r:id="rId4"/>
            </p:custDataLst>
          </p:nvPr>
        </p:nvSpPr>
        <p:spPr>
          <a:xfrm>
            <a:off x="576279" y="951879"/>
            <a:ext cx="8209061" cy="2515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 smtClean="0"/>
              <a:t>4.</a:t>
            </a:r>
            <a:r>
              <a:rPr lang="zh-CN" altLang="en-US" sz="2100" smtClean="0"/>
              <a:t>磁感线：磁感线是描述 </a:t>
            </a:r>
            <a:r>
              <a:rPr lang="en-US" altLang="zh-CN" sz="2100" smtClean="0">
                <a:sym typeface="+mn-ea"/>
              </a:rPr>
              <a:t>_______</a:t>
            </a:r>
            <a:r>
              <a:rPr lang="zh-CN" altLang="en-US" sz="2100" smtClean="0"/>
              <a:t>的带箭头的假想线，在磁体外部，磁感线从磁体的</a:t>
            </a:r>
            <a:r>
              <a:rPr lang="en-US" altLang="zh-CN" sz="2100" smtClean="0">
                <a:sym typeface="+mn-ea"/>
              </a:rPr>
              <a:t>_______</a:t>
            </a:r>
            <a:r>
              <a:rPr lang="zh-CN" altLang="en-US" sz="2100" smtClean="0"/>
              <a:t>极出发回到</a:t>
            </a:r>
            <a:r>
              <a:rPr lang="en-US" altLang="zh-CN" sz="2100" smtClean="0">
                <a:sym typeface="+mn-ea"/>
              </a:rPr>
              <a:t>_______</a:t>
            </a:r>
            <a:r>
              <a:rPr lang="zh-CN" altLang="en-US" sz="2100" smtClean="0"/>
              <a:t>极，磁感线分布越密的地方，磁场越</a:t>
            </a:r>
            <a:r>
              <a:rPr lang="en-US" altLang="zh-CN" sz="2100" smtClean="0">
                <a:sym typeface="+mn-ea"/>
              </a:rPr>
              <a:t>_______</a:t>
            </a:r>
            <a:r>
              <a:rPr lang="zh-CN" altLang="en-US" sz="2100" smtClean="0"/>
              <a:t>，磁感线分布越疏的地方，磁场越</a:t>
            </a:r>
            <a:r>
              <a:rPr lang="en-US" altLang="zh-CN" sz="2100" smtClean="0">
                <a:sym typeface="+mn-ea"/>
              </a:rPr>
              <a:t>_______</a:t>
            </a:r>
            <a:r>
              <a:rPr lang="zh-CN" altLang="en-US" sz="2100" smtClean="0"/>
              <a:t> 。</a:t>
            </a:r>
            <a:endParaRPr lang="zh-CN" altLang="en-US" sz="2100" smtClean="0"/>
          </a:p>
          <a:p>
            <a:r>
              <a:rPr lang="en-US" altLang="zh-CN" sz="2100" smtClean="0">
                <a:sym typeface="+mn-ea"/>
              </a:rPr>
              <a:t>5.地磁场：地球周围存在着磁场，地磁场的北极在地理_____极附近，地磁场的南极在地理______极附近</a:t>
            </a:r>
            <a:r>
              <a:rPr lang="zh-CN" altLang="en-US" sz="2100" smtClean="0">
                <a:sym typeface="+mn-ea"/>
              </a:rPr>
              <a:t>。</a:t>
            </a:r>
            <a:endParaRPr lang="zh-CN" altLang="en-US" sz="2100"/>
          </a:p>
        </p:txBody>
      </p:sp>
      <p:sp>
        <p:nvSpPr>
          <p:cNvPr id="17" name="文本框 16" title=""/>
          <p:cNvSpPr txBox="1"/>
          <p:nvPr>
            <p:custDataLst>
              <p:tags r:id="rId5"/>
            </p:custDataLst>
          </p:nvPr>
        </p:nvSpPr>
        <p:spPr>
          <a:xfrm>
            <a:off x="3683745" y="1045716"/>
            <a:ext cx="818414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磁场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6"/>
            </p:custDataLst>
          </p:nvPr>
        </p:nvSpPr>
        <p:spPr>
          <a:xfrm>
            <a:off x="2773417" y="1560100"/>
            <a:ext cx="435239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N</a:t>
            </a:r>
            <a:endParaRPr lang="en-US" altLang="zh-CN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5102908" y="1560100"/>
            <a:ext cx="1164764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S</a:t>
            </a:r>
            <a:endParaRPr lang="en-US" altLang="zh-CN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8"/>
            </p:custDataLst>
          </p:nvPr>
        </p:nvSpPr>
        <p:spPr>
          <a:xfrm>
            <a:off x="2304123" y="2017525"/>
            <a:ext cx="443810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强</a:t>
            </a:r>
            <a:endParaRPr lang="zh-CN" altLang="en-US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9"/>
            </p:custDataLst>
          </p:nvPr>
        </p:nvSpPr>
        <p:spPr>
          <a:xfrm>
            <a:off x="7163860" y="2033793"/>
            <a:ext cx="601906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弱</a:t>
            </a:r>
            <a:r>
              <a:rPr lang="zh-CN" altLang="en-US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　</a:t>
            </a:r>
            <a:endParaRPr lang="zh-CN" altLang="en-US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7098029" y="2517698"/>
            <a:ext cx="443810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南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3491884" y="2964148"/>
            <a:ext cx="601906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北</a:t>
            </a:r>
            <a:r>
              <a:rPr lang="zh-CN" altLang="en-US" sz="2100" b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　</a:t>
            </a:r>
            <a:endParaRPr lang="zh-CN" altLang="en-US" sz="2100" b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7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2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5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磁现象</a:t>
              </a:r>
              <a:r>
                <a:rPr lang="en-US" altLang="zh-CN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磁场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2" title=""/>
          <p:cNvSpPr txBox="1"/>
          <p:nvPr>
            <p:custDataLst>
              <p:tags r:id="rId3"/>
            </p:custDataLst>
          </p:nvPr>
        </p:nvSpPr>
        <p:spPr>
          <a:xfrm>
            <a:off x="360089" y="844261"/>
            <a:ext cx="8477156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/>
              <a:t>1.</a:t>
            </a:r>
            <a:r>
              <a:rPr lang="zh-CN" altLang="en-US" sz="2100"/>
              <a:t>电流的磁效应：丹麦的物理学家</a:t>
            </a:r>
            <a:r>
              <a:rPr lang="en-US" altLang="zh-CN" sz="2100"/>
              <a:t>_________</a:t>
            </a:r>
            <a:r>
              <a:rPr lang="zh-CN" altLang="en-US" sz="2100"/>
              <a:t>证实了电流周围存在</a:t>
            </a:r>
            <a:r>
              <a:rPr lang="zh-CN" altLang="en-US" sz="2100" smtClean="0"/>
              <a:t>磁场。通电</a:t>
            </a:r>
            <a:r>
              <a:rPr lang="zh-CN" altLang="en-US" sz="2100"/>
              <a:t>导线周围的磁场方向与</a:t>
            </a:r>
            <a:r>
              <a:rPr lang="en-US" altLang="zh-CN" sz="2100"/>
              <a:t>______</a:t>
            </a:r>
            <a:r>
              <a:rPr lang="zh-CN" altLang="en-US" sz="2100"/>
              <a:t>方向</a:t>
            </a:r>
            <a:r>
              <a:rPr lang="zh-CN" altLang="en-US" sz="2100" smtClean="0"/>
              <a:t>有关。</a:t>
            </a:r>
            <a:endParaRPr lang="zh-CN" altLang="en-US" sz="2100"/>
          </a:p>
          <a:p>
            <a:r>
              <a:rPr lang="en-US" altLang="zh-CN" sz="2100" smtClean="0"/>
              <a:t>2.</a:t>
            </a:r>
            <a:r>
              <a:rPr lang="zh-CN" altLang="en-US" sz="2100" smtClean="0"/>
              <a:t>通电</a:t>
            </a:r>
            <a:r>
              <a:rPr lang="zh-CN" altLang="en-US" sz="2100"/>
              <a:t>螺线管的磁场：通电螺线管外部的磁场与</a:t>
            </a:r>
            <a:r>
              <a:rPr lang="en-US" altLang="zh-CN" sz="2100"/>
              <a:t>___________</a:t>
            </a:r>
            <a:r>
              <a:rPr lang="zh-CN" altLang="en-US" sz="2100"/>
              <a:t>的磁场相</a:t>
            </a:r>
            <a:endParaRPr lang="zh-CN" altLang="en-US" sz="2100"/>
          </a:p>
          <a:p>
            <a:r>
              <a:rPr lang="zh-CN" altLang="en-US" sz="2100"/>
              <a:t>似，它的两端相当于条形磁体的两极，可用</a:t>
            </a:r>
            <a:r>
              <a:rPr lang="en-US" altLang="zh-CN" sz="2100"/>
              <a:t>___________</a:t>
            </a:r>
            <a:r>
              <a:rPr lang="zh-CN" altLang="en-US" sz="2100" smtClean="0"/>
              <a:t>判断。</a:t>
            </a:r>
            <a:endParaRPr lang="zh-CN" altLang="en-US" sz="2100"/>
          </a:p>
          <a:p>
            <a:r>
              <a:rPr lang="en-US" altLang="zh-CN" sz="2100" smtClean="0"/>
              <a:t>3.</a:t>
            </a:r>
            <a:r>
              <a:rPr lang="zh-CN" altLang="en-US" sz="2100" smtClean="0"/>
              <a:t>安培</a:t>
            </a:r>
            <a:r>
              <a:rPr lang="zh-CN" altLang="en-US" sz="2100"/>
              <a:t>定则</a:t>
            </a:r>
            <a:endParaRPr lang="zh-CN" altLang="en-US" sz="2100"/>
          </a:p>
          <a:p>
            <a:r>
              <a:rPr lang="zh-CN" altLang="en-US" sz="2100"/>
              <a:t>内容：用</a:t>
            </a:r>
            <a:r>
              <a:rPr lang="en-US" altLang="zh-CN" sz="2100"/>
              <a:t>_______</a:t>
            </a:r>
            <a:r>
              <a:rPr lang="zh-CN" altLang="en-US" sz="2100"/>
              <a:t>握住螺线管，让四指指向</a:t>
            </a:r>
            <a:endParaRPr lang="zh-CN" altLang="en-US" sz="2100"/>
          </a:p>
          <a:p>
            <a:r>
              <a:rPr lang="zh-CN" altLang="en-US" sz="2100"/>
              <a:t>螺线管中</a:t>
            </a:r>
            <a:r>
              <a:rPr lang="en-US" altLang="zh-CN" sz="2100"/>
              <a:t>_______</a:t>
            </a:r>
            <a:r>
              <a:rPr lang="zh-CN" altLang="en-US" sz="2100"/>
              <a:t>的方向，则</a:t>
            </a:r>
            <a:r>
              <a:rPr lang="en-US" altLang="zh-CN" sz="2100"/>
              <a:t>________</a:t>
            </a:r>
            <a:r>
              <a:rPr lang="zh-CN" altLang="en-US" sz="2100"/>
              <a:t>所指</a:t>
            </a:r>
            <a:endParaRPr lang="zh-CN" altLang="en-US" sz="2100"/>
          </a:p>
          <a:p>
            <a:r>
              <a:rPr lang="zh-CN" altLang="en-US" sz="2100"/>
              <a:t>的那端就是螺线管的</a:t>
            </a:r>
            <a:r>
              <a:rPr lang="en-US" altLang="zh-CN" sz="2100" smtClean="0"/>
              <a:t>_______</a:t>
            </a:r>
            <a:r>
              <a:rPr lang="zh-CN" altLang="en-US" sz="2100" smtClean="0"/>
              <a:t>。</a:t>
            </a:r>
            <a:endParaRPr lang="en-US" altLang="zh-CN" sz="2100"/>
          </a:p>
        </p:txBody>
      </p:sp>
      <p:sp>
        <p:nvSpPr>
          <p:cNvPr id="14" name="文本框 13" title=""/>
          <p:cNvSpPr txBox="1"/>
          <p:nvPr>
            <p:custDataLst>
              <p:tags r:id="rId4"/>
            </p:custDataLst>
          </p:nvPr>
        </p:nvSpPr>
        <p:spPr>
          <a:xfrm>
            <a:off x="4435543" y="972034"/>
            <a:ext cx="100764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奥斯特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5"/>
            </p:custDataLst>
          </p:nvPr>
        </p:nvSpPr>
        <p:spPr>
          <a:xfrm>
            <a:off x="3996126" y="1427304"/>
            <a:ext cx="74793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</a:t>
            </a:r>
            <a:endParaRPr lang="zh-CN" altLang="en-US" sz="2100" b="0" i="1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6"/>
            </p:custDataLst>
          </p:nvPr>
        </p:nvSpPr>
        <p:spPr>
          <a:xfrm>
            <a:off x="6095194" y="1915357"/>
            <a:ext cx="1338652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条形磁体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5590470" y="2409891"/>
            <a:ext cx="1357400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安培定则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8"/>
            </p:custDataLst>
          </p:nvPr>
        </p:nvSpPr>
        <p:spPr>
          <a:xfrm>
            <a:off x="1656440" y="3353656"/>
            <a:ext cx="82412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右手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9"/>
            </p:custDataLst>
          </p:nvPr>
        </p:nvSpPr>
        <p:spPr>
          <a:xfrm>
            <a:off x="2977956" y="4321117"/>
            <a:ext cx="67428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N</a:t>
            </a:r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极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10"/>
            </p:custDataLst>
          </p:nvPr>
        </p:nvSpPr>
        <p:spPr>
          <a:xfrm>
            <a:off x="3911325" y="3855227"/>
            <a:ext cx="1021347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拇指</a:t>
            </a:r>
            <a:endParaRPr lang="zh-CN" altLang="en-US" sz="2100" b="0" smtClean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11"/>
            </p:custDataLst>
          </p:nvPr>
        </p:nvSpPr>
        <p:spPr>
          <a:xfrm>
            <a:off x="1656440" y="3855244"/>
            <a:ext cx="740954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</a:t>
            </a:r>
            <a:endParaRPr lang="zh-CN" altLang="en-US" sz="2100" b="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33" name="图片 3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2">
            <a:clrChange>
              <a:clrFrom>
                <a:srgbClr val="F3F2E7"/>
              </a:clrFrom>
              <a:clrTo>
                <a:srgbClr val="F3F2E7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69170" y="3210464"/>
            <a:ext cx="2059051" cy="1289526"/>
          </a:xfrm>
          <a:prstGeom prst="rect">
            <a:avLst/>
          </a:prstGeom>
        </p:spPr>
      </p:pic>
      <p:grpSp>
        <p:nvGrpSpPr>
          <p:cNvPr id="7" name="组合 9" title=""/>
          <p:cNvGrpSpPr/>
          <p:nvPr>
            <p:custDataLst>
              <p:tags r:id="rId15"/>
            </p:custDataLst>
          </p:nvPr>
        </p:nvGrpSpPr>
        <p:grpSpPr>
          <a:xfrm>
            <a:off x="564" y="155741"/>
            <a:ext cx="2523178" cy="491490"/>
            <a:chOff x="0" y="619020"/>
            <a:chExt cx="2965873" cy="575158"/>
          </a:xfrm>
        </p:grpSpPr>
        <p:grpSp>
          <p:nvGrpSpPr>
            <p:cNvPr id="9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" name="矩形 1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" name="矩形 2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电生磁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3" grpId="0"/>
      <p:bldP spid="25" grpId="0"/>
      <p:bldP spid="26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文本框 14" title=""/>
          <p:cNvSpPr txBox="1"/>
          <p:nvPr>
            <p:custDataLst>
              <p:tags r:id="rId3"/>
            </p:custDataLst>
          </p:nvPr>
        </p:nvSpPr>
        <p:spPr>
          <a:xfrm>
            <a:off x="738285" y="844289"/>
            <a:ext cx="8201441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 smtClean="0"/>
              <a:t>4.</a:t>
            </a:r>
            <a:r>
              <a:rPr lang="zh-CN" altLang="en-US" sz="2100"/>
              <a:t>电磁铁</a:t>
            </a:r>
            <a:endParaRPr lang="zh-CN" altLang="en-US" sz="2100"/>
          </a:p>
          <a:p>
            <a:r>
              <a:rPr lang="zh-CN" altLang="en-US" sz="2100"/>
              <a:t>电磁铁</a:t>
            </a:r>
            <a:r>
              <a:rPr lang="en-US" altLang="zh-CN" sz="2100"/>
              <a:t>:</a:t>
            </a:r>
            <a:r>
              <a:rPr lang="zh-CN" altLang="en-US" sz="2100"/>
              <a:t>在螺线管内部插入铁芯，可以做成</a:t>
            </a:r>
            <a:r>
              <a:rPr lang="zh-CN" altLang="en-US" sz="2100" smtClean="0"/>
              <a:t>电磁铁。</a:t>
            </a:r>
            <a:endParaRPr lang="zh-CN" altLang="en-US" sz="2100"/>
          </a:p>
          <a:p>
            <a:r>
              <a:rPr lang="zh-CN" altLang="en-US" sz="2100"/>
              <a:t>电磁铁的特点：</a:t>
            </a:r>
            <a:endParaRPr lang="zh-CN" altLang="en-US" sz="2100"/>
          </a:p>
          <a:p>
            <a:r>
              <a:rPr lang="en-US" altLang="zh-CN" sz="2100"/>
              <a:t>(1)</a:t>
            </a:r>
            <a:r>
              <a:rPr lang="zh-CN" altLang="en-US" sz="2100"/>
              <a:t>电磁铁磁性的有无可以由电流的通断来控制；</a:t>
            </a:r>
            <a:endParaRPr lang="zh-CN" altLang="en-US" sz="2100"/>
          </a:p>
          <a:p>
            <a:r>
              <a:rPr lang="en-US" altLang="zh-CN" sz="2100">
                <a:sym typeface="+mn-ea"/>
              </a:rPr>
              <a:t>(2)</a:t>
            </a:r>
            <a:r>
              <a:rPr lang="zh-CN" altLang="en-US" sz="2100">
                <a:sym typeface="+mn-ea"/>
              </a:rPr>
              <a:t>线圈匝数越</a:t>
            </a:r>
            <a:r>
              <a:rPr lang="en-US" altLang="zh-CN" sz="2100">
                <a:sym typeface="+mn-ea"/>
              </a:rPr>
              <a:t>______</a:t>
            </a:r>
            <a:r>
              <a:rPr lang="zh-CN" altLang="en-US" sz="2100">
                <a:sym typeface="+mn-ea"/>
              </a:rPr>
              <a:t> ，电流越</a:t>
            </a:r>
            <a:r>
              <a:rPr lang="en-US" altLang="zh-CN" sz="2100">
                <a:sym typeface="+mn-ea"/>
              </a:rPr>
              <a:t>_____</a:t>
            </a:r>
            <a:r>
              <a:rPr lang="zh-CN" altLang="en-US" sz="2100">
                <a:sym typeface="+mn-ea"/>
              </a:rPr>
              <a:t> ，电磁铁的磁性越</a:t>
            </a:r>
            <a:r>
              <a:rPr lang="en-US" altLang="zh-CN" sz="2100">
                <a:sym typeface="+mn-ea"/>
              </a:rPr>
              <a:t>_______</a:t>
            </a:r>
            <a:r>
              <a:rPr lang="zh-CN" altLang="en-US" sz="2100">
                <a:sym typeface="+mn-ea"/>
              </a:rPr>
              <a:t> ； </a:t>
            </a:r>
            <a:endParaRPr lang="zh-CN" altLang="en-US" sz="2100">
              <a:sym typeface="+mn-ea"/>
            </a:endParaRPr>
          </a:p>
          <a:p>
            <a:r>
              <a:rPr lang="en-US" altLang="zh-CN" sz="2100">
                <a:sym typeface="+mn-ea"/>
              </a:rPr>
              <a:t>(3)</a:t>
            </a:r>
            <a:r>
              <a:rPr lang="zh-CN" altLang="en-US" sz="2100">
                <a:sym typeface="+mn-ea"/>
              </a:rPr>
              <a:t>电磁铁的</a:t>
            </a:r>
            <a:r>
              <a:rPr lang="en-US" altLang="zh-CN" sz="2100">
                <a:sym typeface="+mn-ea"/>
              </a:rPr>
              <a:t>N</a:t>
            </a:r>
            <a:r>
              <a:rPr lang="zh-CN" altLang="en-US" sz="2100">
                <a:sym typeface="+mn-ea"/>
              </a:rPr>
              <a:t>、</a:t>
            </a:r>
            <a:r>
              <a:rPr lang="en-US" altLang="zh-CN" sz="2100">
                <a:sym typeface="+mn-ea"/>
              </a:rPr>
              <a:t>S</a:t>
            </a:r>
            <a:r>
              <a:rPr lang="zh-CN" altLang="en-US" sz="2100">
                <a:sym typeface="+mn-ea"/>
              </a:rPr>
              <a:t>极以及它周围的磁场方向是由通电线圈中的电流方向决定</a:t>
            </a:r>
            <a:r>
              <a:rPr lang="zh-CN" altLang="en-US" sz="2100" smtClean="0">
                <a:sym typeface="+mn-ea"/>
              </a:rPr>
              <a:t>的。</a:t>
            </a:r>
            <a:endParaRPr lang="zh-CN" altLang="en-US" sz="2100">
              <a:sym typeface="+mn-ea"/>
            </a:endParaRPr>
          </a:p>
          <a:p>
            <a:r>
              <a:rPr lang="zh-CN" altLang="en-US" sz="2100">
                <a:sym typeface="+mn-ea"/>
              </a:rPr>
              <a:t>应用：电磁起重机和</a:t>
            </a:r>
            <a:r>
              <a:rPr lang="zh-CN" altLang="en-US" sz="2100" smtClean="0">
                <a:sym typeface="+mn-ea"/>
              </a:rPr>
              <a:t>电磁继电器。 </a:t>
            </a:r>
            <a:endParaRPr lang="zh-CN" altLang="en-US" sz="2100"/>
          </a:p>
        </p:txBody>
      </p:sp>
      <p:sp>
        <p:nvSpPr>
          <p:cNvPr id="23" name="文本框 22" title=""/>
          <p:cNvSpPr txBox="1"/>
          <p:nvPr>
            <p:custDataLst>
              <p:tags r:id="rId4"/>
            </p:custDataLst>
          </p:nvPr>
        </p:nvSpPr>
        <p:spPr>
          <a:xfrm>
            <a:off x="2681539" y="2895303"/>
            <a:ext cx="549621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多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5"/>
            </p:custDataLst>
          </p:nvPr>
        </p:nvSpPr>
        <p:spPr>
          <a:xfrm>
            <a:off x="4566863" y="2880995"/>
            <a:ext cx="566206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大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6"/>
            </p:custDataLst>
          </p:nvPr>
        </p:nvSpPr>
        <p:spPr>
          <a:xfrm>
            <a:off x="7433283" y="2879681"/>
            <a:ext cx="809956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b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强</a:t>
            </a:r>
            <a:endParaRPr lang="zh-CN" altLang="en-US" sz="2100" b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7"/>
            </p:custDataLst>
          </p:nvPr>
        </p:nvGrpSpPr>
        <p:grpSpPr>
          <a:xfrm>
            <a:off x="564" y="155741"/>
            <a:ext cx="4124451" cy="491490"/>
            <a:chOff x="0" y="619020"/>
            <a:chExt cx="4848090" cy="575158"/>
          </a:xfrm>
        </p:grpSpPr>
        <p:grpSp>
          <p:nvGrpSpPr>
            <p:cNvPr id="9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5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4205509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电磁铁</a:t>
              </a:r>
              <a:r>
                <a:rPr lang="en-US" alt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 </a:t>
              </a: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电磁继电器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54.26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54.26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54.26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54.26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  <p:tag name="KSO_WM_BEAUTIFY_FLAG" val=""/>
</p:tagLst>
</file>

<file path=ppt/tags/tag224.xml><?xml version="1.0" encoding="utf-8"?>
<p:tagLst xmlns:p="http://schemas.openxmlformats.org/presentationml/2006/main">
  <p:tag name="AS_UNIQUEID" val="719"/>
  <p:tag name="KSO_WM_BEAUTIFY_FLAG" val="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  <p:tag name="KSO_WM_BEAUTIFY_FLAG" val=""/>
</p:tagLst>
</file>

<file path=ppt/tags/tag242.xml><?xml version="1.0" encoding="utf-8"?>
<p:tagLst xmlns:p="http://schemas.openxmlformats.org/presentationml/2006/main">
  <p:tag name="AS_UNIQUEID" val="737"/>
  <p:tag name="KSO_WM_BEAUTIFY_FLAG" val="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  <p:tag name="KSO_WM_BEAUTIFY_FLAG" val=""/>
</p:tagLst>
</file>

<file path=ppt/tags/tag255.xml><?xml version="1.0" encoding="utf-8"?>
<p:tagLst xmlns:p="http://schemas.openxmlformats.org/presentationml/2006/main">
  <p:tag name="AS_UNIQUEID" val="750"/>
  <p:tag name="KSO_WM_BEAUTIFY_FLAG" val="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  <p:tag name="KSO_WM_BEAUTIFY_FLAG" val=""/>
</p:tagLst>
</file>

<file path=ppt/tags/tag268.xml><?xml version="1.0" encoding="utf-8"?>
<p:tagLst xmlns:p="http://schemas.openxmlformats.org/presentationml/2006/main">
  <p:tag name="AS_UNIQUEID" val="763"/>
  <p:tag name="KSO_WM_BEAUTIFY_FLAG" val=""/>
</p:tagLst>
</file>

<file path=ppt/tags/tag269.xml><?xml version="1.0" encoding="utf-8"?>
<p:tagLst xmlns:p="http://schemas.openxmlformats.org/presentationml/2006/main">
  <p:tag name="AS_UNIQUEID" val="764"/>
  <p:tag name="KSO_WM_BEAUTIFY_FLAG" val="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  <p:tag name="KSO_WM_BEAUTIFY_FLAG" val=""/>
</p:tagLst>
</file>

<file path=ppt/tags/tag312.xml><?xml version="1.0" encoding="utf-8"?>
<p:tagLst xmlns:p="http://schemas.openxmlformats.org/presentationml/2006/main">
  <p:tag name="AS_UNIQUEID" val="807"/>
  <p:tag name="KSO_WM_BEAUTIFY_FLAG" val="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  <p:tag name="KSO_WM_BEAUTIFY_FLAG" val=""/>
</p:tagLst>
</file>

<file path=ppt/tags/tag328.xml><?xml version="1.0" encoding="utf-8"?>
<p:tagLst xmlns:p="http://schemas.openxmlformats.org/presentationml/2006/main">
  <p:tag name="AS_UNIQUEID" val="823"/>
  <p:tag name="KSO_WM_BEAUTIFY_FLAG" val=""/>
</p:tagLst>
</file>

<file path=ppt/tags/tag329.xml><?xml version="1.0" encoding="utf-8"?>
<p:tagLst xmlns:p="http://schemas.openxmlformats.org/presentationml/2006/main">
  <p:tag name="AS_UNIQUEID" val="824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  <p:tag name="KSO_WM_BEAUTIFY_FLAG" val=""/>
</p:tagLst>
</file>

<file path=ppt/tags/tag346.xml><?xml version="1.0" encoding="utf-8"?>
<p:tagLst xmlns:p="http://schemas.openxmlformats.org/presentationml/2006/main">
  <p:tag name="AS_UNIQUEID" val="841"/>
  <p:tag name="KSO_WM_BEAUTIFY_FLAG" val=""/>
</p:tagLst>
</file>

<file path=ppt/tags/tag347.xml><?xml version="1.0" encoding="utf-8"?>
<p:tagLst xmlns:p="http://schemas.openxmlformats.org/presentationml/2006/main">
  <p:tag name="AS_UNIQUEID" val="842"/>
  <p:tag name="KSO_WM_BEAUTIFY_FLAG" val="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  <p:tag name="KSO_WM_BEAUTIFY_FLAG" val=""/>
</p:tagLst>
</file>

<file path=ppt/tags/tag356.xml><?xml version="1.0" encoding="utf-8"?>
<p:tagLst xmlns:p="http://schemas.openxmlformats.org/presentationml/2006/main">
  <p:tag name="AS_UNIQUEID" val="851"/>
  <p:tag name="KSO_WM_BEAUTIFY_FLAG" val=""/>
</p:tagLst>
</file>

<file path=ppt/tags/tag357.xml><?xml version="1.0" encoding="utf-8"?>
<p:tagLst xmlns:p="http://schemas.openxmlformats.org/presentationml/2006/main">
  <p:tag name="AS_UNIQUEID" val="852"/>
  <p:tag name="KSO_WM_BEAUTIFY_FLAG" val="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  <p:tag name="KSO_WM_BEAUTIFY_FLAG" val=""/>
</p:tagLst>
</file>

<file path=ppt/tags/tag364.xml><?xml version="1.0" encoding="utf-8"?>
<p:tagLst xmlns:p="http://schemas.openxmlformats.org/presentationml/2006/main">
  <p:tag name="AS_UNIQUEID" val="859"/>
  <p:tag name="KSO_WM_BEAUTIFY_FLAG" val=""/>
</p:tagLst>
</file>

<file path=ppt/tags/tag365.xml><?xml version="1.0" encoding="utf-8"?>
<p:tagLst xmlns:p="http://schemas.openxmlformats.org/presentationml/2006/main">
  <p:tag name="AS_UNIQUEID" val="860"/>
  <p:tag name="KSO_WM_BEAUTIFY_FLAG" val="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  <p:tag name="KSO_WM_BEAUTIFY_FLAG" val=""/>
</p:tagLst>
</file>

<file path=ppt/tags/tag375.xml><?xml version="1.0" encoding="utf-8"?>
<p:tagLst xmlns:p="http://schemas.openxmlformats.org/presentationml/2006/main">
  <p:tag name="AS_UNIQUEID" val="870"/>
  <p:tag name="KSO_WM_BEAUTIFY_FLAG" val=""/>
</p:tagLst>
</file>

<file path=ppt/tags/tag376.xml><?xml version="1.0" encoding="utf-8"?>
<p:tagLst xmlns:p="http://schemas.openxmlformats.org/presentationml/2006/main">
  <p:tag name="AS_UNIQUEID" val="871"/>
  <p:tag name="KSO_WM_BEAUTIFY_FLAG" val="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  <p:tag name="KSO_WM_BEAUTIFY_FLAG" val=""/>
</p:tagLst>
</file>

<file path=ppt/tags/tag386.xml><?xml version="1.0" encoding="utf-8"?>
<p:tagLst xmlns:p="http://schemas.openxmlformats.org/presentationml/2006/main">
  <p:tag name="AS_UNIQUEID" val="881"/>
  <p:tag name="KSO_WM_BEAUTIFY_FLAG" val=""/>
</p:tagLst>
</file>

<file path=ppt/tags/tag387.xml><?xml version="1.0" encoding="utf-8"?>
<p:tagLst xmlns:p="http://schemas.openxmlformats.org/presentationml/2006/main">
  <p:tag name="AS_UNIQUEID" val="882"/>
  <p:tag name="KSO_WM_BEAUTIFY_FLAG" val="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  <p:tag name="KSO_WM_BEAUTIFY_FLAG" val=""/>
</p:tagLst>
</file>

<file path=ppt/tags/tag397.xml><?xml version="1.0" encoding="utf-8"?>
<p:tagLst xmlns:p="http://schemas.openxmlformats.org/presentationml/2006/main">
  <p:tag name="AS_UNIQUEID" val="892"/>
  <p:tag name="KSO_WM_BEAUTIFY_FLAG" val=""/>
</p:tagLst>
</file>

<file path=ppt/tags/tag398.xml><?xml version="1.0" encoding="utf-8"?>
<p:tagLst xmlns:p="http://schemas.openxmlformats.org/presentationml/2006/main">
  <p:tag name="AS_UNIQUEID" val="893"/>
  <p:tag name="KSO_WM_BEAUTIFY_FLAG" val="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  <p:tag name="KSO_WM_BEAUTIFY_FLAG" val=""/>
</p:tagLst>
</file>

<file path=ppt/tags/tag408.xml><?xml version="1.0" encoding="utf-8"?>
<p:tagLst xmlns:p="http://schemas.openxmlformats.org/presentationml/2006/main">
  <p:tag name="AS_UNIQUEID" val="903"/>
  <p:tag name="KSO_WM_BEAUTIFY_FLAG" val=""/>
</p:tagLst>
</file>

<file path=ppt/tags/tag409.xml><?xml version="1.0" encoding="utf-8"?>
<p:tagLst xmlns:p="http://schemas.openxmlformats.org/presentationml/2006/main">
  <p:tag name="AS_UNIQUEID" val="904"/>
  <p:tag name="KSO_WM_BEAUTIFY_FLAG" val="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  <p:tag name="KSO_WM_BEAUTIFY_FLAG" val=""/>
</p:tagLst>
</file>

<file path=ppt/tags/tag418.xml><?xml version="1.0" encoding="utf-8"?>
<p:tagLst xmlns:p="http://schemas.openxmlformats.org/presentationml/2006/main">
  <p:tag name="AS_UNIQUEID" val="913"/>
  <p:tag name="KSO_WM_BEAUTIFY_FLAG" val=""/>
</p:tagLst>
</file>

<file path=ppt/tags/tag419.xml><?xml version="1.0" encoding="utf-8"?>
<p:tagLst xmlns:p="http://schemas.openxmlformats.org/presentationml/2006/main">
  <p:tag name="AS_UNIQUEID" val="914"/>
  <p:tag name="KSO_WM_BEAUTIFY_FLAG" val="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  <p:tag name="KSO_WM_BEAUTIFY_FLAG" val=""/>
</p:tagLst>
</file>

<file path=ppt/tags/tag428.xml><?xml version="1.0" encoding="utf-8"?>
<p:tagLst xmlns:p="http://schemas.openxmlformats.org/presentationml/2006/main">
  <p:tag name="AS_UNIQUEID" val="923"/>
  <p:tag name="KSO_WM_BEAUTIFY_FLAG" val=""/>
</p:tagLst>
</file>

<file path=ppt/tags/tag429.xml><?xml version="1.0" encoding="utf-8"?>
<p:tagLst xmlns:p="http://schemas.openxmlformats.org/presentationml/2006/main">
  <p:tag name="AS_UNIQUEID" val="924"/>
  <p:tag name="KSO_WM_BEAUTIFY_FLAG" val="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40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5"/>
</p:tagLst>
</file>

<file path=ppt/tags/tag451.xml><?xml version="1.0" encoding="utf-8"?>
<p:tagLst xmlns:p="http://schemas.openxmlformats.org/presentationml/2006/main">
  <p:tag name="AS_UNIQUEID" val="946"/>
</p:tagLst>
</file>

<file path=ppt/tags/tag452.xml><?xml version="1.0" encoding="utf-8"?>
<p:tagLst xmlns:p="http://schemas.openxmlformats.org/presentationml/2006/main">
  <p:tag name="AS_UNIQUEID" val="947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49"/>
</p:tagLst>
</file>

<file path=ppt/tags/tag455.xml><?xml version="1.0" encoding="utf-8"?>
<p:tagLst xmlns:p="http://schemas.openxmlformats.org/presentationml/2006/main">
  <p:tag name="AS_UNIQUEID" val="950"/>
</p:tagLst>
</file>

<file path=ppt/tags/tag456.xml><?xml version="1.0" encoding="utf-8"?>
<p:tagLst xmlns:p="http://schemas.openxmlformats.org/presentationml/2006/main">
  <p:tag name="AS_UNIQUEID" val="1006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4"/>
</p:tagLst>
</file>

<file path=ppt/tags/tag511.xml><?xml version="1.0" encoding="utf-8"?>
<p:tagLst xmlns:p="http://schemas.openxmlformats.org/presentationml/2006/main">
  <p:tag name="AS_UNIQUEID" val="1005"/>
</p:tagLst>
</file>

<file path=ppt/tags/tag51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289</Paragraphs>
  <Slides>26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2026-06-14T07:34:43Z</cp:lastPrinted>
  <dcterms:created xsi:type="dcterms:W3CDTF">2026-06-14T07:34:43Z</dcterms:created>
  <dcterms:modified xsi:type="dcterms:W3CDTF">2026-06-13T23:34:43Z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