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Lst>
  <p:sldSz cx="9144000" cy="6858000" type="screen4x3"/>
  <p:notesSz cx="6858000" cy="9144000"/>
  <p:custDataLst>
    <p:tags r:id="rId5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第十章  浮力</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 物体在水面下的上升过程中所受浮力逐渐减小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 物体在容器底部时，受到的浮力为1N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 把物体从容器底部提出水面，拉力对物体需做功2J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 物体的密度为2.0×10</a:t>
            </a:r>
            <a:r>
              <a:rPr lang="zh-CN" altLang="en-US" sz="2800" baseline="30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kg/m</a:t>
            </a:r>
            <a:r>
              <a:rPr lang="zh-CN" altLang="en-US" sz="2800" baseline="30000">
                <a:latin typeface="宋体" panose="02010600030101010101" pitchFamily="2" charset="-122"/>
                <a:cs typeface="宋体" panose="02010600030101010101" pitchFamily="2" charset="-122"/>
                <a:sym typeface="+mn-ea"/>
              </a:rPr>
              <a:t>3</a:t>
            </a:r>
            <a:endParaRPr lang="zh-CN" altLang="en-US" sz="2800" baseline="30000">
              <a:latin typeface="宋体" panose="02010600030101010101" pitchFamily="2" charset="-122"/>
              <a:cs typeface="宋体" panose="02010600030101010101" pitchFamily="2" charset="-122"/>
              <a:sym typeface="+mn-ea"/>
            </a:endParaRPr>
          </a:p>
        </p:txBody>
      </p:sp>
      <p:sp>
        <p:nvSpPr>
          <p:cNvPr id="3" name="文本框 2"/>
          <p:cNvSpPr txBox="1"/>
          <p:nvPr/>
        </p:nvSpPr>
        <p:spPr>
          <a:xfrm>
            <a:off x="1678307" y="46520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6801485" y="3634105"/>
            <a:ext cx="1167130" cy="20510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9．弹簧秤下吊着重为14.8N的正方形金属块，当它完全浸没在水中时，弹簧秤的示数为9.8N，则金属块受到的浮力为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N，排开水的重力为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N,其密度是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若金属块上表面所受水的压力为19N，则金属块下表面所受水的压力为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271772" y="249809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2833372" y="302514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592764" y="3020060"/>
            <a:ext cx="16338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2.96×10</a:t>
            </a:r>
            <a:r>
              <a:rPr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515612" y="403733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24</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 （2019·枣庄）在弹簧测力计下悬挂一长方体实心金属块，金属块下表面与水面刚好接触，如图甲所示. 从此处匀速下放金属块，直至浸没于水中并继续匀速下放（金属块未与容器底部接触）.在金属块下放过程中，弹簧测力计示数F与金属块下表面浸入水的深度h的关系图像如图乙，g＝10N/kg，</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．由图像可知：</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389953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（1）金属块完全浸没在水中受到的浮力为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（2）金属块的密度是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983230" y="1405255"/>
            <a:ext cx="3177540" cy="2185670"/>
          </a:xfrm>
          <a:prstGeom prst="rect">
            <a:avLst/>
          </a:prstGeom>
        </p:spPr>
      </p:pic>
      <p:sp>
        <p:nvSpPr>
          <p:cNvPr id="3" name="文本框 2"/>
          <p:cNvSpPr txBox="1"/>
          <p:nvPr/>
        </p:nvSpPr>
        <p:spPr>
          <a:xfrm>
            <a:off x="1303022" y="441642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4</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4430079" y="4947285"/>
            <a:ext cx="16338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2.25×10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337050" y="2875280"/>
            <a:ext cx="4144645" cy="1763395"/>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（2019·绥化）如图所示是“探究浮力的大小跟哪些因素有关”的实验装置和实验过程中弹簧测力计挂着同一金属块的示数.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（1）金属块浸没在水中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时，受到的浮力是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（2）分析图丙、丁可知，</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浮力大小跟物体浸没在水中的深度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（选填“有关”或“无关”）.</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03352" y="374142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540502" y="47586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无关</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（3）分析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两图可知，浸在液体中的物体所受浮力大小跟液体密度有关. 戊图中盐水的密度是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如果在实验中不小心使戊图中的金属块接触了容器底且与容器底有力的作用，此时测量出的盐水密度值将如何变化，并分析原因：</a:t>
            </a:r>
            <a:r>
              <a:rPr lang="zh-CN" altLang="en-US" sz="2800" u="sng">
                <a:latin typeface="宋体" panose="02010600030101010101" pitchFamily="2" charset="-122"/>
                <a:cs typeface="宋体" panose="02010600030101010101" pitchFamily="2" charset="-122"/>
                <a:sym typeface="+mn-ea"/>
              </a:rPr>
              <a:t>                      </a:t>
            </a:r>
            <a:r>
              <a:rPr lang="en-US" altLang="zh-CN" sz="2800">
                <a:no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en-US" altLang="zh-CN" sz="2800">
                <a:no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638744" y="117284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丁、戊</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490155" y="2155190"/>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855980" y="3602990"/>
            <a:ext cx="7433310" cy="2158365"/>
          </a:xfrm>
          <a:prstGeom prst="rect">
            <a:avLst/>
          </a:prstGeom>
          <a:noFill/>
        </p:spPr>
        <p:txBody>
          <a:bodyPr wrap="square" rtlCol="0" anchor="t">
            <a:spAutoFit/>
          </a:bodyPr>
          <a:p>
            <a:pPr algn="l">
              <a:lnSpc>
                <a:spcPct val="12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 偏大，金属块与容器底有力的作用，则测力计示数变小，导致F</a:t>
            </a:r>
            <a:r>
              <a:rPr sz="2800" b="1" baseline="-25000" dirty="0">
                <a:solidFill>
                  <a:srgbClr val="FF0000"/>
                </a:solidFill>
                <a:latin typeface="Times New Roman" panose="02020603050405020304" pitchFamily="18" charset="0"/>
                <a:sym typeface="+mn-ea"/>
              </a:rPr>
              <a:t>浸盐水</a:t>
            </a:r>
            <a:r>
              <a:rPr sz="2800" b="1" dirty="0">
                <a:solidFill>
                  <a:srgbClr val="FF0000"/>
                </a:solidFill>
                <a:latin typeface="Times New Roman" panose="02020603050405020304" pitchFamily="18" charset="0"/>
                <a:sym typeface="+mn-ea"/>
              </a:rPr>
              <a:t>变小，根据称重法，故F</a:t>
            </a:r>
            <a:r>
              <a:rPr sz="2800" b="1" baseline="-25000" dirty="0">
                <a:solidFill>
                  <a:srgbClr val="FF0000"/>
                </a:solidFill>
                <a:latin typeface="Times New Roman" panose="02020603050405020304" pitchFamily="18" charset="0"/>
                <a:sym typeface="+mn-ea"/>
              </a:rPr>
              <a:t>浸盐水</a:t>
            </a:r>
            <a:r>
              <a:rPr sz="2800" b="1" dirty="0">
                <a:solidFill>
                  <a:srgbClr val="FF0000"/>
                </a:solidFill>
                <a:latin typeface="Times New Roman" panose="02020603050405020304" pitchFamily="18" charset="0"/>
                <a:sym typeface="+mn-ea"/>
              </a:rPr>
              <a:t>变大，根据ρ</a:t>
            </a:r>
            <a:r>
              <a:rPr sz="2800" b="1" baseline="-25000" dirty="0">
                <a:solidFill>
                  <a:srgbClr val="FF0000"/>
                </a:solidFill>
                <a:latin typeface="Times New Roman" panose="02020603050405020304" pitchFamily="18" charset="0"/>
                <a:sym typeface="+mn-ea"/>
              </a:rPr>
              <a:t>盐水</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l">
              <a:lnSpc>
                <a:spcPct val="120000"/>
              </a:lnSpc>
            </a:pPr>
            <a:r>
              <a:rPr 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浸盐水</a:t>
            </a:r>
            <a:r>
              <a:rPr 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浸水</a:t>
            </a:r>
            <a:r>
              <a:rPr lang="en-US" sz="2800" b="1" dirty="0">
                <a:solidFill>
                  <a:srgbClr val="FF0000"/>
                </a:solidFill>
                <a:latin typeface="Times New Roman" panose="02020603050405020304" pitchFamily="18" charset="0"/>
                <a:sym typeface="+mn-ea"/>
              </a:rPr>
              <a:t>)</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知，测量的盐水密度值将偏大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（4）实验中由于握着测力计的手臂易晃动，导致测力计示数不稳定，读数困难. 请你写出一种改进措施：</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endParaRPr lang="en-US" altLang="zh-CN" sz="2800">
              <a:no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en-US" altLang="zh-CN" sz="2800">
                <a:no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endParaRPr>
          </a:p>
        </p:txBody>
      </p:sp>
      <p:sp>
        <p:nvSpPr>
          <p:cNvPr id="3" name="文本框 2"/>
          <p:cNvSpPr txBox="1"/>
          <p:nvPr/>
        </p:nvSpPr>
        <p:spPr>
          <a:xfrm>
            <a:off x="927735" y="2536190"/>
            <a:ext cx="7223760" cy="151257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将弹簧测力计固定在铁架台上，通过改变铁夹的高度来改变浸入水中的多少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1818640"/>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（2018·武汉）如图所示是“探究浮力的大小跟哪些因素有关”的几个实验情景. 实验甲、丙和丁中，弹簧测力计的示数分别为4.0N、2.8N和2.5N．若盐水的密度为1.2×10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，则下列结论正确的是（　　）</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036060" y="4599940"/>
            <a:ext cx="3986530" cy="1952625"/>
          </a:xfrm>
          <a:prstGeom prst="rect">
            <a:avLst/>
          </a:prstGeom>
        </p:spPr>
      </p:pic>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物体A的密度为3.2×103kg/m3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实验乙中，物体A受到的拉力为1.0N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实验丙中，弹簧测力计的示数比乙中小0.5N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实验丁中，容器底部受到的压力大于0.3N</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42722" y="41351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（2018·扬州）为了验证阿基米德原理，小明在一只塑料袋（塑料袋很轻很薄）中装入大半袋水，用弹簧测力计测出盛有水的塑料袋所受重力的大小. 再将塑料袋慢慢浸入水中，观察到测力计的示数变</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，说明盛水的塑料袋排开</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越大，受到的浮力越大. 继续将塑料袋慢慢浸入水中，当观察到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现象时，弹簧测力计的示数为零，由此验证了阿基米德原理.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169219" y="325183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456942" y="372999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水的体积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069342" y="4772025"/>
            <a:ext cx="518795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袋内水面与烧杯中的水面相平的</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
          <p:cNvSpPr txBox="1"/>
          <p:nvPr/>
        </p:nvSpPr>
        <p:spPr>
          <a:xfrm>
            <a:off x="3104833" y="151447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855663" y="2320925"/>
            <a:ext cx="7432675" cy="396938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1．下列关于浮力的说法正确的是（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 只要液体的密度越大，物体所受的浮力就一定越大</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 只要物体的体积越大，物体所受的浮力就一定越大</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 阿基米德原理只适合于液体，不适合于气体</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 浸入液体中的物体所受浮力的大小等于被物体排开的液体所受的重力</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982663" y="869315"/>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第1课时    浮力   阿基米德原理</a:t>
            </a:r>
            <a:endParaRPr lang="zh-CN" altLang="en-US" sz="3200" b="1">
              <a:latin typeface="宋体" panose="02010600030101010101" pitchFamily="2" charset="-122"/>
              <a:cs typeface="宋体" panose="02010600030101010101" pitchFamily="2" charset="-122"/>
            </a:endParaRPr>
          </a:p>
        </p:txBody>
      </p:sp>
      <p:sp>
        <p:nvSpPr>
          <p:cNvPr id="7" name="文本框 6"/>
          <p:cNvSpPr txBox="1"/>
          <p:nvPr/>
        </p:nvSpPr>
        <p:spPr>
          <a:xfrm>
            <a:off x="6598922" y="232092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小华准备将塑料袋装满水做同样的实验，操作时发现，塑料袋尚未完全浸入水中弹簧测力计的示数已为零，这是</a:t>
            </a:r>
            <a:r>
              <a:rPr lang="zh-CN" altLang="en-US" sz="2800" u="sng">
                <a:latin typeface="宋体" panose="02010600030101010101" pitchFamily="2" charset="-122"/>
                <a:cs typeface="宋体" panose="02010600030101010101" pitchFamily="2" charset="-122"/>
                <a:sym typeface="+mn-ea"/>
              </a:rPr>
              <a:t>　                    </a:t>
            </a:r>
            <a:r>
              <a:rPr lang="en-US" altLang="zh-CN" sz="2800">
                <a:no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缘故.</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239262" y="2536190"/>
            <a:ext cx="37579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塑料袋中水没有装满的</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22645" y="3419475"/>
            <a:ext cx="1956435" cy="1197610"/>
          </a:xfrm>
          <a:prstGeom prst="rect">
            <a:avLst/>
          </a:prstGeom>
        </p:spPr>
      </p:pic>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 （2018·杭州）“蛟龙号”是我国首台自主设计、自主集成研制、世界上下潜最深的作业型深海载人潜水器. “蛟龙号”体积约为30m3，空载时质量约为22吨，最大荷载240千克.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（1）“蛟龙号”空载漂浮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在水面时受到的浮力为多大？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（2）若“蛟龙号”某次满载时下沉是采用注水方式实现的，则至少注入多少立方米的水？（海水密度取1.0×10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，g取10N/kg）</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80085" y="1696085"/>
            <a:ext cx="7738110" cy="198628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 解：（1）“蛟龙号”空载漂浮在水面时，根据漂浮条件可知潜艇受到浮力：</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空载</a:t>
            </a:r>
            <a:r>
              <a:rPr sz="2800" b="1" dirty="0">
                <a:solidFill>
                  <a:srgbClr val="FF0000"/>
                </a:solidFill>
                <a:latin typeface="Times New Roman" panose="02020603050405020304" pitchFamily="18" charset="0"/>
                <a:sym typeface="+mn-ea"/>
              </a:rPr>
              <a:t>=m</a:t>
            </a:r>
            <a:r>
              <a:rPr sz="2800" b="1" baseline="-25000" dirty="0">
                <a:solidFill>
                  <a:srgbClr val="FF0000"/>
                </a:solidFill>
                <a:latin typeface="Times New Roman" panose="02020603050405020304" pitchFamily="18" charset="0"/>
                <a:sym typeface="+mn-ea"/>
              </a:rPr>
              <a:t>空载</a:t>
            </a:r>
            <a:r>
              <a:rPr sz="2800" b="1" dirty="0">
                <a:solidFill>
                  <a:srgbClr val="FF0000"/>
                </a:solidFill>
                <a:latin typeface="Times New Roman" panose="02020603050405020304" pitchFamily="18" charset="0"/>
                <a:sym typeface="+mn-ea"/>
              </a:rPr>
              <a:t>g=</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kg×10N/kg=2.2×10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80085" y="1193800"/>
            <a:ext cx="7738110" cy="435610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（2）满载时需要下沉时潜水器排开海水的体积V</a:t>
            </a:r>
            <a:r>
              <a:rPr sz="2800" b="1" baseline="-25000" dirty="0">
                <a:solidFill>
                  <a:srgbClr val="FF0000"/>
                </a:solidFill>
                <a:latin typeface="Times New Roman" panose="02020603050405020304" pitchFamily="18" charset="0"/>
                <a:sym typeface="+mn-ea"/>
              </a:rPr>
              <a:t>排</a:t>
            </a:r>
            <a:r>
              <a:rPr sz="2800" b="1" dirty="0">
                <a:solidFill>
                  <a:srgbClr val="FF0000"/>
                </a:solidFill>
                <a:latin typeface="Times New Roman" panose="02020603050405020304" pitchFamily="18" charset="0"/>
                <a:sym typeface="+mn-ea"/>
              </a:rPr>
              <a:t>=V</a:t>
            </a:r>
            <a:r>
              <a:rPr sz="2800" b="1" baseline="-25000" dirty="0">
                <a:solidFill>
                  <a:srgbClr val="FF0000"/>
                </a:solidFill>
                <a:latin typeface="Times New Roman" panose="02020603050405020304" pitchFamily="18" charset="0"/>
                <a:sym typeface="+mn-ea"/>
              </a:rPr>
              <a:t>船</a:t>
            </a:r>
            <a:r>
              <a:rPr sz="2800" b="1" dirty="0">
                <a:solidFill>
                  <a:srgbClr val="FF0000"/>
                </a:solidFill>
                <a:latin typeface="Times New Roman" panose="02020603050405020304" pitchFamily="18" charset="0"/>
                <a:sym typeface="+mn-ea"/>
              </a:rPr>
              <a:t>=30m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此时F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海</a:t>
            </a:r>
            <a:r>
              <a:rPr sz="2800" b="1" dirty="0">
                <a:solidFill>
                  <a:srgbClr val="FF0000"/>
                </a:solidFill>
                <a:latin typeface="Times New Roman" panose="02020603050405020304" pitchFamily="18" charset="0"/>
                <a:sym typeface="+mn-ea"/>
              </a:rPr>
              <a:t>gV</a:t>
            </a:r>
            <a:r>
              <a:rPr sz="2800" b="1" baseline="-25000" dirty="0">
                <a:solidFill>
                  <a:srgbClr val="FF0000"/>
                </a:solidFill>
                <a:latin typeface="Times New Roman" panose="02020603050405020304" pitchFamily="18" charset="0"/>
                <a:sym typeface="+mn-ea"/>
              </a:rPr>
              <a:t>排</a:t>
            </a:r>
            <a:endParaRPr sz="2800" b="1" baseline="-25000"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=1.0×10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×10N/kg×30m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=3×10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满载总重力：G</a:t>
            </a:r>
            <a:r>
              <a:rPr sz="2800" b="1" baseline="-25000" dirty="0">
                <a:solidFill>
                  <a:srgbClr val="FF0000"/>
                </a:solidFill>
                <a:latin typeface="Times New Roman" panose="02020603050405020304" pitchFamily="18" charset="0"/>
                <a:sym typeface="+mn-ea"/>
              </a:rPr>
              <a:t>满</a:t>
            </a:r>
            <a:r>
              <a:rPr sz="2800" b="1" dirty="0">
                <a:solidFill>
                  <a:srgbClr val="FF0000"/>
                </a:solidFill>
                <a:latin typeface="Times New Roman" panose="02020603050405020304" pitchFamily="18" charset="0"/>
                <a:sym typeface="+mn-ea"/>
              </a:rPr>
              <a:t>=m</a:t>
            </a:r>
            <a:r>
              <a:rPr sz="2800" b="1" baseline="-25000" dirty="0">
                <a:solidFill>
                  <a:srgbClr val="FF0000"/>
                </a:solidFill>
                <a:latin typeface="Times New Roman" panose="02020603050405020304" pitchFamily="18" charset="0"/>
                <a:sym typeface="+mn-ea"/>
              </a:rPr>
              <a:t>满</a:t>
            </a:r>
            <a:r>
              <a:rPr sz="2800" b="1" dirty="0">
                <a:solidFill>
                  <a:srgbClr val="FF0000"/>
                </a:solidFill>
                <a:latin typeface="Times New Roman" panose="02020603050405020304" pitchFamily="18" charset="0"/>
                <a:sym typeface="+mn-ea"/>
              </a:rPr>
              <a:t>g</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=（22×10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kg+240kg）×10N/kg=2.224×10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注水</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满</a:t>
            </a:r>
            <a:r>
              <a:rPr sz="2800" b="1" dirty="0">
                <a:solidFill>
                  <a:srgbClr val="FF0000"/>
                </a:solidFill>
                <a:latin typeface="Times New Roman" panose="02020603050405020304" pitchFamily="18" charset="0"/>
                <a:sym typeface="+mn-ea"/>
              </a:rPr>
              <a:t>=3×10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N-2.224×10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N=7.76×10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则由G=mg=ρgV可得注入水的体积：</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683895" y="4957445"/>
            <a:ext cx="4389755" cy="7499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165798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2536190"/>
            <a:ext cx="7432675" cy="267652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 如图所示，将苹果放在水中，静止后会漂浮在水面上．若将苹果露出水面的部分切掉，余下部分重新放入水中，则余下苹果将（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 漂浮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 悬浮</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 下沉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855663" y="797560"/>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2</a:t>
            </a:r>
            <a:r>
              <a:rPr lang="zh-CN" altLang="en-US" sz="3200" b="1">
                <a:latin typeface="宋体" panose="02010600030101010101" pitchFamily="2" charset="-122"/>
                <a:cs typeface="宋体" panose="02010600030101010101" pitchFamily="2" charset="-122"/>
              </a:rPr>
              <a:t>课时   物体的浮沉条件及应用</a:t>
            </a:r>
            <a:endParaRPr lang="zh-CN" altLang="en-US" sz="3200" b="1">
              <a:latin typeface="宋体" panose="02010600030101010101" pitchFamily="2" charset="-122"/>
              <a:cs typeface="宋体" panose="02010600030101010101" pitchFamily="2" charset="-122"/>
            </a:endParaRPr>
          </a:p>
        </p:txBody>
      </p:sp>
      <p:sp>
        <p:nvSpPr>
          <p:cNvPr id="6" name="文本框 5"/>
          <p:cNvSpPr txBox="1"/>
          <p:nvPr/>
        </p:nvSpPr>
        <p:spPr>
          <a:xfrm>
            <a:off x="6868795" y="3363595"/>
            <a:ext cx="17868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A</a:t>
            </a:r>
            <a:endParaRPr lang="en-US" altLang="zh-CN" sz="2800" b="1" dirty="0">
              <a:solidFill>
                <a:srgbClr val="FF0000"/>
              </a:solidFill>
              <a:latin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6195695" y="4306570"/>
            <a:ext cx="1361440" cy="157861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（2019·淮安）长江上一艘满载货物的轮船在卸完一半货物后，该艘轮船（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会浮起一些，所受浮力变小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会浮起一些，所受浮力变大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会下沉一些，所受浮力变大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会始终漂浮，所受浮力不变</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438267" y="19583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（2019·成都）将一枚重为0.5N的鸡蛋放入一杯均匀盐水中,静止时如图所示.然后向杯子里加入一些清水,则（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鸡蛋会下沉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鸡蛋的重力增加</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鸡蛋所受浮力变大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鸡蛋所受浮力为0.5N</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440805" y="2803525"/>
            <a:ext cx="1235710" cy="1853565"/>
          </a:xfrm>
          <a:prstGeom prst="rect">
            <a:avLst/>
          </a:prstGeom>
        </p:spPr>
      </p:pic>
      <p:sp>
        <p:nvSpPr>
          <p:cNvPr id="3" name="文本框 2"/>
          <p:cNvSpPr txBox="1"/>
          <p:nvPr/>
        </p:nvSpPr>
        <p:spPr>
          <a:xfrm>
            <a:off x="4868547" y="256159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4.（2019·泰安）在弹簧测力计下悬挂一个金属零件，示数是7.5N．把零件浸入密度为0.8×10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的液体中，当零件</a:t>
            </a:r>
            <a:r>
              <a:rPr lang="en-US" altLang="zh-CN" sz="2800">
                <a:latin typeface="宋体" panose="02010600030101010101" pitchFamily="2" charset="-122"/>
                <a:cs typeface="宋体" panose="02010600030101010101" pitchFamily="2" charset="-122"/>
              </a:rPr>
              <a:t>1/4</a:t>
            </a:r>
            <a:r>
              <a:rPr lang="zh-CN" altLang="en-US" sz="2800">
                <a:latin typeface="宋体" panose="02010600030101010101" pitchFamily="2" charset="-122"/>
                <a:cs typeface="宋体" panose="02010600030101010101" pitchFamily="2" charset="-122"/>
              </a:rPr>
              <a:t>的体积露出液面时，测力计的示数是6N，则金属零件的体积是（g取10N/kg）（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A．2×10</a:t>
            </a:r>
            <a:r>
              <a:rPr lang="zh-CN" altLang="en-US" sz="2800" baseline="30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B．2.5×10</a:t>
            </a:r>
            <a:r>
              <a:rPr lang="zh-CN" altLang="en-US" sz="2800" baseline="30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C．6×10</a:t>
            </a:r>
            <a:r>
              <a:rPr lang="zh-CN" altLang="en-US" sz="2800" baseline="30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D．7.5×10</a:t>
            </a:r>
            <a:r>
              <a:rPr lang="zh-CN" altLang="en-US" sz="2800" baseline="30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3</a:t>
            </a:r>
            <a:endParaRPr lang="zh-CN" altLang="en-US" sz="2800" baseline="30000">
              <a:latin typeface="宋体" panose="02010600030101010101" pitchFamily="2" charset="-122"/>
              <a:cs typeface="宋体" panose="02010600030101010101" pitchFamily="2" charset="-122"/>
            </a:endParaRPr>
          </a:p>
        </p:txBody>
      </p:sp>
      <p:sp>
        <p:nvSpPr>
          <p:cNvPr id="3" name="文本框 2"/>
          <p:cNvSpPr txBox="1"/>
          <p:nvPr/>
        </p:nvSpPr>
        <p:spPr>
          <a:xfrm>
            <a:off x="4864737" y="355346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138545" y="4002405"/>
            <a:ext cx="2418715" cy="1690370"/>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（2019·德州）小强做鸡蛋在盐水中悬浮的实验时，先配制了半杯浓盐水并将鸡蛋放入杯中，静止时如图甲所示，然后逐渐向杯中添加清水，直至如图乙所示. 在逐渐向杯中添加清水的过程中，下列说法不正确的是（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鸡蛋受到的浮力不变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盐水的密度变小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盐水对烧杯底的压强逐渐变小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盐水对烧杯底的压力逐渐变大</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127877" y="328295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67960" y="4601845"/>
            <a:ext cx="2626360" cy="1647825"/>
          </a:xfrm>
          <a:prstGeom prst="rect">
            <a:avLst/>
          </a:prstGeom>
        </p:spPr>
      </p:pic>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 （2019·广安）如图所示，甲、乙两个完全相同的容器中盛有两种不同的液体，把两个完全相同的立方体A、B分别放入这两种液体中，均处于漂浮状态，静止时两个容器中的液面相平，A、B在两种液体中所受浮力分别为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，液体对烧杯底的压强分别为p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，则（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 </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 </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endParaRPr lang="zh-CN" altLang="en-US" sz="2800" baseline="-25000">
              <a:latin typeface="宋体" panose="02010600030101010101" pitchFamily="2" charset="-122"/>
              <a:cs typeface="宋体" panose="02010600030101010101" pitchFamily="2" charset="-122"/>
            </a:endParaRPr>
          </a:p>
        </p:txBody>
      </p:sp>
      <p:sp>
        <p:nvSpPr>
          <p:cNvPr id="3" name="文本框 2"/>
          <p:cNvSpPr txBox="1"/>
          <p:nvPr/>
        </p:nvSpPr>
        <p:spPr>
          <a:xfrm>
            <a:off x="7568567" y="376745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两个物体分别挂在弹簧测力计上,将它们同时浸没同一种液体中,两弹簧测力计减小的数值相同,两物体必定有相同的（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密度			B. 体积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质量	  		D. 形状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878832" y="253682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028" y="117284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7.（2019·荆州）2018年10月20日，全球最大水陆两栖飞机“鲲龙”AG600在湖北荆门成功实现水上首飞起降. 若某次AG600漂浮停在水面上时，飞机排开水的体积为45m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，飞机底部距水面2m深处受到水的压强为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Pa，飞机所受重力为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N．（g＝10N/kg，ρ水＝1.0×10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988369" y="3264535"/>
            <a:ext cx="11893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2×10</a:t>
            </a:r>
            <a:r>
              <a:rPr sz="2800" b="1" baseline="30000" dirty="0">
                <a:solidFill>
                  <a:srgbClr val="FF0000"/>
                </a:solidFill>
                <a:latin typeface="Times New Roman" panose="02020603050405020304" pitchFamily="18" charset="0"/>
                <a:sym typeface="+mn-ea"/>
              </a:rPr>
              <a:t>4</a:t>
            </a:r>
            <a:endParaRPr sz="2800" b="1" baseline="30000" dirty="0">
              <a:solidFill>
                <a:srgbClr val="FF0000"/>
              </a:solidFill>
              <a:latin typeface="Times New Roman" panose="02020603050405020304" pitchFamily="18" charset="0"/>
              <a:sym typeface="+mn-ea"/>
            </a:endParaRPr>
          </a:p>
        </p:txBody>
      </p:sp>
      <p:sp>
        <p:nvSpPr>
          <p:cNvPr id="4" name="文本框 3"/>
          <p:cNvSpPr txBox="1"/>
          <p:nvPr/>
        </p:nvSpPr>
        <p:spPr>
          <a:xfrm>
            <a:off x="3698559" y="3755390"/>
            <a:ext cx="14560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4.5×10</a:t>
            </a:r>
            <a:r>
              <a:rPr lang="zh-CN" altLang="en-US" sz="2800" b="1" baseline="30000" dirty="0">
                <a:solidFill>
                  <a:srgbClr val="FF0000"/>
                </a:solidFill>
                <a:latin typeface="Times New Roman" panose="02020603050405020304" pitchFamily="18" charset="0"/>
                <a:sym typeface="+mn-ea"/>
              </a:rPr>
              <a:t>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226175" y="4565650"/>
            <a:ext cx="1644015" cy="1795780"/>
          </a:xfrm>
          <a:prstGeom prst="rect">
            <a:avLst/>
          </a:prstGeom>
        </p:spPr>
      </p:pic>
      <p:sp>
        <p:nvSpPr>
          <p:cNvPr id="2" name="文本框 1"/>
          <p:cNvSpPr txBox="1"/>
          <p:nvPr/>
        </p:nvSpPr>
        <p:spPr>
          <a:xfrm>
            <a:off x="855663" y="117284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取一只空牙膏皮，一次将它挤瘪，一次将它撑开，两次都拧紧盖后，先后放入一杯水中，如图所示．两次牙膏皮的质量m甲和m乙的大小关系为m</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；两次所受的浮力F甲和F乙的大小关系为F</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；两次杯底受到水的压强p甲和p乙的大小关系为p</a:t>
            </a:r>
            <a:r>
              <a:rPr lang="zh-CN" altLang="en-US" sz="2800" baseline="-25000">
                <a:latin typeface="宋体" panose="02010600030101010101" pitchFamily="2" charset="-122"/>
                <a:cs typeface="宋体" panose="02010600030101010101" pitchFamily="2" charset="-122"/>
              </a:rPr>
              <a:t>甲</a:t>
            </a:r>
            <a:r>
              <a:rPr lang="zh-CN" altLang="en-US" sz="2800" u="sng" baseline="-25000">
                <a:latin typeface="宋体" panose="02010600030101010101" pitchFamily="2" charset="-122"/>
                <a:cs typeface="宋体" panose="02010600030101010101" pitchFamily="2" charset="-122"/>
              </a:rPr>
              <a:t>        </a:t>
            </a:r>
            <a:r>
              <a:rPr lang="zh-CN" altLang="en-US" sz="2800" baseline="-250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（均选填“大于”“小于”或“等于”）．</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880997" y="27660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等于</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279267" y="320738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743702" y="379539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小于</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618105" y="4755515"/>
            <a:ext cx="4510405" cy="1391920"/>
          </a:xfrm>
          <a:prstGeom prst="rect">
            <a:avLst/>
          </a:prstGeom>
        </p:spPr>
      </p:pic>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 （2018·兰州模拟）如图所示，将物体A放入水中时悬浮，将物体B放入水中时有一半的体积露出水面，将物体A置于物体B上再放入水中时，物体B有三分之一的体积露出水面，则两物体的体积V</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，物体B的密度是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104449" y="3528695"/>
            <a:ext cx="89598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sym typeface="+mn-ea"/>
              </a:rPr>
              <a:t>6</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4579939" y="4031615"/>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0.5×10</a:t>
            </a:r>
            <a:r>
              <a:rPr sz="2800" b="1" baseline="30000" dirty="0">
                <a:solidFill>
                  <a:srgbClr val="FF0000"/>
                </a:solidFill>
                <a:latin typeface="Times New Roman" panose="02020603050405020304" pitchFamily="18" charset="0"/>
                <a:sym typeface="+mn-ea"/>
              </a:rPr>
              <a:t>3</a:t>
            </a:r>
            <a:endParaRPr sz="2800" b="1" baseline="30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 （2019·德阳）在弹簧测力计下挂一个圆柱体M，让M从盛有水的容器上方逐渐竖直浸入水中，弹簧测力计的示数随圆柱体下表面在水中深度的变化关系图像如图所示，则圆柱体M的底面积为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，取g=10N/kg）</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468372" y="3528060"/>
            <a:ext cx="203327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2.4×10</a:t>
            </a:r>
            <a:r>
              <a:rPr lang="zh-CN" altLang="en-US" sz="2800" b="1" baseline="30000" dirty="0">
                <a:solidFill>
                  <a:srgbClr val="FF0000"/>
                </a:solidFill>
                <a:latin typeface="Times New Roman" panose="02020603050405020304" pitchFamily="18" charset="0"/>
                <a:sym typeface="+mn-ea"/>
              </a:rPr>
              <a:t>-3</a:t>
            </a:r>
            <a:r>
              <a:rPr lang="zh-CN" altLang="en-US" sz="2800" b="1" dirty="0">
                <a:solidFill>
                  <a:srgbClr val="FF0000"/>
                </a:solidFill>
                <a:latin typeface="Times New Roman" panose="02020603050405020304" pitchFamily="18" charset="0"/>
                <a:sym typeface="+mn-ea"/>
              </a:rPr>
              <a:t> m</a:t>
            </a:r>
            <a:r>
              <a:rPr lang="zh-CN" altLang="en-US" sz="2800" b="1" baseline="30000" dirty="0">
                <a:solidFill>
                  <a:srgbClr val="FF0000"/>
                </a:solidFill>
                <a:latin typeface="Times New Roman" panose="02020603050405020304" pitchFamily="18" charset="0"/>
                <a:sym typeface="+mn-ea"/>
              </a:rPr>
              <a:t>2</a:t>
            </a:r>
            <a:r>
              <a:rPr lang="zh-CN" altLang="en-US" sz="2800" b="1"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625465" y="4260850"/>
            <a:ext cx="2848610" cy="194246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（2017·襄阳）某物体漂浮在水面上，受到的浮力是5N，画出物体受到的浮力示意图．</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016002" y="2725420"/>
            <a:ext cx="10160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a:t>
            </a:r>
            <a:r>
              <a:rPr 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993765" y="3529330"/>
            <a:ext cx="2457450" cy="1776730"/>
          </a:xfrm>
          <a:prstGeom prst="rect">
            <a:avLst/>
          </a:prstGeom>
        </p:spPr>
      </p:pic>
      <p:pic>
        <p:nvPicPr>
          <p:cNvPr id="5" name="图片 4"/>
          <p:cNvPicPr>
            <a:picLocks noChangeAspect="1"/>
          </p:cNvPicPr>
          <p:nvPr/>
        </p:nvPicPr>
        <p:blipFill>
          <a:blip r:embed="rId2"/>
          <a:stretch>
            <a:fillRect/>
          </a:stretch>
        </p:blipFill>
        <p:spPr>
          <a:xfrm>
            <a:off x="2568575" y="3232785"/>
            <a:ext cx="2888615" cy="23698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74688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（2019·阜新）水平桌面上放有两个完全相同的烧杯，分盛有两种不同液体，将A、B两个质量相等的实心物体（V</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=2V</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）分别放入甲、乙两种液体中，如图所示，两物体静止时两容器中液面相平.下列说法不正确的是（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5366385" y="4393565"/>
            <a:ext cx="2457450" cy="1725295"/>
          </a:xfrm>
          <a:prstGeom prst="rect">
            <a:avLst/>
          </a:prstGeom>
        </p:spPr>
      </p:pic>
    </p:spTree>
  </p:cSld>
  <p:clrMapOvr>
    <a:masterClrMapping/>
  </p:clrMapOvr>
  <p:transition>
    <p:push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 甲容器中液体密度大于乙容器中液体密度</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 A物体受到的浮力小于B物体受到的浮力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 甲容器对桌面的压力大于乙容器对桌面的压力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 两物体放入前，甲容器底受到的压强大于乙容器底受到的压强</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84632" y="477202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16355"/>
            <a:ext cx="7432675" cy="30111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（2018·眉山）如图所示，放在水平桌面上的三个完全相同的容器内，装有适量的水，将A、B、C三个体积相同的正方体分别放入容器内，待正方体静止后，三个容器内水面高度相同.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baseline="-250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273935" y="4186555"/>
            <a:ext cx="5276850" cy="1598930"/>
          </a:xfrm>
          <a:prstGeom prst="rect">
            <a:avLst/>
          </a:prstGeom>
        </p:spPr>
      </p:pic>
    </p:spTree>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A．物体受到的浮力大小关系为F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C</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B．三个物体的密度大小关系是ρ</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＞ρ</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＞ρ</a:t>
            </a:r>
            <a:r>
              <a:rPr lang="zh-CN" altLang="en-US" sz="2800" baseline="-25000">
                <a:latin typeface="宋体" panose="02010600030101010101" pitchFamily="2" charset="-122"/>
                <a:cs typeface="宋体" panose="02010600030101010101" pitchFamily="2" charset="-122"/>
                <a:sym typeface="+mn-ea"/>
              </a:rPr>
              <a:t>C</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C．容器对桌面的压力大小关系为F</a:t>
            </a:r>
            <a:r>
              <a:rPr lang="zh-CN" altLang="en-US" sz="2800" baseline="-25000">
                <a:latin typeface="宋体" panose="02010600030101010101" pitchFamily="2" charset="-122"/>
                <a:cs typeface="宋体" panose="02010600030101010101" pitchFamily="2" charset="-122"/>
                <a:sym typeface="+mn-ea"/>
              </a:rPr>
              <a:t>甲</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乙</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D．容器底部受到水的压强大小关系为p</a:t>
            </a:r>
            <a:r>
              <a:rPr lang="zh-CN" altLang="en-US" sz="2800" baseline="-25000">
                <a:latin typeface="宋体" panose="02010600030101010101" pitchFamily="2" charset="-122"/>
                <a:cs typeface="宋体" panose="02010600030101010101" pitchFamily="2" charset="-122"/>
                <a:sym typeface="+mn-ea"/>
              </a:rPr>
              <a:t>甲</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乙</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丙</a:t>
            </a:r>
            <a:endParaRPr lang="zh-CN" altLang="en-US" sz="2800" baseline="-250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27177" y="440753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14. （2018·遂宁）如图甲所示的圆柱形容器中装有适量的某种液体，现将密度为0.6×10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的正方体木块A放入容器中，木块静止时露出液面的体积与浸入液体的体积之比为1：3；在木块上表面轻放一个物块B（V</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=2V</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），A的上表面刚好与液面相平，如图乙所示. 若将物块B单独放入此液体中，它静止时将（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 悬浮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 漂浮</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 沉底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 无法判断</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536565" y="4813935"/>
            <a:ext cx="2752090" cy="1424940"/>
          </a:xfrm>
          <a:prstGeom prst="rect">
            <a:avLst/>
          </a:prstGeom>
        </p:spPr>
      </p:pic>
      <p:sp>
        <p:nvSpPr>
          <p:cNvPr id="3" name="文本框 2"/>
          <p:cNvSpPr txBox="1"/>
          <p:nvPr/>
        </p:nvSpPr>
        <p:spPr>
          <a:xfrm>
            <a:off x="2498727" y="411861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（2019·吉林）将乒乓球按压到水面下30cm深度处，松开手后乒乓球加速上升，在乒乓球没有露出水面之前，下列说法正确的是（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乒乓球受到的重力变小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乒乓球的动能变大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乒乓球受到的浮力变小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乒乓球受到的水的压强变大</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99567" y="3013075"/>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745865" y="4999355"/>
            <a:ext cx="4185920" cy="1382395"/>
          </a:xfrm>
          <a:prstGeom prst="rect">
            <a:avLst/>
          </a:prstGeom>
        </p:spPr>
      </p:pic>
      <p:sp>
        <p:nvSpPr>
          <p:cNvPr id="2" name="文本框 1"/>
          <p:cNvSpPr txBox="1"/>
          <p:nvPr/>
        </p:nvSpPr>
        <p:spPr>
          <a:xfrm>
            <a:off x="855663" y="1172845"/>
            <a:ext cx="7432675" cy="435610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15. （2018·南京）如图所示，水平桌面上两个相同的玻璃缸装满了水，水中分别漂浮着大、小两只玩具鸭. 甲、乙两图中水对缸底的压强分别为p1和p2，缸对桌面的压强分别为p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′．两只玩具鸭受到的浮力分别为F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，则它们的大小关系为：p</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，（选填“&gt;”“&lt;”或“=”）若乙图中小玩具鸭的质量为15g，它排开水的体积是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cm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008564" y="3587115"/>
            <a:ext cx="3854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933249" y="3562350"/>
            <a:ext cx="3854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1620839" y="3965575"/>
            <a:ext cx="38544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&gt;</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2035177" y="485711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15</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601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16. （2019·广安）如图所示，图甲是使用滑轮组从水中打捞一正方体物体的简化示意图，在打捞过程中物体始终以0.1m/s的速度匀速竖直上升，物体未露出水面前滑轮组的机械效率为75%.图乙是打捞过程中拉力F随时间t变化的图像. （不计绳重，忽略摩擦和水的阻力，g取10N/kg）求：</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199890" y="4354195"/>
            <a:ext cx="3507740" cy="1943100"/>
          </a:xfrm>
          <a:prstGeom prst="rect">
            <a:avLst/>
          </a:prstGeom>
        </p:spPr>
      </p:pic>
    </p:spTree>
  </p:cSld>
  <p:clrMapOvr>
    <a:masterClrMapping/>
  </p:clrMapOvr>
  <p:transition>
    <p:push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（1）物体的边长；</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（2）物体浸没在水中时受到的浮力；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（3）物体的重力.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66470" y="4081780"/>
            <a:ext cx="4638040" cy="681990"/>
          </a:xfrm>
          <a:prstGeom prst="rect">
            <a:avLst/>
          </a:prstGeom>
        </p:spPr>
      </p:pic>
      <p:sp>
        <p:nvSpPr>
          <p:cNvPr id="3" name="文本框 2"/>
          <p:cNvSpPr txBox="1"/>
          <p:nvPr/>
        </p:nvSpPr>
        <p:spPr>
          <a:xfrm>
            <a:off x="855980" y="1293495"/>
            <a:ext cx="7432675" cy="4829810"/>
          </a:xfrm>
          <a:prstGeom prst="rect">
            <a:avLst/>
          </a:prstGeom>
          <a:noFill/>
        </p:spPr>
        <p:txBody>
          <a:bodyPr wrap="square" rtlCol="0" anchor="t">
            <a:spAutoFit/>
          </a:bodyPr>
          <a:p>
            <a:pPr marL="387985" indent="-387985" algn="just">
              <a:lnSpc>
                <a:spcPct val="110000"/>
              </a:lnSpc>
            </a:pPr>
            <a:r>
              <a:rPr sz="2800" b="1" dirty="0">
                <a:solidFill>
                  <a:srgbClr val="FF0000"/>
                </a:solidFill>
                <a:latin typeface="Times New Roman" panose="02020603050405020304" pitchFamily="18" charset="0"/>
                <a:sym typeface="+mn-ea"/>
              </a:rPr>
              <a:t>解：（1）由图像可知正方体的边长：</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L＝vt=0.1m/s×（110s-100s）＝1m；</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（2）物体浸没在水中时受到的浮力为：</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浮</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gV</a:t>
            </a:r>
            <a:r>
              <a:rPr sz="2800" b="1" baseline="-25000" dirty="0">
                <a:solidFill>
                  <a:srgbClr val="FF0000"/>
                </a:solidFill>
                <a:latin typeface="Times New Roman" panose="02020603050405020304" pitchFamily="18" charset="0"/>
                <a:sym typeface="+mn-ea"/>
              </a:rPr>
              <a:t>排</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gV=1.0×10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×10N/kg×（1m）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（3）物体在水中匀速上升时，有：</a:t>
            </a:r>
            <a:endParaRPr sz="2800" b="1" dirty="0">
              <a:solidFill>
                <a:srgbClr val="FF0000"/>
              </a:solidFill>
              <a:latin typeface="Times New Roman" panose="02020603050405020304" pitchFamily="18" charset="0"/>
              <a:sym typeface="+mn-ea"/>
            </a:endParaRPr>
          </a:p>
          <a:p>
            <a:pPr marL="387985" indent="-387985" algn="just">
              <a:lnSpc>
                <a:spcPct val="110000"/>
              </a:lnSpc>
            </a:pP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物体离开水面后：</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 G</a:t>
            </a:r>
            <a:r>
              <a:rPr sz="2800" b="1" baseline="-25000" dirty="0">
                <a:solidFill>
                  <a:srgbClr val="FF0000"/>
                </a:solidFill>
                <a:latin typeface="Times New Roman" panose="02020603050405020304" pitchFamily="18" charset="0"/>
                <a:sym typeface="+mn-ea"/>
              </a:rPr>
              <a:t>物</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动</a:t>
            </a:r>
            <a:r>
              <a:rPr sz="2800" b="1" dirty="0">
                <a:solidFill>
                  <a:srgbClr val="FF0000"/>
                </a:solidFill>
                <a:latin typeface="Times New Roman" panose="02020603050405020304" pitchFamily="18" charset="0"/>
                <a:sym typeface="+mn-ea"/>
              </a:rPr>
              <a:t>=3F，</a:t>
            </a:r>
            <a:endParaRPr sz="2800" b="1" dirty="0">
              <a:solidFill>
                <a:srgbClr val="FF0000"/>
              </a:solidFill>
              <a:latin typeface="Times New Roman" panose="02020603050405020304" pitchFamily="18" charset="0"/>
              <a:sym typeface="+mn-ea"/>
            </a:endParaRPr>
          </a:p>
          <a:p>
            <a:pPr marL="387985" indent="-387985" algn="just">
              <a:lnSpc>
                <a:spcPct val="110000"/>
              </a:lnSpc>
            </a:pPr>
            <a:r>
              <a:rPr sz="2800" b="1" dirty="0">
                <a:solidFill>
                  <a:srgbClr val="FF0000"/>
                </a:solidFill>
                <a:latin typeface="Times New Roman" panose="02020603050405020304" pitchFamily="18" charset="0"/>
                <a:sym typeface="+mn-ea"/>
              </a:rPr>
              <a:t>联立得：G=9.25×10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511925" y="2969895"/>
            <a:ext cx="1914525" cy="1723390"/>
          </a:xfrm>
          <a:prstGeom prst="rect">
            <a:avLst/>
          </a:prstGeom>
        </p:spPr>
      </p:pic>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4.（2019·自贡）如图所示，一个边长为10cm的正方体竖直悬浮在某液体中，上表面受到液体的压力F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为5N，下表面受到液体的压力F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为13N. 下列说法错误的是（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正方体受到的浮力为8N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液体的密度为0.8×10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正方体上表面到液面的距离h=5cm</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液体对物体下表面的压强为1.3×10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Pa</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320032" y="279971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一枚重量为G的鸡蛋悬浮在盐水中，如图所示．往盐水中继续均匀缓慢加盐，鸡蛋所受浮力F随时间t变化的图像可能是（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753860" y="2814320"/>
            <a:ext cx="1803400" cy="1967865"/>
          </a:xfrm>
          <a:prstGeom prst="rect">
            <a:avLst/>
          </a:prstGeom>
        </p:spPr>
      </p:pic>
      <p:pic>
        <p:nvPicPr>
          <p:cNvPr id="5" name="图片 4"/>
          <p:cNvPicPr>
            <a:picLocks noChangeAspect="1"/>
          </p:cNvPicPr>
          <p:nvPr/>
        </p:nvPicPr>
        <p:blipFill>
          <a:blip r:embed="rId2"/>
          <a:stretch>
            <a:fillRect/>
          </a:stretch>
        </p:blipFill>
        <p:spPr>
          <a:xfrm>
            <a:off x="875030" y="3336290"/>
            <a:ext cx="5878830" cy="1445895"/>
          </a:xfrm>
          <a:prstGeom prst="rect">
            <a:avLst/>
          </a:prstGeom>
        </p:spPr>
      </p:pic>
      <p:sp>
        <p:nvSpPr>
          <p:cNvPr id="3" name="文本框 2"/>
          <p:cNvSpPr txBox="1"/>
          <p:nvPr/>
        </p:nvSpPr>
        <p:spPr>
          <a:xfrm>
            <a:off x="6174742" y="222059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80050" y="4214495"/>
            <a:ext cx="2529205" cy="1493520"/>
          </a:xfrm>
          <a:prstGeom prst="rect">
            <a:avLst/>
          </a:prstGeom>
        </p:spPr>
      </p:pic>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 甲、乙、丙、丁是四个体积、形状相同而材料不同的球，把它们投入水中静止后的情况如图所示，它们中所受浮力最小的是（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    		B. 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丙   		D. 丁</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379972" y="253619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7.质量相同的实心铝块，C为正方形，D为圆球体，B为梯形，A为长方体，如图所示，且C的表面很光滑与容器底密闭接触，在这四种情况下（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A所受的浮力最大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B所受的浮力一定比A小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A所受的浮力最小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B、D浮力是一样大的</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216525" y="3387090"/>
            <a:ext cx="2957195" cy="1943100"/>
          </a:xfrm>
          <a:prstGeom prst="rect">
            <a:avLst/>
          </a:prstGeom>
        </p:spPr>
      </p:pic>
      <p:sp>
        <p:nvSpPr>
          <p:cNvPr id="3" name="文本框 2"/>
          <p:cNvSpPr txBox="1"/>
          <p:nvPr/>
        </p:nvSpPr>
        <p:spPr>
          <a:xfrm>
            <a:off x="1891667" y="28651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1635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娄底）水上救援需要打捞沉没的货物，我们将该情景简化为如图所示的物理过程.假设物体浸没在水深h=0.5m的容器底部（非密合），现利用弹簧测力计将物体从水中匀速提出，当物体有一半体积露出水面时，弹簧测力计示数为3N，当物体全部离开水面后，弹簧测力计示数为4N，已知水的密度ρ水=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，取g=10N/kg，则（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5917</Words>
  <Application>WPS 演示</Application>
  <PresentationFormat>自定义</PresentationFormat>
  <Paragraphs>292</Paragraphs>
  <Slides>44</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44</vt:i4>
      </vt:variant>
    </vt:vector>
  </HeadingPairs>
  <TitlesOfParts>
    <vt:vector size="59"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