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5" r:id="rId2"/>
    <p:sldId id="652" r:id="rId3"/>
    <p:sldId id="673" r:id="rId4"/>
    <p:sldId id="691" r:id="rId5"/>
    <p:sldId id="675" r:id="rId6"/>
    <p:sldId id="676" r:id="rId7"/>
    <p:sldId id="677" r:id="rId8"/>
    <p:sldId id="678" r:id="rId9"/>
    <p:sldId id="679" r:id="rId10"/>
    <p:sldId id="692" r:id="rId11"/>
    <p:sldId id="682" r:id="rId12"/>
    <p:sldId id="680" r:id="rId13"/>
    <p:sldId id="681" r:id="rId14"/>
    <p:sldId id="694" r:id="rId15"/>
    <p:sldId id="693" r:id="rId16"/>
    <p:sldId id="683" r:id="rId17"/>
    <p:sldId id="696" r:id="rId18"/>
    <p:sldId id="695" r:id="rId19"/>
    <p:sldId id="697" r:id="rId20"/>
    <p:sldId id="686" r:id="rId21"/>
    <p:sldId id="700" r:id="rId22"/>
    <p:sldId id="702" r:id="rId23"/>
    <p:sldId id="685" r:id="rId24"/>
    <p:sldId id="701" r:id="rId25"/>
    <p:sldId id="698" r:id="rId26"/>
    <p:sldId id="699" r:id="rId27"/>
    <p:sldId id="703" r:id="rId28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2" autoAdjust="0"/>
    <p:restoredTop sz="99465" autoAdjust="0"/>
  </p:normalViewPr>
  <p:slideViewPr>
    <p:cSldViewPr>
      <p:cViewPr>
        <p:scale>
          <a:sx n="99" d="100"/>
          <a:sy n="99" d="100"/>
        </p:scale>
        <p:origin x="-2208" y="-960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2020/6/21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04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9575" y="754063"/>
            <a:ext cx="5854700" cy="3294062"/>
          </a:xfrm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429496729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宋体" charset="0"/>
            </a:endParaRPr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856E39F3-FF73-C745-8838-CCB89A479C59}" type="slidenum">
              <a:rPr lang="en-US" altLang="zh-CN"/>
              <a:pPr eaLnBrk="1" hangingPunct="1"/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776883" y="400221"/>
            <a:ext cx="7590234" cy="3134321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35781" y="3629918"/>
            <a:ext cx="8072438" cy="569268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535781" y="4286250"/>
            <a:ext cx="8072438" cy="48220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</a:defRPr>
            </a:lvl1pPr>
            <a:lvl2pPr marL="0" indent="143492" algn="ctr"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</a:defRPr>
            </a:lvl2pPr>
            <a:lvl3pPr marL="0" indent="286984" algn="ctr"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</a:defRPr>
            </a:lvl3pPr>
            <a:lvl4pPr marL="0" indent="430477" algn="ctr"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</a:defRPr>
            </a:lvl4pPr>
            <a:lvl5pPr marL="0" indent="573969" algn="ctr">
              <a:spcBef>
                <a:spcPts val="0"/>
              </a:spcBef>
              <a:buSzTx/>
              <a:buNone/>
              <a:defRPr sz="1500">
                <a:solidFill>
                  <a:srgbClr val="FFFFFF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37983" y="4875609"/>
            <a:ext cx="259104" cy="19754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599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2020/6/21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23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en-US" sz="440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九</a:t>
            </a:r>
            <a:r>
              <a:rPr kumimoji="1" lang="zh-CN" altLang="en-US" sz="440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浮力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3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物体的浮与沉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0036" y="-11030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504396" y="-9106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00143" y="-123136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9719" t="7289" r="2229" b="9382"/>
          <a:stretch/>
        </p:blipFill>
        <p:spPr>
          <a:xfrm>
            <a:off x="386535" y="546525"/>
            <a:ext cx="4815535" cy="3735415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17105" y="816555"/>
            <a:ext cx="3285365" cy="91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97" tIns="28698" rIns="57397" bIns="2869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2800" dirty="0">
                <a:latin typeface="宋体"/>
                <a:ea typeface="宋体"/>
                <a:cs typeface="宋体"/>
              </a:rPr>
              <a:t>潜水艇为什么能够自由上浮与下沉？</a:t>
            </a:r>
            <a:endParaRPr kumimoji="1" lang="en-US" altLang="zh-CN" sz="2800" dirty="0">
              <a:latin typeface="宋体"/>
              <a:ea typeface="宋体"/>
              <a:cs typeface="宋体"/>
            </a:endParaRPr>
          </a:p>
        </p:txBody>
      </p:sp>
      <p:sp>
        <p:nvSpPr>
          <p:cNvPr id="4" name="TextBox 8"/>
          <p:cNvSpPr>
            <a:spLocks noChangeArrowheads="1"/>
          </p:cNvSpPr>
          <p:nvPr/>
        </p:nvSpPr>
        <p:spPr bwMode="auto">
          <a:xfrm>
            <a:off x="5517105" y="2616755"/>
            <a:ext cx="3285365" cy="1687328"/>
          </a:xfrm>
          <a:prstGeom prst="roundRect">
            <a:avLst>
              <a:gd name="adj" fmla="val 10731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</p:spPr>
        <p:txBody>
          <a:bodyPr wrap="square" lIns="57397" tIns="28698" rIns="57397" bIns="28698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浸没在海中时，</a:t>
            </a:r>
            <a:r>
              <a:rPr lang="en-US" altLang="zh-CN" sz="2800" i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sz="2800" i="1" baseline="-25000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和</a:t>
            </a:r>
            <a:r>
              <a:rPr lang="zh-CN" altLang="en-US" sz="2800" dirty="0" smtClean="0">
                <a:solidFill>
                  <a:srgbClr val="FF0000"/>
                </a:solidFill>
                <a:latin typeface="宋体" charset="0"/>
              </a:rPr>
              <a:t>液体密度</a:t>
            </a: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都不变</a:t>
            </a:r>
            <a:r>
              <a:rPr lang="zh-CN" altLang="en-US" sz="2800" dirty="0" smtClean="0">
                <a:solidFill>
                  <a:srgbClr val="000000"/>
                </a:solidFill>
                <a:latin typeface="宋体" charset="0"/>
              </a:rPr>
              <a:t>，</a:t>
            </a: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怎么实现的呢？</a:t>
            </a:r>
            <a:endParaRPr lang="en-US" altLang="zh-CN" sz="2800" dirty="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67255" y="1941680"/>
            <a:ext cx="630070" cy="611954"/>
          </a:xfrm>
          <a:prstGeom prst="rect">
            <a:avLst/>
          </a:prstGeom>
        </p:spPr>
        <p:txBody>
          <a:bodyPr wrap="square" lIns="57397" tIns="28698" rIns="57397" bIns="28698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701570" y="861560"/>
            <a:ext cx="8010890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潜水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艇工作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原理：通过</a:t>
            </a: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改变自身重力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来实现上浮和下沉。</a:t>
            </a:r>
            <a:endParaRPr lang="en-US" altLang="zh-CN" sz="2800" b="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2031690"/>
            <a:ext cx="4230470" cy="29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4752020" y="1806665"/>
            <a:ext cx="4140460" cy="159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思考：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潜水艇从长江驶入大海后（未露出水面），浮力怎么变？</a:t>
            </a:r>
            <a:endParaRPr lang="en-US" altLang="zh-CN" sz="2800" b="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6515" y="141480"/>
            <a:ext cx="4005445" cy="7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97" tIns="28698" rIns="57397" bIns="2869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40000"/>
              </a:lnSpc>
            </a:pPr>
            <a:r>
              <a:rPr lang="zh-CN" altLang="en-US" sz="3200" dirty="0">
                <a:latin typeface="宋体"/>
                <a:ea typeface="宋体"/>
                <a:cs typeface="宋体"/>
              </a:rPr>
              <a:t>二、浮沉条件的应用</a:t>
            </a:r>
          </a:p>
        </p:txBody>
      </p:sp>
      <p:sp>
        <p:nvSpPr>
          <p:cNvPr id="9" name="矩形 8"/>
          <p:cNvSpPr/>
          <p:nvPr/>
        </p:nvSpPr>
        <p:spPr>
          <a:xfrm>
            <a:off x="6507215" y="3291830"/>
            <a:ext cx="630070" cy="611954"/>
          </a:xfrm>
          <a:prstGeom prst="rect">
            <a:avLst/>
          </a:prstGeom>
        </p:spPr>
        <p:txBody>
          <a:bodyPr wrap="square" lIns="57397" tIns="28698" rIns="57397" bIns="28698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2" name="TextBox 8"/>
          <p:cNvSpPr>
            <a:spLocks noChangeArrowheads="1"/>
          </p:cNvSpPr>
          <p:nvPr/>
        </p:nvSpPr>
        <p:spPr bwMode="auto">
          <a:xfrm>
            <a:off x="5157065" y="3786885"/>
            <a:ext cx="3420380" cy="1140260"/>
          </a:xfrm>
          <a:prstGeom prst="roundRect">
            <a:avLst>
              <a:gd name="adj" fmla="val 10731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 lIns="57397" tIns="28698" rIns="57397" bIns="28698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V</a:t>
            </a:r>
            <a:r>
              <a:rPr lang="zh-CN" altLang="en-US" sz="2800" b="0" baseline="-250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排</a:t>
            </a:r>
            <a:r>
              <a:rPr lang="zh-CN" altLang="en-US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不变，液体密度变大，则浮力变大。</a:t>
            </a:r>
            <a:endParaRPr lang="en-US" altLang="zh-CN" sz="2800" b="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48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321500"/>
            <a:ext cx="6358666" cy="3555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25271"/>
          <a:stretch/>
        </p:blipFill>
        <p:spPr>
          <a:xfrm>
            <a:off x="3536885" y="2616755"/>
            <a:ext cx="5308363" cy="22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56564" y="321500"/>
            <a:ext cx="7695855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、轮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船工作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原理：将钢铁做成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空心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的轮船，可以排开更多的水，漂浮在水面上。</a:t>
            </a:r>
            <a:endParaRPr lang="en-US" altLang="zh-CN" sz="280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172760" y="175478"/>
            <a:ext cx="1982391" cy="4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4164" t="22394" r="780" b="15661"/>
          <a:stretch/>
        </p:blipFill>
        <p:spPr>
          <a:xfrm>
            <a:off x="1871700" y="1536635"/>
            <a:ext cx="5175575" cy="32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/>
          <p:cNvSpPr txBox="1">
            <a:spLocks noChangeArrowheads="1"/>
          </p:cNvSpPr>
          <p:nvPr/>
        </p:nvSpPr>
        <p:spPr bwMode="auto">
          <a:xfrm>
            <a:off x="386535" y="276495"/>
            <a:ext cx="8359948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＊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排水量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altLang="zh-CN" sz="2800" b="0" i="1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m</a:t>
            </a:r>
            <a:r>
              <a:rPr lang="zh-CN" altLang="en-US" sz="2800" b="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排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）：轮船</a:t>
            </a: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满载时排开</a:t>
            </a:r>
            <a:r>
              <a:rPr lang="zh-CN" altLang="en-US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水的质量</a:t>
            </a:r>
            <a:r>
              <a:rPr lang="zh-CN" altLang="en-US" sz="2800" b="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（单位为吨）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即 </a:t>
            </a:r>
            <a:r>
              <a:rPr lang="en-US" altLang="zh-CN" sz="2800" b="0" i="1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m</a:t>
            </a:r>
            <a:r>
              <a:rPr lang="zh-CN" altLang="en-US" sz="2800" b="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排</a:t>
            </a:r>
            <a:r>
              <a:rPr lang="en-US" altLang="zh-CN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=</a:t>
            </a:r>
            <a:r>
              <a:rPr lang="en-US" altLang="zh-CN" sz="2800" b="0" i="1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m</a:t>
            </a:r>
            <a:r>
              <a:rPr lang="zh-CN" altLang="en-US" sz="2800" b="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船</a:t>
            </a:r>
            <a:r>
              <a:rPr lang="en-US" altLang="zh-CN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+</a:t>
            </a:r>
            <a:r>
              <a:rPr lang="en-US" altLang="zh-CN" sz="2800" b="0" i="1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m</a:t>
            </a:r>
            <a:r>
              <a:rPr lang="zh-CN" altLang="en-US" sz="2800" b="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货</a:t>
            </a:r>
            <a:endParaRPr lang="en-US" altLang="zh-CN" sz="2800" b="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38379"/>
          <a:stretch/>
        </p:blipFill>
        <p:spPr>
          <a:xfrm>
            <a:off x="1151620" y="1491630"/>
            <a:ext cx="6660740" cy="3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1061610" y="411510"/>
            <a:ext cx="7470830" cy="56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思考：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轮船从长江驶入大海后，浮力怎么变？</a:t>
            </a:r>
            <a:endParaRPr lang="en-US" altLang="zh-CN" sz="280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5" y="1266605"/>
            <a:ext cx="5580620" cy="3454400"/>
          </a:xfrm>
          <a:prstGeom prst="rect">
            <a:avLst/>
          </a:prstGeom>
        </p:spPr>
      </p:pic>
      <p:sp>
        <p:nvSpPr>
          <p:cNvPr id="4" name="TextBox 8"/>
          <p:cNvSpPr>
            <a:spLocks noChangeArrowheads="1"/>
          </p:cNvSpPr>
          <p:nvPr/>
        </p:nvSpPr>
        <p:spPr bwMode="auto">
          <a:xfrm>
            <a:off x="6327195" y="1806665"/>
            <a:ext cx="2510695" cy="2781465"/>
          </a:xfrm>
          <a:prstGeom prst="roundRect">
            <a:avLst>
              <a:gd name="adj" fmla="val 10731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 lIns="57397" tIns="28698" rIns="57397" bIns="28698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轮船在长江和大海中都是漂浮，而轮船重力没变，则浮力不变。</a:t>
            </a:r>
            <a:endParaRPr lang="en-US" altLang="zh-CN" sz="2800" b="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531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11560" y="366505"/>
            <a:ext cx="8235915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、气球和飞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艇工作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原理：充入</a:t>
            </a: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密度小于空气的气体</a:t>
            </a:r>
            <a:r>
              <a:rPr lang="zh-CN" altLang="en-US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，使其受到的浮力大于重力。</a:t>
            </a:r>
            <a:endParaRPr lang="en-US" altLang="zh-CN" sz="2800" b="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8331" r="17941" b="15666"/>
          <a:stretch/>
        </p:blipFill>
        <p:spPr>
          <a:xfrm>
            <a:off x="521550" y="1851670"/>
            <a:ext cx="3941912" cy="2610290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r="14898" b="32276"/>
          <a:stretch/>
        </p:blipFill>
        <p:spPr bwMode="auto">
          <a:xfrm>
            <a:off x="4842029" y="1851671"/>
            <a:ext cx="3915435" cy="26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11560" y="276495"/>
            <a:ext cx="8235915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4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、密度计工作原理：物体</a:t>
            </a:r>
            <a:r>
              <a:rPr lang="zh-CN" altLang="en-US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漂浮时浮力等于重力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，排开液体的体积越大，则液体密度越小。</a:t>
            </a:r>
            <a:endParaRPr lang="en-US" altLang="zh-CN" sz="2800" b="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85" y="1536635"/>
            <a:ext cx="3195355" cy="2751556"/>
          </a:xfrm>
          <a:prstGeom prst="rect">
            <a:avLst/>
          </a:prstGeom>
        </p:spPr>
      </p:pic>
      <p:sp>
        <p:nvSpPr>
          <p:cNvPr id="7" name="进程 6"/>
          <p:cNvSpPr/>
          <p:nvPr/>
        </p:nvSpPr>
        <p:spPr>
          <a:xfrm>
            <a:off x="2366755" y="3021800"/>
            <a:ext cx="90010" cy="585065"/>
          </a:xfrm>
          <a:prstGeom prst="flowChartProcess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进程 9"/>
          <p:cNvSpPr/>
          <p:nvPr/>
        </p:nvSpPr>
        <p:spPr>
          <a:xfrm flipH="1">
            <a:off x="4256965" y="3021800"/>
            <a:ext cx="90010" cy="405045"/>
          </a:xfrm>
          <a:prstGeom prst="flowChartProcess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71700" y="43719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密度小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1910" y="43719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密度大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32140" y="2571750"/>
            <a:ext cx="263966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漂得越高，液体密度越大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4051" t="13723" b="42915"/>
          <a:stretch/>
        </p:blipFill>
        <p:spPr>
          <a:xfrm>
            <a:off x="1151620" y="186485"/>
            <a:ext cx="6750750" cy="36454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6585" y="4146925"/>
            <a:ext cx="260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00"/>
                </a:solidFill>
              </a:rPr>
              <a:t>＊密度计特点：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16905" y="4146925"/>
            <a:ext cx="423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dirty="0" smtClean="0">
                <a:solidFill>
                  <a:srgbClr val="FF0000"/>
                </a:solidFill>
              </a:rPr>
              <a:t>上面刻度小，下面刻度大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31540" y="231490"/>
            <a:ext cx="8235915" cy="10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5</a:t>
            </a:r>
            <a:r>
              <a:rPr lang="zh-CN" altLang="en-US" sz="2800" b="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、盐水选种：</a:t>
            </a:r>
            <a:r>
              <a:rPr lang="zh-CN" altLang="en-US" sz="28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干瘪</a:t>
            </a: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、虫蛀的</a:t>
            </a:r>
            <a:r>
              <a:rPr lang="zh-CN" altLang="en-US" sz="2800" b="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种子就会上浮直至漂浮，而</a:t>
            </a:r>
            <a:r>
              <a:rPr lang="zh-CN" altLang="en-US" sz="2800" b="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饱满的种子</a:t>
            </a:r>
            <a:r>
              <a:rPr lang="zh-CN" altLang="en-US" sz="2800" b="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则下沉至容器底部</a:t>
            </a:r>
            <a:r>
              <a:rPr lang="zh-CN" altLang="en-US" sz="2800" b="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  <a:endParaRPr lang="en-US" altLang="zh-CN" sz="2800" b="0" i="1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401620"/>
            <a:ext cx="4815535" cy="35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鸡蛋的浮沉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55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31540" y="321500"/>
            <a:ext cx="7920880" cy="262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9017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81088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kumimoji="1"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如图所示，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A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B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两物体静止在水中（    </a:t>
            </a:r>
            <a:r>
              <a:rPr kumimoji="1"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）</a:t>
            </a:r>
            <a:endParaRPr kumimoji="1" lang="zh-CN" altLang="en-US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A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．两物体受到的浮力一定相等</a:t>
            </a:r>
          </a:p>
          <a:p>
            <a:pPr algn="l" eaLnBrk="1" hangingPunct="1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B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．两物体受到的浮力不等，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A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物体受到的浮力大 </a:t>
            </a:r>
          </a:p>
          <a:p>
            <a:pPr algn="l" eaLnBrk="1" hangingPunct="1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C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．两物体的密度不等，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B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物体的密度大</a:t>
            </a:r>
            <a:endParaRPr kumimoji="1"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D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．两物体的重力不等，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B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物体的重力大</a:t>
            </a:r>
          </a:p>
        </p:txBody>
      </p:sp>
      <p:pic>
        <p:nvPicPr>
          <p:cNvPr id="2" name="图片 1" descr="屏幕快照 2019-03-02 下午1.24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0" y="3021800"/>
            <a:ext cx="3060340" cy="18902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47275" y="3215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24" descr="菁优网：http://www.jyeoo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1581640"/>
            <a:ext cx="3510390" cy="18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96525" y="186485"/>
            <a:ext cx="8190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0" dirty="0" smtClean="0">
                <a:solidFill>
                  <a:srgbClr val="FF0000"/>
                </a:solidFill>
              </a:rPr>
              <a:t>例：</a:t>
            </a:r>
            <a:r>
              <a:rPr lang="zh-CN" altLang="en-US" b="0" dirty="0" smtClean="0">
                <a:solidFill>
                  <a:srgbClr val="000000"/>
                </a:solidFill>
              </a:rPr>
              <a:t>如图所示</a:t>
            </a:r>
            <a:r>
              <a:rPr lang="zh-CN" altLang="en-US" b="0" dirty="0">
                <a:solidFill>
                  <a:srgbClr val="000000"/>
                </a:solidFill>
              </a:rPr>
              <a:t>，在物理实验中小明把鸡蛋放入盛水的杯中，鸡蛋沉在杯底如图甲杯中加盐，鸡蛋悬浮如图乙，再加盐，鸡蛋漂浮如图丙，在这三种情况中，各物理量之间的关系正确的是（　　）</a:t>
            </a:r>
          </a:p>
          <a:p>
            <a:pPr algn="l"/>
            <a:r>
              <a:rPr lang="zh-CN" altLang="en-US" b="0" dirty="0" smtClean="0">
                <a:solidFill>
                  <a:srgbClr val="000000"/>
                </a:solidFill>
              </a:rPr>
              <a:t>A．鸡蛋受</a:t>
            </a:r>
            <a:r>
              <a:rPr lang="zh-CN" altLang="en-US" b="0" dirty="0">
                <a:solidFill>
                  <a:srgbClr val="000000"/>
                </a:solidFill>
              </a:rPr>
              <a:t>到的浮力F</a:t>
            </a:r>
            <a:r>
              <a:rPr lang="zh-CN" altLang="en-US" b="0" baseline="-25000" dirty="0">
                <a:solidFill>
                  <a:srgbClr val="000000"/>
                </a:solidFill>
              </a:rPr>
              <a:t>甲</a:t>
            </a:r>
            <a:r>
              <a:rPr lang="zh-CN" altLang="en-US" b="0" dirty="0">
                <a:solidFill>
                  <a:srgbClr val="000000"/>
                </a:solidFill>
              </a:rPr>
              <a:t>＜F</a:t>
            </a:r>
            <a:r>
              <a:rPr lang="zh-CN" altLang="en-US" b="0" baseline="-25000" dirty="0">
                <a:solidFill>
                  <a:srgbClr val="000000"/>
                </a:solidFill>
              </a:rPr>
              <a:t>乙</a:t>
            </a:r>
            <a:r>
              <a:rPr lang="zh-CN" altLang="en-US" b="0" dirty="0">
                <a:solidFill>
                  <a:srgbClr val="000000"/>
                </a:solidFill>
              </a:rPr>
              <a:t>＜F</a:t>
            </a:r>
            <a:r>
              <a:rPr lang="zh-CN" altLang="en-US" b="0" baseline="-25000" dirty="0">
                <a:solidFill>
                  <a:srgbClr val="000000"/>
                </a:solidFill>
              </a:rPr>
              <a:t>丙</a:t>
            </a:r>
          </a:p>
          <a:p>
            <a:pPr algn="l"/>
            <a:r>
              <a:rPr lang="zh-CN" altLang="en-US" b="0" dirty="0" smtClean="0">
                <a:solidFill>
                  <a:srgbClr val="000000"/>
                </a:solidFill>
              </a:rPr>
              <a:t>B．鸡蛋排开</a:t>
            </a:r>
            <a:r>
              <a:rPr lang="zh-CN" altLang="en-US" b="0" dirty="0">
                <a:solidFill>
                  <a:srgbClr val="000000"/>
                </a:solidFill>
              </a:rPr>
              <a:t>液体的质量m</a:t>
            </a:r>
            <a:r>
              <a:rPr lang="zh-CN" altLang="en-US" b="0" baseline="-25000" dirty="0">
                <a:solidFill>
                  <a:srgbClr val="000000"/>
                </a:solidFill>
              </a:rPr>
              <a:t>甲</a:t>
            </a:r>
            <a:r>
              <a:rPr lang="zh-CN" altLang="en-US" b="0" dirty="0">
                <a:solidFill>
                  <a:srgbClr val="000000"/>
                </a:solidFill>
              </a:rPr>
              <a:t>=m</a:t>
            </a:r>
            <a:r>
              <a:rPr lang="zh-CN" altLang="en-US" b="0" baseline="-25000" dirty="0">
                <a:solidFill>
                  <a:srgbClr val="000000"/>
                </a:solidFill>
              </a:rPr>
              <a:t>乙</a:t>
            </a:r>
            <a:r>
              <a:rPr lang="zh-CN" altLang="en-US" b="0" dirty="0">
                <a:solidFill>
                  <a:srgbClr val="000000"/>
                </a:solidFill>
              </a:rPr>
              <a:t>＞m</a:t>
            </a:r>
            <a:r>
              <a:rPr lang="zh-CN" altLang="en-US" b="0" baseline="-25000" dirty="0">
                <a:solidFill>
                  <a:srgbClr val="000000"/>
                </a:solidFill>
              </a:rPr>
              <a:t>丙</a:t>
            </a:r>
          </a:p>
          <a:p>
            <a:pPr algn="l"/>
            <a:r>
              <a:rPr lang="zh-CN" altLang="en-US" b="0" dirty="0" smtClean="0">
                <a:solidFill>
                  <a:srgbClr val="000000"/>
                </a:solidFill>
              </a:rPr>
              <a:t>C．鸡蛋受</a:t>
            </a:r>
            <a:r>
              <a:rPr lang="zh-CN" altLang="en-US" b="0" dirty="0">
                <a:solidFill>
                  <a:srgbClr val="000000"/>
                </a:solidFill>
              </a:rPr>
              <a:t>到的浮力F</a:t>
            </a:r>
            <a:r>
              <a:rPr lang="zh-CN" altLang="en-US" b="0" baseline="-25000" dirty="0">
                <a:solidFill>
                  <a:srgbClr val="000000"/>
                </a:solidFill>
              </a:rPr>
              <a:t>甲</a:t>
            </a:r>
            <a:r>
              <a:rPr lang="zh-CN" altLang="en-US" b="0" dirty="0">
                <a:solidFill>
                  <a:srgbClr val="000000"/>
                </a:solidFill>
              </a:rPr>
              <a:t>＜F</a:t>
            </a:r>
            <a:r>
              <a:rPr lang="zh-CN" altLang="en-US" b="0" baseline="-25000" dirty="0">
                <a:solidFill>
                  <a:srgbClr val="000000"/>
                </a:solidFill>
              </a:rPr>
              <a:t>乙</a:t>
            </a:r>
            <a:r>
              <a:rPr lang="zh-CN" altLang="en-US" b="0" dirty="0">
                <a:solidFill>
                  <a:srgbClr val="000000"/>
                </a:solidFill>
              </a:rPr>
              <a:t>=F</a:t>
            </a:r>
            <a:r>
              <a:rPr lang="zh-CN" altLang="en-US" b="0" baseline="-25000" dirty="0">
                <a:solidFill>
                  <a:srgbClr val="000000"/>
                </a:solidFill>
              </a:rPr>
              <a:t>丙</a:t>
            </a:r>
          </a:p>
          <a:p>
            <a:pPr algn="l"/>
            <a:r>
              <a:rPr lang="zh-CN" altLang="en-US" b="0" dirty="0" smtClean="0">
                <a:solidFill>
                  <a:srgbClr val="000000"/>
                </a:solidFill>
              </a:rPr>
              <a:t>D．液体对</a:t>
            </a:r>
            <a:r>
              <a:rPr lang="zh-CN" altLang="en-US" b="0" dirty="0">
                <a:solidFill>
                  <a:srgbClr val="000000"/>
                </a:solidFill>
              </a:rPr>
              <a:t>容器底部的压强p</a:t>
            </a:r>
            <a:r>
              <a:rPr lang="zh-CN" altLang="en-US" b="0" baseline="-25000" dirty="0">
                <a:solidFill>
                  <a:srgbClr val="000000"/>
                </a:solidFill>
              </a:rPr>
              <a:t>甲</a:t>
            </a:r>
            <a:r>
              <a:rPr lang="zh-CN" altLang="en-US" b="0" dirty="0">
                <a:solidFill>
                  <a:srgbClr val="000000"/>
                </a:solidFill>
              </a:rPr>
              <a:t>=p</a:t>
            </a:r>
            <a:r>
              <a:rPr lang="zh-CN" altLang="en-US" b="0" baseline="-25000" dirty="0">
                <a:solidFill>
                  <a:srgbClr val="000000"/>
                </a:solidFill>
              </a:rPr>
              <a:t>乙</a:t>
            </a:r>
            <a:r>
              <a:rPr lang="zh-CN" altLang="en-US" b="0" dirty="0">
                <a:solidFill>
                  <a:srgbClr val="000000"/>
                </a:solidFill>
              </a:rPr>
              <a:t>＞p</a:t>
            </a:r>
            <a:r>
              <a:rPr lang="zh-CN" altLang="en-US" b="0" baseline="-25000" dirty="0">
                <a:solidFill>
                  <a:srgbClr val="000000"/>
                </a:solidFill>
              </a:rPr>
              <a:t>丙</a:t>
            </a:r>
            <a:endParaRPr lang="zh-CN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91680" y="12216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1550" y="546525"/>
            <a:ext cx="8145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</a:rPr>
              <a:t>下列判断正确</a:t>
            </a:r>
            <a:r>
              <a:rPr lang="zh-CN" altLang="zh-CN" sz="2800" dirty="0">
                <a:solidFill>
                  <a:schemeClr val="tx1"/>
                </a:solidFill>
              </a:rPr>
              <a:t>的是（</a:t>
            </a:r>
            <a:r>
              <a:rPr lang="en-US" altLang="zh-CN" sz="2800" dirty="0">
                <a:solidFill>
                  <a:schemeClr val="tx1"/>
                </a:solidFill>
              </a:rPr>
              <a:t>    </a:t>
            </a:r>
            <a:r>
              <a:rPr lang="zh-CN" altLang="zh-CN" sz="2800" dirty="0" smtClean="0">
                <a:solidFill>
                  <a:schemeClr val="tx1"/>
                </a:solidFill>
              </a:rPr>
              <a:t>）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l"/>
            <a:endParaRPr lang="zh-CN" altLang="zh-CN" sz="2800" dirty="0">
              <a:solidFill>
                <a:schemeClr val="tx1"/>
              </a:solidFill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A.</a:t>
            </a:r>
            <a:r>
              <a:rPr lang="zh-CN" altLang="zh-CN" sz="2800" dirty="0">
                <a:solidFill>
                  <a:schemeClr val="tx1"/>
                </a:solidFill>
              </a:rPr>
              <a:t>漂浮的物体受到的浮力一定大于重力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B.</a:t>
            </a:r>
            <a:r>
              <a:rPr lang="zh-CN" altLang="zh-CN" sz="2800" dirty="0">
                <a:solidFill>
                  <a:schemeClr val="tx1"/>
                </a:solidFill>
              </a:rPr>
              <a:t>铁球放入水中必定沉底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C.</a:t>
            </a:r>
            <a:r>
              <a:rPr lang="zh-CN" altLang="zh-CN" sz="2800" dirty="0">
                <a:solidFill>
                  <a:schemeClr val="tx1"/>
                </a:solidFill>
              </a:rPr>
              <a:t>漂浮物体受合力为零，沉底物体受合力不为零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D.</a:t>
            </a:r>
            <a:r>
              <a:rPr lang="zh-CN" altLang="zh-CN" sz="2800" dirty="0">
                <a:solidFill>
                  <a:schemeClr val="tx1"/>
                </a:solidFill>
              </a:rPr>
              <a:t>同一支密度计放在任何液体中受到的浮力都相等</a:t>
            </a:r>
          </a:p>
        </p:txBody>
      </p:sp>
      <p:sp>
        <p:nvSpPr>
          <p:cNvPr id="3" name="矩形 2"/>
          <p:cNvSpPr/>
          <p:nvPr/>
        </p:nvSpPr>
        <p:spPr>
          <a:xfrm>
            <a:off x="4643488" y="591530"/>
            <a:ext cx="443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5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6535" y="456515"/>
            <a:ext cx="8344896" cy="339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kumimoji="1"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重为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15 N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的物体，浸没于装满水的容器中后，溢出了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5×10</a:t>
            </a:r>
            <a:r>
              <a:rPr kumimoji="1" lang="en-US" altLang="zh-CN" sz="2800" baseline="30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-4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m</a:t>
            </a:r>
            <a:r>
              <a:rPr kumimoji="1" lang="en-US" altLang="zh-CN" sz="2800" baseline="30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的水。则此物体是（  </a:t>
            </a:r>
            <a:r>
              <a:rPr kumimoji="1"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）</a:t>
            </a:r>
            <a:endParaRPr kumimoji="1"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30000"/>
              </a:lnSpc>
            </a:pP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A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．浮在水面上   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   </a:t>
            </a:r>
          </a:p>
          <a:p>
            <a:pPr algn="l" eaLnBrk="1" hangingPunct="1">
              <a:lnSpc>
                <a:spcPct val="130000"/>
              </a:lnSpc>
            </a:pP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B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．沉到水底</a:t>
            </a:r>
          </a:p>
          <a:p>
            <a:pPr algn="l" eaLnBrk="1" hangingPunct="1">
              <a:lnSpc>
                <a:spcPct val="130000"/>
              </a:lnSpc>
            </a:pP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C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．悬浮在水中    </a:t>
            </a:r>
            <a:r>
              <a:rPr kumimoji="1"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   </a:t>
            </a:r>
          </a:p>
          <a:p>
            <a:pPr algn="l" eaLnBrk="1" hangingPunct="1">
              <a:lnSpc>
                <a:spcPct val="130000"/>
              </a:lnSpc>
            </a:pPr>
            <a:r>
              <a:rPr kumimoji="1"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D</a:t>
            </a:r>
            <a:r>
              <a:rPr kumimoji="1"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．以上几种情况都有可能</a:t>
            </a:r>
          </a:p>
        </p:txBody>
      </p:sp>
      <p:sp>
        <p:nvSpPr>
          <p:cNvPr id="2" name="矩形 1"/>
          <p:cNvSpPr/>
          <p:nvPr/>
        </p:nvSpPr>
        <p:spPr>
          <a:xfrm>
            <a:off x="6057165" y="10865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6564" y="366505"/>
            <a:ext cx="7965885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把重为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5N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，体积为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600cm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的物体投入水中，若不计水的阻力，当物体静止时，下列说法中正确的是（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</a:t>
            </a: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A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物体漂浮，浮力为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6N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B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物体悬浮，浮力为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5N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C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物体漂浮，浮力为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5N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D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物体沉底，浮力为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6N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16705" y="12216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4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51520" y="231490"/>
            <a:ext cx="7983538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用同一支密度计测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定不同液体的密度，下列叙述正确的是（       ）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A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密度计漂浮的越高，所受的浮力越大                      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B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密度计漂浮在不同液体中，所受的浮力都相等    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C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密度计排液体积越大，液体密度越大     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D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密度计漂浮的越高，液体密度越大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3086835" y="1086585"/>
            <a:ext cx="7953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charset="0"/>
                <a:ea typeface="黑体" charset="0"/>
                <a:cs typeface="黑体" charset="0"/>
              </a:rPr>
              <a:t>B 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10" y="3381840"/>
            <a:ext cx="2439999" cy="15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76545" y="501520"/>
            <a:ext cx="8370930" cy="26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质量相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等的实心铝球和铁球放在水中，铁球受的浮力</a:t>
            </a:r>
            <a:r>
              <a:rPr lang="zh-CN" altLang="en-US" sz="2800" b="1" u="sng" dirty="0">
                <a:latin typeface="宋体"/>
                <a:ea typeface="宋体"/>
                <a:cs typeface="宋体"/>
              </a:rPr>
              <a:t>  </a:t>
            </a:r>
            <a:r>
              <a:rPr lang="zh-CN" altLang="en-US" sz="2800" b="1" u="sng" dirty="0" smtClean="0">
                <a:latin typeface="宋体"/>
                <a:ea typeface="宋体"/>
                <a:cs typeface="宋体"/>
              </a:rPr>
              <a:t>  </a:t>
            </a:r>
            <a:r>
              <a:rPr lang="en-US" altLang="zh-CN" sz="2800" b="1" u="sng" dirty="0" smtClean="0">
                <a:latin typeface="宋体"/>
                <a:ea typeface="宋体"/>
                <a:cs typeface="宋体"/>
              </a:rPr>
              <a:t> 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铝球受的浮力；若把它们都放在水银中静止时，则铁球受的浮力</a:t>
            </a:r>
            <a:r>
              <a:rPr lang="zh-CN" altLang="en-US" sz="2800" b="1" u="sng" dirty="0">
                <a:latin typeface="宋体"/>
                <a:ea typeface="宋体"/>
                <a:cs typeface="宋体"/>
              </a:rPr>
              <a:t> </a:t>
            </a:r>
            <a:r>
              <a:rPr lang="zh-CN" altLang="en-US" sz="2800" b="1" u="sng" dirty="0" smtClean="0">
                <a:latin typeface="宋体"/>
                <a:ea typeface="宋体"/>
                <a:cs typeface="宋体"/>
              </a:rPr>
              <a:t>   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铝球受的浮力（选填“＞”、“＜”、“</a:t>
            </a:r>
            <a:r>
              <a:rPr lang="en-US" altLang="zh-CN" sz="2800" b="1" dirty="0">
                <a:latin typeface="宋体"/>
                <a:ea typeface="宋体"/>
                <a:cs typeface="宋体"/>
              </a:rPr>
              <a:t>=”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） 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1556665" y="1221600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＜</a:t>
            </a:r>
            <a:endParaRPr lang="en-US" altLang="zh-CN" sz="2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4301970" y="1896675"/>
            <a:ext cx="495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＝</a:t>
            </a:r>
          </a:p>
        </p:txBody>
      </p:sp>
    </p:spTree>
    <p:extLst>
      <p:ext uri="{BB962C8B-B14F-4D97-AF65-F5344CB8AC3E}">
        <p14:creationId xmlns:p14="http://schemas.microsoft.com/office/powerpoint/2010/main" val="24781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7" grpId="0" build="p"/>
      <p:bldP spid="13927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24" descr="菁优网：http://www.jyeoo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2481740"/>
            <a:ext cx="3645405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86534" y="231490"/>
            <a:ext cx="846094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</a:rPr>
              <a:t>如图所示是三个</a:t>
            </a:r>
            <a:r>
              <a:rPr lang="zh-CN" altLang="en-US" sz="2800" dirty="0">
                <a:solidFill>
                  <a:schemeClr val="tx1"/>
                </a:solidFill>
              </a:rPr>
              <a:t>完全相同的杯子，均盛满水．然后将一木块漂浮在乙杯的水中；再将一个完全相同的木块浸没在丙杯的水中，用细线将其</a:t>
            </a:r>
            <a:r>
              <a:rPr lang="zh-CN" altLang="en-US" sz="2800" dirty="0" smtClean="0">
                <a:solidFill>
                  <a:schemeClr val="tx1"/>
                </a:solidFill>
              </a:rPr>
              <a:t>系在杯底上。此时它们所受</a:t>
            </a:r>
            <a:r>
              <a:rPr lang="zh-CN" altLang="en-US" sz="2800" dirty="0">
                <a:solidFill>
                  <a:schemeClr val="tx1"/>
                </a:solidFill>
              </a:rPr>
              <a:t>的重力分别用G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甲</a:t>
            </a:r>
            <a:r>
              <a:rPr lang="zh-CN" altLang="en-US" sz="2800" dirty="0">
                <a:solidFill>
                  <a:schemeClr val="tx1"/>
                </a:solidFill>
              </a:rPr>
              <a:t>、G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乙</a:t>
            </a:r>
            <a:r>
              <a:rPr lang="zh-CN" altLang="en-US" sz="2800" dirty="0">
                <a:solidFill>
                  <a:schemeClr val="tx1"/>
                </a:solidFill>
              </a:rPr>
              <a:t>、G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丙</a:t>
            </a:r>
            <a:r>
              <a:rPr lang="zh-CN" altLang="en-US" sz="2800" dirty="0">
                <a:solidFill>
                  <a:schemeClr val="tx1"/>
                </a:solidFill>
              </a:rPr>
              <a:t>表示，则（　</a:t>
            </a:r>
            <a:r>
              <a:rPr lang="zh-CN" altLang="en-US" sz="2800" dirty="0" smtClean="0">
                <a:solidFill>
                  <a:schemeClr val="tx1"/>
                </a:solidFill>
              </a:rPr>
              <a:t>）</a:t>
            </a:r>
            <a:endParaRPr lang="zh-CN" altLang="en-US" sz="2800" dirty="0">
              <a:solidFill>
                <a:schemeClr val="tx1"/>
              </a:solidFill>
            </a:endParaRPr>
          </a:p>
          <a:p>
            <a:pPr algn="l"/>
            <a:r>
              <a:rPr lang="zh-CN" altLang="en-US" sz="2800" dirty="0" smtClean="0">
                <a:solidFill>
                  <a:schemeClr val="tx1"/>
                </a:solidFill>
              </a:rPr>
              <a:t>A．G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甲</a:t>
            </a:r>
            <a:r>
              <a:rPr lang="zh-CN" altLang="en-US" sz="2800" dirty="0">
                <a:solidFill>
                  <a:schemeClr val="tx1"/>
                </a:solidFill>
              </a:rPr>
              <a:t>=G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乙</a:t>
            </a:r>
            <a:r>
              <a:rPr lang="zh-CN" altLang="en-US" sz="2800" dirty="0">
                <a:solidFill>
                  <a:schemeClr val="tx1"/>
                </a:solidFill>
              </a:rPr>
              <a:t>=G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丙</a:t>
            </a:r>
            <a:r>
              <a:rPr lang="zh-CN" altLang="en-US" sz="2800" dirty="0">
                <a:solidFill>
                  <a:schemeClr val="tx1"/>
                </a:solidFill>
              </a:rPr>
              <a:t>	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800" dirty="0" smtClean="0">
                <a:solidFill>
                  <a:schemeClr val="tx1"/>
                </a:solidFill>
              </a:rPr>
              <a:t>B．G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丙</a:t>
            </a:r>
            <a:r>
              <a:rPr lang="zh-CN" altLang="en-US" sz="2800" dirty="0">
                <a:solidFill>
                  <a:schemeClr val="tx1"/>
                </a:solidFill>
              </a:rPr>
              <a:t>＞G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乙</a:t>
            </a:r>
            <a:r>
              <a:rPr lang="zh-CN" altLang="en-US" sz="2800" dirty="0">
                <a:solidFill>
                  <a:schemeClr val="tx1"/>
                </a:solidFill>
              </a:rPr>
              <a:t>=G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甲</a:t>
            </a:r>
            <a:r>
              <a:rPr lang="zh-CN" altLang="en-US" sz="2800" dirty="0">
                <a:solidFill>
                  <a:schemeClr val="tx1"/>
                </a:solidFill>
              </a:rPr>
              <a:t>	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800" dirty="0" smtClean="0">
                <a:solidFill>
                  <a:schemeClr val="tx1"/>
                </a:solidFill>
              </a:rPr>
              <a:t>C．G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丙</a:t>
            </a:r>
            <a:r>
              <a:rPr lang="zh-CN" altLang="en-US" sz="2800" dirty="0">
                <a:solidFill>
                  <a:schemeClr val="tx1"/>
                </a:solidFill>
              </a:rPr>
              <a:t>=G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乙</a:t>
            </a:r>
            <a:r>
              <a:rPr lang="zh-CN" altLang="en-US" sz="2800" dirty="0">
                <a:solidFill>
                  <a:schemeClr val="tx1"/>
                </a:solidFill>
              </a:rPr>
              <a:t>＞G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甲</a:t>
            </a:r>
            <a:r>
              <a:rPr lang="zh-CN" altLang="en-US" sz="2800" dirty="0">
                <a:solidFill>
                  <a:schemeClr val="tx1"/>
                </a:solidFill>
              </a:rPr>
              <a:t>	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800" dirty="0" smtClean="0">
                <a:solidFill>
                  <a:schemeClr val="tx1"/>
                </a:solidFill>
              </a:rPr>
              <a:t>D．G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甲</a:t>
            </a:r>
            <a:r>
              <a:rPr lang="zh-CN" altLang="en-US" sz="2800" dirty="0">
                <a:solidFill>
                  <a:schemeClr val="tx1"/>
                </a:solidFill>
              </a:rPr>
              <a:t>=G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乙</a:t>
            </a:r>
            <a:r>
              <a:rPr lang="zh-CN" altLang="en-US" sz="2800" dirty="0">
                <a:solidFill>
                  <a:schemeClr val="tx1"/>
                </a:solidFill>
              </a:rPr>
              <a:t>＞G</a:t>
            </a:r>
            <a:r>
              <a:rPr lang="zh-CN" altLang="en-US" sz="2800" baseline="-25000" dirty="0">
                <a:solidFill>
                  <a:schemeClr val="tx1"/>
                </a:solidFill>
              </a:rPr>
              <a:t>丙</a:t>
            </a:r>
          </a:p>
        </p:txBody>
      </p:sp>
      <p:sp>
        <p:nvSpPr>
          <p:cNvPr id="4" name="矩形 3"/>
          <p:cNvSpPr/>
          <p:nvPr/>
        </p:nvSpPr>
        <p:spPr>
          <a:xfrm>
            <a:off x="8127395" y="149163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345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289" r="2229" b="9382"/>
          <a:stretch/>
        </p:blipFill>
        <p:spPr>
          <a:xfrm>
            <a:off x="656565" y="276495"/>
            <a:ext cx="7712180" cy="396044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6605" y="4281940"/>
            <a:ext cx="6435715" cy="55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97" tIns="28698" rIns="57397" bIns="2869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3200" dirty="0">
                <a:latin typeface="宋体"/>
                <a:ea typeface="宋体"/>
                <a:cs typeface="宋体"/>
              </a:rPr>
              <a:t>潜水艇为什么能够自由上浮与下沉？</a:t>
            </a:r>
            <a:endParaRPr kumimoji="1" lang="en-US" altLang="zh-CN" sz="32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801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19-02-27 下午10.1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85" y="321499"/>
            <a:ext cx="5667393" cy="3285365"/>
          </a:xfrm>
          <a:prstGeom prst="rect">
            <a:avLst/>
          </a:prstGeom>
        </p:spPr>
      </p:pic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286635" y="3606865"/>
            <a:ext cx="6255695" cy="123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97" tIns="28698" rIns="57397" bIns="2869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2800" dirty="0">
                <a:latin typeface="宋体"/>
                <a:ea typeface="宋体"/>
                <a:cs typeface="宋体"/>
              </a:rPr>
              <a:t>物体在液体中都受到浮力，为什么有的上浮、有的下沉、有的悬浮？</a:t>
            </a:r>
            <a:endParaRPr kumimoji="1" lang="zh-CN" altLang="en-US" sz="28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75303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37340" t="10970" r="37165" b="9757"/>
          <a:stretch/>
        </p:blipFill>
        <p:spPr>
          <a:xfrm>
            <a:off x="2546775" y="1176595"/>
            <a:ext cx="3815227" cy="3375375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 flipV="1">
            <a:off x="4481990" y="1986685"/>
            <a:ext cx="0" cy="112612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707015" y="4236935"/>
            <a:ext cx="492827" cy="60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x-none" altLang="zh-CN" sz="2800" dirty="0">
                <a:solidFill>
                  <a:srgbClr val="FF0000"/>
                </a:solidFill>
                <a:latin typeface="宋体" charset="0"/>
              </a:rPr>
              <a:t>G</a:t>
            </a:r>
            <a:endParaRPr kumimoji="1" lang="zh-CN" altLang="en-US" sz="2800" dirty="0">
              <a:solidFill>
                <a:srgbClr val="FF0000"/>
              </a:solidFill>
              <a:latin typeface="宋体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797025" y="1716655"/>
            <a:ext cx="664187" cy="60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0" tIns="40815" rIns="81630" bIns="40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x-none" altLang="zh-CN" sz="2800" dirty="0">
                <a:solidFill>
                  <a:srgbClr val="FF0000"/>
                </a:solidFill>
                <a:latin typeface="宋体" charset="0"/>
              </a:rPr>
              <a:t>F</a:t>
            </a:r>
            <a:r>
              <a:rPr kumimoji="1" lang="zh-CN" altLang="en-US" sz="2800" baseline="-25000" dirty="0">
                <a:solidFill>
                  <a:srgbClr val="FF0000"/>
                </a:solidFill>
                <a:latin typeface="宋体" charset="0"/>
              </a:rPr>
              <a:t>浮</a:t>
            </a:r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>
            <a:off x="4481990" y="3201820"/>
            <a:ext cx="0" cy="126014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7397" tIns="28698" rIns="57397" bIns="28698"/>
          <a:lstStyle/>
          <a:p>
            <a:endParaRPr lang="zh-CN" altLang="en-US" sz="280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96525" y="231490"/>
            <a:ext cx="4005445" cy="7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97" tIns="28698" rIns="57397" bIns="2869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40000"/>
              </a:lnSpc>
            </a:pPr>
            <a:r>
              <a:rPr lang="zh-CN" altLang="en-US" sz="3200" dirty="0">
                <a:latin typeface="宋体"/>
                <a:ea typeface="宋体"/>
                <a:cs typeface="宋体"/>
              </a:rPr>
              <a:t>一、物体的浮沉条件</a:t>
            </a:r>
          </a:p>
        </p:txBody>
      </p:sp>
    </p:spTree>
    <p:extLst>
      <p:ext uri="{BB962C8B-B14F-4D97-AF65-F5344CB8AC3E}">
        <p14:creationId xmlns:p14="http://schemas.microsoft.com/office/powerpoint/2010/main" val="3669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53375" t="11950" r="28772" b="40653"/>
          <a:stretch/>
        </p:blipFill>
        <p:spPr>
          <a:xfrm>
            <a:off x="746575" y="186485"/>
            <a:ext cx="1985741" cy="2160240"/>
          </a:xfrm>
          <a:prstGeom prst="rect">
            <a:avLst/>
          </a:prstGeom>
        </p:spPr>
      </p:pic>
      <p:sp>
        <p:nvSpPr>
          <p:cNvPr id="49" name="Text Box 82"/>
          <p:cNvSpPr txBox="1">
            <a:spLocks noChangeArrowheads="1"/>
          </p:cNvSpPr>
          <p:nvPr/>
        </p:nvSpPr>
        <p:spPr bwMode="auto">
          <a:xfrm>
            <a:off x="735328" y="2428214"/>
            <a:ext cx="1562572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F</a:t>
            </a:r>
            <a:r>
              <a:rPr lang="zh-CN" altLang="en-US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浮 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= </a:t>
            </a: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endParaRPr lang="zh-CN" altLang="en-US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0" name="Text Box 82"/>
          <p:cNvSpPr txBox="1">
            <a:spLocks noChangeArrowheads="1"/>
          </p:cNvSpPr>
          <p:nvPr/>
        </p:nvSpPr>
        <p:spPr bwMode="auto">
          <a:xfrm>
            <a:off x="288878" y="3299870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= 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2" name="Text Box 82"/>
          <p:cNvSpPr txBox="1">
            <a:spLocks noChangeArrowheads="1"/>
          </p:cNvSpPr>
          <p:nvPr/>
        </p:nvSpPr>
        <p:spPr bwMode="auto">
          <a:xfrm>
            <a:off x="157570" y="4322325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&gt;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278156" y="2844328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278156" y="3830778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56" name="Text Box 82"/>
          <p:cNvSpPr txBox="1">
            <a:spLocks noChangeArrowheads="1"/>
          </p:cNvSpPr>
          <p:nvPr/>
        </p:nvSpPr>
        <p:spPr bwMode="auto">
          <a:xfrm>
            <a:off x="3599965" y="2428214"/>
            <a:ext cx="1562572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F</a:t>
            </a:r>
            <a:r>
              <a:rPr lang="zh-CN" altLang="en-US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浮 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= </a:t>
            </a: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endParaRPr lang="zh-CN" altLang="en-US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7" name="Text Box 82"/>
          <p:cNvSpPr txBox="1">
            <a:spLocks noChangeArrowheads="1"/>
          </p:cNvSpPr>
          <p:nvPr/>
        </p:nvSpPr>
        <p:spPr bwMode="auto">
          <a:xfrm>
            <a:off x="3337347" y="3299870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= 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8" name="Text Box 82"/>
          <p:cNvSpPr txBox="1">
            <a:spLocks noChangeArrowheads="1"/>
          </p:cNvSpPr>
          <p:nvPr/>
        </p:nvSpPr>
        <p:spPr bwMode="auto">
          <a:xfrm>
            <a:off x="3153515" y="4322325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=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142793" y="2844328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142793" y="3830778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2"/>
          <a:srcRect l="36470" t="12445" r="45813" b="40653"/>
          <a:stretch/>
        </p:blipFill>
        <p:spPr>
          <a:xfrm>
            <a:off x="3491880" y="186485"/>
            <a:ext cx="1991502" cy="216024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"/>
          <a:srcRect l="70686" t="12445" r="11597" b="40653"/>
          <a:stretch/>
        </p:blipFill>
        <p:spPr>
          <a:xfrm>
            <a:off x="6417205" y="186485"/>
            <a:ext cx="1980220" cy="2160240"/>
          </a:xfrm>
          <a:prstGeom prst="rect">
            <a:avLst/>
          </a:prstGeom>
        </p:spPr>
      </p:pic>
      <p:sp>
        <p:nvSpPr>
          <p:cNvPr id="63" name="Text Box 82"/>
          <p:cNvSpPr txBox="1">
            <a:spLocks noChangeArrowheads="1"/>
          </p:cNvSpPr>
          <p:nvPr/>
        </p:nvSpPr>
        <p:spPr bwMode="auto">
          <a:xfrm>
            <a:off x="6512906" y="2428214"/>
            <a:ext cx="1956497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F</a:t>
            </a:r>
            <a:r>
              <a:rPr lang="zh-CN" altLang="en-US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浮</a:t>
            </a:r>
            <a:r>
              <a:rPr lang="en-US" altLang="zh-CN" i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&lt;G</a:t>
            </a:r>
            <a:endParaRPr lang="zh-CN" altLang="en-US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4" name="Text Box 82"/>
          <p:cNvSpPr txBox="1">
            <a:spLocks noChangeArrowheads="1"/>
          </p:cNvSpPr>
          <p:nvPr/>
        </p:nvSpPr>
        <p:spPr bwMode="auto">
          <a:xfrm>
            <a:off x="6368466" y="3300093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&lt; 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en-US" altLang="zh-CN" i="1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5" name="Text Box 82"/>
          <p:cNvSpPr txBox="1">
            <a:spLocks noChangeArrowheads="1"/>
          </p:cNvSpPr>
          <p:nvPr/>
        </p:nvSpPr>
        <p:spPr bwMode="auto">
          <a:xfrm>
            <a:off x="6368466" y="4322548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&lt;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391499" y="2844551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7391499" y="3831001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863" t="12197" r="79760" b="40653"/>
          <a:stretch/>
        </p:blipFill>
        <p:spPr>
          <a:xfrm>
            <a:off x="1331640" y="276495"/>
            <a:ext cx="2070230" cy="2176398"/>
          </a:xfrm>
          <a:prstGeom prst="rect">
            <a:avLst/>
          </a:prstGeom>
        </p:spPr>
      </p:pic>
      <p:sp>
        <p:nvSpPr>
          <p:cNvPr id="4" name="Text Box 82"/>
          <p:cNvSpPr txBox="1">
            <a:spLocks noChangeArrowheads="1"/>
          </p:cNvSpPr>
          <p:nvPr/>
        </p:nvSpPr>
        <p:spPr bwMode="auto">
          <a:xfrm>
            <a:off x="1647922" y="2535950"/>
            <a:ext cx="1562572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F</a:t>
            </a:r>
            <a:r>
              <a:rPr lang="zh-CN" altLang="en-US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浮 </a:t>
            </a:r>
            <a:r>
              <a:rPr lang="en-US" altLang="zh-CN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&gt; </a:t>
            </a:r>
            <a:r>
              <a:rPr lang="en-US" altLang="zh-CN" i="1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G</a:t>
            </a:r>
            <a:endParaRPr lang="zh-CN" altLang="en-US" dirty="0">
              <a:solidFill>
                <a:schemeClr val="tx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201473" y="3407606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&gt; 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Text Box 82"/>
          <p:cNvSpPr txBox="1">
            <a:spLocks noChangeArrowheads="1"/>
          </p:cNvSpPr>
          <p:nvPr/>
        </p:nvSpPr>
        <p:spPr bwMode="auto">
          <a:xfrm>
            <a:off x="1061610" y="4416955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&gt;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90750" y="2952064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90750" y="3938514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9158" t="11950" r="62584" b="40653"/>
          <a:stretch/>
        </p:blipFill>
        <p:spPr>
          <a:xfrm>
            <a:off x="5112060" y="276495"/>
            <a:ext cx="1980220" cy="2160240"/>
          </a:xfrm>
          <a:prstGeom prst="rect">
            <a:avLst/>
          </a:prstGeom>
        </p:spPr>
      </p:pic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5015987" y="2535950"/>
            <a:ext cx="1956497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F</a:t>
            </a:r>
            <a:r>
              <a:rPr lang="zh-CN" altLang="en-US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浮</a:t>
            </a:r>
            <a:r>
              <a:rPr lang="en-US" altLang="zh-CN" i="1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&lt;G</a:t>
            </a:r>
            <a:endParaRPr lang="zh-CN" altLang="en-US" dirty="0">
              <a:solidFill>
                <a:schemeClr val="tx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Text Box 82"/>
          <p:cNvSpPr txBox="1">
            <a:spLocks noChangeArrowheads="1"/>
          </p:cNvSpPr>
          <p:nvPr/>
        </p:nvSpPr>
        <p:spPr bwMode="auto">
          <a:xfrm>
            <a:off x="4871548" y="3407829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&lt; 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en-US" altLang="zh-CN" i="1" dirty="0" err="1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r>
              <a:rPr lang="zh-CN" altLang="en-US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2" name="Text Box 82"/>
          <p:cNvSpPr txBox="1">
            <a:spLocks noChangeArrowheads="1"/>
          </p:cNvSpPr>
          <p:nvPr/>
        </p:nvSpPr>
        <p:spPr bwMode="auto">
          <a:xfrm>
            <a:off x="4887035" y="4416955"/>
            <a:ext cx="2560518" cy="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液</a:t>
            </a:r>
            <a:r>
              <a:rPr lang="en-US" altLang="zh-CN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&lt;</a:t>
            </a:r>
            <a:r>
              <a:rPr lang="en-US" altLang="zh-CN" i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ρ</a:t>
            </a:r>
            <a:r>
              <a:rPr lang="zh-CN" altLang="en-US" i="1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物</a:t>
            </a:r>
            <a:endParaRPr lang="zh-CN" altLang="en-US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4581" y="2952286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94581" y="3938737"/>
            <a:ext cx="435889" cy="488844"/>
          </a:xfrm>
          <a:prstGeom prst="rect">
            <a:avLst/>
          </a:prstGeom>
        </p:spPr>
        <p:txBody>
          <a:bodyPr wrap="none" lIns="57397" tIns="28698" rIns="57397" bIns="28698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汤圆的浮沉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565" y="0"/>
            <a:ext cx="7740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56515"/>
            <a:ext cx="3915435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>
            <a:spLocks noChangeArrowheads="1"/>
          </p:cNvSpPr>
          <p:nvPr/>
        </p:nvSpPr>
        <p:spPr bwMode="auto">
          <a:xfrm>
            <a:off x="5112060" y="726545"/>
            <a:ext cx="3420380" cy="1140260"/>
          </a:xfrm>
          <a:prstGeom prst="roundRect">
            <a:avLst>
              <a:gd name="adj" fmla="val 10731"/>
            </a:avLst>
          </a:prstGeom>
          <a:noFill/>
          <a:ln w="25400">
            <a:noFill/>
            <a:round/>
            <a:headEnd/>
            <a:tailEnd/>
          </a:ln>
        </p:spPr>
        <p:txBody>
          <a:bodyPr wrap="square" lIns="57397" tIns="28698" rIns="57397" bIns="28698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鸡蛋能实现浮沉，是改变了液体密度。</a:t>
            </a:r>
            <a:endParaRPr lang="en-US" altLang="zh-CN" sz="2800" dirty="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" name="TextBox 8"/>
          <p:cNvSpPr>
            <a:spLocks noChangeArrowheads="1"/>
          </p:cNvSpPr>
          <p:nvPr/>
        </p:nvSpPr>
        <p:spPr bwMode="auto">
          <a:xfrm>
            <a:off x="5067055" y="2796775"/>
            <a:ext cx="3420380" cy="1687328"/>
          </a:xfrm>
          <a:prstGeom prst="roundRect">
            <a:avLst>
              <a:gd name="adj" fmla="val 10731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</p:spPr>
        <p:txBody>
          <a:bodyPr wrap="square" lIns="57397" tIns="28698" rIns="57397" bIns="28698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在</a:t>
            </a:r>
            <a:r>
              <a:rPr lang="en-US" altLang="zh-CN" sz="28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V</a:t>
            </a:r>
            <a:r>
              <a:rPr lang="zh-CN" altLang="en-US" sz="2800" baseline="-25000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排</a:t>
            </a:r>
            <a:r>
              <a:rPr lang="zh-CN" altLang="en-US" sz="2800" dirty="0" smtClean="0">
                <a:solidFill>
                  <a:srgbClr val="FF0000"/>
                </a:solidFill>
                <a:latin typeface="宋体" charset="0"/>
              </a:rPr>
              <a:t>不变</a:t>
            </a: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时，可以通过</a:t>
            </a:r>
            <a:r>
              <a:rPr lang="zh-CN" altLang="en-US" sz="2800" dirty="0" smtClean="0">
                <a:solidFill>
                  <a:srgbClr val="FF0000"/>
                </a:solidFill>
                <a:latin typeface="宋体" charset="0"/>
              </a:rPr>
              <a:t>改变液体密度</a:t>
            </a:r>
            <a:r>
              <a:rPr lang="zh-CN" altLang="en-US" sz="2800" dirty="0" smtClean="0">
                <a:solidFill>
                  <a:schemeClr val="tx1"/>
                </a:solidFill>
                <a:latin typeface="宋体" charset="0"/>
              </a:rPr>
              <a:t>来改变物体所受浮力。</a:t>
            </a:r>
            <a:endParaRPr lang="en-US" altLang="zh-CN" sz="2800" dirty="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62210" y="1986685"/>
            <a:ext cx="630070" cy="611954"/>
          </a:xfrm>
          <a:prstGeom prst="rect">
            <a:avLst/>
          </a:prstGeom>
        </p:spPr>
        <p:txBody>
          <a:bodyPr wrap="square" lIns="57397" tIns="28698" rIns="57397" bIns="28698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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11655</TotalTime>
  <Words>1313</Words>
  <Application>Microsoft Office PowerPoint</Application>
  <PresentationFormat>全屏显示(16:9)</PresentationFormat>
  <Paragraphs>103</Paragraphs>
  <Slides>27</Slides>
  <Notes>2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cp:lastPrinted>2020-03-12T12:08:43Z</cp:lastPrinted>
  <dcterms:created xsi:type="dcterms:W3CDTF">2012-04-02T08:15:09Z</dcterms:created>
  <dcterms:modified xsi:type="dcterms:W3CDTF">2020-06-21T12:22:56Z</dcterms:modified>
</cp:coreProperties>
</file>