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6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7" r:id="rId20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8500"/>
    <a:srgbClr val="0066FF"/>
    <a:srgbClr val="3C78CE"/>
    <a:srgbClr val="00B0F0"/>
    <a:srgbClr val="5F5E5C"/>
    <a:srgbClr val="4D94FF"/>
    <a:srgbClr val="F4F4F4"/>
    <a:srgbClr val="0D0D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 autoAdjust="0"/>
    <p:restoredTop sz="94714" autoAdjust="0"/>
  </p:normalViewPr>
  <p:slideViewPr>
    <p:cSldViewPr>
      <p:cViewPr varScale="1">
        <p:scale>
          <a:sx n="50" d="100"/>
          <a:sy n="50" d="100"/>
        </p:scale>
        <p:origin x="-91" y="-173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780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F3725-0D92-49D9-88BD-0A725DCC5E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A8C6-1B8B-494C-881B-33C94A7D20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34892-2594-4348-9B59-391C3F1BE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031C7-A97A-4B3D-B11F-B8701A7D07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3810002"/>
            <a:ext cx="12198350" cy="3047999"/>
          </a:xfrm>
          <a:prstGeom prst="rect">
            <a:avLst/>
          </a:prstGeom>
          <a:gradFill flip="none" rotWithShape="1">
            <a:gsLst>
              <a:gs pos="44000">
                <a:srgbClr val="D9DE94">
                  <a:alpha val="81000"/>
                </a:srgbClr>
              </a:gs>
              <a:gs pos="100000">
                <a:schemeClr val="accent1">
                  <a:lumMod val="0"/>
                  <a:lumOff val="100000"/>
                  <a:alpha val="85000"/>
                </a:schemeClr>
              </a:gs>
              <a:gs pos="5000">
                <a:srgbClr val="CDD745">
                  <a:alpha val="8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1012" y="4025900"/>
            <a:ext cx="6116015" cy="1493696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4000" b="0" i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1013" y="5581572"/>
            <a:ext cx="6116015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446" y="365127"/>
            <a:ext cx="2630269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639" y="365127"/>
            <a:ext cx="7738328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1742691" y="6597694"/>
            <a:ext cx="3240360" cy="348342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anchor="ctr">
            <a:prstTxWarp prst="textArchUp">
              <a:avLst>
                <a:gd name="adj" fmla="val 12323912"/>
              </a:avLst>
            </a:prstTxWarp>
          </a:bodyPr>
          <a:lstStyle/>
          <a:p>
            <a:pPr lvl="0" algn="ctr">
              <a:defRPr/>
            </a:pPr>
            <a:endParaRPr lang="zh-CN" altLang="en-US" sz="2800" kern="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15"/>
          <p:cNvSpPr txBox="1"/>
          <p:nvPr userDrawn="1"/>
        </p:nvSpPr>
        <p:spPr>
          <a:xfrm>
            <a:off x="11092878" y="62587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15"/>
          <p:cNvSpPr txBox="1"/>
          <p:nvPr userDrawn="1"/>
        </p:nvSpPr>
        <p:spPr>
          <a:xfrm>
            <a:off x="11092878" y="62587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第三章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素材选择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第四章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动画运用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7" y="203095"/>
            <a:ext cx="10991222" cy="6015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7" y="1206261"/>
            <a:ext cx="10991222" cy="504513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0039" y="0"/>
            <a:ext cx="336947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 userDrawn="1"/>
        </p:nvSpPr>
        <p:spPr>
          <a:xfrm>
            <a:off x="966311" y="260648"/>
            <a:ext cx="3763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第五章</a:t>
            </a:r>
            <a:r>
              <a:rPr lang="en-US" altLang="zh-CN" sz="24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3200" b="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字体与颜色</a:t>
            </a:r>
            <a:endParaRPr lang="zh-CN" altLang="en-US" sz="3200" b="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284" y="1709742"/>
            <a:ext cx="10521077" cy="2852737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284" y="4589466"/>
            <a:ext cx="1052107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636" y="1825625"/>
            <a:ext cx="5184299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5415" y="1825625"/>
            <a:ext cx="5184299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5" y="365128"/>
            <a:ext cx="1052107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227" y="1681163"/>
            <a:ext cx="51604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227" y="2505075"/>
            <a:ext cx="516047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416" y="1681163"/>
            <a:ext cx="51858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416" y="2505075"/>
            <a:ext cx="51858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887" y="987429"/>
            <a:ext cx="617541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1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887" y="987429"/>
            <a:ext cx="6175415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1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jpe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835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17"/>
            <a:stretch>
              <a:fillRect/>
            </a:stretch>
          </p:blipFill>
          <p:spPr>
            <a:xfrm>
              <a:off x="0" y="0"/>
              <a:ext cx="224790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17"/>
            <a:stretch>
              <a:fillRect/>
            </a:stretch>
          </p:blipFill>
          <p:spPr>
            <a:xfrm>
              <a:off x="920750" y="0"/>
              <a:ext cx="2247900" cy="6858000"/>
            </a:xfrm>
            <a:prstGeom prst="rect">
              <a:avLst/>
            </a:prstGeom>
          </p:spPr>
        </p:pic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458" y="1117361"/>
            <a:ext cx="10754757" cy="504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636" y="6356353"/>
            <a:ext cx="2744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704" y="6356353"/>
            <a:ext cx="4116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5085" y="6356353"/>
            <a:ext cx="2744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458" y="203095"/>
            <a:ext cx="1075475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iming>
    <p:tnLst>
      <p:par>
        <p:cTn id="1" dur="indefinite" restart="never" nodeType="tmRoot"/>
      </p:par>
    </p:tnLst>
  </p:timing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444500" indent="-358775" algn="l" defTabSz="913765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75000"/>
        <a:buFont typeface="Wingdings 2" panose="05020102010507070707" pitchFamily="18" charset="2"/>
        <a:buChar char="Õ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444500" indent="-444500" algn="l" defTabSz="913765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5800" y="4293096"/>
            <a:ext cx="7133259" cy="121255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 机械能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及其</a:t>
            </a:r>
            <a:r>
              <a:rPr lang="zh-CN" alt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</a:t>
            </a:r>
            <a:b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58615" y="2636912"/>
            <a:ext cx="4248472" cy="461855"/>
          </a:xfrm>
        </p:spPr>
        <p:txBody>
          <a:bodyPr rtlCol="0"/>
          <a:lstStyle/>
          <a:p>
            <a:pPr defTabSz="914400" fontAlgn="auto">
              <a:spcBef>
                <a:spcPts val="180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defRPr/>
            </a:pPr>
            <a:r>
              <a:rPr lang="zh-CN" altLang="en-US" b="1" dirty="0" smtClean="0">
                <a:solidFill>
                  <a:schemeClr val="tx1"/>
                </a:solidFill>
              </a:rPr>
              <a:t>第十</a:t>
            </a:r>
            <a:r>
              <a:rPr lang="zh-CN" altLang="en-US" b="1" dirty="0">
                <a:solidFill>
                  <a:schemeClr val="tx1"/>
                </a:solidFill>
              </a:rPr>
              <a:t>一</a:t>
            </a:r>
            <a:r>
              <a:rPr lang="zh-CN" altLang="en-US" b="1" dirty="0" smtClean="0">
                <a:solidFill>
                  <a:schemeClr val="tx1"/>
                </a:solidFill>
              </a:rPr>
              <a:t>章 功和机械能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7994"/>
            <a:ext cx="2853017" cy="35700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矩形 1"/>
          <p:cNvSpPr>
            <a:spLocks noChangeArrowheads="1"/>
          </p:cNvSpPr>
          <p:nvPr/>
        </p:nvSpPr>
        <p:spPr bwMode="auto">
          <a:xfrm>
            <a:off x="146416" y="1047605"/>
            <a:ext cx="1171973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让单摆多摆动几次，记录最后一次小球能摆回的高度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A″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。小球还能摆回到原来的高度吗？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分析：因为小球除了受到重力和拉力以外，还受到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。这个力越小，小球克服空气阻力对外做功损失的能量越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“多”或“少”），小球摆回的高度越高，如果空气阻力为零，则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小球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，机械能的总量不会改变。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对比分析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后归纳机械能守恒定律：如果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，机械能的总和是不变的（守恒的）。</a:t>
            </a:r>
            <a:endParaRPr lang="zh-CN" altLang="en-US" sz="28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2319" name="矩形 4"/>
          <p:cNvSpPr>
            <a:spLocks noChangeArrowheads="1"/>
          </p:cNvSpPr>
          <p:nvPr/>
        </p:nvSpPr>
        <p:spPr bwMode="auto">
          <a:xfrm>
            <a:off x="8177960" y="2368052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空气阻力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2320" name="矩形 5"/>
          <p:cNvSpPr>
            <a:spLocks noChangeArrowheads="1"/>
          </p:cNvSpPr>
          <p:nvPr/>
        </p:nvSpPr>
        <p:spPr bwMode="auto">
          <a:xfrm>
            <a:off x="7459815" y="306896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少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2321" name="矩形 6"/>
          <p:cNvSpPr>
            <a:spLocks noChangeArrowheads="1"/>
          </p:cNvSpPr>
          <p:nvPr/>
        </p:nvSpPr>
        <p:spPr bwMode="auto">
          <a:xfrm>
            <a:off x="8090757" y="3679094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能摆回到原来的高度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2322" name="矩形 7"/>
          <p:cNvSpPr>
            <a:spLocks noChangeArrowheads="1"/>
          </p:cNvSpPr>
          <p:nvPr/>
        </p:nvSpPr>
        <p:spPr bwMode="auto">
          <a:xfrm>
            <a:off x="7257102" y="4941168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只有动能和势能相互转化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9" grpId="0" bldLvl="0" autoUpdateAnimBg="0"/>
      <p:bldP spid="12320" grpId="0" bldLvl="0" autoUpdateAnimBg="0"/>
      <p:bldP spid="12321" grpId="0" bldLvl="0" autoUpdateAnimBg="0"/>
      <p:bldP spid="12322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0" name="矩形 1"/>
          <p:cNvSpPr>
            <a:spLocks noChangeArrowheads="1"/>
          </p:cNvSpPr>
          <p:nvPr/>
        </p:nvSpPr>
        <p:spPr bwMode="auto">
          <a:xfrm>
            <a:off x="122511" y="537642"/>
            <a:ext cx="11737304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三、课后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P74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第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两题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第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题：乒乓球很轻，运动时受到空气阻力的影响很容易减速，怎样向地板抛乒乓球，才能使它弹跳到高于原来抛球的位置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?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第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题蹦床：重物向下落的过程中，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势能转化为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能，接触到蹦床后，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能转化为蹦床的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能，向上弹起的过程中，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能转化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为人的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能，上升的过程中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能转化为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能。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1" name="TextBox 2"/>
          <p:cNvSpPr>
            <a:spLocks noChangeArrowheads="1"/>
          </p:cNvSpPr>
          <p:nvPr/>
        </p:nvSpPr>
        <p:spPr bwMode="auto">
          <a:xfrm>
            <a:off x="440684" y="2045747"/>
            <a:ext cx="596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用力向下抛乒乓球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2" name="矩形 3"/>
          <p:cNvSpPr>
            <a:spLocks noChangeArrowheads="1"/>
          </p:cNvSpPr>
          <p:nvPr/>
        </p:nvSpPr>
        <p:spPr bwMode="auto">
          <a:xfrm>
            <a:off x="5451103" y="261774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3" name="矩形 4"/>
          <p:cNvSpPr>
            <a:spLocks noChangeArrowheads="1"/>
          </p:cNvSpPr>
          <p:nvPr/>
        </p:nvSpPr>
        <p:spPr bwMode="auto">
          <a:xfrm>
            <a:off x="7971383" y="2617748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5" name="矩形 6"/>
          <p:cNvSpPr>
            <a:spLocks noChangeArrowheads="1"/>
          </p:cNvSpPr>
          <p:nvPr/>
        </p:nvSpPr>
        <p:spPr bwMode="auto">
          <a:xfrm>
            <a:off x="2652751" y="302877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弹性势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6" name="矩形 7"/>
          <p:cNvSpPr>
            <a:spLocks noChangeArrowheads="1"/>
          </p:cNvSpPr>
          <p:nvPr/>
        </p:nvSpPr>
        <p:spPr bwMode="auto">
          <a:xfrm>
            <a:off x="7340441" y="305021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弹性势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7" name="矩形 8"/>
          <p:cNvSpPr>
            <a:spLocks noChangeArrowheads="1"/>
          </p:cNvSpPr>
          <p:nvPr/>
        </p:nvSpPr>
        <p:spPr bwMode="auto">
          <a:xfrm>
            <a:off x="10563671" y="305021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8" name="矩形 9"/>
          <p:cNvSpPr>
            <a:spLocks noChangeArrowheads="1"/>
          </p:cNvSpPr>
          <p:nvPr/>
        </p:nvSpPr>
        <p:spPr bwMode="auto">
          <a:xfrm>
            <a:off x="2380881" y="3501008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349" name="矩形 10"/>
          <p:cNvSpPr>
            <a:spLocks noChangeArrowheads="1"/>
          </p:cNvSpPr>
          <p:nvPr/>
        </p:nvSpPr>
        <p:spPr bwMode="auto">
          <a:xfrm>
            <a:off x="4261227" y="3501008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pic>
        <p:nvPicPr>
          <p:cNvPr id="13350" name="Picture 2" descr="http://t11.baidu.com/it/u=167284575,235244761&amp;fm=23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855" y="4698722"/>
            <a:ext cx="4030689" cy="2018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1" grpId="0" bldLvl="0" autoUpdateAnimBg="0"/>
      <p:bldP spid="13342" grpId="0" bldLvl="0" autoUpdateAnimBg="0"/>
      <p:bldP spid="13343" grpId="0" bldLvl="0" autoUpdateAnimBg="0"/>
      <p:bldP spid="13345" grpId="0" bldLvl="0" autoUpdateAnimBg="0"/>
      <p:bldP spid="13346" grpId="0" bldLvl="0" autoUpdateAnimBg="0"/>
      <p:bldP spid="13347" grpId="0" bldLvl="0" autoUpdateAnimBg="0"/>
      <p:bldP spid="13348" grpId="0" bldLvl="0" autoUpdateAnimBg="0"/>
      <p:bldP spid="13349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2" name="矩形 2"/>
          <p:cNvSpPr>
            <a:spLocks noChangeArrowheads="1"/>
          </p:cNvSpPr>
          <p:nvPr/>
        </p:nvSpPr>
        <p:spPr bwMode="auto">
          <a:xfrm>
            <a:off x="410543" y="260648"/>
            <a:ext cx="1104840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分析章首图的过山车在运动过程中的能量转化情况。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6413" name="Picture 2" descr="http://t12.baidu.com/it/u=1571167247,3686818330&amp;fm=23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695" y="1484784"/>
            <a:ext cx="8513624" cy="423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6" name="矩形 2"/>
          <p:cNvSpPr>
            <a:spLocks noChangeArrowheads="1"/>
          </p:cNvSpPr>
          <p:nvPr/>
        </p:nvSpPr>
        <p:spPr bwMode="auto">
          <a:xfrm>
            <a:off x="410543" y="620688"/>
            <a:ext cx="1104840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某选手在自由式滑雪比赛中运动的轨迹如图所示，如果不计空气阻力，下列说法正确的是（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从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点向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点运动过程中，重力势能全部转化为动能</a:t>
            </a:r>
            <a:endParaRPr lang="zh-CN" altLang="en-US" sz="2800" b="1" dirty="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B.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在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点和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点速度都为零，因此重力势能相等</a:t>
            </a:r>
            <a:endParaRPr lang="zh-CN" altLang="en-US" sz="2800" b="1" dirty="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C.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从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点下落到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点过程中，重力势能转化为动能</a:t>
            </a:r>
            <a:endParaRPr lang="zh-CN" altLang="en-US" sz="2800" b="1" dirty="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D.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在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点和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e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点都处于静止状态，因此机械能相等</a:t>
            </a:r>
            <a:endParaRPr lang="zh-CN" altLang="en-US" sz="2800" b="1" dirty="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7437" name="矩形 1"/>
          <p:cNvSpPr>
            <a:spLocks noChangeArrowheads="1"/>
          </p:cNvSpPr>
          <p:nvPr/>
        </p:nvSpPr>
        <p:spPr bwMode="auto">
          <a:xfrm>
            <a:off x="4298975" y="1052736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7438" name="Picture 2" descr="H:\大河八年级下册\猎豹八年级下册课件\物理教案（百分）\33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15" y="3645024"/>
            <a:ext cx="8877900" cy="259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302842" y="1901106"/>
            <a:ext cx="1159478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28600" algn="just"/>
            <a:r>
              <a:rPr lang="zh-CN" altLang="en-US" sz="2800" b="1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【自学检测】</a:t>
            </a:r>
            <a:endParaRPr lang="en-US" sz="2800" b="1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r>
              <a:rPr lang="zh-CN" altLang="en-US" sz="2800" b="1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自然界的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流水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风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都具有大量的</a:t>
            </a:r>
            <a:r>
              <a:rPr lang="zh-CN" altLang="en-US" sz="2800" b="1" u="sng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能。</a:t>
            </a:r>
            <a:endParaRPr lang="zh-CN" altLang="en-US" sz="2800" b="1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462" name="矩形 3"/>
          <p:cNvSpPr>
            <a:spLocks noChangeArrowheads="1"/>
          </p:cNvSpPr>
          <p:nvPr/>
        </p:nvSpPr>
        <p:spPr bwMode="auto">
          <a:xfrm>
            <a:off x="402377" y="332656"/>
            <a:ext cx="115270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学习内容二：水能风能的利用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  <a:p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学习指导：课本</a:t>
            </a: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P72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至</a:t>
            </a: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P73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文字内容，注意看懂插图</a:t>
            </a: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11.4.4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水电站剖面图。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  <a:p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</p:txBody>
      </p:sp>
      <p:sp>
        <p:nvSpPr>
          <p:cNvPr id="18463" name="矩形 1"/>
          <p:cNvSpPr>
            <a:spLocks noChangeArrowheads="1"/>
          </p:cNvSpPr>
          <p:nvPr/>
        </p:nvSpPr>
        <p:spPr bwMode="auto">
          <a:xfrm>
            <a:off x="5628389" y="222858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机械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846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45" y="3068639"/>
            <a:ext cx="5243596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846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192" y="3068639"/>
            <a:ext cx="528383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3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5" name="矩形 3"/>
          <p:cNvSpPr>
            <a:spLocks noChangeArrowheads="1"/>
          </p:cNvSpPr>
          <p:nvPr/>
        </p:nvSpPr>
        <p:spPr bwMode="auto">
          <a:xfrm>
            <a:off x="239309" y="615951"/>
            <a:ext cx="1170279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28600"/>
            <a:r>
              <a:rPr 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水能形成的原因：</a:t>
            </a:r>
            <a:r>
              <a:rPr lang="zh-CN" altLang="en-US" sz="2800" b="1" u="sng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b="1" u="sng" dirty="0" smtClean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，我国的主要能源来自于水能，如长江三峡水力发电站。风能的形成原因：</a:t>
            </a:r>
            <a:r>
              <a:rPr lang="zh-CN" altLang="en-US" sz="2800" b="1" u="sng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u="sng" dirty="0" smtClean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1F497D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/>
            <a:endParaRPr lang="zh-CN" altLang="en-US" sz="2800" b="1" dirty="0">
              <a:solidFill>
                <a:srgbClr val="1F497D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/>
            <a:r>
              <a:rPr 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风能的优点：</a:t>
            </a:r>
            <a:r>
              <a:rPr lang="zh-CN" altLang="en-US" sz="2800" b="1" u="sng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b="1" u="sng" dirty="0" smtClean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1F497D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/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缺点：</a:t>
            </a:r>
            <a:r>
              <a:rPr lang="zh-CN" altLang="en-US" sz="2800" b="1" u="sng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800" b="1" u="sng" dirty="0" smtClean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       </a:t>
            </a:r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sz="2800" b="1" dirty="0">
              <a:solidFill>
                <a:srgbClr val="1F497D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486" name="矩形 1"/>
          <p:cNvSpPr>
            <a:spLocks noChangeArrowheads="1"/>
          </p:cNvSpPr>
          <p:nvPr/>
        </p:nvSpPr>
        <p:spPr bwMode="auto">
          <a:xfrm>
            <a:off x="3602326" y="548680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水的流动</a:t>
            </a:r>
            <a:endParaRPr lang="zh-CN" altLang="en-US" sz="28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9487" name="矩形 2"/>
          <p:cNvSpPr>
            <a:spLocks noChangeArrowheads="1"/>
          </p:cNvSpPr>
          <p:nvPr/>
        </p:nvSpPr>
        <p:spPr bwMode="auto">
          <a:xfrm>
            <a:off x="5451103" y="980728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空气流动</a:t>
            </a:r>
            <a:endParaRPr lang="zh-CN" altLang="en-US" sz="28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9488" name="矩形 4"/>
          <p:cNvSpPr>
            <a:spLocks noChangeArrowheads="1"/>
          </p:cNvSpPr>
          <p:nvPr/>
        </p:nvSpPr>
        <p:spPr bwMode="auto">
          <a:xfrm>
            <a:off x="2884180" y="1740590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无污染，取之不尽</a:t>
            </a:r>
            <a:endParaRPr lang="zh-CN" altLang="en-US" sz="28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9489" name="矩形 5"/>
          <p:cNvSpPr>
            <a:spLocks noChangeArrowheads="1"/>
          </p:cNvSpPr>
          <p:nvPr/>
        </p:nvSpPr>
        <p:spPr bwMode="auto">
          <a:xfrm>
            <a:off x="2127116" y="2263810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受自然条件限制，不稳定</a:t>
            </a:r>
            <a:endParaRPr lang="zh-CN" altLang="en-US" sz="28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pic>
        <p:nvPicPr>
          <p:cNvPr id="194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14" y="3268663"/>
            <a:ext cx="5186417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9491" name="Picture 4" descr="http://www.guchengnews.com/_CMS_NEWS_IMG_/www19/2007-08/09/01bd71e5e4c74b59a19763ad64fca48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36" y="3268663"/>
            <a:ext cx="4911107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6" grpId="0" bldLvl="0" autoUpdateAnimBg="0"/>
      <p:bldP spid="19487" grpId="0" bldLvl="0" autoUpdateAnimBg="0"/>
      <p:bldP spid="19488" grpId="0" bldLvl="0" autoUpdateAnimBg="0"/>
      <p:bldP spid="1948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9" name="矩形 1"/>
          <p:cNvSpPr>
            <a:spLocks noChangeArrowheads="1"/>
          </p:cNvSpPr>
          <p:nvPr/>
        </p:nvSpPr>
        <p:spPr bwMode="auto">
          <a:xfrm>
            <a:off x="338843" y="1328255"/>
            <a:ext cx="114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28600" algn="just"/>
            <a:r>
              <a:rPr lang="zh-CN" altLang="en-US" sz="2800" b="1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由于物体的动能大小决定于物体的质量和速度，所以水轮应安装在水的流量大，流速大的地方，请大家考虑用什么方法可以得到更多的动能？</a:t>
            </a:r>
            <a:endParaRPr lang="en-US" sz="2800" b="1" dirty="0">
              <a:solidFill>
                <a:srgbClr val="1F497D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0510" name="矩形 2"/>
          <p:cNvSpPr>
            <a:spLocks noChangeArrowheads="1"/>
          </p:cNvSpPr>
          <p:nvPr/>
        </p:nvSpPr>
        <p:spPr bwMode="auto">
          <a:xfrm>
            <a:off x="338843" y="2982431"/>
            <a:ext cx="114296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    动能和势能之间可以相互转化，要得到更大的动能，也可以应用这个道理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实际上，利用水流的动能就是利用增大水的重力势能的方法。如：在河流上选择合适的地方修筑拦河坝提高上游水位，水位越高、水量越大，水具有的重力势能也越大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当水流下时转化成的动能也越大。水通过进水闸门和导管流下来带动水轮机工作，从而带动发电机发电。</a:t>
            </a:r>
            <a:endParaRPr lang="zh-CN" altLang="en-US" sz="2800" b="1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0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09" y="1123951"/>
            <a:ext cx="3553570" cy="185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215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207" y="1123951"/>
            <a:ext cx="3782336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21536" name="Picture 5" descr="http://t10.baidu.com/it/u=4262411351,1927646954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09" y="3717926"/>
            <a:ext cx="3809867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324" y="3717926"/>
            <a:ext cx="3782336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21538" name="矩形 1"/>
          <p:cNvSpPr>
            <a:spLocks noChangeArrowheads="1"/>
          </p:cNvSpPr>
          <p:nvPr/>
        </p:nvSpPr>
        <p:spPr bwMode="auto">
          <a:xfrm>
            <a:off x="6169880" y="492125"/>
            <a:ext cx="9428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ABD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33" name="矩形 2"/>
          <p:cNvSpPr>
            <a:spLocks noChangeArrowheads="1"/>
          </p:cNvSpPr>
          <p:nvPr/>
        </p:nvSpPr>
        <p:spPr bwMode="auto">
          <a:xfrm>
            <a:off x="334608" y="492125"/>
            <a:ext cx="11624435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下列现象中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利用风能或水能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做功的是（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A.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帆船在河水中逆流航行       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风筝越飞越高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endParaRPr lang="zh-CN" altLang="en-US" sz="2800" b="1" dirty="0">
              <a:solidFill>
                <a:schemeClr val="tx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C.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用太阳灶把水烧开    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     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D.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船在河中顺流而下</a:t>
            </a:r>
            <a:endParaRPr lang="zh-CN" altLang="en-US" sz="28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8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0623" y="2060848"/>
            <a:ext cx="6048672" cy="1271905"/>
          </a:xfrm>
          <a:prstGeom prst="rect">
            <a:avLst/>
          </a:prstGeom>
          <a:noFill/>
        </p:spPr>
        <p:txBody>
          <a:bodyPr lIns="91427" tIns="45713" rIns="91427" bIns="45713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75000"/>
                  </a:schemeClr>
                </a:solidFill>
                <a:effectLst>
                  <a:reflection blurRad="25400" stA="30000" endPos="30000" dist="50800" dir="5400000" sy="-100000" algn="bl" rotWithShape="0"/>
                </a:effectLst>
                <a:latin typeface="Times New Roman" panose="02020603050405020304"/>
                <a:ea typeface="微软雅黑" panose="020B0503020204020204" pitchFamily="34" charset="-122"/>
              </a:rPr>
              <a:t>本节内容结束</a:t>
            </a:r>
            <a:endParaRPr lang="en-US" altLang="zh-CN" sz="4400" b="1" dirty="0">
              <a:solidFill>
                <a:schemeClr val="accent5">
                  <a:lumMod val="75000"/>
                </a:schemeClr>
              </a:solidFill>
              <a:effectLst>
                <a:reflection blurRad="25400" stA="30000" endPos="30000" dist="50800" dir="5400000" sy="-100000" algn="bl" rotWithShape="0"/>
              </a:effectLst>
              <a:latin typeface="Times New Roman" panose="02020603050405020304"/>
              <a:ea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effectLst>
                  <a:reflection blurRad="25400" stA="30000" endPos="30000" dist="50800" dir="5400000" sy="-100000" algn="bl" rotWithShape="0"/>
                </a:effectLst>
                <a:latin typeface="Times New Roman" panose="02020603050405020304"/>
                <a:ea typeface="微软雅黑" panose="020B0503020204020204" pitchFamily="34" charset="-122"/>
              </a:rPr>
              <a:t>       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  <a:effectLst>
                <a:reflection blurRad="25400" stA="30000" endPos="30000" dist="50800" dir="5400000" sy="-100000" algn="bl" rotWithShape="0"/>
              </a:effectLst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9" name="矩形 1"/>
          <p:cNvSpPr>
            <a:spLocks noChangeArrowheads="1"/>
          </p:cNvSpPr>
          <p:nvPr/>
        </p:nvSpPr>
        <p:spPr bwMode="auto">
          <a:xfrm>
            <a:off x="1706687" y="260648"/>
            <a:ext cx="73123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黑体" panose="02010609060101010101" pitchFamily="49" charset="-122"/>
              </a:rPr>
              <a:t>机械能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黑体" panose="02010609060101010101" pitchFamily="49" charset="-122"/>
              </a:rPr>
              <a:t>及其转化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50" name="TextBox 8"/>
          <p:cNvSpPr>
            <a:spLocks noChangeArrowheads="1"/>
          </p:cNvSpPr>
          <p:nvPr/>
        </p:nvSpPr>
        <p:spPr bwMode="auto">
          <a:xfrm>
            <a:off x="914599" y="5966476"/>
            <a:ext cx="4235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ＡＢ和ＣＤ哪个较长？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</p:txBody>
      </p:sp>
      <p:sp>
        <p:nvSpPr>
          <p:cNvPr id="5151" name="TextBox 60"/>
          <p:cNvSpPr>
            <a:spLocks noChangeArrowheads="1"/>
          </p:cNvSpPr>
          <p:nvPr/>
        </p:nvSpPr>
        <p:spPr bwMode="auto">
          <a:xfrm>
            <a:off x="4298975" y="5966476"/>
            <a:ext cx="5194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中心两个圆哪个较大？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</p:txBody>
      </p:sp>
      <p:sp>
        <p:nvSpPr>
          <p:cNvPr id="5152" name="矩形 3"/>
          <p:cNvSpPr>
            <a:spLocks noChangeArrowheads="1"/>
          </p:cNvSpPr>
          <p:nvPr/>
        </p:nvSpPr>
        <p:spPr bwMode="auto">
          <a:xfrm>
            <a:off x="4947047" y="5443256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蛇形摆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</p:txBody>
      </p:sp>
      <p:pic>
        <p:nvPicPr>
          <p:cNvPr id="2" name="蛇形摆_baofeng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38735" y="1268760"/>
            <a:ext cx="7272808" cy="378326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150" grpId="0" bldLvl="0" autoUpdateAnimBg="0"/>
      <p:bldP spid="5151" grpId="0" bldLvl="0" autoUpdateAnimBg="0"/>
      <p:bldP spid="5152" grpId="0" bldLvl="0" autoUpdateAnimBg="0"/>
      <p:bldP spid="5152" grpId="1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2" name="矩形 1"/>
          <p:cNvSpPr>
            <a:spLocks noChangeArrowheads="1"/>
          </p:cNvSpPr>
          <p:nvPr/>
        </p:nvSpPr>
        <p:spPr bwMode="auto">
          <a:xfrm>
            <a:off x="307372" y="260648"/>
            <a:ext cx="11336419" cy="335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28600" algn="just"/>
            <a:r>
              <a:rPr lang="en-US" sz="36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【</a:t>
            </a:r>
            <a:r>
              <a:rPr lang="zh-CN" altLang="en-US" sz="36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学习目标</a:t>
            </a:r>
            <a:r>
              <a:rPr lang="en-US" sz="3600" b="1" dirty="0" smtClean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】</a:t>
            </a:r>
            <a:endParaRPr lang="en-US" sz="3600" b="1" dirty="0" smtClean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endParaRPr lang="zh-CN" altLang="en-US" sz="36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理解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机械能的概念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知道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动能和势能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之间可以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相互转化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守恒定律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 algn="just"/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能解释一些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能之间转化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的物理现象。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6" name="矩形 3"/>
          <p:cNvSpPr>
            <a:spLocks noChangeArrowheads="1"/>
          </p:cNvSpPr>
          <p:nvPr/>
        </p:nvSpPr>
        <p:spPr bwMode="auto">
          <a:xfrm>
            <a:off x="487315" y="1052736"/>
            <a:ext cx="115270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学习内容一：机械能及其转化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  <a:p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学习指导：阅读课本</a:t>
            </a: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P71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至</a:t>
            </a: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P72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内容。基本概念、定义用红笔做上记号。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  <a:p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    </a:t>
            </a: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幼圆" pitchFamily="49" charset="-122"/>
              </a:rPr>
              <a:t> 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幼圆" pitchFamily="49" charset="-122"/>
            </a:endParaRPr>
          </a:p>
        </p:txBody>
      </p:sp>
      <p:sp>
        <p:nvSpPr>
          <p:cNvPr id="7197" name="矩形 5"/>
          <p:cNvSpPr>
            <a:spLocks noChangeArrowheads="1"/>
          </p:cNvSpPr>
          <p:nvPr/>
        </p:nvSpPr>
        <p:spPr bwMode="auto">
          <a:xfrm>
            <a:off x="334608" y="2176762"/>
            <a:ext cx="1127712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28600">
              <a:lnSpc>
                <a:spcPct val="150000"/>
              </a:lnSpc>
            </a:pP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【自学检测】</a:t>
            </a:r>
            <a:endParaRPr 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动能的大小跟物体的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有关。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重力势能的大小跟物体的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有关。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动能和势能统称为机械能。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r>
              <a:rPr 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空中飞行的子弹由于速度很快具有很大的</a:t>
            </a:r>
            <a:r>
              <a:rPr lang="zh-CN" altLang="en-US" sz="2800" b="1" u="sng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能，又因为它处于空中，相对于地面子弹又具有</a:t>
            </a:r>
            <a:r>
              <a:rPr lang="zh-CN" altLang="en-US" sz="2800" b="1" u="sng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rgbClr val="366092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能。</a:t>
            </a:r>
            <a:endParaRPr lang="zh-CN" altLang="en-US" sz="2800" b="1" dirty="0">
              <a:solidFill>
                <a:srgbClr val="366092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198" name="矩形 1"/>
          <p:cNvSpPr>
            <a:spLocks noChangeArrowheads="1"/>
          </p:cNvSpPr>
          <p:nvPr/>
        </p:nvSpPr>
        <p:spPr bwMode="auto">
          <a:xfrm>
            <a:off x="7319815" y="479715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199" name="矩形 2"/>
          <p:cNvSpPr>
            <a:spLocks noChangeArrowheads="1"/>
          </p:cNvSpPr>
          <p:nvPr/>
        </p:nvSpPr>
        <p:spPr bwMode="auto">
          <a:xfrm>
            <a:off x="4054232" y="539894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200" name="矩形 4"/>
          <p:cNvSpPr>
            <a:spLocks noChangeArrowheads="1"/>
          </p:cNvSpPr>
          <p:nvPr/>
        </p:nvSpPr>
        <p:spPr bwMode="auto">
          <a:xfrm>
            <a:off x="4154959" y="285293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质量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201" name="矩形 6"/>
          <p:cNvSpPr>
            <a:spLocks noChangeArrowheads="1"/>
          </p:cNvSpPr>
          <p:nvPr/>
        </p:nvSpPr>
        <p:spPr bwMode="auto">
          <a:xfrm>
            <a:off x="5316116" y="2858455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速度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202" name="矩形 7"/>
          <p:cNvSpPr>
            <a:spLocks noChangeArrowheads="1"/>
          </p:cNvSpPr>
          <p:nvPr/>
        </p:nvSpPr>
        <p:spPr bwMode="auto">
          <a:xfrm>
            <a:off x="4803031" y="3499261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质量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203" name="矩形 8"/>
          <p:cNvSpPr>
            <a:spLocks noChangeArrowheads="1"/>
          </p:cNvSpPr>
          <p:nvPr/>
        </p:nvSpPr>
        <p:spPr bwMode="auto">
          <a:xfrm>
            <a:off x="6099175" y="3506859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所处的高度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" grpId="0" bldLvl="0" autoUpdateAnimBg="0"/>
      <p:bldP spid="7199" grpId="0" bldLvl="0" autoUpdateAnimBg="0"/>
      <p:bldP spid="7200" grpId="0" bldLvl="0" autoUpdateAnimBg="0"/>
      <p:bldP spid="7201" grpId="0" bldLvl="0" autoUpdateAnimBg="0"/>
      <p:bldP spid="7202" grpId="0" bldLvl="0" autoUpdateAnimBg="0"/>
      <p:bldP spid="7203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0" name="矩形 1"/>
          <p:cNvSpPr>
            <a:spLocks noChangeArrowheads="1"/>
          </p:cNvSpPr>
          <p:nvPr/>
        </p:nvSpPr>
        <p:spPr bwMode="auto">
          <a:xfrm>
            <a:off x="368425" y="336512"/>
            <a:ext cx="1144866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一、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【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演示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】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滚摆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实验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在摆轮下降的过程中，其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能逐渐转化为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能。滚摆在下落过程中，转动的速度和高度分别是怎样变化的？滚摆的动能和势能又是怎样变化的？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释放摆轮时，摆轮在最高点处于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状态，此时摆轮只具有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能，没有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能。摆轮下降时其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降低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，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</a:t>
            </a:r>
            <a:r>
              <a:rPr 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能减少；摆轮旋转着下降；而且越转越快，其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能越来越大。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221" name="矩形 2"/>
          <p:cNvSpPr>
            <a:spLocks noChangeArrowheads="1"/>
          </p:cNvSpPr>
          <p:nvPr/>
        </p:nvSpPr>
        <p:spPr bwMode="auto">
          <a:xfrm>
            <a:off x="5841465" y="242088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静止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2" name="矩形 3"/>
          <p:cNvSpPr>
            <a:spLocks noChangeArrowheads="1"/>
          </p:cNvSpPr>
          <p:nvPr/>
        </p:nvSpPr>
        <p:spPr bwMode="auto">
          <a:xfrm>
            <a:off x="4731023" y="112474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3" name="矩形 4"/>
          <p:cNvSpPr>
            <a:spLocks noChangeArrowheads="1"/>
          </p:cNvSpPr>
          <p:nvPr/>
        </p:nvSpPr>
        <p:spPr bwMode="auto">
          <a:xfrm>
            <a:off x="8012309" y="1124744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4" name="矩形 5"/>
          <p:cNvSpPr>
            <a:spLocks noChangeArrowheads="1"/>
          </p:cNvSpPr>
          <p:nvPr/>
        </p:nvSpPr>
        <p:spPr bwMode="auto">
          <a:xfrm>
            <a:off x="10074534" y="243636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5" name="矩形 6"/>
          <p:cNvSpPr>
            <a:spLocks noChangeArrowheads="1"/>
          </p:cNvSpPr>
          <p:nvPr/>
        </p:nvSpPr>
        <p:spPr bwMode="auto">
          <a:xfrm>
            <a:off x="1418655" y="290578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6" name="矩形 7"/>
          <p:cNvSpPr>
            <a:spLocks noChangeArrowheads="1"/>
          </p:cNvSpPr>
          <p:nvPr/>
        </p:nvSpPr>
        <p:spPr bwMode="auto">
          <a:xfrm>
            <a:off x="5164310" y="2895082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高度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7" name="矩形 8"/>
          <p:cNvSpPr>
            <a:spLocks noChangeArrowheads="1"/>
          </p:cNvSpPr>
          <p:nvPr/>
        </p:nvSpPr>
        <p:spPr bwMode="auto">
          <a:xfrm>
            <a:off x="6819255" y="293300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228" name="矩形 9"/>
          <p:cNvSpPr>
            <a:spLocks noChangeArrowheads="1"/>
          </p:cNvSpPr>
          <p:nvPr/>
        </p:nvSpPr>
        <p:spPr bwMode="auto">
          <a:xfrm>
            <a:off x="4187284" y="3337828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1" grpId="0" bldLvl="0" autoUpdateAnimBg="0"/>
      <p:bldP spid="8222" grpId="0" bldLvl="0" autoUpdateAnimBg="0"/>
      <p:bldP spid="8223" grpId="0" bldLvl="0" autoUpdateAnimBg="0"/>
      <p:bldP spid="8224" grpId="0" bldLvl="0" autoUpdateAnimBg="0"/>
      <p:bldP spid="8225" grpId="0" bldLvl="0" autoUpdateAnimBg="0"/>
      <p:bldP spid="8226" grpId="0" bldLvl="0" autoUpdateAnimBg="0"/>
      <p:bldP spid="8227" grpId="0" bldLvl="0" autoUpdateAnimBg="0"/>
      <p:bldP spid="822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4" name="矩形 1"/>
          <p:cNvSpPr>
            <a:spLocks noChangeArrowheads="1"/>
          </p:cNvSpPr>
          <p:nvPr/>
        </p:nvSpPr>
        <p:spPr bwMode="auto">
          <a:xfrm>
            <a:off x="415083" y="1832625"/>
            <a:ext cx="1144866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滚摆在哪个位置具有的动能最大，你是如何判断出动能最大的？在哪个位置具有的重力势能最大？如何判断的？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仿照摆轮下降的过程分析，得出摆轮上升过程中的动能和势能的变化情况。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245" name="矩形 5"/>
          <p:cNvSpPr>
            <a:spLocks noChangeArrowheads="1"/>
          </p:cNvSpPr>
          <p:nvPr/>
        </p:nvSpPr>
        <p:spPr bwMode="auto">
          <a:xfrm>
            <a:off x="482551" y="3125286"/>
            <a:ext cx="11448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摆轮到最低点时，转动最快，动能最大；其高度最低，重力势能最小。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矩形 1"/>
          <p:cNvSpPr>
            <a:spLocks noChangeArrowheads="1"/>
          </p:cNvSpPr>
          <p:nvPr/>
        </p:nvSpPr>
        <p:spPr bwMode="auto">
          <a:xfrm>
            <a:off x="239309" y="436564"/>
            <a:ext cx="113364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二、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【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实验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】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单摆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实验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将摆绳一端挂在黑板上边，使单摆在黑板前，平行于黑板摆动（不接触黑板），在黑板上记录摆球运动路线中左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、右最高点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和最低点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的位置。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9" name="Picture 2" descr="H:\大河八年级下册\猎豹八年级下册课件\物理教案（百分）\32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63" y="3068960"/>
            <a:ext cx="4321469" cy="2431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2" name="矩形 1"/>
          <p:cNvSpPr>
            <a:spLocks noChangeArrowheads="1"/>
          </p:cNvSpPr>
          <p:nvPr/>
        </p:nvSpPr>
        <p:spPr bwMode="auto">
          <a:xfrm>
            <a:off x="239309" y="436564"/>
            <a:ext cx="1171973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分析单摆实验：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小球从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摆到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的过程中是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能转化为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能，从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点摆到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点的过程中是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能转化为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能，小球在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点动能最大，在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点动能最小，小球在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</a:t>
            </a:r>
            <a:r>
              <a:rPr 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点重力势能最大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，在</a:t>
            </a:r>
            <a:r>
              <a:rPr lang="en-US" sz="2800" b="1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点重力势能最小。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1293" name="Picture 2" descr="H:\大河八年级下册\猎豹八年级下册课件\物理教案（百分）\32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528" y="3051323"/>
            <a:ext cx="6046230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4" name="矩形 2"/>
          <p:cNvSpPr>
            <a:spLocks noChangeArrowheads="1"/>
          </p:cNvSpPr>
          <p:nvPr/>
        </p:nvSpPr>
        <p:spPr bwMode="auto">
          <a:xfrm>
            <a:off x="4370983" y="764704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1295" name="矩形 3"/>
          <p:cNvSpPr>
            <a:spLocks noChangeArrowheads="1"/>
          </p:cNvSpPr>
          <p:nvPr/>
        </p:nvSpPr>
        <p:spPr bwMode="auto">
          <a:xfrm>
            <a:off x="7133819" y="764704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1296" name="矩形 4"/>
          <p:cNvSpPr>
            <a:spLocks noChangeArrowheads="1"/>
          </p:cNvSpPr>
          <p:nvPr/>
        </p:nvSpPr>
        <p:spPr bwMode="auto">
          <a:xfrm>
            <a:off x="961807" y="1252303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1297" name="矩形 5"/>
          <p:cNvSpPr>
            <a:spLocks noChangeArrowheads="1"/>
          </p:cNvSpPr>
          <p:nvPr/>
        </p:nvSpPr>
        <p:spPr bwMode="auto">
          <a:xfrm>
            <a:off x="2786807" y="1271869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重力势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1298" name="矩形 6"/>
          <p:cNvSpPr>
            <a:spLocks noChangeArrowheads="1"/>
          </p:cNvSpPr>
          <p:nvPr/>
        </p:nvSpPr>
        <p:spPr bwMode="auto">
          <a:xfrm>
            <a:off x="6104975" y="1252303"/>
            <a:ext cx="423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9" name="矩形 7"/>
          <p:cNvSpPr>
            <a:spLocks noChangeArrowheads="1"/>
          </p:cNvSpPr>
          <p:nvPr/>
        </p:nvSpPr>
        <p:spPr bwMode="auto">
          <a:xfrm>
            <a:off x="9195519" y="1252303"/>
            <a:ext cx="17812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（或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1300" name="矩形 8"/>
          <p:cNvSpPr>
            <a:spLocks noChangeArrowheads="1"/>
          </p:cNvSpPr>
          <p:nvPr/>
        </p:nvSpPr>
        <p:spPr bwMode="auto">
          <a:xfrm>
            <a:off x="2354759" y="1637696"/>
            <a:ext cx="17812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（或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1301" name="矩形 9"/>
          <p:cNvSpPr>
            <a:spLocks noChangeArrowheads="1"/>
          </p:cNvSpPr>
          <p:nvPr/>
        </p:nvSpPr>
        <p:spPr bwMode="auto">
          <a:xfrm>
            <a:off x="7133819" y="1729226"/>
            <a:ext cx="423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4" grpId="0" bldLvl="0" autoUpdateAnimBg="0"/>
      <p:bldP spid="11295" grpId="0" bldLvl="0" autoUpdateAnimBg="0"/>
      <p:bldP spid="11296" grpId="0" bldLvl="0" autoUpdateAnimBg="0"/>
      <p:bldP spid="11297" grpId="0" bldLvl="0" autoUpdateAnimBg="0"/>
      <p:bldP spid="11298" grpId="0" bldLvl="0" autoUpdateAnimBg="0"/>
      <p:bldP spid="11299" grpId="0" bldLvl="0" autoUpdateAnimBg="0"/>
      <p:bldP spid="11300" grpId="0" bldLvl="0" autoUpdateAnimBg="0"/>
      <p:bldP spid="1130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矩形 1"/>
          <p:cNvSpPr>
            <a:spLocks noChangeArrowheads="1"/>
          </p:cNvSpPr>
          <p:nvPr/>
        </p:nvSpPr>
        <p:spPr bwMode="auto">
          <a:xfrm>
            <a:off x="443343" y="1268760"/>
            <a:ext cx="1171973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（接步骤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）在黑板上记录小球由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再摆回到左边的最高点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A′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点（只让单摆运动一个来回），比较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A′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的位置关系，发现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：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，分析：小球处在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点和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A′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  <a:sym typeface="Times New Roman" panose="02020603050405020304" pitchFamily="18" charset="0"/>
              </a:rPr>
              <a:t>点时具有的机械能大小有什么关系？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317" name="矩形 2"/>
          <p:cNvSpPr>
            <a:spLocks noChangeArrowheads="1"/>
          </p:cNvSpPr>
          <p:nvPr/>
        </p:nvSpPr>
        <p:spPr bwMode="auto">
          <a:xfrm>
            <a:off x="698575" y="3068960"/>
            <a:ext cx="4140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A′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几乎在同一高度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2318" name="矩形 3"/>
          <p:cNvSpPr>
            <a:spLocks noChangeArrowheads="1"/>
          </p:cNvSpPr>
          <p:nvPr/>
        </p:nvSpPr>
        <p:spPr bwMode="auto">
          <a:xfrm>
            <a:off x="443343" y="3946416"/>
            <a:ext cx="1162443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（因小球在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A′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宋体" panose="02010600030101010101" pitchFamily="2" charset="-122"/>
              </a:rPr>
              <a:t>时速度为零，没有动能，质量和所处的高度相等，重力势能相等，所以在动能和势能转化的过程中机械能的多少几乎没有变化，即机械能是守恒的）。</a:t>
            </a:r>
            <a:endParaRPr lang="zh-CN" altLang="en-US" sz="2800" b="1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7" grpId="0" bldLvl="0" autoUpdateAnimBg="0"/>
      <p:bldP spid="12318" grpId="0" bldLvl="0" autoUpdateAnimBg="0"/>
    </p:bldLst>
  </p:timing>
</p:sld>
</file>

<file path=ppt/theme/theme1.xml><?xml version="1.0" encoding="utf-8"?>
<a:theme xmlns:a="http://schemas.openxmlformats.org/drawingml/2006/main" name="A000120141119A01PPBG">
  <a:themeElements>
    <a:clrScheme name="自定义 146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B2BD29"/>
      </a:accent1>
      <a:accent2>
        <a:srgbClr val="E7ABB1"/>
      </a:accent2>
      <a:accent3>
        <a:srgbClr val="E6B07A"/>
      </a:accent3>
      <a:accent4>
        <a:srgbClr val="E3D417"/>
      </a:accent4>
      <a:accent5>
        <a:srgbClr val="9DCB6B"/>
      </a:accent5>
      <a:accent6>
        <a:srgbClr val="E84A4A"/>
      </a:accent6>
      <a:hlink>
        <a:srgbClr val="5CD3FF"/>
      </a:hlink>
      <a:folHlink>
        <a:srgbClr val="AFB2B4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A000520141126A20KPBG</Template>
  <TotalTime>0</TotalTime>
  <Words>2492</Words>
  <Application>WPS 演示</Application>
  <PresentationFormat>自定义</PresentationFormat>
  <Paragraphs>197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Wingdings 2</vt:lpstr>
      <vt:lpstr>Calibri</vt:lpstr>
      <vt:lpstr>微软雅黑</vt:lpstr>
      <vt:lpstr>华康俪金黑W8(P)</vt:lpstr>
      <vt:lpstr>Times New Roman</vt:lpstr>
      <vt:lpstr>黑体</vt:lpstr>
      <vt:lpstr>Times New Roman</vt:lpstr>
      <vt:lpstr>幼圆</vt:lpstr>
      <vt:lpstr>Arial Unicode MS</vt:lpstr>
      <vt:lpstr>A000120141119A01PPBG</vt:lpstr>
      <vt:lpstr>第4节 机械能及其转化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2449</cp:revision>
  <dcterms:created xsi:type="dcterms:W3CDTF">2019-01-24T01:49:00Z</dcterms:created>
  <dcterms:modified xsi:type="dcterms:W3CDTF">2019-01-24T01:49:57Z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