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Verdana" panose="020B060403050404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Verdana" panose="020B060403050404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Verdana" panose="020B0604030504040204" pitchFamily="34" charset="0"/>
              </a:rPr>
              <a:pPr lvl="0" eaLnBrk="1" hangingPunct="1"/>
              <a:t>‹#›</a:t>
            </a:fld>
            <a:endParaRPr lang="en-US" altLang="zh-CN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Verdana" panose="020B060403050404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Verdana" panose="020B060403050404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Verdana" panose="020B0604030504040204" pitchFamily="34" charset="0"/>
              </a:rPr>
              <a:pPr lvl="0" eaLnBrk="1" hangingPunct="1"/>
              <a:t>‹#›</a:t>
            </a:fld>
            <a:endParaRPr lang="en-US" altLang="zh-CN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Verdana" panose="020B060403050404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>
              <a:latin typeface="Verdana" panose="020B060403050404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Verdana" panose="020B0604030504040204" pitchFamily="34" charset="0"/>
              </a:rPr>
              <a:pPr lvl="0" eaLnBrk="1" hangingPunct="1"/>
              <a:t>‹#›</a:t>
            </a:fld>
            <a:endParaRPr lang="en-US" altLang="zh-CN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4494;&#35838;&#65306;&#27979;&#37327;&#20154;&#30340;&#27491;&#24120;&#27493;&#34892;&#36895;&#24230;.mp4" TargetMode="External"/><Relationship Id="rId2" Type="http://schemas.openxmlformats.org/officeDocument/2006/relationships/hyperlink" Target="&#25968;&#25454;.xls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>
          <a:xfrm>
            <a:off x="1116013" y="1774825"/>
            <a:ext cx="7200900" cy="1249363"/>
          </a:xfrm>
          <a:ln/>
        </p:spPr>
        <p:txBody>
          <a:bodyPr vert="horz" wrap="square" lIns="91432" tIns="45717" rIns="91432" bIns="45717" anchor="b"/>
          <a:lstStyle/>
          <a:p>
            <a:pPr eaLnBrk="1" hangingPunct="1"/>
            <a:r>
              <a:rPr lang="zh-CN" altLang="en-US" sz="6000" dirty="0"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第</a:t>
            </a:r>
            <a:r>
              <a:rPr lang="en-US" altLang="zh-CN" sz="6000" dirty="0"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zh-CN" altLang="en-US" sz="6000" dirty="0"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节  运动的快慢</a:t>
            </a:r>
            <a:r>
              <a:rPr lang="zh-CN" altLang="en-US" sz="4800" dirty="0"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196" name="Picture 15" descr="u=3743572090,584652096&amp;fm=21&amp;gp=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5963" y="0"/>
            <a:ext cx="3348037" cy="1881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19" descr="u=3317684281,1978914539&amp;fm=21&amp;gp=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43475"/>
            <a:ext cx="2700338" cy="169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23" descr="u=588635708,1718697125&amp;fm=21&amp;gp=0"/>
          <p:cNvPicPr>
            <a:picLocks noChangeAspect="1"/>
          </p:cNvPicPr>
          <p:nvPr/>
        </p:nvPicPr>
        <p:blipFill>
          <a:blip r:embed="rId4" cstate="print">
            <a:lum bright="17999"/>
          </a:blip>
          <a:stretch>
            <a:fillRect/>
          </a:stretch>
        </p:blipFill>
        <p:spPr>
          <a:xfrm>
            <a:off x="6551613" y="4724400"/>
            <a:ext cx="2592387" cy="1925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2" descr="001ec949f8471014d8d929"/>
          <p:cNvPicPr>
            <a:picLocks noChangeAspect="1"/>
          </p:cNvPicPr>
          <p:nvPr/>
        </p:nvPicPr>
        <p:blipFill>
          <a:blip r:embed="rId5" cstate="print">
            <a:lum bright="29999" contrast="12000"/>
          </a:blip>
          <a:stretch>
            <a:fillRect/>
          </a:stretch>
        </p:blipFill>
        <p:spPr>
          <a:xfrm>
            <a:off x="0" y="0"/>
            <a:ext cx="2700338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2489200" y="4351655"/>
            <a:ext cx="6146800" cy="14859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6"/>
          <p:cNvSpPr txBox="1"/>
          <p:nvPr/>
        </p:nvSpPr>
        <p:spPr>
          <a:xfrm>
            <a:off x="325438" y="1411288"/>
            <a:ext cx="8420100" cy="5810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实践</a:t>
            </a:r>
            <a: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：人的步行速度大小约为多少？</a:t>
            </a:r>
          </a:p>
        </p:txBody>
      </p:sp>
      <p:sp>
        <p:nvSpPr>
          <p:cNvPr id="2053" name="Text Box 18">
            <a:hlinkClick r:id="rId2" action="ppaction://hlinkfile"/>
          </p:cNvPr>
          <p:cNvSpPr txBox="1"/>
          <p:nvPr/>
        </p:nvSpPr>
        <p:spPr>
          <a:xfrm>
            <a:off x="3922713" y="3502025"/>
            <a:ext cx="3460750" cy="1562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测步行速度的微课</a:t>
            </a: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  <a:hlinkClick r:id="rId3" action="ppaction://hlinkfile"/>
              </a:rPr>
              <a:t>微课：测量人的正常步行速度</a:t>
            </a:r>
            <a: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  <a:hlinkClick r:id="rId3" action="ppaction://hlinkfile"/>
              </a:rPr>
              <a:t>.mp4</a:t>
            </a:r>
            <a:endParaRPr lang="en-US" altLang="zh-CN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55" name="Rectangle 23"/>
          <p:cNvSpPr>
            <a:spLocks noGrp="1"/>
          </p:cNvSpPr>
          <p:nvPr>
            <p:ph type="title"/>
          </p:nvPr>
        </p:nvSpPr>
        <p:spPr>
          <a:xfrm>
            <a:off x="0" y="258763"/>
            <a:ext cx="7883525" cy="655637"/>
          </a:xfrm>
          <a:ln/>
        </p:spPr>
        <p:txBody>
          <a:bodyPr vert="horz" wrap="square" lIns="91432" tIns="45717" rIns="91432" bIns="45717" anchor="b"/>
          <a:lstStyle/>
          <a:p>
            <a:pPr eaLnBrk="1" hangingPunct="1"/>
            <a:r>
              <a:rPr lang="zh-CN" altLang="en-US" sz="4100" dirty="0">
                <a:effectLst>
                  <a:outerShdw blurRad="38100" dist="38100" dir="2700000">
                    <a:srgbClr val="C0C0C0"/>
                  </a:outerShdw>
                </a:effectLst>
              </a:rPr>
              <a:t>活动三：感受生活中速度的大小</a:t>
            </a:r>
          </a:p>
        </p:txBody>
      </p:sp>
      <p:sp>
        <p:nvSpPr>
          <p:cNvPr id="2058" name="文本框 2057"/>
          <p:cNvSpPr txBox="1"/>
          <p:nvPr/>
        </p:nvSpPr>
        <p:spPr>
          <a:xfrm>
            <a:off x="612775" y="2349500"/>
            <a:ext cx="2214563" cy="2528888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7" rIns="91432" bIns="45717" anchor="t">
            <a:spAutoFit/>
          </a:bodyPr>
          <a:lstStyle/>
          <a:p>
            <a:r>
              <a:rPr lang="zh-CN" altLang="en-US" dirty="0">
                <a:latin typeface="Verdana" panose="020B0604030504040204" pitchFamily="34" charset="0"/>
              </a:rPr>
              <a:t>实验原理？</a:t>
            </a:r>
          </a:p>
          <a:p>
            <a:endParaRPr lang="zh-CN" altLang="en-US" dirty="0">
              <a:latin typeface="Verdana" panose="020B0604030504040204" pitchFamily="34" charset="0"/>
            </a:endParaRPr>
          </a:p>
          <a:p>
            <a:r>
              <a:rPr lang="zh-CN" altLang="en-US" dirty="0">
                <a:latin typeface="Verdana" panose="020B0604030504040204" pitchFamily="34" charset="0"/>
              </a:rPr>
              <a:t>实验器材？</a:t>
            </a:r>
          </a:p>
          <a:p>
            <a:endParaRPr lang="zh-CN" altLang="en-US" dirty="0">
              <a:latin typeface="Verdana" panose="020B0604030504040204" pitchFamily="34" charset="0"/>
            </a:endParaRPr>
          </a:p>
          <a:p>
            <a:r>
              <a:rPr lang="zh-CN" altLang="en-US" dirty="0">
                <a:latin typeface="Verdana" panose="020B0604030504040204" pitchFamily="34" charset="0"/>
              </a:rPr>
              <a:t>实验方案？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21"/>
          <p:cNvSpPr txBox="1"/>
          <p:nvPr/>
        </p:nvSpPr>
        <p:spPr>
          <a:xfrm>
            <a:off x="252413" y="1774825"/>
            <a:ext cx="7270750" cy="1493838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实践</a:t>
            </a:r>
            <a: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：由正常步行速度估测运动时间。</a:t>
            </a:r>
          </a:p>
          <a:p>
            <a:pPr algn="l"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根据步行速度和百度地图提供的路线距离，求运动时间</a:t>
            </a:r>
          </a:p>
          <a:p>
            <a:pPr algn="l">
              <a:spcBef>
                <a:spcPct val="50000"/>
              </a:spcBef>
            </a:pPr>
            <a:endParaRPr lang="en-US" altLang="zh-CN" sz="2000" b="1" i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7893" name="Rectangle 23"/>
          <p:cNvSpPr>
            <a:spLocks noGrp="1"/>
          </p:cNvSpPr>
          <p:nvPr>
            <p:ph type="title" idx="4294967295"/>
          </p:nvPr>
        </p:nvSpPr>
        <p:spPr>
          <a:xfrm>
            <a:off x="0" y="258763"/>
            <a:ext cx="7883525" cy="655637"/>
          </a:xfrm>
          <a:ln/>
        </p:spPr>
        <p:txBody>
          <a:bodyPr vert="horz" wrap="square" lIns="91432" tIns="45717" rIns="91432" bIns="45717" anchor="b"/>
          <a:lstStyle/>
          <a:p>
            <a:pPr eaLnBrk="1" hangingPunct="1"/>
            <a:r>
              <a:rPr lang="zh-CN" altLang="en-US" sz="4100" dirty="0">
                <a:effectLst>
                  <a:outerShdw blurRad="38100" dist="38100" dir="2700000">
                    <a:srgbClr val="C0C0C0"/>
                  </a:outerShdw>
                </a:effectLst>
              </a:rPr>
              <a:t>活动三：感受生活中速度的大小</a:t>
            </a:r>
          </a:p>
        </p:txBody>
      </p:sp>
      <p:graphicFrame>
        <p:nvGraphicFramePr>
          <p:cNvPr id="37895" name="Object 26"/>
          <p:cNvGraphicFramePr>
            <a:graphicFrameLocks/>
          </p:cNvGraphicFramePr>
          <p:nvPr>
            <p:ph sz="half" idx="4294967295"/>
          </p:nvPr>
        </p:nvGraphicFramePr>
        <p:xfrm>
          <a:off x="7818438" y="2032000"/>
          <a:ext cx="569912" cy="654050"/>
        </p:xfrm>
        <a:graphic>
          <a:graphicData uri="http://schemas.openxmlformats.org/presentationml/2006/ole">
            <p:oleObj spid="_x0000_s2050" r:id="rId3" imgW="342751" imgH="393529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413" y="846138"/>
            <a:ext cx="6983412" cy="6011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Oval 11"/>
          <p:cNvSpPr/>
          <p:nvPr/>
        </p:nvSpPr>
        <p:spPr>
          <a:xfrm>
            <a:off x="2841625" y="5661025"/>
            <a:ext cx="935038" cy="935038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r>
              <a:rPr lang="zh-CN" altLang="en-US" sz="2500" b="1" dirty="0">
                <a:solidFill>
                  <a:srgbClr val="0033CC"/>
                </a:solidFill>
                <a:latin typeface="Verdana" panose="020B0604030504040204" pitchFamily="34" charset="0"/>
              </a:rPr>
              <a:t>起点</a:t>
            </a:r>
          </a:p>
          <a:p>
            <a:r>
              <a:rPr lang="zh-CN" altLang="en-US" sz="1600" dirty="0">
                <a:solidFill>
                  <a:srgbClr val="0033CC"/>
                </a:solidFill>
                <a:latin typeface="Verdana" panose="020B0604030504040204" pitchFamily="34" charset="0"/>
              </a:rPr>
              <a:t>学校南门</a:t>
            </a:r>
          </a:p>
        </p:txBody>
      </p:sp>
      <p:sp>
        <p:nvSpPr>
          <p:cNvPr id="3077" name="Oval 32"/>
          <p:cNvSpPr/>
          <p:nvPr/>
        </p:nvSpPr>
        <p:spPr>
          <a:xfrm>
            <a:off x="468313" y="1555750"/>
            <a:ext cx="1008062" cy="938213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r>
              <a:rPr lang="zh-CN" altLang="en-US" sz="2500" b="1" dirty="0">
                <a:latin typeface="Verdana" panose="020B0604030504040204" pitchFamily="34" charset="0"/>
              </a:rPr>
              <a:t>终点</a:t>
            </a:r>
          </a:p>
          <a:p>
            <a:r>
              <a:rPr lang="zh-CN" altLang="en-US" sz="1600" b="1" dirty="0">
                <a:latin typeface="Verdana" panose="020B0604030504040204" pitchFamily="34" charset="0"/>
              </a:rPr>
              <a:t>学校北门</a:t>
            </a:r>
          </a:p>
        </p:txBody>
      </p:sp>
      <p:sp>
        <p:nvSpPr>
          <p:cNvPr id="3078" name="Freeform 33"/>
          <p:cNvSpPr/>
          <p:nvPr/>
        </p:nvSpPr>
        <p:spPr>
          <a:xfrm>
            <a:off x="1476375" y="1125538"/>
            <a:ext cx="4367213" cy="5376862"/>
          </a:xfrm>
          <a:custGeom>
            <a:avLst/>
            <a:gdLst>
              <a:gd name="txL" fmla="*/ 0 w 2750"/>
              <a:gd name="txT" fmla="*/ 0 h 3387"/>
              <a:gd name="txR" fmla="*/ 2750 w 2750"/>
              <a:gd name="txB" fmla="*/ 3387 h 338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50" h="3387">
                <a:moveTo>
                  <a:pt x="1577" y="3387"/>
                </a:moveTo>
                <a:cubicBezTo>
                  <a:pt x="1619" y="3327"/>
                  <a:pt x="1679" y="3289"/>
                  <a:pt x="1749" y="3271"/>
                </a:cubicBezTo>
                <a:cubicBezTo>
                  <a:pt x="1807" y="3226"/>
                  <a:pt x="1868" y="3180"/>
                  <a:pt x="1934" y="3147"/>
                </a:cubicBezTo>
                <a:cubicBezTo>
                  <a:pt x="1952" y="3119"/>
                  <a:pt x="1977" y="3094"/>
                  <a:pt x="2009" y="3086"/>
                </a:cubicBezTo>
                <a:cubicBezTo>
                  <a:pt x="2034" y="3061"/>
                  <a:pt x="2036" y="3029"/>
                  <a:pt x="2071" y="3017"/>
                </a:cubicBezTo>
                <a:cubicBezTo>
                  <a:pt x="2116" y="2985"/>
                  <a:pt x="2170" y="2959"/>
                  <a:pt x="2222" y="2942"/>
                </a:cubicBezTo>
                <a:cubicBezTo>
                  <a:pt x="2229" y="2937"/>
                  <a:pt x="2235" y="2932"/>
                  <a:pt x="2242" y="2928"/>
                </a:cubicBezTo>
                <a:cubicBezTo>
                  <a:pt x="2249" y="2925"/>
                  <a:pt x="2257" y="2925"/>
                  <a:pt x="2263" y="2921"/>
                </a:cubicBezTo>
                <a:cubicBezTo>
                  <a:pt x="2314" y="2890"/>
                  <a:pt x="2364" y="2852"/>
                  <a:pt x="2414" y="2818"/>
                </a:cubicBezTo>
                <a:cubicBezTo>
                  <a:pt x="2451" y="2793"/>
                  <a:pt x="2493" y="2774"/>
                  <a:pt x="2530" y="2750"/>
                </a:cubicBezTo>
                <a:cubicBezTo>
                  <a:pt x="2551" y="2719"/>
                  <a:pt x="2584" y="2719"/>
                  <a:pt x="2613" y="2695"/>
                </a:cubicBezTo>
                <a:cubicBezTo>
                  <a:pt x="2685" y="2633"/>
                  <a:pt x="2717" y="2611"/>
                  <a:pt x="2750" y="2517"/>
                </a:cubicBezTo>
                <a:cubicBezTo>
                  <a:pt x="2735" y="2494"/>
                  <a:pt x="2730" y="2471"/>
                  <a:pt x="2715" y="2448"/>
                </a:cubicBezTo>
                <a:cubicBezTo>
                  <a:pt x="2706" y="2398"/>
                  <a:pt x="2689" y="2368"/>
                  <a:pt x="2661" y="2325"/>
                </a:cubicBezTo>
                <a:cubicBezTo>
                  <a:pt x="2652" y="2311"/>
                  <a:pt x="2633" y="2283"/>
                  <a:pt x="2633" y="2283"/>
                </a:cubicBezTo>
                <a:cubicBezTo>
                  <a:pt x="2623" y="2245"/>
                  <a:pt x="2615" y="2207"/>
                  <a:pt x="2592" y="2174"/>
                </a:cubicBezTo>
                <a:cubicBezTo>
                  <a:pt x="2579" y="2136"/>
                  <a:pt x="2566" y="2097"/>
                  <a:pt x="2544" y="2064"/>
                </a:cubicBezTo>
                <a:cubicBezTo>
                  <a:pt x="2522" y="1980"/>
                  <a:pt x="2484" y="1902"/>
                  <a:pt x="2434" y="1831"/>
                </a:cubicBezTo>
                <a:cubicBezTo>
                  <a:pt x="2417" y="1780"/>
                  <a:pt x="2441" y="1842"/>
                  <a:pt x="2407" y="1790"/>
                </a:cubicBezTo>
                <a:cubicBezTo>
                  <a:pt x="2403" y="1784"/>
                  <a:pt x="2403" y="1776"/>
                  <a:pt x="2400" y="1769"/>
                </a:cubicBezTo>
                <a:cubicBezTo>
                  <a:pt x="2396" y="1762"/>
                  <a:pt x="2391" y="1756"/>
                  <a:pt x="2386" y="1749"/>
                </a:cubicBezTo>
                <a:cubicBezTo>
                  <a:pt x="2374" y="1712"/>
                  <a:pt x="2363" y="1685"/>
                  <a:pt x="2338" y="1653"/>
                </a:cubicBezTo>
                <a:cubicBezTo>
                  <a:pt x="2330" y="1621"/>
                  <a:pt x="2312" y="1606"/>
                  <a:pt x="2297" y="1577"/>
                </a:cubicBezTo>
                <a:cubicBezTo>
                  <a:pt x="2277" y="1538"/>
                  <a:pt x="2256" y="1499"/>
                  <a:pt x="2235" y="1461"/>
                </a:cubicBezTo>
                <a:cubicBezTo>
                  <a:pt x="2223" y="1439"/>
                  <a:pt x="2204" y="1421"/>
                  <a:pt x="2194" y="1399"/>
                </a:cubicBezTo>
                <a:cubicBezTo>
                  <a:pt x="2180" y="1368"/>
                  <a:pt x="2163" y="1332"/>
                  <a:pt x="2146" y="1303"/>
                </a:cubicBezTo>
                <a:cubicBezTo>
                  <a:pt x="2136" y="1286"/>
                  <a:pt x="2112" y="1255"/>
                  <a:pt x="2112" y="1255"/>
                </a:cubicBezTo>
                <a:cubicBezTo>
                  <a:pt x="2101" y="1222"/>
                  <a:pt x="2077" y="1195"/>
                  <a:pt x="2057" y="1166"/>
                </a:cubicBezTo>
                <a:cubicBezTo>
                  <a:pt x="2048" y="1152"/>
                  <a:pt x="2030" y="1125"/>
                  <a:pt x="2030" y="1125"/>
                </a:cubicBezTo>
                <a:cubicBezTo>
                  <a:pt x="2023" y="1098"/>
                  <a:pt x="1982" y="1035"/>
                  <a:pt x="1961" y="1015"/>
                </a:cubicBezTo>
                <a:cubicBezTo>
                  <a:pt x="1952" y="987"/>
                  <a:pt x="1937" y="957"/>
                  <a:pt x="1920" y="933"/>
                </a:cubicBezTo>
                <a:cubicBezTo>
                  <a:pt x="1910" y="893"/>
                  <a:pt x="1889" y="890"/>
                  <a:pt x="1872" y="857"/>
                </a:cubicBezTo>
                <a:cubicBezTo>
                  <a:pt x="1843" y="800"/>
                  <a:pt x="1892" y="878"/>
                  <a:pt x="1851" y="816"/>
                </a:cubicBezTo>
                <a:cubicBezTo>
                  <a:pt x="1839" y="775"/>
                  <a:pt x="1827" y="741"/>
                  <a:pt x="1803" y="706"/>
                </a:cubicBezTo>
                <a:cubicBezTo>
                  <a:pt x="1796" y="676"/>
                  <a:pt x="1786" y="656"/>
                  <a:pt x="1769" y="631"/>
                </a:cubicBezTo>
                <a:cubicBezTo>
                  <a:pt x="1754" y="587"/>
                  <a:pt x="1740" y="540"/>
                  <a:pt x="1707" y="507"/>
                </a:cubicBezTo>
                <a:cubicBezTo>
                  <a:pt x="1699" y="481"/>
                  <a:pt x="1681" y="468"/>
                  <a:pt x="1666" y="446"/>
                </a:cubicBezTo>
                <a:cubicBezTo>
                  <a:pt x="1654" y="410"/>
                  <a:pt x="1614" y="342"/>
                  <a:pt x="1591" y="309"/>
                </a:cubicBezTo>
                <a:cubicBezTo>
                  <a:pt x="1580" y="277"/>
                  <a:pt x="1563" y="249"/>
                  <a:pt x="1550" y="219"/>
                </a:cubicBezTo>
                <a:cubicBezTo>
                  <a:pt x="1544" y="206"/>
                  <a:pt x="1544" y="190"/>
                  <a:pt x="1536" y="178"/>
                </a:cubicBezTo>
                <a:cubicBezTo>
                  <a:pt x="1529" y="168"/>
                  <a:pt x="1514" y="148"/>
                  <a:pt x="1509" y="137"/>
                </a:cubicBezTo>
                <a:cubicBezTo>
                  <a:pt x="1495" y="109"/>
                  <a:pt x="1485" y="81"/>
                  <a:pt x="1467" y="55"/>
                </a:cubicBezTo>
                <a:cubicBezTo>
                  <a:pt x="1459" y="27"/>
                  <a:pt x="1450" y="16"/>
                  <a:pt x="1426" y="0"/>
                </a:cubicBezTo>
                <a:cubicBezTo>
                  <a:pt x="1403" y="6"/>
                  <a:pt x="1377" y="10"/>
                  <a:pt x="1358" y="27"/>
                </a:cubicBezTo>
                <a:cubicBezTo>
                  <a:pt x="1303" y="77"/>
                  <a:pt x="1339" y="63"/>
                  <a:pt x="1296" y="75"/>
                </a:cubicBezTo>
                <a:cubicBezTo>
                  <a:pt x="1280" y="99"/>
                  <a:pt x="1269" y="108"/>
                  <a:pt x="1241" y="117"/>
                </a:cubicBezTo>
                <a:cubicBezTo>
                  <a:pt x="1202" y="146"/>
                  <a:pt x="1225" y="133"/>
                  <a:pt x="1173" y="151"/>
                </a:cubicBezTo>
                <a:cubicBezTo>
                  <a:pt x="1124" y="168"/>
                  <a:pt x="1098" y="217"/>
                  <a:pt x="1049" y="233"/>
                </a:cubicBezTo>
                <a:cubicBezTo>
                  <a:pt x="999" y="285"/>
                  <a:pt x="923" y="307"/>
                  <a:pt x="871" y="357"/>
                </a:cubicBezTo>
                <a:cubicBezTo>
                  <a:pt x="829" y="397"/>
                  <a:pt x="872" y="359"/>
                  <a:pt x="823" y="391"/>
                </a:cubicBezTo>
                <a:cubicBezTo>
                  <a:pt x="806" y="402"/>
                  <a:pt x="775" y="425"/>
                  <a:pt x="775" y="425"/>
                </a:cubicBezTo>
                <a:cubicBezTo>
                  <a:pt x="758" y="450"/>
                  <a:pt x="681" y="498"/>
                  <a:pt x="651" y="507"/>
                </a:cubicBezTo>
                <a:cubicBezTo>
                  <a:pt x="605" y="539"/>
                  <a:pt x="522" y="594"/>
                  <a:pt x="473" y="610"/>
                </a:cubicBezTo>
                <a:cubicBezTo>
                  <a:pt x="431" y="654"/>
                  <a:pt x="334" y="714"/>
                  <a:pt x="274" y="734"/>
                </a:cubicBezTo>
                <a:cubicBezTo>
                  <a:pt x="254" y="754"/>
                  <a:pt x="239" y="766"/>
                  <a:pt x="213" y="775"/>
                </a:cubicBezTo>
                <a:cubicBezTo>
                  <a:pt x="159" y="813"/>
                  <a:pt x="184" y="803"/>
                  <a:pt x="144" y="816"/>
                </a:cubicBezTo>
                <a:cubicBezTo>
                  <a:pt x="116" y="858"/>
                  <a:pt x="148" y="821"/>
                  <a:pt x="103" y="843"/>
                </a:cubicBezTo>
                <a:cubicBezTo>
                  <a:pt x="66" y="861"/>
                  <a:pt x="22" y="900"/>
                  <a:pt x="0" y="933"/>
                </a:cubicBezTo>
                <a:cubicBezTo>
                  <a:pt x="49" y="996"/>
                  <a:pt x="94" y="1059"/>
                  <a:pt x="130" y="1131"/>
                </a:cubicBezTo>
                <a:cubicBezTo>
                  <a:pt x="146" y="1162"/>
                  <a:pt x="144" y="1153"/>
                  <a:pt x="151" y="1186"/>
                </a:cubicBezTo>
                <a:cubicBezTo>
                  <a:pt x="154" y="1198"/>
                  <a:pt x="158" y="1221"/>
                  <a:pt x="158" y="1221"/>
                </a:cubicBezTo>
              </a:path>
            </a:pathLst>
          </a:custGeom>
          <a:noFill/>
          <a:ln w="1238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pic>
        <p:nvPicPr>
          <p:cNvPr id="3079" name="Picture 30"/>
          <p:cNvPicPr>
            <a:picLocks noChangeAspect="1"/>
          </p:cNvPicPr>
          <p:nvPr/>
        </p:nvPicPr>
        <p:blipFill>
          <a:blip r:embed="rId4" cstate="print">
            <a:lum bright="-20001" contrast="20000"/>
          </a:blip>
          <a:stretch>
            <a:fillRect/>
          </a:stretch>
        </p:blipFill>
        <p:spPr>
          <a:xfrm>
            <a:off x="4933950" y="836613"/>
            <a:ext cx="4175125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34"/>
          <p:cNvPicPr>
            <a:picLocks noChangeAspect="1"/>
          </p:cNvPicPr>
          <p:nvPr/>
        </p:nvPicPr>
        <p:blipFill>
          <a:blip r:embed="rId5" cstate="print">
            <a:lum bright="-20001" contrast="20000"/>
          </a:blip>
          <a:stretch>
            <a:fillRect/>
          </a:stretch>
        </p:blipFill>
        <p:spPr>
          <a:xfrm>
            <a:off x="4968875" y="2203450"/>
            <a:ext cx="4175125" cy="579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Text Box 36"/>
          <p:cNvSpPr txBox="1"/>
          <p:nvPr/>
        </p:nvSpPr>
        <p:spPr>
          <a:xfrm>
            <a:off x="4643438" y="5661025"/>
            <a:ext cx="1298575" cy="474663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120</a:t>
            </a:r>
            <a:r>
              <a:rPr lang="zh-CN" altLang="en-US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米</a:t>
            </a:r>
            <a:endParaRPr lang="zh-CN" altLang="en-US" sz="2500" b="1" i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82" name="Text Box 37"/>
          <p:cNvSpPr txBox="1"/>
          <p:nvPr/>
        </p:nvSpPr>
        <p:spPr>
          <a:xfrm>
            <a:off x="4283075" y="3067050"/>
            <a:ext cx="1298575" cy="474663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240</a:t>
            </a:r>
            <a:r>
              <a:rPr lang="zh-CN" altLang="en-US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米</a:t>
            </a:r>
            <a:endParaRPr lang="zh-CN" altLang="en-US" sz="2500" b="1" i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83" name="Text Box 38"/>
          <p:cNvSpPr txBox="1"/>
          <p:nvPr/>
        </p:nvSpPr>
        <p:spPr>
          <a:xfrm>
            <a:off x="1981200" y="1555750"/>
            <a:ext cx="1293813" cy="47307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140</a:t>
            </a:r>
            <a:r>
              <a:rPr lang="zh-CN" altLang="en-US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米</a:t>
            </a:r>
            <a:endParaRPr lang="zh-CN" altLang="en-US" sz="2500" b="1" i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84" name="Text Box 39"/>
          <p:cNvSpPr txBox="1"/>
          <p:nvPr/>
        </p:nvSpPr>
        <p:spPr>
          <a:xfrm>
            <a:off x="539750" y="2638425"/>
            <a:ext cx="936625" cy="852488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30</a:t>
            </a:r>
            <a:r>
              <a:rPr lang="zh-CN" altLang="en-US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米</a:t>
            </a:r>
            <a:endParaRPr lang="zh-CN" altLang="en-US" sz="2500" b="1" i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085" name="Picture 41"/>
          <p:cNvPicPr>
            <a:picLocks noChangeAspect="1"/>
          </p:cNvPicPr>
          <p:nvPr/>
        </p:nvPicPr>
        <p:blipFill>
          <a:blip r:embed="rId4" cstate="print">
            <a:lum bright="-20001" contrast="20000"/>
          </a:blip>
          <a:stretch>
            <a:fillRect/>
          </a:stretch>
        </p:blipFill>
        <p:spPr>
          <a:xfrm>
            <a:off x="4933950" y="836613"/>
            <a:ext cx="4175125" cy="1354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6" name="Text Box 43"/>
          <p:cNvSpPr txBox="1"/>
          <p:nvPr/>
        </p:nvSpPr>
        <p:spPr>
          <a:xfrm>
            <a:off x="325438" y="188913"/>
            <a:ext cx="8818562" cy="52070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从城南学校南门走到北门，正常步行需要多长时间？</a:t>
            </a:r>
            <a:endParaRPr lang="zh-CN" altLang="en-US" sz="2800" b="1" i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087" name="Picture 44"/>
          <p:cNvPicPr>
            <a:picLocks noChangeAspect="1"/>
          </p:cNvPicPr>
          <p:nvPr/>
        </p:nvPicPr>
        <p:blipFill>
          <a:blip r:embed="rId4" cstate="print">
            <a:lum bright="-20001" contrast="20000"/>
          </a:blip>
          <a:stretch>
            <a:fillRect/>
          </a:stretch>
        </p:blipFill>
        <p:spPr>
          <a:xfrm>
            <a:off x="4933950" y="836613"/>
            <a:ext cx="4175125" cy="1354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8" name="AutoShape 45"/>
          <p:cNvSpPr/>
          <p:nvPr/>
        </p:nvSpPr>
        <p:spPr>
          <a:xfrm>
            <a:off x="6119813" y="3502025"/>
            <a:ext cx="3024187" cy="1870075"/>
          </a:xfrm>
          <a:prstGeom prst="wedgeEllipseCallout">
            <a:avLst>
              <a:gd name="adj1" fmla="val -73935"/>
              <a:gd name="adj2" fmla="val -100722"/>
            </a:avLst>
          </a:prstGeom>
          <a:solidFill>
            <a:srgbClr val="FF9900"/>
          </a:soli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endParaRPr lang="zh-CN" altLang="zh-CN" dirty="0">
              <a:latin typeface="Verdana" panose="020B0604030504040204" pitchFamily="34" charset="0"/>
            </a:endParaRPr>
          </a:p>
        </p:txBody>
      </p:sp>
      <p:graphicFrame>
        <p:nvGraphicFramePr>
          <p:cNvPr id="3074" name="Object 46"/>
          <p:cNvGraphicFramePr>
            <a:graphicFrameLocks/>
          </p:cNvGraphicFramePr>
          <p:nvPr>
            <p:ph/>
          </p:nvPr>
        </p:nvGraphicFramePr>
        <p:xfrm>
          <a:off x="7053263" y="4175125"/>
          <a:ext cx="1387475" cy="619125"/>
        </p:xfrm>
        <a:graphic>
          <a:graphicData uri="http://schemas.openxmlformats.org/presentationml/2006/ole">
            <p:oleObj spid="_x0000_s3074" r:id="rId6" imgW="1307532" imgH="583947" progId="Equation.3">
              <p:embed/>
            </p:oleObj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/>
          <p:nvPr/>
        </p:nvSpPr>
        <p:spPr>
          <a:xfrm>
            <a:off x="0" y="981075"/>
            <a:ext cx="7883525" cy="103505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实践</a:t>
            </a:r>
            <a: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：由正常步行速度估测距离。</a:t>
            </a:r>
            <a:r>
              <a:rPr lang="en-US" altLang="zh-CN" b="1" i="1" dirty="0">
                <a:solidFill>
                  <a:srgbClr val="000000"/>
                </a:solidFill>
                <a:latin typeface="Verdana" panose="020B0604030504040204" pitchFamily="34" charset="0"/>
              </a:rPr>
              <a:t>s=v</a:t>
            </a:r>
            <a:r>
              <a:rPr lang="en-US" altLang="zh-CN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某小组用秒表和已知步行速度测量教室的长度</a:t>
            </a:r>
          </a:p>
        </p:txBody>
      </p:sp>
      <p:sp>
        <p:nvSpPr>
          <p:cNvPr id="16387" name="Rectangle 6"/>
          <p:cNvSpPr>
            <a:spLocks noGrp="1"/>
          </p:cNvSpPr>
          <p:nvPr>
            <p:ph type="title"/>
          </p:nvPr>
        </p:nvSpPr>
        <p:spPr>
          <a:xfrm>
            <a:off x="0" y="0"/>
            <a:ext cx="7740650" cy="725488"/>
          </a:xfrm>
          <a:ln/>
        </p:spPr>
        <p:txBody>
          <a:bodyPr vert="horz" wrap="square" lIns="91432" tIns="45717" rIns="91432" bIns="45717" anchor="b"/>
          <a:lstStyle/>
          <a:p>
            <a:pPr eaLnBrk="1" hangingPunct="1"/>
            <a:r>
              <a:rPr lang="zh-CN" altLang="en-US" sz="4100" dirty="0">
                <a:effectLst>
                  <a:outerShdw blurRad="38100" dist="38100" dir="2700000">
                    <a:srgbClr val="C0C0C0"/>
                  </a:outerShdw>
                </a:effectLst>
              </a:rPr>
              <a:t>活动三：感受生活中速度的大小</a:t>
            </a:r>
          </a:p>
        </p:txBody>
      </p:sp>
      <p:graphicFrame>
        <p:nvGraphicFramePr>
          <p:cNvPr id="16424" name="表格占位符 16423"/>
          <p:cNvGraphicFramePr>
            <a:graphicFrameLocks noGrp="1"/>
          </p:cNvGraphicFramePr>
          <p:nvPr>
            <p:ph type="tbl" idx="1"/>
          </p:nvPr>
        </p:nvGraphicFramePr>
        <p:xfrm>
          <a:off x="468313" y="2493963"/>
          <a:ext cx="7920038" cy="3725863"/>
        </p:xfrm>
        <a:graphic>
          <a:graphicData uri="http://schemas.openxmlformats.org/drawingml/2006/table">
            <a:tbl>
              <a:tblPr/>
              <a:tblGrid>
                <a:gridCol w="1152525"/>
                <a:gridCol w="1727200"/>
                <a:gridCol w="1295400"/>
                <a:gridCol w="1728788"/>
                <a:gridCol w="2016125"/>
              </a:tblGrid>
              <a:tr h="103028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b="1" dirty="0"/>
                    </a:p>
                  </a:txBody>
                  <a:tcPr marL="91432" marR="91432" marT="45717" marB="4571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/>
                        <a:t>步行速度 </a:t>
                      </a:r>
                      <a:r>
                        <a:rPr lang="en-US" altLang="zh-CN" b="1" dirty="0"/>
                        <a:t>(m/s)</a:t>
                      </a:r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/>
                        <a:t>时间 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/>
                        <a:t>（</a:t>
                      </a:r>
                      <a:r>
                        <a:rPr lang="en-US" altLang="zh-CN" b="1" dirty="0"/>
                        <a:t>s</a:t>
                      </a:r>
                      <a:r>
                        <a:rPr lang="zh-CN" altLang="en-US" b="1" dirty="0"/>
                        <a:t>）</a:t>
                      </a:r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/>
                        <a:t>教室长度        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b="1" dirty="0"/>
                        <a:t>(m)</a:t>
                      </a:r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/>
                        <a:t>教室长度</a:t>
                      </a:r>
                    </a:p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/>
                        <a:t>平均值</a:t>
                      </a:r>
                      <a:r>
                        <a:rPr lang="en-US" altLang="zh-CN" b="1" dirty="0"/>
                        <a:t>(m)</a:t>
                      </a:r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/>
                        <a:t>第</a:t>
                      </a:r>
                      <a:r>
                        <a:rPr lang="en-US" altLang="zh-CN" b="1" dirty="0"/>
                        <a:t>1</a:t>
                      </a:r>
                      <a:r>
                        <a:rPr lang="zh-CN" altLang="en-US" b="1" dirty="0"/>
                        <a:t>次</a:t>
                      </a:r>
                    </a:p>
                  </a:txBody>
                  <a:tcPr marL="91432" marR="91432" marT="45717" marB="4571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b="1" dirty="0"/>
                        <a:t>1</a:t>
                      </a:r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b="1" dirty="0"/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b="1" dirty="0"/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b="1" dirty="0"/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/>
                        <a:t>第</a:t>
                      </a:r>
                      <a:r>
                        <a:rPr lang="en-US" altLang="zh-CN" b="1" dirty="0"/>
                        <a:t>2</a:t>
                      </a:r>
                      <a:r>
                        <a:rPr lang="zh-CN" altLang="en-US" b="1" dirty="0"/>
                        <a:t>次</a:t>
                      </a:r>
                    </a:p>
                  </a:txBody>
                  <a:tcPr marL="91432" marR="91432" marT="45717" marB="4571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b="1" dirty="0"/>
                        <a:t>1</a:t>
                      </a:r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b="1" dirty="0"/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b="1" dirty="0"/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89693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/>
                        <a:t>第</a:t>
                      </a:r>
                      <a:r>
                        <a:rPr lang="en-US" altLang="zh-CN" b="1" dirty="0"/>
                        <a:t>3</a:t>
                      </a:r>
                      <a:r>
                        <a:rPr lang="zh-CN" altLang="en-US" b="1" dirty="0"/>
                        <a:t>次</a:t>
                      </a:r>
                    </a:p>
                  </a:txBody>
                  <a:tcPr marL="91432" marR="91432" marT="45717" marB="4571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b="1" dirty="0"/>
                        <a:t>1</a:t>
                      </a:r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b="1" dirty="0"/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zh-CN" b="1" dirty="0"/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418" name="Picture 28" descr="20135171124336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550" y="906463"/>
            <a:ext cx="1063625" cy="1443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9" descr="9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8" y="1774825"/>
            <a:ext cx="4321175" cy="323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2"/>
          <p:cNvSpPr>
            <a:spLocks noGrp="1"/>
          </p:cNvSpPr>
          <p:nvPr>
            <p:ph type="title"/>
          </p:nvPr>
        </p:nvSpPr>
        <p:spPr>
          <a:xfrm>
            <a:off x="179388" y="258763"/>
            <a:ext cx="1654175" cy="668337"/>
          </a:xfrm>
          <a:ln/>
        </p:spPr>
        <p:txBody>
          <a:bodyPr vert="horz" wrap="square" lIns="91432" tIns="45717" rIns="91432" bIns="45717" anchor="b"/>
          <a:lstStyle/>
          <a:p>
            <a:pPr algn="l" eaLnBrk="1" hangingPunct="1"/>
            <a:r>
              <a:rPr lang="zh-CN" altLang="en-US" sz="4100" i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思考</a:t>
            </a:r>
          </a:p>
        </p:txBody>
      </p:sp>
      <p:sp>
        <p:nvSpPr>
          <p:cNvPr id="17412" name="Rectangle 8"/>
          <p:cNvSpPr/>
          <p:nvPr/>
        </p:nvSpPr>
        <p:spPr>
          <a:xfrm>
            <a:off x="395288" y="981075"/>
            <a:ext cx="3960812" cy="652463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楷体_GB2312" pitchFamily="49" charset="-122"/>
              </a:rPr>
              <a:t>刚起跑时，小高速度大。</a:t>
            </a:r>
          </a:p>
        </p:txBody>
      </p:sp>
      <p:graphicFrame>
        <p:nvGraphicFramePr>
          <p:cNvPr id="17439" name="表格占位符 17438"/>
          <p:cNvGraphicFramePr>
            <a:graphicFrameLocks noGrp="1"/>
          </p:cNvGraphicFramePr>
          <p:nvPr>
            <p:ph type="tbl" idx="1"/>
          </p:nvPr>
        </p:nvGraphicFramePr>
        <p:xfrm>
          <a:off x="5294313" y="1774825"/>
          <a:ext cx="2806700" cy="3183249"/>
        </p:xfrm>
        <a:graphic>
          <a:graphicData uri="http://schemas.openxmlformats.org/drawingml/2006/table">
            <a:tbl>
              <a:tblPr/>
              <a:tblGrid>
                <a:gridCol w="1095375"/>
                <a:gridCol w="1711325"/>
              </a:tblGrid>
              <a:tr h="94456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zh-CN" dirty="0"/>
                    </a:p>
                  </a:txBody>
                  <a:tcPr marL="91432" marR="91432" marT="45717" marB="4571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dirty="0"/>
                        <a:t>100</a:t>
                      </a:r>
                      <a:r>
                        <a:rPr lang="zh-CN" altLang="en-US" dirty="0"/>
                        <a:t>米跑所用时间</a:t>
                      </a:r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/>
                        <a:t>小高</a:t>
                      </a:r>
                    </a:p>
                  </a:txBody>
                  <a:tcPr marL="91432" marR="91432" marT="45717" marB="4571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b="1" dirty="0"/>
                        <a:t>15.0s</a:t>
                      </a:r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b="1" dirty="0"/>
                        <a:t>小飞</a:t>
                      </a:r>
                      <a:endParaRPr lang="en-US" altLang="zh-CN" b="1" dirty="0"/>
                    </a:p>
                  </a:txBody>
                  <a:tcPr marL="91432" marR="91432" marT="45717" marB="4571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dirty="0"/>
                        <a:t>14.5s</a:t>
                      </a:r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dirty="0"/>
                        <a:t>小胖</a:t>
                      </a:r>
                    </a:p>
                  </a:txBody>
                  <a:tcPr marL="91432" marR="91432" marT="45717" marB="4571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5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dirty="0"/>
                        <a:t>14.7s</a:t>
                      </a:r>
                    </a:p>
                  </a:txBody>
                  <a:tcPr marL="91432" marR="91432" marT="45717" marB="4571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0" name="Rectangle 34"/>
          <p:cNvSpPr/>
          <p:nvPr/>
        </p:nvSpPr>
        <p:spPr>
          <a:xfrm>
            <a:off x="5294313" y="547688"/>
            <a:ext cx="3419475" cy="1014412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en-US" altLang="zh-CN" sz="2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楷体_GB2312" pitchFamily="49" charset="-122"/>
              </a:rPr>
              <a:t>100</a:t>
            </a: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楷体_GB2312" pitchFamily="49" charset="-122"/>
              </a:rPr>
              <a:t>米终点计时，小高速度变为最小！</a:t>
            </a:r>
          </a:p>
        </p:txBody>
      </p:sp>
      <p:sp>
        <p:nvSpPr>
          <p:cNvPr id="17431" name="Rectangle 35"/>
          <p:cNvSpPr/>
          <p:nvPr/>
        </p:nvSpPr>
        <p:spPr>
          <a:xfrm>
            <a:off x="827088" y="5591175"/>
            <a:ext cx="7129462" cy="433388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楷体_GB2312" pitchFamily="49" charset="-122"/>
              </a:rPr>
              <a:t>小高，你究竟是跑得快还是跑得慢？</a:t>
            </a:r>
          </a:p>
        </p:txBody>
      </p:sp>
      <p:sp>
        <p:nvSpPr>
          <p:cNvPr id="17432" name="Rectangle 36"/>
          <p:cNvSpPr/>
          <p:nvPr/>
        </p:nvSpPr>
        <p:spPr>
          <a:xfrm>
            <a:off x="3201988" y="2922588"/>
            <a:ext cx="720725" cy="652462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zh-CN" altLang="en-US" sz="28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楷体_GB2312" pitchFamily="49" charset="-122"/>
              </a:rPr>
              <a:t>小高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30" grpId="0"/>
      <p:bldP spid="17431" grpId="0"/>
      <p:bldP spid="17432" grpId="0"/>
      <p:bldP spid="174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3"/>
          <p:cNvSpPr/>
          <p:nvPr/>
        </p:nvSpPr>
        <p:spPr>
          <a:xfrm>
            <a:off x="3635375" y="2419350"/>
            <a:ext cx="2736850" cy="24495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4100" name="Rectangle 2"/>
          <p:cNvSpPr>
            <a:spLocks noGrp="1"/>
          </p:cNvSpPr>
          <p:nvPr>
            <p:ph type="title"/>
          </p:nvPr>
        </p:nvSpPr>
        <p:spPr>
          <a:xfrm>
            <a:off x="539750" y="403225"/>
            <a:ext cx="3743325" cy="1441450"/>
          </a:xfrm>
          <a:ln/>
        </p:spPr>
        <p:txBody>
          <a:bodyPr vert="horz" wrap="square" lIns="91432" tIns="45717" rIns="91432" bIns="45717" anchor="b"/>
          <a:lstStyle/>
          <a:p>
            <a:pPr eaLnBrk="1" hangingPunct="1"/>
            <a:r>
              <a:rPr lang="zh-CN" alt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计算平均速度</a:t>
            </a:r>
            <a:br>
              <a:rPr lang="zh-CN" altLang="en-US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zh-CN" altLang="en-US" sz="36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graphicFrame>
        <p:nvGraphicFramePr>
          <p:cNvPr id="4098" name="Object 5"/>
          <p:cNvGraphicFramePr>
            <a:graphicFrameLocks/>
          </p:cNvGraphicFramePr>
          <p:nvPr/>
        </p:nvGraphicFramePr>
        <p:xfrm>
          <a:off x="711200" y="2055813"/>
          <a:ext cx="1587500" cy="1730375"/>
        </p:xfrm>
        <a:graphic>
          <a:graphicData uri="http://schemas.openxmlformats.org/presentationml/2006/ole">
            <p:oleObj spid="_x0000_s4098" r:id="rId3" imgW="304920" imgH="337680" progId="Equation.3">
              <p:embed/>
            </p:oleObj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969963" y="2741613"/>
            <a:ext cx="2449512" cy="1477962"/>
            <a:chOff x="1565" y="1797"/>
            <a:chExt cx="1860" cy="998"/>
          </a:xfrm>
        </p:grpSpPr>
        <p:sp>
          <p:nvSpPr>
            <p:cNvPr id="4116" name="Line 7"/>
            <p:cNvSpPr/>
            <p:nvPr/>
          </p:nvSpPr>
          <p:spPr>
            <a:xfrm flipV="1">
              <a:off x="2517" y="1797"/>
              <a:ext cx="90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117" name="Line 8"/>
            <p:cNvSpPr/>
            <p:nvPr/>
          </p:nvSpPr>
          <p:spPr>
            <a:xfrm>
              <a:off x="2472" y="2341"/>
              <a:ext cx="95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118" name="Line 9"/>
            <p:cNvSpPr/>
            <p:nvPr/>
          </p:nvSpPr>
          <p:spPr>
            <a:xfrm>
              <a:off x="1565" y="2795"/>
              <a:ext cx="185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119" name="Line 10"/>
            <p:cNvSpPr/>
            <p:nvPr/>
          </p:nvSpPr>
          <p:spPr>
            <a:xfrm>
              <a:off x="1565" y="2160"/>
              <a:ext cx="0" cy="63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28"/>
          <p:cNvGrpSpPr/>
          <p:nvPr/>
        </p:nvGrpSpPr>
        <p:grpSpPr>
          <a:xfrm>
            <a:off x="3708400" y="2493963"/>
            <a:ext cx="3241675" cy="2019300"/>
            <a:chOff x="2290" y="1570"/>
            <a:chExt cx="1905" cy="1273"/>
          </a:xfrm>
        </p:grpSpPr>
        <p:sp>
          <p:nvSpPr>
            <p:cNvPr id="4110" name="Text Box 12"/>
            <p:cNvSpPr txBox="1"/>
            <p:nvPr/>
          </p:nvSpPr>
          <p:spPr>
            <a:xfrm>
              <a:off x="2290" y="1570"/>
              <a:ext cx="640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2" tIns="45717" rIns="91432" bIns="4571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600" b="1" dirty="0">
                  <a:latin typeface="Arial" panose="020B0604020202020204" pitchFamily="34" charset="0"/>
                </a:rPr>
                <a:t>时间</a:t>
              </a:r>
              <a:r>
                <a:rPr lang="en-US" altLang="zh-CN" sz="1600" b="1" i="1" dirty="0">
                  <a:latin typeface="Arial" panose="020B0604020202020204" pitchFamily="34" charset="0"/>
                </a:rPr>
                <a:t>t</a:t>
              </a:r>
              <a:r>
                <a:rPr lang="zh-CN" altLang="en-US" sz="1600" b="1" dirty="0">
                  <a:latin typeface="Arial" panose="020B0604020202020204" pitchFamily="34" charset="0"/>
                </a:rPr>
                <a:t>内运动的路程</a:t>
              </a:r>
            </a:p>
          </p:txBody>
        </p:sp>
        <p:sp>
          <p:nvSpPr>
            <p:cNvPr id="4111" name="Text Box 13"/>
            <p:cNvSpPr txBox="1"/>
            <p:nvPr/>
          </p:nvSpPr>
          <p:spPr>
            <a:xfrm>
              <a:off x="2290" y="2079"/>
              <a:ext cx="640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2" tIns="45717" rIns="91432" bIns="4571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600" b="1" dirty="0">
                  <a:latin typeface="Arial" panose="020B0604020202020204" pitchFamily="34" charset="0"/>
                </a:rPr>
                <a:t>运动</a:t>
              </a:r>
              <a:r>
                <a:rPr lang="en-US" altLang="zh-CN" sz="1600" b="1" i="1" dirty="0">
                  <a:latin typeface="Arial" panose="020B0604020202020204" pitchFamily="34" charset="0"/>
                </a:rPr>
                <a:t>S</a:t>
              </a:r>
              <a:r>
                <a:rPr lang="zh-CN" altLang="en-US" sz="1600" b="1" dirty="0">
                  <a:latin typeface="Arial" panose="020B0604020202020204" pitchFamily="34" charset="0"/>
                </a:rPr>
                <a:t>所用的时间</a:t>
              </a:r>
            </a:p>
          </p:txBody>
        </p:sp>
        <p:sp>
          <p:nvSpPr>
            <p:cNvPr id="4112" name="Text Box 14"/>
            <p:cNvSpPr txBox="1"/>
            <p:nvPr/>
          </p:nvSpPr>
          <p:spPr>
            <a:xfrm>
              <a:off x="2290" y="2546"/>
              <a:ext cx="640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2" tIns="45717" rIns="91432" bIns="4571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600" b="1" dirty="0">
                  <a:latin typeface="Arial" panose="020B0604020202020204" pitchFamily="34" charset="0"/>
                </a:rPr>
                <a:t>平均速度</a:t>
              </a:r>
            </a:p>
          </p:txBody>
        </p:sp>
        <p:sp>
          <p:nvSpPr>
            <p:cNvPr id="4113" name="Text Box 16"/>
            <p:cNvSpPr txBox="1"/>
            <p:nvPr/>
          </p:nvSpPr>
          <p:spPr>
            <a:xfrm>
              <a:off x="2925" y="1570"/>
              <a:ext cx="104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2" tIns="45717" rIns="91432" bIns="4571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800" b="1" dirty="0">
                  <a:latin typeface="Arial" panose="020B0604020202020204" pitchFamily="34" charset="0"/>
                </a:rPr>
                <a:t>米 </a:t>
              </a:r>
              <a:r>
                <a:rPr lang="en-US" altLang="zh-CN" sz="28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4114" name="Text Box 17"/>
            <p:cNvSpPr txBox="1"/>
            <p:nvPr/>
          </p:nvSpPr>
          <p:spPr>
            <a:xfrm>
              <a:off x="2925" y="2079"/>
              <a:ext cx="104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2" tIns="45717" rIns="91432" bIns="4571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800" b="1" dirty="0">
                  <a:latin typeface="Arial" panose="020B0604020202020204" pitchFamily="34" charset="0"/>
                </a:rPr>
                <a:t>秒 </a:t>
              </a:r>
              <a:r>
                <a:rPr lang="en-US" altLang="zh-CN" sz="28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4115" name="Text Box 18"/>
            <p:cNvSpPr txBox="1"/>
            <p:nvPr/>
          </p:nvSpPr>
          <p:spPr>
            <a:xfrm>
              <a:off x="2925" y="2545"/>
              <a:ext cx="1270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2" tIns="45717" rIns="91432" bIns="4571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500" b="1" dirty="0">
                  <a:latin typeface="Arial" panose="020B0604020202020204" pitchFamily="34" charset="0"/>
                </a:rPr>
                <a:t>米每秒 </a:t>
              </a:r>
              <a:r>
                <a:rPr lang="en-US" altLang="zh-CN" sz="25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m/s</a:t>
              </a: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6443663" y="2493963"/>
            <a:ext cx="2700337" cy="2128837"/>
            <a:chOff x="4059" y="2160"/>
            <a:chExt cx="1701" cy="1341"/>
          </a:xfrm>
        </p:grpSpPr>
        <p:sp>
          <p:nvSpPr>
            <p:cNvPr id="4107" name="Text Box 20"/>
            <p:cNvSpPr txBox="1"/>
            <p:nvPr/>
          </p:nvSpPr>
          <p:spPr>
            <a:xfrm>
              <a:off x="4059" y="2160"/>
              <a:ext cx="1043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2" tIns="45717" rIns="91432" bIns="4571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500" b="1" dirty="0">
                  <a:latin typeface="Arial" panose="020B0604020202020204" pitchFamily="34" charset="0"/>
                </a:rPr>
                <a:t>千米   </a:t>
              </a:r>
              <a:r>
                <a:rPr lang="en-US" altLang="zh-CN" sz="25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km</a:t>
              </a:r>
            </a:p>
          </p:txBody>
        </p:sp>
        <p:sp>
          <p:nvSpPr>
            <p:cNvPr id="4108" name="Text Box 21"/>
            <p:cNvSpPr txBox="1"/>
            <p:nvPr/>
          </p:nvSpPr>
          <p:spPr>
            <a:xfrm>
              <a:off x="4059" y="2704"/>
              <a:ext cx="1043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2" tIns="45717" rIns="91432" bIns="4571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500" b="1" dirty="0">
                  <a:latin typeface="Arial" panose="020B0604020202020204" pitchFamily="34" charset="0"/>
                </a:rPr>
                <a:t>小时  </a:t>
              </a:r>
              <a:r>
                <a:rPr lang="en-US" altLang="zh-CN" sz="25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4109" name="Text Box 22"/>
            <p:cNvSpPr txBox="1"/>
            <p:nvPr/>
          </p:nvSpPr>
          <p:spPr>
            <a:xfrm>
              <a:off x="4059" y="3203"/>
              <a:ext cx="1701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2" tIns="45717" rIns="91432" bIns="4571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500" b="1" dirty="0">
                  <a:latin typeface="Arial" panose="020B0604020202020204" pitchFamily="34" charset="0"/>
                </a:rPr>
                <a:t>千米每小时  </a:t>
              </a:r>
              <a:r>
                <a:rPr lang="en-US" altLang="zh-CN" sz="25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km/h</a:t>
              </a:r>
            </a:p>
          </p:txBody>
        </p:sp>
      </p:grpSp>
      <p:sp>
        <p:nvSpPr>
          <p:cNvPr id="4104" name="Rectangle 24"/>
          <p:cNvSpPr/>
          <p:nvPr/>
        </p:nvSpPr>
        <p:spPr>
          <a:xfrm>
            <a:off x="6443663" y="2419350"/>
            <a:ext cx="2520950" cy="23796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zh-CN" dirty="0">
              <a:latin typeface="Verdana" panose="020B0604030504040204" pitchFamily="34" charset="0"/>
            </a:endParaRPr>
          </a:p>
        </p:txBody>
      </p:sp>
      <p:sp>
        <p:nvSpPr>
          <p:cNvPr id="4105" name="Rectangle 32"/>
          <p:cNvSpPr/>
          <p:nvPr/>
        </p:nvSpPr>
        <p:spPr>
          <a:xfrm>
            <a:off x="3492500" y="5083175"/>
            <a:ext cx="5651500" cy="144145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计算平均速度一定要指明是哪一段（时间或路程）的平均速度。</a:t>
            </a:r>
          </a:p>
        </p:txBody>
      </p:sp>
      <p:pic>
        <p:nvPicPr>
          <p:cNvPr id="4106" name="Picture 33" descr="MC900078860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775" y="4868863"/>
            <a:ext cx="2678113" cy="166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4" grpId="0" animBg="1"/>
      <p:bldP spid="41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 cstate="print">
            <a:lum bright="-39999"/>
          </a:blip>
          <a:stretch>
            <a:fillRect/>
          </a:stretch>
        </p:blipFill>
        <p:spPr>
          <a:xfrm>
            <a:off x="0" y="0"/>
            <a:ext cx="9144000" cy="414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20110101021648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9650" y="1914525"/>
            <a:ext cx="3054350" cy="4579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AutoShape 4"/>
          <p:cNvSpPr/>
          <p:nvPr/>
        </p:nvSpPr>
        <p:spPr>
          <a:xfrm>
            <a:off x="395288" y="4508500"/>
            <a:ext cx="3814762" cy="649288"/>
          </a:xfrm>
          <a:prstGeom prst="wedgeRoundRectCallout">
            <a:avLst>
              <a:gd name="adj1" fmla="val -19176"/>
              <a:gd name="adj2" fmla="val -130884"/>
              <a:gd name="adj3" fmla="val 16667"/>
            </a:avLst>
          </a:prstGeom>
          <a:solidFill>
            <a:srgbClr val="9933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r>
              <a:rPr lang="zh-CN" altLang="en-US" dirty="0">
                <a:solidFill>
                  <a:schemeClr val="bg1"/>
                </a:solidFill>
                <a:latin typeface="Verdana" panose="020B0604030504040204" pitchFamily="34" charset="0"/>
              </a:rPr>
              <a:t>计算约</a:t>
            </a:r>
            <a:r>
              <a:rPr lang="en-US" altLang="zh-CN" dirty="0">
                <a:solidFill>
                  <a:schemeClr val="bg1"/>
                </a:solidFill>
                <a:latin typeface="Verdana" panose="020B0604030504040204" pitchFamily="34" charset="0"/>
              </a:rPr>
              <a:t>118km/h</a:t>
            </a:r>
          </a:p>
        </p:txBody>
      </p:sp>
      <p:sp>
        <p:nvSpPr>
          <p:cNvPr id="18437" name="AutoShape 5"/>
          <p:cNvSpPr/>
          <p:nvPr/>
        </p:nvSpPr>
        <p:spPr>
          <a:xfrm>
            <a:off x="1116013" y="5807075"/>
            <a:ext cx="4679950" cy="647700"/>
          </a:xfrm>
          <a:prstGeom prst="wedgeRoundRectCallout">
            <a:avLst>
              <a:gd name="adj1" fmla="val 92639"/>
              <a:gd name="adj2" fmla="val -537991"/>
              <a:gd name="adj3" fmla="val 16667"/>
            </a:avLst>
          </a:prstGeom>
          <a:solidFill>
            <a:srgbClr val="FF99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r>
              <a:rPr lang="zh-CN" altLang="en-US" b="1" dirty="0">
                <a:solidFill>
                  <a:srgbClr val="0033CC"/>
                </a:solidFill>
                <a:latin typeface="Verdana" panose="020B0604030504040204" pitchFamily="34" charset="0"/>
              </a:rPr>
              <a:t>车内显示</a:t>
            </a:r>
            <a:r>
              <a:rPr lang="en-US" altLang="zh-CN" b="1" dirty="0">
                <a:solidFill>
                  <a:srgbClr val="0033CC"/>
                </a:solidFill>
                <a:latin typeface="Verdana" panose="020B0604030504040204" pitchFamily="34" charset="0"/>
              </a:rPr>
              <a:t>191km/h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/>
          <p:nvPr/>
        </p:nvSpPr>
        <p:spPr>
          <a:xfrm>
            <a:off x="395288" y="188913"/>
            <a:ext cx="8569325" cy="1373187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小高同学前</a:t>
            </a: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rPr>
              <a:t>8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秒</a:t>
            </a:r>
            <a:r>
              <a:rPr lang="zh-CN" altLang="en-US" sz="2800" b="1" dirty="0">
                <a:latin typeface="Arial" panose="020B0604020202020204" pitchFamily="34" charset="0"/>
              </a:rPr>
              <a:t>跑了</a:t>
            </a:r>
            <a:r>
              <a:rPr lang="en-US" altLang="zh-CN" sz="2800" b="1" dirty="0">
                <a:latin typeface="Arial" panose="020B0604020202020204" pitchFamily="34" charset="0"/>
              </a:rPr>
              <a:t>70</a:t>
            </a:r>
            <a:r>
              <a:rPr lang="zh-CN" altLang="en-US" sz="2800" b="1" dirty="0">
                <a:latin typeface="Arial" panose="020B0604020202020204" pitchFamily="34" charset="0"/>
              </a:rPr>
              <a:t>米，突然摔倒停止运动，</a:t>
            </a: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秒</a:t>
            </a:r>
            <a:r>
              <a:rPr lang="zh-CN" altLang="en-US" sz="2800" b="1" dirty="0">
                <a:latin typeface="Arial" panose="020B0604020202020204" pitchFamily="34" charset="0"/>
              </a:rPr>
              <a:t>后爬起来继续跑，接着用</a:t>
            </a: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秒</a:t>
            </a:r>
            <a:r>
              <a:rPr lang="zh-CN" altLang="en-US" sz="2800" b="1" dirty="0">
                <a:latin typeface="Arial" panose="020B0604020202020204" pitchFamily="34" charset="0"/>
              </a:rPr>
              <a:t>跑了剩下</a:t>
            </a:r>
            <a:r>
              <a:rPr lang="en-US" altLang="zh-CN" sz="2800" b="1" dirty="0">
                <a:latin typeface="Arial" panose="020B0604020202020204" pitchFamily="34" charset="0"/>
              </a:rPr>
              <a:t>30</a:t>
            </a:r>
            <a:r>
              <a:rPr lang="zh-CN" altLang="en-US" sz="2800" b="1" dirty="0">
                <a:latin typeface="Arial" panose="020B0604020202020204" pitchFamily="34" charset="0"/>
              </a:rPr>
              <a:t>米，整个</a:t>
            </a:r>
            <a:r>
              <a:rPr lang="en-US" altLang="zh-CN" sz="2800" b="1" dirty="0">
                <a:latin typeface="Arial" panose="020B0604020202020204" pitchFamily="34" charset="0"/>
              </a:rPr>
              <a:t>100</a:t>
            </a:r>
            <a:r>
              <a:rPr lang="zh-CN" altLang="en-US" sz="2800" b="1" dirty="0">
                <a:latin typeface="Arial" panose="020B0604020202020204" pitchFamily="34" charset="0"/>
              </a:rPr>
              <a:t>米跑过程里，小高同学的平均速度应该如何计算？</a:t>
            </a:r>
          </a:p>
        </p:txBody>
      </p:sp>
      <p:sp>
        <p:nvSpPr>
          <p:cNvPr id="5125" name="Line 19"/>
          <p:cNvSpPr/>
          <p:nvPr/>
        </p:nvSpPr>
        <p:spPr>
          <a:xfrm>
            <a:off x="0" y="4654550"/>
            <a:ext cx="55086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5126" name="Line 20"/>
          <p:cNvSpPr/>
          <p:nvPr/>
        </p:nvSpPr>
        <p:spPr>
          <a:xfrm>
            <a:off x="5581650" y="4654550"/>
            <a:ext cx="356235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5127" name="Text Box 21"/>
          <p:cNvSpPr txBox="1"/>
          <p:nvPr/>
        </p:nvSpPr>
        <p:spPr>
          <a:xfrm>
            <a:off x="2627313" y="4224338"/>
            <a:ext cx="1152525" cy="47307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500" b="1" dirty="0">
                <a:latin typeface="Verdana" panose="020B0604030504040204" pitchFamily="34" charset="0"/>
              </a:rPr>
              <a:t>70m</a:t>
            </a:r>
          </a:p>
        </p:txBody>
      </p:sp>
      <p:sp>
        <p:nvSpPr>
          <p:cNvPr id="5128" name="Text Box 22"/>
          <p:cNvSpPr txBox="1"/>
          <p:nvPr/>
        </p:nvSpPr>
        <p:spPr>
          <a:xfrm>
            <a:off x="6802438" y="4224338"/>
            <a:ext cx="1154112" cy="47307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500" b="1" dirty="0">
                <a:latin typeface="Verdana" panose="020B0604030504040204" pitchFamily="34" charset="0"/>
              </a:rPr>
              <a:t>30m</a:t>
            </a:r>
          </a:p>
        </p:txBody>
      </p:sp>
      <p:sp>
        <p:nvSpPr>
          <p:cNvPr id="5129" name="Text Box 23"/>
          <p:cNvSpPr txBox="1"/>
          <p:nvPr/>
        </p:nvSpPr>
        <p:spPr>
          <a:xfrm>
            <a:off x="2554288" y="4799013"/>
            <a:ext cx="1154112" cy="47307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500" b="1" dirty="0">
                <a:latin typeface="Verdana" panose="020B0604030504040204" pitchFamily="34" charset="0"/>
              </a:rPr>
              <a:t>8</a:t>
            </a:r>
            <a:r>
              <a:rPr lang="zh-CN" altLang="en-US" sz="2500" b="1" dirty="0">
                <a:latin typeface="Verdana" panose="020B0604030504040204" pitchFamily="34" charset="0"/>
              </a:rPr>
              <a:t>秒</a:t>
            </a:r>
          </a:p>
        </p:txBody>
      </p:sp>
      <p:sp>
        <p:nvSpPr>
          <p:cNvPr id="5130" name="Text Box 24"/>
          <p:cNvSpPr txBox="1"/>
          <p:nvPr/>
        </p:nvSpPr>
        <p:spPr>
          <a:xfrm>
            <a:off x="5003800" y="4654550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Verdana" panose="020B0604030504040204" pitchFamily="34" charset="0"/>
              </a:rPr>
              <a:t>3</a:t>
            </a:r>
            <a:r>
              <a:rPr lang="zh-CN" altLang="en-US" sz="3600" b="1" dirty="0">
                <a:solidFill>
                  <a:srgbClr val="FF3300"/>
                </a:solidFill>
                <a:latin typeface="Verdana" panose="020B0604030504040204" pitchFamily="34" charset="0"/>
              </a:rPr>
              <a:t>秒</a:t>
            </a:r>
          </a:p>
        </p:txBody>
      </p:sp>
      <p:sp>
        <p:nvSpPr>
          <p:cNvPr id="5131" name="Text Box 25"/>
          <p:cNvSpPr txBox="1"/>
          <p:nvPr/>
        </p:nvSpPr>
        <p:spPr>
          <a:xfrm>
            <a:off x="7162800" y="4799013"/>
            <a:ext cx="1154113" cy="47307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500" b="1" dirty="0">
                <a:latin typeface="Verdana" panose="020B0604030504040204" pitchFamily="34" charset="0"/>
              </a:rPr>
              <a:t>4</a:t>
            </a:r>
            <a:r>
              <a:rPr lang="zh-CN" altLang="en-US" sz="2500" b="1" dirty="0">
                <a:latin typeface="Verdana" panose="020B0604030504040204" pitchFamily="34" charset="0"/>
              </a:rPr>
              <a:t>秒</a:t>
            </a:r>
          </a:p>
        </p:txBody>
      </p:sp>
      <p:graphicFrame>
        <p:nvGraphicFramePr>
          <p:cNvPr id="5122" name="Object 26"/>
          <p:cNvGraphicFramePr>
            <a:graphicFrameLocks/>
          </p:cNvGraphicFramePr>
          <p:nvPr>
            <p:ph/>
          </p:nvPr>
        </p:nvGraphicFramePr>
        <p:xfrm>
          <a:off x="1368425" y="5567363"/>
          <a:ext cx="642938" cy="687387"/>
        </p:xfrm>
        <a:graphic>
          <a:graphicData uri="http://schemas.openxmlformats.org/presentationml/2006/ole">
            <p:oleObj spid="_x0000_s5122" r:id="rId3" imgW="368140" imgH="393529" progId="Equation.3">
              <p:embed/>
            </p:oleObj>
          </a:graphicData>
        </a:graphic>
      </p:graphicFrame>
      <p:sp>
        <p:nvSpPr>
          <p:cNvPr id="5132" name="Rectangle 29"/>
          <p:cNvSpPr/>
          <p:nvPr/>
        </p:nvSpPr>
        <p:spPr>
          <a:xfrm>
            <a:off x="4479925" y="2943225"/>
            <a:ext cx="184150" cy="577850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7" rIns="91432" bIns="45717" anchor="ctr">
            <a:spAutoFit/>
          </a:bodyPr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graphicFrame>
        <p:nvGraphicFramePr>
          <p:cNvPr id="5123" name="Object 28"/>
          <p:cNvGraphicFramePr>
            <a:graphicFrameLocks/>
          </p:cNvGraphicFramePr>
          <p:nvPr/>
        </p:nvGraphicFramePr>
        <p:xfrm>
          <a:off x="2341563" y="5516563"/>
          <a:ext cx="4460875" cy="874712"/>
        </p:xfrm>
        <a:graphic>
          <a:graphicData uri="http://schemas.openxmlformats.org/presentationml/2006/ole">
            <p:oleObj spid="_x0000_s5123" r:id="rId4" imgW="1993900" imgH="393700" progId="Equation.3">
              <p:embed/>
            </p:oleObj>
          </a:graphicData>
        </a:graphic>
      </p:graphicFrame>
      <p:pic>
        <p:nvPicPr>
          <p:cNvPr id="5133" name="Picture 36" descr="9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388" y="1774825"/>
            <a:ext cx="3240087" cy="2513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37" descr="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475" y="1774825"/>
            <a:ext cx="2952750" cy="251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Picture 38" descr="1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25" y="1774825"/>
            <a:ext cx="2592388" cy="2519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7" grpId="0"/>
      <p:bldP spid="5128" grpId="0"/>
      <p:bldP spid="5129" grpId="0"/>
      <p:bldP spid="5130" grpId="0"/>
      <p:bldP spid="51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25438" y="1196975"/>
            <a:ext cx="8277225" cy="2663825"/>
          </a:xfrm>
          <a:ln/>
        </p:spPr>
        <p:txBody>
          <a:bodyPr vert="horz" wrap="square" lIns="91432" tIns="45717" rIns="91432" bIns="45717" anchor="b"/>
          <a:lstStyle/>
          <a:p>
            <a:pPr algn="l" eaLnBrk="1" hangingPunct="1">
              <a:lnSpc>
                <a:spcPct val="200000"/>
              </a:lnSpc>
            </a:pPr>
            <a:r>
              <a:rPr lang="zh-CN" altLang="en-US" sz="4100" i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活动四：小组讨论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</a:rPr>
              <a:t/>
            </a:r>
            <a:b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</a:rPr>
            </a:b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</a:rPr>
              <a:t>    我们用</a:t>
            </a:r>
            <a:r>
              <a:rPr lang="en-US" altLang="zh-CN" sz="3200" b="1" dirty="0">
                <a:effectLst>
                  <a:outerShdw blurRad="38100" dist="38100" dir="2700000">
                    <a:srgbClr val="C0C0C0"/>
                  </a:outerShdw>
                </a:effectLst>
              </a:rPr>
              <a:t>s/t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</a:rPr>
              <a:t>来定义运动的快慢，能不能倒过来，用</a:t>
            </a:r>
            <a:r>
              <a:rPr lang="en-US" altLang="zh-CN" sz="3200" b="1" dirty="0">
                <a:effectLst>
                  <a:outerShdw blurRad="38100" dist="38100" dir="2700000">
                    <a:srgbClr val="C0C0C0"/>
                  </a:outerShdw>
                </a:effectLst>
              </a:rPr>
              <a:t>t/s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</a:rPr>
              <a:t>来定义运动的快慢</a:t>
            </a:r>
            <a:r>
              <a:rPr lang="en-US" altLang="zh-CN" sz="3200" b="1" dirty="0">
                <a:effectLst>
                  <a:outerShdw blurRad="38100" dist="38100" dir="2700000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9459" name="Rectangle 48"/>
          <p:cNvSpPr/>
          <p:nvPr/>
        </p:nvSpPr>
        <p:spPr>
          <a:xfrm>
            <a:off x="827088" y="0"/>
            <a:ext cx="7416800" cy="652463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endParaRPr lang="zh-CN" altLang="zh-CN" sz="4100" b="1" i="1" dirty="0">
              <a:solidFill>
                <a:srgbClr val="FF99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2841625" y="906463"/>
            <a:ext cx="2235200" cy="508000"/>
          </a:xfrm>
          <a:ln/>
        </p:spPr>
        <p:txBody>
          <a:bodyPr vert="horz" wrap="square" lIns="91432" tIns="45717" rIns="91432" bIns="45717" anchor="b"/>
          <a:lstStyle/>
          <a:p>
            <a:pPr eaLnBrk="1" hangingPunct="1"/>
            <a:r>
              <a:rPr lang="zh-CN" altLang="en-US" sz="4100" dirty="0">
                <a:effectLst>
                  <a:outerShdw blurRad="38100" dist="38100" dir="2700000">
                    <a:srgbClr val="C0C0C0"/>
                  </a:outerShdw>
                </a:effectLst>
                <a:ea typeface="华文隶书" pitchFamily="2" charset="-122"/>
              </a:rPr>
              <a:t>小结</a:t>
            </a:r>
          </a:p>
        </p:txBody>
      </p:sp>
      <p:sp>
        <p:nvSpPr>
          <p:cNvPr id="20483" name="Text Box 3"/>
          <p:cNvSpPr txBox="1"/>
          <p:nvPr/>
        </p:nvSpPr>
        <p:spPr>
          <a:xfrm>
            <a:off x="2627313" y="1774825"/>
            <a:ext cx="3168650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比较运快慢的方法</a:t>
            </a:r>
          </a:p>
        </p:txBody>
      </p:sp>
      <p:sp>
        <p:nvSpPr>
          <p:cNvPr id="20484" name="Text Box 4"/>
          <p:cNvSpPr txBox="1"/>
          <p:nvPr/>
        </p:nvSpPr>
        <p:spPr>
          <a:xfrm>
            <a:off x="2987675" y="3860800"/>
            <a:ext cx="1222375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993300"/>
                </a:solidFill>
                <a:latin typeface="Verdana" panose="020B0604030504040204" pitchFamily="34" charset="0"/>
                <a:ea typeface="楷体_GB2312" pitchFamily="49" charset="-122"/>
              </a:rPr>
              <a:t>速度</a:t>
            </a:r>
          </a:p>
        </p:txBody>
      </p:sp>
      <p:sp>
        <p:nvSpPr>
          <p:cNvPr id="20485" name="Text Box 5"/>
          <p:cNvSpPr txBox="1"/>
          <p:nvPr/>
        </p:nvSpPr>
        <p:spPr>
          <a:xfrm>
            <a:off x="2338388" y="5862638"/>
            <a:ext cx="936625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定义</a:t>
            </a:r>
          </a:p>
        </p:txBody>
      </p:sp>
      <p:sp>
        <p:nvSpPr>
          <p:cNvPr id="20486" name="Text Box 6"/>
          <p:cNvSpPr txBox="1"/>
          <p:nvPr/>
        </p:nvSpPr>
        <p:spPr>
          <a:xfrm>
            <a:off x="3346450" y="5862638"/>
            <a:ext cx="936625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公式</a:t>
            </a:r>
          </a:p>
        </p:txBody>
      </p:sp>
      <p:sp>
        <p:nvSpPr>
          <p:cNvPr id="20487" name="Text Box 7"/>
          <p:cNvSpPr txBox="1"/>
          <p:nvPr/>
        </p:nvSpPr>
        <p:spPr>
          <a:xfrm>
            <a:off x="4281488" y="5862638"/>
            <a:ext cx="936625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单位</a:t>
            </a:r>
          </a:p>
        </p:txBody>
      </p:sp>
      <p:sp>
        <p:nvSpPr>
          <p:cNvPr id="20488" name="Text Box 8"/>
          <p:cNvSpPr txBox="1"/>
          <p:nvPr/>
        </p:nvSpPr>
        <p:spPr>
          <a:xfrm>
            <a:off x="4140200" y="3860800"/>
            <a:ext cx="2162175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993300"/>
                </a:solidFill>
                <a:latin typeface="Verdana" panose="020B0604030504040204" pitchFamily="34" charset="0"/>
                <a:ea typeface="楷体_GB2312" pitchFamily="49" charset="-122"/>
              </a:rPr>
              <a:t>平均速度</a:t>
            </a:r>
          </a:p>
        </p:txBody>
      </p:sp>
      <p:sp>
        <p:nvSpPr>
          <p:cNvPr id="20489" name="AutoShape 9"/>
          <p:cNvSpPr/>
          <p:nvPr/>
        </p:nvSpPr>
        <p:spPr>
          <a:xfrm rot="5400000">
            <a:off x="4859338" y="2346325"/>
            <a:ext cx="503237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1432" tIns="45717" rIns="91432" bIns="45717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20490" name="AutoShape 10"/>
          <p:cNvSpPr/>
          <p:nvPr/>
        </p:nvSpPr>
        <p:spPr>
          <a:xfrm rot="5400000">
            <a:off x="3922713" y="4148138"/>
            <a:ext cx="503237" cy="2520950"/>
          </a:xfrm>
          <a:prstGeom prst="leftBrace">
            <a:avLst>
              <a:gd name="adj1" fmla="val 4174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lIns="91432" tIns="45717" rIns="91432" bIns="45717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20491" name="Text Box 11"/>
          <p:cNvSpPr txBox="1"/>
          <p:nvPr/>
        </p:nvSpPr>
        <p:spPr>
          <a:xfrm>
            <a:off x="5289550" y="5862638"/>
            <a:ext cx="936625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应用</a:t>
            </a:r>
          </a:p>
        </p:txBody>
      </p:sp>
      <p:sp>
        <p:nvSpPr>
          <p:cNvPr id="20492" name="AutoShape 12"/>
          <p:cNvSpPr/>
          <p:nvPr/>
        </p:nvSpPr>
        <p:spPr>
          <a:xfrm rot="5400000">
            <a:off x="3924300" y="4506913"/>
            <a:ext cx="500063" cy="6508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1432" tIns="45717" rIns="91432" bIns="45717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20493" name="Text Box 13"/>
          <p:cNvSpPr txBox="1"/>
          <p:nvPr/>
        </p:nvSpPr>
        <p:spPr>
          <a:xfrm>
            <a:off x="2411413" y="2997200"/>
            <a:ext cx="2162175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匀速运动</a:t>
            </a:r>
          </a:p>
        </p:txBody>
      </p:sp>
      <p:sp>
        <p:nvSpPr>
          <p:cNvPr id="20494" name="Text Box 14"/>
          <p:cNvSpPr txBox="1"/>
          <p:nvPr/>
        </p:nvSpPr>
        <p:spPr>
          <a:xfrm>
            <a:off x="4283075" y="2997200"/>
            <a:ext cx="2162175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  <a:ea typeface="楷体_GB2312" pitchFamily="49" charset="-122"/>
              </a:rPr>
              <a:t>变速运动</a:t>
            </a:r>
          </a:p>
        </p:txBody>
      </p:sp>
      <p:sp>
        <p:nvSpPr>
          <p:cNvPr id="20495" name="AutoShape 15"/>
          <p:cNvSpPr/>
          <p:nvPr/>
        </p:nvSpPr>
        <p:spPr>
          <a:xfrm rot="5400000">
            <a:off x="3059113" y="2346325"/>
            <a:ext cx="503237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1432" tIns="45717" rIns="91432" bIns="45717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20496" name="AutoShape 16"/>
          <p:cNvSpPr/>
          <p:nvPr/>
        </p:nvSpPr>
        <p:spPr>
          <a:xfrm rot="5400000">
            <a:off x="4859338" y="3429000"/>
            <a:ext cx="503237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1432" tIns="45717" rIns="91432" bIns="45717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20497" name="AutoShape 17"/>
          <p:cNvSpPr/>
          <p:nvPr/>
        </p:nvSpPr>
        <p:spPr>
          <a:xfrm rot="5400000">
            <a:off x="3130550" y="3429000"/>
            <a:ext cx="503238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1432" tIns="45717" rIns="91432" bIns="45717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4" grpId="1"/>
      <p:bldP spid="20485" grpId="0"/>
      <p:bldP spid="20486" grpId="0"/>
      <p:bldP spid="20487" grpId="0"/>
      <p:bldP spid="20488" grpId="0"/>
      <p:bldP spid="20488" grpId="1"/>
      <p:bldP spid="20489" grpId="0" animBg="1"/>
      <p:bldP spid="20490" grpId="0" animBg="1"/>
      <p:bldP spid="20491" grpId="0"/>
      <p:bldP spid="20492" grpId="0" animBg="1"/>
      <p:bldP spid="20493" grpId="0"/>
      <p:bldP spid="20493" grpId="1"/>
      <p:bldP spid="20494" grpId="0"/>
      <p:bldP spid="20494" grpId="1"/>
      <p:bldP spid="20495" grpId="0" animBg="1"/>
      <p:bldP spid="20496" grpId="0" animBg="1"/>
      <p:bldP spid="20496" grpId="1" animBg="1"/>
      <p:bldP spid="20497" grpId="0" animBg="1"/>
      <p:bldP spid="2049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5" descr="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824082">
            <a:off x="468313" y="2133600"/>
            <a:ext cx="2428875" cy="323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13"/>
          <p:cNvSpPr>
            <a:spLocks noGrp="1"/>
          </p:cNvSpPr>
          <p:nvPr>
            <p:ph type="title"/>
          </p:nvPr>
        </p:nvSpPr>
        <p:spPr>
          <a:xfrm>
            <a:off x="900113" y="188913"/>
            <a:ext cx="8243887" cy="650875"/>
          </a:xfrm>
          <a:ln/>
        </p:spPr>
        <p:txBody>
          <a:bodyPr vert="horz" wrap="square" lIns="91432" tIns="45717" rIns="91432" bIns="45717" anchor="b">
            <a:normAutofit fontScale="90000"/>
          </a:bodyPr>
          <a:lstStyle/>
          <a:p>
            <a:pPr algn="l" eaLnBrk="1" hangingPunct="1"/>
            <a:r>
              <a:rPr lang="zh-CN" altLang="en-US" sz="4100" i="1" dirty="0">
                <a:effectLst>
                  <a:outerShdw blurRad="38100" dist="38100" dir="2700000">
                    <a:srgbClr val="C0C0C0"/>
                  </a:outerShdw>
                </a:effectLst>
              </a:rPr>
              <a:t>活动一：</a:t>
            </a:r>
            <a:r>
              <a:rPr lang="zh-CN" altLang="en-US" sz="4100" b="1" i="1" dirty="0">
                <a:effectLst>
                  <a:outerShdw blurRad="38100" dist="38100" dir="2700000">
                    <a:srgbClr val="C0C0C0"/>
                  </a:outerShdw>
                </a:effectLst>
              </a:rPr>
              <a:t>比快慢</a:t>
            </a:r>
            <a:r>
              <a:rPr lang="zh-CN" altLang="en-US" sz="4100" i="1" dirty="0"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220" name="Text Box 19"/>
          <p:cNvSpPr txBox="1"/>
          <p:nvPr/>
        </p:nvSpPr>
        <p:spPr>
          <a:xfrm>
            <a:off x="1403350" y="5372100"/>
            <a:ext cx="1081088" cy="579438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</a:rPr>
              <a:t>小胖</a:t>
            </a:r>
          </a:p>
        </p:txBody>
      </p:sp>
      <p:sp>
        <p:nvSpPr>
          <p:cNvPr id="9221" name="Text Box 20"/>
          <p:cNvSpPr txBox="1"/>
          <p:nvPr/>
        </p:nvSpPr>
        <p:spPr>
          <a:xfrm>
            <a:off x="3995738" y="5013325"/>
            <a:ext cx="1081087" cy="57785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</a:rPr>
              <a:t>小高</a:t>
            </a:r>
          </a:p>
        </p:txBody>
      </p:sp>
      <p:sp>
        <p:nvSpPr>
          <p:cNvPr id="9222" name="Text Box 21"/>
          <p:cNvSpPr txBox="1"/>
          <p:nvPr/>
        </p:nvSpPr>
        <p:spPr>
          <a:xfrm>
            <a:off x="6156325" y="5372100"/>
            <a:ext cx="1079500" cy="579438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</a:rPr>
              <a:t>小飞</a:t>
            </a:r>
          </a:p>
        </p:txBody>
      </p:sp>
      <p:pic>
        <p:nvPicPr>
          <p:cNvPr id="9223" name="Picture 29" descr="MC900196532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4725" cy="977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7"/>
          <p:cNvGrpSpPr/>
          <p:nvPr/>
        </p:nvGrpSpPr>
        <p:grpSpPr>
          <a:xfrm>
            <a:off x="3348038" y="766763"/>
            <a:ext cx="2844800" cy="4316412"/>
            <a:chOff x="2109" y="482"/>
            <a:chExt cx="1793" cy="2721"/>
          </a:xfrm>
        </p:grpSpPr>
        <p:pic>
          <p:nvPicPr>
            <p:cNvPr id="9232" name="Picture 36" descr="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9" y="1117"/>
              <a:ext cx="1565" cy="20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3" name="AutoShape 23"/>
            <p:cNvSpPr/>
            <p:nvPr/>
          </p:nvSpPr>
          <p:spPr>
            <a:xfrm rot="-330230">
              <a:off x="3152" y="482"/>
              <a:ext cx="750" cy="409"/>
            </a:xfrm>
            <a:prstGeom prst="wedgeRoundRectCallout">
              <a:avLst>
                <a:gd name="adj1" fmla="val -51736"/>
                <a:gd name="adj2" fmla="val 183782"/>
                <a:gd name="adj3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32" tIns="45717" rIns="91432" bIns="45717"/>
            <a:lstStyle/>
            <a:p>
              <a:r>
                <a:rPr lang="zh-CN" altLang="en-US" sz="2000" b="1" dirty="0">
                  <a:solidFill>
                    <a:srgbClr val="663300"/>
                  </a:solidFill>
                  <a:latin typeface="Verdana" panose="020B0604030504040204" pitchFamily="34" charset="0"/>
                </a:rPr>
                <a:t>我跑得快！</a:t>
              </a:r>
            </a:p>
          </p:txBody>
        </p:sp>
      </p:grpSp>
      <p:sp>
        <p:nvSpPr>
          <p:cNvPr id="9225" name="AutoShape 22"/>
          <p:cNvSpPr/>
          <p:nvPr/>
        </p:nvSpPr>
        <p:spPr>
          <a:xfrm rot="-1053586">
            <a:off x="1908175" y="1196975"/>
            <a:ext cx="1006475" cy="647700"/>
          </a:xfrm>
          <a:prstGeom prst="wedgeRoundRectCallout">
            <a:avLst>
              <a:gd name="adj1" fmla="val -52653"/>
              <a:gd name="adj2" fmla="val 114444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r>
              <a:rPr lang="zh-CN" altLang="en-US" sz="1800" b="1" dirty="0">
                <a:solidFill>
                  <a:srgbClr val="663300"/>
                </a:solidFill>
                <a:latin typeface="Verdana" panose="020B0604030504040204" pitchFamily="34" charset="0"/>
              </a:rPr>
              <a:t>我快！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6362700" y="1196975"/>
            <a:ext cx="2455863" cy="4183063"/>
            <a:chOff x="4007" y="754"/>
            <a:chExt cx="1548" cy="2635"/>
          </a:xfrm>
        </p:grpSpPr>
        <p:pic>
          <p:nvPicPr>
            <p:cNvPr id="9230" name="Picture 37" descr="3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619849">
              <a:off x="4007" y="1348"/>
              <a:ext cx="1531" cy="20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1" name="AutoShape 24"/>
            <p:cNvSpPr/>
            <p:nvPr/>
          </p:nvSpPr>
          <p:spPr>
            <a:xfrm rot="992284">
              <a:off x="4694" y="754"/>
              <a:ext cx="861" cy="409"/>
            </a:xfrm>
            <a:prstGeom prst="wedgeRoundRectCallout">
              <a:avLst>
                <a:gd name="adj1" fmla="val 11176"/>
                <a:gd name="adj2" fmla="val 181463"/>
                <a:gd name="adj3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32" tIns="45717" rIns="91432" bIns="45717"/>
            <a:lstStyle/>
            <a:p>
              <a:r>
                <a:rPr lang="zh-CN" altLang="en-US" sz="1800" b="1" dirty="0">
                  <a:solidFill>
                    <a:srgbClr val="663300"/>
                  </a:solidFill>
                  <a:latin typeface="Verdana" panose="020B0604030504040204" pitchFamily="34" charset="0"/>
                </a:rPr>
                <a:t>我最快！</a:t>
              </a: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468313" y="1196975"/>
            <a:ext cx="2446337" cy="4175125"/>
            <a:chOff x="295" y="754"/>
            <a:chExt cx="1542" cy="2631"/>
          </a:xfrm>
        </p:grpSpPr>
        <p:pic>
          <p:nvPicPr>
            <p:cNvPr id="9228" name="Picture 35" descr="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824082">
              <a:off x="295" y="1344"/>
              <a:ext cx="1530" cy="20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9" name="AutoShape 22"/>
            <p:cNvSpPr/>
            <p:nvPr/>
          </p:nvSpPr>
          <p:spPr>
            <a:xfrm rot="-1053586">
              <a:off x="1202" y="754"/>
              <a:ext cx="635" cy="408"/>
            </a:xfrm>
            <a:prstGeom prst="wedgeRoundRectCallout">
              <a:avLst>
                <a:gd name="adj1" fmla="val -52653"/>
                <a:gd name="adj2" fmla="val 114444"/>
                <a:gd name="adj3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32" tIns="45717" rIns="91432" bIns="45717"/>
            <a:lstStyle/>
            <a:p>
              <a:r>
                <a:rPr lang="zh-CN" altLang="en-US" sz="1800" b="1" dirty="0">
                  <a:solidFill>
                    <a:srgbClr val="663300"/>
                  </a:solidFill>
                  <a:latin typeface="Verdana" panose="020B0604030504040204" pitchFamily="34" charset="0"/>
                </a:rPr>
                <a:t>我快！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5"/>
          <p:cNvSpPr>
            <a:spLocks noGrp="1"/>
          </p:cNvSpPr>
          <p:nvPr>
            <p:ph type="title"/>
          </p:nvPr>
        </p:nvSpPr>
        <p:spPr>
          <a:xfrm>
            <a:off x="0" y="258763"/>
            <a:ext cx="8388350" cy="1082675"/>
          </a:xfrm>
          <a:ln/>
        </p:spPr>
        <p:txBody>
          <a:bodyPr vert="horz" wrap="square" lIns="91432" tIns="45717" rIns="91432" bIns="45717" anchor="b"/>
          <a:lstStyle/>
          <a:p>
            <a:pPr algn="l" eaLnBrk="1" hangingPunct="1"/>
            <a:r>
              <a:rPr lang="zh-CN" altLang="en-US" sz="4100" b="1" dirty="0">
                <a:effectLst>
                  <a:outerShdw blurRad="38100" dist="38100" dir="2700000">
                    <a:srgbClr val="C0C0C0"/>
                  </a:outerShdw>
                </a:effectLst>
              </a:rPr>
              <a:t>  作业布置：课外实践活动：</a:t>
            </a:r>
            <a:br>
              <a:rPr lang="zh-CN" altLang="en-US" sz="4100" b="1" dirty="0">
                <a:effectLst>
                  <a:outerShdw blurRad="38100" dist="38100" dir="2700000">
                    <a:srgbClr val="C0C0C0"/>
                  </a:outerShdw>
                </a:effectLst>
              </a:rPr>
            </a:br>
            <a:r>
              <a:rPr lang="zh-CN" altLang="en-US" sz="4100" b="1" dirty="0">
                <a:effectLst>
                  <a:outerShdw blurRad="38100" dist="38100" dir="2700000">
                    <a:srgbClr val="C0C0C0"/>
                  </a:outerShdw>
                </a:effectLst>
              </a:rPr>
              <a:t>                 测量人反应快慢</a:t>
            </a:r>
          </a:p>
        </p:txBody>
      </p:sp>
      <p:pic>
        <p:nvPicPr>
          <p:cNvPr id="21507" name="Picture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75" y="1700213"/>
            <a:ext cx="4105275" cy="2852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AutoShape 47"/>
          <p:cNvSpPr/>
          <p:nvPr/>
        </p:nvSpPr>
        <p:spPr>
          <a:xfrm>
            <a:off x="3922713" y="3355975"/>
            <a:ext cx="360362" cy="579438"/>
          </a:xfrm>
          <a:prstGeom prst="bracePair">
            <a:avLst>
              <a:gd name="adj" fmla="val 8333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1432" tIns="45717" rIns="91432" bIns="45717" anchor="ctr"/>
          <a:lstStyle/>
          <a:p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21509" name="AutoShape 48"/>
          <p:cNvSpPr/>
          <p:nvPr/>
        </p:nvSpPr>
        <p:spPr>
          <a:xfrm>
            <a:off x="4643438" y="4724400"/>
            <a:ext cx="3600450" cy="792163"/>
          </a:xfrm>
          <a:prstGeom prst="wedgeRoundRectCallout">
            <a:avLst>
              <a:gd name="adj1" fmla="val -59921"/>
              <a:gd name="adj2" fmla="val -159218"/>
              <a:gd name="adj3" fmla="val 16667"/>
            </a:avLst>
          </a:prstGeom>
          <a:noFill/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r>
              <a:rPr lang="zh-CN" altLang="en-US" sz="2000" b="1" dirty="0">
                <a:solidFill>
                  <a:srgbClr val="FF3300"/>
                </a:solidFill>
                <a:latin typeface="Verdana" panose="020B0604030504040204" pitchFamily="34" charset="0"/>
              </a:rPr>
              <a:t>捏住后，测量直尺下降距离，即可推测的人反应快慢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 descr="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8" y="1196975"/>
            <a:ext cx="3598862" cy="421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5" descr="5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1212850"/>
            <a:ext cx="4968875" cy="4176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Rectangle 2"/>
          <p:cNvSpPr>
            <a:spLocks noGrp="1"/>
          </p:cNvSpPr>
          <p:nvPr>
            <p:ph type="title"/>
          </p:nvPr>
        </p:nvSpPr>
        <p:spPr>
          <a:xfrm>
            <a:off x="0" y="258763"/>
            <a:ext cx="7092950" cy="581025"/>
          </a:xfrm>
          <a:ln/>
        </p:spPr>
        <p:txBody>
          <a:bodyPr vert="horz" wrap="square" lIns="91432" tIns="45717" rIns="91432" bIns="45717" anchor="b">
            <a:normAutofit fontScale="90000"/>
          </a:bodyPr>
          <a:lstStyle/>
          <a:p>
            <a:pPr algn="l" eaLnBrk="1" hangingPunct="1"/>
            <a:r>
              <a:rPr lang="en-US" altLang="zh-CN" sz="41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zh-CN" altLang="en-US" sz="41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比较快慢的方法之一</a:t>
            </a:r>
          </a:p>
        </p:txBody>
      </p:sp>
      <p:sp>
        <p:nvSpPr>
          <p:cNvPr id="10245" name="Text Box 7"/>
          <p:cNvSpPr txBox="1"/>
          <p:nvPr/>
        </p:nvSpPr>
        <p:spPr>
          <a:xfrm>
            <a:off x="1333500" y="5516563"/>
            <a:ext cx="7342188" cy="579437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</a:rPr>
              <a:t>所用</a:t>
            </a:r>
            <a:r>
              <a:rPr lang="en-US" altLang="zh-CN" b="1" dirty="0">
                <a:latin typeface="Verdana" panose="020B0604030504040204" pitchFamily="34" charset="0"/>
              </a:rPr>
              <a:t>____</a:t>
            </a:r>
            <a:r>
              <a:rPr lang="zh-CN" altLang="en-US" b="1" dirty="0">
                <a:latin typeface="Verdana" panose="020B0604030504040204" pitchFamily="34" charset="0"/>
              </a:rPr>
              <a:t>相同，比较 </a:t>
            </a:r>
            <a:r>
              <a:rPr lang="en-US" altLang="zh-CN" b="1" dirty="0">
                <a:latin typeface="Verdana" panose="020B0604030504040204" pitchFamily="34" charset="0"/>
              </a:rPr>
              <a:t>____</a:t>
            </a:r>
            <a:r>
              <a:rPr lang="zh-CN" altLang="en-US" b="1" dirty="0">
                <a:latin typeface="Verdana" panose="020B0604030504040204" pitchFamily="34" charset="0"/>
              </a:rPr>
              <a:t>。</a:t>
            </a:r>
          </a:p>
        </p:txBody>
      </p:sp>
      <p:sp>
        <p:nvSpPr>
          <p:cNvPr id="10246" name="Text Box 14"/>
          <p:cNvSpPr txBox="1"/>
          <p:nvPr/>
        </p:nvSpPr>
        <p:spPr>
          <a:xfrm>
            <a:off x="2341563" y="5446713"/>
            <a:ext cx="1150937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Verdana" panose="020B0604030504040204" pitchFamily="34" charset="0"/>
              </a:rPr>
              <a:t>时间</a:t>
            </a:r>
          </a:p>
        </p:txBody>
      </p:sp>
      <p:sp>
        <p:nvSpPr>
          <p:cNvPr id="10247" name="Text Box 15"/>
          <p:cNvSpPr txBox="1"/>
          <p:nvPr/>
        </p:nvSpPr>
        <p:spPr>
          <a:xfrm>
            <a:off x="5581650" y="5446713"/>
            <a:ext cx="1150938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Verdana" panose="020B0604030504040204" pitchFamily="34" charset="0"/>
              </a:rPr>
              <a:t>路程</a:t>
            </a:r>
          </a:p>
        </p:txBody>
      </p:sp>
      <p:sp>
        <p:nvSpPr>
          <p:cNvPr id="10248" name="Line 16"/>
          <p:cNvSpPr/>
          <p:nvPr/>
        </p:nvSpPr>
        <p:spPr>
          <a:xfrm>
            <a:off x="2573338" y="4246563"/>
            <a:ext cx="1568450" cy="47625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49" name="Line 17"/>
          <p:cNvSpPr/>
          <p:nvPr/>
        </p:nvSpPr>
        <p:spPr>
          <a:xfrm>
            <a:off x="2643188" y="2359025"/>
            <a:ext cx="3373437" cy="42863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50" name="Line 18"/>
          <p:cNvSpPr/>
          <p:nvPr/>
        </p:nvSpPr>
        <p:spPr>
          <a:xfrm flipV="1">
            <a:off x="2573338" y="2786063"/>
            <a:ext cx="4089400" cy="6985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51" name="AutoShape 21"/>
          <p:cNvSpPr/>
          <p:nvPr/>
        </p:nvSpPr>
        <p:spPr>
          <a:xfrm>
            <a:off x="4356100" y="1266825"/>
            <a:ext cx="1079500" cy="647700"/>
          </a:xfrm>
          <a:prstGeom prst="wedgeRectCallout">
            <a:avLst>
              <a:gd name="adj1" fmla="val 104264"/>
              <a:gd name="adj2" fmla="val 130148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r>
              <a:rPr lang="zh-CN" alt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小飞</a:t>
            </a:r>
          </a:p>
        </p:txBody>
      </p:sp>
      <p:sp>
        <p:nvSpPr>
          <p:cNvPr id="10252" name="AutoShape 12"/>
          <p:cNvSpPr/>
          <p:nvPr/>
        </p:nvSpPr>
        <p:spPr>
          <a:xfrm>
            <a:off x="3922713" y="4654550"/>
            <a:ext cx="1227137" cy="647700"/>
          </a:xfrm>
          <a:prstGeom prst="wedgeRectCallout">
            <a:avLst>
              <a:gd name="adj1" fmla="val 2463"/>
              <a:gd name="adj2" fmla="val -243870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小胖</a:t>
            </a:r>
          </a:p>
        </p:txBody>
      </p:sp>
      <p:sp>
        <p:nvSpPr>
          <p:cNvPr id="10253" name="AutoShape 11"/>
          <p:cNvSpPr/>
          <p:nvPr/>
        </p:nvSpPr>
        <p:spPr>
          <a:xfrm>
            <a:off x="7216775" y="4002088"/>
            <a:ext cx="1196975" cy="776287"/>
          </a:xfrm>
          <a:prstGeom prst="wedgeRectCallout">
            <a:avLst>
              <a:gd name="adj1" fmla="val -78435"/>
              <a:gd name="adj2" fmla="val -185218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rgbClr val="8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r>
              <a:rPr lang="zh-CN" altLang="en-US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小高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51" grpId="0" animBg="1"/>
      <p:bldP spid="10252" grpId="0" animBg="1"/>
      <p:bldP spid="102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4" descr="8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89162">
            <a:off x="3557588" y="2022475"/>
            <a:ext cx="2476500" cy="3303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3" descr="7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13" y="2214563"/>
            <a:ext cx="2376487" cy="316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32" descr="6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908894">
            <a:off x="381000" y="2476500"/>
            <a:ext cx="2428875" cy="323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3"/>
          <p:cNvSpPr>
            <a:spLocks noGrp="1"/>
          </p:cNvSpPr>
          <p:nvPr>
            <p:ph idx="1"/>
          </p:nvPr>
        </p:nvSpPr>
        <p:spPr>
          <a:xfrm>
            <a:off x="325438" y="1125538"/>
            <a:ext cx="3309937" cy="504825"/>
          </a:xfrm>
          <a:ln/>
        </p:spPr>
        <p:txBody>
          <a:bodyPr vert="horz" wrap="square" lIns="91432" tIns="45717" rIns="91432" bIns="45717" anchor="t"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zh-CN" sz="2800" b="1" dirty="0"/>
              <a:t>100</a:t>
            </a:r>
            <a:r>
              <a:rPr lang="zh-CN" altLang="en-US" sz="2800" b="1" dirty="0"/>
              <a:t>米跑终点线上：</a:t>
            </a:r>
          </a:p>
        </p:txBody>
      </p:sp>
      <p:sp>
        <p:nvSpPr>
          <p:cNvPr id="11270" name="Text Box 16"/>
          <p:cNvSpPr txBox="1"/>
          <p:nvPr/>
        </p:nvSpPr>
        <p:spPr>
          <a:xfrm>
            <a:off x="1476375" y="5516563"/>
            <a:ext cx="6407150" cy="579437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b="1" dirty="0">
                <a:latin typeface="Verdana" panose="020B0604030504040204" pitchFamily="34" charset="0"/>
              </a:rPr>
              <a:t>          ____</a:t>
            </a:r>
            <a:r>
              <a:rPr lang="zh-CN" altLang="en-US" b="1" dirty="0">
                <a:latin typeface="Verdana" panose="020B0604030504040204" pitchFamily="34" charset="0"/>
              </a:rPr>
              <a:t>相同，比较</a:t>
            </a:r>
            <a:r>
              <a:rPr lang="en-US" altLang="zh-CN" b="1" dirty="0">
                <a:latin typeface="Verdana" panose="020B0604030504040204" pitchFamily="34" charset="0"/>
              </a:rPr>
              <a:t>_____</a:t>
            </a:r>
            <a:r>
              <a:rPr lang="zh-CN" altLang="en-US" b="1" dirty="0">
                <a:latin typeface="Verdana" panose="020B0604030504040204" pitchFamily="34" charset="0"/>
              </a:rPr>
              <a:t>。</a:t>
            </a:r>
          </a:p>
        </p:txBody>
      </p:sp>
      <p:sp>
        <p:nvSpPr>
          <p:cNvPr id="11271" name="Rectangle 20"/>
          <p:cNvSpPr>
            <a:spLocks noGrp="1"/>
          </p:cNvSpPr>
          <p:nvPr>
            <p:ph type="title"/>
          </p:nvPr>
        </p:nvSpPr>
        <p:spPr>
          <a:xfrm>
            <a:off x="0" y="188913"/>
            <a:ext cx="7523163" cy="581025"/>
          </a:xfrm>
          <a:ln/>
        </p:spPr>
        <p:txBody>
          <a:bodyPr vert="horz" wrap="square" lIns="91432" tIns="45717" rIns="91432" bIns="45717" anchor="b">
            <a:normAutofit fontScale="90000"/>
          </a:bodyPr>
          <a:lstStyle/>
          <a:p>
            <a:pPr algn="l" eaLnBrk="1" hangingPunct="1"/>
            <a:r>
              <a:rPr lang="en-US" altLang="zh-CN" b="1" dirty="0">
                <a:effectLst>
                  <a:outerShdw blurRad="38100" dist="38100" dir="2700000">
                    <a:srgbClr val="C0C0C0"/>
                  </a:outerShdw>
                </a:effectLst>
              </a:rPr>
              <a:t>    </a:t>
            </a:r>
            <a: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</a:rPr>
              <a:t>比较快慢的方法之二</a:t>
            </a:r>
          </a:p>
        </p:txBody>
      </p:sp>
      <p:sp>
        <p:nvSpPr>
          <p:cNvPr id="11272" name="Text Box 22"/>
          <p:cNvSpPr txBox="1"/>
          <p:nvPr/>
        </p:nvSpPr>
        <p:spPr>
          <a:xfrm>
            <a:off x="3059113" y="5516563"/>
            <a:ext cx="936625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Verdana" panose="020B0604030504040204" pitchFamily="34" charset="0"/>
              </a:rPr>
              <a:t>路程</a:t>
            </a:r>
          </a:p>
        </p:txBody>
      </p:sp>
      <p:sp>
        <p:nvSpPr>
          <p:cNvPr id="11273" name="Text Box 23"/>
          <p:cNvSpPr txBox="1"/>
          <p:nvPr/>
        </p:nvSpPr>
        <p:spPr>
          <a:xfrm>
            <a:off x="6302375" y="5516563"/>
            <a:ext cx="1511300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Verdana" panose="020B0604030504040204" pitchFamily="34" charset="0"/>
              </a:rPr>
              <a:t>时间</a:t>
            </a:r>
          </a:p>
        </p:txBody>
      </p:sp>
      <p:pic>
        <p:nvPicPr>
          <p:cNvPr id="11274" name="Picture 25" descr="1600822_085958049_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3363" y="0"/>
            <a:ext cx="1290637" cy="177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5" name="AutoShape 8"/>
          <p:cNvSpPr/>
          <p:nvPr/>
        </p:nvSpPr>
        <p:spPr>
          <a:xfrm rot="-691376">
            <a:off x="1193800" y="1633538"/>
            <a:ext cx="2111375" cy="738187"/>
          </a:xfrm>
          <a:prstGeom prst="wedgeRoundRectCallout">
            <a:avLst>
              <a:gd name="adj1" fmla="val -49843"/>
              <a:gd name="adj2" fmla="val 135218"/>
              <a:gd name="adj3" fmla="val 16667"/>
            </a:avLst>
          </a:prstGeom>
          <a:solidFill>
            <a:schemeClr val="accent1">
              <a:alpha val="9019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r>
              <a:rPr lang="en-US" altLang="zh-CN" b="1" dirty="0">
                <a:latin typeface="Verdana" panose="020B0604030504040204" pitchFamily="34" charset="0"/>
              </a:rPr>
              <a:t>14.7</a:t>
            </a:r>
            <a:r>
              <a:rPr lang="zh-CN" altLang="en-US" b="1" dirty="0">
                <a:latin typeface="Verdana" panose="020B0604030504040204" pitchFamily="34" charset="0"/>
              </a:rPr>
              <a:t>秒</a:t>
            </a:r>
          </a:p>
        </p:txBody>
      </p:sp>
      <p:sp>
        <p:nvSpPr>
          <p:cNvPr id="11276" name="Text Box 28"/>
          <p:cNvSpPr txBox="1"/>
          <p:nvPr/>
        </p:nvSpPr>
        <p:spPr>
          <a:xfrm>
            <a:off x="1476375" y="4943475"/>
            <a:ext cx="1081088" cy="57785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小胖</a:t>
            </a:r>
          </a:p>
        </p:txBody>
      </p:sp>
      <p:sp>
        <p:nvSpPr>
          <p:cNvPr id="11277" name="AutoShape 26"/>
          <p:cNvSpPr/>
          <p:nvPr/>
        </p:nvSpPr>
        <p:spPr>
          <a:xfrm>
            <a:off x="4643438" y="4498975"/>
            <a:ext cx="1079500" cy="649288"/>
          </a:xfrm>
          <a:prstGeom prst="wedgeRectCallout">
            <a:avLst>
              <a:gd name="adj1" fmla="val -60148"/>
              <a:gd name="adj2" fmla="val -142403"/>
            </a:avLst>
          </a:prstGeom>
          <a:solidFill>
            <a:schemeClr val="accent1">
              <a:alpha val="0"/>
            </a:schemeClr>
          </a:solidFill>
          <a:ln w="9525">
            <a:noFill/>
          </a:ln>
        </p:spPr>
        <p:txBody>
          <a:bodyPr lIns="91432" tIns="45717" rIns="91432" bIns="45717"/>
          <a:lstStyle/>
          <a:p>
            <a:r>
              <a:rPr lang="zh-CN" altLang="en-U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小高</a:t>
            </a:r>
          </a:p>
        </p:txBody>
      </p:sp>
      <p:sp>
        <p:nvSpPr>
          <p:cNvPr id="11278" name="AutoShape 9"/>
          <p:cNvSpPr/>
          <p:nvPr/>
        </p:nvSpPr>
        <p:spPr>
          <a:xfrm>
            <a:off x="3779838" y="1196975"/>
            <a:ext cx="2159000" cy="635000"/>
          </a:xfrm>
          <a:prstGeom prst="wedgeRoundRectCallout">
            <a:avLst>
              <a:gd name="adj1" fmla="val -4338"/>
              <a:gd name="adj2" fmla="val 178824"/>
              <a:gd name="adj3" fmla="val 16667"/>
            </a:avLst>
          </a:prstGeom>
          <a:solidFill>
            <a:schemeClr val="accent1">
              <a:alpha val="9019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r>
              <a:rPr lang="en-US" altLang="zh-CN" b="1" dirty="0">
                <a:latin typeface="Verdana" panose="020B0604030504040204" pitchFamily="34" charset="0"/>
              </a:rPr>
              <a:t>15.0</a:t>
            </a:r>
            <a:r>
              <a:rPr lang="zh-CN" altLang="en-US" b="1" dirty="0">
                <a:latin typeface="Verdana" panose="020B0604030504040204" pitchFamily="34" charset="0"/>
              </a:rPr>
              <a:t>秒</a:t>
            </a:r>
          </a:p>
        </p:txBody>
      </p:sp>
      <p:sp>
        <p:nvSpPr>
          <p:cNvPr id="11279" name="AutoShape 10"/>
          <p:cNvSpPr/>
          <p:nvPr/>
        </p:nvSpPr>
        <p:spPr>
          <a:xfrm rot="671554">
            <a:off x="6394450" y="1528763"/>
            <a:ext cx="1836738" cy="574675"/>
          </a:xfrm>
          <a:prstGeom prst="wedgeRoundRectCallout">
            <a:avLst>
              <a:gd name="adj1" fmla="val 33356"/>
              <a:gd name="adj2" fmla="val 161639"/>
              <a:gd name="adj3" fmla="val 16667"/>
            </a:avLst>
          </a:prstGeom>
          <a:solidFill>
            <a:schemeClr val="accent1">
              <a:alpha val="9019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r>
              <a:rPr lang="en-US" altLang="zh-CN" sz="2800" b="1" dirty="0">
                <a:latin typeface="Verdana" panose="020B0604030504040204" pitchFamily="34" charset="0"/>
              </a:rPr>
              <a:t>14.5</a:t>
            </a:r>
            <a:r>
              <a:rPr lang="zh-CN" altLang="en-US" sz="2800" b="1" dirty="0">
                <a:latin typeface="Verdana" panose="020B0604030504040204" pitchFamily="34" charset="0"/>
              </a:rPr>
              <a:t>秒</a:t>
            </a:r>
          </a:p>
        </p:txBody>
      </p:sp>
      <p:sp>
        <p:nvSpPr>
          <p:cNvPr id="11280" name="Text Box 27"/>
          <p:cNvSpPr txBox="1"/>
          <p:nvPr/>
        </p:nvSpPr>
        <p:spPr>
          <a:xfrm>
            <a:off x="7500938" y="4498975"/>
            <a:ext cx="1214437" cy="64135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000066"/>
                </a:solidFill>
                <a:latin typeface="Verdana" panose="020B0604030504040204" pitchFamily="34" charset="0"/>
              </a:rPr>
              <a:t>小飞</a:t>
            </a:r>
          </a:p>
        </p:txBody>
      </p:sp>
      <p:sp>
        <p:nvSpPr>
          <p:cNvPr id="11281" name="Text Box 18"/>
          <p:cNvSpPr txBox="1"/>
          <p:nvPr/>
        </p:nvSpPr>
        <p:spPr>
          <a:xfrm>
            <a:off x="2841625" y="3067050"/>
            <a:ext cx="4899025" cy="121443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7300" b="1" dirty="0">
                <a:solidFill>
                  <a:srgbClr val="FF0000"/>
                </a:solidFill>
                <a:latin typeface="Verdana" panose="020B0604030504040204" pitchFamily="34" charset="0"/>
              </a:rPr>
              <a:t>控制变量法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11270" grpId="0"/>
      <p:bldP spid="11272" grpId="0"/>
      <p:bldP spid="11273" grpId="0"/>
      <p:bldP spid="11275" grpId="0" animBg="1"/>
      <p:bldP spid="11276" grpId="0"/>
      <p:bldP spid="11277" grpId="0" animBg="1"/>
      <p:bldP spid="11278" grpId="0" animBg="1"/>
      <p:bldP spid="11279" grpId="0" animBg="1"/>
      <p:bldP spid="11280" grpId="0"/>
      <p:bldP spid="112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/>
          <p:nvPr/>
        </p:nvSpPr>
        <p:spPr>
          <a:xfrm>
            <a:off x="5472113" y="5372100"/>
            <a:ext cx="3671887" cy="947738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我最快！</a:t>
            </a:r>
            <a:r>
              <a:rPr lang="en-US" altLang="zh-CN" sz="2800" b="1" dirty="0">
                <a:latin typeface="Times New Roman" panose="02020603050405020304" pitchFamily="18" charset="0"/>
              </a:rPr>
              <a:t>100</a:t>
            </a:r>
            <a:r>
              <a:rPr lang="zh-CN" altLang="en-US" sz="2800" b="1" dirty="0">
                <a:latin typeface="Times New Roman" panose="02020603050405020304" pitchFamily="18" charset="0"/>
              </a:rPr>
              <a:t>米只用了</a:t>
            </a:r>
            <a:r>
              <a:rPr lang="en-US" altLang="zh-CN" sz="2800" b="1" dirty="0">
                <a:latin typeface="Times New Roman" panose="02020603050405020304" pitchFamily="18" charset="0"/>
              </a:rPr>
              <a:t>14.5</a:t>
            </a:r>
            <a:r>
              <a:rPr lang="zh-CN" altLang="en-US" sz="2800" b="1" dirty="0">
                <a:latin typeface="Times New Roman" panose="02020603050405020304" pitchFamily="18" charset="0"/>
              </a:rPr>
              <a:t>秒！</a:t>
            </a:r>
          </a:p>
        </p:txBody>
      </p:sp>
      <p:pic>
        <p:nvPicPr>
          <p:cNvPr id="12291" name="Picture 10" descr="MC900434411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2713" y="981075"/>
            <a:ext cx="1628775" cy="1827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Text Box 11"/>
          <p:cNvSpPr txBox="1"/>
          <p:nvPr/>
        </p:nvSpPr>
        <p:spPr>
          <a:xfrm>
            <a:off x="755650" y="5083175"/>
            <a:ext cx="3600450" cy="947738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</a:rPr>
              <a:t>我比你更快，我跑</a:t>
            </a:r>
            <a:r>
              <a:rPr lang="en-US" altLang="zh-CN" sz="2800" b="1" dirty="0">
                <a:latin typeface="Verdana" panose="020B0604030504040204" pitchFamily="34" charset="0"/>
              </a:rPr>
              <a:t>80</a:t>
            </a:r>
            <a:r>
              <a:rPr lang="zh-CN" altLang="en-US" sz="2800" b="1" dirty="0">
                <a:latin typeface="Verdana" panose="020B0604030504040204" pitchFamily="34" charset="0"/>
              </a:rPr>
              <a:t>米用时</a:t>
            </a:r>
            <a:r>
              <a:rPr lang="en-US" altLang="zh-CN" sz="2800" b="1" dirty="0">
                <a:latin typeface="Verdana" panose="020B0604030504040204" pitchFamily="34" charset="0"/>
              </a:rPr>
              <a:t>12.5</a:t>
            </a:r>
            <a:r>
              <a:rPr lang="zh-CN" altLang="en-US" sz="2800" b="1" dirty="0">
                <a:latin typeface="Verdana" panose="020B0604030504040204" pitchFamily="34" charset="0"/>
              </a:rPr>
              <a:t>秒！</a:t>
            </a:r>
          </a:p>
        </p:txBody>
      </p:sp>
      <p:sp>
        <p:nvSpPr>
          <p:cNvPr id="12293" name="Text Box 12"/>
          <p:cNvSpPr txBox="1"/>
          <p:nvPr/>
        </p:nvSpPr>
        <p:spPr>
          <a:xfrm>
            <a:off x="4427538" y="3355975"/>
            <a:ext cx="1584325" cy="823913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latin typeface="Verdana" panose="020B0604030504040204" pitchFamily="34" charset="0"/>
              </a:rPr>
              <a:t>VS</a:t>
            </a:r>
          </a:p>
        </p:txBody>
      </p:sp>
      <p:sp>
        <p:nvSpPr>
          <p:cNvPr id="12294" name="Rectangle 17"/>
          <p:cNvSpPr/>
          <p:nvPr/>
        </p:nvSpPr>
        <p:spPr>
          <a:xfrm>
            <a:off x="325438" y="258763"/>
            <a:ext cx="8818562" cy="62230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当路程和时间均不相同时，如何比较快慢？</a:t>
            </a:r>
          </a:p>
        </p:txBody>
      </p:sp>
      <p:pic>
        <p:nvPicPr>
          <p:cNvPr id="12295" name="Picture 23" descr="004380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88" y="1411288"/>
            <a:ext cx="3810000" cy="3249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37" descr="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9849">
            <a:off x="5942013" y="1125538"/>
            <a:ext cx="2428875" cy="323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Text Box 21"/>
          <p:cNvSpPr txBox="1"/>
          <p:nvPr/>
        </p:nvSpPr>
        <p:spPr>
          <a:xfrm>
            <a:off x="5942013" y="4364038"/>
            <a:ext cx="1081087" cy="579437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</a:rPr>
              <a:t>小飞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/>
          </p:nvPr>
        </p:nvSpPr>
        <p:spPr>
          <a:xfrm>
            <a:off x="755650" y="219075"/>
            <a:ext cx="6264275" cy="517525"/>
          </a:xfrm>
          <a:ln/>
        </p:spPr>
        <p:txBody>
          <a:bodyPr vert="horz" wrap="square" lIns="91432" tIns="45717" rIns="91432" bIns="45717" anchor="b">
            <a:normAutofit fontScale="90000"/>
          </a:bodyPr>
          <a:lstStyle/>
          <a:p>
            <a:pPr algn="l" eaLnBrk="1" hangingPunct="1"/>
            <a:r>
              <a:rPr lang="zh-CN" altLang="en-US" sz="3600" b="1" i="1" dirty="0">
                <a:effectLst>
                  <a:outerShdw blurRad="38100" dist="38100" dir="2700000">
                    <a:srgbClr val="C0C0C0"/>
                  </a:outerShdw>
                </a:effectLst>
              </a:rPr>
              <a:t>活动二：</a:t>
            </a:r>
            <a:r>
              <a:rPr lang="zh-CN" altLang="en-US" sz="3600" b="1" i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“</a:t>
            </a:r>
            <a:r>
              <a:rPr lang="zh-CN" altLang="en-US" sz="3600" b="1" i="1" dirty="0">
                <a:effectLst>
                  <a:outerShdw blurRad="38100" dist="38100" dir="2700000">
                    <a:srgbClr val="C0C0C0"/>
                  </a:outerShdw>
                </a:effectLst>
              </a:rPr>
              <a:t>速度</a:t>
            </a:r>
            <a:r>
              <a:rPr lang="zh-CN" altLang="en-US" sz="3600" b="1" i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”</a:t>
            </a:r>
            <a:r>
              <a:rPr lang="zh-CN" altLang="en-US" sz="3600" b="1" i="1" dirty="0">
                <a:effectLst>
                  <a:outerShdw blurRad="38100" dist="38100" dir="2700000">
                    <a:srgbClr val="C0C0C0"/>
                  </a:outerShdw>
                </a:effectLst>
              </a:rPr>
              <a:t>概念的引出</a:t>
            </a:r>
          </a:p>
        </p:txBody>
      </p:sp>
      <p:graphicFrame>
        <p:nvGraphicFramePr>
          <p:cNvPr id="1026" name="Object 16"/>
          <p:cNvGraphicFramePr>
            <a:graphicFrameLocks/>
          </p:cNvGraphicFramePr>
          <p:nvPr>
            <p:ph sz="half" idx="1"/>
          </p:nvPr>
        </p:nvGraphicFramePr>
        <p:xfrm>
          <a:off x="2622550" y="4454525"/>
          <a:ext cx="547688" cy="608013"/>
        </p:xfrm>
        <a:graphic>
          <a:graphicData uri="http://schemas.openxmlformats.org/presentationml/2006/ole">
            <p:oleObj spid="_x0000_s1026" r:id="rId3" imgW="304920" imgH="337680" progId="Equation.3">
              <p:embed/>
            </p:oleObj>
          </a:graphicData>
        </a:graphic>
      </p:graphicFrame>
      <p:pic>
        <p:nvPicPr>
          <p:cNvPr id="1030" name="Picture 6" descr="j02341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90600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1" name="Rectangle 7"/>
          <p:cNvSpPr/>
          <p:nvPr/>
        </p:nvSpPr>
        <p:spPr>
          <a:xfrm>
            <a:off x="973138" y="752475"/>
            <a:ext cx="7558087" cy="132715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/>
            <a:r>
              <a:rPr lang="zh-CN" altLang="en-US" sz="25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一、当路程和时间均不相同时，我们用路程和时间的比值来表述物体运动快慢，把这个比值称为</a:t>
            </a:r>
            <a:r>
              <a:rPr lang="en-US" altLang="zh-CN" sz="25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——</a:t>
            </a:r>
            <a:r>
              <a:rPr lang="zh-CN" altLang="en-US" sz="28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速度</a:t>
            </a:r>
          </a:p>
        </p:txBody>
      </p:sp>
      <p:sp>
        <p:nvSpPr>
          <p:cNvPr id="1032" name="Text Box 13"/>
          <p:cNvSpPr txBox="1"/>
          <p:nvPr/>
        </p:nvSpPr>
        <p:spPr>
          <a:xfrm>
            <a:off x="755650" y="1687513"/>
            <a:ext cx="7848600" cy="52070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Verdana" panose="020B0604030504040204" pitchFamily="34" charset="0"/>
              </a:rPr>
              <a:t>速度：描述物体运动快慢的物理量</a:t>
            </a:r>
          </a:p>
        </p:txBody>
      </p:sp>
      <p:sp>
        <p:nvSpPr>
          <p:cNvPr id="1033" name="Text Box 14"/>
          <p:cNvSpPr txBox="1"/>
          <p:nvPr/>
        </p:nvSpPr>
        <p:spPr>
          <a:xfrm>
            <a:off x="325438" y="4438650"/>
            <a:ext cx="2112962" cy="131127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latin typeface="华文细黑" pitchFamily="2" charset="-122"/>
                <a:ea typeface="华文细黑" pitchFamily="2" charset="-122"/>
              </a:rPr>
              <a:t>计算公式：</a:t>
            </a:r>
          </a:p>
          <a:p>
            <a:pPr algn="l">
              <a:spcBef>
                <a:spcPct val="50000"/>
              </a:spcBef>
            </a:pPr>
            <a:r>
              <a:rPr lang="zh-CN" altLang="en-US" b="1" dirty="0">
                <a:latin typeface="华文细黑" pitchFamily="2" charset="-122"/>
                <a:ea typeface="华文细黑" pitchFamily="2" charset="-122"/>
              </a:rPr>
              <a:t>速度单位：</a:t>
            </a:r>
          </a:p>
        </p:txBody>
      </p:sp>
      <p:sp>
        <p:nvSpPr>
          <p:cNvPr id="1034" name="Text Box 18"/>
          <p:cNvSpPr txBox="1"/>
          <p:nvPr/>
        </p:nvSpPr>
        <p:spPr>
          <a:xfrm>
            <a:off x="2484438" y="5227638"/>
            <a:ext cx="863600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m/s</a:t>
            </a:r>
          </a:p>
        </p:txBody>
      </p:sp>
      <p:pic>
        <p:nvPicPr>
          <p:cNvPr id="1035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413" y="2493963"/>
            <a:ext cx="2589212" cy="1201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6" name="Text Box 28"/>
          <p:cNvSpPr txBox="1"/>
          <p:nvPr/>
        </p:nvSpPr>
        <p:spPr>
          <a:xfrm>
            <a:off x="4427538" y="2563813"/>
            <a:ext cx="4716462" cy="52070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66"/>
                </a:solidFill>
                <a:latin typeface="Verdana" panose="020B0604030504040204" pitchFamily="34" charset="0"/>
              </a:rPr>
              <a:t>邻班同学</a:t>
            </a:r>
            <a:r>
              <a:rPr lang="en-US" altLang="zh-CN" sz="2800" b="1" dirty="0">
                <a:solidFill>
                  <a:srgbClr val="000066"/>
                </a:solidFill>
                <a:latin typeface="Verdana" panose="020B0604030504040204" pitchFamily="34" charset="0"/>
              </a:rPr>
              <a:t>80</a:t>
            </a:r>
            <a:r>
              <a:rPr lang="zh-CN" altLang="en-US" sz="2800" b="1" dirty="0">
                <a:solidFill>
                  <a:srgbClr val="000066"/>
                </a:solidFill>
                <a:latin typeface="Verdana" panose="020B0604030504040204" pitchFamily="34" charset="0"/>
              </a:rPr>
              <a:t>米用时</a:t>
            </a:r>
            <a:r>
              <a:rPr lang="en-US" altLang="zh-CN" sz="2800" b="1" dirty="0">
                <a:solidFill>
                  <a:srgbClr val="000066"/>
                </a:solidFill>
                <a:latin typeface="Verdana" panose="020B0604030504040204" pitchFamily="34" charset="0"/>
              </a:rPr>
              <a:t>12.5</a:t>
            </a:r>
            <a:r>
              <a:rPr lang="zh-CN" altLang="en-US" sz="2800" b="1" dirty="0">
                <a:solidFill>
                  <a:srgbClr val="000066"/>
                </a:solidFill>
                <a:latin typeface="Verdana" panose="020B0604030504040204" pitchFamily="34" charset="0"/>
              </a:rPr>
              <a:t>秒</a:t>
            </a:r>
          </a:p>
        </p:txBody>
      </p:sp>
      <p:sp>
        <p:nvSpPr>
          <p:cNvPr id="1037" name="Text Box 29"/>
          <p:cNvSpPr txBox="1"/>
          <p:nvPr/>
        </p:nvSpPr>
        <p:spPr>
          <a:xfrm>
            <a:off x="4787900" y="4294188"/>
            <a:ext cx="3600450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小飞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100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米用时</a:t>
            </a:r>
            <a:r>
              <a:rPr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14.5</a:t>
            </a:r>
            <a:r>
              <a:rPr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秒</a:t>
            </a:r>
          </a:p>
        </p:txBody>
      </p:sp>
      <p:graphicFrame>
        <p:nvGraphicFramePr>
          <p:cNvPr id="1027" name="Object 38"/>
          <p:cNvGraphicFramePr>
            <a:graphicFrameLocks/>
          </p:cNvGraphicFramePr>
          <p:nvPr/>
        </p:nvGraphicFramePr>
        <p:xfrm>
          <a:off x="5076825" y="3355975"/>
          <a:ext cx="2836863" cy="793750"/>
        </p:xfrm>
        <a:graphic>
          <a:graphicData uri="http://schemas.openxmlformats.org/presentationml/2006/ole">
            <p:oleObj spid="_x0000_s1027" r:id="rId6" imgW="1245240" imgH="337680" progId="Equation.3">
              <p:embed/>
            </p:oleObj>
          </a:graphicData>
        </a:graphic>
      </p:graphicFrame>
      <p:graphicFrame>
        <p:nvGraphicFramePr>
          <p:cNvPr id="1028" name="Object 41"/>
          <p:cNvGraphicFramePr>
            <a:graphicFrameLocks/>
          </p:cNvGraphicFramePr>
          <p:nvPr>
            <p:ph sz="quarter" idx="2"/>
          </p:nvPr>
        </p:nvGraphicFramePr>
        <p:xfrm>
          <a:off x="5294313" y="5591175"/>
          <a:ext cx="2949575" cy="806450"/>
        </p:xfrm>
        <a:graphic>
          <a:graphicData uri="http://schemas.openxmlformats.org/presentationml/2006/ole">
            <p:oleObj spid="_x0000_s1028" r:id="rId7" imgW="1270440" imgH="337680" progId="Equation.3">
              <p:embed/>
            </p:oleObj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1" grpId="0"/>
      <p:bldP spid="1032" grpId="0"/>
      <p:bldP spid="1033" grpId="0"/>
      <p:bldP spid="1034" grpId="0"/>
      <p:bldP spid="1036" grpId="0"/>
      <p:bldP spid="10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/>
          </p:cNvSpPr>
          <p:nvPr>
            <p:ph type="title"/>
          </p:nvPr>
        </p:nvSpPr>
        <p:spPr>
          <a:xfrm>
            <a:off x="0" y="403225"/>
            <a:ext cx="6192838" cy="595313"/>
          </a:xfrm>
          <a:ln/>
        </p:spPr>
        <p:txBody>
          <a:bodyPr vert="horz" wrap="square" lIns="91432" tIns="45717" rIns="91432" bIns="45717" anchor="b">
            <a:normAutofit fontScale="90000"/>
          </a:bodyPr>
          <a:lstStyle/>
          <a:p>
            <a:pPr algn="l" eaLnBrk="1" hangingPunct="1"/>
            <a:r>
              <a:rPr lang="en-US" altLang="zh-CN" sz="3600" b="1">
                <a:effectLst/>
              </a:rPr>
              <a:t>   </a:t>
            </a:r>
            <a:r>
              <a:rPr lang="zh-CN" altLang="en-US" sz="3600" b="1" dirty="0">
                <a:effectLst/>
              </a:rPr>
              <a:t>生活中速度的常用单位</a:t>
            </a:r>
          </a:p>
        </p:txBody>
      </p:sp>
      <p:sp>
        <p:nvSpPr>
          <p:cNvPr id="13315" name="Text Box 7"/>
          <p:cNvSpPr txBox="1"/>
          <p:nvPr/>
        </p:nvSpPr>
        <p:spPr>
          <a:xfrm>
            <a:off x="2627313" y="1341438"/>
            <a:ext cx="4462462" cy="64135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千米每小时：</a:t>
            </a:r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</a:rPr>
              <a:t>km/h</a:t>
            </a:r>
          </a:p>
        </p:txBody>
      </p:sp>
      <p:pic>
        <p:nvPicPr>
          <p:cNvPr id="13316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88" y="2058988"/>
            <a:ext cx="4859337" cy="417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20" descr="3756580_141957095370_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263" y="2058988"/>
            <a:ext cx="3803650" cy="4176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1116013" y="4799013"/>
            <a:ext cx="6767512" cy="717550"/>
          </a:xfrm>
          <a:solidFill>
            <a:srgbClr val="FFCC99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miter/>
          </a:ln>
        </p:spPr>
        <p:txBody>
          <a:bodyPr vert="horz" wrap="square" lIns="91432" tIns="45717" rIns="91432" bIns="45717" anchor="t"/>
          <a:lstStyle/>
          <a:p>
            <a:pPr eaLnBrk="1" hangingPunct="1">
              <a:buNone/>
            </a:pPr>
            <a:r>
              <a:rPr lang="zh-CN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公式：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1m/s=3600m/h=3.6km/h</a:t>
            </a:r>
          </a:p>
        </p:txBody>
      </p:sp>
      <p:sp>
        <p:nvSpPr>
          <p:cNvPr id="14339" name="Rectangle 4"/>
          <p:cNvSpPr>
            <a:spLocks noGrp="1"/>
          </p:cNvSpPr>
          <p:nvPr>
            <p:ph type="title"/>
          </p:nvPr>
        </p:nvSpPr>
        <p:spPr>
          <a:xfrm>
            <a:off x="900113" y="981075"/>
            <a:ext cx="7270750" cy="1152525"/>
          </a:xfrm>
          <a:ln/>
        </p:spPr>
        <p:txBody>
          <a:bodyPr vert="horz" wrap="square" lIns="91432" tIns="45717" rIns="91432" bIns="45717" anchor="b">
            <a:normAutofit fontScale="90000"/>
          </a:bodyPr>
          <a:lstStyle/>
          <a:p>
            <a:pPr algn="l" eaLnBrk="1" hangingPunct="1"/>
            <a:r>
              <a:rPr lang="en-US" altLang="zh-CN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en-US" altLang="zh-CN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zh-CN" sz="36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zh-CN" altLang="en-US" sz="25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我</a:t>
            </a:r>
            <a:r>
              <a:rPr lang="en-US" altLang="zh-CN" sz="25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en-US" sz="25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秒钟可以走</a:t>
            </a:r>
            <a:r>
              <a:rPr lang="en-US" altLang="zh-CN" sz="25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en-US" sz="25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米，那么，照此速度走下去，我</a:t>
            </a:r>
            <a:r>
              <a:rPr lang="en-US" altLang="zh-CN" sz="25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en-US" sz="25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小时可以走多远？</a:t>
            </a:r>
            <a:br>
              <a:rPr lang="zh-CN" altLang="en-US" sz="25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zh-CN" altLang="en-US" sz="25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40" name="Rectangle 11"/>
          <p:cNvSpPr/>
          <p:nvPr/>
        </p:nvSpPr>
        <p:spPr>
          <a:xfrm>
            <a:off x="0" y="188913"/>
            <a:ext cx="5795963" cy="57785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en-US" altLang="zh-CN" sz="3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    </a:t>
            </a: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速度单位之间的换算</a:t>
            </a:r>
          </a:p>
        </p:txBody>
      </p:sp>
      <p:sp>
        <p:nvSpPr>
          <p:cNvPr id="14341" name="Rectangle 15"/>
          <p:cNvSpPr/>
          <p:nvPr/>
        </p:nvSpPr>
        <p:spPr>
          <a:xfrm>
            <a:off x="5795963" y="1844675"/>
            <a:ext cx="2879725" cy="11525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pPr marL="344805" indent="-344805" algn="l">
              <a:spcBef>
                <a:spcPct val="2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答：我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小时走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3600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米</a:t>
            </a:r>
          </a:p>
        </p:txBody>
      </p:sp>
      <p:sp>
        <p:nvSpPr>
          <p:cNvPr id="14342" name="AutoShape 16"/>
          <p:cNvSpPr/>
          <p:nvPr/>
        </p:nvSpPr>
        <p:spPr>
          <a:xfrm>
            <a:off x="1403350" y="3286125"/>
            <a:ext cx="2159000" cy="863600"/>
          </a:xfrm>
          <a:prstGeom prst="wedgeRoundRectCallout">
            <a:avLst>
              <a:gd name="adj1" fmla="val -19287"/>
              <a:gd name="adj2" fmla="val -277708"/>
              <a:gd name="adj3" fmla="val 16667"/>
            </a:avLst>
          </a:prstGeom>
          <a:solidFill>
            <a:srgbClr val="FFCC99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r>
              <a:rPr lang="zh-CN" altLang="en-US" sz="2500" dirty="0">
                <a:latin typeface="Verdana" panose="020B0604030504040204" pitchFamily="34" charset="0"/>
              </a:rPr>
              <a:t>速度多大？</a:t>
            </a:r>
            <a:r>
              <a:rPr lang="en-US" altLang="zh-CN" sz="2500" dirty="0">
                <a:latin typeface="Verdana" panose="020B0604030504040204" pitchFamily="34" charset="0"/>
              </a:rPr>
              <a:t>1m/s</a:t>
            </a:r>
          </a:p>
        </p:txBody>
      </p:sp>
      <p:sp>
        <p:nvSpPr>
          <p:cNvPr id="14343" name="AutoShape 17"/>
          <p:cNvSpPr/>
          <p:nvPr/>
        </p:nvSpPr>
        <p:spPr>
          <a:xfrm>
            <a:off x="4573588" y="3286125"/>
            <a:ext cx="2159000" cy="863600"/>
          </a:xfrm>
          <a:prstGeom prst="wedgeRoundRectCallout">
            <a:avLst>
              <a:gd name="adj1" fmla="val 69690"/>
              <a:gd name="adj2" fmla="val -86579"/>
              <a:gd name="adj3" fmla="val 16667"/>
            </a:avLst>
          </a:pr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r>
              <a:rPr lang="zh-CN" altLang="en-US" sz="2500" dirty="0">
                <a:latin typeface="Verdana" panose="020B0604030504040204" pitchFamily="34" charset="0"/>
              </a:rPr>
              <a:t>速度多大？</a:t>
            </a:r>
            <a:r>
              <a:rPr lang="en-US" altLang="zh-CN" sz="2500" dirty="0">
                <a:latin typeface="Verdana" panose="020B0604030504040204" pitchFamily="34" charset="0"/>
              </a:rPr>
              <a:t>3600m/h</a:t>
            </a:r>
          </a:p>
        </p:txBody>
      </p:sp>
      <p:sp>
        <p:nvSpPr>
          <p:cNvPr id="14344" name="AutoShape 18"/>
          <p:cNvSpPr/>
          <p:nvPr/>
        </p:nvSpPr>
        <p:spPr>
          <a:xfrm>
            <a:off x="4933950" y="906463"/>
            <a:ext cx="2301875" cy="723900"/>
          </a:xfrm>
          <a:prstGeom prst="wedgeRectCallout">
            <a:avLst>
              <a:gd name="adj1" fmla="val -63981"/>
              <a:gd name="adj2" fmla="val 104407"/>
            </a:avLst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endParaRPr lang="zh-CN" altLang="zh-CN" dirty="0">
              <a:latin typeface="Verdana" panose="020B0604030504040204" pitchFamily="34" charset="0"/>
            </a:endParaRPr>
          </a:p>
        </p:txBody>
      </p:sp>
      <p:sp>
        <p:nvSpPr>
          <p:cNvPr id="14345" name="Rectangle 19"/>
          <p:cNvSpPr/>
          <p:nvPr/>
        </p:nvSpPr>
        <p:spPr>
          <a:xfrm>
            <a:off x="3059113" y="1989138"/>
            <a:ext cx="2305050" cy="1008062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2" tIns="45717" rIns="91432" bIns="45717"/>
          <a:lstStyle/>
          <a:p>
            <a:pPr marL="344805" indent="-344805" algn="l">
              <a:spcBef>
                <a:spcPct val="2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这两个速度应该相等</a:t>
            </a:r>
          </a:p>
        </p:txBody>
      </p:sp>
      <p:sp>
        <p:nvSpPr>
          <p:cNvPr id="14346" name="Rectangle 20"/>
          <p:cNvSpPr/>
          <p:nvPr/>
        </p:nvSpPr>
        <p:spPr>
          <a:xfrm>
            <a:off x="3492500" y="3286125"/>
            <a:ext cx="1150938" cy="1206500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>
            <a:spAutoFit/>
          </a:bodyPr>
          <a:lstStyle/>
          <a:p>
            <a:r>
              <a:rPr lang="en-US" altLang="zh-CN" sz="7300" b="1" dirty="0">
                <a:solidFill>
                  <a:srgbClr val="FF3300"/>
                </a:solidFill>
                <a:latin typeface="Verdana" panose="020B0604030504040204" pitchFamily="34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nimBg="1"/>
      <p:bldP spid="14339" grpId="0"/>
      <p:bldP spid="14340" grpId="0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01ec949f8471014d8d9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01988" cy="3132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001fc6fd0b200e911f20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24400"/>
            <a:ext cx="32019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u=401391192,2357426637&amp;fm=21&amp;gp=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188" y="1485900"/>
            <a:ext cx="129540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mhrf-cpmh-31994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5868988" y="3286125"/>
            <a:ext cx="2193925" cy="1458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 descr="sy_201110291900077180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493963"/>
            <a:ext cx="3201988" cy="2182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 descr="124893410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7625" y="4508500"/>
            <a:ext cx="1476375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201205180752518318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3663" y="0"/>
            <a:ext cx="2447925" cy="163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Rectangle 9"/>
          <p:cNvSpPr/>
          <p:nvPr/>
        </p:nvSpPr>
        <p:spPr>
          <a:xfrm>
            <a:off x="6302375" y="906463"/>
            <a:ext cx="1293813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en-US" altLang="zh-CN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1.5cm/s</a:t>
            </a:r>
          </a:p>
        </p:txBody>
      </p:sp>
      <p:sp>
        <p:nvSpPr>
          <p:cNvPr id="15370" name="Rectangle 10"/>
          <p:cNvSpPr/>
          <p:nvPr/>
        </p:nvSpPr>
        <p:spPr>
          <a:xfrm>
            <a:off x="3201988" y="3286125"/>
            <a:ext cx="1585912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en-US" altLang="zh-CN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800m/s</a:t>
            </a:r>
          </a:p>
        </p:txBody>
      </p:sp>
      <p:sp>
        <p:nvSpPr>
          <p:cNvPr id="15371" name="Rectangle 11"/>
          <p:cNvSpPr/>
          <p:nvPr/>
        </p:nvSpPr>
        <p:spPr>
          <a:xfrm>
            <a:off x="6877050" y="5735638"/>
            <a:ext cx="901700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en-US" altLang="zh-CN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5m/s</a:t>
            </a:r>
          </a:p>
        </p:txBody>
      </p:sp>
      <p:sp>
        <p:nvSpPr>
          <p:cNvPr id="15372" name="Rectangle 12"/>
          <p:cNvSpPr/>
          <p:nvPr/>
        </p:nvSpPr>
        <p:spPr>
          <a:xfrm>
            <a:off x="6877050" y="2493963"/>
            <a:ext cx="863600" cy="3016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en-US" altLang="zh-CN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1m/s</a:t>
            </a:r>
          </a:p>
        </p:txBody>
      </p:sp>
      <p:sp>
        <p:nvSpPr>
          <p:cNvPr id="15373" name="Rectangle 13"/>
          <p:cNvSpPr/>
          <p:nvPr/>
        </p:nvSpPr>
        <p:spPr>
          <a:xfrm>
            <a:off x="3132138" y="4799013"/>
            <a:ext cx="1584325" cy="515937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zh-CN" altLang="en-US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广珠城际轻轨</a:t>
            </a:r>
          </a:p>
        </p:txBody>
      </p:sp>
      <p:sp>
        <p:nvSpPr>
          <p:cNvPr id="15374" name="Rectangle 14"/>
          <p:cNvSpPr/>
          <p:nvPr/>
        </p:nvSpPr>
        <p:spPr>
          <a:xfrm>
            <a:off x="3132138" y="2782888"/>
            <a:ext cx="1584325" cy="37147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zh-CN" altLang="en-US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飞行的子弹</a:t>
            </a:r>
          </a:p>
        </p:txBody>
      </p:sp>
      <p:sp>
        <p:nvSpPr>
          <p:cNvPr id="15375" name="Rectangle 15"/>
          <p:cNvSpPr/>
          <p:nvPr/>
        </p:nvSpPr>
        <p:spPr>
          <a:xfrm>
            <a:off x="5942013" y="766763"/>
            <a:ext cx="1150937" cy="373062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zh-CN" altLang="en-US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蚂蚁爬行</a:t>
            </a:r>
          </a:p>
        </p:txBody>
      </p:sp>
      <p:sp>
        <p:nvSpPr>
          <p:cNvPr id="15376" name="Rectangle 16"/>
          <p:cNvSpPr/>
          <p:nvPr/>
        </p:nvSpPr>
        <p:spPr>
          <a:xfrm>
            <a:off x="3201988" y="188913"/>
            <a:ext cx="1585912" cy="515937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zh-CN" altLang="en-US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天宫二号</a:t>
            </a:r>
          </a:p>
        </p:txBody>
      </p:sp>
      <p:sp>
        <p:nvSpPr>
          <p:cNvPr id="15377" name="Rectangle 17"/>
          <p:cNvSpPr/>
          <p:nvPr/>
        </p:nvSpPr>
        <p:spPr>
          <a:xfrm>
            <a:off x="7380288" y="3430588"/>
            <a:ext cx="1116012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zh-CN" altLang="en-US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百米冲刺</a:t>
            </a:r>
          </a:p>
        </p:txBody>
      </p:sp>
      <p:sp>
        <p:nvSpPr>
          <p:cNvPr id="15378" name="Rectangle 18"/>
          <p:cNvSpPr/>
          <p:nvPr/>
        </p:nvSpPr>
        <p:spPr>
          <a:xfrm>
            <a:off x="6443663" y="1989138"/>
            <a:ext cx="1223962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zh-CN" altLang="en-US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正常步行</a:t>
            </a:r>
          </a:p>
        </p:txBody>
      </p:sp>
      <p:sp>
        <p:nvSpPr>
          <p:cNvPr id="15379" name="Rectangle 19"/>
          <p:cNvSpPr/>
          <p:nvPr/>
        </p:nvSpPr>
        <p:spPr>
          <a:xfrm>
            <a:off x="6443663" y="5516563"/>
            <a:ext cx="1006475" cy="360362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zh-CN" altLang="en-US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骑自行车</a:t>
            </a:r>
          </a:p>
        </p:txBody>
      </p:sp>
      <p:sp>
        <p:nvSpPr>
          <p:cNvPr id="15380" name="Rectangle 20"/>
          <p:cNvSpPr/>
          <p:nvPr/>
        </p:nvSpPr>
        <p:spPr>
          <a:xfrm>
            <a:off x="3275013" y="836613"/>
            <a:ext cx="1514475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en-US" altLang="zh-CN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7600m/s</a:t>
            </a:r>
          </a:p>
        </p:txBody>
      </p:sp>
      <p:sp>
        <p:nvSpPr>
          <p:cNvPr id="15381" name="Rectangle 21"/>
          <p:cNvSpPr/>
          <p:nvPr/>
        </p:nvSpPr>
        <p:spPr>
          <a:xfrm>
            <a:off x="3275013" y="5516563"/>
            <a:ext cx="1081087" cy="5175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en-US" altLang="zh-CN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60m/s</a:t>
            </a:r>
          </a:p>
        </p:txBody>
      </p:sp>
      <p:sp>
        <p:nvSpPr>
          <p:cNvPr id="15382" name="Rectangle 22"/>
          <p:cNvSpPr/>
          <p:nvPr/>
        </p:nvSpPr>
        <p:spPr>
          <a:xfrm>
            <a:off x="7450138" y="4005263"/>
            <a:ext cx="1081087" cy="301625"/>
          </a:xfrm>
          <a:prstGeom prst="rect">
            <a:avLst/>
          </a:prstGeom>
          <a:noFill/>
          <a:ln w="9525">
            <a:noFill/>
          </a:ln>
        </p:spPr>
        <p:txBody>
          <a:bodyPr lIns="91432" tIns="45717" rIns="91432" bIns="45717" anchor="b"/>
          <a:lstStyle/>
          <a:p>
            <a:pPr algn="l">
              <a:lnSpc>
                <a:spcPct val="90000"/>
              </a:lnSpc>
            </a:pPr>
            <a:r>
              <a:rPr lang="en-US" altLang="zh-CN" sz="16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10m/s</a:t>
            </a:r>
          </a:p>
        </p:txBody>
      </p:sp>
      <p:sp>
        <p:nvSpPr>
          <p:cNvPr id="15383" name="Rectangle 23"/>
          <p:cNvSpPr>
            <a:spLocks noGrp="1"/>
          </p:cNvSpPr>
          <p:nvPr>
            <p:ph type="title"/>
          </p:nvPr>
        </p:nvSpPr>
        <p:spPr>
          <a:xfrm>
            <a:off x="5076825" y="333375"/>
            <a:ext cx="647700" cy="6121400"/>
          </a:xfrm>
          <a:solidFill>
            <a:srgbClr val="FFCC99">
              <a:alpha val="100000"/>
            </a:srgbClr>
          </a:solidFill>
          <a:ln/>
        </p:spPr>
        <p:txBody>
          <a:bodyPr vert="horz" wrap="square" lIns="91432" tIns="45717" rIns="91432" bIns="45717" anchor="b"/>
          <a:lstStyle/>
          <a:p>
            <a:pPr algn="l" eaLnBrk="1" hangingPunct="1"/>
            <a:r>
              <a:rPr lang="zh-CN" altLang="en-US" sz="3600" dirty="0">
                <a:effectLst>
                  <a:outerShdw blurRad="38100" dist="38100" dir="2700000">
                    <a:srgbClr val="000000"/>
                  </a:outerShdw>
                </a:effectLst>
                <a:hlinkClick r:id="" action="ppaction://noaction"/>
              </a:rPr>
              <a:t>生活中物体运动的速度大小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0" grpId="0"/>
      <p:bldP spid="15371" grpId="0"/>
      <p:bldP spid="15372" grpId="0"/>
      <p:bldP spid="15373" grpId="0"/>
      <p:bldP spid="15374" grpId="0"/>
      <p:bldP spid="15375" grpId="0"/>
      <p:bldP spid="15376" grpId="0"/>
      <p:bldP spid="15377" grpId="0"/>
      <p:bldP spid="15378" grpId="0"/>
      <p:bldP spid="15379" grpId="0"/>
      <p:bldP spid="15380" grpId="0"/>
      <p:bldP spid="15381" grpId="0"/>
      <p:bldP spid="15382" grpId="0"/>
      <p:bldP spid="1538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全屏显示(4:3)</PresentationFormat>
  <Paragraphs>146</Paragraphs>
  <Slides>20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Microsoft 公式 3.0</vt:lpstr>
      <vt:lpstr>第3节  运动的快慢 </vt:lpstr>
      <vt:lpstr>活动一：比快慢 </vt:lpstr>
      <vt:lpstr>    比较快慢的方法之一</vt:lpstr>
      <vt:lpstr>    比较快慢的方法之二</vt:lpstr>
      <vt:lpstr>幻灯片 5</vt:lpstr>
      <vt:lpstr>活动二：“速度”概念的引出</vt:lpstr>
      <vt:lpstr>   生活中速度的常用单位</vt:lpstr>
      <vt:lpstr>     我1秒钟可以走1米，那么，照此速度走下去，我1小时可以走多远？ </vt:lpstr>
      <vt:lpstr>生活中物体运动的速度大小</vt:lpstr>
      <vt:lpstr>活动三：感受生活中速度的大小</vt:lpstr>
      <vt:lpstr>活动三：感受生活中速度的大小</vt:lpstr>
      <vt:lpstr>幻灯片 12</vt:lpstr>
      <vt:lpstr>活动三：感受生活中速度的大小</vt:lpstr>
      <vt:lpstr>思考</vt:lpstr>
      <vt:lpstr>计算平均速度 </vt:lpstr>
      <vt:lpstr>幻灯片 16</vt:lpstr>
      <vt:lpstr>幻灯片 17</vt:lpstr>
      <vt:lpstr>活动四：小组讨论     我们用s/t来定义运动的快慢，能不能倒过来，用t/s来定义运动的快慢?</vt:lpstr>
      <vt:lpstr>小结</vt:lpstr>
      <vt:lpstr>  作业布置：课外实践活动：                  测量人反应快慢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第3节  运动的快慢 </dc:title>
  <dc:creator>Administrator</dc:creator>
  <cp:lastModifiedBy>Administrator</cp:lastModifiedBy>
  <cp:revision>1</cp:revision>
  <dcterms:created xsi:type="dcterms:W3CDTF">2018-07-08T10:07:47Z</dcterms:created>
  <dcterms:modified xsi:type="dcterms:W3CDTF">2018-07-08T10:08:42Z</dcterms:modified>
</cp:coreProperties>
</file>