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3"/>
  </p:notesMasterIdLst>
  <p:sldIdLst>
    <p:sldId id="750" r:id="rId2"/>
    <p:sldId id="1345" r:id="rId3"/>
    <p:sldId id="751" r:id="rId4"/>
    <p:sldId id="1094" r:id="rId5"/>
    <p:sldId id="1209" r:id="rId6"/>
    <p:sldId id="1301" r:id="rId7"/>
    <p:sldId id="1346" r:id="rId8"/>
    <p:sldId id="1347" r:id="rId9"/>
    <p:sldId id="1143" r:id="rId10"/>
    <p:sldId id="1349" r:id="rId11"/>
    <p:sldId id="1348" r:id="rId12"/>
    <p:sldId id="1144" r:id="rId13"/>
    <p:sldId id="1350" r:id="rId14"/>
    <p:sldId id="1351" r:id="rId15"/>
    <p:sldId id="1352" r:id="rId16"/>
    <p:sldId id="1353" r:id="rId17"/>
    <p:sldId id="1354" r:id="rId18"/>
    <p:sldId id="1355" r:id="rId19"/>
    <p:sldId id="1356" r:id="rId20"/>
    <p:sldId id="1357" r:id="rId21"/>
    <p:sldId id="1358" r:id="rId22"/>
    <p:sldId id="1359" r:id="rId23"/>
    <p:sldId id="1360" r:id="rId24"/>
    <p:sldId id="1311" r:id="rId25"/>
    <p:sldId id="1361" r:id="rId26"/>
    <p:sldId id="1362" r:id="rId27"/>
    <p:sldId id="1363" r:id="rId28"/>
    <p:sldId id="1313" r:id="rId29"/>
    <p:sldId id="1364" r:id="rId30"/>
    <p:sldId id="1273" r:id="rId31"/>
    <p:sldId id="1100" r:id="rId32"/>
    <p:sldId id="1118" r:id="rId33"/>
    <p:sldId id="1365" r:id="rId34"/>
    <p:sldId id="1366" r:id="rId35"/>
    <p:sldId id="1367" r:id="rId36"/>
    <p:sldId id="1368" r:id="rId37"/>
    <p:sldId id="1164" r:id="rId38"/>
    <p:sldId id="1369" r:id="rId39"/>
    <p:sldId id="1370" r:id="rId40"/>
    <p:sldId id="1371" r:id="rId41"/>
    <p:sldId id="1372" r:id="rId42"/>
    <p:sldId id="1373" r:id="rId43"/>
    <p:sldId id="1374" r:id="rId44"/>
    <p:sldId id="1375" r:id="rId45"/>
    <p:sldId id="1227" r:id="rId46"/>
    <p:sldId id="1376" r:id="rId47"/>
    <p:sldId id="1377" r:id="rId48"/>
    <p:sldId id="1378" r:id="rId49"/>
    <p:sldId id="1379" r:id="rId50"/>
    <p:sldId id="1380" r:id="rId51"/>
    <p:sldId id="1381" r:id="rId52"/>
    <p:sldId id="1382" r:id="rId53"/>
    <p:sldId id="1383" r:id="rId54"/>
    <p:sldId id="1384" r:id="rId55"/>
    <p:sldId id="1385" r:id="rId56"/>
    <p:sldId id="1386" r:id="rId57"/>
    <p:sldId id="1387" r:id="rId58"/>
    <p:sldId id="1388" r:id="rId59"/>
    <p:sldId id="1389" r:id="rId60"/>
    <p:sldId id="1390" r:id="rId61"/>
    <p:sldId id="1328" r:id="rId62"/>
    <p:sldId id="1391" r:id="rId63"/>
    <p:sldId id="1392" r:id="rId64"/>
    <p:sldId id="1393" r:id="rId65"/>
    <p:sldId id="1395" r:id="rId66"/>
    <p:sldId id="1394" r:id="rId67"/>
    <p:sldId id="1333" r:id="rId68"/>
    <p:sldId id="1396" r:id="rId69"/>
    <p:sldId id="1397" r:id="rId70"/>
    <p:sldId id="1398" r:id="rId71"/>
    <p:sldId id="1399" r:id="rId72"/>
    <p:sldId id="1400" r:id="rId73"/>
    <p:sldId id="1401" r:id="rId74"/>
    <p:sldId id="1130" r:id="rId75"/>
    <p:sldId id="1131" r:id="rId76"/>
    <p:sldId id="1402" r:id="rId77"/>
    <p:sldId id="1403" r:id="rId78"/>
    <p:sldId id="1171" r:id="rId79"/>
    <p:sldId id="1404" r:id="rId80"/>
    <p:sldId id="1405" r:id="rId81"/>
    <p:sldId id="1406" r:id="rId82"/>
  </p:sldIdLst>
  <p:sldSz cx="12192000" cy="6858000"/>
  <p:notesSz cx="6858000" cy="9144000"/>
  <p:custDataLst>
    <p:tags r:id="rId8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1345"/>
            <p14:sldId id="751"/>
          </p14:sldIdLst>
        </p14:section>
        <p14:section name="考点帮" id="{978995A4-9037-4E87-967E-4A5438635121}">
          <p14:sldIdLst>
            <p14:sldId id="1094"/>
            <p14:sldId id="1209"/>
            <p14:sldId id="1301"/>
            <p14:sldId id="1346"/>
            <p14:sldId id="1347"/>
            <p14:sldId id="1143"/>
            <p14:sldId id="1349"/>
            <p14:sldId id="1348"/>
            <p14:sldId id="1144"/>
            <p14:sldId id="1350"/>
            <p14:sldId id="1351"/>
            <p14:sldId id="1352"/>
            <p14:sldId id="1353"/>
            <p14:sldId id="1354"/>
            <p14:sldId id="1355"/>
            <p14:sldId id="1356"/>
            <p14:sldId id="1357"/>
            <p14:sldId id="1358"/>
            <p14:sldId id="1359"/>
            <p14:sldId id="1360"/>
            <p14:sldId id="1311"/>
            <p14:sldId id="1361"/>
            <p14:sldId id="1362"/>
            <p14:sldId id="1363"/>
            <p14:sldId id="1313"/>
            <p14:sldId id="1364"/>
            <p14:sldId id="1273"/>
          </p14:sldIdLst>
        </p14:section>
        <p14:section name="方法帮" id="{4648BAD8-85C3-4DAE-941B-012047793868}">
          <p14:sldIdLst>
            <p14:sldId id="1100"/>
            <p14:sldId id="1118"/>
            <p14:sldId id="1365"/>
            <p14:sldId id="1366"/>
            <p14:sldId id="1367"/>
            <p14:sldId id="1368"/>
            <p14:sldId id="1164"/>
            <p14:sldId id="1369"/>
            <p14:sldId id="1370"/>
            <p14:sldId id="1371"/>
            <p14:sldId id="1372"/>
            <p14:sldId id="1373"/>
            <p14:sldId id="1374"/>
            <p14:sldId id="1375"/>
            <p14:sldId id="1227"/>
            <p14:sldId id="1376"/>
            <p14:sldId id="1377"/>
            <p14:sldId id="1378"/>
            <p14:sldId id="1379"/>
            <p14:sldId id="1380"/>
            <p14:sldId id="1381"/>
            <p14:sldId id="1382"/>
            <p14:sldId id="1383"/>
            <p14:sldId id="1384"/>
            <p14:sldId id="1385"/>
            <p14:sldId id="1386"/>
            <p14:sldId id="1387"/>
            <p14:sldId id="1388"/>
            <p14:sldId id="1389"/>
            <p14:sldId id="1390"/>
            <p14:sldId id="1328"/>
            <p14:sldId id="1391"/>
            <p14:sldId id="1392"/>
            <p14:sldId id="1393"/>
            <p14:sldId id="1395"/>
            <p14:sldId id="1394"/>
            <p14:sldId id="1333"/>
            <p14:sldId id="1396"/>
            <p14:sldId id="1397"/>
            <p14:sldId id="1398"/>
            <p14:sldId id="1399"/>
            <p14:sldId id="1400"/>
            <p14:sldId id="1401"/>
          </p14:sldIdLst>
        </p14:section>
        <p14:section name="实验帮" id="{F398CBF7-8BEC-40DE-AA10-9D0847B8683C}">
          <p14:sldIdLst>
            <p14:sldId id="1130"/>
            <p14:sldId id="1131"/>
            <p14:sldId id="1402"/>
            <p14:sldId id="1403"/>
            <p14:sldId id="1171"/>
            <p14:sldId id="1404"/>
            <p14:sldId id="1405"/>
            <p14:sldId id="1406"/>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7E8"/>
    <a:srgbClr val="F5CBCC"/>
    <a:srgbClr val="E60122"/>
    <a:srgbClr val="EE3028"/>
    <a:srgbClr val="F1F1F5"/>
    <a:srgbClr val="DCDCE8"/>
    <a:srgbClr val="FF00FF"/>
    <a:srgbClr val="FFFFFF"/>
    <a:srgbClr val="006834"/>
    <a:srgbClr val="00C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0" autoAdjust="0"/>
    <p:restoredTop sz="94627" autoAdjust="0"/>
  </p:normalViewPr>
  <p:slideViewPr>
    <p:cSldViewPr snapToGrid="0">
      <p:cViewPr varScale="1">
        <p:scale>
          <a:sx n="108" d="100"/>
          <a:sy n="108" d="100"/>
        </p:scale>
        <p:origin x="-612" y="-84"/>
      </p:cViewPr>
      <p:guideLst>
        <p:guide orient="horz" pos="2096"/>
        <p:guide pos="3840"/>
      </p:guideLst>
    </p:cSldViewPr>
  </p:slideViewPr>
  <p:outlineViewPr>
    <p:cViewPr>
      <p:scale>
        <a:sx n="33" d="100"/>
        <a:sy n="33" d="100"/>
      </p:scale>
      <p:origin x="0" y="-8022"/>
    </p:cViewPr>
  </p:outlin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gs" Target="tags/tag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2796454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61</a:t>
            </a:fld>
            <a:endParaRPr lang="zh-CN" altLang="en-US"/>
          </a:p>
        </p:txBody>
      </p:sp>
    </p:spTree>
    <p:extLst>
      <p:ext uri="{BB962C8B-B14F-4D97-AF65-F5344CB8AC3E}">
        <p14:creationId xmlns:p14="http://schemas.microsoft.com/office/powerpoint/2010/main" val="119599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62</a:t>
            </a:fld>
            <a:endParaRPr lang="zh-CN" altLang="en-US"/>
          </a:p>
        </p:txBody>
      </p:sp>
    </p:spTree>
    <p:extLst>
      <p:ext uri="{BB962C8B-B14F-4D97-AF65-F5344CB8AC3E}">
        <p14:creationId xmlns:p14="http://schemas.microsoft.com/office/powerpoint/2010/main" val="485636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63</a:t>
            </a:fld>
            <a:endParaRPr lang="zh-CN" altLang="en-US"/>
          </a:p>
        </p:txBody>
      </p:sp>
    </p:spTree>
    <p:extLst>
      <p:ext uri="{BB962C8B-B14F-4D97-AF65-F5344CB8AC3E}">
        <p14:creationId xmlns:p14="http://schemas.microsoft.com/office/powerpoint/2010/main" val="199620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64</a:t>
            </a:fld>
            <a:endParaRPr lang="zh-CN" altLang="en-US"/>
          </a:p>
        </p:txBody>
      </p:sp>
    </p:spTree>
    <p:extLst>
      <p:ext uri="{BB962C8B-B14F-4D97-AF65-F5344CB8AC3E}">
        <p14:creationId xmlns:p14="http://schemas.microsoft.com/office/powerpoint/2010/main" val="4131057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65</a:t>
            </a:fld>
            <a:endParaRPr lang="zh-CN" altLang="en-US"/>
          </a:p>
        </p:txBody>
      </p:sp>
    </p:spTree>
    <p:extLst>
      <p:ext uri="{BB962C8B-B14F-4D97-AF65-F5344CB8AC3E}">
        <p14:creationId xmlns:p14="http://schemas.microsoft.com/office/powerpoint/2010/main" val="3093729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66</a:t>
            </a:fld>
            <a:endParaRPr lang="zh-CN" altLang="en-US"/>
          </a:p>
        </p:txBody>
      </p:sp>
    </p:spTree>
    <p:extLst>
      <p:ext uri="{BB962C8B-B14F-4D97-AF65-F5344CB8AC3E}">
        <p14:creationId xmlns:p14="http://schemas.microsoft.com/office/powerpoint/2010/main" val="279755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6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6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5.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第十二讲　欧姆定律　电功率</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4343368"/>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探究电流与电压、电阻的关系时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移动滑动变阻器的滑片是为了多次测量以减小误差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根据欧姆定律的变形式</a:t>
                </a:r>
                <a14:m>
                  <m:oMath xmlns:m="http://schemas.openxmlformats.org/officeDocument/2006/math">
                    <m:r>
                      <a:rPr lang="en-US"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r>
                      <a:rPr lang="en-US"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a:rPr lang="en-US"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num>
                      <m:den>
                        <m:r>
                          <a:rPr lang="en-US"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den>
                    </m:f>
                  </m:oMath>
                </a14:m>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可知</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当导体两端电压增大时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导体的电阻也增大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根据欧姆定律的变形式</a:t>
                </a:r>
                <a14:m>
                  <m:oMath xmlns:m="http://schemas.openxmlformats.org/officeDocument/2006/math">
                    <m:r>
                      <a:rPr lang="en-US"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r>
                      <a:rPr lang="en-US"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a:rPr lang="en-US"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num>
                      <m:den>
                        <m:r>
                          <a:rPr lang="en-US"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den>
                    </m:f>
                  </m:oMath>
                </a14:m>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可知</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当导体两端电压为零时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导体的电阻也为零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3" name="矩形 12">
                <a:extLst>
                  <a:ext uri="{FF2B5EF4-FFF2-40B4-BE49-F238E27FC236}">
                    <a16:creationId xmlns:a16="http://schemas.microsoft.com/office/drawing/2014/main" id="{3DDD6FBB-75BA-473D-AFDE-609CB79C7567}"/>
                  </a:ext>
                </a:extLst>
              </p:cNvPr>
              <p:cNvSpPr>
                <a:spLocks noRot="1" noChangeAspect="1" noMove="1" noResize="1" noEditPoints="1" noAdjustHandles="1" noChangeArrowheads="1" noChangeShapeType="1" noTextEdit="1"/>
              </p:cNvSpPr>
              <p:nvPr/>
            </p:nvSpPr>
            <p:spPr>
              <a:xfrm>
                <a:off x="757367" y="1633104"/>
                <a:ext cx="10694013" cy="4343368"/>
              </a:xfrm>
              <a:prstGeom prst="rect">
                <a:avLst/>
              </a:prstGeom>
              <a:blipFill>
                <a:blip r:embed="rId2"/>
                <a:stretch>
                  <a:fillRect l="-855" r="-2336" b="-2247"/>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a:extLst>
              <a:ext uri="{FF2B5EF4-FFF2-40B4-BE49-F238E27FC236}">
                <a16:creationId xmlns:a16="http://schemas.microsoft.com/office/drawing/2014/main" xmlns="" id="{F13BFF19-4118-44BB-8F84-9199D1EA0EA0}"/>
              </a:ext>
            </a:extLst>
          </p:cNvPr>
          <p:cNvSpPr/>
          <p:nvPr/>
        </p:nvSpPr>
        <p:spPr>
          <a:xfrm>
            <a:off x="10813404" y="2853449"/>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a:extLst>
              <a:ext uri="{FF2B5EF4-FFF2-40B4-BE49-F238E27FC236}">
                <a16:creationId xmlns:a16="http://schemas.microsoft.com/office/drawing/2014/main" xmlns="" id="{5F8E739B-4D57-4434-BE6F-4A55967628B1}"/>
              </a:ext>
            </a:extLst>
          </p:cNvPr>
          <p:cNvSpPr/>
          <p:nvPr/>
        </p:nvSpPr>
        <p:spPr>
          <a:xfrm>
            <a:off x="10813404" y="4184127"/>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F8C37E6A-DE4A-440A-8626-123E6F7F3802}"/>
              </a:ext>
            </a:extLst>
          </p:cNvPr>
          <p:cNvSpPr/>
          <p:nvPr/>
        </p:nvSpPr>
        <p:spPr>
          <a:xfrm>
            <a:off x="10813404" y="546118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9619073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4113562"/>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电动机正常工作时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其工作电压</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、线圈电阻</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和线圈中的电流</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满足</a:t>
                </a:r>
                <a14:m>
                  <m:oMath xmlns:m="http://schemas.openxmlformats.org/officeDocument/2006/math">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num>
                      <m:den>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den>
                    </m:f>
                  </m:oMath>
                </a14:m>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多个电阻串联时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相当于增大了导体的长度</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总阻值大于每一个电阻的阻值</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多个电阻并联时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相当于增大了导体的横截面积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总阻值小于每一个电阻的阻值</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根据欧姆定律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通过灯丝的电流与灯丝两端的电压成正比</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3" name="矩形 12">
                <a:extLst>
                  <a:ext uri="{FF2B5EF4-FFF2-40B4-BE49-F238E27FC236}">
                    <a16:creationId xmlns:a16="http://schemas.microsoft.com/office/drawing/2014/main" id="{3DDD6FBB-75BA-473D-AFDE-609CB79C7567}"/>
                  </a:ext>
                </a:extLst>
              </p:cNvPr>
              <p:cNvSpPr>
                <a:spLocks noRot="1" noChangeAspect="1" noMove="1" noResize="1" noEditPoints="1" noAdjustHandles="1" noChangeArrowheads="1" noChangeShapeType="1" noTextEdit="1"/>
              </p:cNvSpPr>
              <p:nvPr/>
            </p:nvSpPr>
            <p:spPr>
              <a:xfrm>
                <a:off x="757367" y="1633104"/>
                <a:ext cx="10694013" cy="4113562"/>
              </a:xfrm>
              <a:prstGeom prst="rect">
                <a:avLst/>
              </a:prstGeom>
              <a:blipFill>
                <a:blip r:embed="rId2"/>
                <a:stretch>
                  <a:fillRect l="-855" r="-2336" b="-2370"/>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1" name="矩形 10">
            <a:extLst>
              <a:ext uri="{FF2B5EF4-FFF2-40B4-BE49-F238E27FC236}">
                <a16:creationId xmlns:a16="http://schemas.microsoft.com/office/drawing/2014/main" xmlns="" id="{A0EEE39C-C3A0-41F3-8731-EC46248EDA34}"/>
              </a:ext>
            </a:extLst>
          </p:cNvPr>
          <p:cNvSpPr/>
          <p:nvPr/>
        </p:nvSpPr>
        <p:spPr>
          <a:xfrm>
            <a:off x="10813404" y="2518693"/>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E3359438-2A77-41E9-859D-7D77C71D4EE4}"/>
              </a:ext>
            </a:extLst>
          </p:cNvPr>
          <p:cNvSpPr/>
          <p:nvPr/>
        </p:nvSpPr>
        <p:spPr>
          <a:xfrm>
            <a:off x="10813404" y="363511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5" name="矩形 14">
            <a:extLst>
              <a:ext uri="{FF2B5EF4-FFF2-40B4-BE49-F238E27FC236}">
                <a16:creationId xmlns:a16="http://schemas.microsoft.com/office/drawing/2014/main" xmlns="" id="{CF20E974-DAA7-4C2F-AD26-51BDA5DA6F8F}"/>
              </a:ext>
            </a:extLst>
          </p:cNvPr>
          <p:cNvSpPr/>
          <p:nvPr/>
        </p:nvSpPr>
        <p:spPr>
          <a:xfrm>
            <a:off x="10813404" y="4703573"/>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6" name="矩形 15">
            <a:extLst>
              <a:ext uri="{FF2B5EF4-FFF2-40B4-BE49-F238E27FC236}">
                <a16:creationId xmlns:a16="http://schemas.microsoft.com/office/drawing/2014/main" xmlns="" id="{C7198834-F25A-4B12-B129-2D18738ECF67}"/>
              </a:ext>
            </a:extLst>
          </p:cNvPr>
          <p:cNvSpPr/>
          <p:nvPr/>
        </p:nvSpPr>
        <p:spPr>
          <a:xfrm>
            <a:off x="10813404" y="5270337"/>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6650243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2775760"/>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电能</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电能的单位</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国际单位</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符号是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常用单位</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俗称度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符号是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=1 000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×3 600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latin typeface="宋体" panose="02010600030101010101" pitchFamily="2" charset="-122"/>
                <a:ea typeface="宋体" panose="02010600030101010101" pitchFamily="2" charset="-122"/>
              </a:rPr>
              <a:t>=3.6×10</a:t>
            </a:r>
            <a:r>
              <a:rPr lang="en-US" altLang="zh-CN" sz="2400" baseline="30000" dirty="0">
                <a:latin typeface="宋体" panose="02010600030101010101" pitchFamily="2" charset="-122"/>
                <a:ea typeface="宋体" panose="02010600030101010101" pitchFamily="2" charset="-122"/>
              </a:rPr>
              <a:t>6</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 </a:t>
            </a:r>
          </a:p>
        </p:txBody>
      </p:sp>
      <p:sp>
        <p:nvSpPr>
          <p:cNvPr id="13" name="矩形 12">
            <a:extLst>
              <a:ext uri="{FF2B5EF4-FFF2-40B4-BE49-F238E27FC236}">
                <a16:creationId xmlns:a16="http://schemas.microsoft.com/office/drawing/2014/main" xmlns="" id="{79BF4BE0-8BBC-40C8-A1CD-61794770C8C6}"/>
              </a:ext>
            </a:extLst>
          </p:cNvPr>
          <p:cNvSpPr/>
          <p:nvPr/>
        </p:nvSpPr>
        <p:spPr>
          <a:xfrm>
            <a:off x="2867912" y="249412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焦耳</a:t>
            </a:r>
          </a:p>
        </p:txBody>
      </p:sp>
      <p:sp>
        <p:nvSpPr>
          <p:cNvPr id="10" name="矩形 9">
            <a:extLst>
              <a:ext uri="{FF2B5EF4-FFF2-40B4-BE49-F238E27FC236}">
                <a16:creationId xmlns:a16="http://schemas.microsoft.com/office/drawing/2014/main" xmlns="" id="{786D5BAD-E4BD-4897-9206-6083EF6AFA94}"/>
              </a:ext>
            </a:extLst>
          </p:cNvPr>
          <p:cNvSpPr/>
          <p:nvPr/>
        </p:nvSpPr>
        <p:spPr>
          <a:xfrm>
            <a:off x="5318034" y="2494127"/>
            <a:ext cx="340158" cy="461665"/>
          </a:xfrm>
          <a:prstGeom prst="rect">
            <a:avLst/>
          </a:prstGeom>
        </p:spPr>
        <p:txBody>
          <a:bodyPr wrap="squar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J</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8095C4D6-FBA5-4B62-AD06-7F8E5331EB39}"/>
              </a:ext>
            </a:extLst>
          </p:cNvPr>
          <p:cNvSpPr/>
          <p:nvPr/>
        </p:nvSpPr>
        <p:spPr>
          <a:xfrm>
            <a:off x="2713221" y="3065718"/>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千瓦时</a:t>
            </a:r>
          </a:p>
        </p:txBody>
      </p:sp>
      <p:sp>
        <p:nvSpPr>
          <p:cNvPr id="15" name="矩形 14">
            <a:extLst>
              <a:ext uri="{FF2B5EF4-FFF2-40B4-BE49-F238E27FC236}">
                <a16:creationId xmlns:a16="http://schemas.microsoft.com/office/drawing/2014/main" xmlns="" id="{BBA62A25-D0AC-47C0-B47D-793C8BEE74CA}"/>
              </a:ext>
            </a:extLst>
          </p:cNvPr>
          <p:cNvSpPr/>
          <p:nvPr/>
        </p:nvSpPr>
        <p:spPr>
          <a:xfrm>
            <a:off x="6095998" y="3098000"/>
            <a:ext cx="1112805" cy="461665"/>
          </a:xfrm>
          <a:prstGeom prst="rect">
            <a:avLst/>
          </a:prstGeom>
        </p:spPr>
        <p:txBody>
          <a:bodyPr wrap="square">
            <a:spAutoFit/>
          </a:bodyPr>
          <a:lstStyle/>
          <a:p>
            <a:r>
              <a:rPr lang="en-US" altLang="zh-CN" sz="2400"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kern="100" dirty="0" err="1">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h</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181DA154-F416-414E-81DB-2DAFAF129976}"/>
              </a:ext>
            </a:extLst>
          </p:cNvPr>
          <p:cNvSpPr/>
          <p:nvPr/>
        </p:nvSpPr>
        <p:spPr>
          <a:xfrm>
            <a:off x="6998762" y="3601270"/>
            <a:ext cx="137569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3.6×10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8125922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337081"/>
            <a:ext cx="8838088" cy="3329758"/>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电能的计量</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计量工具</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用于计量用电器在一段时间内消耗的电能</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电能表读数方法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电能表计数器前后两次读数之差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就是被测用电器在这段时间内消耗的电能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电能表计数器的最后一位是十分位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图示电能表的读数为</a:t>
            </a:r>
            <a:r>
              <a:rPr lang="zh-CN" altLang="en-US" sz="2400" u="sng" dirty="0">
                <a:latin typeface="宋体" panose="02010600030101010101" pitchFamily="2" charset="-122"/>
                <a:ea typeface="宋体" panose="02010600030101010101" pitchFamily="2" charset="-122"/>
              </a:rPr>
              <a:t>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 </a:t>
            </a:r>
          </a:p>
        </p:txBody>
      </p:sp>
      <p:sp>
        <p:nvSpPr>
          <p:cNvPr id="13" name="矩形 12">
            <a:extLst>
              <a:ext uri="{FF2B5EF4-FFF2-40B4-BE49-F238E27FC236}">
                <a16:creationId xmlns:a16="http://schemas.microsoft.com/office/drawing/2014/main" xmlns="" id="{79BF4BE0-8BBC-40C8-A1CD-61794770C8C6}"/>
              </a:ext>
            </a:extLst>
          </p:cNvPr>
          <p:cNvSpPr/>
          <p:nvPr/>
        </p:nvSpPr>
        <p:spPr>
          <a:xfrm>
            <a:off x="2809297" y="1930493"/>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电能表</a:t>
            </a:r>
          </a:p>
        </p:txBody>
      </p:sp>
      <p:pic>
        <p:nvPicPr>
          <p:cNvPr id="11" name="18zhongkgaobang22.jpg" descr="id:2147490815;FounderCES">
            <a:extLst>
              <a:ext uri="{FF2B5EF4-FFF2-40B4-BE49-F238E27FC236}">
                <a16:creationId xmlns:a16="http://schemas.microsoft.com/office/drawing/2014/main" xmlns="" id="{F8F31EB2-087C-43A6-8C5D-CF8424F74843}"/>
              </a:ext>
            </a:extLst>
          </p:cNvPr>
          <p:cNvPicPr/>
          <p:nvPr/>
        </p:nvPicPr>
        <p:blipFill>
          <a:blip r:embed="rId2"/>
          <a:stretch>
            <a:fillRect/>
          </a:stretch>
        </p:blipFill>
        <p:spPr>
          <a:xfrm>
            <a:off x="9601201" y="2513793"/>
            <a:ext cx="1976169" cy="2243968"/>
          </a:xfrm>
          <a:prstGeom prst="rect">
            <a:avLst/>
          </a:prstGeom>
        </p:spPr>
      </p:pic>
      <p:sp>
        <p:nvSpPr>
          <p:cNvPr id="12" name="矩形 11">
            <a:extLst>
              <a:ext uri="{FF2B5EF4-FFF2-40B4-BE49-F238E27FC236}">
                <a16:creationId xmlns:a16="http://schemas.microsoft.com/office/drawing/2014/main" xmlns="" id="{C9F964E1-5EB6-481C-B670-198CE0F6D9B3}"/>
              </a:ext>
            </a:extLst>
          </p:cNvPr>
          <p:cNvSpPr/>
          <p:nvPr/>
        </p:nvSpPr>
        <p:spPr>
          <a:xfrm>
            <a:off x="4509142" y="4170005"/>
            <a:ext cx="962123"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931.6</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5808828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8zhongkgaobang22.jpg" descr="id:2147490815;FounderCES">
            <a:extLst>
              <a:ext uri="{FF2B5EF4-FFF2-40B4-BE49-F238E27FC236}">
                <a16:creationId xmlns:a16="http://schemas.microsoft.com/office/drawing/2014/main" xmlns="" id="{F8F31EB2-087C-43A6-8C5D-CF8424F74843}"/>
              </a:ext>
            </a:extLst>
          </p:cNvPr>
          <p:cNvPicPr/>
          <p:nvPr/>
        </p:nvPicPr>
        <p:blipFill>
          <a:blip r:embed="rId2"/>
          <a:stretch>
            <a:fillRect/>
          </a:stretch>
        </p:blipFill>
        <p:spPr>
          <a:xfrm>
            <a:off x="9601201" y="2513793"/>
            <a:ext cx="1976169" cy="2243968"/>
          </a:xfrm>
          <a:prstGeom prst="rect">
            <a:avLst/>
          </a:prstGeom>
        </p:spPr>
      </p:pic>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337081"/>
            <a:ext cx="8838088" cy="5202130"/>
          </a:xfrm>
          <a:prstGeom prst="rect">
            <a:avLst/>
          </a:prstGeom>
        </p:spPr>
        <p:txBody>
          <a:bodyPr wrap="square">
            <a:spAutoFit/>
          </a:bodyPr>
          <a:lstStyle/>
          <a:p>
            <a:pPr algn="just">
              <a:lnSpc>
                <a:spcPct val="140000"/>
              </a:lnSpc>
            </a:pPr>
            <a:r>
              <a:rPr lang="en-US" altLang="zh-CN" sz="2400" spc="-100" dirty="0">
                <a:latin typeface="宋体" panose="02010600030101010101" pitchFamily="2" charset="-122"/>
                <a:ea typeface="宋体" panose="02010600030101010101" pitchFamily="2" charset="-122"/>
              </a:rPr>
              <a:t>ⅲ.</a:t>
            </a:r>
            <a:r>
              <a:rPr lang="zh-CN" altLang="en-US" sz="2400" spc="-100" dirty="0">
                <a:latin typeface="宋体" panose="02010600030101010101" pitchFamily="2" charset="-122"/>
                <a:ea typeface="宋体" panose="02010600030101010101" pitchFamily="2" charset="-122"/>
              </a:rPr>
              <a:t>电能表面板数据</a:t>
            </a:r>
          </a:p>
          <a:p>
            <a:pPr algn="just">
              <a:lnSpc>
                <a:spcPct val="140000"/>
              </a:lnSpc>
            </a:pPr>
            <a:r>
              <a:rPr lang="en-US" altLang="zh-CN" sz="2400" spc="-100" dirty="0">
                <a:latin typeface="宋体" panose="02010600030101010101" pitchFamily="2" charset="-122"/>
                <a:ea typeface="宋体" panose="02010600030101010101" pitchFamily="2" charset="-122"/>
              </a:rPr>
              <a:t>a.“220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表示这个电能表应在电压为</a:t>
            </a:r>
            <a:r>
              <a:rPr lang="en-US" altLang="zh-CN" sz="2400" spc="-100" dirty="0">
                <a:latin typeface="宋体" panose="02010600030101010101" pitchFamily="2" charset="-122"/>
                <a:ea typeface="宋体" panose="02010600030101010101" pitchFamily="2" charset="-122"/>
              </a:rPr>
              <a:t>220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100" dirty="0">
                <a:latin typeface="宋体" panose="02010600030101010101" pitchFamily="2" charset="-122"/>
                <a:ea typeface="宋体" panose="02010600030101010101" pitchFamily="2" charset="-122"/>
              </a:rPr>
              <a:t>的电路中使用</a:t>
            </a:r>
            <a:r>
              <a:rPr lang="en-US" altLang="zh-CN" sz="2400" spc="-100" dirty="0">
                <a:latin typeface="宋体" panose="02010600030101010101" pitchFamily="2" charset="-122"/>
                <a:ea typeface="宋体" panose="02010600030101010101" pitchFamily="2" charset="-122"/>
              </a:rPr>
              <a:t>.</a:t>
            </a:r>
          </a:p>
          <a:p>
            <a:pPr algn="just">
              <a:lnSpc>
                <a:spcPct val="140000"/>
              </a:lnSpc>
            </a:pPr>
            <a:r>
              <a:rPr lang="en-US" altLang="zh-CN" sz="2400" spc="-100" dirty="0">
                <a:latin typeface="宋体" panose="02010600030101010101" pitchFamily="2" charset="-122"/>
                <a:ea typeface="宋体" panose="02010600030101010101" pitchFamily="2" charset="-122"/>
              </a:rPr>
              <a:t>b.“10(40)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表示这个电能表的标定电流是</a:t>
            </a:r>
            <a:r>
              <a:rPr lang="en-US" altLang="zh-CN" sz="2400" spc="-100" dirty="0">
                <a:latin typeface="宋体" panose="02010600030101010101" pitchFamily="2" charset="-122"/>
                <a:ea typeface="宋体" panose="02010600030101010101" pitchFamily="2" charset="-122"/>
              </a:rPr>
              <a:t>10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额定最大电流是</a:t>
            </a:r>
            <a:r>
              <a:rPr lang="en-US" altLang="zh-CN" sz="2400" spc="-100" dirty="0">
                <a:latin typeface="宋体" panose="02010600030101010101" pitchFamily="2" charset="-122"/>
                <a:ea typeface="宋体" panose="02010600030101010101" pitchFamily="2" charset="-122"/>
              </a:rPr>
              <a:t>40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电能表工作时的电流不应超过其额定最大电流</a:t>
            </a:r>
            <a:r>
              <a:rPr lang="en-US" altLang="zh-CN" sz="2400" spc="-100" dirty="0">
                <a:latin typeface="宋体" panose="02010600030101010101" pitchFamily="2" charset="-122"/>
                <a:ea typeface="宋体" panose="02010600030101010101" pitchFamily="2" charset="-122"/>
              </a:rPr>
              <a:t>.</a:t>
            </a:r>
          </a:p>
          <a:p>
            <a:pPr algn="just">
              <a:lnSpc>
                <a:spcPct val="140000"/>
              </a:lnSpc>
            </a:pPr>
            <a:r>
              <a:rPr lang="en-US" altLang="zh-CN" sz="2400" spc="-100" dirty="0">
                <a:latin typeface="宋体" panose="02010600030101010101" pitchFamily="2" charset="-122"/>
                <a:ea typeface="宋体" panose="02010600030101010101" pitchFamily="2" charset="-122"/>
              </a:rPr>
              <a:t>c.“50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Hz</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表示这个电能表应在频率为</a:t>
            </a:r>
            <a:r>
              <a:rPr lang="en-US" altLang="zh-CN" sz="2400" spc="-100" dirty="0">
                <a:latin typeface="宋体" panose="02010600030101010101" pitchFamily="2" charset="-122"/>
                <a:ea typeface="宋体" panose="02010600030101010101" pitchFamily="2" charset="-122"/>
              </a:rPr>
              <a:t>50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Hz</a:t>
            </a:r>
            <a:r>
              <a:rPr lang="zh-CN" altLang="en-US" sz="2400" spc="-100" dirty="0">
                <a:latin typeface="宋体" panose="02010600030101010101" pitchFamily="2" charset="-122"/>
                <a:ea typeface="宋体" panose="02010600030101010101" pitchFamily="2" charset="-122"/>
              </a:rPr>
              <a:t>的交流电路中使用</a:t>
            </a:r>
            <a:r>
              <a:rPr lang="en-US" altLang="zh-CN" sz="2400" spc="-100" dirty="0">
                <a:latin typeface="宋体" panose="02010600030101010101" pitchFamily="2" charset="-122"/>
                <a:ea typeface="宋体" panose="02010600030101010101" pitchFamily="2" charset="-122"/>
              </a:rPr>
              <a:t>.</a:t>
            </a:r>
          </a:p>
          <a:p>
            <a:pPr algn="just">
              <a:lnSpc>
                <a:spcPct val="140000"/>
              </a:lnSpc>
            </a:pPr>
            <a:r>
              <a:rPr lang="en-US" altLang="zh-CN" sz="2400" spc="-100" dirty="0">
                <a:latin typeface="宋体" panose="02010600030101010101" pitchFamily="2" charset="-122"/>
                <a:ea typeface="宋体" panose="02010600030101010101" pitchFamily="2" charset="-122"/>
              </a:rPr>
              <a:t>d.“2 500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叫电能表常数</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表示接在这个电能表上的用电器每消耗</a:t>
            </a:r>
            <a:r>
              <a:rPr lang="en-US" altLang="zh-CN" sz="2400" spc="-100" dirty="0">
                <a:latin typeface="宋体" panose="02010600030101010101" pitchFamily="2" charset="-122"/>
                <a:ea typeface="宋体" panose="02010600030101010101" pitchFamily="2" charset="-122"/>
              </a:rPr>
              <a:t>1 </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spc="-100" dirty="0">
                <a:latin typeface="宋体" panose="02010600030101010101" pitchFamily="2" charset="-122"/>
                <a:ea typeface="宋体" panose="02010600030101010101" pitchFamily="2" charset="-122"/>
              </a:rPr>
              <a:t>的电能</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电能表的转盘转过</a:t>
            </a:r>
            <a:r>
              <a:rPr lang="en-US" altLang="zh-CN" sz="2400" spc="-100" dirty="0">
                <a:latin typeface="宋体" panose="02010600030101010101" pitchFamily="2" charset="-122"/>
                <a:ea typeface="宋体" panose="02010600030101010101" pitchFamily="2" charset="-122"/>
              </a:rPr>
              <a:t>2 500</a:t>
            </a:r>
            <a:r>
              <a:rPr lang="zh-CN" altLang="en-US" sz="2400" spc="-100" dirty="0">
                <a:latin typeface="宋体" panose="02010600030101010101" pitchFamily="2" charset="-122"/>
                <a:ea typeface="宋体" panose="02010600030101010101" pitchFamily="2" charset="-122"/>
              </a:rPr>
              <a:t>转</a:t>
            </a:r>
            <a:r>
              <a:rPr lang="en-US" altLang="zh-CN" sz="2400" spc="-100" dirty="0">
                <a:latin typeface="宋体" panose="02010600030101010101" pitchFamily="2" charset="-122"/>
                <a:ea typeface="宋体" panose="02010600030101010101" pitchFamily="2"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也写作“</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revs/</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电子式电能表的电能表常数的单位是“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imp/</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如“</a:t>
            </a:r>
            <a:r>
              <a:rPr lang="en-US" altLang="zh-CN" sz="2400" spc="-100" dirty="0">
                <a:latin typeface="宋体" panose="02010600030101010101" pitchFamily="2" charset="-122"/>
                <a:ea typeface="宋体" panose="02010600030101010101" pitchFamily="2" charset="-122"/>
              </a:rPr>
              <a:t>800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imp/</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表示接在这个电能表上的用电器每消耗</a:t>
            </a:r>
            <a:r>
              <a:rPr lang="en-US" altLang="zh-CN" sz="2400" spc="-100" dirty="0">
                <a:latin typeface="宋体" panose="02010600030101010101" pitchFamily="2" charset="-122"/>
                <a:ea typeface="宋体" panose="02010600030101010101" pitchFamily="2" charset="-122"/>
              </a:rPr>
              <a:t>1 </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spc="-100" dirty="0">
                <a:latin typeface="宋体" panose="02010600030101010101" pitchFamily="2" charset="-122"/>
                <a:ea typeface="宋体" panose="02010600030101010101" pitchFamily="2" charset="-122"/>
              </a:rPr>
              <a:t>的电能</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电能表的指示灯闪烁</a:t>
            </a:r>
            <a:r>
              <a:rPr lang="en-US" altLang="zh-CN" sz="2400" spc="-100" dirty="0">
                <a:latin typeface="宋体" panose="02010600030101010101" pitchFamily="2" charset="-122"/>
                <a:ea typeface="宋体" panose="02010600030101010101" pitchFamily="2" charset="-122"/>
              </a:rPr>
              <a:t>800</a:t>
            </a:r>
            <a:r>
              <a:rPr lang="zh-CN" altLang="en-US" sz="2400" spc="-100" dirty="0">
                <a:latin typeface="宋体" panose="02010600030101010101" pitchFamily="2" charset="-122"/>
                <a:ea typeface="宋体" panose="02010600030101010101" pitchFamily="2" charset="-122"/>
              </a:rPr>
              <a:t>次</a:t>
            </a:r>
            <a:r>
              <a:rPr lang="en-US" altLang="zh-CN" sz="2400" spc="-1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3416743578"/>
      </p:ext>
    </p:extLst>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713779" cy="3669402"/>
          </a:xfrm>
          <a:prstGeom prst="rect">
            <a:avLst/>
          </a:prstGeom>
        </p:spPr>
        <p:txBody>
          <a:bodyPr wrap="square">
            <a:spAutoFit/>
          </a:bodyPr>
          <a:lstStyle/>
          <a:p>
            <a:pPr algn="just">
              <a:lnSpc>
                <a:spcPct val="200000"/>
              </a:lnSpc>
            </a:pPr>
            <a:r>
              <a:rPr lang="en-US" altLang="zh-CN" sz="2400" spc="-100" dirty="0">
                <a:latin typeface="宋体" panose="02010600030101010101" pitchFamily="2" charset="-122"/>
                <a:ea typeface="宋体" panose="02010600030101010101" pitchFamily="2" charset="-122"/>
              </a:rPr>
              <a:t>ⅳ.</a:t>
            </a:r>
            <a:r>
              <a:rPr lang="zh-CN" altLang="en-US" sz="2400" spc="-100" dirty="0">
                <a:latin typeface="宋体" panose="02010600030101010101" pitchFamily="2" charset="-122"/>
                <a:ea typeface="宋体" panose="02010600030101010101" pitchFamily="2" charset="-122"/>
              </a:rPr>
              <a:t>利用电能表常数计算电能</a:t>
            </a:r>
          </a:p>
          <a:p>
            <a:pPr algn="just">
              <a:lnSpc>
                <a:spcPct val="200000"/>
              </a:lnSpc>
            </a:pPr>
            <a:r>
              <a:rPr lang="en-US" altLang="zh-CN" sz="2400" spc="-100" dirty="0">
                <a:latin typeface="宋体" panose="02010600030101010101" pitchFamily="2" charset="-122"/>
                <a:ea typeface="宋体" panose="02010600030101010101" pitchFamily="2" charset="-122"/>
              </a:rPr>
              <a:t>a.</a:t>
            </a:r>
            <a:r>
              <a:rPr lang="zh-CN" altLang="en-US" sz="2400" spc="-100" dirty="0">
                <a:latin typeface="宋体" panose="02010600030101010101" pitchFamily="2" charset="-122"/>
                <a:ea typeface="宋体" panose="02010600030101010101" pitchFamily="2" charset="-122"/>
              </a:rPr>
              <a:t>感应式电能表</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若电能表常数为</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电能表转盘转</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说明用电器消耗的电能</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u="sng" spc="-8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 </a:t>
            </a:r>
          </a:p>
          <a:p>
            <a:pPr algn="just">
              <a:lnSpc>
                <a:spcPct val="200000"/>
              </a:lnSpc>
            </a:pPr>
            <a:r>
              <a:rPr lang="en-US" altLang="zh-CN" sz="2400" spc="-100" dirty="0">
                <a:latin typeface="宋体" panose="02010600030101010101" pitchFamily="2" charset="-122"/>
                <a:ea typeface="宋体" panose="02010600030101010101" pitchFamily="2" charset="-122"/>
              </a:rPr>
              <a:t>b.</a:t>
            </a:r>
            <a:r>
              <a:rPr lang="zh-CN" altLang="en-US" sz="2400" spc="-100" dirty="0">
                <a:latin typeface="宋体" panose="02010600030101010101" pitchFamily="2" charset="-122"/>
                <a:ea typeface="宋体" panose="02010600030101010101" pitchFamily="2" charset="-122"/>
              </a:rPr>
              <a:t>电子式电能表</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若电能表常数为</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imp</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电能表指示灯闪烁</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n</a:t>
            </a:r>
            <a:r>
              <a:rPr lang="zh-CN" altLang="en-US" sz="2400" spc="-100" dirty="0">
                <a:latin typeface="宋体" panose="02010600030101010101" pitchFamily="2" charset="-122"/>
                <a:ea typeface="宋体" panose="02010600030101010101" pitchFamily="2" charset="-122"/>
              </a:rPr>
              <a:t>次</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说明用电器消耗的电能</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u="sng" spc="-8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 </a:t>
            </a:r>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79BF4BE0-8BBC-40C8-A1CD-61794770C8C6}"/>
                  </a:ext>
                </a:extLst>
              </p:cNvPr>
              <p:cNvSpPr/>
              <p:nvPr/>
            </p:nvSpPr>
            <p:spPr>
              <a:xfrm>
                <a:off x="2375543" y="2915232"/>
                <a:ext cx="572080" cy="72244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𝑛</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𝑁</m:t>
                          </m:r>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3" name="矩形 12">
                <a:extLst>
                  <a:ext uri="{FF2B5EF4-FFF2-40B4-BE49-F238E27FC236}">
                    <a16:creationId xmlns:a16="http://schemas.microsoft.com/office/drawing/2014/main" id="{79BF4BE0-8BBC-40C8-A1CD-61794770C8C6}"/>
                  </a:ext>
                </a:extLst>
              </p:cNvPr>
              <p:cNvSpPr>
                <a:spLocks noRot="1" noChangeAspect="1" noMove="1" noResize="1" noEditPoints="1" noAdjustHandles="1" noChangeArrowheads="1" noChangeShapeType="1" noTextEdit="1"/>
              </p:cNvSpPr>
              <p:nvPr/>
            </p:nvSpPr>
            <p:spPr>
              <a:xfrm>
                <a:off x="2375543" y="2915232"/>
                <a:ext cx="572080" cy="722442"/>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xmlns="" id="{57C2BCD3-99B3-48F6-AEF0-0823C373BD1D}"/>
                  </a:ext>
                </a:extLst>
              </p:cNvPr>
              <p:cNvSpPr/>
              <p:nvPr/>
            </p:nvSpPr>
            <p:spPr>
              <a:xfrm>
                <a:off x="4262291" y="2915232"/>
                <a:ext cx="2169761" cy="72244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spc="-5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𝑛</m:t>
                          </m:r>
                        </m:num>
                        <m:den>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𝑁</m:t>
                          </m:r>
                        </m:den>
                      </m:f>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×3.6×</m:t>
                      </m:r>
                      <m:sSup>
                        <m:sSupPr>
                          <m:ctrlPr>
                            <a:rPr lang="en-US" altLang="zh-CN" sz="2400" b="0" i="1" kern="100" spc="-5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pPr>
                        <m:e>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6</m:t>
                          </m:r>
                        </m:sup>
                      </m:sSup>
                    </m:oMath>
                  </m:oMathPara>
                </a14:m>
                <a:endParaRPr lang="zh-CN" altLang="en-US" sz="2400" kern="100" spc="-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8" name="矩形 7">
                <a:extLst>
                  <a:ext uri="{FF2B5EF4-FFF2-40B4-BE49-F238E27FC236}">
                    <a16:creationId xmlns:a16="http://schemas.microsoft.com/office/drawing/2014/main" id="{57C2BCD3-99B3-48F6-AEF0-0823C373BD1D}"/>
                  </a:ext>
                </a:extLst>
              </p:cNvPr>
              <p:cNvSpPr>
                <a:spLocks noRot="1" noChangeAspect="1" noMove="1" noResize="1" noEditPoints="1" noAdjustHandles="1" noChangeArrowheads="1" noChangeShapeType="1" noTextEdit="1"/>
              </p:cNvSpPr>
              <p:nvPr/>
            </p:nvSpPr>
            <p:spPr>
              <a:xfrm>
                <a:off x="4262291" y="2915232"/>
                <a:ext cx="2169761" cy="722442"/>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AF21D8B4-E199-42F8-B622-8852C5AFA077}"/>
                  </a:ext>
                </a:extLst>
              </p:cNvPr>
              <p:cNvSpPr/>
              <p:nvPr/>
            </p:nvSpPr>
            <p:spPr>
              <a:xfrm>
                <a:off x="3278220" y="4368894"/>
                <a:ext cx="572080" cy="72244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𝑛</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𝑁</m:t>
                          </m:r>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AF21D8B4-E199-42F8-B622-8852C5AFA077}"/>
                  </a:ext>
                </a:extLst>
              </p:cNvPr>
              <p:cNvSpPr>
                <a:spLocks noRot="1" noChangeAspect="1" noMove="1" noResize="1" noEditPoints="1" noAdjustHandles="1" noChangeArrowheads="1" noChangeShapeType="1" noTextEdit="1"/>
              </p:cNvSpPr>
              <p:nvPr/>
            </p:nvSpPr>
            <p:spPr>
              <a:xfrm>
                <a:off x="3278220" y="4368894"/>
                <a:ext cx="572080" cy="722442"/>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xmlns="" id="{973C1950-B0BA-4F0B-8287-A752F3E83716}"/>
                  </a:ext>
                </a:extLst>
              </p:cNvPr>
              <p:cNvSpPr/>
              <p:nvPr/>
            </p:nvSpPr>
            <p:spPr>
              <a:xfrm>
                <a:off x="5141522" y="4368894"/>
                <a:ext cx="2169761" cy="72244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spc="-5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𝑛</m:t>
                          </m:r>
                        </m:num>
                        <m:den>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𝑁</m:t>
                          </m:r>
                        </m:den>
                      </m:f>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×3.6×</m:t>
                      </m:r>
                      <m:sSup>
                        <m:sSupPr>
                          <m:ctrlPr>
                            <a:rPr lang="en-US" altLang="zh-CN" sz="2400" b="0" i="1" kern="100" spc="-5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pPr>
                        <m:e>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400" b="0" i="1" kern="100" spc="-5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6</m:t>
                          </m:r>
                        </m:sup>
                      </m:sSup>
                    </m:oMath>
                  </m:oMathPara>
                </a14:m>
                <a:endParaRPr lang="zh-CN" altLang="en-US" sz="2400" kern="100" spc="-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2" name="矩形 11">
                <a:extLst>
                  <a:ext uri="{FF2B5EF4-FFF2-40B4-BE49-F238E27FC236}">
                    <a16:creationId xmlns:a16="http://schemas.microsoft.com/office/drawing/2014/main" id="{973C1950-B0BA-4F0B-8287-A752F3E83716}"/>
                  </a:ext>
                </a:extLst>
              </p:cNvPr>
              <p:cNvSpPr>
                <a:spLocks noRot="1" noChangeAspect="1" noMove="1" noResize="1" noEditPoints="1" noAdjustHandles="1" noChangeArrowheads="1" noChangeShapeType="1" noTextEdit="1"/>
              </p:cNvSpPr>
              <p:nvPr/>
            </p:nvSpPr>
            <p:spPr>
              <a:xfrm>
                <a:off x="5141522" y="4368894"/>
                <a:ext cx="2169761" cy="722442"/>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4528535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713779" cy="3669402"/>
          </a:xfrm>
          <a:prstGeom prst="rect">
            <a:avLst/>
          </a:prstGeom>
        </p:spPr>
        <p:txBody>
          <a:bodyPr wrap="square">
            <a:spAutoFit/>
          </a:bodyPr>
          <a:lstStyle/>
          <a:p>
            <a:pPr algn="just">
              <a:lnSpc>
                <a:spcPct val="200000"/>
              </a:lnSpc>
            </a:pPr>
            <a:r>
              <a:rPr lang="en-US" altLang="zh-CN" sz="2400" spc="-100" dirty="0">
                <a:latin typeface="宋体" panose="02010600030101010101" pitchFamily="2" charset="-122"/>
                <a:ea typeface="宋体" panose="02010600030101010101" pitchFamily="2" charset="-122"/>
              </a:rPr>
              <a:t>(3)</a:t>
            </a:r>
            <a:r>
              <a:rPr lang="zh-CN" altLang="en-US" sz="2400" spc="-100" dirty="0">
                <a:latin typeface="宋体" panose="02010600030101010101" pitchFamily="2" charset="-122"/>
                <a:ea typeface="宋体" panose="02010600030101010101" pitchFamily="2" charset="-122"/>
              </a:rPr>
              <a:t>电能的应用</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电能转化为其他形式的能</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zh-CN" altLang="en-US" sz="2400" spc="-100" dirty="0">
                <a:latin typeface="宋体" panose="02010600030101010101" pitchFamily="2" charset="-122"/>
                <a:ea typeface="宋体" panose="02010600030101010101" pitchFamily="2" charset="-122"/>
              </a:rPr>
              <a:t>如</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zh-CN" altLang="en-US" sz="2400" spc="-100" dirty="0">
                <a:latin typeface="宋体" panose="02010600030101010101" pitchFamily="2" charset="-122"/>
                <a:ea typeface="宋体" panose="02010600030101010101" pitchFamily="2" charset="-122"/>
              </a:rPr>
              <a:t>电饭锅工作</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电能主要转化为</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能</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zh-CN" altLang="en-US" sz="2400" spc="-100" dirty="0">
                <a:latin typeface="宋体" panose="02010600030101010101" pitchFamily="2" charset="-122"/>
                <a:ea typeface="宋体" panose="02010600030101010101" pitchFamily="2" charset="-122"/>
              </a:rPr>
              <a:t>电动机转动</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电能主要转化为</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能</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LED</a:t>
            </a:r>
            <a:r>
              <a:rPr lang="zh-CN" altLang="en-US" sz="2400" spc="-100" dirty="0">
                <a:latin typeface="宋体" panose="02010600030101010101" pitchFamily="2" charset="-122"/>
                <a:ea typeface="宋体" panose="02010600030101010101" pitchFamily="2" charset="-122"/>
              </a:rPr>
              <a:t>灯发光</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电能主要转化为</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能</a:t>
            </a:r>
            <a:r>
              <a:rPr lang="en-US" altLang="zh-CN" sz="2400" spc="-1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0EEC4B82-8E0D-4322-BB1E-698E0F07787C}"/>
              </a:ext>
            </a:extLst>
          </p:cNvPr>
          <p:cNvSpPr/>
          <p:nvPr/>
        </p:nvSpPr>
        <p:spPr>
          <a:xfrm>
            <a:off x="4837389" y="301422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a:t>
            </a:r>
          </a:p>
        </p:txBody>
      </p:sp>
      <p:sp>
        <p:nvSpPr>
          <p:cNvPr id="14" name="矩形 13">
            <a:extLst>
              <a:ext uri="{FF2B5EF4-FFF2-40B4-BE49-F238E27FC236}">
                <a16:creationId xmlns:a16="http://schemas.microsoft.com/office/drawing/2014/main" xmlns="" id="{E1FE6F8B-E5D9-492D-9A8B-9E3E536EF982}"/>
              </a:ext>
            </a:extLst>
          </p:cNvPr>
          <p:cNvSpPr/>
          <p:nvPr/>
        </p:nvSpPr>
        <p:spPr>
          <a:xfrm>
            <a:off x="4708434" y="3744353"/>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
        <p:nvSpPr>
          <p:cNvPr id="15" name="矩形 14">
            <a:extLst>
              <a:ext uri="{FF2B5EF4-FFF2-40B4-BE49-F238E27FC236}">
                <a16:creationId xmlns:a16="http://schemas.microsoft.com/office/drawing/2014/main" xmlns="" id="{72404234-EC21-4781-AB50-0EA26A4C4D73}"/>
              </a:ext>
            </a:extLst>
          </p:cNvPr>
          <p:cNvSpPr/>
          <p:nvPr/>
        </p:nvSpPr>
        <p:spPr>
          <a:xfrm>
            <a:off x="4863123" y="446018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a:t>
            </a:r>
          </a:p>
        </p:txBody>
      </p:sp>
    </p:spTree>
    <p:extLst>
      <p:ext uri="{BB962C8B-B14F-4D97-AF65-F5344CB8AC3E}">
        <p14:creationId xmlns:p14="http://schemas.microsoft.com/office/powerpoint/2010/main" val="15270951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713779" cy="4391587"/>
          </a:xfrm>
          <a:prstGeom prst="rect">
            <a:avLst/>
          </a:prstGeom>
        </p:spPr>
        <p:txBody>
          <a:bodyPr wrap="square">
            <a:spAutoFit/>
          </a:bodyPr>
          <a:lstStyle/>
          <a:p>
            <a:pPr algn="just">
              <a:lnSpc>
                <a:spcPct val="200000"/>
              </a:lnSpc>
            </a:pPr>
            <a:r>
              <a:rPr lang="en-US" altLang="zh-CN" sz="2400" spc="-100" dirty="0">
                <a:latin typeface="黑体" panose="02010609060101010101" pitchFamily="49" charset="-122"/>
                <a:ea typeface="黑体" panose="02010609060101010101" pitchFamily="49" charset="-122"/>
              </a:rPr>
              <a:t>2.</a:t>
            </a:r>
            <a:r>
              <a:rPr lang="zh-CN" altLang="en-US" sz="2400" spc="-100" dirty="0">
                <a:latin typeface="黑体" panose="02010609060101010101" pitchFamily="49" charset="-122"/>
                <a:ea typeface="黑体" panose="02010609060101010101" pitchFamily="49" charset="-122"/>
              </a:rPr>
              <a:t>电功</a:t>
            </a:r>
          </a:p>
          <a:p>
            <a:pPr algn="just">
              <a:lnSpc>
                <a:spcPct val="20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定义</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电流通过导体所做的功叫作电功</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符号</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 </a:t>
            </a:r>
          </a:p>
          <a:p>
            <a:pPr algn="just">
              <a:lnSpc>
                <a:spcPct val="200000"/>
              </a:lnSpc>
            </a:pPr>
            <a:r>
              <a:rPr lang="en-US" altLang="zh-CN" sz="2400" spc="-100" dirty="0">
                <a:latin typeface="宋体" panose="02010600030101010101" pitchFamily="2" charset="-122"/>
                <a:ea typeface="宋体" panose="02010600030101010101" pitchFamily="2" charset="-122"/>
              </a:rPr>
              <a:t>(3)</a:t>
            </a:r>
            <a:r>
              <a:rPr lang="zh-CN" altLang="en-US" sz="2400" spc="-100" dirty="0">
                <a:latin typeface="宋体" panose="02010600030101010101" pitchFamily="2" charset="-122"/>
                <a:ea typeface="宋体" panose="02010600030101010101" pitchFamily="2" charset="-122"/>
              </a:rPr>
              <a:t>本质</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电流做功的过程就是将电能转化为其他形式的能的过程</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有多少电能发生了转化</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电流就做了多少功</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宋体" panose="02010600030101010101" pitchFamily="2" charset="-122"/>
                <a:ea typeface="宋体" panose="02010600030101010101" pitchFamily="2" charset="-122"/>
              </a:rPr>
              <a:t>(4)</a:t>
            </a:r>
            <a:r>
              <a:rPr lang="zh-CN" altLang="en-US" sz="2400" spc="-100" dirty="0">
                <a:latin typeface="宋体" panose="02010600030101010101" pitchFamily="2" charset="-122"/>
                <a:ea typeface="宋体" panose="02010600030101010101" pitchFamily="2" charset="-122"/>
              </a:rPr>
              <a:t>单位</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国际单位是焦</a:t>
            </a:r>
            <a:r>
              <a:rPr lang="en-US" altLang="zh-CN" sz="2400" spc="-100" dirty="0">
                <a:latin typeface="宋体" panose="02010600030101010101" pitchFamily="2" charset="-122"/>
                <a:ea typeface="宋体" panose="02010600030101010101" pitchFamily="2"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常用单位是千瓦时</a:t>
            </a:r>
            <a:r>
              <a:rPr lang="en-US" altLang="zh-CN" sz="2400" spc="-100" dirty="0">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p>
        </p:txBody>
      </p:sp>
      <p:sp>
        <p:nvSpPr>
          <p:cNvPr id="11" name="矩形 10">
            <a:extLst>
              <a:ext uri="{FF2B5EF4-FFF2-40B4-BE49-F238E27FC236}">
                <a16:creationId xmlns:a16="http://schemas.microsoft.com/office/drawing/2014/main" xmlns="" id="{0EEC4B82-8E0D-4322-BB1E-698E0F07787C}"/>
              </a:ext>
            </a:extLst>
          </p:cNvPr>
          <p:cNvSpPr/>
          <p:nvPr/>
        </p:nvSpPr>
        <p:spPr>
          <a:xfrm>
            <a:off x="2366383" y="3071209"/>
            <a:ext cx="441146"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W</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0495824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电功和电能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713779" cy="4190891"/>
              </a:xfrm>
              <a:prstGeom prst="rect">
                <a:avLst/>
              </a:prstGeom>
            </p:spPr>
            <p:txBody>
              <a:bodyPr wrap="square">
                <a:spAutoFit/>
              </a:bodyPr>
              <a:lstStyle/>
              <a:p>
                <a:pPr algn="just">
                  <a:lnSpc>
                    <a:spcPct val="150000"/>
                  </a:lnSpc>
                </a:pPr>
                <a:r>
                  <a:rPr lang="en-US" altLang="zh-CN" sz="2400" spc="-100" dirty="0">
                    <a:latin typeface="宋体" panose="02010600030101010101" pitchFamily="2" charset="-122"/>
                    <a:ea typeface="宋体" panose="02010600030101010101" pitchFamily="2" charset="-122"/>
                  </a:rPr>
                  <a:t>(5)</a:t>
                </a:r>
                <a:r>
                  <a:rPr lang="zh-CN" altLang="en-US" sz="2400" spc="-100" dirty="0">
                    <a:latin typeface="宋体" panose="02010600030101010101" pitchFamily="2" charset="-122"/>
                    <a:ea typeface="宋体" panose="02010600030101010101" pitchFamily="2" charset="-122"/>
                  </a:rPr>
                  <a:t>电功的计算</a:t>
                </a:r>
              </a:p>
              <a:p>
                <a:pPr algn="just">
                  <a:lnSpc>
                    <a:spcPct val="150000"/>
                  </a:lnSpc>
                </a:pPr>
                <a:r>
                  <a:rPr lang="en-US" altLang="zh-CN" sz="2400" spc="-100" dirty="0">
                    <a:latin typeface="宋体" panose="02010600030101010101" pitchFamily="2" charset="-122"/>
                    <a:ea typeface="宋体" panose="02010600030101010101" pitchFamily="2" charset="-122"/>
                  </a:rPr>
                  <a:t>ⅰ.</a:t>
                </a:r>
                <a:r>
                  <a:rPr lang="zh-CN" altLang="en-US" sz="2400" spc="-100" dirty="0">
                    <a:latin typeface="宋体" panose="02010600030101010101" pitchFamily="2" charset="-122"/>
                    <a:ea typeface="宋体" panose="02010600030101010101" pitchFamily="2" charset="-122"/>
                  </a:rPr>
                  <a:t>公式</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．式中</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latin typeface="宋体" panose="02010600030101010101" pitchFamily="2" charset="-122"/>
                    <a:ea typeface="宋体" panose="02010600030101010101" pitchFamily="2" charset="-122"/>
                  </a:rPr>
                  <a:t>表示电压</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spc="-100" dirty="0">
                    <a:latin typeface="宋体" panose="02010600030101010101" pitchFamily="2" charset="-122"/>
                    <a:ea typeface="宋体" panose="02010600030101010101" pitchFamily="2" charset="-122"/>
                  </a:rPr>
                  <a:t>表示电流</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spc="-100" dirty="0">
                    <a:latin typeface="宋体" panose="02010600030101010101" pitchFamily="2" charset="-122"/>
                    <a:ea typeface="宋体" panose="02010600030101010101" pitchFamily="2" charset="-122"/>
                  </a:rPr>
                  <a:t>表示时间</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zh-CN" altLang="en-US" sz="2400" spc="-100" dirty="0">
                    <a:latin typeface="宋体" panose="02010600030101010101" pitchFamily="2" charset="-122"/>
                    <a:ea typeface="宋体" panose="02010600030101010101" pitchFamily="2" charset="-122"/>
                  </a:rPr>
                  <a:t>表示电功</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 </a:t>
                </a:r>
              </a:p>
              <a:p>
                <a:pPr algn="just">
                  <a:lnSpc>
                    <a:spcPct val="150000"/>
                  </a:lnSpc>
                </a:pPr>
                <a:r>
                  <a:rPr lang="en-US" altLang="zh-CN" sz="2400" spc="-100" dirty="0">
                    <a:latin typeface="宋体" panose="02010600030101010101" pitchFamily="2" charset="-122"/>
                    <a:ea typeface="宋体" panose="02010600030101010101" pitchFamily="2" charset="-122"/>
                  </a:rPr>
                  <a:t>ⅱ.</a:t>
                </a:r>
                <a:r>
                  <a:rPr lang="zh-CN" altLang="en-US" sz="2400" spc="-100" dirty="0">
                    <a:latin typeface="宋体" panose="02010600030101010101" pitchFamily="2" charset="-122"/>
                    <a:ea typeface="宋体" panose="02010600030101010101" pitchFamily="2" charset="-122"/>
                  </a:rPr>
                  <a:t>理解</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电流通过导体做的功</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与导体两端的</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、导体中的</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和</a:t>
                </a:r>
                <a:r>
                  <a:rPr lang="en-US" altLang="zh-CN" sz="2400" spc="-100" dirty="0">
                    <a:latin typeface="宋体" panose="02010600030101010101" pitchFamily="2" charset="-122"/>
                    <a:ea typeface="宋体" panose="02010600030101010101" pitchFamily="2" charset="-122"/>
                  </a:rPr>
                  <a:t>____________</a:t>
                </a:r>
                <a:r>
                  <a:rPr lang="zh-CN" altLang="en-US" sz="2400" spc="-100" dirty="0">
                    <a:latin typeface="宋体" panose="02010600030101010101" pitchFamily="2" charset="-122"/>
                    <a:ea typeface="宋体" panose="02010600030101010101" pitchFamily="2" charset="-122"/>
                  </a:rPr>
                  <a:t>成正比</a:t>
                </a:r>
                <a:r>
                  <a:rPr lang="en-US" altLang="zh-CN" sz="2400" spc="-100" dirty="0">
                    <a:latin typeface="宋体" panose="02010600030101010101" pitchFamily="2" charset="-122"/>
                    <a:ea typeface="宋体" panose="02010600030101010101" pitchFamily="2" charset="-122"/>
                  </a:rPr>
                  <a:t>. </a:t>
                </a:r>
              </a:p>
              <a:p>
                <a:pPr algn="just">
                  <a:lnSpc>
                    <a:spcPct val="150000"/>
                  </a:lnSpc>
                </a:pPr>
                <a:r>
                  <a:rPr lang="en-US" altLang="zh-CN" sz="2400" spc="-100" dirty="0">
                    <a:latin typeface="宋体" panose="02010600030101010101" pitchFamily="2" charset="-122"/>
                    <a:ea typeface="宋体" panose="02010600030101010101" pitchFamily="2" charset="-122"/>
                  </a:rPr>
                  <a:t>ⅲ.</a:t>
                </a:r>
                <a:r>
                  <a:rPr lang="zh-CN" altLang="en-US" sz="2400" spc="-100" dirty="0">
                    <a:latin typeface="宋体" panose="02010600030101010101" pitchFamily="2" charset="-122"/>
                    <a:ea typeface="宋体" panose="02010600030101010101" pitchFamily="2" charset="-122"/>
                  </a:rPr>
                  <a:t>变形公式</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100" baseline="30000" dirty="0">
                    <a:latin typeface="宋体" panose="02010600030101010101" pitchFamily="2" charset="-122"/>
                    <a:ea typeface="宋体" panose="02010600030101010101" pitchFamily="2" charset="-122"/>
                  </a:rPr>
                  <a:t>2</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Rt</a:t>
                </a:r>
                <a:r>
                  <a:rPr lang="zh-CN" altLang="en-US"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14:m>
                  <m:oMath xmlns:m="http://schemas.openxmlformats.org/officeDocument/2006/math">
                    <m:f>
                      <m:fPr>
                        <m:ctrlPr>
                          <a:rPr lang="en-US" altLang="zh-CN" sz="2400" i="1" spc="-100" dirty="0" smtClean="0">
                            <a:latin typeface="Cambria Math"/>
                            <a:ea typeface="宋体" panose="02010600030101010101" pitchFamily="2" charset="-122"/>
                          </a:rPr>
                        </m:ctrlPr>
                      </m:fPr>
                      <m:num>
                        <m:sSup>
                          <m:sSupPr>
                            <m:ctrlPr>
                              <a:rPr lang="en-US" altLang="zh-CN" sz="2400" i="1" spc="-100" dirty="0" smtClean="0">
                                <a:latin typeface="Cambria Math"/>
                                <a:ea typeface="宋体" panose="02010600030101010101" pitchFamily="2" charset="-122"/>
                              </a:rPr>
                            </m:ctrlPr>
                          </m:sSupPr>
                          <m:e>
                            <m:r>
                              <a:rPr lang="en-US" altLang="zh-CN" sz="2400" i="1" spc="-100" dirty="0" smtClean="0">
                                <a:latin typeface="Cambria Math" panose="02040503050406030204" pitchFamily="18" charset="0"/>
                                <a:ea typeface="宋体" panose="02010600030101010101" pitchFamily="2" charset="-122"/>
                              </a:rPr>
                              <m:t>𝑈</m:t>
                            </m:r>
                          </m:e>
                          <m:sup>
                            <m:r>
                              <a:rPr lang="en-US" altLang="zh-CN" sz="2400" i="1" spc="-100" dirty="0" smtClean="0">
                                <a:latin typeface="Cambria Math" panose="02040503050406030204" pitchFamily="18" charset="0"/>
                                <a:ea typeface="宋体" panose="02010600030101010101" pitchFamily="2" charset="-122"/>
                              </a:rPr>
                              <m:t>2</m:t>
                            </m:r>
                          </m:sup>
                        </m:sSup>
                      </m:num>
                      <m:den>
                        <m:r>
                          <a:rPr lang="en-US" altLang="zh-CN" sz="2400" i="1" spc="-100" dirty="0" smtClean="0">
                            <a:latin typeface="Cambria Math" panose="02040503050406030204" pitchFamily="18" charset="0"/>
                            <a:ea typeface="宋体" panose="02010600030101010101" pitchFamily="2" charset="-122"/>
                          </a:rPr>
                          <m:t>𝑅</m:t>
                        </m:r>
                      </m:den>
                    </m:f>
                    <m:r>
                      <a:rPr lang="en-US" altLang="zh-CN" sz="2400" i="1" spc="-100" dirty="0" smtClean="0">
                        <a:latin typeface="Cambria Math" panose="02040503050406030204" pitchFamily="18" charset="0"/>
                        <a:ea typeface="宋体" panose="02010600030101010101" pitchFamily="2" charset="-122"/>
                      </a:rPr>
                      <m:t>𝑡</m:t>
                    </m:r>
                  </m:oMath>
                </a14:m>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这两个公式是结合欧姆定律推导出的</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因此仅适用于纯电阻电路</a:t>
                </a:r>
                <a:r>
                  <a:rPr lang="en-US" altLang="zh-CN" sz="2400" spc="-1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713779" cy="4190891"/>
              </a:xfrm>
              <a:prstGeom prst="rect">
                <a:avLst/>
              </a:prstGeom>
              <a:blipFill>
                <a:blip r:embed="rId2"/>
                <a:stretch>
                  <a:fillRect l="-853" r="-2218" b="-2180"/>
                </a:stretch>
              </a:blipFill>
            </p:spPr>
            <p:txBody>
              <a:bodyPr/>
              <a:lstStyle/>
              <a:p>
                <a:r>
                  <a:rPr lang="zh-CN" altLang="en-US">
                    <a:noFill/>
                  </a:rPr>
                  <a:t> </a:t>
                </a:r>
              </a:p>
            </p:txBody>
          </p:sp>
        </mc:Fallback>
      </mc:AlternateContent>
      <p:sp>
        <p:nvSpPr>
          <p:cNvPr id="11" name="矩形 10">
            <a:extLst>
              <a:ext uri="{FF2B5EF4-FFF2-40B4-BE49-F238E27FC236}">
                <a16:creationId xmlns:a16="http://schemas.microsoft.com/office/drawing/2014/main" xmlns="" id="{0EEC4B82-8E0D-4322-BB1E-698E0F07787C}"/>
              </a:ext>
            </a:extLst>
          </p:cNvPr>
          <p:cNvSpPr/>
          <p:nvPr/>
        </p:nvSpPr>
        <p:spPr>
          <a:xfrm>
            <a:off x="2706353" y="2004409"/>
            <a:ext cx="595035" cy="461665"/>
          </a:xfrm>
          <a:prstGeom prst="rect">
            <a:avLst/>
          </a:prstGeom>
        </p:spPr>
        <p:txBody>
          <a:bodyPr wrap="none">
            <a:spAutoFit/>
          </a:bodyPr>
          <a:lstStyle/>
          <a:p>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UIt</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419820E0-CFA4-489E-9017-B53B6F9C1F53}"/>
              </a:ext>
            </a:extLst>
          </p:cNvPr>
          <p:cNvSpPr/>
          <p:nvPr/>
        </p:nvSpPr>
        <p:spPr>
          <a:xfrm>
            <a:off x="7158559" y="307284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电压</a:t>
            </a:r>
          </a:p>
        </p:txBody>
      </p:sp>
      <p:sp>
        <p:nvSpPr>
          <p:cNvPr id="10" name="矩形 9">
            <a:extLst>
              <a:ext uri="{FF2B5EF4-FFF2-40B4-BE49-F238E27FC236}">
                <a16:creationId xmlns:a16="http://schemas.microsoft.com/office/drawing/2014/main" xmlns="" id="{C0A95BB8-2324-4F83-8D95-3FB913D93024}"/>
              </a:ext>
            </a:extLst>
          </p:cNvPr>
          <p:cNvSpPr/>
          <p:nvPr/>
        </p:nvSpPr>
        <p:spPr>
          <a:xfrm>
            <a:off x="10007267" y="307284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a:t>
            </a:r>
          </a:p>
        </p:txBody>
      </p:sp>
      <p:sp>
        <p:nvSpPr>
          <p:cNvPr id="12" name="矩形 11">
            <a:extLst>
              <a:ext uri="{FF2B5EF4-FFF2-40B4-BE49-F238E27FC236}">
                <a16:creationId xmlns:a16="http://schemas.microsoft.com/office/drawing/2014/main" xmlns="" id="{3485C094-2BFE-4C7E-924A-15C7A4F2A92E}"/>
              </a:ext>
            </a:extLst>
          </p:cNvPr>
          <p:cNvSpPr/>
          <p:nvPr/>
        </p:nvSpPr>
        <p:spPr>
          <a:xfrm>
            <a:off x="992221" y="3612104"/>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通电时间</a:t>
            </a:r>
          </a:p>
        </p:txBody>
      </p:sp>
    </p:spTree>
    <p:extLst>
      <p:ext uri="{BB962C8B-B14F-4D97-AF65-F5344CB8AC3E}">
        <p14:creationId xmlns:p14="http://schemas.microsoft.com/office/powerpoint/2010/main" val="155054760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0"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713779" cy="4177234"/>
          </a:xfrm>
          <a:prstGeom prst="rect">
            <a:avLst/>
          </a:prstGeom>
        </p:spPr>
        <p:txBody>
          <a:bodyPr wrap="square">
            <a:spAutoFit/>
          </a:bodyPr>
          <a:lstStyle/>
          <a:p>
            <a:pPr algn="just">
              <a:lnSpc>
                <a:spcPct val="150000"/>
              </a:lnSpc>
            </a:pPr>
            <a:r>
              <a:rPr lang="en-US" altLang="zh-CN" sz="2400" spc="-100" dirty="0">
                <a:latin typeface="黑体" panose="02010609060101010101" pitchFamily="49" charset="-122"/>
                <a:ea typeface="黑体" panose="02010609060101010101" pitchFamily="49" charset="-122"/>
              </a:rPr>
              <a:t>1.</a:t>
            </a:r>
            <a:r>
              <a:rPr lang="zh-CN" altLang="en-US" sz="2400" spc="-100" dirty="0">
                <a:latin typeface="黑体" panose="02010609060101010101" pitchFamily="49" charset="-122"/>
                <a:ea typeface="黑体" panose="02010609060101010101" pitchFamily="49" charset="-122"/>
              </a:rPr>
              <a:t>定义</a:t>
            </a:r>
            <a:r>
              <a:rPr lang="en-US" altLang="zh-CN" sz="2400" spc="-100" dirty="0">
                <a:latin typeface="黑体" panose="02010609060101010101" pitchFamily="49" charset="-122"/>
                <a:ea typeface="黑体" panose="02010609060101010101" pitchFamily="49" charset="-122"/>
              </a:rPr>
              <a:t>:</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和做功所用</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的比值</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用符号</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表示</a:t>
            </a:r>
            <a:r>
              <a:rPr lang="en-US" altLang="zh-CN" sz="2400" spc="-100" dirty="0">
                <a:latin typeface="宋体" panose="02010600030101010101" pitchFamily="2" charset="-122"/>
                <a:ea typeface="宋体" panose="02010600030101010101" pitchFamily="2" charset="-122"/>
              </a:rPr>
              <a:t>. </a:t>
            </a:r>
          </a:p>
          <a:p>
            <a:pPr algn="just">
              <a:lnSpc>
                <a:spcPct val="150000"/>
              </a:lnSpc>
            </a:pPr>
            <a:r>
              <a:rPr lang="en-US" altLang="zh-CN" sz="2400" spc="-100" dirty="0">
                <a:latin typeface="黑体" panose="02010609060101010101" pitchFamily="49" charset="-122"/>
                <a:ea typeface="黑体" panose="02010609060101010101" pitchFamily="49" charset="-122"/>
              </a:rPr>
              <a:t>2.</a:t>
            </a:r>
            <a:r>
              <a:rPr lang="zh-CN" altLang="en-US" sz="2400" spc="-100" dirty="0">
                <a:latin typeface="黑体" panose="02010609060101010101" pitchFamily="49" charset="-122"/>
                <a:ea typeface="黑体" panose="02010609060101010101" pitchFamily="49" charset="-122"/>
              </a:rPr>
              <a:t>物理意义</a:t>
            </a:r>
            <a:r>
              <a:rPr lang="en-US" altLang="zh-CN" sz="2400" spc="-100" dirty="0">
                <a:latin typeface="黑体" panose="02010609060101010101" pitchFamily="49" charset="-122"/>
                <a:ea typeface="黑体" panose="02010609060101010101" pitchFamily="49" charset="-122"/>
              </a:rPr>
              <a:t>:</a:t>
            </a:r>
            <a:r>
              <a:rPr lang="zh-CN" altLang="en-US" sz="2400" spc="-100" dirty="0">
                <a:latin typeface="宋体" panose="02010600030101010101" pitchFamily="2" charset="-122"/>
                <a:ea typeface="宋体" panose="02010600030101010101" pitchFamily="2" charset="-122"/>
              </a:rPr>
              <a:t>电功率是表示电流做功</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的物理量</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在数值上等于单位时间内电流所做的功</a:t>
            </a:r>
            <a:r>
              <a:rPr lang="en-US" altLang="zh-CN" sz="2400" spc="-100" dirty="0">
                <a:latin typeface="宋体" panose="02010600030101010101" pitchFamily="2" charset="-122"/>
                <a:ea typeface="宋体" panose="02010600030101010101" pitchFamily="2" charset="-122"/>
              </a:rPr>
              <a:t>. </a:t>
            </a:r>
          </a:p>
          <a:p>
            <a:pPr algn="just">
              <a:lnSpc>
                <a:spcPct val="150000"/>
              </a:lnSpc>
            </a:pPr>
            <a:r>
              <a:rPr lang="en-US" altLang="zh-CN" sz="2400" spc="-100" dirty="0">
                <a:latin typeface="黑体" panose="02010609060101010101" pitchFamily="49" charset="-122"/>
                <a:ea typeface="黑体" panose="02010609060101010101" pitchFamily="49" charset="-122"/>
              </a:rPr>
              <a:t>3.</a:t>
            </a:r>
            <a:r>
              <a:rPr lang="zh-CN" altLang="en-US" sz="2400" spc="-100" dirty="0">
                <a:latin typeface="黑体" panose="02010609060101010101" pitchFamily="49" charset="-122"/>
                <a:ea typeface="黑体" panose="02010609060101010101" pitchFamily="49" charset="-122"/>
              </a:rPr>
              <a:t>单位</a:t>
            </a:r>
            <a:r>
              <a:rPr lang="en-US" altLang="zh-CN" sz="2400" spc="-100" dirty="0">
                <a:latin typeface="黑体" panose="02010609060101010101" pitchFamily="49" charset="-122"/>
                <a:ea typeface="黑体" panose="02010609060101010101" pitchFamily="49"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简称</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符号</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spc="-100" dirty="0">
                <a:latin typeface="宋体" panose="02010600030101010101" pitchFamily="2" charset="-122"/>
                <a:ea typeface="宋体" panose="02010600030101010101" pitchFamily="2" charset="-122"/>
              </a:rPr>
              <a:t>1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J/s</a:t>
            </a:r>
            <a:r>
              <a:rPr lang="en-US" altLang="zh-CN" sz="2400" spc="-100" dirty="0">
                <a:latin typeface="宋体" panose="02010600030101010101" pitchFamily="2" charset="-122"/>
                <a:ea typeface="宋体" panose="02010600030101010101" pitchFamily="2" charset="-122"/>
              </a:rPr>
              <a:t>,1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,1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mW</a:t>
            </a:r>
            <a:r>
              <a:rPr lang="en-US" altLang="zh-CN" sz="2400" spc="-100" dirty="0">
                <a:latin typeface="宋体" panose="02010600030101010101" pitchFamily="2" charset="-122"/>
                <a:ea typeface="宋体" panose="02010600030101010101" pitchFamily="2" charset="-122"/>
              </a:rPr>
              <a:t>. </a:t>
            </a:r>
          </a:p>
          <a:p>
            <a:pPr algn="just">
              <a:lnSpc>
                <a:spcPct val="150000"/>
              </a:lnSpc>
            </a:pPr>
            <a:r>
              <a:rPr lang="en-US" altLang="zh-CN" sz="2400" spc="-100" dirty="0">
                <a:latin typeface="黑体" panose="02010609060101010101" pitchFamily="49" charset="-122"/>
                <a:ea typeface="黑体" panose="02010609060101010101" pitchFamily="49" charset="-122"/>
              </a:rPr>
              <a:t>4.</a:t>
            </a:r>
            <a:r>
              <a:rPr lang="zh-CN" altLang="en-US" sz="2400" spc="-100" dirty="0">
                <a:latin typeface="黑体" panose="02010609060101010101" pitchFamily="49" charset="-122"/>
                <a:ea typeface="黑体" panose="02010609060101010101" pitchFamily="49" charset="-122"/>
              </a:rPr>
              <a:t>公式</a:t>
            </a:r>
            <a:r>
              <a:rPr lang="en-US" altLang="zh-CN" sz="2400" spc="-100" dirty="0">
                <a:latin typeface="黑体" panose="02010609060101010101" pitchFamily="49" charset="-122"/>
                <a:ea typeface="黑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latin typeface="宋体" panose="02010600030101010101" pitchFamily="2" charset="-122"/>
                <a:ea typeface="宋体" panose="02010600030101010101" pitchFamily="2" charset="-122"/>
              </a:rPr>
              <a:t>=</a:t>
            </a:r>
            <a:r>
              <a:rPr lang="zh-CN" altLang="en-US" sz="3600" u="sng" spc="-100" dirty="0">
                <a:latin typeface="宋体" panose="02010600030101010101" pitchFamily="2" charset="-122"/>
                <a:ea typeface="宋体" panose="02010600030101010101" pitchFamily="2" charset="-122"/>
              </a:rPr>
              <a:t>　</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式中若电功</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zh-CN" altLang="en-US" sz="2400" spc="-100" dirty="0">
                <a:latin typeface="宋体" panose="02010600030101010101" pitchFamily="2" charset="-122"/>
                <a:ea typeface="宋体" panose="02010600030101010101" pitchFamily="2" charset="-122"/>
              </a:rPr>
              <a:t>的单位是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做功时间</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spc="-100" dirty="0">
                <a:latin typeface="宋体" panose="02010600030101010101" pitchFamily="2" charset="-122"/>
                <a:ea typeface="宋体" panose="02010600030101010101" pitchFamily="2" charset="-122"/>
              </a:rPr>
              <a:t>的单位是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则功率</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100" dirty="0">
                <a:latin typeface="宋体" panose="02010600030101010101" pitchFamily="2" charset="-122"/>
                <a:ea typeface="宋体" panose="02010600030101010101" pitchFamily="2" charset="-122"/>
              </a:rPr>
              <a:t>的单位就是</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若</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zh-CN" altLang="en-US" sz="2400" spc="-100" dirty="0">
                <a:latin typeface="宋体" panose="02010600030101010101" pitchFamily="2" charset="-122"/>
                <a:ea typeface="宋体" panose="02010600030101010101" pitchFamily="2" charset="-122"/>
              </a:rPr>
              <a:t>的单位是</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spc="-100" dirty="0" err="1">
                <a:latin typeface="宋体" panose="02010600030101010101" pitchFamily="2" charset="-122"/>
                <a:ea typeface="宋体" panose="02010600030101010101" pitchFamily="2" charset="-122"/>
              </a:rPr>
              <a:t>·</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err="1">
                <a:latin typeface="宋体" panose="02010600030101010101" pitchFamily="2" charset="-122"/>
                <a:ea typeface="宋体" panose="02010600030101010101" pitchFamily="2" charset="-122"/>
              </a:rPr>
              <a:t>,</a:t>
            </a:r>
            <a:r>
              <a:rPr lang="en-US" altLang="zh-CN" sz="2400" i="1" spc="-100" dirty="0" err="1">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spc="-100" dirty="0">
                <a:latin typeface="宋体" panose="02010600030101010101" pitchFamily="2" charset="-122"/>
                <a:ea typeface="宋体" panose="02010600030101010101" pitchFamily="2" charset="-122"/>
              </a:rPr>
              <a:t>的单位是</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则功率的单位就是</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C0A95BB8-2324-4F83-8D95-3FB913D93024}"/>
              </a:ext>
            </a:extLst>
          </p:cNvPr>
          <p:cNvSpPr/>
          <p:nvPr/>
        </p:nvSpPr>
        <p:spPr>
          <a:xfrm>
            <a:off x="1998389" y="140633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电功</a:t>
            </a:r>
          </a:p>
        </p:txBody>
      </p:sp>
      <p:sp>
        <p:nvSpPr>
          <p:cNvPr id="13" name="矩形 12">
            <a:extLst>
              <a:ext uri="{FF2B5EF4-FFF2-40B4-BE49-F238E27FC236}">
                <a16:creationId xmlns:a16="http://schemas.microsoft.com/office/drawing/2014/main" xmlns="" id="{B4F057CD-FE83-4946-8CE5-A19D54ED62D5}"/>
              </a:ext>
            </a:extLst>
          </p:cNvPr>
          <p:cNvSpPr/>
          <p:nvPr/>
        </p:nvSpPr>
        <p:spPr>
          <a:xfrm>
            <a:off x="4682974" y="140633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时间</a:t>
            </a:r>
          </a:p>
        </p:txBody>
      </p:sp>
      <p:sp>
        <p:nvSpPr>
          <p:cNvPr id="14" name="矩形 13">
            <a:extLst>
              <a:ext uri="{FF2B5EF4-FFF2-40B4-BE49-F238E27FC236}">
                <a16:creationId xmlns:a16="http://schemas.microsoft.com/office/drawing/2014/main" xmlns="" id="{5D856554-072E-4E94-9D92-7C8A748771E6}"/>
              </a:ext>
            </a:extLst>
          </p:cNvPr>
          <p:cNvSpPr/>
          <p:nvPr/>
        </p:nvSpPr>
        <p:spPr>
          <a:xfrm>
            <a:off x="7977158" y="1417616"/>
            <a:ext cx="37221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P</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B63A84CE-72FA-406A-89AE-F97E004DA4C0}"/>
              </a:ext>
            </a:extLst>
          </p:cNvPr>
          <p:cNvSpPr/>
          <p:nvPr/>
        </p:nvSpPr>
        <p:spPr>
          <a:xfrm>
            <a:off x="5599918" y="196903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快慢</a:t>
            </a:r>
          </a:p>
        </p:txBody>
      </p:sp>
      <p:sp>
        <p:nvSpPr>
          <p:cNvPr id="16" name="矩形 15">
            <a:extLst>
              <a:ext uri="{FF2B5EF4-FFF2-40B4-BE49-F238E27FC236}">
                <a16:creationId xmlns:a16="http://schemas.microsoft.com/office/drawing/2014/main" xmlns="" id="{535E4249-582E-4A34-9C62-60944A5B1F59}"/>
              </a:ext>
            </a:extLst>
          </p:cNvPr>
          <p:cNvSpPr/>
          <p:nvPr/>
        </p:nvSpPr>
        <p:spPr>
          <a:xfrm>
            <a:off x="1998388" y="304812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瓦特</a:t>
            </a:r>
          </a:p>
        </p:txBody>
      </p:sp>
      <p:sp>
        <p:nvSpPr>
          <p:cNvPr id="17" name="矩形 16">
            <a:extLst>
              <a:ext uri="{FF2B5EF4-FFF2-40B4-BE49-F238E27FC236}">
                <a16:creationId xmlns:a16="http://schemas.microsoft.com/office/drawing/2014/main" xmlns="" id="{C1525B58-B990-42AE-B05A-99712285F294}"/>
              </a:ext>
            </a:extLst>
          </p:cNvPr>
          <p:cNvSpPr/>
          <p:nvPr/>
        </p:nvSpPr>
        <p:spPr>
          <a:xfrm>
            <a:off x="4037089" y="304812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瓦</a:t>
            </a:r>
          </a:p>
        </p:txBody>
      </p:sp>
      <p:sp>
        <p:nvSpPr>
          <p:cNvPr id="18" name="矩形 17">
            <a:extLst>
              <a:ext uri="{FF2B5EF4-FFF2-40B4-BE49-F238E27FC236}">
                <a16:creationId xmlns:a16="http://schemas.microsoft.com/office/drawing/2014/main" xmlns="" id="{8F31AD46-FD8C-440E-B313-9104646B97FE}"/>
              </a:ext>
            </a:extLst>
          </p:cNvPr>
          <p:cNvSpPr/>
          <p:nvPr/>
        </p:nvSpPr>
        <p:spPr>
          <a:xfrm>
            <a:off x="5700423" y="3061033"/>
            <a:ext cx="474810"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W</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矩形 18">
            <a:extLst>
              <a:ext uri="{FF2B5EF4-FFF2-40B4-BE49-F238E27FC236}">
                <a16:creationId xmlns:a16="http://schemas.microsoft.com/office/drawing/2014/main" xmlns="" id="{63801A1B-26F0-41AC-844A-51EA4A081340}"/>
              </a:ext>
            </a:extLst>
          </p:cNvPr>
          <p:cNvSpPr/>
          <p:nvPr/>
        </p:nvSpPr>
        <p:spPr>
          <a:xfrm>
            <a:off x="1968684" y="361420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0" name="矩形 19">
            <a:extLst>
              <a:ext uri="{FF2B5EF4-FFF2-40B4-BE49-F238E27FC236}">
                <a16:creationId xmlns:a16="http://schemas.microsoft.com/office/drawing/2014/main" xmlns="" id="{B4E937AF-A6ED-48FC-9163-AF522606B709}"/>
              </a:ext>
            </a:extLst>
          </p:cNvPr>
          <p:cNvSpPr/>
          <p:nvPr/>
        </p:nvSpPr>
        <p:spPr>
          <a:xfrm>
            <a:off x="4155808" y="3614209"/>
            <a:ext cx="806631"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1000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1" name="矩形 20">
            <a:extLst>
              <a:ext uri="{FF2B5EF4-FFF2-40B4-BE49-F238E27FC236}">
                <a16:creationId xmlns:a16="http://schemas.microsoft.com/office/drawing/2014/main" xmlns="" id="{C5643A96-1187-4D57-ADF4-4C1EE845EB9B}"/>
              </a:ext>
            </a:extLst>
          </p:cNvPr>
          <p:cNvSpPr/>
          <p:nvPr/>
        </p:nvSpPr>
        <p:spPr>
          <a:xfrm>
            <a:off x="6422932" y="3614209"/>
            <a:ext cx="806631"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1000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矩形 21">
                <a:extLst>
                  <a:ext uri="{FF2B5EF4-FFF2-40B4-BE49-F238E27FC236}">
                    <a16:creationId xmlns:a16="http://schemas.microsoft.com/office/drawing/2014/main" xmlns="" id="{F3764590-AE4C-4F59-97E9-B9EC40C9ECBB}"/>
                  </a:ext>
                </a:extLst>
              </p:cNvPr>
              <p:cNvSpPr/>
              <p:nvPr/>
            </p:nvSpPr>
            <p:spPr>
              <a:xfrm>
                <a:off x="2519107" y="4188177"/>
                <a:ext cx="565411" cy="78374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𝑊</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𝑡</m:t>
                          </m:r>
                        </m:den>
                      </m:f>
                    </m:oMath>
                  </m:oMathPara>
                </a14:m>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22" name="矩形 21">
                <a:extLst>
                  <a:ext uri="{FF2B5EF4-FFF2-40B4-BE49-F238E27FC236}">
                    <a16:creationId xmlns:a16="http://schemas.microsoft.com/office/drawing/2014/main" id="{F3764590-AE4C-4F59-97E9-B9EC40C9ECBB}"/>
                  </a:ext>
                </a:extLst>
              </p:cNvPr>
              <p:cNvSpPr>
                <a:spLocks noRot="1" noChangeAspect="1" noMove="1" noResize="1" noEditPoints="1" noAdjustHandles="1" noChangeArrowheads="1" noChangeShapeType="1" noTextEdit="1"/>
              </p:cNvSpPr>
              <p:nvPr/>
            </p:nvSpPr>
            <p:spPr>
              <a:xfrm>
                <a:off x="2519107" y="4188177"/>
                <a:ext cx="565411" cy="783741"/>
              </a:xfrm>
              <a:prstGeom prst="rect">
                <a:avLst/>
              </a:prstGeom>
              <a:blipFill>
                <a:blip r:embed="rId2"/>
                <a:stretch>
                  <a:fillRect/>
                </a:stretch>
              </a:blipFill>
            </p:spPr>
            <p:txBody>
              <a:bodyPr/>
              <a:lstStyle/>
              <a:p>
                <a:r>
                  <a:rPr lang="zh-CN" altLang="en-US">
                    <a:noFill/>
                  </a:rPr>
                  <a:t> </a:t>
                </a:r>
              </a:p>
            </p:txBody>
          </p:sp>
        </mc:Fallback>
      </mc:AlternateContent>
      <p:sp>
        <p:nvSpPr>
          <p:cNvPr id="23" name="矩形 22">
            <a:extLst>
              <a:ext uri="{FF2B5EF4-FFF2-40B4-BE49-F238E27FC236}">
                <a16:creationId xmlns:a16="http://schemas.microsoft.com/office/drawing/2014/main" xmlns="" id="{01D496A2-235C-43DB-BC9E-FFFE1B09D90A}"/>
              </a:ext>
            </a:extLst>
          </p:cNvPr>
          <p:cNvSpPr/>
          <p:nvPr/>
        </p:nvSpPr>
        <p:spPr>
          <a:xfrm>
            <a:off x="1809243" y="4979920"/>
            <a:ext cx="474810"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W</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4" name="矩形 23">
            <a:extLst>
              <a:ext uri="{FF2B5EF4-FFF2-40B4-BE49-F238E27FC236}">
                <a16:creationId xmlns:a16="http://schemas.microsoft.com/office/drawing/2014/main" xmlns="" id="{2A154F60-27E4-4068-90E7-F98A6DF14615}"/>
              </a:ext>
            </a:extLst>
          </p:cNvPr>
          <p:cNvSpPr/>
          <p:nvPr/>
        </p:nvSpPr>
        <p:spPr>
          <a:xfrm>
            <a:off x="9593366" y="4979920"/>
            <a:ext cx="628698"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kW</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0942331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3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3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3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3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3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3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3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5" grpId="0"/>
      <p:bldP spid="16" grpId="0"/>
      <p:bldP spid="17" grpId="0"/>
      <p:bldP spid="18" grpId="0"/>
      <p:bldP spid="19" grpId="0"/>
      <p:bldP spid="20" grpId="0"/>
      <p:bldP spid="21" grpId="0"/>
      <p:bldP spid="22" grpId="0" animBg="1"/>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第一节　电路的简单计算和分析</a:t>
            </a:r>
          </a:p>
        </p:txBody>
      </p:sp>
    </p:spTree>
    <p:extLst>
      <p:ext uri="{BB962C8B-B14F-4D97-AF65-F5344CB8AC3E}">
        <p14:creationId xmlns:p14="http://schemas.microsoft.com/office/powerpoint/2010/main" val="1192237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713779" cy="4817537"/>
              </a:xfrm>
              <a:prstGeom prst="rect">
                <a:avLst/>
              </a:prstGeom>
            </p:spPr>
            <p:txBody>
              <a:bodyPr wrap="square">
                <a:spAutoFit/>
              </a:bodyPr>
              <a:lstStyle/>
              <a:p>
                <a:pPr algn="just">
                  <a:lnSpc>
                    <a:spcPct val="200000"/>
                  </a:lnSpc>
                </a:pPr>
                <a:r>
                  <a:rPr lang="en-US" altLang="zh-CN" sz="2400" spc="-100" dirty="0">
                    <a:latin typeface="黑体" panose="02010609060101010101" pitchFamily="49" charset="-122"/>
                    <a:ea typeface="黑体" panose="02010609060101010101" pitchFamily="49" charset="-122"/>
                  </a:rPr>
                  <a:t>5.</a:t>
                </a:r>
                <a:r>
                  <a:rPr lang="zh-CN" altLang="en-US" sz="2400" spc="-100" dirty="0">
                    <a:latin typeface="黑体" panose="02010609060101010101" pitchFamily="49" charset="-122"/>
                    <a:ea typeface="黑体" panose="02010609060101010101" pitchFamily="49" charset="-122"/>
                  </a:rPr>
                  <a:t>变形公式</a:t>
                </a:r>
              </a:p>
              <a:p>
                <a:pPr algn="just">
                  <a:lnSpc>
                    <a:spcPct val="200000"/>
                  </a:lnSpc>
                </a:pPr>
                <a:r>
                  <a:rPr lang="en-US" altLang="zh-CN" sz="2400" spc="-100" dirty="0">
                    <a:latin typeface="宋体" panose="02010600030101010101" pitchFamily="2" charset="-122"/>
                    <a:ea typeface="宋体" panose="02010600030101010101" pitchFamily="2" charset="-122"/>
                  </a:rPr>
                  <a:t>(1)</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计算电功</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计算时间</a:t>
                </a:r>
                <a:r>
                  <a:rPr lang="en-US" altLang="zh-CN" sz="2400" spc="-100" dirty="0">
                    <a:latin typeface="宋体" panose="02010600030101010101" pitchFamily="2" charset="-122"/>
                    <a:ea typeface="宋体" panose="02010600030101010101" pitchFamily="2" charset="-122"/>
                  </a:rPr>
                  <a:t>). </a:t>
                </a:r>
              </a:p>
              <a:p>
                <a:pPr algn="just">
                  <a:lnSpc>
                    <a:spcPct val="20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电功率与电流、电压的关系</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 </a:t>
                </a:r>
              </a:p>
              <a:p>
                <a:pPr algn="just">
                  <a:lnSpc>
                    <a:spcPct val="200000"/>
                  </a:lnSpc>
                </a:pPr>
                <a:r>
                  <a:rPr lang="en-US" altLang="zh-CN" sz="2400" spc="-100" dirty="0">
                    <a:latin typeface="宋体" panose="02010600030101010101" pitchFamily="2" charset="-122"/>
                    <a:ea typeface="宋体" panose="02010600030101010101" pitchFamily="2" charset="-122"/>
                  </a:rPr>
                  <a:t>(3)</a:t>
                </a:r>
                <a:r>
                  <a:rPr lang="zh-CN" altLang="en-US" sz="2400" spc="-100" dirty="0">
                    <a:latin typeface="宋体" panose="02010600030101010101" pitchFamily="2" charset="-122"/>
                    <a:ea typeface="宋体" panose="02010600030101010101" pitchFamily="2" charset="-122"/>
                  </a:rPr>
                  <a:t>结合欧姆定律</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可推导出</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100" baseline="30000" dirty="0">
                    <a:latin typeface="宋体" panose="02010600030101010101" pitchFamily="2" charset="-122"/>
                    <a:ea typeface="宋体" panose="02010600030101010101" pitchFamily="2" charset="-122"/>
                  </a:rPr>
                  <a:t>2</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latin typeface="宋体" panose="02010600030101010101" pitchFamily="2" charset="-122"/>
                    <a:ea typeface="宋体" panose="02010600030101010101" pitchFamily="2" charset="-122"/>
                  </a:rPr>
                  <a:t>=</a:t>
                </a:r>
                <a14:m>
                  <m:oMath xmlns:m="http://schemas.openxmlformats.org/officeDocument/2006/math">
                    <m:f>
                      <m:fPr>
                        <m:ctrlPr>
                          <a:rPr lang="en-US" altLang="zh-CN" sz="2400" i="1" spc="-100" dirty="0" smtClean="0">
                            <a:latin typeface="Cambria Math"/>
                            <a:ea typeface="宋体" panose="02010600030101010101" pitchFamily="2" charset="-122"/>
                          </a:rPr>
                        </m:ctrlPr>
                      </m:fPr>
                      <m:num>
                        <m:sSup>
                          <m:sSupPr>
                            <m:ctrlPr>
                              <a:rPr lang="en-US" altLang="zh-CN" sz="2400" i="1" spc="-100" dirty="0" smtClean="0">
                                <a:latin typeface="Cambria Math"/>
                                <a:ea typeface="宋体" panose="02010600030101010101" pitchFamily="2" charset="-122"/>
                              </a:rPr>
                            </m:ctrlPr>
                          </m:sSupPr>
                          <m:e>
                            <m:r>
                              <a:rPr lang="en-US" altLang="zh-CN" sz="2400" i="1" spc="-100" dirty="0" smtClean="0">
                                <a:latin typeface="Cambria Math" panose="02040503050406030204" pitchFamily="18" charset="0"/>
                                <a:ea typeface="宋体" panose="02010600030101010101" pitchFamily="2" charset="-122"/>
                              </a:rPr>
                              <m:t>𝑈</m:t>
                            </m:r>
                          </m:e>
                          <m:sup>
                            <m:r>
                              <a:rPr lang="en-US" altLang="zh-CN" sz="2400" i="1" spc="-100" dirty="0" smtClean="0">
                                <a:latin typeface="Cambria Math" panose="02040503050406030204" pitchFamily="18" charset="0"/>
                                <a:ea typeface="宋体" panose="02010600030101010101" pitchFamily="2" charset="-122"/>
                              </a:rPr>
                              <m:t>2</m:t>
                            </m:r>
                          </m:sup>
                        </m:sSup>
                      </m:num>
                      <m:den>
                        <m:r>
                          <a:rPr lang="en-US" altLang="zh-CN" sz="2400" i="1" spc="-100" dirty="0" smtClean="0">
                            <a:latin typeface="Cambria Math" panose="02040503050406030204" pitchFamily="18" charset="0"/>
                            <a:ea typeface="宋体" panose="02010600030101010101" pitchFamily="2" charset="-122"/>
                          </a:rPr>
                          <m:t>𝑅</m:t>
                        </m:r>
                      </m:den>
                    </m:f>
                  </m:oMath>
                </a14:m>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仅适用于纯电阻电路</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黑体" panose="02010609060101010101" pitchFamily="49" charset="-122"/>
                    <a:ea typeface="黑体" panose="02010609060101010101" pitchFamily="49" charset="-122"/>
                  </a:rPr>
                  <a:t>6.</a:t>
                </a:r>
                <a:r>
                  <a:rPr lang="zh-CN" altLang="en-US" sz="2400" spc="-100" dirty="0">
                    <a:latin typeface="黑体" panose="02010609060101010101" pitchFamily="49" charset="-122"/>
                    <a:ea typeface="黑体" panose="02010609060101010101" pitchFamily="49" charset="-122"/>
                  </a:rPr>
                  <a:t>电功率的估计</a:t>
                </a:r>
                <a:r>
                  <a:rPr lang="en-US" altLang="zh-CN" sz="2400" spc="-100" dirty="0">
                    <a:latin typeface="黑体" panose="02010609060101010101" pitchFamily="49" charset="-122"/>
                    <a:ea typeface="黑体" panose="02010609060101010101" pitchFamily="49" charset="-122"/>
                  </a:rPr>
                  <a:t>:</a:t>
                </a:r>
                <a:r>
                  <a:rPr lang="zh-CN" altLang="en-US" sz="2400" spc="-100" dirty="0">
                    <a:latin typeface="宋体" panose="02010600030101010101" pitchFamily="2" charset="-122"/>
                    <a:ea typeface="宋体" panose="02010600030101010101" pitchFamily="2" charset="-122"/>
                  </a:rPr>
                  <a:t>家用空调的电功率约</a:t>
                </a:r>
                <a:r>
                  <a:rPr lang="en-US" altLang="zh-CN" sz="2400" spc="-100" dirty="0">
                    <a:latin typeface="宋体" panose="02010600030101010101" pitchFamily="2" charset="-122"/>
                    <a:ea typeface="宋体" panose="02010600030101010101" pitchFamily="2" charset="-122"/>
                  </a:rPr>
                  <a:t>1 000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液晶电视机的电功率约</a:t>
                </a:r>
                <a:r>
                  <a:rPr lang="en-US" altLang="zh-CN" sz="2400" spc="-100" dirty="0">
                    <a:latin typeface="宋体" panose="02010600030101010101" pitchFamily="2" charset="-122"/>
                    <a:ea typeface="宋体" panose="02010600030101010101" pitchFamily="2" charset="-122"/>
                  </a:rPr>
                  <a:t>100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家庭节能灯的电功率约</a:t>
                </a:r>
                <a:r>
                  <a:rPr lang="en-US" altLang="zh-CN" sz="2400" spc="-100" dirty="0">
                    <a:latin typeface="宋体" panose="02010600030101010101" pitchFamily="2" charset="-122"/>
                    <a:ea typeface="宋体" panose="02010600030101010101" pitchFamily="2" charset="-122"/>
                  </a:rPr>
                  <a:t>20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713779" cy="4817537"/>
              </a:xfrm>
              <a:prstGeom prst="rect">
                <a:avLst/>
              </a:prstGeom>
              <a:blipFill>
                <a:blip r:embed="rId2"/>
                <a:stretch>
                  <a:fillRect l="-853" r="-853" b="-2023"/>
                </a:stretch>
              </a:blipFill>
            </p:spPr>
            <p:txBody>
              <a:bodyPr/>
              <a:lstStyle/>
              <a:p>
                <a:r>
                  <a:rPr lang="zh-CN" altLang="en-US">
                    <a:noFill/>
                  </a:rPr>
                  <a:t> </a:t>
                </a:r>
              </a:p>
            </p:txBody>
          </p:sp>
        </mc:Fallback>
      </mc:AlternateContent>
      <p:sp>
        <p:nvSpPr>
          <p:cNvPr id="10" name="矩形 9">
            <a:extLst>
              <a:ext uri="{FF2B5EF4-FFF2-40B4-BE49-F238E27FC236}">
                <a16:creationId xmlns:a16="http://schemas.microsoft.com/office/drawing/2014/main" xmlns="" id="{C0A95BB8-2324-4F83-8D95-3FB913D93024}"/>
              </a:ext>
            </a:extLst>
          </p:cNvPr>
          <p:cNvSpPr/>
          <p:nvPr/>
        </p:nvSpPr>
        <p:spPr>
          <a:xfrm>
            <a:off x="2021834" y="2317354"/>
            <a:ext cx="457176"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Pt</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 name="矩形 24">
                <a:extLst>
                  <a:ext uri="{FF2B5EF4-FFF2-40B4-BE49-F238E27FC236}">
                    <a16:creationId xmlns:a16="http://schemas.microsoft.com/office/drawing/2014/main" xmlns="" id="{284CC24A-13EA-4D54-9A3C-B8DC14D86B9C}"/>
                  </a:ext>
                </a:extLst>
              </p:cNvPr>
              <p:cNvSpPr/>
              <p:nvPr/>
            </p:nvSpPr>
            <p:spPr>
              <a:xfrm>
                <a:off x="4932295" y="2157502"/>
                <a:ext cx="565411" cy="781368"/>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𝑊</m:t>
                          </m:r>
                        </m:num>
                        <m:den>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𝑃</m:t>
                          </m:r>
                        </m:den>
                      </m:f>
                    </m:oMath>
                  </m:oMathPara>
                </a14:m>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25" name="矩形 24">
                <a:extLst>
                  <a:ext uri="{FF2B5EF4-FFF2-40B4-BE49-F238E27FC236}">
                    <a16:creationId xmlns:a16="http://schemas.microsoft.com/office/drawing/2014/main" id="{284CC24A-13EA-4D54-9A3C-B8DC14D86B9C}"/>
                  </a:ext>
                </a:extLst>
              </p:cNvPr>
              <p:cNvSpPr>
                <a:spLocks noRot="1" noChangeAspect="1" noMove="1" noResize="1" noEditPoints="1" noAdjustHandles="1" noChangeArrowheads="1" noChangeShapeType="1" noTextEdit="1"/>
              </p:cNvSpPr>
              <p:nvPr/>
            </p:nvSpPr>
            <p:spPr>
              <a:xfrm>
                <a:off x="4932295" y="2157502"/>
                <a:ext cx="565411" cy="781368"/>
              </a:xfrm>
              <a:prstGeom prst="rect">
                <a:avLst/>
              </a:prstGeom>
              <a:blipFill>
                <a:blip r:embed="rId3"/>
                <a:stretch>
                  <a:fillRect/>
                </a:stretch>
              </a:blipFill>
            </p:spPr>
            <p:txBody>
              <a:bodyPr/>
              <a:lstStyle/>
              <a:p>
                <a:r>
                  <a:rPr lang="zh-CN" altLang="en-US">
                    <a:noFill/>
                  </a:rPr>
                  <a:t> </a:t>
                </a:r>
              </a:p>
            </p:txBody>
          </p:sp>
        </mc:Fallback>
      </mc:AlternateContent>
      <p:sp>
        <p:nvSpPr>
          <p:cNvPr id="26" name="矩形 25">
            <a:extLst>
              <a:ext uri="{FF2B5EF4-FFF2-40B4-BE49-F238E27FC236}">
                <a16:creationId xmlns:a16="http://schemas.microsoft.com/office/drawing/2014/main" xmlns="" id="{59981294-80DA-4284-AE88-B6EA145FA1E1}"/>
              </a:ext>
            </a:extLst>
          </p:cNvPr>
          <p:cNvSpPr/>
          <p:nvPr/>
        </p:nvSpPr>
        <p:spPr>
          <a:xfrm>
            <a:off x="5456671" y="3049396"/>
            <a:ext cx="510076"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UI</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4682526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3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5" grpId="0" animBg="1"/>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713779" cy="4391587"/>
          </a:xfrm>
          <a:prstGeom prst="rect">
            <a:avLst/>
          </a:prstGeom>
        </p:spPr>
        <p:txBody>
          <a:bodyPr wrap="square">
            <a:spAutoFit/>
          </a:bodyPr>
          <a:lstStyle/>
          <a:p>
            <a:pPr algn="just">
              <a:lnSpc>
                <a:spcPct val="200000"/>
              </a:lnSpc>
            </a:pPr>
            <a:r>
              <a:rPr lang="en-US" altLang="zh-CN" sz="2400" spc="-100" dirty="0">
                <a:latin typeface="黑体" panose="02010609060101010101" pitchFamily="49" charset="-122"/>
                <a:ea typeface="黑体" panose="02010609060101010101" pitchFamily="49" charset="-122"/>
              </a:rPr>
              <a:t>7.</a:t>
            </a:r>
            <a:r>
              <a:rPr lang="zh-CN" altLang="en-US" sz="2400" spc="-100" dirty="0">
                <a:latin typeface="黑体" panose="02010609060101010101" pitchFamily="49" charset="-122"/>
                <a:ea typeface="黑体" panose="02010609060101010101" pitchFamily="49" charset="-122"/>
              </a:rPr>
              <a:t>额定功率和实际功率</a:t>
            </a:r>
          </a:p>
          <a:p>
            <a:pPr algn="just">
              <a:lnSpc>
                <a:spcPct val="20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额定电压和额定功率</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用电器</a:t>
            </a:r>
            <a:r>
              <a:rPr lang="zh-CN" altLang="en-US" sz="2400" u="sng"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时的电压称作额定电压</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用电器</a:t>
            </a:r>
            <a:r>
              <a:rPr lang="en-US" altLang="zh-CN" sz="2400" spc="-100" dirty="0">
                <a:latin typeface="宋体" panose="02010600030101010101" pitchFamily="2" charset="-122"/>
                <a:ea typeface="宋体" panose="02010600030101010101" pitchFamily="2" charset="-122"/>
              </a:rPr>
              <a:t>____________________</a:t>
            </a:r>
            <a:r>
              <a:rPr lang="zh-CN" altLang="en-US" sz="2400" spc="-100" dirty="0">
                <a:latin typeface="宋体" panose="02010600030101010101" pitchFamily="2" charset="-122"/>
                <a:ea typeface="宋体" panose="02010600030101010101" pitchFamily="2" charset="-122"/>
              </a:rPr>
              <a:t>时的电功率称作额定功率</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用电器铭牌上一般会标注额定电压和额定功率</a:t>
            </a:r>
            <a:r>
              <a:rPr lang="en-US" altLang="zh-CN" sz="2400" spc="-100" dirty="0">
                <a:latin typeface="宋体" panose="02010600030101010101" pitchFamily="2" charset="-122"/>
                <a:ea typeface="宋体" panose="02010600030101010101" pitchFamily="2" charset="-122"/>
              </a:rPr>
              <a:t>. </a:t>
            </a:r>
          </a:p>
          <a:p>
            <a:pPr algn="just">
              <a:lnSpc>
                <a:spcPct val="20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实际功率</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用电器在实际电压下工作时的电功率称作实际功率</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实际功率反映了电流做功的快慢</a:t>
            </a:r>
            <a:r>
              <a:rPr lang="en-US" altLang="zh-CN" sz="2400" spc="-1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EB4C901B-6D76-4B4E-B924-678B4C3BCA97}"/>
              </a:ext>
            </a:extLst>
          </p:cNvPr>
          <p:cNvSpPr/>
          <p:nvPr/>
        </p:nvSpPr>
        <p:spPr>
          <a:xfrm>
            <a:off x="5518367" y="2273839"/>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正常工作</a:t>
            </a:r>
          </a:p>
        </p:txBody>
      </p:sp>
      <p:sp>
        <p:nvSpPr>
          <p:cNvPr id="11" name="矩形 10">
            <a:extLst>
              <a:ext uri="{FF2B5EF4-FFF2-40B4-BE49-F238E27FC236}">
                <a16:creationId xmlns:a16="http://schemas.microsoft.com/office/drawing/2014/main" xmlns="" id="{223779C1-28A6-4A3C-8559-22C946431227}"/>
              </a:ext>
            </a:extLst>
          </p:cNvPr>
          <p:cNvSpPr/>
          <p:nvPr/>
        </p:nvSpPr>
        <p:spPr>
          <a:xfrm>
            <a:off x="912689" y="3035803"/>
            <a:ext cx="2659702"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在额定电压下工作</a:t>
            </a:r>
          </a:p>
        </p:txBody>
      </p:sp>
    </p:spTree>
    <p:extLst>
      <p:ext uri="{BB962C8B-B14F-4D97-AF65-F5344CB8AC3E}">
        <p14:creationId xmlns:p14="http://schemas.microsoft.com/office/powerpoint/2010/main" val="419968679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713779" cy="698268"/>
          </a:xfrm>
          <a:prstGeom prst="rect">
            <a:avLst/>
          </a:prstGeom>
        </p:spPr>
        <p:txBody>
          <a:bodyPr wrap="square">
            <a:spAutoFit/>
          </a:bodyPr>
          <a:lstStyle/>
          <a:p>
            <a:pPr algn="just">
              <a:lnSpc>
                <a:spcPct val="200000"/>
              </a:lnSpc>
            </a:pPr>
            <a:r>
              <a:rPr lang="en-US" altLang="zh-CN" sz="2400" spc="-100" dirty="0">
                <a:latin typeface="宋体" panose="02010600030101010101" pitchFamily="2" charset="-122"/>
                <a:ea typeface="宋体" panose="02010600030101010101" pitchFamily="2" charset="-122"/>
              </a:rPr>
              <a:t>(3)</a:t>
            </a:r>
            <a:r>
              <a:rPr lang="zh-CN" altLang="en-US" sz="2400" spc="-100" dirty="0">
                <a:latin typeface="宋体" panose="02010600030101010101" pitchFamily="2" charset="-122"/>
                <a:ea typeface="宋体" panose="02010600030101010101" pitchFamily="2" charset="-122"/>
              </a:rPr>
              <a:t>实际功率与额定功率的关系</a:t>
            </a:r>
            <a:endParaRPr lang="en-US" altLang="zh-CN" sz="2400" spc="-100" dirty="0">
              <a:latin typeface="宋体" panose="02010600030101010101" pitchFamily="2" charset="-122"/>
              <a:ea typeface="宋体" panose="02010600030101010101" pitchFamily="2" charset="-122"/>
            </a:endParaRPr>
          </a:p>
        </p:txBody>
      </p:sp>
      <p:graphicFrame>
        <p:nvGraphicFramePr>
          <p:cNvPr id="2" name="表格 1">
            <a:extLst>
              <a:ext uri="{FF2B5EF4-FFF2-40B4-BE49-F238E27FC236}">
                <a16:creationId xmlns:a16="http://schemas.microsoft.com/office/drawing/2014/main" xmlns="" id="{C75AC0E8-A5B8-4BD1-BDBD-D3B42CCFC25D}"/>
              </a:ext>
            </a:extLst>
          </p:cNvPr>
          <p:cNvGraphicFramePr>
            <a:graphicFrameLocks noGrp="1"/>
          </p:cNvGraphicFramePr>
          <p:nvPr>
            <p:extLst>
              <p:ext uri="{D42A27DB-BD31-4B8C-83A1-F6EECF244321}">
                <p14:modId xmlns:p14="http://schemas.microsoft.com/office/powerpoint/2010/main" val="3553433387"/>
              </p:ext>
            </p:extLst>
          </p:nvPr>
        </p:nvGraphicFramePr>
        <p:xfrm>
          <a:off x="838200" y="2292343"/>
          <a:ext cx="10515599" cy="1872000"/>
        </p:xfrm>
        <a:graphic>
          <a:graphicData uri="http://schemas.openxmlformats.org/drawingml/2006/table">
            <a:tbl>
              <a:tblPr firstRow="1" firstCol="1" bandRow="1">
                <a:tableStyleId>{5C22544A-7EE6-4342-B048-85BDC9FD1C3A}</a:tableStyleId>
              </a:tblPr>
              <a:tblGrid>
                <a:gridCol w="2666999">
                  <a:extLst>
                    <a:ext uri="{9D8B030D-6E8A-4147-A177-3AD203B41FA5}">
                      <a16:colId xmlns:a16="http://schemas.microsoft.com/office/drawing/2014/main" xmlns="" val="418412552"/>
                    </a:ext>
                  </a:extLst>
                </a:gridCol>
                <a:gridCol w="3130062">
                  <a:extLst>
                    <a:ext uri="{9D8B030D-6E8A-4147-A177-3AD203B41FA5}">
                      <a16:colId xmlns:a16="http://schemas.microsoft.com/office/drawing/2014/main" xmlns="" val="168545406"/>
                    </a:ext>
                  </a:extLst>
                </a:gridCol>
                <a:gridCol w="4718538">
                  <a:extLst>
                    <a:ext uri="{9D8B030D-6E8A-4147-A177-3AD203B41FA5}">
                      <a16:colId xmlns:a16="http://schemas.microsoft.com/office/drawing/2014/main" xmlns="" val="1577171738"/>
                    </a:ext>
                  </a:extLst>
                </a:gridCol>
              </a:tblGrid>
              <a:tr h="468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用电器两端的电压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用电器的电功率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用电器的工作情况</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5400" marR="25400" marT="0" marB="0" anchor="ctr"/>
                </a:tc>
                <a:extLst>
                  <a:ext uri="{0D108BD9-81ED-4DB2-BD59-A6C34878D82A}">
                    <a16:rowId xmlns:a16="http://schemas.microsoft.com/office/drawing/2014/main" xmlns="" val="1370614492"/>
                  </a:ext>
                </a:extLst>
              </a:tr>
              <a:tr h="468000">
                <a:tc>
                  <a:txBody>
                    <a:bodyPr/>
                    <a:lstStyle/>
                    <a:p>
                      <a:pPr algn="ctr">
                        <a:lnSpc>
                          <a:spcPct val="100000"/>
                        </a:lnSpc>
                        <a:spcAft>
                          <a:spcPts val="0"/>
                        </a:spcAft>
                      </a:pPr>
                      <a:r>
                        <a:rPr lang="en-US" sz="2000" b="0" i="1"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chemeClr val="tx1"/>
                          </a:solidFill>
                          <a:effectLst/>
                          <a:latin typeface="宋体" panose="02010600030101010101" pitchFamily="2" charset="-122"/>
                          <a:ea typeface="宋体" panose="02010600030101010101" pitchFamily="2" charset="-122"/>
                        </a:rPr>
                        <a:t>实</a:t>
                      </a:r>
                      <a:r>
                        <a:rPr lang="zh-CN" altLang="en-US" sz="2000" b="0" baseline="0" dirty="0">
                          <a:solidFill>
                            <a:schemeClr val="tx1"/>
                          </a:solidFill>
                          <a:effectLst/>
                          <a:latin typeface="宋体" panose="02010600030101010101" pitchFamily="2" charset="-122"/>
                          <a:ea typeface="宋体" panose="02010600030101010101" pitchFamily="2" charset="-122"/>
                        </a:rPr>
                        <a:t>＞</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chemeClr val="tx1"/>
                          </a:solidFill>
                          <a:effectLst/>
                          <a:latin typeface="宋体" panose="02010600030101010101" pitchFamily="2" charset="-122"/>
                          <a:ea typeface="宋体" panose="02010600030101010101" pitchFamily="2" charset="-122"/>
                        </a:rPr>
                        <a:t>额</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实</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额</a:t>
                      </a:r>
                      <a:r>
                        <a:rPr lang="en-US" sz="2000" baseline="-25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不能正常工作</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容易损坏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5400" marR="25400" marT="0" marB="0" anchor="ctr"/>
                </a:tc>
                <a:extLst>
                  <a:ext uri="{0D108BD9-81ED-4DB2-BD59-A6C34878D82A}">
                    <a16:rowId xmlns:a16="http://schemas.microsoft.com/office/drawing/2014/main" xmlns="" val="2095317839"/>
                  </a:ext>
                </a:extLst>
              </a:tr>
              <a:tr h="468000">
                <a:tc>
                  <a:txBody>
                    <a:bodyPr/>
                    <a:lstStyle/>
                    <a:p>
                      <a:pPr algn="ctr">
                        <a:lnSpc>
                          <a:spcPct val="100000"/>
                        </a:lnSpc>
                        <a:spcAft>
                          <a:spcPts val="0"/>
                        </a:spcAft>
                      </a:pP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chemeClr val="tx1"/>
                          </a:solidFill>
                          <a:effectLst/>
                          <a:latin typeface="宋体" panose="02010600030101010101" pitchFamily="2" charset="-122"/>
                          <a:ea typeface="宋体" panose="02010600030101010101" pitchFamily="2" charset="-122"/>
                        </a:rPr>
                        <a:t>实</a:t>
                      </a:r>
                      <a:r>
                        <a:rPr lang="zh-CN" altLang="en-US" sz="2000" b="0" baseline="0" dirty="0">
                          <a:solidFill>
                            <a:schemeClr val="tx1"/>
                          </a:solidFill>
                          <a:effectLst/>
                          <a:latin typeface="宋体" panose="02010600030101010101" pitchFamily="2" charset="-122"/>
                          <a:ea typeface="宋体" panose="02010600030101010101" pitchFamily="2" charset="-122"/>
                        </a:rPr>
                        <a:t>＜</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chemeClr val="tx1"/>
                          </a:solidFill>
                          <a:effectLst/>
                          <a:latin typeface="宋体" panose="02010600030101010101" pitchFamily="2" charset="-122"/>
                          <a:ea typeface="宋体" panose="02010600030101010101" pitchFamily="2" charset="-122"/>
                        </a:rPr>
                        <a:t>额</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实</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额</a:t>
                      </a:r>
                      <a:r>
                        <a:rPr lang="en-US" sz="2000" baseline="-25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不能正常工作</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甚至不工作</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5400" marR="25400" marT="0" marB="0" anchor="ctr"/>
                </a:tc>
                <a:extLst>
                  <a:ext uri="{0D108BD9-81ED-4DB2-BD59-A6C34878D82A}">
                    <a16:rowId xmlns:a16="http://schemas.microsoft.com/office/drawing/2014/main" xmlns="" val="39217817"/>
                  </a:ext>
                </a:extLst>
              </a:tr>
              <a:tr h="468000">
                <a:tc>
                  <a:txBody>
                    <a:bodyPr/>
                    <a:lstStyle/>
                    <a:p>
                      <a:pPr algn="ctr">
                        <a:lnSpc>
                          <a:spcPct val="100000"/>
                        </a:lnSpc>
                        <a:spcAft>
                          <a:spcPts val="0"/>
                        </a:spcAft>
                      </a:pP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chemeClr val="tx1"/>
                          </a:solidFill>
                          <a:effectLst/>
                          <a:latin typeface="宋体" panose="02010600030101010101" pitchFamily="2" charset="-122"/>
                          <a:ea typeface="宋体" panose="02010600030101010101" pitchFamily="2" charset="-122"/>
                        </a:rPr>
                        <a:t>实</a:t>
                      </a:r>
                      <a:r>
                        <a:rPr lang="zh-CN" altLang="en-US" sz="2000" b="0" baseline="0" dirty="0">
                          <a:solidFill>
                            <a:schemeClr val="tx1"/>
                          </a:solidFill>
                          <a:effectLst/>
                          <a:latin typeface="宋体" panose="02010600030101010101" pitchFamily="2" charset="-122"/>
                          <a:ea typeface="宋体" panose="02010600030101010101" pitchFamily="2" charset="-122"/>
                        </a:rPr>
                        <a:t>＝</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chemeClr val="tx1"/>
                          </a:solidFill>
                          <a:effectLst/>
                          <a:latin typeface="宋体" panose="02010600030101010101" pitchFamily="2" charset="-122"/>
                          <a:ea typeface="宋体" panose="02010600030101010101" pitchFamily="2" charset="-122"/>
                        </a:rPr>
                        <a:t>额</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实</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额</a:t>
                      </a:r>
                      <a:r>
                        <a:rPr lang="en-US" sz="2000" baseline="-25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正常工作</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5400" marR="25400" marT="0" marB="0" anchor="ctr"/>
                </a:tc>
                <a:extLst>
                  <a:ext uri="{0D108BD9-81ED-4DB2-BD59-A6C34878D82A}">
                    <a16:rowId xmlns:a16="http://schemas.microsoft.com/office/drawing/2014/main" xmlns="" val="3220272307"/>
                  </a:ext>
                </a:extLst>
              </a:tr>
            </a:tbl>
          </a:graphicData>
        </a:graphic>
      </p:graphicFrame>
      <p:sp>
        <p:nvSpPr>
          <p:cNvPr id="11" name="矩形 10">
            <a:extLst>
              <a:ext uri="{FF2B5EF4-FFF2-40B4-BE49-F238E27FC236}">
                <a16:creationId xmlns:a16="http://schemas.microsoft.com/office/drawing/2014/main" xmlns="" id="{223779C1-28A6-4A3C-8559-22C946431227}"/>
              </a:ext>
            </a:extLst>
          </p:cNvPr>
          <p:cNvSpPr/>
          <p:nvPr/>
        </p:nvSpPr>
        <p:spPr>
          <a:xfrm>
            <a:off x="4804750" y="2781341"/>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2" name="矩形 11">
            <a:extLst>
              <a:ext uri="{FF2B5EF4-FFF2-40B4-BE49-F238E27FC236}">
                <a16:creationId xmlns:a16="http://schemas.microsoft.com/office/drawing/2014/main" xmlns="" id="{7B6AE146-5A4D-46A6-B37B-3E707A02A41D}"/>
              </a:ext>
            </a:extLst>
          </p:cNvPr>
          <p:cNvSpPr/>
          <p:nvPr/>
        </p:nvSpPr>
        <p:spPr>
          <a:xfrm>
            <a:off x="4804750" y="3241430"/>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3" name="矩形 12">
            <a:extLst>
              <a:ext uri="{FF2B5EF4-FFF2-40B4-BE49-F238E27FC236}">
                <a16:creationId xmlns:a16="http://schemas.microsoft.com/office/drawing/2014/main" xmlns="" id="{1E9612BF-5B9D-463B-8F7F-B43E070DE2BE}"/>
              </a:ext>
            </a:extLst>
          </p:cNvPr>
          <p:cNvSpPr/>
          <p:nvPr/>
        </p:nvSpPr>
        <p:spPr>
          <a:xfrm>
            <a:off x="4804750" y="3717341"/>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xmlns="" id="{7E82BA1E-D16F-4230-8D18-DB5880BCF0E0}"/>
                  </a:ext>
                </a:extLst>
              </p:cNvPr>
              <p:cNvSpPr/>
              <p:nvPr/>
            </p:nvSpPr>
            <p:spPr>
              <a:xfrm>
                <a:off x="763112" y="4237782"/>
                <a:ext cx="10713779" cy="1093056"/>
              </a:xfrm>
              <a:prstGeom prst="rect">
                <a:avLst/>
              </a:prstGeom>
            </p:spPr>
            <p:txBody>
              <a:bodyPr wrap="square">
                <a:spAutoFit/>
              </a:bodyPr>
              <a:lstStyle/>
              <a:p>
                <a:pPr>
                  <a:lnSpc>
                    <a:spcPct val="20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对于电阻变化可以忽略的纯电阻用电器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有 </a:t>
                </a:r>
                <a14:m>
                  <m:oMath xmlns:m="http://schemas.openxmlformats.org/officeDocument/2006/math">
                    <m:f>
                      <m:fPr>
                        <m:ctrlPr>
                          <a:rPr lang="en-US" altLang="zh-CN" sz="2400" i="1" dirty="0" smtClean="0">
                            <a:latin typeface="Cambria Math"/>
                            <a:ea typeface="宋体" panose="02010600030101010101" pitchFamily="2" charset="-122"/>
                          </a:rPr>
                        </m:ctrlPr>
                      </m:fPr>
                      <m:num>
                        <m:r>
                          <a:rPr lang="en-US" altLang="zh-CN" sz="2400" i="1" dirty="0" smtClean="0">
                            <a:latin typeface="Cambria Math" panose="02040503050406030204" pitchFamily="18" charset="0"/>
                            <a:ea typeface="宋体" panose="02010600030101010101" pitchFamily="2" charset="-122"/>
                          </a:rPr>
                          <m:t>𝑃</m:t>
                        </m:r>
                        <m:r>
                          <a:rPr lang="zh-CN" altLang="en-US" sz="2400" i="1" baseline="-25000" dirty="0" smtClean="0">
                            <a:latin typeface="Cambria Math" panose="02040503050406030204" pitchFamily="18" charset="0"/>
                            <a:ea typeface="宋体" panose="02010600030101010101" pitchFamily="2" charset="-122"/>
                          </a:rPr>
                          <m:t>实</m:t>
                        </m:r>
                      </m:num>
                      <m:den>
                        <m:r>
                          <a:rPr lang="en-US" altLang="zh-CN" sz="2400" i="1" dirty="0">
                            <a:latin typeface="Cambria Math" panose="02040503050406030204" pitchFamily="18" charset="0"/>
                            <a:ea typeface="宋体" panose="02010600030101010101" pitchFamily="2" charset="-122"/>
                          </a:rPr>
                          <m:t>𝑃</m:t>
                        </m:r>
                        <m:r>
                          <a:rPr lang="zh-CN" altLang="en-US" sz="2400" i="1" baseline="-25000" dirty="0" smtClean="0">
                            <a:latin typeface="Cambria Math" panose="02040503050406030204" pitchFamily="18" charset="0"/>
                            <a:ea typeface="宋体" panose="02010600030101010101" pitchFamily="2" charset="-122"/>
                          </a:rPr>
                          <m:t>额</m:t>
                        </m:r>
                      </m:den>
                    </m:f>
                    <m:r>
                      <a:rPr lang="en-US" altLang="zh-CN" sz="2400" i="1" dirty="0" smtClean="0">
                        <a:latin typeface="Cambria Math" panose="02040503050406030204" pitchFamily="18" charset="0"/>
                        <a:ea typeface="宋体" panose="02010600030101010101" pitchFamily="2" charset="-122"/>
                      </a:rPr>
                      <m:t>=</m:t>
                    </m:r>
                    <m:f>
                      <m:fPr>
                        <m:ctrlPr>
                          <a:rPr lang="en-US" altLang="zh-CN" sz="2400" i="1" dirty="0" smtClean="0">
                            <a:latin typeface="Cambria Math"/>
                            <a:ea typeface="宋体" panose="02010600030101010101" pitchFamily="2" charset="-122"/>
                          </a:rPr>
                        </m:ctrlPr>
                      </m:fPr>
                      <m:num>
                        <m:r>
                          <a:rPr lang="en-US" altLang="zh-CN" sz="2400" i="1" dirty="0">
                            <a:latin typeface="Cambria Math" panose="02040503050406030204" pitchFamily="18" charset="0"/>
                            <a:ea typeface="宋体" panose="02010600030101010101" pitchFamily="2" charset="-122"/>
                          </a:rPr>
                          <m:t>𝑈</m:t>
                        </m:r>
                        <m:r>
                          <a:rPr lang="zh-CN" altLang="en-US" sz="2400" i="1" baseline="-25000" dirty="0" smtClean="0">
                            <a:latin typeface="Cambria Math" panose="02040503050406030204" pitchFamily="18" charset="0"/>
                            <a:ea typeface="宋体" panose="02010600030101010101" pitchFamily="2" charset="-122"/>
                          </a:rPr>
                          <m:t>实</m:t>
                        </m:r>
                        <m:r>
                          <a:rPr lang="en-US" altLang="zh-CN" sz="2400" i="1" baseline="30000" dirty="0">
                            <a:latin typeface="Cambria Math" panose="02040503050406030204" pitchFamily="18" charset="0"/>
                            <a:ea typeface="宋体" panose="02010600030101010101" pitchFamily="2" charset="-122"/>
                          </a:rPr>
                          <m:t>2</m:t>
                        </m:r>
                      </m:num>
                      <m:den>
                        <m:r>
                          <a:rPr lang="en-US" altLang="zh-CN" sz="2400" i="1" dirty="0">
                            <a:latin typeface="Cambria Math" panose="02040503050406030204" pitchFamily="18" charset="0"/>
                            <a:ea typeface="宋体" panose="02010600030101010101" pitchFamily="2" charset="-122"/>
                          </a:rPr>
                          <m:t>𝑈</m:t>
                        </m:r>
                        <m:r>
                          <a:rPr lang="zh-CN" altLang="en-US" sz="2400" i="1" baseline="-25000" dirty="0" smtClean="0">
                            <a:latin typeface="Cambria Math" panose="02040503050406030204" pitchFamily="18" charset="0"/>
                            <a:ea typeface="宋体" panose="02010600030101010101" pitchFamily="2" charset="-122"/>
                          </a:rPr>
                          <m:t>额</m:t>
                        </m:r>
                        <m:r>
                          <a:rPr lang="en-US" altLang="zh-CN" sz="2400" i="1" baseline="30000" dirty="0" smtClean="0">
                            <a:latin typeface="Cambria Math" panose="02040503050406030204" pitchFamily="18" charset="0"/>
                            <a:ea typeface="宋体" panose="02010600030101010101" pitchFamily="2" charset="-122"/>
                          </a:rPr>
                          <m:t>2</m:t>
                        </m:r>
                      </m:den>
                    </m:f>
                  </m:oMath>
                </a14:m>
                <a:r>
                  <a:rPr lang="en-US" altLang="zh-CN" sz="2400" dirty="0">
                    <a:latin typeface="宋体" panose="02010600030101010101" pitchFamily="2" charset="-122"/>
                    <a:ea typeface="宋体" panose="02010600030101010101" pitchFamily="2" charset="-122"/>
                  </a:rPr>
                  <a:t>.</a:t>
                </a:r>
                <a:endParaRPr lang="zh-CN" altLang="en-US" sz="2400" dirty="0">
                  <a:latin typeface="宋体" panose="02010600030101010101" pitchFamily="2" charset="-122"/>
                  <a:ea typeface="宋体" panose="02010600030101010101" pitchFamily="2" charset="-122"/>
                </a:endParaRPr>
              </a:p>
            </p:txBody>
          </p:sp>
        </mc:Choice>
        <mc:Fallback xmlns="">
          <p:sp>
            <p:nvSpPr>
              <p:cNvPr id="3" name="矩形 2">
                <a:extLst>
                  <a:ext uri="{FF2B5EF4-FFF2-40B4-BE49-F238E27FC236}">
                    <a16:creationId xmlns:a16="http://schemas.microsoft.com/office/drawing/2014/main" id="{7E82BA1E-D16F-4230-8D18-DB5880BCF0E0}"/>
                  </a:ext>
                </a:extLst>
              </p:cNvPr>
              <p:cNvSpPr>
                <a:spLocks noRot="1" noChangeAspect="1" noMove="1" noResize="1" noEditPoints="1" noAdjustHandles="1" noChangeArrowheads="1" noChangeShapeType="1" noTextEdit="1"/>
              </p:cNvSpPr>
              <p:nvPr/>
            </p:nvSpPr>
            <p:spPr>
              <a:xfrm>
                <a:off x="763112" y="4237782"/>
                <a:ext cx="10713779" cy="1093056"/>
              </a:xfrm>
              <a:prstGeom prst="rect">
                <a:avLst/>
              </a:prstGeom>
              <a:blipFill>
                <a:blip r:embed="rId2"/>
                <a:stretch>
                  <a:fillRect l="-853" b="-22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5254061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713779" cy="3964803"/>
              </a:xfrm>
              <a:prstGeom prst="rect">
                <a:avLst/>
              </a:prstGeom>
            </p:spPr>
            <p:txBody>
              <a:bodyPr wrap="square">
                <a:spAutoFit/>
              </a:bodyPr>
              <a:lstStyle/>
              <a:p>
                <a:pPr algn="just">
                  <a:lnSpc>
                    <a:spcPct val="200000"/>
                  </a:lnSpc>
                </a:pPr>
                <a:r>
                  <a:rPr lang="en-US" altLang="zh-CN" sz="2400" spc="-100" dirty="0">
                    <a:latin typeface="黑体" panose="02010609060101010101" pitchFamily="49" charset="-122"/>
                    <a:ea typeface="黑体" panose="02010609060101010101" pitchFamily="49" charset="-122"/>
                  </a:rPr>
                  <a:t>8.</a:t>
                </a:r>
                <a:r>
                  <a:rPr lang="zh-CN" altLang="en-US" sz="2400" spc="-100" dirty="0">
                    <a:latin typeface="黑体" panose="02010609060101010101" pitchFamily="49" charset="-122"/>
                    <a:ea typeface="黑体" panose="02010609060101010101" pitchFamily="49" charset="-122"/>
                  </a:rPr>
                  <a:t>电功率的测量</a:t>
                </a:r>
              </a:p>
              <a:p>
                <a:pPr algn="just">
                  <a:lnSpc>
                    <a:spcPct val="20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实验中一般通过测量电流和电压来间接测量电功率</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UI</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家庭电路中可以利用电能表来测量用电器的实际功率</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只让待测用电器工作</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数出一定时间内电能表转盘转过的转数或指示灯闪烁的次数</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利用电能表常数计算出用电器消耗的电能</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再利用</a:t>
                </a:r>
                <a14:m>
                  <m:oMath xmlns:m="http://schemas.openxmlformats.org/officeDocument/2006/math">
                    <m:r>
                      <a:rPr lang="en-US" altLang="zh-CN" sz="2400" i="1" spc="-100" dirty="0" smtClean="0">
                        <a:latin typeface="Cambria Math" panose="02040503050406030204" pitchFamily="18" charset="0"/>
                        <a:ea typeface="宋体" panose="02010600030101010101" pitchFamily="2" charset="-122"/>
                      </a:rPr>
                      <m:t>𝑃</m:t>
                    </m:r>
                    <m:r>
                      <a:rPr lang="en-US" altLang="zh-CN" sz="2400" i="1" spc="-100" dirty="0" smtClean="0">
                        <a:latin typeface="Cambria Math" panose="02040503050406030204" pitchFamily="18" charset="0"/>
                        <a:ea typeface="宋体" panose="02010600030101010101" pitchFamily="2" charset="-122"/>
                      </a:rPr>
                      <m:t>=</m:t>
                    </m:r>
                    <m:f>
                      <m:fPr>
                        <m:ctrlPr>
                          <a:rPr lang="en-US" altLang="zh-CN" sz="2400" i="1" spc="-100" dirty="0" smtClean="0">
                            <a:latin typeface="Cambria Math"/>
                            <a:ea typeface="宋体" panose="02010600030101010101" pitchFamily="2" charset="-122"/>
                          </a:rPr>
                        </m:ctrlPr>
                      </m:fPr>
                      <m:num>
                        <m:r>
                          <a:rPr lang="en-US" altLang="zh-CN" sz="2400" i="1" spc="-100" dirty="0" smtClean="0">
                            <a:latin typeface="Cambria Math" panose="02040503050406030204" pitchFamily="18" charset="0"/>
                            <a:ea typeface="宋体" panose="02010600030101010101" pitchFamily="2" charset="-122"/>
                          </a:rPr>
                          <m:t>𝑊</m:t>
                        </m:r>
                      </m:num>
                      <m:den>
                        <m:r>
                          <a:rPr lang="en-US" altLang="zh-CN" sz="2400" i="1" spc="-100" dirty="0" smtClean="0">
                            <a:latin typeface="Cambria Math" panose="02040503050406030204" pitchFamily="18" charset="0"/>
                            <a:ea typeface="宋体" panose="02010600030101010101" pitchFamily="2" charset="-122"/>
                          </a:rPr>
                          <m:t>𝑡</m:t>
                        </m:r>
                      </m:den>
                    </m:f>
                  </m:oMath>
                </a14:m>
                <a:r>
                  <a:rPr lang="zh-CN" altLang="en-US" sz="2400" spc="-100" dirty="0">
                    <a:latin typeface="宋体" panose="02010600030101010101" pitchFamily="2" charset="-122"/>
                    <a:ea typeface="宋体" panose="02010600030101010101" pitchFamily="2" charset="-122"/>
                  </a:rPr>
                  <a:t>计算电功率</a:t>
                </a:r>
                <a:r>
                  <a:rPr lang="en-US" altLang="zh-CN" sz="2400" spc="-1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713779" cy="3964803"/>
              </a:xfrm>
              <a:prstGeom prst="rect">
                <a:avLst/>
              </a:prstGeom>
              <a:blipFill>
                <a:blip r:embed="rId2"/>
                <a:stretch>
                  <a:fillRect l="-853" r="-85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80836104"/>
      </p:ext>
    </p:extLst>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643754"/>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串联电路中的电功、电功率的规律</a:t>
                </a: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ⅰ.</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zh-CN" altLang="pl-PL"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串</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UIt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pl-PL"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同理</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pl-PL"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有</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pl-PL" sz="2400" spc="-50" baseline="-25000" dirty="0">
                    <a:solidFill>
                      <a:schemeClr val="tx1">
                        <a:lumMod val="85000"/>
                        <a:lumOff val="15000"/>
                      </a:schemeClr>
                    </a:solidFill>
                    <a:latin typeface="宋体" panose="02010600030101010101" pitchFamily="2" charset="-122"/>
                    <a:ea typeface="宋体" panose="02010600030101010101" pitchFamily="2" charset="-122"/>
                  </a:rPr>
                  <a:t>串</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ⅱ.</a:t>
                </a:r>
                <a14:m>
                  <m:oMath xmlns:m="http://schemas.openxmlformats.org/officeDocument/2006/math">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𝑊</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𝑊</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𝐼𝑡</m:t>
                        </m:r>
                      </m:num>
                      <m:den>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𝐼𝑡</m:t>
                        </m:r>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 </m:t>
                    </m:r>
                  </m:oMath>
                </a14:m>
                <a:r>
                  <a:rPr lang="pl-PL" altLang="zh-CN" sz="2400" i="0" spc="-50" dirty="0">
                    <a:solidFill>
                      <a:schemeClr val="tx1">
                        <a:lumMod val="85000"/>
                        <a:lumOff val="15000"/>
                      </a:schemeClr>
                    </a:solidFill>
                    <a:latin typeface="+mj-lt"/>
                    <a:ea typeface="宋体" panose="02010600030101010101" pitchFamily="2" charset="-122"/>
                    <a:cs typeface="楷体" panose="02010609060101010101" pitchFamily="49" charset="-122"/>
                  </a:rPr>
                  <a:t>;</a:t>
                </a:r>
                <a:r>
                  <a:rPr lang="zh-CN" altLang="pl-PL" sz="2400" i="0" spc="-50" dirty="0">
                    <a:solidFill>
                      <a:schemeClr val="tx1">
                        <a:lumMod val="85000"/>
                        <a:lumOff val="15000"/>
                      </a:schemeClr>
                    </a:solidFill>
                    <a:latin typeface="+mj-lt"/>
                    <a:ea typeface="宋体" panose="02010600030101010101" pitchFamily="2" charset="-122"/>
                    <a:cs typeface="楷体" panose="02010609060101010101" pitchFamily="49" charset="-122"/>
                  </a:rPr>
                  <a:t>同理</a:t>
                </a:r>
                <a:r>
                  <a:rPr lang="pl-PL" altLang="zh-CN" sz="2400" i="0" spc="-50" dirty="0">
                    <a:solidFill>
                      <a:schemeClr val="tx1">
                        <a:lumMod val="85000"/>
                        <a:lumOff val="15000"/>
                      </a:schemeClr>
                    </a:solidFill>
                    <a:latin typeface="+mj-lt"/>
                    <a:ea typeface="宋体" panose="02010600030101010101" pitchFamily="2" charset="-122"/>
                    <a:cs typeface="楷体" panose="02010609060101010101" pitchFamily="49" charset="-122"/>
                  </a:rPr>
                  <a:t>,</a:t>
                </a:r>
                <a:r>
                  <a:rPr lang="zh-CN" altLang="pl-PL" sz="2400" i="0" spc="-50" dirty="0">
                    <a:solidFill>
                      <a:schemeClr val="tx1">
                        <a:lumMod val="85000"/>
                        <a:lumOff val="15000"/>
                      </a:schemeClr>
                    </a:solidFill>
                    <a:latin typeface="+mj-lt"/>
                    <a:ea typeface="宋体" panose="02010600030101010101" pitchFamily="2" charset="-122"/>
                    <a:cs typeface="楷体" panose="02010609060101010101" pitchFamily="49" charset="-122"/>
                  </a:rPr>
                  <a:t>有</a:t>
                </a:r>
                <a14:m>
                  <m:oMath xmlns:m="http://schemas.openxmlformats.org/officeDocument/2006/math">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en-US" altLang="zh-CN" sz="2400" b="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 </m:t>
                            </m:r>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𝑃</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𝑃</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oMath>
                </a14:m>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2" name="矩形 11">
                <a:extLst>
                  <a:ext uri="{FF2B5EF4-FFF2-40B4-BE49-F238E27FC236}">
                    <a16:creationId xmlns:a16="http://schemas.microsoft.com/office/drawing/2014/main" id="{3EC6041D-EB7C-4673-99F2-894987F3CCA2}"/>
                  </a:ext>
                </a:extLst>
              </p:cNvPr>
              <p:cNvSpPr>
                <a:spLocks noRot="1" noChangeAspect="1" noMove="1" noResize="1" noEditPoints="1" noAdjustHandles="1" noChangeArrowheads="1" noChangeShapeType="1" noTextEdit="1"/>
              </p:cNvSpPr>
              <p:nvPr/>
            </p:nvSpPr>
            <p:spPr>
              <a:xfrm>
                <a:off x="757367" y="1703442"/>
                <a:ext cx="10694013" cy="3643754"/>
              </a:xfrm>
              <a:prstGeom prst="rect">
                <a:avLst/>
              </a:prstGeom>
              <a:blipFill>
                <a:blip r:embed="rId2"/>
                <a:stretch>
                  <a:fillRect l="-855"/>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6" name="18ZHONGKAOWULIBANG94.EPS" descr="id:2147490886;FounderCES">
            <a:extLst>
              <a:ext uri="{FF2B5EF4-FFF2-40B4-BE49-F238E27FC236}">
                <a16:creationId xmlns:a16="http://schemas.microsoft.com/office/drawing/2014/main" xmlns="" id="{E35D906C-DB62-49BD-B4D3-DE08940FD534}"/>
              </a:ext>
            </a:extLst>
          </p:cNvPr>
          <p:cNvPicPr>
            <a:picLocks noChangeAspect="1"/>
          </p:cNvPicPr>
          <p:nvPr/>
        </p:nvPicPr>
        <p:blipFill>
          <a:blip r:embed="rId3"/>
          <a:stretch>
            <a:fillRect/>
          </a:stretch>
        </p:blipFill>
        <p:spPr>
          <a:xfrm>
            <a:off x="4945856" y="2378180"/>
            <a:ext cx="2300288" cy="1553528"/>
          </a:xfrm>
          <a:prstGeom prst="rect">
            <a:avLst/>
          </a:prstGeom>
        </p:spPr>
      </p:pic>
    </p:spTree>
    <p:extLst>
      <p:ext uri="{BB962C8B-B14F-4D97-AF65-F5344CB8AC3E}">
        <p14:creationId xmlns:p14="http://schemas.microsoft.com/office/powerpoint/2010/main" val="3109181998"/>
      </p:ext>
    </p:extLst>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643754"/>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并联电路中的电功、电功率的规律</a:t>
                </a: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ⅰ.</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zh-CN" altLang="en-US"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UIt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UI</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UI</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同理</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有</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50" baseline="-25000" dirty="0">
                    <a:solidFill>
                      <a:schemeClr val="tx1">
                        <a:lumMod val="85000"/>
                        <a:lumOff val="15000"/>
                      </a:schemeClr>
                    </a:solidFill>
                    <a:latin typeface="宋体" panose="02010600030101010101" pitchFamily="2" charset="-122"/>
                    <a:ea typeface="宋体" panose="02010600030101010101" pitchFamily="2" charset="-122"/>
                  </a:rPr>
                  <a:t>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pl-PL"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pl-PL"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2</a:t>
                </a: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ⅱ.</a:t>
                </a:r>
                <a14:m>
                  <m:oMath xmlns:m="http://schemas.openxmlformats.org/officeDocument/2006/math">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𝑊</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𝑊</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𝑡</m:t>
                        </m:r>
                      </m:num>
                      <m:den>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𝑡</m:t>
                        </m:r>
                      </m:den>
                    </m:f>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den>
                    </m:f>
                  </m:oMath>
                </a14:m>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同理</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有</a:t>
                </a:r>
                <a14:m>
                  <m:oMath xmlns:m="http://schemas.openxmlformats.org/officeDocument/2006/math">
                    <m:f>
                      <m:f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𝑃</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𝑃</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e>
                          <m:sub>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den>
                    </m:f>
                    <m:r>
                      <a:rPr lang="pl-PL"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b>
                        </m:sSub>
                      </m:num>
                      <m:den>
                        <m:sSub>
                          <m:sSubPr>
                            <m:ctrlPr>
                              <a:rPr lang="pl-PL" altLang="zh-CN" sz="2400" i="1" spc="-50" dirty="0">
                                <a:solidFill>
                                  <a:schemeClr val="tx1">
                                    <a:lumMod val="85000"/>
                                    <a:lumOff val="15000"/>
                                  </a:schemeClr>
                                </a:solidFill>
                                <a:latin typeface="Cambria Math"/>
                                <a:ea typeface="宋体" panose="02010600030101010101" pitchFamily="2" charset="-122"/>
                                <a:cs typeface="楷体" panose="02010609060101010101" pitchFamily="49" charset="-122"/>
                              </a:rPr>
                            </m:ctrlPr>
                          </m:sSubPr>
                          <m:e>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e>
                          <m:sub>
                            <m:r>
                              <a:rPr lang="pl-PL"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1</m:t>
                            </m:r>
                          </m:sub>
                        </m:sSub>
                      </m:den>
                    </m:f>
                  </m:oMath>
                </a14:m>
                <a:r>
                  <a:rPr lang="pl-PL"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2" name="矩形 11">
                <a:extLst>
                  <a:ext uri="{FF2B5EF4-FFF2-40B4-BE49-F238E27FC236}">
                    <a16:creationId xmlns:a16="http://schemas.microsoft.com/office/drawing/2014/main" id="{3EC6041D-EB7C-4673-99F2-894987F3CCA2}"/>
                  </a:ext>
                </a:extLst>
              </p:cNvPr>
              <p:cNvSpPr>
                <a:spLocks noRot="1" noChangeAspect="1" noMove="1" noResize="1" noEditPoints="1" noAdjustHandles="1" noChangeArrowheads="1" noChangeShapeType="1" noTextEdit="1"/>
              </p:cNvSpPr>
              <p:nvPr/>
            </p:nvSpPr>
            <p:spPr>
              <a:xfrm>
                <a:off x="757367" y="1703442"/>
                <a:ext cx="10694013" cy="3643754"/>
              </a:xfrm>
              <a:prstGeom prst="rect">
                <a:avLst/>
              </a:prstGeom>
              <a:blipFill>
                <a:blip r:embed="rId2"/>
                <a:stretch>
                  <a:fillRect l="-855"/>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18ZHONGKAOWULIBANG95.EPS" descr="id:2147490893;FounderCES">
            <a:extLst>
              <a:ext uri="{FF2B5EF4-FFF2-40B4-BE49-F238E27FC236}">
                <a16:creationId xmlns:a16="http://schemas.microsoft.com/office/drawing/2014/main" xmlns="" id="{5A3BA8DB-C4F1-41B0-8B34-3BF70CDB3BF4}"/>
              </a:ext>
            </a:extLst>
          </p:cNvPr>
          <p:cNvPicPr>
            <a:picLocks noChangeAspect="1"/>
          </p:cNvPicPr>
          <p:nvPr/>
        </p:nvPicPr>
        <p:blipFill>
          <a:blip r:embed="rId3"/>
          <a:stretch>
            <a:fillRect/>
          </a:stretch>
        </p:blipFill>
        <p:spPr>
          <a:xfrm>
            <a:off x="4935855" y="2366364"/>
            <a:ext cx="2320290" cy="1413510"/>
          </a:xfrm>
          <a:prstGeom prst="rect">
            <a:avLst/>
          </a:prstGeom>
        </p:spPr>
      </p:pic>
    </p:spTree>
    <p:extLst>
      <p:ext uri="{BB962C8B-B14F-4D97-AF65-F5344CB8AC3E}">
        <p14:creationId xmlns:p14="http://schemas.microsoft.com/office/powerpoint/2010/main" val="4214429598"/>
      </p:ext>
    </p:extLst>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2221762"/>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电功率的物理意义</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对于用电器来说</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电功率反映了用电器消耗电能的快慢</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电功率大的用电器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单位时间内消耗的电能多</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大功率用电器“费电”</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或者说电功率反映了用电器将电能转化为其他形式的能的快慢</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电功率大的用电器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单位时间内将电能转化为其他形式的能多</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实际功率越大的灯泡越亮</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368254267"/>
      </p:ext>
    </p:extLst>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2775760"/>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一般认为</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灯泡的亮度由其实际功率决定</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两只额定电压相同的灯泡</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额定功率大的灯泡电阻小</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当它们串联时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额定功率大的灯泡两端的实际电压小</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因而实际功率小、亮度低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同理可推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当它们并联时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额定功率大的灯泡的亮度高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两只额定功率相同的灯泡串联时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额定电压大的亮度高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并联时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额定电压大的亮度低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以上讨论忽略了灯泡电阻的变化和灯丝被烧断的情形</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805561969"/>
      </p:ext>
    </p:extLst>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焦耳定律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10665775" cy="4437753"/>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电流的热效应</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电流通过导体时</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能转化成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能的现象</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影响因素</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电流、电阻、通电时间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电流越大、电阻越大、通电时间越长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导体产生的热量就越多</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电热与电功的关系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纯电阻电路将电能全部转化为内能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因此纯电阻电路中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电流做了多少功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就产生多少热量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即</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利用和防止</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利用电流的热效应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电热器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防止电流的热效应带来的损害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散热</a:t>
            </a:r>
            <a:r>
              <a:rPr lang="en-US" altLang="zh-CN" sz="2400" dirty="0">
                <a:latin typeface="宋体" panose="02010600030101010101" pitchFamily="2" charset="-122"/>
                <a:ea typeface="宋体" panose="02010600030101010101" pitchFamily="2" charset="-122"/>
              </a:rPr>
              <a:t>.</a:t>
            </a:r>
          </a:p>
        </p:txBody>
      </p:sp>
      <p:sp>
        <p:nvSpPr>
          <p:cNvPr id="12" name="矩形 11">
            <a:extLst>
              <a:ext uri="{FF2B5EF4-FFF2-40B4-BE49-F238E27FC236}">
                <a16:creationId xmlns:a16="http://schemas.microsoft.com/office/drawing/2014/main" xmlns="" id="{0F5D96CB-4346-4C71-898F-3AA01A7EBEA3}"/>
              </a:ext>
            </a:extLst>
          </p:cNvPr>
          <p:cNvSpPr/>
          <p:nvPr/>
        </p:nvSpPr>
        <p:spPr>
          <a:xfrm>
            <a:off x="4570543" y="1957943"/>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a:t>
            </a:r>
          </a:p>
        </p:txBody>
      </p:sp>
      <p:sp>
        <p:nvSpPr>
          <p:cNvPr id="17" name="矩形 16">
            <a:extLst>
              <a:ext uri="{FF2B5EF4-FFF2-40B4-BE49-F238E27FC236}">
                <a16:creationId xmlns:a16="http://schemas.microsoft.com/office/drawing/2014/main" xmlns="" id="{50F1246A-5D4F-495D-B0BB-7207CC34DF9D}"/>
              </a:ext>
            </a:extLst>
          </p:cNvPr>
          <p:cNvSpPr/>
          <p:nvPr/>
        </p:nvSpPr>
        <p:spPr>
          <a:xfrm>
            <a:off x="7044112" y="195794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a:t>
            </a:r>
          </a:p>
        </p:txBody>
      </p:sp>
    </p:spTree>
    <p:extLst>
      <p:ext uri="{BB962C8B-B14F-4D97-AF65-F5344CB8AC3E}">
        <p14:creationId xmlns:p14="http://schemas.microsoft.com/office/powerpoint/2010/main" val="30166311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焦耳定律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3654334"/>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焦耳定律</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内容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电流通过导体产生的热量跟</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成正比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跟导体的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成正比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跟</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成正比</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公式</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式中电流</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电阻</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通电时间</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热量</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推导式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对于纯电阻电路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有</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Pt</a:t>
                </a:r>
                <a:r>
                  <a:rPr lang="en-US" altLang="zh-CN" sz="2400" dirty="0">
                    <a:latin typeface="宋体" panose="02010600030101010101" pitchFamily="2" charset="-122"/>
                    <a:ea typeface="宋体" panose="02010600030101010101" pitchFamily="2" charset="-122"/>
                  </a:rPr>
                  <a:t>=</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UIt</a:t>
                </a:r>
                <a:r>
                  <a:rPr lang="en-US" altLang="zh-CN" sz="2400" dirty="0">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latin typeface="Cambria Math"/>
                            <a:ea typeface="宋体" panose="02010600030101010101" pitchFamily="2" charset="-122"/>
                          </a:rPr>
                        </m:ctrlPr>
                      </m:fPr>
                      <m:num>
                        <m:sSup>
                          <m:sSupPr>
                            <m:ctrlPr>
                              <a:rPr lang="en-US" altLang="zh-CN" sz="2400" i="1" dirty="0" smtClean="0">
                                <a:latin typeface="Cambria Math"/>
                                <a:ea typeface="宋体" panose="02010600030101010101" pitchFamily="2" charset="-122"/>
                              </a:rPr>
                            </m:ctrlPr>
                          </m:sSupPr>
                          <m:e>
                            <m:r>
                              <a:rPr lang="en-US" altLang="zh-CN" sz="2400" i="1" dirty="0" smtClean="0">
                                <a:latin typeface="Cambria Math" panose="02040503050406030204" pitchFamily="18" charset="0"/>
                                <a:ea typeface="宋体" panose="02010600030101010101" pitchFamily="2" charset="-122"/>
                              </a:rPr>
                              <m:t>𝑈</m:t>
                            </m:r>
                          </m:e>
                          <m:sup>
                            <m:r>
                              <a:rPr lang="en-US" altLang="zh-CN" sz="2400" i="1" dirty="0" smtClean="0">
                                <a:latin typeface="Cambria Math" panose="02040503050406030204" pitchFamily="18" charset="0"/>
                                <a:ea typeface="宋体" panose="02010600030101010101" pitchFamily="2" charset="-122"/>
                              </a:rPr>
                              <m:t>2</m:t>
                            </m:r>
                          </m:sup>
                        </m:sSup>
                      </m:num>
                      <m:den>
                        <m:r>
                          <a:rPr lang="en-US" altLang="zh-CN" sz="2400" i="1" dirty="0" smtClean="0">
                            <a:latin typeface="Cambria Math" panose="02040503050406030204" pitchFamily="18" charset="0"/>
                            <a:ea typeface="宋体" panose="02010600030101010101" pitchFamily="2" charset="-122"/>
                          </a:rPr>
                          <m:t>𝑅𝑡</m:t>
                        </m:r>
                      </m:den>
                    </m:f>
                  </m:oMath>
                </a14:m>
                <a:r>
                  <a:rPr lang="en-US" altLang="zh-CN" sz="24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3654334"/>
              </a:xfrm>
              <a:prstGeom prst="rect">
                <a:avLst/>
              </a:prstGeom>
              <a:blipFill>
                <a:blip r:embed="rId2"/>
                <a:stretch>
                  <a:fillRect l="-857" r="-914" b="-500"/>
                </a:stretch>
              </a:blipFill>
            </p:spPr>
            <p:txBody>
              <a:bodyPr/>
              <a:lstStyle/>
              <a:p>
                <a:r>
                  <a:rPr lang="zh-CN" altLang="en-US">
                    <a:noFill/>
                  </a:rPr>
                  <a:t> </a:t>
                </a:r>
              </a:p>
            </p:txBody>
          </p:sp>
        </mc:Fallback>
      </mc:AlternateContent>
      <p:sp>
        <p:nvSpPr>
          <p:cNvPr id="12" name="矩形 11">
            <a:extLst>
              <a:ext uri="{FF2B5EF4-FFF2-40B4-BE49-F238E27FC236}">
                <a16:creationId xmlns:a16="http://schemas.microsoft.com/office/drawing/2014/main" xmlns="" id="{0F5D96CB-4346-4C71-898F-3AA01A7EBEA3}"/>
              </a:ext>
            </a:extLst>
          </p:cNvPr>
          <p:cNvSpPr/>
          <p:nvPr/>
        </p:nvSpPr>
        <p:spPr>
          <a:xfrm>
            <a:off x="5707681" y="1945869"/>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电流的二次方</a:t>
            </a:r>
          </a:p>
        </p:txBody>
      </p:sp>
      <p:sp>
        <p:nvSpPr>
          <p:cNvPr id="8" name="矩形 7">
            <a:extLst>
              <a:ext uri="{FF2B5EF4-FFF2-40B4-BE49-F238E27FC236}">
                <a16:creationId xmlns:a16="http://schemas.microsoft.com/office/drawing/2014/main" xmlns="" id="{FD6F8418-8499-4F47-9750-F0F8C8B9E5BF}"/>
              </a:ext>
            </a:extLst>
          </p:cNvPr>
          <p:cNvSpPr/>
          <p:nvPr/>
        </p:nvSpPr>
        <p:spPr>
          <a:xfrm>
            <a:off x="10080389" y="194586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电阻</a:t>
            </a:r>
          </a:p>
        </p:txBody>
      </p:sp>
      <p:sp>
        <p:nvSpPr>
          <p:cNvPr id="10" name="矩形 9">
            <a:extLst>
              <a:ext uri="{FF2B5EF4-FFF2-40B4-BE49-F238E27FC236}">
                <a16:creationId xmlns:a16="http://schemas.microsoft.com/office/drawing/2014/main" xmlns="" id="{35C93D76-D889-4CEB-B5EF-FCEC27FD971A}"/>
              </a:ext>
            </a:extLst>
          </p:cNvPr>
          <p:cNvSpPr/>
          <p:nvPr/>
        </p:nvSpPr>
        <p:spPr>
          <a:xfrm>
            <a:off x="1909404" y="2508577"/>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通电时间</a:t>
            </a:r>
          </a:p>
        </p:txBody>
      </p:sp>
      <p:sp>
        <p:nvSpPr>
          <p:cNvPr id="11" name="矩形 10">
            <a:extLst>
              <a:ext uri="{FF2B5EF4-FFF2-40B4-BE49-F238E27FC236}">
                <a16:creationId xmlns:a16="http://schemas.microsoft.com/office/drawing/2014/main" xmlns="" id="{B704D7A8-C059-438C-A41D-B34BFB3C14D1}"/>
              </a:ext>
            </a:extLst>
          </p:cNvPr>
          <p:cNvSpPr/>
          <p:nvPr/>
        </p:nvSpPr>
        <p:spPr>
          <a:xfrm>
            <a:off x="2776912" y="3103613"/>
            <a:ext cx="662361"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Rt</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19528396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a:off x="3052257" y="1420358"/>
            <a:ext cx="4" cy="3564453"/>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254111" y="1132279"/>
            <a:ext cx="1596297" cy="576159"/>
            <a:chOff x="5205047" y="3778051"/>
            <a:chExt cx="1596297" cy="576159"/>
          </a:xfrm>
          <a:solidFill>
            <a:srgbClr val="EE3028"/>
          </a:solidFill>
        </p:grpSpPr>
        <p:sp>
          <p:nvSpPr>
            <p:cNvPr id="5" name="圆角矩形 1">
              <a:hlinkClick r:id="rId2"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387938" y="1111330"/>
            <a:ext cx="6524625" cy="2270750"/>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电流与电压、电阻的关系</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欧姆定律</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电功和电能</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4</a:t>
            </a:r>
            <a:r>
              <a:rPr lang="zh-CN" altLang="en-US" sz="2400" dirty="0">
                <a:solidFill>
                  <a:schemeClr val="tx1">
                    <a:lumMod val="85000"/>
                    <a:lumOff val="15000"/>
                  </a:schemeClr>
                </a:solidFill>
                <a:latin typeface="+mn-ea"/>
              </a:rPr>
              <a:t>　电功率</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5</a:t>
            </a:r>
            <a:r>
              <a:rPr lang="zh-CN" altLang="en-US" sz="2400" dirty="0">
                <a:solidFill>
                  <a:schemeClr val="tx1">
                    <a:lumMod val="85000"/>
                    <a:lumOff val="15000"/>
                  </a:schemeClr>
                </a:solidFill>
                <a:latin typeface="+mn-ea"/>
              </a:rPr>
              <a:t>　焦耳定律</a:t>
            </a:r>
            <a:endParaRPr lang="en-US" altLang="zh-CN" sz="2400" dirty="0">
              <a:solidFill>
                <a:schemeClr val="tx1">
                  <a:lumMod val="85000"/>
                  <a:lumOff val="15000"/>
                </a:schemeClr>
              </a:solidFill>
              <a:latin typeface="+mn-ea"/>
            </a:endParaRPr>
          </a:p>
        </p:txBody>
      </p:sp>
      <p:grpSp>
        <p:nvGrpSpPr>
          <p:cNvPr id="7" name="组合 6"/>
          <p:cNvGrpSpPr/>
          <p:nvPr/>
        </p:nvGrpSpPr>
        <p:grpSpPr>
          <a:xfrm>
            <a:off x="2254107" y="3487661"/>
            <a:ext cx="1596297" cy="576159"/>
            <a:chOff x="5205045" y="3339624"/>
            <a:chExt cx="1596297" cy="576159"/>
          </a:xfrm>
          <a:solidFill>
            <a:srgbClr val="EE3028"/>
          </a:solidFill>
        </p:grpSpPr>
        <p:sp>
          <p:nvSpPr>
            <p:cNvPr id="8" name="圆角矩形 42">
              <a:hlinkClick r:id="rId3" action="ppaction://hlinksldjump"/>
            </p:cNvPr>
            <p:cNvSpPr/>
            <p:nvPr/>
          </p:nvSpPr>
          <p:spPr>
            <a:xfrm>
              <a:off x="5205045" y="3339624"/>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1" y="3445205"/>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387938" y="3487661"/>
            <a:ext cx="6712445" cy="1384353"/>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欧姆定律的简单计算</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电能和电功率的相关计算</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a:t>
            </a:r>
            <a:r>
              <a:rPr lang="en-US" altLang="zh-CN" sz="2400" dirty="0">
                <a:solidFill>
                  <a:schemeClr val="tx1">
                    <a:lumMod val="85000"/>
                    <a:lumOff val="15000"/>
                  </a:schemeClr>
                </a:solidFill>
                <a:latin typeface="+mn-ea"/>
              </a:rPr>
              <a:t> 3</a:t>
            </a:r>
            <a:r>
              <a:rPr lang="zh-CN" altLang="en-US" sz="2400" dirty="0">
                <a:solidFill>
                  <a:schemeClr val="tx1">
                    <a:lumMod val="85000"/>
                    <a:lumOff val="15000"/>
                  </a:schemeClr>
                </a:solidFill>
                <a:latin typeface="+mn-ea"/>
              </a:rPr>
              <a:t>　含滑动变阻器的动态电路的分析</a:t>
            </a:r>
            <a:endParaRPr lang="en-US" altLang="zh-CN" sz="2400" dirty="0">
              <a:solidFill>
                <a:schemeClr val="tx1">
                  <a:lumMod val="85000"/>
                  <a:lumOff val="15000"/>
                </a:schemeClr>
              </a:solidFill>
              <a:latin typeface="+mn-ea"/>
            </a:endParaRPr>
          </a:p>
        </p:txBody>
      </p:sp>
      <p:grpSp>
        <p:nvGrpSpPr>
          <p:cNvPr id="10" name="组合 9"/>
          <p:cNvGrpSpPr/>
          <p:nvPr/>
        </p:nvGrpSpPr>
        <p:grpSpPr>
          <a:xfrm>
            <a:off x="2254108" y="4935196"/>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387939" y="4977595"/>
            <a:ext cx="6446638" cy="497957"/>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探究电流产生的热量与哪些因素有关</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焦耳定律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4318490"/>
              </a:xfrm>
              <a:prstGeom prst="rect">
                <a:avLst/>
              </a:prstGeom>
            </p:spPr>
            <p:txBody>
              <a:bodyPr wrap="square">
                <a:spAutoFit/>
              </a:bodyPr>
              <a:lstStyle/>
              <a:p>
                <a:pPr algn="just">
                  <a:lnSpc>
                    <a:spcPts val="4200"/>
                  </a:lnSpc>
                </a:pP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ts val="42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电能表是测量电功率的仪表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ts val="42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电动机不是纯电阻电路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因而不能用</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或</a:t>
                </a:r>
                <a14:m>
                  <m:oMath xmlns:m="http://schemas.openxmlformats.org/officeDocument/2006/math">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𝑃</m:t>
                    </m:r>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p>
                          <m:sSupPr>
                            <m:ctrlPr>
                              <a:rPr lang="en-US" altLang="zh-CN" sz="2400" i="1"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pPr>
                          <m:e>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p>
                        </m:sSup>
                      </m:num>
                      <m:den>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den>
                    </m:f>
                  </m:oMath>
                </a14:m>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计算其电功率</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ts val="42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用电高峰期</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白炽灯变暗</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是因为其两端的实际电压变小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ts val="42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小灯泡上标有“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3.8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字样</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表示该小灯泡两端电压一旦高于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3.8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小灯泡就会损坏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且该小灯泡工作时的实际功率恒为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ts val="42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导体的电阻越大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电流通过导体产生的热量就越多</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ts val="42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导体的电阻越大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相同的电流通过导体时产生热量就越快</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2" name="矩形 11">
                <a:extLst>
                  <a:ext uri="{FF2B5EF4-FFF2-40B4-BE49-F238E27FC236}">
                    <a16:creationId xmlns:a16="http://schemas.microsoft.com/office/drawing/2014/main" id="{3EC6041D-EB7C-4673-99F2-894987F3CCA2}"/>
                  </a:ext>
                </a:extLst>
              </p:cNvPr>
              <p:cNvSpPr>
                <a:spLocks noRot="1" noChangeAspect="1" noMove="1" noResize="1" noEditPoints="1" noAdjustHandles="1" noChangeArrowheads="1" noChangeShapeType="1" noTextEdit="1"/>
              </p:cNvSpPr>
              <p:nvPr/>
            </p:nvSpPr>
            <p:spPr>
              <a:xfrm>
                <a:off x="757367" y="1644827"/>
                <a:ext cx="10694013" cy="4318490"/>
              </a:xfrm>
              <a:prstGeom prst="rect">
                <a:avLst/>
              </a:prstGeom>
              <a:blipFill>
                <a:blip r:embed="rId2"/>
                <a:stretch>
                  <a:fillRect l="-855" r="-2336" b="-2260"/>
                </a:stretch>
              </a:blipFill>
            </p:spPr>
            <p:txBody>
              <a:bodyPr/>
              <a:lstStyle/>
              <a:p>
                <a:r>
                  <a:rPr lang="zh-CN" altLang="en-US">
                    <a:noFill/>
                  </a:rPr>
                  <a:t> </a:t>
                </a:r>
              </a:p>
            </p:txBody>
          </p:sp>
        </mc:Fallback>
      </mc:AlternateContent>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8" name="矩形 7">
            <a:extLst>
              <a:ext uri="{FF2B5EF4-FFF2-40B4-BE49-F238E27FC236}">
                <a16:creationId xmlns:a16="http://schemas.microsoft.com/office/drawing/2014/main" xmlns="" id="{7C22A844-1F31-4965-B57C-CFA224E2583B}"/>
              </a:ext>
            </a:extLst>
          </p:cNvPr>
          <p:cNvSpPr/>
          <p:nvPr/>
        </p:nvSpPr>
        <p:spPr>
          <a:xfrm>
            <a:off x="10813404" y="2284399"/>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a:extLst>
              <a:ext uri="{FF2B5EF4-FFF2-40B4-BE49-F238E27FC236}">
                <a16:creationId xmlns:a16="http://schemas.microsoft.com/office/drawing/2014/main" xmlns="" id="{D33FDFA8-0A7E-4D03-B82A-51474733AC4F}"/>
              </a:ext>
            </a:extLst>
          </p:cNvPr>
          <p:cNvSpPr/>
          <p:nvPr/>
        </p:nvSpPr>
        <p:spPr>
          <a:xfrm>
            <a:off x="10813404" y="283952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3" name="矩形 12">
            <a:extLst>
              <a:ext uri="{FF2B5EF4-FFF2-40B4-BE49-F238E27FC236}">
                <a16:creationId xmlns:a16="http://schemas.microsoft.com/office/drawing/2014/main" xmlns="" id="{D70C36C3-BC87-4ED7-ADC9-BB32D2E9816A}"/>
              </a:ext>
            </a:extLst>
          </p:cNvPr>
          <p:cNvSpPr/>
          <p:nvPr/>
        </p:nvSpPr>
        <p:spPr>
          <a:xfrm>
            <a:off x="10813404" y="334240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4" name="矩形 13">
            <a:extLst>
              <a:ext uri="{FF2B5EF4-FFF2-40B4-BE49-F238E27FC236}">
                <a16:creationId xmlns:a16="http://schemas.microsoft.com/office/drawing/2014/main" xmlns="" id="{B11633CB-6482-4E79-B941-77BDE10F5F16}"/>
              </a:ext>
            </a:extLst>
          </p:cNvPr>
          <p:cNvSpPr/>
          <p:nvPr/>
        </p:nvSpPr>
        <p:spPr>
          <a:xfrm>
            <a:off x="10813404" y="4425646"/>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347CDDED-CD3E-4E2D-A11F-DD97FC5B23FA}"/>
              </a:ext>
            </a:extLst>
          </p:cNvPr>
          <p:cNvSpPr/>
          <p:nvPr/>
        </p:nvSpPr>
        <p:spPr>
          <a:xfrm>
            <a:off x="10813404" y="4910757"/>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4D232563-BDEE-4A01-A0E4-D627693A6740}"/>
              </a:ext>
            </a:extLst>
          </p:cNvPr>
          <p:cNvSpPr/>
          <p:nvPr/>
        </p:nvSpPr>
        <p:spPr>
          <a:xfrm>
            <a:off x="10813404" y="5460483"/>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09882961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4" grpId="0"/>
      <p:bldP spid="15" grpId="0"/>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471475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欧姆定律在串、并联电路中的应用</a:t>
            </a:r>
            <a:endParaRPr lang="en-US" altLang="zh-CN" sz="2400" dirty="0">
              <a:latin typeface="黑体" panose="02010609060101010101" pitchFamily="49" charset="-122"/>
              <a:ea typeface="黑体" panose="02010609060101010101" pitchFamily="49" charset="-122"/>
            </a:endParaRPr>
          </a:p>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a:t>
            </a:r>
            <a:r>
              <a:rPr lang="en-US" altLang="zh-CN" sz="2400" dirty="0">
                <a:latin typeface="仿宋" panose="02010609060101010101" pitchFamily="49" charset="-122"/>
                <a:ea typeface="仿宋" panose="02010609060101010101" pitchFamily="49" charset="-122"/>
              </a:rPr>
              <a:t>45</a:t>
            </a:r>
            <a:r>
              <a:rPr lang="zh-CN" altLang="en-US" sz="2400" dirty="0">
                <a:latin typeface="仿宋" panose="02010609060101010101" pitchFamily="49" charset="-122"/>
                <a:ea typeface="仿宋" panose="02010609060101010101" pitchFamily="49" charset="-122"/>
              </a:rPr>
              <a:t>中三模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开关断开时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电压表示数为</a:t>
            </a:r>
            <a:r>
              <a:rPr lang="en-US" altLang="zh-CN" sz="2400" dirty="0">
                <a:latin typeface="宋体" panose="02010600030101010101" pitchFamily="2" charset="-122"/>
                <a:ea typeface="宋体" panose="02010600030101010101" pitchFamily="2" charset="-122"/>
              </a:rPr>
              <a:t>9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开关闭合时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电压表示数为</a:t>
            </a:r>
            <a:r>
              <a:rPr lang="en-US" altLang="zh-CN" sz="2400" dirty="0">
                <a:latin typeface="宋体" panose="02010600030101010101" pitchFamily="2" charset="-122"/>
                <a:ea typeface="宋体" panose="02010600030101010101" pitchFamily="2" charset="-122"/>
              </a:rPr>
              <a:t>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的阻值为</a:t>
            </a:r>
            <a:r>
              <a:rPr lang="en-US" altLang="zh-CN" sz="2400" dirty="0">
                <a:latin typeface="宋体" panose="02010600030101010101" pitchFamily="2" charset="-122"/>
                <a:ea typeface="宋体" panose="02010600030101010101" pitchFamily="2" charset="-122"/>
              </a:rPr>
              <a:t>30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的阻值为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12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安徽中考的电路计算类填空题常常可以利用串联电路分压规律</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并联电路分流规律或串、并联电路的总电阻公式进行计算</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会使计算更便捷</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11" name="矩形 10">
            <a:extLst>
              <a:ext uri="{FF2B5EF4-FFF2-40B4-BE49-F238E27FC236}">
                <a16:creationId xmlns:a16="http://schemas.microsoft.com/office/drawing/2014/main" xmlns="" id="{B79CACED-2139-414C-8A1C-6D1E1F32955B}"/>
              </a:ext>
            </a:extLst>
          </p:cNvPr>
          <p:cNvSpPr/>
          <p:nvPr/>
        </p:nvSpPr>
        <p:spPr>
          <a:xfrm>
            <a:off x="9105026" y="2434227"/>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8" name="19重组-6.jpg" descr="id:2147490970;FounderCES">
            <a:extLst>
              <a:ext uri="{FF2B5EF4-FFF2-40B4-BE49-F238E27FC236}">
                <a16:creationId xmlns:a16="http://schemas.microsoft.com/office/drawing/2014/main" xmlns="" id="{79E02AA6-42A8-4540-B2A2-4DFD30F7FD4F}"/>
              </a:ext>
            </a:extLst>
          </p:cNvPr>
          <p:cNvPicPr>
            <a:picLocks noChangeAspect="1"/>
          </p:cNvPicPr>
          <p:nvPr/>
        </p:nvPicPr>
        <p:blipFill>
          <a:blip r:embed="rId2"/>
          <a:stretch>
            <a:fillRect/>
          </a:stretch>
        </p:blipFill>
        <p:spPr>
          <a:xfrm>
            <a:off x="4787191" y="2995246"/>
            <a:ext cx="2617618" cy="1869513"/>
          </a:xfrm>
          <a:prstGeom prst="rect">
            <a:avLst/>
          </a:prstGeom>
        </p:spPr>
      </p:pic>
    </p:spTree>
    <p:extLst>
      <p:ext uri="{BB962C8B-B14F-4D97-AF65-F5344CB8AC3E}">
        <p14:creationId xmlns:p14="http://schemas.microsoft.com/office/powerpoint/2010/main" val="32135021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a:t>
            </a:r>
            <a:r>
              <a:rPr lang="en-US" altLang="zh-CN" sz="2400" dirty="0">
                <a:latin typeface="仿宋" panose="02010609060101010101" pitchFamily="49" charset="-122"/>
                <a:ea typeface="仿宋" panose="02010609060101010101" pitchFamily="49" charset="-122"/>
              </a:rPr>
              <a:t>50</a:t>
            </a:r>
            <a:r>
              <a:rPr lang="zh-CN" altLang="en-US" sz="2400" dirty="0">
                <a:latin typeface="仿宋" panose="02010609060101010101" pitchFamily="49" charset="-122"/>
                <a:ea typeface="仿宋" panose="02010609060101010101" pitchFamily="49" charset="-122"/>
              </a:rPr>
              <a:t>中二模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在如图所示的电路中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电源电压保持不变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的最大阻值为</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当滑动变阻器的滑片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dirty="0">
                <a:latin typeface="宋体" panose="02010600030101010101" pitchFamily="2" charset="-122"/>
                <a:ea typeface="宋体" panose="02010600030101010101" pitchFamily="2" charset="-122"/>
              </a:rPr>
              <a:t>移到</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端时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电流表的示数为</a:t>
            </a:r>
            <a:r>
              <a:rPr lang="en-US" altLang="zh-CN" sz="2400" dirty="0">
                <a:latin typeface="宋体" panose="02010600030101010101" pitchFamily="2" charset="-122"/>
                <a:ea typeface="宋体" panose="02010600030101010101" pitchFamily="2" charset="-122"/>
              </a:rPr>
              <a:t>0.6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此时电阻</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两端的电压为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当滑动变阻器的滑片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dirty="0">
                <a:latin typeface="宋体" panose="02010600030101010101" pitchFamily="2" charset="-122"/>
                <a:ea typeface="宋体" panose="02010600030101010101" pitchFamily="2" charset="-122"/>
              </a:rPr>
              <a:t>移到</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端时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电流表的示数为</a:t>
            </a:r>
            <a:r>
              <a:rPr lang="en-US" altLang="zh-CN" sz="2400" dirty="0">
                <a:latin typeface="宋体" panose="02010600030101010101" pitchFamily="2" charset="-122"/>
                <a:ea typeface="宋体" panose="02010600030101010101" pitchFamily="2" charset="-122"/>
              </a:rPr>
              <a:t>1.2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则电阻</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的阻值为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B79CACED-2139-414C-8A1C-6D1E1F32955B}"/>
              </a:ext>
            </a:extLst>
          </p:cNvPr>
          <p:cNvSpPr/>
          <p:nvPr/>
        </p:nvSpPr>
        <p:spPr>
          <a:xfrm>
            <a:off x="6396994" y="2445950"/>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19重组3-6.jpg" descr="id:2147490984;FounderCES">
            <a:extLst>
              <a:ext uri="{FF2B5EF4-FFF2-40B4-BE49-F238E27FC236}">
                <a16:creationId xmlns:a16="http://schemas.microsoft.com/office/drawing/2014/main" xmlns="" id="{CB9FEA47-9F59-42EE-AF57-28D28F6B74A9}"/>
              </a:ext>
            </a:extLst>
          </p:cNvPr>
          <p:cNvPicPr/>
          <p:nvPr/>
        </p:nvPicPr>
        <p:blipFill>
          <a:blip r:embed="rId2"/>
          <a:stretch>
            <a:fillRect/>
          </a:stretch>
        </p:blipFill>
        <p:spPr>
          <a:xfrm>
            <a:off x="4609727" y="3478962"/>
            <a:ext cx="2972546" cy="2096004"/>
          </a:xfrm>
          <a:prstGeom prst="rect">
            <a:avLst/>
          </a:prstGeom>
        </p:spPr>
      </p:pic>
      <p:sp>
        <p:nvSpPr>
          <p:cNvPr id="12" name="矩形 11">
            <a:extLst>
              <a:ext uri="{FF2B5EF4-FFF2-40B4-BE49-F238E27FC236}">
                <a16:creationId xmlns:a16="http://schemas.microsoft.com/office/drawing/2014/main" xmlns="" id="{23848644-1EF1-4B52-AFB2-DBC4986815FA}"/>
              </a:ext>
            </a:extLst>
          </p:cNvPr>
          <p:cNvSpPr/>
          <p:nvPr/>
        </p:nvSpPr>
        <p:spPr>
          <a:xfrm>
            <a:off x="7599881" y="2993851"/>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09162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合肥蜀山区一模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电源电压为</a:t>
            </a:r>
            <a:r>
              <a:rPr lang="en-US" altLang="zh-CN" sz="2400" dirty="0">
                <a:latin typeface="宋体" panose="02010600030101010101" pitchFamily="2" charset="-122"/>
                <a:ea typeface="宋体" panose="02010600030101010101" pitchFamily="2" charset="-122"/>
              </a:rPr>
              <a:t>4.5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电流表的量程为“</a:t>
            </a:r>
            <a:r>
              <a:rPr lang="en-US" altLang="zh-CN" sz="2400" dirty="0">
                <a:latin typeface="宋体" panose="02010600030101010101" pitchFamily="2" charset="-122"/>
                <a:ea typeface="宋体" panose="02010600030101010101" pitchFamily="2" charset="-122"/>
              </a:rPr>
              <a:t>0</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rPr>
              <a:t>0.6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电压表的量程为“</a:t>
            </a:r>
            <a:r>
              <a:rPr lang="en-US" altLang="zh-CN" sz="2400" dirty="0">
                <a:latin typeface="宋体" panose="02010600030101010101" pitchFamily="2" charset="-122"/>
                <a:ea typeface="宋体" panose="02010600030101010101" pitchFamily="2" charset="-122"/>
              </a:rPr>
              <a:t>0</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rPr>
              <a:t>3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滑动变阻器的规格为“</a:t>
            </a:r>
            <a:r>
              <a:rPr lang="en-US" altLang="zh-CN" sz="2400" dirty="0">
                <a:latin typeface="宋体" panose="02010600030101010101" pitchFamily="2" charset="-122"/>
                <a:ea typeface="宋体" panose="02010600030101010101" pitchFamily="2" charset="-122"/>
              </a:rPr>
              <a:t>15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latin typeface="宋体" panose="02010600030101010101" pitchFamily="2" charset="-122"/>
                <a:ea typeface="宋体" panose="02010600030101010101" pitchFamily="2" charset="-122"/>
              </a:rPr>
              <a:t>上标有“</a:t>
            </a:r>
            <a:r>
              <a:rPr lang="en-US" altLang="zh-CN" sz="2400" dirty="0">
                <a:latin typeface="宋体" panose="02010600030101010101" pitchFamily="2" charset="-122"/>
                <a:ea typeface="宋体" panose="02010600030101010101" pitchFamily="2" charset="-122"/>
              </a:rPr>
              <a:t>2.5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0.5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字样</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不考虑温度对灯丝电阻的影响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在保证电路各元件安全的情况下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滑动变阻器连入电路的阻值的变化范围是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sp>
        <p:nvSpPr>
          <p:cNvPr id="12" name="矩形 11">
            <a:extLst>
              <a:ext uri="{FF2B5EF4-FFF2-40B4-BE49-F238E27FC236}">
                <a16:creationId xmlns:a16="http://schemas.microsoft.com/office/drawing/2014/main" xmlns="" id="{23848644-1EF1-4B52-AFB2-DBC4986815FA}"/>
              </a:ext>
            </a:extLst>
          </p:cNvPr>
          <p:cNvSpPr/>
          <p:nvPr/>
        </p:nvSpPr>
        <p:spPr>
          <a:xfrm>
            <a:off x="10065554" y="3005574"/>
            <a:ext cx="1271502"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r>
              <a:rPr lang="en-US" altLang="zh-CN" sz="2400" b="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 </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Ω</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19蜀-4.jpg" descr="id:2147490998;FounderCES">
            <a:extLst>
              <a:ext uri="{FF2B5EF4-FFF2-40B4-BE49-F238E27FC236}">
                <a16:creationId xmlns:a16="http://schemas.microsoft.com/office/drawing/2014/main" xmlns="" id="{C6BB1FB6-43DD-40A1-90EC-CC403A77AD5C}"/>
              </a:ext>
            </a:extLst>
          </p:cNvPr>
          <p:cNvPicPr/>
          <p:nvPr/>
        </p:nvPicPr>
        <p:blipFill>
          <a:blip r:embed="rId2"/>
          <a:stretch>
            <a:fillRect/>
          </a:stretch>
        </p:blipFill>
        <p:spPr>
          <a:xfrm>
            <a:off x="4858537" y="3724741"/>
            <a:ext cx="2474926" cy="1876059"/>
          </a:xfrm>
          <a:prstGeom prst="rect">
            <a:avLst/>
          </a:prstGeom>
        </p:spPr>
      </p:pic>
    </p:spTree>
    <p:extLst>
      <p:ext uri="{BB962C8B-B14F-4D97-AF65-F5344CB8AC3E}">
        <p14:creationId xmlns:p14="http://schemas.microsoft.com/office/powerpoint/2010/main" val="256216429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18ZHONGKAOWULIBANG64.EPS" descr="id:2147491012;FounderCES">
            <a:extLst>
              <a:ext uri="{FF2B5EF4-FFF2-40B4-BE49-F238E27FC236}">
                <a16:creationId xmlns:a16="http://schemas.microsoft.com/office/drawing/2014/main" xmlns="" id="{3055AF5A-ACA6-461E-AC4F-A38E1FCB526B}"/>
              </a:ext>
            </a:extLst>
          </p:cNvPr>
          <p:cNvPicPr/>
          <p:nvPr/>
        </p:nvPicPr>
        <p:blipFill>
          <a:blip r:embed="rId2"/>
          <a:stretch>
            <a:fillRect/>
          </a:stretch>
        </p:blipFill>
        <p:spPr>
          <a:xfrm>
            <a:off x="8679681" y="1999503"/>
            <a:ext cx="2786976" cy="2221762"/>
          </a:xfrm>
          <a:prstGeom prst="rect">
            <a:avLst/>
          </a:prstGeom>
        </p:spPr>
      </p:pic>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25342" y="3467239"/>
            <a:ext cx="10741315" cy="2221762"/>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导体甲的电阻大于导体乙的电阻</a:t>
            </a:r>
          </a:p>
          <a:p>
            <a:pPr algn="just">
              <a:lnSpc>
                <a:spcPct val="15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通过导体乙的电流与其两端的电压成正比</a:t>
            </a:r>
          </a:p>
          <a:p>
            <a:pPr algn="just">
              <a:lnSpc>
                <a:spcPct val="15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当导体甲两端的电压为</a:t>
            </a:r>
            <a:r>
              <a:rPr lang="en-US" altLang="zh-CN" sz="2400" dirty="0">
                <a:latin typeface="宋体" panose="02010600030101010101" pitchFamily="2" charset="-122"/>
                <a:ea typeface="宋体" panose="02010600030101010101" pitchFamily="2" charset="-122"/>
              </a:rPr>
              <a:t>2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通过导体甲的电流为</a:t>
            </a:r>
            <a:r>
              <a:rPr lang="en-US" altLang="zh-CN" sz="2400" dirty="0">
                <a:latin typeface="宋体" panose="02010600030101010101" pitchFamily="2" charset="-122"/>
                <a:ea typeface="宋体" panose="02010600030101010101" pitchFamily="2" charset="-122"/>
              </a:rPr>
              <a:t>0.2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p>
          <a:p>
            <a:pPr algn="just">
              <a:lnSpc>
                <a:spcPct val="15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将导体甲、乙并联后接在电压为</a:t>
            </a:r>
            <a:r>
              <a:rPr lang="en-US" altLang="zh-CN" sz="2400" dirty="0">
                <a:latin typeface="宋体" panose="02010600030101010101" pitchFamily="2" charset="-122"/>
                <a:ea typeface="宋体" panose="02010600030101010101" pitchFamily="2" charset="-122"/>
              </a:rPr>
              <a:t>3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的电源上时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干路中的电流为</a:t>
            </a:r>
            <a:r>
              <a:rPr lang="en-US" altLang="zh-CN" sz="2400" dirty="0">
                <a:latin typeface="宋体" panose="02010600030101010101" pitchFamily="2" charset="-122"/>
                <a:ea typeface="宋体" panose="02010600030101010101" pitchFamily="2" charset="-122"/>
              </a:rPr>
              <a:t>0.6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p>
        </p:txBody>
      </p:sp>
      <p:sp>
        <p:nvSpPr>
          <p:cNvPr id="12" name="矩形 11">
            <a:extLst>
              <a:ext uri="{FF2B5EF4-FFF2-40B4-BE49-F238E27FC236}">
                <a16:creationId xmlns:a16="http://schemas.microsoft.com/office/drawing/2014/main" xmlns="" id="{23848644-1EF1-4B52-AFB2-DBC4986815FA}"/>
              </a:ext>
            </a:extLst>
          </p:cNvPr>
          <p:cNvSpPr/>
          <p:nvPr/>
        </p:nvSpPr>
        <p:spPr>
          <a:xfrm>
            <a:off x="7861613" y="3029020"/>
            <a:ext cx="285923"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矩形 1">
            <a:extLst>
              <a:ext uri="{FF2B5EF4-FFF2-40B4-BE49-F238E27FC236}">
                <a16:creationId xmlns:a16="http://schemas.microsoft.com/office/drawing/2014/main" xmlns="" id="{6551FAD5-434B-4452-B85F-33E744306F81}"/>
              </a:ext>
            </a:extLst>
          </p:cNvPr>
          <p:cNvSpPr/>
          <p:nvPr/>
        </p:nvSpPr>
        <p:spPr>
          <a:xfrm>
            <a:off x="725342" y="1251431"/>
            <a:ext cx="7797335"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lang="en-US" altLang="zh-CN" sz="2400" i="1" dirty="0">
                <a:latin typeface="Times New Roman" panose="02020603050405020304" pitchFamily="18" charset="0"/>
                <a:ea typeface="黑体" panose="02010609060101010101" pitchFamily="49" charset="-122"/>
                <a:cs typeface="Times New Roman" panose="02020603050405020304" pitchFamily="18" charset="0"/>
              </a:rPr>
              <a:t>I</a:t>
            </a:r>
            <a:r>
              <a:rPr lang="en-US" altLang="zh-CN" sz="2400" dirty="0">
                <a:latin typeface="黑体" panose="02010609060101010101" pitchFamily="49" charset="-122"/>
                <a:ea typeface="黑体" panose="02010609060101010101" pitchFamily="49" charset="-122"/>
              </a:rPr>
              <a:t>-</a:t>
            </a:r>
            <a:r>
              <a:rPr lang="en-US" altLang="zh-CN" sz="2400" i="1" dirty="0">
                <a:latin typeface="Times New Roman" panose="02020603050405020304" pitchFamily="18" charset="0"/>
                <a:ea typeface="黑体" panose="02010609060101010101" pitchFamily="49" charset="-122"/>
                <a:cs typeface="Times New Roman" panose="02020603050405020304" pitchFamily="18" charset="0"/>
              </a:rPr>
              <a:t>U </a:t>
            </a:r>
            <a:r>
              <a:rPr lang="zh-CN" altLang="en-US" sz="2400" dirty="0">
                <a:latin typeface="黑体" panose="02010609060101010101" pitchFamily="49" charset="-122"/>
                <a:ea typeface="黑体" panose="02010609060101010101" pitchFamily="49" charset="-122"/>
              </a:rPr>
              <a:t>图像的理解和相关计算</a:t>
            </a:r>
            <a:endParaRPr lang="en-US" altLang="zh-CN" sz="2400" dirty="0">
              <a:latin typeface="黑体" panose="02010609060101010101" pitchFamily="49" charset="-122"/>
              <a:ea typeface="黑体" panose="02010609060101010101" pitchFamily="49" charset="-122"/>
            </a:endParaRPr>
          </a:p>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在探究通过导体的电流与其两端电压的关系时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利用实验数据作出了如图所示的图像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下列说法正确的是</a:t>
            </a:r>
            <a:endParaRPr lang="en-US" altLang="zh-CN" sz="2400" dirty="0">
              <a:latin typeface="宋体" panose="02010600030101010101" pitchFamily="2" charset="-122"/>
              <a:ea typeface="宋体" panose="02010600030101010101" pitchFamily="2" charset="-122"/>
            </a:endParaRPr>
          </a:p>
          <a:p>
            <a:pPr algn="just">
              <a:lnSpc>
                <a:spcPct val="150000"/>
              </a:lnSpc>
            </a:pP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108166349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25342" y="1289577"/>
            <a:ext cx="10741315" cy="1684244"/>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5</a:t>
            </a:r>
            <a:r>
              <a:rPr lang="zh-CN" altLang="en-US" sz="2400" spc="-50" dirty="0">
                <a:latin typeface="黑体" panose="02010609060101010101" pitchFamily="49" charset="-122"/>
                <a:ea typeface="黑体" panose="02010609060101010101" pitchFamily="49" charset="-122"/>
              </a:rPr>
              <a:t>　</a:t>
            </a:r>
            <a:r>
              <a:rPr lang="en-US" altLang="zh-CN" sz="2400" spc="-50" dirty="0">
                <a:latin typeface="仿宋" panose="02010609060101010101" pitchFamily="49" charset="-122"/>
                <a:ea typeface="仿宋" panose="02010609060101010101" pitchFamily="49" charset="-122"/>
              </a:rPr>
              <a:t>[2019</a:t>
            </a:r>
            <a:r>
              <a:rPr lang="zh-CN" altLang="en-US" sz="2400" spc="-50" dirty="0">
                <a:latin typeface="仿宋" panose="02010609060101010101" pitchFamily="49" charset="-122"/>
                <a:ea typeface="仿宋" panose="02010609060101010101" pitchFamily="49" charset="-122"/>
              </a:rPr>
              <a:t>福建</a:t>
            </a:r>
            <a:r>
              <a:rPr lang="en-US" altLang="zh-CN" sz="2400" spc="-50" dirty="0">
                <a:latin typeface="仿宋" panose="02010609060101010101" pitchFamily="49" charset="-122"/>
                <a:ea typeface="仿宋" panose="02010609060101010101" pitchFamily="49" charset="-122"/>
              </a:rPr>
              <a:t>]</a:t>
            </a:r>
            <a:r>
              <a:rPr lang="zh-CN" altLang="en-US" sz="2400" spc="-50" dirty="0">
                <a:latin typeface="宋体" panose="02010600030101010101" pitchFamily="2" charset="-122"/>
                <a:ea typeface="宋体" panose="02010600030101010101" pitchFamily="2" charset="-122"/>
              </a:rPr>
              <a:t>如图为某种灯泡的电流</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spc="-50" dirty="0">
                <a:latin typeface="宋体" panose="02010600030101010101" pitchFamily="2" charset="-122"/>
                <a:ea typeface="宋体" panose="02010600030101010101" pitchFamily="2" charset="-122"/>
              </a:rPr>
              <a:t>与电压</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50" dirty="0">
                <a:latin typeface="宋体" panose="02010600030101010101" pitchFamily="2" charset="-122"/>
                <a:ea typeface="宋体" panose="02010600030101010101" pitchFamily="2" charset="-122"/>
              </a:rPr>
              <a:t>的关系图像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若有</a:t>
            </a:r>
            <a:r>
              <a:rPr lang="en-US" altLang="zh-CN" sz="2400" spc="-50" dirty="0">
                <a:latin typeface="宋体" panose="02010600030101010101" pitchFamily="2" charset="-122"/>
                <a:ea typeface="宋体" panose="02010600030101010101" pitchFamily="2" charset="-122"/>
              </a:rPr>
              <a:t>6</a:t>
            </a:r>
            <a:r>
              <a:rPr lang="zh-CN" altLang="en-US" sz="2400" spc="-50" dirty="0">
                <a:latin typeface="宋体" panose="02010600030101010101" pitchFamily="2" charset="-122"/>
                <a:ea typeface="宋体" panose="02010600030101010101" pitchFamily="2" charset="-122"/>
              </a:rPr>
              <a:t>只这种灯泡串联接在电压为</a:t>
            </a:r>
            <a:r>
              <a:rPr lang="en-US" altLang="zh-CN" sz="2400" spc="-50" dirty="0">
                <a:latin typeface="宋体" panose="02010600030101010101" pitchFamily="2" charset="-122"/>
                <a:ea typeface="宋体" panose="02010600030101010101" pitchFamily="2" charset="-122"/>
              </a:rPr>
              <a:t>6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50" dirty="0">
                <a:latin typeface="宋体" panose="02010600030101010101" pitchFamily="2" charset="-122"/>
                <a:ea typeface="宋体" panose="02010600030101010101" pitchFamily="2" charset="-122"/>
              </a:rPr>
              <a:t>的电源上</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通过灯泡的电流为</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若把一只这种灯泡与一电阻并联接在电压为</a:t>
            </a:r>
            <a:r>
              <a:rPr lang="en-US" altLang="zh-CN" sz="2400" spc="-50" dirty="0">
                <a:latin typeface="宋体" panose="02010600030101010101" pitchFamily="2" charset="-122"/>
                <a:ea typeface="宋体" panose="02010600030101010101" pitchFamily="2" charset="-122"/>
              </a:rPr>
              <a:t>6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50" dirty="0">
                <a:latin typeface="宋体" panose="02010600030101010101" pitchFamily="2" charset="-122"/>
                <a:ea typeface="宋体" panose="02010600030101010101" pitchFamily="2" charset="-122"/>
              </a:rPr>
              <a:t>的电源上</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总电流为</a:t>
            </a:r>
            <a:r>
              <a:rPr lang="en-US" altLang="zh-CN" sz="2400" spc="-50" dirty="0">
                <a:latin typeface="宋体" panose="02010600030101010101" pitchFamily="2" charset="-122"/>
                <a:ea typeface="宋体" panose="02010600030101010101" pitchFamily="2" charset="-122"/>
              </a:rPr>
              <a:t>1.5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则该电阻的阻值为</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spc="-50" dirty="0">
                <a:latin typeface="宋体" panose="02010600030101010101" pitchFamily="2" charset="-122"/>
                <a:ea typeface="宋体" panose="02010600030101010101" pitchFamily="2" charset="-122"/>
              </a:rPr>
              <a:t>. </a:t>
            </a:r>
            <a:endParaRPr lang="en-US" altLang="zh-CN" sz="2400" spc="-5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23848644-1EF1-4B52-AFB2-DBC4986815FA}"/>
              </a:ext>
            </a:extLst>
          </p:cNvPr>
          <p:cNvSpPr/>
          <p:nvPr/>
        </p:nvSpPr>
        <p:spPr>
          <a:xfrm>
            <a:off x="7451305" y="1947758"/>
            <a:ext cx="860356"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0.2</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6CF0E2E7-C71C-43D6-89CE-8A716B33DF58}"/>
              </a:ext>
            </a:extLst>
          </p:cNvPr>
          <p:cNvSpPr/>
          <p:nvPr/>
        </p:nvSpPr>
        <p:spPr>
          <a:xfrm>
            <a:off x="10522752" y="2512156"/>
            <a:ext cx="485218"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1" name="2019FJ-11.jpg" descr="id:2147491026;FounderCES">
            <a:extLst>
              <a:ext uri="{FF2B5EF4-FFF2-40B4-BE49-F238E27FC236}">
                <a16:creationId xmlns:a16="http://schemas.microsoft.com/office/drawing/2014/main" xmlns="" id="{1CE7CC9B-5A00-4D8A-AA6D-948BFBD80699}"/>
              </a:ext>
            </a:extLst>
          </p:cNvPr>
          <p:cNvPicPr/>
          <p:nvPr/>
        </p:nvPicPr>
        <p:blipFill>
          <a:blip r:embed="rId2"/>
          <a:stretch>
            <a:fillRect/>
          </a:stretch>
        </p:blipFill>
        <p:spPr>
          <a:xfrm>
            <a:off x="4686165" y="3295209"/>
            <a:ext cx="2819668" cy="2179467"/>
          </a:xfrm>
          <a:prstGeom prst="rect">
            <a:avLst/>
          </a:prstGeom>
        </p:spPr>
      </p:pic>
    </p:spTree>
    <p:extLst>
      <p:ext uri="{BB962C8B-B14F-4D97-AF65-F5344CB8AC3E}">
        <p14:creationId xmlns:p14="http://schemas.microsoft.com/office/powerpoint/2010/main" val="37526514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1684244"/>
          </a:xfrm>
          <a:prstGeom prst="rect">
            <a:avLst/>
          </a:prstGeom>
        </p:spPr>
        <p:txBody>
          <a:bodyPr wrap="square">
            <a:spAutoFit/>
          </a:bodyPr>
          <a:lstStyle/>
          <a:p>
            <a:pPr algn="ctr">
              <a:lnSpc>
                <a:spcPct val="150000"/>
              </a:lnSpc>
            </a:pP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 </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图像的理解和应用</a:t>
            </a:r>
            <a:endPar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图像表示电流随电压变化的规律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图像中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横轴表示电压</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单位一般是</a:t>
            </a:r>
            <a:r>
              <a:rPr lang="en-US" altLang="zh-CN" sz="2400"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纵轴表示电流</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单位一般是</a:t>
            </a:r>
            <a:r>
              <a:rPr lang="en-US" altLang="zh-CN" sz="2400"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A</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6546F379-0DDC-4957-8882-98FB7D29D65D}"/>
              </a:ext>
            </a:extLst>
          </p:cNvPr>
          <p:cNvSpPr/>
          <p:nvPr/>
        </p:nvSpPr>
        <p:spPr>
          <a:xfrm>
            <a:off x="757367" y="3192755"/>
            <a:ext cx="8461996" cy="2775760"/>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如图甲</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图线</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中的电流值与电压值成正比</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说明电阻不变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这是定值电阻的</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图线</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随电压的增大有向下弯曲的趋势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说明随着电压的增大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的比值变大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即电阻变大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小灯泡灯丝的</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图像一般是这种形式的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图线</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随电压的增大有向上弯曲的趋势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说明随着电压的增大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a:t>
            </a:r>
            <a:r>
              <a:rPr lang="en-US" altLang="zh-CN"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I</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的比值变小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即电阻变小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pic>
        <p:nvPicPr>
          <p:cNvPr id="12" name="18ZHONGKAOWULIBANG66.EPS" descr="id:2147491096;FounderCES">
            <a:extLst>
              <a:ext uri="{FF2B5EF4-FFF2-40B4-BE49-F238E27FC236}">
                <a16:creationId xmlns:a16="http://schemas.microsoft.com/office/drawing/2014/main" xmlns="" id="{FA89A1AE-43DD-4B2E-99B3-EDF0D5408A7A}"/>
              </a:ext>
            </a:extLst>
          </p:cNvPr>
          <p:cNvPicPr>
            <a:picLocks noChangeAspect="1"/>
          </p:cNvPicPr>
          <p:nvPr/>
        </p:nvPicPr>
        <p:blipFill rotWithShape="1">
          <a:blip r:embed="rId2"/>
          <a:srcRect r="67877"/>
          <a:stretch/>
        </p:blipFill>
        <p:spPr>
          <a:xfrm>
            <a:off x="9322258" y="3656783"/>
            <a:ext cx="2112375" cy="2141765"/>
          </a:xfrm>
          <a:prstGeom prst="rect">
            <a:avLst/>
          </a:prstGeom>
        </p:spPr>
      </p:pic>
    </p:spTree>
    <p:extLst>
      <p:ext uri="{BB962C8B-B14F-4D97-AF65-F5344CB8AC3E}">
        <p14:creationId xmlns:p14="http://schemas.microsoft.com/office/powerpoint/2010/main" val="3955829270"/>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2487156"/>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根据图像比较定值电阻的大小时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可以比较同一电压下的电流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如图乙</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电流大的电阻小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也可以比较同一电流下的电压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电压大的电阻大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还可以比较图线的位置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靠近</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轴的图线斜率大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说明</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的比值小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即电阻小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由图丙易知</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设定值电阻两端电压变化量是</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对应的电流变化量是</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a:t>
                </a:r>
                <a14:m>
                  <m:oMath xmlns:m="http://schemas.openxmlformats.org/officeDocument/2006/math">
                    <m:f>
                      <m:fPr>
                        <m:ctrlPr>
                          <a:rPr lang="en-US" altLang="zh-CN" sz="2400" i="1" spc="-10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m:rPr>
                            <m:sty m:val="p"/>
                          </m:rPr>
                          <a:rPr lang="en-US" altLang="zh-CN" sz="2400" i="0" spc="-10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Δ</m:t>
                        </m:r>
                        <m:r>
                          <a:rPr lang="en-US" altLang="zh-CN" sz="2400" i="1" spc="-10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num>
                      <m:den>
                        <m:r>
                          <m:rPr>
                            <m:sty m:val="p"/>
                          </m:rPr>
                          <a:rPr lang="en-US" altLang="zh-CN" sz="2400" i="0" spc="-10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Δ</m:t>
                        </m:r>
                        <m:r>
                          <a:rPr lang="en-US" altLang="zh-CN" sz="2400" i="1" spc="-10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den>
                    </m:f>
                    <m:r>
                      <a:rPr lang="en-US" altLang="zh-CN" sz="2400" i="1" spc="-10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r>
                      <a:rPr lang="en-US" altLang="zh-CN" sz="2400" i="1" spc="-10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oMath>
                </a14:m>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0" name="矩形 9">
                <a:extLst>
                  <a:ext uri="{FF2B5EF4-FFF2-40B4-BE49-F238E27FC236}">
                    <a16:creationId xmlns:a16="http://schemas.microsoft.com/office/drawing/2014/main" id="{CB817F73-DF67-4B49-B514-A86DF3364131}"/>
                  </a:ext>
                </a:extLst>
              </p:cNvPr>
              <p:cNvSpPr>
                <a:spLocks noRot="1" noChangeAspect="1" noMove="1" noResize="1" noEditPoints="1" noAdjustHandles="1" noChangeArrowheads="1" noChangeShapeType="1" noTextEdit="1"/>
              </p:cNvSpPr>
              <p:nvPr/>
            </p:nvSpPr>
            <p:spPr>
              <a:xfrm>
                <a:off x="757367" y="1508511"/>
                <a:ext cx="10694013" cy="2487156"/>
              </a:xfrm>
              <a:prstGeom prst="rect">
                <a:avLst/>
              </a:prstGeom>
              <a:blipFill>
                <a:blip r:embed="rId2"/>
                <a:stretch>
                  <a:fillRect l="-855" r="-2108" b="-1471"/>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3" name="18ZHONGKAOWULIBANG66.EPS" descr="id:2147491096;FounderCES">
            <a:extLst>
              <a:ext uri="{FF2B5EF4-FFF2-40B4-BE49-F238E27FC236}">
                <a16:creationId xmlns:a16="http://schemas.microsoft.com/office/drawing/2014/main" xmlns="" id="{7F9C7605-22D9-4E19-A761-BDEDDE5F72CE}"/>
              </a:ext>
            </a:extLst>
          </p:cNvPr>
          <p:cNvPicPr>
            <a:picLocks noChangeAspect="1"/>
          </p:cNvPicPr>
          <p:nvPr/>
        </p:nvPicPr>
        <p:blipFill rotWithShape="1">
          <a:blip r:embed="rId3"/>
          <a:srcRect l="34174"/>
          <a:stretch/>
        </p:blipFill>
        <p:spPr>
          <a:xfrm>
            <a:off x="3951587" y="3995667"/>
            <a:ext cx="4305569" cy="2133600"/>
          </a:xfrm>
          <a:prstGeom prst="rect">
            <a:avLst/>
          </a:prstGeom>
        </p:spPr>
      </p:pic>
    </p:spTree>
    <p:extLst>
      <p:ext uri="{BB962C8B-B14F-4D97-AF65-F5344CB8AC3E}">
        <p14:creationId xmlns:p14="http://schemas.microsoft.com/office/powerpoint/2010/main" val="3218695616"/>
      </p:ext>
    </p:extLst>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1130246"/>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.[2009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安徽</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,6]</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如图所示的电路中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保持不变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电阻</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开关</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断开时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电流表的示数为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开关</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电流表的示数为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endPar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WLSJ3.jpg" descr="id:2147491110;FounderCES">
            <a:extLst>
              <a:ext uri="{FF2B5EF4-FFF2-40B4-BE49-F238E27FC236}">
                <a16:creationId xmlns:a16="http://schemas.microsoft.com/office/drawing/2014/main" xmlns="" id="{ACF594AA-34D7-4C26-8A69-BD1C849D5A31}"/>
              </a:ext>
            </a:extLst>
          </p:cNvPr>
          <p:cNvPicPr/>
          <p:nvPr/>
        </p:nvPicPr>
        <p:blipFill>
          <a:blip r:embed="rId2"/>
          <a:stretch>
            <a:fillRect/>
          </a:stretch>
        </p:blipFill>
        <p:spPr>
          <a:xfrm>
            <a:off x="4521559" y="2996946"/>
            <a:ext cx="3148882" cy="1868707"/>
          </a:xfrm>
          <a:prstGeom prst="rect">
            <a:avLst/>
          </a:prstGeom>
        </p:spPr>
      </p:pic>
      <p:sp>
        <p:nvSpPr>
          <p:cNvPr id="14" name="矩形 13">
            <a:extLst>
              <a:ext uri="{FF2B5EF4-FFF2-40B4-BE49-F238E27FC236}">
                <a16:creationId xmlns:a16="http://schemas.microsoft.com/office/drawing/2014/main" xmlns="" id="{94EA117B-7467-48FE-90B8-261487C15863}"/>
              </a:ext>
            </a:extLst>
          </p:cNvPr>
          <p:cNvSpPr/>
          <p:nvPr/>
        </p:nvSpPr>
        <p:spPr>
          <a:xfrm>
            <a:off x="9037342" y="2149484"/>
            <a:ext cx="80502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1516136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1684244"/>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在如图所示的电路中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 </a:t>
            </a:r>
            <a:r>
              <a:rPr lang="en-US" altLang="zh-CN"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内阻不计</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断开时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电压表的示数为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a:t>
            </a:r>
            <a:r>
              <a:rPr lang="en-US" altLang="zh-CN"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err="1">
                <a:solidFill>
                  <a:schemeClr val="tx1">
                    <a:lumMod val="85000"/>
                    <a:lumOff val="15000"/>
                  </a:schemeClr>
                </a:solidFill>
                <a:latin typeface="宋体" panose="02010600030101010101" pitchFamily="2" charset="-122"/>
                <a:ea typeface="宋体" panose="02010600030101010101" pitchFamily="2" charset="-122"/>
              </a:rPr>
              <a:t>l</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都闭合时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电压表的示数为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则电源电压为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________</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电压表的电阻为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endPar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94EA117B-7467-48FE-90B8-261487C15863}"/>
              </a:ext>
            </a:extLst>
          </p:cNvPr>
          <p:cNvSpPr/>
          <p:nvPr/>
        </p:nvSpPr>
        <p:spPr>
          <a:xfrm>
            <a:off x="1348944" y="272376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15476057-C26B-43B9-8E0A-6DEE0815906C}"/>
              </a:ext>
            </a:extLst>
          </p:cNvPr>
          <p:cNvSpPr/>
          <p:nvPr/>
        </p:nvSpPr>
        <p:spPr>
          <a:xfrm>
            <a:off x="5065160" y="2723768"/>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5" name="18ZHONGKAOWULIBANG142.EPS" descr="id:2147491117;FounderCES">
            <a:extLst>
              <a:ext uri="{FF2B5EF4-FFF2-40B4-BE49-F238E27FC236}">
                <a16:creationId xmlns:a16="http://schemas.microsoft.com/office/drawing/2014/main" xmlns="" id="{248A607F-F859-4126-B51A-A3419BCAEFEA}"/>
              </a:ext>
            </a:extLst>
          </p:cNvPr>
          <p:cNvPicPr/>
          <p:nvPr/>
        </p:nvPicPr>
        <p:blipFill>
          <a:blip r:embed="rId2"/>
          <a:stretch>
            <a:fillRect/>
          </a:stretch>
        </p:blipFill>
        <p:spPr>
          <a:xfrm>
            <a:off x="4401517" y="3404094"/>
            <a:ext cx="3388965" cy="2385310"/>
          </a:xfrm>
          <a:prstGeom prst="rect">
            <a:avLst/>
          </a:prstGeom>
        </p:spPr>
      </p:pic>
    </p:spTree>
    <p:extLst>
      <p:ext uri="{BB962C8B-B14F-4D97-AF65-F5344CB8AC3E}">
        <p14:creationId xmlns:p14="http://schemas.microsoft.com/office/powerpoint/2010/main" val="10716827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1684244"/>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50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中东校三模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闭合开关</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将滑动变阻器的滑片从某一位置移动到另一位置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电压表的示数由</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变为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电流表的示数由</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变为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0.2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则电阻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R</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的阻值是</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endPar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94EA117B-7467-48FE-90B8-261487C15863}"/>
              </a:ext>
            </a:extLst>
          </p:cNvPr>
          <p:cNvSpPr/>
          <p:nvPr/>
        </p:nvSpPr>
        <p:spPr>
          <a:xfrm>
            <a:off x="6237467" y="2707644"/>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2" name="2020dx-8.jpg" descr="id:2147491124;FounderCES">
            <a:extLst>
              <a:ext uri="{FF2B5EF4-FFF2-40B4-BE49-F238E27FC236}">
                <a16:creationId xmlns:a16="http://schemas.microsoft.com/office/drawing/2014/main" xmlns="" id="{C97CC419-876D-42CE-8846-94872832F1B3}"/>
              </a:ext>
            </a:extLst>
          </p:cNvPr>
          <p:cNvPicPr/>
          <p:nvPr/>
        </p:nvPicPr>
        <p:blipFill>
          <a:blip r:embed="rId2"/>
          <a:stretch>
            <a:fillRect/>
          </a:stretch>
        </p:blipFill>
        <p:spPr>
          <a:xfrm>
            <a:off x="4381241" y="3562575"/>
            <a:ext cx="3429518" cy="2120192"/>
          </a:xfrm>
          <a:prstGeom prst="rect">
            <a:avLst/>
          </a:prstGeom>
        </p:spPr>
      </p:pic>
    </p:spTree>
    <p:extLst>
      <p:ext uri="{BB962C8B-B14F-4D97-AF65-F5344CB8AC3E}">
        <p14:creationId xmlns:p14="http://schemas.microsoft.com/office/powerpoint/2010/main" val="222206907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1684244"/>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如图甲所示的电路中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电源电压保持不变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闭合开关</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滑动变阻器的滑片</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端移到</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两电表示数变化关系如图乙所示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的最大阻值为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_________</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endPar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94EA117B-7467-48FE-90B8-261487C15863}"/>
              </a:ext>
            </a:extLst>
          </p:cNvPr>
          <p:cNvSpPr/>
          <p:nvPr/>
        </p:nvSpPr>
        <p:spPr>
          <a:xfrm>
            <a:off x="1345674" y="2731090"/>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E7C11BC3-2392-4900-A888-DAFF85A633E3}"/>
              </a:ext>
            </a:extLst>
          </p:cNvPr>
          <p:cNvSpPr/>
          <p:nvPr/>
        </p:nvSpPr>
        <p:spPr>
          <a:xfrm>
            <a:off x="4557797" y="2731090"/>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5" name="19WJJAHZKBZYBWLL86.EPS" descr="id:2147491131;FounderCES">
            <a:extLst>
              <a:ext uri="{FF2B5EF4-FFF2-40B4-BE49-F238E27FC236}">
                <a16:creationId xmlns:a16="http://schemas.microsoft.com/office/drawing/2014/main" xmlns="" id="{50CDECEA-D06B-4ACD-9651-12555E0AB0B1}"/>
              </a:ext>
            </a:extLst>
          </p:cNvPr>
          <p:cNvPicPr/>
          <p:nvPr/>
        </p:nvPicPr>
        <p:blipFill>
          <a:blip r:embed="rId2"/>
          <a:stretch>
            <a:fillRect/>
          </a:stretch>
        </p:blipFill>
        <p:spPr>
          <a:xfrm>
            <a:off x="3275306" y="3404094"/>
            <a:ext cx="5641388" cy="2263751"/>
          </a:xfrm>
          <a:prstGeom prst="rect">
            <a:avLst/>
          </a:prstGeom>
        </p:spPr>
      </p:pic>
    </p:spTree>
    <p:extLst>
      <p:ext uri="{BB962C8B-B14F-4D97-AF65-F5344CB8AC3E}">
        <p14:creationId xmlns:p14="http://schemas.microsoft.com/office/powerpoint/2010/main" val="361388887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7448787"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内蒙古呼和浩特</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用电器甲和乙</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其电流与其两端电压的关系如图所示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其中直线表示用电器甲的电流与其两端电压的关系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下列说法正确的是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94EA117B-7467-48FE-90B8-261487C15863}"/>
              </a:ext>
            </a:extLst>
          </p:cNvPr>
          <p:cNvSpPr/>
          <p:nvPr/>
        </p:nvSpPr>
        <p:spPr>
          <a:xfrm>
            <a:off x="7635044" y="300031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DCA59050-31EE-4038-9CA6-F7EE35A19923}"/>
              </a:ext>
            </a:extLst>
          </p:cNvPr>
          <p:cNvSpPr/>
          <p:nvPr/>
        </p:nvSpPr>
        <p:spPr>
          <a:xfrm>
            <a:off x="757367" y="3429000"/>
            <a:ext cx="10694013" cy="2637260"/>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用电器甲电阻不变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大小为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用电器乙的电阻随着电流增大而变大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最大值为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如果把这两个用电器串联接在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的电源上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电路中的电流是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0.43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如果把这两个用电器并联接在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的电源上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干路中的电流是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0.65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p>
        </p:txBody>
      </p:sp>
      <p:pic>
        <p:nvPicPr>
          <p:cNvPr id="16" name="20WJJCZQGWLKKK380.jpg" descr="id:2147491138;FounderCES">
            <a:extLst>
              <a:ext uri="{FF2B5EF4-FFF2-40B4-BE49-F238E27FC236}">
                <a16:creationId xmlns:a16="http://schemas.microsoft.com/office/drawing/2014/main" xmlns="" id="{87447299-27C4-46C2-AA3D-E6826CC6A331}"/>
              </a:ext>
            </a:extLst>
          </p:cNvPr>
          <p:cNvPicPr/>
          <p:nvPr/>
        </p:nvPicPr>
        <p:blipFill>
          <a:blip r:embed="rId2"/>
          <a:stretch>
            <a:fillRect/>
          </a:stretch>
        </p:blipFill>
        <p:spPr>
          <a:xfrm>
            <a:off x="8375578" y="1681683"/>
            <a:ext cx="3059055" cy="2637261"/>
          </a:xfrm>
          <a:prstGeom prst="rect">
            <a:avLst/>
          </a:prstGeom>
        </p:spPr>
      </p:pic>
    </p:spTree>
    <p:extLst>
      <p:ext uri="{BB962C8B-B14F-4D97-AF65-F5344CB8AC3E}">
        <p14:creationId xmlns:p14="http://schemas.microsoft.com/office/powerpoint/2010/main" val="134741867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欧姆定律的简单计算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7448787" cy="463165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合肥寿春中学三模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在如图所示的电路中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电阻</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的阻值均为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不计电流表内阻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两点间加上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的电压时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下列计算</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错误</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的是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电流表示数为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两端的电压之比为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1∶1 </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通过</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的电流之比为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1∶1</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电路中的总电阻为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Ω</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94EA117B-7467-48FE-90B8-261487C15863}"/>
              </a:ext>
            </a:extLst>
          </p:cNvPr>
          <p:cNvSpPr/>
          <p:nvPr/>
        </p:nvSpPr>
        <p:spPr>
          <a:xfrm>
            <a:off x="7635044" y="300031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2020scwl-11.jpg" descr="id:2147491145;FounderCES">
            <a:extLst>
              <a:ext uri="{FF2B5EF4-FFF2-40B4-BE49-F238E27FC236}">
                <a16:creationId xmlns:a16="http://schemas.microsoft.com/office/drawing/2014/main" xmlns="" id="{8B297520-7C44-4DDF-AD2B-C261CFAEC9A0}"/>
              </a:ext>
            </a:extLst>
          </p:cNvPr>
          <p:cNvPicPr/>
          <p:nvPr/>
        </p:nvPicPr>
        <p:blipFill>
          <a:blip r:embed="rId2"/>
          <a:stretch>
            <a:fillRect/>
          </a:stretch>
        </p:blipFill>
        <p:spPr>
          <a:xfrm>
            <a:off x="8412342" y="1794045"/>
            <a:ext cx="3022291" cy="2015300"/>
          </a:xfrm>
          <a:prstGeom prst="rect">
            <a:avLst/>
          </a:prstGeom>
        </p:spPr>
      </p:pic>
    </p:spTree>
    <p:extLst>
      <p:ext uri="{BB962C8B-B14F-4D97-AF65-F5344CB8AC3E}">
        <p14:creationId xmlns:p14="http://schemas.microsoft.com/office/powerpoint/2010/main" val="388633815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3652923"/>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实际情景中电能和电功率的相关计算</a:t>
            </a:r>
            <a:endParaRPr lang="en-US" altLang="zh-CN" sz="2400" dirty="0">
              <a:latin typeface="黑体" panose="02010609060101010101" pitchFamily="49" charset="-122"/>
              <a:ea typeface="黑体" panose="02010609060101010101" pitchFamily="49" charset="-122"/>
            </a:endParaRPr>
          </a:p>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福建</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民航局规定</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严禁乘客携带超过</a:t>
            </a:r>
            <a:r>
              <a:rPr lang="en-US" altLang="zh-CN" sz="2400" dirty="0">
                <a:latin typeface="宋体" panose="02010600030101010101" pitchFamily="2" charset="-122"/>
                <a:ea typeface="宋体" panose="02010600030101010101" pitchFamily="2" charset="-122"/>
              </a:rPr>
              <a:t>160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的锂电池上飞机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某品牌笔记本电脑的电池铭牌标有“</a:t>
            </a:r>
            <a:r>
              <a:rPr lang="en-US" altLang="zh-CN" sz="2400" dirty="0">
                <a:latin typeface="宋体" panose="02010600030101010101" pitchFamily="2" charset="-122"/>
                <a:ea typeface="宋体" panose="02010600030101010101" pitchFamily="2" charset="-122"/>
              </a:rPr>
              <a:t>10.8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10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字样</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充满电后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存储的电能为</a:t>
            </a:r>
            <a:r>
              <a:rPr lang="zh-CN" altLang="en-US" sz="2400" u="sng" dirty="0">
                <a:latin typeface="宋体" panose="02010600030101010101" pitchFamily="2" charset="-122"/>
                <a:ea typeface="宋体" panose="02010600030101010101" pitchFamily="2" charset="-122"/>
              </a:rPr>
              <a:t>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该笔记本电脑</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选填“能”或“不能”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带上飞机</a:t>
            </a:r>
            <a:r>
              <a:rPr lang="en-US" altLang="zh-CN" sz="2400" dirty="0">
                <a:latin typeface="宋体" panose="02010600030101010101" pitchFamily="2" charset="-122"/>
                <a:ea typeface="宋体" panose="02010600030101010101" pitchFamily="2" charset="-122"/>
              </a:rPr>
              <a:t>. </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3322204" y="3686088"/>
            <a:ext cx="962123"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0.108</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6D24BAAB-260B-473E-84E1-A88118A1F3A7}"/>
              </a:ext>
            </a:extLst>
          </p:cNvPr>
          <p:cNvSpPr/>
          <p:nvPr/>
        </p:nvSpPr>
        <p:spPr>
          <a:xfrm>
            <a:off x="7777247" y="366141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能</a:t>
            </a:r>
          </a:p>
        </p:txBody>
      </p:sp>
    </p:spTree>
    <p:extLst>
      <p:ext uri="{BB962C8B-B14F-4D97-AF65-F5344CB8AC3E}">
        <p14:creationId xmlns:p14="http://schemas.microsoft.com/office/powerpoint/2010/main" val="11006455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2914259"/>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7</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合肥寿春中学三模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小丽同学家电饭煲上的铭牌模糊不清</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她想利用标有“</a:t>
            </a:r>
            <a:r>
              <a:rPr lang="en-US" altLang="zh-CN" sz="2400" dirty="0">
                <a:latin typeface="宋体" panose="02010600030101010101" pitchFamily="2" charset="-122"/>
                <a:ea typeface="宋体" panose="02010600030101010101" pitchFamily="2" charset="-122"/>
              </a:rPr>
              <a:t>3 000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revs</a:t>
            </a:r>
            <a:r>
              <a:rPr lang="en-US" altLang="zh-CN" sz="2400" dirty="0">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字样的电能表测量电饭煲的功率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她断开家中的其他电器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只将电饭煲接入电路中工作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测得电能表的转盘</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dirty="0">
                <a:latin typeface="宋体" panose="02010600030101010101" pitchFamily="2" charset="-122"/>
                <a:ea typeface="宋体" panose="02010600030101010101" pitchFamily="2" charset="-122"/>
              </a:rPr>
              <a:t>转了</a:t>
            </a:r>
            <a:r>
              <a:rPr lang="en-US" altLang="zh-CN" sz="2400" dirty="0">
                <a:latin typeface="宋体" panose="02010600030101010101" pitchFamily="2" charset="-122"/>
                <a:ea typeface="宋体" panose="02010600030101010101" pitchFamily="2" charset="-122"/>
              </a:rPr>
              <a:t>30</a:t>
            </a:r>
            <a:r>
              <a:rPr lang="zh-CN" altLang="en-US" sz="2400" dirty="0">
                <a:latin typeface="宋体" panose="02010600030101010101" pitchFamily="2" charset="-122"/>
                <a:ea typeface="宋体" panose="02010600030101010101" pitchFamily="2" charset="-122"/>
              </a:rPr>
              <a:t>转</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则电饭煲的电功率是</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3258409" y="3677895"/>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8003851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2914259"/>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8</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[2009</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,7]</a:t>
            </a:r>
            <a:r>
              <a:rPr lang="zh-CN" altLang="en-US" sz="2400" dirty="0">
                <a:latin typeface="宋体" panose="02010600030101010101" pitchFamily="2" charset="-122"/>
                <a:ea typeface="宋体" panose="02010600030101010101" pitchFamily="2" charset="-122"/>
              </a:rPr>
              <a:t>大多数家用电器在待机状态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关机但未拔掉电源插头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时也会消耗电能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以有</a:t>
            </a:r>
            <a:r>
              <a:rPr lang="en-US" altLang="zh-CN" sz="2400" dirty="0">
                <a:latin typeface="宋体" panose="02010600030101010101" pitchFamily="2" charset="-122"/>
                <a:ea typeface="宋体" panose="02010600030101010101" pitchFamily="2" charset="-122"/>
              </a:rPr>
              <a:t>1 000</a:t>
            </a:r>
            <a:r>
              <a:rPr lang="zh-CN" altLang="en-US" sz="2400" dirty="0">
                <a:latin typeface="宋体" panose="02010600030101010101" pitchFamily="2" charset="-122"/>
                <a:ea typeface="宋体" panose="02010600030101010101" pitchFamily="2" charset="-122"/>
              </a:rPr>
              <a:t>个家庭的社区为例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假设每个家庭所有用电器待机时的总功率约为</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每天处于待机状态的时间约为</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则该社区每天因用电器待机而浪费的总电能约为</a:t>
            </a:r>
            <a:r>
              <a:rPr lang="zh-CN" altLang="en-US" sz="2400" u="sng" dirty="0">
                <a:latin typeface="宋体" panose="02010600030101010101" pitchFamily="2" charset="-122"/>
                <a:ea typeface="宋体" panose="02010600030101010101" pitchFamily="2" charset="-122"/>
              </a:rPr>
              <a:t>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4470520" y="3688528"/>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400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76030486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2175596"/>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电路中电能和电功率的相关计算</a:t>
            </a:r>
            <a:endParaRPr lang="en-US" altLang="zh-CN" sz="2400" dirty="0">
              <a:latin typeface="黑体" panose="02010609060101010101" pitchFamily="49" charset="-122"/>
              <a:ea typeface="黑体" panose="02010609060101010101" pitchFamily="49" charset="-122"/>
            </a:endParaRPr>
          </a:p>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9</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安庆模拟</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在如图所示的电路中</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en-US" altLang="zh-CN" sz="2400" dirty="0">
                <a:latin typeface="宋体" panose="02010600030101010101" pitchFamily="2" charset="-122"/>
                <a:ea typeface="宋体" panose="02010600030101010101" pitchFamily="2" charset="-122"/>
              </a:rPr>
              <a:t>=10 </a:t>
            </a:r>
            <a:r>
              <a:rPr lang="el-GR"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l-GR"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en-US" altLang="zh-CN" sz="2400" dirty="0">
                <a:latin typeface="宋体" panose="02010600030101010101" pitchFamily="2" charset="-122"/>
                <a:ea typeface="宋体" panose="02010600030101010101" pitchFamily="2" charset="-122"/>
              </a:rPr>
              <a:t>=20 </a:t>
            </a:r>
            <a:r>
              <a:rPr lang="el-GR"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l-GR"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电流表的示数为</a:t>
            </a:r>
            <a:r>
              <a:rPr lang="en-US" altLang="zh-CN" sz="2400" dirty="0">
                <a:latin typeface="宋体" panose="02010600030101010101" pitchFamily="2" charset="-122"/>
                <a:ea typeface="宋体" panose="02010600030101010101" pitchFamily="2" charset="-122"/>
              </a:rPr>
              <a:t>0.3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则通电 </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min</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和</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共产生</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zh-CN" altLang="en-US" sz="2400" dirty="0">
                <a:latin typeface="宋体" panose="02010600030101010101" pitchFamily="2" charset="-122"/>
                <a:ea typeface="宋体" panose="02010600030101010101" pitchFamily="2" charset="-122"/>
              </a:rPr>
              <a:t>的热量</a:t>
            </a:r>
            <a:r>
              <a:rPr lang="en-US" altLang="zh-CN" sz="2400" dirty="0">
                <a:latin typeface="宋体" panose="02010600030101010101" pitchFamily="2" charset="-122"/>
                <a:ea typeface="宋体" panose="02010600030101010101" pitchFamily="2" charset="-122"/>
              </a:rPr>
              <a:t>. </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7500799" y="2946069"/>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81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8" name="2020aqwl-7.jpg" descr="id:2147491194;FounderCES">
            <a:extLst>
              <a:ext uri="{FF2B5EF4-FFF2-40B4-BE49-F238E27FC236}">
                <a16:creationId xmlns:a16="http://schemas.microsoft.com/office/drawing/2014/main" xmlns="" id="{6FA24121-0BD9-400D-B0A3-000A5CA3D61F}"/>
              </a:ext>
            </a:extLst>
          </p:cNvPr>
          <p:cNvPicPr/>
          <p:nvPr/>
        </p:nvPicPr>
        <p:blipFill>
          <a:blip r:embed="rId2"/>
          <a:stretch>
            <a:fillRect/>
          </a:stretch>
        </p:blipFill>
        <p:spPr>
          <a:xfrm>
            <a:off x="5013483" y="3805750"/>
            <a:ext cx="2165033" cy="1795050"/>
          </a:xfrm>
          <a:prstGeom prst="rect">
            <a:avLst/>
          </a:prstGeom>
        </p:spPr>
      </p:pic>
    </p:spTree>
    <p:extLst>
      <p:ext uri="{BB962C8B-B14F-4D97-AF65-F5344CB8AC3E}">
        <p14:creationId xmlns:p14="http://schemas.microsoft.com/office/powerpoint/2010/main" val="24442228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2175596"/>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10</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合肥寿春中学二模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如图是电热饮水机的电路原理图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其中</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均为发热电阻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en-US" altLang="zh-CN" sz="2400" dirty="0">
                <a:latin typeface="宋体" panose="02010600030101010101" pitchFamily="2" charset="-122"/>
                <a:ea typeface="宋体" panose="02010600030101010101" pitchFamily="2" charset="-122"/>
              </a:rPr>
              <a:t>=435.6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en-US" altLang="zh-CN" sz="2400" dirty="0">
                <a:latin typeface="宋体" panose="02010600030101010101" pitchFamily="2" charset="-122"/>
                <a:ea typeface="宋体" panose="02010600030101010101" pitchFamily="2" charset="-122"/>
              </a:rPr>
              <a:t>=48.4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则此饮水机的保温功率与加热功率之比为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1599729" y="2967335"/>
            <a:ext cx="96051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1" name="2020SC2-3.jpg" descr="id:2147491208;FounderCES">
            <a:extLst>
              <a:ext uri="{FF2B5EF4-FFF2-40B4-BE49-F238E27FC236}">
                <a16:creationId xmlns:a16="http://schemas.microsoft.com/office/drawing/2014/main" xmlns="" id="{4DEF9FFB-78F8-4BD6-B881-6B118F17BD05}"/>
              </a:ext>
            </a:extLst>
          </p:cNvPr>
          <p:cNvPicPr/>
          <p:nvPr/>
        </p:nvPicPr>
        <p:blipFill>
          <a:blip r:embed="rId2"/>
          <a:stretch>
            <a:fillRect/>
          </a:stretch>
        </p:blipFill>
        <p:spPr>
          <a:xfrm>
            <a:off x="4701634" y="3290771"/>
            <a:ext cx="2788732" cy="2865474"/>
          </a:xfrm>
          <a:prstGeom prst="rect">
            <a:avLst/>
          </a:prstGeom>
        </p:spPr>
      </p:pic>
    </p:spTree>
    <p:extLst>
      <p:ext uri="{BB962C8B-B14F-4D97-AF65-F5344CB8AC3E}">
        <p14:creationId xmlns:p14="http://schemas.microsoft.com/office/powerpoint/2010/main" val="298109018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2914259"/>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电流与电压的关系</a:t>
            </a:r>
            <a:r>
              <a:rPr lang="en-US" altLang="zh-CN" sz="2400" dirty="0">
                <a:latin typeface="黑体" panose="02010609060101010101" pitchFamily="49" charset="-122"/>
                <a:ea typeface="黑体" panose="02010609060101010101" pitchFamily="49" charset="-122"/>
              </a:rPr>
              <a:t>:</a:t>
            </a:r>
          </a:p>
          <a:p>
            <a:pPr algn="just">
              <a:lnSpc>
                <a:spcPct val="200000"/>
              </a:lnSpc>
            </a:pPr>
            <a:r>
              <a:rPr lang="zh-CN" altLang="en-US" sz="2400" dirty="0">
                <a:latin typeface="宋体" panose="02010600030101010101" pitchFamily="2" charset="-122"/>
                <a:ea typeface="宋体" panose="02010600030101010101" pitchFamily="2" charset="-122"/>
              </a:rPr>
              <a:t>导体的电阻一定时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通过导体的电流与导体两端的电压成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比</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电流与电阻的关系</a:t>
            </a:r>
            <a:r>
              <a:rPr lang="en-US" altLang="zh-CN" sz="2400" dirty="0">
                <a:latin typeface="黑体" panose="02010609060101010101" pitchFamily="49" charset="-122"/>
                <a:ea typeface="黑体" panose="02010609060101010101" pitchFamily="49" charset="-122"/>
              </a:rPr>
              <a:t>:</a:t>
            </a:r>
          </a:p>
          <a:p>
            <a:pPr algn="just">
              <a:lnSpc>
                <a:spcPct val="200000"/>
              </a:lnSpc>
            </a:pPr>
            <a:r>
              <a:rPr lang="zh-CN" altLang="en-US" sz="2400" dirty="0">
                <a:latin typeface="宋体" panose="02010600030101010101" pitchFamily="2" charset="-122"/>
                <a:ea typeface="宋体" panose="02010600030101010101" pitchFamily="2" charset="-122"/>
              </a:rPr>
              <a:t>导体两端的电压一定时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通过导体的电流与导体的电阻成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比</a:t>
            </a:r>
            <a:r>
              <a:rPr lang="en-US" altLang="zh-CN" sz="240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电流与电压、电阻的关系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2" name="矩形 11">
            <a:extLst>
              <a:ext uri="{FF2B5EF4-FFF2-40B4-BE49-F238E27FC236}">
                <a16:creationId xmlns:a16="http://schemas.microsoft.com/office/drawing/2014/main" xmlns="" id="{983A08FD-A67A-4D39-8A56-B70CA9077568}"/>
              </a:ext>
            </a:extLst>
          </p:cNvPr>
          <p:cNvSpPr/>
          <p:nvPr/>
        </p:nvSpPr>
        <p:spPr>
          <a:xfrm>
            <a:off x="8648919" y="226940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8" name="矩形 7">
            <a:extLst>
              <a:ext uri="{FF2B5EF4-FFF2-40B4-BE49-F238E27FC236}">
                <a16:creationId xmlns:a16="http://schemas.microsoft.com/office/drawing/2014/main" xmlns="" id="{21035E73-1282-4FC0-A605-F31FFE3DDA48}"/>
              </a:ext>
            </a:extLst>
          </p:cNvPr>
          <p:cNvSpPr/>
          <p:nvPr/>
        </p:nvSpPr>
        <p:spPr>
          <a:xfrm>
            <a:off x="8648919" y="373651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反</a:t>
            </a:r>
          </a:p>
        </p:txBody>
      </p:sp>
    </p:spTree>
    <p:extLst>
      <p:ext uri="{BB962C8B-B14F-4D97-AF65-F5344CB8AC3E}">
        <p14:creationId xmlns:p14="http://schemas.microsoft.com/office/powerpoint/2010/main" val="14645870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4391587"/>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11</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a:t>
            </a:r>
            <a:r>
              <a:rPr lang="en-US" altLang="zh-CN" sz="2400" dirty="0">
                <a:latin typeface="仿宋" panose="02010609060101010101" pitchFamily="49" charset="-122"/>
                <a:ea typeface="仿宋" panose="02010609060101010101" pitchFamily="49" charset="-122"/>
              </a:rPr>
              <a:t>168</a:t>
            </a:r>
            <a:r>
              <a:rPr lang="zh-CN" altLang="en-US" sz="2400" dirty="0">
                <a:latin typeface="仿宋" panose="02010609060101010101" pitchFamily="49" charset="-122"/>
                <a:ea typeface="仿宋" panose="02010609060101010101" pitchFamily="49" charset="-122"/>
              </a:rPr>
              <a:t>中学一模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下表为某品牌取暖器的铭牌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其内部电路如图所示</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和</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均为电热丝</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其中</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是温度自动控制开关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温度升高到一定值时会自动断开</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latin typeface="宋体" panose="02010600030101010101" pitchFamily="2" charset="-122"/>
                <a:ea typeface="宋体" panose="02010600030101010101" pitchFamily="2" charset="-122"/>
              </a:rPr>
              <a:t>1</a:t>
            </a:r>
            <a:r>
              <a:rPr lang="en-US" altLang="zh-CN" sz="2400" dirty="0">
                <a:latin typeface="宋体" panose="02010600030101010101" pitchFamily="2" charset="-122"/>
                <a:ea typeface="宋体" panose="02010600030101010101" pitchFamily="2" charset="-122"/>
              </a:rPr>
              <a:t>,120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dirty="0">
                <a:latin typeface="宋体" panose="02010600030101010101" pitchFamily="2" charset="-122"/>
                <a:ea typeface="宋体" panose="02010600030101010101" pitchFamily="2" charset="-122"/>
              </a:rPr>
              <a:t>内取暖器消耗的电能为</a:t>
            </a:r>
            <a:r>
              <a:rPr lang="en-US" altLang="zh-CN" sz="2400" dirty="0">
                <a:latin typeface="宋体" panose="02010600030101010101" pitchFamily="2" charset="-122"/>
                <a:ea typeface="宋体" panose="02010600030101010101" pitchFamily="2" charset="-122"/>
              </a:rPr>
              <a:t>3.52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求</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通过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的电流</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电热丝</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的电阻</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spc="-100" dirty="0">
                <a:latin typeface="宋体" panose="02010600030101010101" pitchFamily="2" charset="-122"/>
                <a:ea typeface="宋体" panose="02010600030101010101" pitchFamily="2" charset="-122"/>
              </a:rPr>
              <a:t>(3)120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spc="-100" dirty="0">
                <a:latin typeface="宋体" panose="02010600030101010101" pitchFamily="2" charset="-122"/>
                <a:ea typeface="宋体" panose="02010600030101010101" pitchFamily="2" charset="-122"/>
              </a:rPr>
              <a:t>内开关</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闭合的时间</a:t>
            </a:r>
            <a:r>
              <a:rPr lang="en-US" altLang="zh-CN" sz="2400" spc="-100" dirty="0">
                <a:latin typeface="宋体" panose="02010600030101010101" pitchFamily="2" charset="-122"/>
                <a:ea typeface="宋体" panose="02010600030101010101" pitchFamily="2" charset="-122"/>
              </a:rPr>
              <a:t>.</a:t>
            </a:r>
          </a:p>
        </p:txBody>
      </p:sp>
      <p:graphicFrame>
        <p:nvGraphicFramePr>
          <p:cNvPr id="2" name="表格 1">
            <a:extLst>
              <a:ext uri="{FF2B5EF4-FFF2-40B4-BE49-F238E27FC236}">
                <a16:creationId xmlns:a16="http://schemas.microsoft.com/office/drawing/2014/main" xmlns="" id="{C96C36D1-B621-491C-B224-A162A66B16C4}"/>
              </a:ext>
            </a:extLst>
          </p:cNvPr>
          <p:cNvGraphicFramePr>
            <a:graphicFrameLocks noGrp="1"/>
          </p:cNvGraphicFramePr>
          <p:nvPr>
            <p:extLst>
              <p:ext uri="{D42A27DB-BD31-4B8C-83A1-F6EECF244321}">
                <p14:modId xmlns:p14="http://schemas.microsoft.com/office/powerpoint/2010/main" val="2642838166"/>
              </p:ext>
            </p:extLst>
          </p:nvPr>
        </p:nvGraphicFramePr>
        <p:xfrm>
          <a:off x="6096000" y="3907476"/>
          <a:ext cx="2304000" cy="1296000"/>
        </p:xfrm>
        <a:graphic>
          <a:graphicData uri="http://schemas.openxmlformats.org/drawingml/2006/table">
            <a:tbl>
              <a:tblPr firstRow="1" firstCol="1" bandRow="1">
                <a:tableStyleId>{16D9F66E-5EB9-4882-86FB-DCBF35E3C3E4}</a:tableStyleId>
              </a:tblPr>
              <a:tblGrid>
                <a:gridCol w="1152000">
                  <a:extLst>
                    <a:ext uri="{9D8B030D-6E8A-4147-A177-3AD203B41FA5}">
                      <a16:colId xmlns:a16="http://schemas.microsoft.com/office/drawing/2014/main" xmlns="" val="4176599367"/>
                    </a:ext>
                  </a:extLst>
                </a:gridCol>
                <a:gridCol w="1152000">
                  <a:extLst>
                    <a:ext uri="{9D8B030D-6E8A-4147-A177-3AD203B41FA5}">
                      <a16:colId xmlns:a16="http://schemas.microsoft.com/office/drawing/2014/main" xmlns="" val="3335527937"/>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额定电压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220 </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V</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988408097"/>
                  </a:ext>
                </a:extLst>
              </a:tr>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低温挡</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880 </a:t>
                      </a:r>
                      <a:r>
                        <a:rPr lang="en-US" sz="2000" b="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W</a:t>
                      </a:r>
                      <a:endParaRPr lang="zh-CN" altLang="en-US" sz="2000" b="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132357496"/>
                  </a:ext>
                </a:extLst>
              </a:tr>
              <a:tr h="432000">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高温挡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3 080 </a:t>
                      </a:r>
                      <a:r>
                        <a:rPr lang="en-US" sz="2000" b="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W</a:t>
                      </a:r>
                      <a:endParaRPr lang="zh-CN" altLang="en-US" sz="2000" b="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60192051"/>
                  </a:ext>
                </a:extLst>
              </a:tr>
            </a:tbl>
          </a:graphicData>
        </a:graphic>
      </p:graphicFrame>
      <p:pic>
        <p:nvPicPr>
          <p:cNvPr id="8" name="19WJJAHZKBZYBWLL93.EPS" descr="id:2147491230;FounderCES">
            <a:extLst>
              <a:ext uri="{FF2B5EF4-FFF2-40B4-BE49-F238E27FC236}">
                <a16:creationId xmlns:a16="http://schemas.microsoft.com/office/drawing/2014/main" xmlns="" id="{6EEED04D-D83B-461E-A4B9-1CE5A418723C}"/>
              </a:ext>
            </a:extLst>
          </p:cNvPr>
          <p:cNvPicPr/>
          <p:nvPr/>
        </p:nvPicPr>
        <p:blipFill>
          <a:blip r:embed="rId2"/>
          <a:stretch>
            <a:fillRect/>
          </a:stretch>
        </p:blipFill>
        <p:spPr>
          <a:xfrm>
            <a:off x="8820611" y="3496360"/>
            <a:ext cx="2608276" cy="1707116"/>
          </a:xfrm>
          <a:prstGeom prst="rect">
            <a:avLst/>
          </a:prstGeom>
        </p:spPr>
      </p:pic>
    </p:spTree>
    <p:extLst>
      <p:ext uri="{BB962C8B-B14F-4D97-AF65-F5344CB8AC3E}">
        <p14:creationId xmlns:p14="http://schemas.microsoft.com/office/powerpoint/2010/main" val="3534210779"/>
      </p:ext>
    </p:extLst>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3" y="1257200"/>
                <a:ext cx="10665774" cy="4674421"/>
              </a:xfrm>
              <a:prstGeom prst="rect">
                <a:avLst/>
              </a:prstGeom>
            </p:spPr>
            <p:txBody>
              <a:bodyPr wrap="square">
                <a:spAutoFit/>
              </a:bodyPr>
              <a:lstStyle/>
              <a:p>
                <a:pPr algn="just">
                  <a:lnSpc>
                    <a:spcPct val="170000"/>
                  </a:lnSpc>
                </a:pPr>
                <a:r>
                  <a:rPr lang="en-US" altLang="zh-CN" sz="2400" dirty="0">
                    <a:solidFill>
                      <a:srgbClr val="FF0000"/>
                    </a:solidFill>
                    <a:latin typeface="宋体" panose="02010600030101010101" pitchFamily="2" charset="-122"/>
                    <a:ea typeface="宋体" panose="02010600030101010101" pitchFamily="2" charset="-122"/>
                  </a:rPr>
                  <a:t>(1)</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solidFill>
                      <a:srgbClr val="FF0000"/>
                    </a:solidFill>
                    <a:latin typeface="宋体" panose="02010600030101010101" pitchFamily="2" charset="-122"/>
                    <a:ea typeface="宋体" panose="02010600030101010101" pitchFamily="2" charset="-122"/>
                  </a:rPr>
                  <a:t>1</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𝑃</m:t>
                        </m:r>
                        <m:r>
                          <a:rPr lang="zh-CN" altLang="en-US" sz="2400" i="1" baseline="-25000" dirty="0" smtClean="0">
                            <a:solidFill>
                              <a:srgbClr val="FF0000"/>
                            </a:solidFill>
                            <a:latin typeface="Cambria Math" panose="02040503050406030204" pitchFamily="18" charset="0"/>
                            <a:ea typeface="宋体" panose="02010600030101010101" pitchFamily="2" charset="-122"/>
                          </a:rPr>
                          <m:t>低</m:t>
                        </m:r>
                      </m:num>
                      <m:den>
                        <m:r>
                          <a:rPr lang="en-US" altLang="zh-CN" sz="2400" i="1" dirty="0">
                            <a:solidFill>
                              <a:srgbClr val="FF0000"/>
                            </a:solidFill>
                            <a:latin typeface="Cambria Math" panose="02040503050406030204" pitchFamily="18" charset="0"/>
                            <a:ea typeface="宋体" panose="02010600030101010101" pitchFamily="2" charset="-122"/>
                          </a:rPr>
                          <m:t>𝑈</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rPr>
                          <m:t>880 </m:t>
                        </m:r>
                        <m:r>
                          <m:rPr>
                            <m:sty m:val="p"/>
                          </m:rPr>
                          <a:rPr lang="en-US" altLang="zh-CN" sz="2400" i="0" dirty="0">
                            <a:solidFill>
                              <a:srgbClr val="FF0000"/>
                            </a:solidFill>
                            <a:latin typeface="Cambria Math" panose="02040503050406030204" pitchFamily="18" charset="0"/>
                            <a:ea typeface="宋体" panose="02010600030101010101" pitchFamily="2" charset="-122"/>
                          </a:rPr>
                          <m:t>W</m:t>
                        </m:r>
                      </m:num>
                      <m:den>
                        <m:r>
                          <a:rPr lang="en-US" altLang="zh-CN" sz="2400" i="0" dirty="0" smtClean="0">
                            <a:solidFill>
                              <a:srgbClr val="FF0000"/>
                            </a:solidFill>
                            <a:latin typeface="Cambria Math" panose="02040503050406030204" pitchFamily="18" charset="0"/>
                            <a:ea typeface="宋体" panose="02010600030101010101" pitchFamily="2" charset="-122"/>
                          </a:rPr>
                          <m:t>220 </m:t>
                        </m:r>
                        <m:r>
                          <m:rPr>
                            <m:sty m:val="p"/>
                          </m:rPr>
                          <a:rPr lang="en-US" altLang="zh-CN" sz="2400" i="0" dirty="0">
                            <a:solidFill>
                              <a:srgbClr val="FF0000"/>
                            </a:solidFill>
                            <a:latin typeface="Cambria Math" panose="02040503050406030204" pitchFamily="18" charset="0"/>
                            <a:ea typeface="宋体" panose="02010600030101010101" pitchFamily="2" charset="-122"/>
                          </a:rPr>
                          <m:t>V</m:t>
                        </m:r>
                      </m:den>
                    </m:f>
                  </m:oMath>
                </a14:m>
                <a:r>
                  <a:rPr lang="en-US" altLang="zh-CN" sz="2400" dirty="0">
                    <a:solidFill>
                      <a:srgbClr val="FF0000"/>
                    </a:solidFill>
                    <a:latin typeface="宋体" panose="02010600030101010101" pitchFamily="2" charset="-122"/>
                    <a:ea typeface="宋体" panose="02010600030101010101" pitchFamily="2" charset="-122"/>
                  </a:rPr>
                  <a:t>=4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p>
              <a:p>
                <a:pPr algn="just">
                  <a:lnSpc>
                    <a:spcPct val="170000"/>
                  </a:lnSpc>
                </a:pPr>
                <a:r>
                  <a:rPr lang="en-US" altLang="zh-CN" sz="2400" dirty="0">
                    <a:solidFill>
                      <a:srgbClr val="FF0000"/>
                    </a:solidFill>
                    <a:latin typeface="宋体" panose="02010600030101010101" pitchFamily="2" charset="-122"/>
                    <a:ea typeface="宋体" panose="02010600030101010101" pitchFamily="2" charset="-122"/>
                  </a:rPr>
                  <a:t>(2)</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rgbClr val="FF0000"/>
                    </a:solidFill>
                    <a:latin typeface="宋体" panose="02010600030101010101" pitchFamily="2" charset="-122"/>
                    <a:ea typeface="宋体" panose="02010600030101010101" pitchFamily="2" charset="-122"/>
                  </a:rPr>
                  <a:t>2</a:t>
                </a:r>
                <a:r>
                  <a:rPr lang="zh-CN" altLang="en-US" sz="2400" dirty="0">
                    <a:solidFill>
                      <a:srgbClr val="FF0000"/>
                    </a:solidFill>
                    <a:latin typeface="宋体" panose="02010600030101010101" pitchFamily="2" charset="-122"/>
                    <a:ea typeface="宋体" panose="02010600030101010101" pitchFamily="2" charset="-122"/>
                  </a:rPr>
                  <a:t>的电功率</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baseline="-25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高</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低</a:t>
                </a:r>
                <a:r>
                  <a:rPr lang="en-US" altLang="zh-CN" sz="2400" dirty="0">
                    <a:solidFill>
                      <a:srgbClr val="FF0000"/>
                    </a:solidFill>
                    <a:latin typeface="宋体" panose="02010600030101010101" pitchFamily="2" charset="-122"/>
                    <a:ea typeface="宋体" panose="02010600030101010101" pitchFamily="2" charset="-122"/>
                  </a:rPr>
                  <a:t>=3 080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rgbClr val="FF0000"/>
                    </a:solidFill>
                    <a:latin typeface="宋体" panose="02010600030101010101" pitchFamily="2" charset="-122"/>
                    <a:ea typeface="宋体" panose="02010600030101010101" pitchFamily="2" charset="-122"/>
                  </a:rPr>
                  <a:t>-880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rgbClr val="FF0000"/>
                    </a:solidFill>
                    <a:latin typeface="宋体" panose="02010600030101010101" pitchFamily="2" charset="-122"/>
                    <a:ea typeface="宋体" panose="02010600030101010101" pitchFamily="2" charset="-122"/>
                  </a:rPr>
                  <a:t>=2 200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p>
              <a:p>
                <a:pPr algn="just">
                  <a:lnSpc>
                    <a:spcPct val="17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𝑈</m:t>
                        </m:r>
                        <m:r>
                          <a:rPr lang="en-US" altLang="zh-CN" sz="2400" i="1" baseline="30000" dirty="0" smtClean="0">
                            <a:solidFill>
                              <a:srgbClr val="FF0000"/>
                            </a:solidFill>
                            <a:latin typeface="Cambria Math" panose="02040503050406030204" pitchFamily="18" charset="0"/>
                            <a:ea typeface="宋体" panose="02010600030101010101" pitchFamily="2" charset="-122"/>
                          </a:rPr>
                          <m:t>2</m:t>
                        </m:r>
                      </m:num>
                      <m:den>
                        <m:r>
                          <a:rPr lang="en-US" altLang="zh-CN" sz="2400" i="1" dirty="0" smtClean="0">
                            <a:solidFill>
                              <a:srgbClr val="FF0000"/>
                            </a:solidFill>
                            <a:latin typeface="Cambria Math" panose="02040503050406030204" pitchFamily="18" charset="0"/>
                            <a:ea typeface="宋体" panose="02010600030101010101" pitchFamily="2" charset="-122"/>
                          </a:rPr>
                          <m:t>𝑃</m:t>
                        </m:r>
                        <m:r>
                          <a:rPr lang="en-US" altLang="zh-CN" sz="2400" i="1" baseline="-25000" dirty="0" smtClean="0">
                            <a:solidFill>
                              <a:srgbClr val="FF0000"/>
                            </a:solidFill>
                            <a:latin typeface="Cambria Math" panose="02040503050406030204" pitchFamily="18" charset="0"/>
                            <a:ea typeface="宋体" panose="02010600030101010101" pitchFamily="2" charset="-122"/>
                          </a:rPr>
                          <m:t>2</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d>
                          <m:dPr>
                            <m:ctrlPr>
                              <a:rPr lang="en-US" altLang="zh-CN" sz="2400" i="1" dirty="0" smtClean="0">
                                <a:solidFill>
                                  <a:srgbClr val="FF0000"/>
                                </a:solidFill>
                                <a:latin typeface="Cambria Math"/>
                                <a:ea typeface="宋体" panose="02010600030101010101" pitchFamily="2" charset="-122"/>
                              </a:rPr>
                            </m:ctrlPr>
                          </m:dPr>
                          <m:e>
                            <m:r>
                              <a:rPr lang="en-US" altLang="zh-CN" sz="2400" i="0" dirty="0" smtClean="0">
                                <a:solidFill>
                                  <a:srgbClr val="FF0000"/>
                                </a:solidFill>
                                <a:latin typeface="Cambria Math" panose="02040503050406030204" pitchFamily="18" charset="0"/>
                                <a:ea typeface="宋体" panose="02010600030101010101" pitchFamily="2" charset="-122"/>
                              </a:rPr>
                              <m:t>220 </m:t>
                            </m:r>
                            <m:r>
                              <m:rPr>
                                <m:sty m:val="p"/>
                              </m:rPr>
                              <a:rPr lang="en-US" altLang="zh-CN" sz="2400" i="0" dirty="0" smtClean="0">
                                <a:solidFill>
                                  <a:srgbClr val="FF0000"/>
                                </a:solidFill>
                                <a:latin typeface="Cambria Math" panose="02040503050406030204" pitchFamily="18" charset="0"/>
                                <a:ea typeface="宋体" panose="02010600030101010101" pitchFamily="2" charset="-122"/>
                              </a:rPr>
                              <m:t>V</m:t>
                            </m:r>
                          </m:e>
                        </m:d>
                        <m:r>
                          <a:rPr lang="en-US" altLang="zh-CN" sz="2400" i="0" baseline="30000" dirty="0" smtClean="0">
                            <a:solidFill>
                              <a:srgbClr val="FF0000"/>
                            </a:solidFill>
                            <a:latin typeface="Cambria Math" panose="02040503050406030204" pitchFamily="18" charset="0"/>
                            <a:ea typeface="宋体" panose="02010600030101010101" pitchFamily="2" charset="-122"/>
                          </a:rPr>
                          <m:t>2</m:t>
                        </m:r>
                      </m:num>
                      <m:den>
                        <m:r>
                          <a:rPr lang="en-US" altLang="zh-CN" sz="2400" i="0" dirty="0" smtClean="0">
                            <a:solidFill>
                              <a:srgbClr val="FF0000"/>
                            </a:solidFill>
                            <a:latin typeface="Cambria Math" panose="02040503050406030204" pitchFamily="18" charset="0"/>
                            <a:ea typeface="宋体" panose="02010600030101010101" pitchFamily="2" charset="-122"/>
                          </a:rPr>
                          <m:t>2 200 </m:t>
                        </m:r>
                        <m:r>
                          <m:rPr>
                            <m:sty m:val="p"/>
                          </m:rPr>
                          <a:rPr lang="en-US" altLang="zh-CN" sz="2400" i="0" dirty="0">
                            <a:solidFill>
                              <a:srgbClr val="FF0000"/>
                            </a:solidFill>
                            <a:latin typeface="Cambria Math" panose="02040503050406030204" pitchFamily="18" charset="0"/>
                            <a:ea typeface="宋体" panose="02010600030101010101" pitchFamily="2" charset="-122"/>
                          </a:rPr>
                          <m:t>W</m:t>
                        </m:r>
                      </m:den>
                    </m:f>
                  </m:oMath>
                </a14:m>
                <a:r>
                  <a:rPr lang="en-US" altLang="zh-CN" sz="2400" dirty="0">
                    <a:solidFill>
                      <a:srgbClr val="FF0000"/>
                    </a:solidFill>
                    <a:latin typeface="宋体" panose="02010600030101010101" pitchFamily="2" charset="-122"/>
                    <a:ea typeface="宋体" panose="02010600030101010101" pitchFamily="2" charset="-122"/>
                  </a:rPr>
                  <a:t>=22 </a:t>
                </a: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Ω</a:t>
                </a:r>
              </a:p>
              <a:p>
                <a:pPr algn="just">
                  <a:lnSpc>
                    <a:spcPct val="170000"/>
                  </a:lnSpc>
                </a:pPr>
                <a:r>
                  <a:rPr lang="el-GR" altLang="zh-CN" sz="2400" dirty="0">
                    <a:solidFill>
                      <a:srgbClr val="FF0000"/>
                    </a:solidFill>
                    <a:latin typeface="宋体" panose="02010600030101010101" pitchFamily="2" charset="-122"/>
                    <a:ea typeface="宋体" panose="02010600030101010101" pitchFamily="2" charset="-122"/>
                  </a:rPr>
                  <a:t>(3)</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rgbClr val="FF0000"/>
                    </a:solidFill>
                    <a:latin typeface="宋体" panose="02010600030101010101" pitchFamily="2" charset="-122"/>
                    <a:ea typeface="宋体" panose="02010600030101010101" pitchFamily="2" charset="-122"/>
                  </a:rPr>
                  <a:t>1</a:t>
                </a:r>
                <a:r>
                  <a:rPr lang="zh-CN" altLang="en-US" sz="2400" dirty="0">
                    <a:solidFill>
                      <a:srgbClr val="FF0000"/>
                    </a:solidFill>
                    <a:latin typeface="宋体" panose="02010600030101010101" pitchFamily="2" charset="-122"/>
                    <a:ea typeface="宋体" panose="02010600030101010101" pitchFamily="2" charset="-122"/>
                  </a:rPr>
                  <a:t>消耗的电能</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baseline="-25000" dirty="0">
                    <a:solidFill>
                      <a:srgbClr val="FF0000"/>
                    </a:solidFill>
                    <a:latin typeface="宋体" panose="02010600030101010101" pitchFamily="2" charset="-122"/>
                    <a:ea typeface="宋体" panose="02010600030101010101" pitchFamily="2" charset="-122"/>
                  </a:rPr>
                  <a:t>1</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低</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dirty="0">
                    <a:solidFill>
                      <a:srgbClr val="FF0000"/>
                    </a:solidFill>
                    <a:latin typeface="宋体" panose="02010600030101010101" pitchFamily="2" charset="-122"/>
                    <a:ea typeface="宋体" panose="02010600030101010101" pitchFamily="2" charset="-122"/>
                  </a:rPr>
                  <a:t>=0.88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a:solidFill>
                      <a:srgbClr val="FF0000"/>
                    </a:solidFill>
                    <a:latin typeface="宋体" panose="02010600030101010101" pitchFamily="2" charset="-122"/>
                    <a:ea typeface="宋体" panose="02010600030101010101" pitchFamily="2" charset="-122"/>
                  </a:rPr>
                  <a:t>×2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solidFill>
                      <a:srgbClr val="FF0000"/>
                    </a:solidFill>
                    <a:latin typeface="宋体" panose="02010600030101010101" pitchFamily="2" charset="-122"/>
                    <a:ea typeface="宋体" panose="02010600030101010101" pitchFamily="2" charset="-122"/>
                  </a:rPr>
                  <a:t>=1.76 </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solidFill>
                      <a:srgbClr val="FF0000"/>
                    </a:solidFill>
                    <a:latin typeface="宋体" panose="02010600030101010101" pitchFamily="2" charset="-122"/>
                    <a:ea typeface="宋体" panose="02010600030101010101" pitchFamily="2" charset="-122"/>
                  </a:rPr>
                  <a:t>·</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endPar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7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solidFill>
                      <a:srgbClr val="FF0000"/>
                    </a:solidFill>
                    <a:latin typeface="宋体" panose="02010600030101010101" pitchFamily="2" charset="-122"/>
                    <a:ea typeface="宋体" panose="02010600030101010101" pitchFamily="2" charset="-122"/>
                  </a:rPr>
                  <a:t>2</a:t>
                </a:r>
                <a:r>
                  <a:rPr lang="zh-CN" altLang="en-US" sz="2400" dirty="0">
                    <a:solidFill>
                      <a:srgbClr val="FF0000"/>
                    </a:solidFill>
                    <a:latin typeface="宋体" panose="02010600030101010101" pitchFamily="2" charset="-122"/>
                    <a:ea typeface="宋体" panose="02010600030101010101" pitchFamily="2" charset="-122"/>
                  </a:rPr>
                  <a:t>消耗的电能</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baseline="-25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baseline="-25000" dirty="0">
                    <a:solidFill>
                      <a:srgbClr val="FF0000"/>
                    </a:solidFill>
                    <a:latin typeface="宋体" panose="02010600030101010101" pitchFamily="2" charset="-122"/>
                    <a:ea typeface="宋体" panose="02010600030101010101" pitchFamily="2" charset="-122"/>
                  </a:rPr>
                  <a:t>1</a:t>
                </a:r>
                <a:r>
                  <a:rPr lang="en-US" altLang="zh-CN" sz="2400" dirty="0">
                    <a:solidFill>
                      <a:srgbClr val="FF0000"/>
                    </a:solidFill>
                    <a:latin typeface="宋体" panose="02010600030101010101" pitchFamily="2" charset="-122"/>
                    <a:ea typeface="宋体" panose="02010600030101010101" pitchFamily="2" charset="-122"/>
                  </a:rPr>
                  <a:t>=3.52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solidFill>
                      <a:srgbClr val="FF0000"/>
                    </a:solidFill>
                    <a:latin typeface="宋体" panose="02010600030101010101" pitchFamily="2" charset="-122"/>
                    <a:ea typeface="宋体" panose="02010600030101010101" pitchFamily="2" charset="-122"/>
                  </a:rPr>
                  <a:t>-1.76 </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solidFill>
                      <a:srgbClr val="FF0000"/>
                    </a:solidFill>
                    <a:latin typeface="宋体" panose="02010600030101010101" pitchFamily="2" charset="-122"/>
                    <a:ea typeface="宋体" panose="02010600030101010101" pitchFamily="2" charset="-122"/>
                  </a:rPr>
                  <a:t>·</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solidFill>
                      <a:srgbClr val="FF0000"/>
                    </a:solidFill>
                    <a:latin typeface="宋体" panose="02010600030101010101" pitchFamily="2" charset="-122"/>
                    <a:ea typeface="宋体" panose="02010600030101010101" pitchFamily="2" charset="-122"/>
                  </a:rPr>
                  <a:t>=1.76 </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kW</a:t>
                </a:r>
                <a:r>
                  <a:rPr lang="en-US" altLang="zh-CN" sz="2400" dirty="0" err="1">
                    <a:solidFill>
                      <a:srgbClr val="FF0000"/>
                    </a:solidFill>
                    <a:latin typeface="宋体" panose="02010600030101010101" pitchFamily="2" charset="-122"/>
                    <a:ea typeface="宋体" panose="02010600030101010101" pitchFamily="2" charset="-122"/>
                  </a:rPr>
                  <a:t>·</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endPar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70000"/>
                  </a:lnSpc>
                </a:pP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solidFill>
                      <a:srgbClr val="FF0000"/>
                    </a:solidFill>
                    <a:latin typeface="宋体" panose="02010600030101010101" pitchFamily="2" charset="-122"/>
                    <a:ea typeface="宋体" panose="02010600030101010101" pitchFamily="2" charset="-122"/>
                  </a:rPr>
                  <a:t>1</a:t>
                </a:r>
                <a:r>
                  <a:rPr lang="zh-CN" altLang="en-US" sz="2400" dirty="0">
                    <a:solidFill>
                      <a:srgbClr val="FF0000"/>
                    </a:solidFill>
                    <a:latin typeface="宋体" panose="02010600030101010101" pitchFamily="2" charset="-122"/>
                    <a:ea typeface="宋体" panose="02010600030101010101" pitchFamily="2" charset="-122"/>
                  </a:rPr>
                  <a:t>闭合的时间</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𝑊</m:t>
                        </m:r>
                        <m:r>
                          <a:rPr lang="en-US" altLang="zh-CN" sz="2400" i="1" baseline="-25000" dirty="0">
                            <a:solidFill>
                              <a:srgbClr val="FF0000"/>
                            </a:solidFill>
                            <a:latin typeface="Cambria Math" panose="02040503050406030204" pitchFamily="18" charset="0"/>
                            <a:ea typeface="宋体" panose="02010600030101010101" pitchFamily="2" charset="-122"/>
                          </a:rPr>
                          <m:t>2</m:t>
                        </m:r>
                      </m:num>
                      <m:den>
                        <m:r>
                          <a:rPr lang="en-US" altLang="zh-CN" sz="2400" i="1" dirty="0" smtClean="0">
                            <a:solidFill>
                              <a:srgbClr val="FF0000"/>
                            </a:solidFill>
                            <a:latin typeface="Cambria Math" panose="02040503050406030204" pitchFamily="18" charset="0"/>
                            <a:ea typeface="宋体" panose="02010600030101010101" pitchFamily="2" charset="-122"/>
                          </a:rPr>
                          <m:t>𝑃</m:t>
                        </m:r>
                        <m:r>
                          <a:rPr lang="en-US" altLang="zh-CN" sz="2400" i="1" baseline="-25000" dirty="0" smtClean="0">
                            <a:solidFill>
                              <a:srgbClr val="FF0000"/>
                            </a:solidFill>
                            <a:latin typeface="Cambria Math" panose="02040503050406030204" pitchFamily="18" charset="0"/>
                            <a:ea typeface="宋体" panose="02010600030101010101" pitchFamily="2" charset="-122"/>
                          </a:rPr>
                          <m:t>2</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rPr>
                          <m:t>1.76 </m:t>
                        </m:r>
                        <m:r>
                          <m:rPr>
                            <m:sty m:val="p"/>
                          </m:rPr>
                          <a:rPr lang="en-US" altLang="zh-CN" sz="2400" i="0" dirty="0" err="1" smtClean="0">
                            <a:solidFill>
                              <a:srgbClr val="FF0000"/>
                            </a:solidFill>
                            <a:latin typeface="Cambria Math" panose="02040503050406030204" pitchFamily="18" charset="0"/>
                            <a:ea typeface="宋体" panose="02010600030101010101" pitchFamily="2" charset="-122"/>
                          </a:rPr>
                          <m:t>kW</m:t>
                        </m:r>
                        <m:r>
                          <a:rPr lang="en-US" altLang="zh-CN" sz="2400" i="0" dirty="0" err="1" smtClean="0">
                            <a:solidFill>
                              <a:srgbClr val="FF0000"/>
                            </a:solidFill>
                            <a:latin typeface="Cambria Math" panose="02040503050406030204" pitchFamily="18" charset="0"/>
                            <a:ea typeface="宋体" panose="02010600030101010101" pitchFamily="2" charset="-122"/>
                          </a:rPr>
                          <m:t>·</m:t>
                        </m:r>
                        <m:r>
                          <m:rPr>
                            <m:sty m:val="p"/>
                          </m:rPr>
                          <a:rPr lang="en-US" altLang="zh-CN" sz="2400" i="0" dirty="0" err="1" smtClean="0">
                            <a:solidFill>
                              <a:srgbClr val="FF0000"/>
                            </a:solidFill>
                            <a:latin typeface="Cambria Math" panose="02040503050406030204" pitchFamily="18" charset="0"/>
                            <a:ea typeface="宋体" panose="02010600030101010101" pitchFamily="2" charset="-122"/>
                          </a:rPr>
                          <m:t>h</m:t>
                        </m:r>
                      </m:num>
                      <m:den>
                        <m:r>
                          <a:rPr lang="en-US" altLang="zh-CN" sz="2400" i="0" dirty="0" smtClean="0">
                            <a:solidFill>
                              <a:srgbClr val="FF0000"/>
                            </a:solidFill>
                            <a:latin typeface="Cambria Math" panose="02040503050406030204" pitchFamily="18" charset="0"/>
                            <a:ea typeface="宋体" panose="02010600030101010101" pitchFamily="2" charset="-122"/>
                          </a:rPr>
                          <m:t>2.2 </m:t>
                        </m:r>
                        <m:r>
                          <m:rPr>
                            <m:sty m:val="p"/>
                          </m:rPr>
                          <a:rPr lang="en-US" altLang="zh-CN" sz="2400" i="0" dirty="0">
                            <a:solidFill>
                              <a:srgbClr val="FF0000"/>
                            </a:solidFill>
                            <a:latin typeface="Cambria Math" panose="02040503050406030204" pitchFamily="18" charset="0"/>
                            <a:ea typeface="宋体" panose="02010600030101010101" pitchFamily="2" charset="-122"/>
                          </a:rPr>
                          <m:t>kW</m:t>
                        </m:r>
                      </m:den>
                    </m:f>
                  </m:oMath>
                </a14:m>
                <a:r>
                  <a:rPr lang="en-US" altLang="zh-CN" sz="2400" dirty="0">
                    <a:solidFill>
                      <a:srgbClr val="FF0000"/>
                    </a:solidFill>
                    <a:latin typeface="宋体" panose="02010600030101010101" pitchFamily="2" charset="-122"/>
                    <a:ea typeface="宋体" panose="02010600030101010101" pitchFamily="2" charset="-122"/>
                  </a:rPr>
                  <a:t>=0.8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p>
            </p:txBody>
          </p:sp>
        </mc:Choice>
        <mc:Fallback xmlns="">
          <p:sp>
            <p:nvSpPr>
              <p:cNvPr id="6" name="矩形 5"/>
              <p:cNvSpPr>
                <a:spLocks noRot="1" noChangeAspect="1" noMove="1" noResize="1" noEditPoints="1" noAdjustHandles="1" noChangeArrowheads="1" noChangeShapeType="1" noTextEdit="1"/>
              </p:cNvSpPr>
              <p:nvPr/>
            </p:nvSpPr>
            <p:spPr>
              <a:xfrm>
                <a:off x="763113" y="1257200"/>
                <a:ext cx="10665774" cy="4674421"/>
              </a:xfrm>
              <a:prstGeom prst="rect">
                <a:avLst/>
              </a:prstGeom>
              <a:blipFill>
                <a:blip r:embed="rId2"/>
                <a:stretch>
                  <a:fillRect l="-857" b="-26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2943968"/>
      </p:ext>
    </p:extLst>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1307666"/>
          </a:xfrm>
          <a:prstGeom prst="rect">
            <a:avLst/>
          </a:prstGeom>
        </p:spPr>
        <p:txBody>
          <a:bodyPr wrap="square">
            <a:spAutoFit/>
          </a:bodyPr>
          <a:lstStyle/>
          <a:p>
            <a:pPr algn="ctr">
              <a:lnSpc>
                <a:spcPct val="18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电能、电功率、电热的相关计算</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电能、电功率、电热的计算公式总结</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FF0CC52B-C1A8-4406-8198-451B9A3F63A6}"/>
                  </a:ext>
                </a:extLst>
              </p:cNvPr>
              <p:cNvGraphicFramePr>
                <a:graphicFrameLocks noGrp="1"/>
              </p:cNvGraphicFramePr>
              <p:nvPr>
                <p:extLst>
                  <p:ext uri="{D42A27DB-BD31-4B8C-83A1-F6EECF244321}">
                    <p14:modId xmlns:p14="http://schemas.microsoft.com/office/powerpoint/2010/main" val="2216357750"/>
                  </p:ext>
                </p:extLst>
              </p:nvPr>
            </p:nvGraphicFramePr>
            <p:xfrm>
              <a:off x="1866948" y="3027516"/>
              <a:ext cx="8496000" cy="2232000"/>
            </p:xfrm>
            <a:graphic>
              <a:graphicData uri="http://schemas.openxmlformats.org/drawingml/2006/table">
                <a:tbl>
                  <a:tblPr firstRow="1" firstCol="1" bandRow="1">
                    <a:tableStyleId>{5C22544A-7EE6-4342-B048-85BDC9FD1C3A}</a:tableStyleId>
                  </a:tblPr>
                  <a:tblGrid>
                    <a:gridCol w="1728000">
                      <a:extLst>
                        <a:ext uri="{9D8B030D-6E8A-4147-A177-3AD203B41FA5}">
                          <a16:colId xmlns:a16="http://schemas.microsoft.com/office/drawing/2014/main" xmlns="" val="2375784537"/>
                        </a:ext>
                      </a:extLst>
                    </a:gridCol>
                    <a:gridCol w="1440000">
                      <a:extLst>
                        <a:ext uri="{9D8B030D-6E8A-4147-A177-3AD203B41FA5}">
                          <a16:colId xmlns:a16="http://schemas.microsoft.com/office/drawing/2014/main" xmlns="" val="2973088497"/>
                        </a:ext>
                      </a:extLst>
                    </a:gridCol>
                    <a:gridCol w="1440000">
                      <a:extLst>
                        <a:ext uri="{9D8B030D-6E8A-4147-A177-3AD203B41FA5}">
                          <a16:colId xmlns:a16="http://schemas.microsoft.com/office/drawing/2014/main" xmlns="" val="3022267248"/>
                        </a:ext>
                      </a:extLst>
                    </a:gridCol>
                    <a:gridCol w="1440000">
                      <a:extLst>
                        <a:ext uri="{9D8B030D-6E8A-4147-A177-3AD203B41FA5}">
                          <a16:colId xmlns:a16="http://schemas.microsoft.com/office/drawing/2014/main" xmlns="" val="2776151830"/>
                        </a:ext>
                      </a:extLst>
                    </a:gridCol>
                    <a:gridCol w="2448000">
                      <a:extLst>
                        <a:ext uri="{9D8B030D-6E8A-4147-A177-3AD203B41FA5}">
                          <a16:colId xmlns:a16="http://schemas.microsoft.com/office/drawing/2014/main" xmlns="" val="2724462804"/>
                        </a:ext>
                      </a:extLst>
                    </a:gridCol>
                  </a:tblGrid>
                  <a:tr h="432000">
                    <a:tc>
                      <a:txBody>
                        <a:bodyPr/>
                        <a:lstStyle/>
                        <a:p>
                          <a:pP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电能</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电功率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电热</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适用条件</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1635861924"/>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基本公式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W=</a:t>
                          </a:r>
                          <a:r>
                            <a:rPr lang="en-US" sz="2000" i="1" dirty="0" err="1">
                              <a:effectLst/>
                              <a:latin typeface="Times New Roman" panose="02020603050405020304" pitchFamily="18" charset="0"/>
                              <a:ea typeface="宋体" panose="02010600030101010101" pitchFamily="2" charset="-122"/>
                              <a:cs typeface="Times New Roman" panose="02020603050405020304" pitchFamily="18" charset="0"/>
                            </a:rPr>
                            <a:t>UIt</a:t>
                          </a:r>
                          <a:r>
                            <a:rPr lang="en-US" sz="2000" i="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sz="2000" i="0" dirty="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W=Pt</a:t>
                          </a:r>
                          <a:endParaRPr lang="zh-CN" alt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P=UI</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14:m>
                            <m:oMath xmlns:m="http://schemas.openxmlformats.org/officeDocument/2006/math">
                              <m:f>
                                <m:fPr>
                                  <m:ctrlPr>
                                    <a:rPr lang="zh-CN" sz="2000" i="1">
                                      <a:effectLst/>
                                      <a:latin typeface="Cambria Math"/>
                                    </a:rPr>
                                  </m:ctrlPr>
                                </m:fPr>
                                <m:num>
                                  <m:r>
                                    <a:rPr lang="en-US" sz="2000">
                                      <a:effectLst/>
                                      <a:latin typeface="Cambria Math" panose="02040503050406030204" pitchFamily="18" charset="0"/>
                                    </a:rPr>
                                    <m:t>𝑊</m:t>
                                  </m:r>
                                </m:num>
                                <m:den>
                                  <m:r>
                                    <a:rPr lang="en-US" sz="2000">
                                      <a:effectLst/>
                                      <a:latin typeface="Cambria Math" panose="02040503050406030204" pitchFamily="18" charset="0"/>
                                    </a:rPr>
                                    <m:t>𝑡</m:t>
                                  </m:r>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Q=I</a:t>
                          </a:r>
                          <a:r>
                            <a:rPr lang="en-US" sz="2000" baseline="30000" dirty="0">
                              <a:effectLst/>
                              <a:latin typeface="宋体" panose="02010600030101010101" pitchFamily="2" charset="-122"/>
                              <a:ea typeface="宋体" panose="02010600030101010101" pitchFamily="2" charset="-122"/>
                            </a:rPr>
                            <a:t>2</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Rt</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Q</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热</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t</a:t>
                          </a:r>
                          <a:endParaRPr lang="zh-CN" alt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适用于各种电路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02709177"/>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结合欧姆定律</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的推导公式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W=</a:t>
                          </a:r>
                          <a14:m>
                            <m:oMath xmlns:m="http://schemas.openxmlformats.org/officeDocument/2006/math">
                              <m:f>
                                <m:fPr>
                                  <m:ctrlPr>
                                    <a:rPr lang="zh-CN" sz="2000" i="1">
                                      <a:effectLst/>
                                      <a:latin typeface="Cambria Math"/>
                                    </a:rPr>
                                  </m:ctrlPr>
                                </m:fPr>
                                <m:num>
                                  <m:sSup>
                                    <m:sSupPr>
                                      <m:ctrlPr>
                                        <a:rPr lang="zh-CN" sz="2000" i="1">
                                          <a:effectLst/>
                                          <a:latin typeface="Cambria Math"/>
                                        </a:rPr>
                                      </m:ctrlPr>
                                    </m:sSupPr>
                                    <m:e>
                                      <m:r>
                                        <a:rPr lang="en-US" sz="2000">
                                          <a:effectLst/>
                                          <a:latin typeface="Cambria Math" panose="02040503050406030204" pitchFamily="18" charset="0"/>
                                        </a:rPr>
                                        <m:t>𝑈</m:t>
                                      </m:r>
                                    </m:e>
                                    <m:sup>
                                      <m:r>
                                        <a:rPr lang="en-US" sz="2000">
                                          <a:effectLst/>
                                          <a:latin typeface="Cambria Math" panose="02040503050406030204" pitchFamily="18" charset="0"/>
                                        </a:rPr>
                                        <m:t>2</m:t>
                                      </m:r>
                                    </m:sup>
                                  </m:sSup>
                                </m:num>
                                <m:den>
                                  <m:r>
                                    <a:rPr lang="en-US" sz="2000">
                                      <a:effectLst/>
                                      <a:latin typeface="Cambria Math" panose="02040503050406030204" pitchFamily="18" charset="0"/>
                                    </a:rPr>
                                    <m:t>𝑅</m:t>
                                  </m:r>
                                </m:den>
                              </m:f>
                            </m:oMath>
                          </a14:m>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t</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W=I</a:t>
                          </a:r>
                          <a:r>
                            <a:rPr lang="en-US" sz="2000" baseline="30000" dirty="0">
                              <a:effectLst/>
                              <a:latin typeface="宋体" panose="02010600030101010101" pitchFamily="2" charset="-122"/>
                              <a:ea typeface="宋体" panose="02010600030101010101" pitchFamily="2" charset="-122"/>
                            </a:rPr>
                            <a:t>2</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Rt</a:t>
                          </a:r>
                          <a:endParaRPr lang="zh-CN" alt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14:m>
                            <m:oMath xmlns:m="http://schemas.openxmlformats.org/officeDocument/2006/math">
                              <m:f>
                                <m:fPr>
                                  <m:ctrlPr>
                                    <a:rPr lang="zh-CN" sz="2000" i="1">
                                      <a:effectLst/>
                                      <a:latin typeface="Cambria Math"/>
                                    </a:rPr>
                                  </m:ctrlPr>
                                </m:fPr>
                                <m:num>
                                  <m:sSup>
                                    <m:sSupPr>
                                      <m:ctrlPr>
                                        <a:rPr lang="zh-CN" sz="2000" i="1">
                                          <a:effectLst/>
                                          <a:latin typeface="Cambria Math"/>
                                        </a:rPr>
                                      </m:ctrlPr>
                                    </m:sSupPr>
                                    <m:e>
                                      <m:r>
                                        <a:rPr lang="en-US" sz="2000">
                                          <a:effectLst/>
                                          <a:latin typeface="Cambria Math" panose="02040503050406030204" pitchFamily="18" charset="0"/>
                                        </a:rPr>
                                        <m:t>𝑈</m:t>
                                      </m:r>
                                    </m:e>
                                    <m:sup>
                                      <m:r>
                                        <a:rPr lang="en-US" sz="2000">
                                          <a:effectLst/>
                                          <a:latin typeface="Cambria Math" panose="02040503050406030204" pitchFamily="18" charset="0"/>
                                        </a:rPr>
                                        <m:t>2</m:t>
                                      </m:r>
                                    </m:sup>
                                  </m:sSup>
                                </m:num>
                                <m:den>
                                  <m:r>
                                    <a:rPr lang="en-US" sz="2000">
                                      <a:effectLst/>
                                      <a:latin typeface="Cambria Math" panose="02040503050406030204" pitchFamily="18" charset="0"/>
                                    </a:rPr>
                                    <m:t>𝑅</m:t>
                                  </m:r>
                                </m:den>
                              </m:f>
                            </m:oMath>
                          </a14:m>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P=I</a:t>
                          </a:r>
                          <a:r>
                            <a:rPr lang="en-US" sz="2000" baseline="30000" dirty="0">
                              <a:effectLst/>
                              <a:latin typeface="宋体" panose="02010600030101010101" pitchFamily="2" charset="-122"/>
                              <a:ea typeface="宋体" panose="02010600030101010101" pitchFamily="2" charset="-122"/>
                            </a:rPr>
                            <a:t>2</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endParaRPr lang="zh-CN" alt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Q=</a:t>
                          </a:r>
                          <a:r>
                            <a:rPr lang="en-US" sz="2000" i="1" kern="1200" dirty="0" err="1">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UIt</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Q=</a:t>
                          </a:r>
                          <a14:m>
                            <m:oMath xmlns:m="http://schemas.openxmlformats.org/officeDocument/2006/math">
                              <m:f>
                                <m:fPr>
                                  <m:ctrlPr>
                                    <a:rPr lang="zh-CN" sz="2000" i="1">
                                      <a:effectLst/>
                                      <a:latin typeface="Cambria Math"/>
                                    </a:rPr>
                                  </m:ctrlPr>
                                </m:fPr>
                                <m:num>
                                  <m:sSup>
                                    <m:sSupPr>
                                      <m:ctrlPr>
                                        <a:rPr lang="zh-CN" sz="2000" i="1">
                                          <a:effectLst/>
                                          <a:latin typeface="Cambria Math"/>
                                        </a:rPr>
                                      </m:ctrlPr>
                                    </m:sSupPr>
                                    <m:e>
                                      <m:r>
                                        <a:rPr lang="en-US" sz="2000">
                                          <a:effectLst/>
                                          <a:latin typeface="Cambria Math" panose="02040503050406030204" pitchFamily="18" charset="0"/>
                                        </a:rPr>
                                        <m:t>𝑈</m:t>
                                      </m:r>
                                    </m:e>
                                    <m:sup>
                                      <m:r>
                                        <a:rPr lang="en-US" sz="2000">
                                          <a:effectLst/>
                                          <a:latin typeface="Cambria Math" panose="02040503050406030204" pitchFamily="18" charset="0"/>
                                        </a:rPr>
                                        <m:t>2</m:t>
                                      </m:r>
                                    </m:sup>
                                  </m:sSup>
                                </m:num>
                                <m:den>
                                  <m:r>
                                    <a:rPr lang="en-US" sz="2000">
                                      <a:effectLst/>
                                      <a:latin typeface="Cambria Math" panose="02040503050406030204" pitchFamily="18" charset="0"/>
                                    </a:rPr>
                                    <m:t>𝑅</m:t>
                                  </m:r>
                                </m:den>
                              </m:f>
                            </m:oMath>
                          </a14:m>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t</a:t>
                          </a: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只适用于纯电阻电路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950567077"/>
                      </a:ext>
                    </a:extLst>
                  </a:tr>
                </a:tbl>
              </a:graphicData>
            </a:graphic>
          </p:graphicFrame>
        </mc:Choice>
        <mc:Fallback xmlns="">
          <p:graphicFrame>
            <p:nvGraphicFramePr>
              <p:cNvPr id="2" name="表格 1">
                <a:extLst>
                  <a:ext uri="{FF2B5EF4-FFF2-40B4-BE49-F238E27FC236}">
                    <a16:creationId xmlns:a16="http://schemas.microsoft.com/office/drawing/2014/main" id="{FF0CC52B-C1A8-4406-8198-451B9A3F63A6}"/>
                  </a:ext>
                </a:extLst>
              </p:cNvPr>
              <p:cNvGraphicFramePr>
                <a:graphicFrameLocks noGrp="1"/>
              </p:cNvGraphicFramePr>
              <p:nvPr>
                <p:extLst>
                  <p:ext uri="{D42A27DB-BD31-4B8C-83A1-F6EECF244321}">
                    <p14:modId xmlns:p14="http://schemas.microsoft.com/office/powerpoint/2010/main" val="2216357750"/>
                  </p:ext>
                </p:extLst>
              </p:nvPr>
            </p:nvGraphicFramePr>
            <p:xfrm>
              <a:off x="1866948" y="3027516"/>
              <a:ext cx="8496000" cy="2232000"/>
            </p:xfrm>
            <a:graphic>
              <a:graphicData uri="http://schemas.openxmlformats.org/drawingml/2006/table">
                <a:tbl>
                  <a:tblPr firstRow="1" firstCol="1" bandRow="1">
                    <a:tableStyleId>{5C22544A-7EE6-4342-B048-85BDC9FD1C3A}</a:tableStyleId>
                  </a:tblPr>
                  <a:tblGrid>
                    <a:gridCol w="1728000">
                      <a:extLst>
                        <a:ext uri="{9D8B030D-6E8A-4147-A177-3AD203B41FA5}">
                          <a16:colId xmlns:a16="http://schemas.microsoft.com/office/drawing/2014/main" val="2375784537"/>
                        </a:ext>
                      </a:extLst>
                    </a:gridCol>
                    <a:gridCol w="1440000">
                      <a:extLst>
                        <a:ext uri="{9D8B030D-6E8A-4147-A177-3AD203B41FA5}">
                          <a16:colId xmlns:a16="http://schemas.microsoft.com/office/drawing/2014/main" val="2973088497"/>
                        </a:ext>
                      </a:extLst>
                    </a:gridCol>
                    <a:gridCol w="1440000">
                      <a:extLst>
                        <a:ext uri="{9D8B030D-6E8A-4147-A177-3AD203B41FA5}">
                          <a16:colId xmlns:a16="http://schemas.microsoft.com/office/drawing/2014/main" val="3022267248"/>
                        </a:ext>
                      </a:extLst>
                    </a:gridCol>
                    <a:gridCol w="1440000">
                      <a:extLst>
                        <a:ext uri="{9D8B030D-6E8A-4147-A177-3AD203B41FA5}">
                          <a16:colId xmlns:a16="http://schemas.microsoft.com/office/drawing/2014/main" val="2776151830"/>
                        </a:ext>
                      </a:extLst>
                    </a:gridCol>
                    <a:gridCol w="2448000">
                      <a:extLst>
                        <a:ext uri="{9D8B030D-6E8A-4147-A177-3AD203B41FA5}">
                          <a16:colId xmlns:a16="http://schemas.microsoft.com/office/drawing/2014/main" val="2724462804"/>
                        </a:ext>
                      </a:extLst>
                    </a:gridCol>
                  </a:tblGrid>
                  <a:tr h="432000">
                    <a:tc>
                      <a:txBody>
                        <a:bodyPr/>
                        <a:lstStyle/>
                        <a:p>
                          <a:pP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电能</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电功率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电热</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适用条件</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1635861924"/>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基本公式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W=</a:t>
                          </a:r>
                          <a:r>
                            <a:rPr lang="en-US" sz="2000" i="1" dirty="0" err="1">
                              <a:effectLst/>
                              <a:latin typeface="Times New Roman" panose="02020603050405020304" pitchFamily="18" charset="0"/>
                              <a:ea typeface="宋体" panose="02010600030101010101" pitchFamily="2" charset="-122"/>
                              <a:cs typeface="Times New Roman" panose="02020603050405020304" pitchFamily="18" charset="0"/>
                            </a:rPr>
                            <a:t>UIt</a:t>
                          </a:r>
                          <a:r>
                            <a:rPr lang="en-US" sz="2000" i="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sz="2000" i="0" dirty="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W=Pt</a:t>
                          </a:r>
                          <a:endParaRPr lang="zh-CN" alt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endParaRPr lang="zh-CN"/>
                        </a:p>
                      </a:txBody>
                      <a:tcPr marL="0" marR="0" marT="0" marB="0" anchor="ctr">
                        <a:blipFill>
                          <a:blip r:embed="rId2"/>
                          <a:stretch>
                            <a:fillRect l="-220763" t="-49324" r="-272458" b="-111486"/>
                          </a:stretch>
                        </a:blipFill>
                      </a:tcP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Q=I</a:t>
                          </a:r>
                          <a:r>
                            <a:rPr lang="en-US" sz="2000" baseline="30000" dirty="0">
                              <a:effectLst/>
                              <a:latin typeface="宋体" panose="02010600030101010101" pitchFamily="2" charset="-122"/>
                              <a:ea typeface="宋体" panose="02010600030101010101" pitchFamily="2" charset="-122"/>
                            </a:rPr>
                            <a:t>2</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Rt</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Q</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rPr>
                            <a:t>热</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t</a:t>
                          </a:r>
                          <a:endParaRPr lang="zh-CN" alt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适用于各种电路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02709177"/>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结合欧姆定律</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的推导公式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0" marR="0" marT="0" marB="0" anchor="ctr">
                        <a:blipFill>
                          <a:blip r:embed="rId2"/>
                          <a:stretch>
                            <a:fillRect l="-120763" t="-149324" r="-372458" b="-11486"/>
                          </a:stretch>
                        </a:blipFill>
                      </a:tcPr>
                    </a:tc>
                    <a:tc>
                      <a:txBody>
                        <a:bodyPr/>
                        <a:lstStyle/>
                        <a:p>
                          <a:endParaRPr lang="zh-CN"/>
                        </a:p>
                      </a:txBody>
                      <a:tcPr marL="0" marR="0" marT="0" marB="0" anchor="ctr">
                        <a:blipFill>
                          <a:blip r:embed="rId2"/>
                          <a:stretch>
                            <a:fillRect l="-220763" t="-149324" r="-272458" b="-11486"/>
                          </a:stretch>
                        </a:blipFill>
                      </a:tcPr>
                    </a:tc>
                    <a:tc>
                      <a:txBody>
                        <a:bodyPr/>
                        <a:lstStyle/>
                        <a:p>
                          <a:endParaRPr lang="zh-CN"/>
                        </a:p>
                      </a:txBody>
                      <a:tcPr marL="0" marR="0" marT="0" marB="0" anchor="ctr">
                        <a:blipFill>
                          <a:blip r:embed="rId2"/>
                          <a:stretch>
                            <a:fillRect l="-320763" t="-149324" r="-172458" b="-11486"/>
                          </a:stretch>
                        </a:blip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只适用于纯电阻电路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950567077"/>
                      </a:ext>
                    </a:extLst>
                  </a:tr>
                </a:tbl>
              </a:graphicData>
            </a:graphic>
          </p:graphicFrame>
        </mc:Fallback>
      </mc:AlternateContent>
    </p:spTree>
    <p:extLst>
      <p:ext uri="{BB962C8B-B14F-4D97-AF65-F5344CB8AC3E}">
        <p14:creationId xmlns:p14="http://schemas.microsoft.com/office/powerpoint/2010/main" val="2390615598"/>
      </p:ext>
    </p:extLst>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1307666"/>
          </a:xfrm>
          <a:prstGeom prst="rect">
            <a:avLst/>
          </a:prstGeom>
        </p:spPr>
        <p:txBody>
          <a:bodyPr wrap="square">
            <a:spAutoFit/>
          </a:bodyPr>
          <a:lstStyle/>
          <a:p>
            <a:pPr algn="ctr">
              <a:lnSpc>
                <a:spcPct val="180000"/>
              </a:lnSpc>
            </a:pPr>
            <a:endPar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电流、电压、电阻与电功率的关系</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FF0CC52B-C1A8-4406-8198-451B9A3F63A6}"/>
                  </a:ext>
                </a:extLst>
              </p:cNvPr>
              <p:cNvGraphicFramePr>
                <a:graphicFrameLocks noGrp="1"/>
              </p:cNvGraphicFramePr>
              <p:nvPr>
                <p:extLst>
                  <p:ext uri="{D42A27DB-BD31-4B8C-83A1-F6EECF244321}">
                    <p14:modId xmlns:p14="http://schemas.microsoft.com/office/powerpoint/2010/main" val="1638100981"/>
                  </p:ext>
                </p:extLst>
              </p:nvPr>
            </p:nvGraphicFramePr>
            <p:xfrm>
              <a:off x="1866948" y="3027516"/>
              <a:ext cx="8496000" cy="2232000"/>
            </p:xfrm>
            <a:graphic>
              <a:graphicData uri="http://schemas.openxmlformats.org/drawingml/2006/table">
                <a:tbl>
                  <a:tblPr firstRow="1" firstCol="1" bandRow="1">
                    <a:tableStyleId>{5C22544A-7EE6-4342-B048-85BDC9FD1C3A}</a:tableStyleId>
                  </a:tblPr>
                  <a:tblGrid>
                    <a:gridCol w="1728000">
                      <a:extLst>
                        <a:ext uri="{9D8B030D-6E8A-4147-A177-3AD203B41FA5}">
                          <a16:colId xmlns:a16="http://schemas.microsoft.com/office/drawing/2014/main" xmlns="" val="2375784537"/>
                        </a:ext>
                      </a:extLst>
                    </a:gridCol>
                    <a:gridCol w="1440000">
                      <a:extLst>
                        <a:ext uri="{9D8B030D-6E8A-4147-A177-3AD203B41FA5}">
                          <a16:colId xmlns:a16="http://schemas.microsoft.com/office/drawing/2014/main" xmlns="" val="2973088497"/>
                        </a:ext>
                      </a:extLst>
                    </a:gridCol>
                    <a:gridCol w="1440000">
                      <a:extLst>
                        <a:ext uri="{9D8B030D-6E8A-4147-A177-3AD203B41FA5}">
                          <a16:colId xmlns:a16="http://schemas.microsoft.com/office/drawing/2014/main" xmlns="" val="3022267248"/>
                        </a:ext>
                      </a:extLst>
                    </a:gridCol>
                    <a:gridCol w="1440000">
                      <a:extLst>
                        <a:ext uri="{9D8B030D-6E8A-4147-A177-3AD203B41FA5}">
                          <a16:colId xmlns:a16="http://schemas.microsoft.com/office/drawing/2014/main" xmlns="" val="2776151830"/>
                        </a:ext>
                      </a:extLst>
                    </a:gridCol>
                    <a:gridCol w="2448000">
                      <a:extLst>
                        <a:ext uri="{9D8B030D-6E8A-4147-A177-3AD203B41FA5}">
                          <a16:colId xmlns:a16="http://schemas.microsoft.com/office/drawing/2014/main" xmlns="" val="2724462804"/>
                        </a:ext>
                      </a:extLst>
                    </a:gridCol>
                  </a:tblGrid>
                  <a:tr h="432000">
                    <a:tc>
                      <a:txBody>
                        <a:bodyPr/>
                        <a:lstStyle/>
                        <a:p>
                          <a:pP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a:t>
                          </a:r>
                          <a:r>
                            <a:rPr lang="zh-CN" altLang="en-US" sz="2000" dirty="0">
                              <a:effectLst/>
                              <a:latin typeface="宋体" panose="02010600030101010101" pitchFamily="2" charset="-122"/>
                              <a:ea typeface="宋体" panose="02010600030101010101" pitchFamily="2" charset="-122"/>
                            </a:rPr>
                            <a:t>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a:t>
                          </a:r>
                          <a:r>
                            <a:rPr lang="zh-CN" altLang="en-US" sz="2000" dirty="0">
                              <a:effectLst/>
                              <a:latin typeface="宋体" panose="02010600030101010101" pitchFamily="2" charset="-122"/>
                              <a:ea typeface="宋体" panose="02010600030101010101" pitchFamily="2" charset="-122"/>
                            </a:rPr>
                            <a:t>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a:t>
                          </a:r>
                          <a:r>
                            <a:rPr lang="zh-CN" altLang="en-US" sz="2000" dirty="0">
                              <a:effectLst/>
                              <a:latin typeface="宋体" panose="02010600030101010101" pitchFamily="2" charset="-122"/>
                              <a:ea typeface="宋体" panose="02010600030101010101" pitchFamily="2" charset="-122"/>
                            </a:rPr>
                            <a:t>阻</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适用条件</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1635861924"/>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基本公式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ts val="1465"/>
                            </a:lnSpc>
                            <a:spcAft>
                              <a:spcPts val="0"/>
                            </a:spcAft>
                          </a:pP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m:t>
                                  </m:r>
                                </m:num>
                                <m:den>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den>
                              </m:f>
                            </m:oMath>
                          </a14:m>
                          <a:endParaRPr 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ts val="1465"/>
                            </a:lnSpc>
                            <a:spcAft>
                              <a:spcPts val="0"/>
                            </a:spcAft>
                          </a:pP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m:t>
                                  </m:r>
                                </m:num>
                                <m:den>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den>
                              </m:f>
                            </m:oMath>
                          </a14:m>
                          <a:endParaRPr 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ts val="1465"/>
                            </a:lnSpc>
                            <a:spcAft>
                              <a:spcPts val="0"/>
                            </a:spcAft>
                          </a:pP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m:t>
                                  </m:r>
                                  <m:r>
                                    <a:rPr lang="zh-CN" sz="200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热</m:t>
                                  </m:r>
                                  <m:r>
                                    <a:rPr lang="zh-CN" altLang="en-US" sz="20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num>
                                <m:den>
                                  <m:sSup>
                                    <m:sSup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p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p>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p>
                                  </m:sSup>
                                </m:den>
                              </m:f>
                            </m:oMath>
                          </a14:m>
                          <a:endParaRPr 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适用于各种电路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02709177"/>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结合欧姆定律</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的推导公式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ts val="1465"/>
                            </a:lnSpc>
                            <a:spcAft>
                              <a:spcPts val="0"/>
                            </a:spcAft>
                          </a:pP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14:m>
                            <m:oMath xmlns:m="http://schemas.openxmlformats.org/officeDocument/2006/math">
                              <m:rad>
                                <m:radPr>
                                  <m:degHide m:val="on"/>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radPr>
                                <m:deg/>
                                <m:e>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m:t>
                                      </m:r>
                                    </m:num>
                                    <m:den>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den>
                                  </m:f>
                                </m:e>
                              </m:rad>
                            </m:oMath>
                          </a14:m>
                          <a:endParaRPr 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ts val="1465"/>
                            </a:lnSpc>
                            <a:spcAft>
                              <a:spcPts val="0"/>
                            </a:spcAft>
                          </a:pP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14:m>
                            <m:oMath xmlns:m="http://schemas.openxmlformats.org/officeDocument/2006/math">
                              <m:rad>
                                <m:radPr>
                                  <m:degHide m:val="on"/>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radPr>
                                <m:deg/>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𝑃𝑅</m:t>
                                  </m:r>
                                </m:e>
                              </m:rad>
                            </m:oMath>
                          </a14:m>
                          <a:endParaRPr 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ts val="1465"/>
                            </a:lnSpc>
                            <a:spcAft>
                              <a:spcPts val="0"/>
                            </a:spcAft>
                          </a:pP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m:t>
                                  </m:r>
                                </m:num>
                                <m:den>
                                  <m:sSup>
                                    <m:sSup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p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p>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p>
                                  </m:sSup>
                                </m:den>
                              </m:f>
                            </m:oMath>
                          </a14:m>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sSup>
                                    <m:sSup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p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p>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p>
                                  </m:sSup>
                                </m:num>
                                <m:den>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𝑃</m:t>
                                  </m:r>
                                </m:den>
                              </m:f>
                            </m:oMath>
                          </a14:m>
                          <a:endParaRPr lang="zh-CN" sz="2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只适用于纯电阻电路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950567077"/>
                      </a:ext>
                    </a:extLst>
                  </a:tr>
                </a:tbl>
              </a:graphicData>
            </a:graphic>
          </p:graphicFrame>
        </mc:Choice>
        <mc:Fallback xmlns="">
          <p:graphicFrame>
            <p:nvGraphicFramePr>
              <p:cNvPr id="2" name="表格 1">
                <a:extLst>
                  <a:ext uri="{FF2B5EF4-FFF2-40B4-BE49-F238E27FC236}">
                    <a16:creationId xmlns:a16="http://schemas.microsoft.com/office/drawing/2014/main" id="{FF0CC52B-C1A8-4406-8198-451B9A3F63A6}"/>
                  </a:ext>
                </a:extLst>
              </p:cNvPr>
              <p:cNvGraphicFramePr>
                <a:graphicFrameLocks noGrp="1"/>
              </p:cNvGraphicFramePr>
              <p:nvPr>
                <p:extLst>
                  <p:ext uri="{D42A27DB-BD31-4B8C-83A1-F6EECF244321}">
                    <p14:modId xmlns:p14="http://schemas.microsoft.com/office/powerpoint/2010/main" val="1638100981"/>
                  </p:ext>
                </p:extLst>
              </p:nvPr>
            </p:nvGraphicFramePr>
            <p:xfrm>
              <a:off x="1866948" y="3027516"/>
              <a:ext cx="8496000" cy="2232000"/>
            </p:xfrm>
            <a:graphic>
              <a:graphicData uri="http://schemas.openxmlformats.org/drawingml/2006/table">
                <a:tbl>
                  <a:tblPr firstRow="1" firstCol="1" bandRow="1">
                    <a:tableStyleId>{5C22544A-7EE6-4342-B048-85BDC9FD1C3A}</a:tableStyleId>
                  </a:tblPr>
                  <a:tblGrid>
                    <a:gridCol w="1728000">
                      <a:extLst>
                        <a:ext uri="{9D8B030D-6E8A-4147-A177-3AD203B41FA5}">
                          <a16:colId xmlns:a16="http://schemas.microsoft.com/office/drawing/2014/main" val="2375784537"/>
                        </a:ext>
                      </a:extLst>
                    </a:gridCol>
                    <a:gridCol w="1440000">
                      <a:extLst>
                        <a:ext uri="{9D8B030D-6E8A-4147-A177-3AD203B41FA5}">
                          <a16:colId xmlns:a16="http://schemas.microsoft.com/office/drawing/2014/main" val="2973088497"/>
                        </a:ext>
                      </a:extLst>
                    </a:gridCol>
                    <a:gridCol w="1440000">
                      <a:extLst>
                        <a:ext uri="{9D8B030D-6E8A-4147-A177-3AD203B41FA5}">
                          <a16:colId xmlns:a16="http://schemas.microsoft.com/office/drawing/2014/main" val="3022267248"/>
                        </a:ext>
                      </a:extLst>
                    </a:gridCol>
                    <a:gridCol w="1440000">
                      <a:extLst>
                        <a:ext uri="{9D8B030D-6E8A-4147-A177-3AD203B41FA5}">
                          <a16:colId xmlns:a16="http://schemas.microsoft.com/office/drawing/2014/main" val="2776151830"/>
                        </a:ext>
                      </a:extLst>
                    </a:gridCol>
                    <a:gridCol w="2448000">
                      <a:extLst>
                        <a:ext uri="{9D8B030D-6E8A-4147-A177-3AD203B41FA5}">
                          <a16:colId xmlns:a16="http://schemas.microsoft.com/office/drawing/2014/main" val="2724462804"/>
                        </a:ext>
                      </a:extLst>
                    </a:gridCol>
                  </a:tblGrid>
                  <a:tr h="432000">
                    <a:tc>
                      <a:txBody>
                        <a:bodyPr/>
                        <a:lstStyle/>
                        <a:p>
                          <a:pP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a:t>
                          </a:r>
                          <a:r>
                            <a:rPr lang="zh-CN" altLang="en-US" sz="2000" dirty="0">
                              <a:effectLst/>
                              <a:latin typeface="宋体" panose="02010600030101010101" pitchFamily="2" charset="-122"/>
                              <a:ea typeface="宋体" panose="02010600030101010101" pitchFamily="2" charset="-122"/>
                            </a:rPr>
                            <a:t>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a:t>
                          </a:r>
                          <a:r>
                            <a:rPr lang="zh-CN" altLang="en-US" sz="2000" dirty="0">
                              <a:effectLst/>
                              <a:latin typeface="宋体" panose="02010600030101010101" pitchFamily="2" charset="-122"/>
                              <a:ea typeface="宋体" panose="02010600030101010101" pitchFamily="2" charset="-122"/>
                            </a:rPr>
                            <a:t>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a:t>
                          </a:r>
                          <a:r>
                            <a:rPr lang="zh-CN" altLang="en-US" sz="2000" dirty="0">
                              <a:effectLst/>
                              <a:latin typeface="宋体" panose="02010600030101010101" pitchFamily="2" charset="-122"/>
                              <a:ea typeface="宋体" panose="02010600030101010101" pitchFamily="2" charset="-122"/>
                            </a:rPr>
                            <a:t>阻</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适用条件</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1635861924"/>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基本公式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0" marR="0" marT="0" marB="0" anchor="ctr">
                        <a:blipFill>
                          <a:blip r:embed="rId2"/>
                          <a:stretch>
                            <a:fillRect l="-120763" t="-49324" r="-372458" b="-101351"/>
                          </a:stretch>
                        </a:blipFill>
                      </a:tcPr>
                    </a:tc>
                    <a:tc>
                      <a:txBody>
                        <a:bodyPr/>
                        <a:lstStyle/>
                        <a:p>
                          <a:endParaRPr lang="zh-CN"/>
                        </a:p>
                      </a:txBody>
                      <a:tcPr marL="0" marR="0" marT="0" marB="0" anchor="ctr">
                        <a:blipFill>
                          <a:blip r:embed="rId2"/>
                          <a:stretch>
                            <a:fillRect l="-220763" t="-49324" r="-272458" b="-101351"/>
                          </a:stretch>
                        </a:blipFill>
                      </a:tcPr>
                    </a:tc>
                    <a:tc>
                      <a:txBody>
                        <a:bodyPr/>
                        <a:lstStyle/>
                        <a:p>
                          <a:endParaRPr lang="zh-CN"/>
                        </a:p>
                      </a:txBody>
                      <a:tcPr marL="0" marR="0" marT="0" marB="0" anchor="ctr">
                        <a:blipFill>
                          <a:blip r:embed="rId2"/>
                          <a:stretch>
                            <a:fillRect l="-320763" t="-49324" r="-172458" b="-101351"/>
                          </a:stretch>
                        </a:blip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适用于各种电路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02709177"/>
                      </a:ext>
                    </a:extLst>
                  </a:tr>
                  <a:tr h="90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结合欧姆定律</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的推导公式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0" marR="0" marT="0" marB="0" anchor="ctr">
                        <a:blipFill>
                          <a:blip r:embed="rId2"/>
                          <a:stretch>
                            <a:fillRect l="-120763" t="-149324" r="-372458" b="-1351"/>
                          </a:stretch>
                        </a:blipFill>
                      </a:tcPr>
                    </a:tc>
                    <a:tc>
                      <a:txBody>
                        <a:bodyPr/>
                        <a:lstStyle/>
                        <a:p>
                          <a:endParaRPr lang="zh-CN"/>
                        </a:p>
                      </a:txBody>
                      <a:tcPr marL="0" marR="0" marT="0" marB="0" anchor="ctr">
                        <a:blipFill>
                          <a:blip r:embed="rId2"/>
                          <a:stretch>
                            <a:fillRect l="-220763" t="-149324" r="-272458" b="-1351"/>
                          </a:stretch>
                        </a:blipFill>
                      </a:tcPr>
                    </a:tc>
                    <a:tc>
                      <a:txBody>
                        <a:bodyPr/>
                        <a:lstStyle/>
                        <a:p>
                          <a:endParaRPr lang="zh-CN"/>
                        </a:p>
                      </a:txBody>
                      <a:tcPr marL="0" marR="0" marT="0" marB="0" anchor="ctr">
                        <a:blipFill>
                          <a:blip r:embed="rId2"/>
                          <a:stretch>
                            <a:fillRect l="-320763" t="-149324" r="-172458" b="-1351"/>
                          </a:stretch>
                        </a:blip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只适用于纯电阻电路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950567077"/>
                      </a:ext>
                    </a:extLst>
                  </a:tr>
                </a:tbl>
              </a:graphicData>
            </a:graphic>
          </p:graphicFrame>
        </mc:Fallback>
      </mc:AlternateContent>
    </p:spTree>
    <p:extLst>
      <p:ext uri="{BB962C8B-B14F-4D97-AF65-F5344CB8AC3E}">
        <p14:creationId xmlns:p14="http://schemas.microsoft.com/office/powerpoint/2010/main" val="1277385097"/>
      </p:ext>
    </p:extLst>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3670044"/>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对于电阻不发生变化的电热器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电压变化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会引起电流和实际功率变化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但电阻是不变的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因此很多题中都把电阻作为沟通额定功率和不同电压下的实际功率的桥梁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在解题时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需要先求出电阻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对于多挡的电热器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通常电源电压是不变的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因此首先要分析不同挡位下电阻的连接形式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a:t>
                </a:r>
                <a14:m>
                  <m:oMath xmlns:m="http://schemas.openxmlformats.org/officeDocument/2006/math">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𝑃</m:t>
                    </m:r>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sSup>
                          <m:sSupPr>
                            <m:ctrlPr>
                              <a:rPr lang="en-US" altLang="zh-CN" sz="2400" i="1"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sSupPr>
                          <m:e>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2</m:t>
                            </m:r>
                          </m:sup>
                        </m:sSup>
                      </m:num>
                      <m:den>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den>
                    </m:f>
                  </m:oMath>
                </a14:m>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电路的总电阻越小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总功率就越大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0" name="矩形 9">
                <a:extLst>
                  <a:ext uri="{FF2B5EF4-FFF2-40B4-BE49-F238E27FC236}">
                    <a16:creationId xmlns:a16="http://schemas.microsoft.com/office/drawing/2014/main" id="{CB817F73-DF67-4B49-B514-A86DF3364131}"/>
                  </a:ext>
                </a:extLst>
              </p:cNvPr>
              <p:cNvSpPr>
                <a:spLocks noRot="1" noChangeAspect="1" noMove="1" noResize="1" noEditPoints="1" noAdjustHandles="1" noChangeArrowheads="1" noChangeShapeType="1" noTextEdit="1"/>
              </p:cNvSpPr>
              <p:nvPr/>
            </p:nvSpPr>
            <p:spPr>
              <a:xfrm>
                <a:off x="757367" y="1508511"/>
                <a:ext cx="10715163" cy="3670044"/>
              </a:xfrm>
              <a:prstGeom prst="rect">
                <a:avLst/>
              </a:prstGeom>
              <a:blipFill>
                <a:blip r:embed="rId2"/>
                <a:stretch>
                  <a:fillRect l="-853" r="-91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475691340"/>
      </p:ext>
    </p:extLst>
  </p:cSld>
  <p:clrMapOvr>
    <a:masterClrMapping/>
  </p:clrMapOvr>
  <p:transition spd="med">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2637260"/>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合肥瑶海区模拟</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电流的大小可以用单位时间内通过导体横截面的电荷量表示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单位是</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C/s</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C/s</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某次发生闪电时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云层和地面之间的电压约为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云地间转移的电荷量约为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持续的时间约为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60 </a:t>
            </a:r>
            <a:r>
              <a:rPr lang="en-US" altLang="zh-CN"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μs</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则这次闪电过程中的电流约为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向外释放的能量约为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5ABF0302-F46C-46AA-B6BB-2E2264FA630E}"/>
              </a:ext>
            </a:extLst>
          </p:cNvPr>
          <p:cNvSpPr/>
          <p:nvPr/>
        </p:nvSpPr>
        <p:spPr>
          <a:xfrm>
            <a:off x="3333193" y="3641574"/>
            <a:ext cx="1064715"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ABC89709-B0E4-42C7-B5AC-9E289B202C74}"/>
              </a:ext>
            </a:extLst>
          </p:cNvPr>
          <p:cNvSpPr/>
          <p:nvPr/>
        </p:nvSpPr>
        <p:spPr>
          <a:xfrm>
            <a:off x="7692542" y="3641574"/>
            <a:ext cx="1064715"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0938246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安徽省六区联考二</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如图甲所示是小灯泡</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和电阻</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的电流随电压变化的图像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将它们接入图乙电路中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当只闭合开关</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小灯泡的实际功率为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若同时闭合开关</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则电路的总功率为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5ABF0302-F46C-46AA-B6BB-2E2264FA630E}"/>
              </a:ext>
            </a:extLst>
          </p:cNvPr>
          <p:cNvSpPr/>
          <p:nvPr/>
        </p:nvSpPr>
        <p:spPr>
          <a:xfrm>
            <a:off x="5980700" y="2987410"/>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1.4</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4" name="ZKB-AH-128.jpg" descr="id:2147491302;FounderCES">
            <a:extLst>
              <a:ext uri="{FF2B5EF4-FFF2-40B4-BE49-F238E27FC236}">
                <a16:creationId xmlns:a16="http://schemas.microsoft.com/office/drawing/2014/main" xmlns="" id="{63A22297-F01E-48B7-9119-E7A5989F8839}"/>
              </a:ext>
            </a:extLst>
          </p:cNvPr>
          <p:cNvPicPr/>
          <p:nvPr/>
        </p:nvPicPr>
        <p:blipFill>
          <a:blip r:embed="rId2"/>
          <a:stretch>
            <a:fillRect/>
          </a:stretch>
        </p:blipFill>
        <p:spPr>
          <a:xfrm>
            <a:off x="3871035" y="3604311"/>
            <a:ext cx="4870469" cy="2318024"/>
          </a:xfrm>
          <a:prstGeom prst="rect">
            <a:avLst/>
          </a:prstGeom>
        </p:spPr>
      </p:pic>
    </p:spTree>
    <p:extLst>
      <p:ext uri="{BB962C8B-B14F-4D97-AF65-F5344CB8AC3E}">
        <p14:creationId xmlns:p14="http://schemas.microsoft.com/office/powerpoint/2010/main" val="10825886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2637260"/>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45</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中三模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将一只“</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220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484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的浴霸灯泡接在家庭电路中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灯泡可正常发光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若用输电线把该灯泡由家引到较远的工地时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发现灯泡变暗</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测得灯泡的实际功率为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400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则输电线上损耗的功率为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忽略温度对灯丝电阻的影响</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5ABF0302-F46C-46AA-B6BB-2E2264FA630E}"/>
              </a:ext>
            </a:extLst>
          </p:cNvPr>
          <p:cNvSpPr/>
          <p:nvPr/>
        </p:nvSpPr>
        <p:spPr>
          <a:xfrm>
            <a:off x="9468180" y="2999234"/>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2020ssw-6.jpg" descr="id:2147491309;FounderCES">
            <a:extLst>
              <a:ext uri="{FF2B5EF4-FFF2-40B4-BE49-F238E27FC236}">
                <a16:creationId xmlns:a16="http://schemas.microsoft.com/office/drawing/2014/main" xmlns="" id="{385315B0-85D4-460E-A7B9-5E32064FF54B}"/>
              </a:ext>
            </a:extLst>
          </p:cNvPr>
          <p:cNvPicPr/>
          <p:nvPr/>
        </p:nvPicPr>
        <p:blipFill>
          <a:blip r:embed="rId2"/>
          <a:stretch>
            <a:fillRect/>
          </a:stretch>
        </p:blipFill>
        <p:spPr>
          <a:xfrm>
            <a:off x="3589197" y="4145771"/>
            <a:ext cx="5051501" cy="1703063"/>
          </a:xfrm>
          <a:prstGeom prst="rect">
            <a:avLst/>
          </a:prstGeom>
        </p:spPr>
      </p:pic>
    </p:spTree>
    <p:extLst>
      <p:ext uri="{BB962C8B-B14F-4D97-AF65-F5344CB8AC3E}">
        <p14:creationId xmlns:p14="http://schemas.microsoft.com/office/powerpoint/2010/main" val="211392159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2238241"/>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a:t>
            </a:r>
            <a:r>
              <a:rPr lang="en-US" altLang="zh-CN" sz="2400" spc="-5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spc="-5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湖北天门</a:t>
            </a:r>
            <a:r>
              <a:rPr lang="en-US" altLang="zh-CN" sz="2400" spc="-5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如图是多功能汤锅加热的测试电路图</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使用时通过旋钮开关</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虚线圆圈部分</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可实现保温、慢炖、快炖三种功能的切换</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且保温、慢炖、快炖状态的加热功率依次增大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已知四个发热电阻的阻值相等</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测试电源电压为</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220 </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慢炖状态的功率为</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550 </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=4.2×10</a:t>
            </a:r>
            <a:r>
              <a:rPr lang="en-US" altLang="zh-CN" sz="2400" spc="-5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求</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D566842C-1836-4D3E-9E6D-686E428DC164}"/>
              </a:ext>
            </a:extLst>
          </p:cNvPr>
          <p:cNvSpPr/>
          <p:nvPr/>
        </p:nvSpPr>
        <p:spPr>
          <a:xfrm>
            <a:off x="757367" y="3746752"/>
            <a:ext cx="6887442" cy="2238241"/>
          </a:xfrm>
          <a:prstGeom prst="rect">
            <a:avLst/>
          </a:prstGeom>
        </p:spPr>
        <p:txBody>
          <a:bodyPr wrap="square">
            <a:spAutoFit/>
          </a:bodyPr>
          <a:lstStyle/>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i="1"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chemeClr val="tx1">
                    <a:lumMod val="85000"/>
                    <a:lumOff val="15000"/>
                  </a:schemeClr>
                </a:solidFill>
                <a:latin typeface="宋体" panose="02010600030101010101" pitchFamily="2" charset="-122"/>
                <a:ea typeface="宋体" panose="02010600030101010101" pitchFamily="2"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的阻值</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保温状态的功率</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若把</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1.1 </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的水从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20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加热到</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100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快炖需要</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 </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min</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40 </a:t>
            </a:r>
            <a:r>
              <a:rPr lang="en-US" altLang="zh-CN" sz="2400" spc="-5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则加热的效率是多少</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pic>
        <p:nvPicPr>
          <p:cNvPr id="14" name="中45L-WL-279.jpg" descr="id:2147491316;FounderCES">
            <a:extLst>
              <a:ext uri="{FF2B5EF4-FFF2-40B4-BE49-F238E27FC236}">
                <a16:creationId xmlns:a16="http://schemas.microsoft.com/office/drawing/2014/main" xmlns="" id="{BD6EEA0F-E262-4214-A705-D900A6088F5F}"/>
              </a:ext>
            </a:extLst>
          </p:cNvPr>
          <p:cNvPicPr/>
          <p:nvPr/>
        </p:nvPicPr>
        <p:blipFill rotWithShape="1">
          <a:blip r:embed="rId2"/>
          <a:srcRect b="7217"/>
          <a:stretch/>
        </p:blipFill>
        <p:spPr>
          <a:xfrm>
            <a:off x="7850997" y="3746752"/>
            <a:ext cx="3583636" cy="2190939"/>
          </a:xfrm>
          <a:prstGeom prst="rect">
            <a:avLst/>
          </a:prstGeom>
        </p:spPr>
      </p:pic>
    </p:spTree>
    <p:extLst>
      <p:ext uri="{BB962C8B-B14F-4D97-AF65-F5344CB8AC3E}">
        <p14:creationId xmlns:p14="http://schemas.microsoft.com/office/powerpoint/2010/main" val="3485576248"/>
      </p:ext>
    </p:extLst>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3873689"/>
              </a:xfrm>
              <a:prstGeom prst="rect">
                <a:avLst/>
              </a:prstGeom>
            </p:spPr>
            <p:txBody>
              <a:bodyPr wrap="square">
                <a:spAutoFit/>
              </a:bodyPr>
              <a:lstStyle/>
              <a:p>
                <a:pPr algn="just">
                  <a:lnSpc>
                    <a:spcPct val="150000"/>
                  </a:lnSpc>
                </a:pP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因为</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1</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rgbClr val="FF0000"/>
                    </a:solidFill>
                    <a:latin typeface="宋体" panose="02010600030101010101" pitchFamily="2" charset="-122"/>
                    <a:ea typeface="宋体" panose="02010600030101010101" pitchFamily="2" charset="-122"/>
                  </a:rPr>
                  <a:t>2</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rgbClr val="FF0000"/>
                    </a:solidFill>
                    <a:latin typeface="宋体" panose="02010600030101010101" pitchFamily="2" charset="-122"/>
                    <a:ea typeface="宋体" panose="02010600030101010101" pitchFamily="2" charset="-122"/>
                  </a:rPr>
                  <a:t>3</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rgbClr val="FF0000"/>
                    </a:solidFill>
                    <a:latin typeface="宋体" panose="02010600030101010101" pitchFamily="2" charset="-122"/>
                    <a:ea typeface="宋体" panose="02010600030101010101" pitchFamily="2" charset="-122"/>
                  </a:rPr>
                  <a:t>4</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故经分析可知</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当开关旋转到“</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和“</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5”</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时</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汤锅处于慢炖状态</a:t>
                </a:r>
              </a:p>
              <a:p>
                <a:pPr algn="just">
                  <a:lnSpc>
                    <a:spcPct val="150000"/>
                  </a:lnSpc>
                </a:pP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由</a:t>
                </a:r>
                <a14:m>
                  <m:oMath xmlns:m="http://schemas.openxmlformats.org/officeDocument/2006/math">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𝑃</m:t>
                    </m:r>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den>
                    </m:f>
                  </m:oMath>
                </a14:m>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得</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rgbClr val="FF0000"/>
                    </a:solidFill>
                    <a:latin typeface="宋体" panose="02010600030101010101" pitchFamily="2" charset="-122"/>
                    <a:ea typeface="宋体" panose="02010600030101010101" pitchFamily="2" charset="-122"/>
                  </a:rPr>
                  <a:t>1</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solidFill>
                      <a:srgbClr val="FF0000"/>
                    </a:solidFill>
                    <a:latin typeface="宋体" panose="02010600030101010101" pitchFamily="2" charset="-122"/>
                    <a:ea typeface="宋体" panose="02010600030101010101" pitchFamily="2" charset="-122"/>
                  </a:rPr>
                  <a:t>4</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𝑃</m:t>
                        </m:r>
                        <m:r>
                          <a:rPr lang="zh-CN" altLang="en-US" sz="2400" i="1" spc="-50" baseline="-2500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慢炖</m:t>
                        </m:r>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d>
                              <m:d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dPr>
                              <m:e>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220 </m:t>
                                </m:r>
                                <m:r>
                                  <m:rPr>
                                    <m:sty m:val="p"/>
                                  </m:rP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V</m:t>
                                </m:r>
                              </m:e>
                            </m:d>
                          </m:e>
                          <m:sup>
                            <m:r>
                              <a:rPr lang="en-US" altLang="zh-CN" sz="2400" i="0"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550 </m:t>
                        </m:r>
                        <m:r>
                          <m:rPr>
                            <m:sty m:val="p"/>
                          </m:rPr>
                          <a:rPr lang="en-US" altLang="zh-CN" sz="2400" i="0"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W</m:t>
                        </m:r>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88 </a:t>
                </a:r>
                <a:r>
                  <a:rPr lang="el-GR"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Ω</a:t>
                </a:r>
              </a:p>
              <a:p>
                <a:pPr algn="just">
                  <a:lnSpc>
                    <a:spcPct val="150000"/>
                  </a:lnSpc>
                </a:pPr>
                <a:r>
                  <a:rPr lang="el-GR"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当开关旋转到“</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和“</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4”</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时</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汤锅处于保温状态</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因为</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i="0" spc="-50" baseline="-25000" dirty="0">
                    <a:solidFill>
                      <a:srgbClr val="FF0000"/>
                    </a:solidFill>
                    <a:latin typeface="+mj-lt"/>
                    <a:ea typeface="宋体" panose="02010600030101010101" pitchFamily="2" charset="-122"/>
                    <a:cs typeface="楷体" panose="02010609060101010101" pitchFamily="49" charset="-122"/>
                  </a:rPr>
                  <a:t>慢炖</a:t>
                </a:r>
                <a:r>
                  <a:rPr lang="en-US" altLang="zh-CN" sz="2400" i="0" spc="-50" dirty="0">
                    <a:solidFill>
                      <a:srgbClr val="FF0000"/>
                    </a:solidFill>
                    <a:latin typeface="+mj-lt"/>
                    <a:ea typeface="宋体" panose="02010600030101010101" pitchFamily="2" charset="-122"/>
                    <a:cs typeface="楷体" panose="02010609060101010101" pitchFamily="49" charset="-122"/>
                  </a:rPr>
                  <a:t>=</a:t>
                </a:r>
                <a14:m>
                  <m:oMath xmlns:m="http://schemas.openxmlformats.org/officeDocument/2006/math">
                    <m:f>
                      <m:fPr>
                        <m:ctrlPr>
                          <a:rPr lang="en-US" altLang="zh-CN" sz="2400" i="1" spc="-50" dirty="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4</m:t>
                            </m:r>
                          </m:sub>
                        </m:sSub>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550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所以</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5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保温</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1</m:t>
                            </m:r>
                          </m:sub>
                        </m:s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m:t>
                        </m:r>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4</m:t>
                            </m:r>
                          </m:sub>
                        </m:sSub>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4</m:t>
                            </m:r>
                          </m:sub>
                        </m:sSub>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𝑃</m:t>
                        </m:r>
                        <m:r>
                          <a:rPr lang="zh-CN" altLang="en-US" sz="2400" i="1" spc="-50" baseline="-2500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慢炖</m:t>
                        </m:r>
                      </m:num>
                      <m:den>
                        <m:r>
                          <a:rPr lang="en-US" altLang="zh-CN" sz="2400" i="1"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2</m:t>
                        </m:r>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550 </m:t>
                        </m:r>
                        <m:r>
                          <m:rPr>
                            <m:sty m:val="p"/>
                          </m:rPr>
                          <a:rPr lang="en-US" altLang="zh-CN" sz="2400" i="0"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W</m:t>
                        </m:r>
                      </m:num>
                      <m:den>
                        <m:r>
                          <a:rPr lang="en-US" altLang="zh-CN" sz="2400" i="0"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2</m:t>
                        </m:r>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275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p>
            </p:txBody>
          </p:sp>
        </mc:Choice>
        <mc:Fallback xmlns="">
          <p:sp>
            <p:nvSpPr>
              <p:cNvPr id="10" name="矩形 9">
                <a:extLst>
                  <a:ext uri="{FF2B5EF4-FFF2-40B4-BE49-F238E27FC236}">
                    <a16:creationId xmlns:a16="http://schemas.microsoft.com/office/drawing/2014/main" id="{CB817F73-DF67-4B49-B514-A86DF3364131}"/>
                  </a:ext>
                </a:extLst>
              </p:cNvPr>
              <p:cNvSpPr>
                <a:spLocks noRot="1" noChangeAspect="1" noMove="1" noResize="1" noEditPoints="1" noAdjustHandles="1" noChangeArrowheads="1" noChangeShapeType="1" noTextEdit="1"/>
              </p:cNvSpPr>
              <p:nvPr/>
            </p:nvSpPr>
            <p:spPr>
              <a:xfrm>
                <a:off x="757367" y="1508511"/>
                <a:ext cx="10715163" cy="3873689"/>
              </a:xfrm>
              <a:prstGeom prst="rect">
                <a:avLst/>
              </a:prstGeom>
              <a:blipFill>
                <a:blip r:embed="rId2"/>
                <a:stretch>
                  <a:fillRect l="-853" r="-91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963079159"/>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3840475"/>
          </a:xfrm>
          <a:prstGeom prst="rect">
            <a:avLst/>
          </a:prstGeom>
        </p:spPr>
        <p:txBody>
          <a:bodyPr wrap="square">
            <a:spAutoFit/>
          </a:bodyPr>
          <a:lstStyle/>
          <a:p>
            <a:pPr algn="just">
              <a:lnSpc>
                <a:spcPct val="150000"/>
              </a:lnSpc>
            </a:pPr>
            <a:r>
              <a:rPr lang="en-US" altLang="zh-CN" sz="2400" spc="-50" dirty="0">
                <a:latin typeface="黑体" panose="02010609060101010101" pitchFamily="49" charset="-122"/>
                <a:ea typeface="黑体" panose="02010609060101010101" pitchFamily="49" charset="-122"/>
              </a:rPr>
              <a:t>1.</a:t>
            </a:r>
            <a:r>
              <a:rPr lang="zh-CN" altLang="en-US" sz="2400" spc="-50" dirty="0">
                <a:latin typeface="黑体" panose="02010609060101010101" pitchFamily="49" charset="-122"/>
                <a:ea typeface="黑体" panose="02010609060101010101" pitchFamily="49" charset="-122"/>
              </a:rPr>
              <a:t>内容</a:t>
            </a:r>
            <a:r>
              <a:rPr lang="en-US" altLang="zh-CN" sz="2400" spc="-50" dirty="0">
                <a:latin typeface="黑体" panose="02010609060101010101" pitchFamily="49" charset="-122"/>
                <a:ea typeface="黑体" panose="02010609060101010101" pitchFamily="49" charset="-122"/>
              </a:rPr>
              <a:t>:</a:t>
            </a:r>
            <a:r>
              <a:rPr lang="zh-CN" altLang="en-US" sz="2400" spc="-50" dirty="0">
                <a:latin typeface="宋体" panose="02010600030101010101" pitchFamily="2" charset="-122"/>
                <a:ea typeface="宋体" panose="02010600030101010101" pitchFamily="2" charset="-122"/>
              </a:rPr>
              <a:t>导体中的电流</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跟导体两端的电压成</a:t>
            </a:r>
            <a:r>
              <a:rPr lang="zh-CN" altLang="en-US" sz="2400" u="sng" spc="-50" dirty="0">
                <a:latin typeface="宋体" panose="02010600030101010101" pitchFamily="2" charset="-122"/>
                <a:ea typeface="宋体" panose="02010600030101010101" pitchFamily="2" charset="-122"/>
              </a:rPr>
              <a:t>　　　</a:t>
            </a:r>
            <a:r>
              <a:rPr lang="zh-CN" altLang="en-US" sz="2400" spc="-50" dirty="0">
                <a:latin typeface="宋体" panose="02010600030101010101" pitchFamily="2" charset="-122"/>
                <a:ea typeface="宋体" panose="02010600030101010101" pitchFamily="2" charset="-122"/>
              </a:rPr>
              <a:t>比</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跟导体的电阻成</a:t>
            </a:r>
            <a:r>
              <a:rPr lang="en-US" altLang="zh-CN" sz="2400" spc="-50" dirty="0">
                <a:latin typeface="宋体" panose="02010600030101010101" pitchFamily="2" charset="-122"/>
                <a:ea typeface="宋体" panose="02010600030101010101" pitchFamily="2" charset="-122"/>
              </a:rPr>
              <a:t>______</a:t>
            </a:r>
            <a:r>
              <a:rPr lang="zh-CN" altLang="en-US" sz="2400" spc="-50" dirty="0">
                <a:latin typeface="宋体" panose="02010600030101010101" pitchFamily="2" charset="-122"/>
                <a:ea typeface="宋体" panose="02010600030101010101" pitchFamily="2" charset="-122"/>
              </a:rPr>
              <a:t>比</a:t>
            </a:r>
            <a:r>
              <a:rPr lang="en-US" altLang="zh-CN" sz="2400" spc="-50" dirty="0">
                <a:latin typeface="宋体" panose="02010600030101010101" pitchFamily="2" charset="-122"/>
                <a:ea typeface="宋体" panose="02010600030101010101" pitchFamily="2" charset="-122"/>
              </a:rPr>
              <a:t>. </a:t>
            </a:r>
          </a:p>
          <a:p>
            <a:pPr algn="just">
              <a:lnSpc>
                <a:spcPct val="150000"/>
              </a:lnSpc>
            </a:pPr>
            <a:r>
              <a:rPr lang="en-US" altLang="zh-CN" sz="2400" spc="-50" dirty="0">
                <a:latin typeface="黑体" panose="02010609060101010101" pitchFamily="49" charset="-122"/>
                <a:ea typeface="黑体" panose="02010609060101010101" pitchFamily="49" charset="-122"/>
              </a:rPr>
              <a:t>2.</a:t>
            </a:r>
            <a:r>
              <a:rPr lang="zh-CN" altLang="en-US" sz="2400" spc="-50" dirty="0">
                <a:latin typeface="黑体" panose="02010609060101010101" pitchFamily="49" charset="-122"/>
                <a:ea typeface="黑体" panose="02010609060101010101" pitchFamily="49" charset="-122"/>
              </a:rPr>
              <a:t>公式</a:t>
            </a:r>
            <a:r>
              <a:rPr lang="en-US" altLang="zh-CN" sz="2400" spc="-50" dirty="0">
                <a:latin typeface="黑体" panose="02010609060101010101" pitchFamily="49" charset="-122"/>
                <a:ea typeface="黑体" panose="02010609060101010101" pitchFamily="49" charset="-122"/>
              </a:rPr>
              <a:t>:</a:t>
            </a:r>
            <a:r>
              <a:rPr lang="zh-CN" altLang="en-US" sz="3600" u="sng" spc="-50" dirty="0">
                <a:latin typeface="宋体" panose="02010600030101010101" pitchFamily="2" charset="-122"/>
                <a:ea typeface="宋体" panose="02010600030101010101" pitchFamily="2" charset="-122"/>
              </a:rPr>
              <a:t>　</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zh-CN" altLang="en-US" sz="2400" spc="-50" dirty="0">
                <a:latin typeface="宋体" panose="02010600030101010101" pitchFamily="2" charset="-122"/>
                <a:ea typeface="宋体" panose="02010600030101010101" pitchFamily="2" charset="-122"/>
              </a:rPr>
              <a:t>其中</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50" dirty="0">
                <a:latin typeface="宋体" panose="02010600030101010101" pitchFamily="2" charset="-122"/>
                <a:ea typeface="宋体" panose="02010600030101010101" pitchFamily="2" charset="-122"/>
              </a:rPr>
              <a:t>表示导体两端的电压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单位为</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50" dirty="0">
                <a:latin typeface="宋体" panose="02010600030101010101" pitchFamily="2" charset="-122"/>
                <a:ea typeface="宋体" panose="02010600030101010101" pitchFamily="2" charset="-122"/>
              </a:rPr>
              <a:t>表示导体的电阻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单位为</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spc="-50" dirty="0">
                <a:latin typeface="宋体" panose="02010600030101010101" pitchFamily="2" charset="-122"/>
                <a:ea typeface="宋体" panose="02010600030101010101" pitchFamily="2" charset="-122"/>
              </a:rPr>
              <a:t>表示通过导体的电流</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单位为</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50" dirty="0">
                <a:latin typeface="宋体" panose="02010600030101010101" pitchFamily="2" charset="-122"/>
                <a:ea typeface="宋体" panose="02010600030101010101" pitchFamily="2" charset="-122"/>
              </a:rPr>
              <a:t>. </a:t>
            </a:r>
          </a:p>
          <a:p>
            <a:pPr algn="just">
              <a:lnSpc>
                <a:spcPct val="150000"/>
              </a:lnSpc>
            </a:pPr>
            <a:r>
              <a:rPr lang="en-US" altLang="zh-CN" sz="2400" spc="-50" dirty="0">
                <a:latin typeface="黑体" panose="02010609060101010101" pitchFamily="49" charset="-122"/>
                <a:ea typeface="黑体" panose="02010609060101010101" pitchFamily="49" charset="-122"/>
              </a:rPr>
              <a:t>3.</a:t>
            </a:r>
            <a:r>
              <a:rPr lang="zh-CN" altLang="en-US" sz="2400" spc="-50" dirty="0">
                <a:latin typeface="黑体" panose="02010609060101010101" pitchFamily="49" charset="-122"/>
                <a:ea typeface="黑体" panose="02010609060101010101" pitchFamily="49" charset="-122"/>
              </a:rPr>
              <a:t>变形公式</a:t>
            </a:r>
            <a:r>
              <a:rPr lang="en-US" altLang="zh-CN" sz="2400" spc="-50" dirty="0">
                <a:latin typeface="黑体" panose="02010609060101010101" pitchFamily="49" charset="-122"/>
                <a:ea typeface="黑体" panose="02010609060101010101" pitchFamily="49"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spc="-50" dirty="0">
                <a:latin typeface="宋体" panose="02010600030101010101" pitchFamily="2" charset="-122"/>
                <a:ea typeface="宋体" panose="02010600030101010101" pitchFamily="2" charset="-122"/>
              </a:rPr>
              <a:t>=</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求电压</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dirty="0">
                <a:latin typeface="宋体" panose="02010600030101010101" pitchFamily="2" charset="-122"/>
                <a:ea typeface="宋体" panose="02010600030101010101" pitchFamily="2" charset="-122"/>
              </a:rPr>
              <a:t>=</a:t>
            </a:r>
            <a:r>
              <a:rPr lang="zh-CN" altLang="en-US" sz="3600" u="sng" spc="-50" dirty="0">
                <a:latin typeface="宋体" panose="02010600030101010101" pitchFamily="2" charset="-122"/>
                <a:ea typeface="宋体" panose="02010600030101010101" pitchFamily="2" charset="-122"/>
              </a:rPr>
              <a:t>　</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求电阻</a:t>
            </a:r>
            <a:r>
              <a:rPr lang="en-US" altLang="zh-CN" sz="2400" spc="-5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12" name="矩形 11">
            <a:extLst>
              <a:ext uri="{FF2B5EF4-FFF2-40B4-BE49-F238E27FC236}">
                <a16:creationId xmlns:a16="http://schemas.microsoft.com/office/drawing/2014/main" xmlns="" id="{983A08FD-A67A-4D39-8A56-B70CA9077568}"/>
              </a:ext>
            </a:extLst>
          </p:cNvPr>
          <p:cNvSpPr/>
          <p:nvPr/>
        </p:nvSpPr>
        <p:spPr>
          <a:xfrm>
            <a:off x="6693528" y="141151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11" name="矩形 10">
            <a:extLst>
              <a:ext uri="{FF2B5EF4-FFF2-40B4-BE49-F238E27FC236}">
                <a16:creationId xmlns:a16="http://schemas.microsoft.com/office/drawing/2014/main" xmlns="" id="{10A8E222-BD1E-4526-BFCA-82C47648E55C}"/>
              </a:ext>
            </a:extLst>
          </p:cNvPr>
          <p:cNvSpPr/>
          <p:nvPr/>
        </p:nvSpPr>
        <p:spPr>
          <a:xfrm>
            <a:off x="10106579" y="141151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反</a:t>
            </a:r>
          </a:p>
        </p:txBody>
      </p:sp>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xmlns="" id="{63FACB76-F294-49A0-9D20-73DB17D10061}"/>
                  </a:ext>
                </a:extLst>
              </p:cNvPr>
              <p:cNvSpPr/>
              <p:nvPr/>
            </p:nvSpPr>
            <p:spPr>
              <a:xfrm>
                <a:off x="2000482" y="2013852"/>
                <a:ext cx="1083117" cy="781368"/>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𝑈</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5" name="矩形 14">
                <a:extLst>
                  <a:ext uri="{FF2B5EF4-FFF2-40B4-BE49-F238E27FC236}">
                    <a16:creationId xmlns:a16="http://schemas.microsoft.com/office/drawing/2014/main" id="{63FACB76-F294-49A0-9D20-73DB17D10061}"/>
                  </a:ext>
                </a:extLst>
              </p:cNvPr>
              <p:cNvSpPr>
                <a:spLocks noRot="1" noChangeAspect="1" noMove="1" noResize="1" noEditPoints="1" noAdjustHandles="1" noChangeArrowheads="1" noChangeShapeType="1" noTextEdit="1"/>
              </p:cNvSpPr>
              <p:nvPr/>
            </p:nvSpPr>
            <p:spPr>
              <a:xfrm>
                <a:off x="2000482" y="2013852"/>
                <a:ext cx="1083117" cy="781368"/>
              </a:xfrm>
              <a:prstGeom prst="rect">
                <a:avLst/>
              </a:prstGeom>
              <a:blipFill>
                <a:blip r:embed="rId2"/>
                <a:stretch>
                  <a:fillRect/>
                </a:stretch>
              </a:blipFill>
            </p:spPr>
            <p:txBody>
              <a:bodyPr/>
              <a:lstStyle/>
              <a:p>
                <a:r>
                  <a:rPr lang="zh-CN" altLang="en-US">
                    <a:noFill/>
                  </a:rPr>
                  <a:t> </a:t>
                </a:r>
              </a:p>
            </p:txBody>
          </p:sp>
        </mc:Fallback>
      </mc:AlternateContent>
      <p:sp>
        <p:nvSpPr>
          <p:cNvPr id="16" name="矩形 15">
            <a:extLst>
              <a:ext uri="{FF2B5EF4-FFF2-40B4-BE49-F238E27FC236}">
                <a16:creationId xmlns:a16="http://schemas.microsoft.com/office/drawing/2014/main" xmlns="" id="{435D983D-D6B8-4BC0-98AF-CAD3F3001FA7}"/>
              </a:ext>
            </a:extLst>
          </p:cNvPr>
          <p:cNvSpPr/>
          <p:nvPr/>
        </p:nvSpPr>
        <p:spPr>
          <a:xfrm>
            <a:off x="3179039" y="4669136"/>
            <a:ext cx="474810"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IR</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矩形 16">
                <a:extLst>
                  <a:ext uri="{FF2B5EF4-FFF2-40B4-BE49-F238E27FC236}">
                    <a16:creationId xmlns:a16="http://schemas.microsoft.com/office/drawing/2014/main" xmlns="" id="{4E116707-AE4C-4B50-9FB0-271DB73117E7}"/>
                  </a:ext>
                </a:extLst>
              </p:cNvPr>
              <p:cNvSpPr/>
              <p:nvPr/>
            </p:nvSpPr>
            <p:spPr>
              <a:xfrm>
                <a:off x="6069775" y="4509284"/>
                <a:ext cx="556178" cy="781368"/>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𝑈</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7" name="矩形 16">
                <a:extLst>
                  <a:ext uri="{FF2B5EF4-FFF2-40B4-BE49-F238E27FC236}">
                    <a16:creationId xmlns:a16="http://schemas.microsoft.com/office/drawing/2014/main" id="{4E116707-AE4C-4B50-9FB0-271DB73117E7}"/>
                  </a:ext>
                </a:extLst>
              </p:cNvPr>
              <p:cNvSpPr>
                <a:spLocks noRot="1" noChangeAspect="1" noMove="1" noResize="1" noEditPoints="1" noAdjustHandles="1" noChangeArrowheads="1" noChangeShapeType="1" noTextEdit="1"/>
              </p:cNvSpPr>
              <p:nvPr/>
            </p:nvSpPr>
            <p:spPr>
              <a:xfrm>
                <a:off x="6069775" y="4509284"/>
                <a:ext cx="556178" cy="781368"/>
              </a:xfrm>
              <a:prstGeom prst="rect">
                <a:avLst/>
              </a:prstGeom>
              <a:blipFill>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1197793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5" grpId="0" animBg="1"/>
      <p:bldP spid="16" grpId="0"/>
      <p:bldP spid="1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电能和电功率的相关计算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715163" cy="4648324"/>
              </a:xfrm>
              <a:prstGeom prst="rect">
                <a:avLst/>
              </a:prstGeom>
            </p:spPr>
            <p:txBody>
              <a:bodyPr wrap="square">
                <a:spAutoFit/>
              </a:bodyPr>
              <a:lstStyle/>
              <a:p>
                <a:pPr algn="just">
                  <a:lnSpc>
                    <a:spcPct val="150000"/>
                  </a:lnSpc>
                </a:pP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水吸收的热量</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spc="-5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吸</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baseline="-25000" dirty="0">
                    <a:solidFill>
                      <a:srgbClr val="FF0000"/>
                    </a:solidFill>
                    <a:latin typeface="宋体" panose="02010600030101010101" pitchFamily="2" charset="-122"/>
                    <a:ea typeface="宋体" panose="02010600030101010101" pitchFamily="2" charset="-122"/>
                  </a:rPr>
                  <a:t>水</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spc="-50" baseline="-25000" dirty="0">
                    <a:solidFill>
                      <a:srgbClr val="FF0000"/>
                    </a:solidFill>
                    <a:latin typeface="宋体" panose="02010600030101010101" pitchFamily="2" charset="-122"/>
                    <a:ea typeface="宋体" panose="02010600030101010101" pitchFamily="2" charset="-122"/>
                  </a:rPr>
                  <a:t>水</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baseline="-25000" dirty="0">
                    <a:solidFill>
                      <a:srgbClr val="FF0000"/>
                    </a:solidFill>
                    <a:latin typeface="宋体" panose="02010600030101010101" pitchFamily="2" charset="-122"/>
                    <a:ea typeface="宋体" panose="02010600030101010101" pitchFamily="2" charset="-122"/>
                  </a:rPr>
                  <a:t>2</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baseline="-25000" dirty="0">
                    <a:solidFill>
                      <a:srgbClr val="FF0000"/>
                    </a:solidFill>
                    <a:latin typeface="宋体" panose="02010600030101010101" pitchFamily="2" charset="-122"/>
                    <a:ea typeface="宋体" panose="02010600030101010101" pitchFamily="2" charset="-122"/>
                  </a:rPr>
                  <a:t>1</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4.2×10</a:t>
                </a:r>
                <a:r>
                  <a:rPr lang="en-US" altLang="zh-CN" sz="2400" spc="-50" baseline="30000" dirty="0">
                    <a:solidFill>
                      <a:srgbClr val="FF0000"/>
                    </a:solidFill>
                    <a:latin typeface="宋体" panose="02010600030101010101" pitchFamily="2" charset="-122"/>
                    <a:ea typeface="宋体" panose="02010600030101010101" pitchFamily="2" charset="-122"/>
                    <a:cs typeface="楷体" panose="02010609060101010101" pitchFamily="49" charset="-122"/>
                  </a:rPr>
                  <a:t>3</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·℃)×1.1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×(100 ℃-20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3.696×10</a:t>
                </a:r>
                <a:r>
                  <a:rPr lang="en-US" altLang="zh-CN" sz="2400" spc="-50" baseline="30000" dirty="0">
                    <a:solidFill>
                      <a:srgbClr val="FF0000"/>
                    </a:solidFill>
                    <a:latin typeface="宋体" panose="02010600030101010101" pitchFamily="2" charset="-122"/>
                    <a:ea typeface="宋体" panose="02010600030101010101" pitchFamily="2" charset="-122"/>
                  </a:rPr>
                  <a:t>5</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p>
              <a:p>
                <a:pPr algn="just">
                  <a:lnSpc>
                    <a:spcPct val="150000"/>
                  </a:lnSpc>
                </a:pP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当开关旋转到“</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和“</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6”</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时</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汤锅处于快炖状态</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则</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5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快炖</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b>
                        </m:sSub>
                      </m:den>
                    </m:f>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 +</m:t>
                    </m:r>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3</m:t>
                            </m:r>
                          </m:sub>
                        </m:sSub>
                      </m:den>
                    </m:f>
                  </m:oMath>
                </a14:m>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 =</a:t>
                </a:r>
                <a14:m>
                  <m:oMath xmlns:m="http://schemas.openxmlformats.org/officeDocument/2006/math">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𝑈</m:t>
                            </m:r>
                          </m:e>
                          <m:sup>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num>
                      <m:den>
                        <m:sSub>
                          <m:sSub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bPr>
                          <m:e>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𝑅</m:t>
                            </m:r>
                          </m:e>
                          <m:sub>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4</m:t>
                            </m:r>
                          </m:sub>
                        </m:sSub>
                      </m:den>
                    </m:f>
                  </m:oMath>
                </a14:m>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=2</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50" baseline="-25000" dirty="0">
                    <a:solidFill>
                      <a:srgbClr val="FF0000"/>
                    </a:solidFill>
                    <a:latin typeface="宋体" panose="02010600030101010101" pitchFamily="2" charset="-122"/>
                    <a:ea typeface="宋体" panose="02010600030101010101" pitchFamily="2" charset="-122"/>
                  </a:rPr>
                  <a:t>慢炖</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2×550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1 100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p>
              <a:p>
                <a:pPr algn="just">
                  <a:lnSpc>
                    <a:spcPct val="150000"/>
                  </a:lnSpc>
                </a:pP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spc="-50" baseline="-25000" dirty="0">
                    <a:solidFill>
                      <a:srgbClr val="FF0000"/>
                    </a:solidFill>
                    <a:latin typeface="宋体" panose="02010600030101010101" pitchFamily="2" charset="-122"/>
                    <a:ea typeface="宋体" panose="02010600030101010101" pitchFamily="2" charset="-122"/>
                  </a:rPr>
                  <a:t>时</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6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min</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 40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400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endPar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快炖</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400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产生的热量</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spc="-50" baseline="-25000" dirty="0">
                    <a:solidFill>
                      <a:srgbClr val="FF0000"/>
                    </a:solidFill>
                    <a:latin typeface="宋体" panose="02010600030101010101" pitchFamily="2" charset="-122"/>
                    <a:ea typeface="宋体" panose="02010600030101010101" pitchFamily="2" charset="-122"/>
                  </a:rPr>
                  <a:t>放</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50" baseline="-25000" dirty="0">
                    <a:solidFill>
                      <a:srgbClr val="FF0000"/>
                    </a:solidFill>
                    <a:latin typeface="宋体" panose="02010600030101010101" pitchFamily="2" charset="-122"/>
                    <a:ea typeface="宋体" panose="02010600030101010101" pitchFamily="2" charset="-122"/>
                  </a:rPr>
                  <a:t>快炖</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spc="-50" baseline="-25000" dirty="0">
                    <a:solidFill>
                      <a:srgbClr val="FF0000"/>
                    </a:solidFill>
                    <a:latin typeface="宋体" panose="02010600030101010101" pitchFamily="2" charset="-122"/>
                    <a:ea typeface="宋体" panose="02010600030101010101" pitchFamily="2" charset="-122"/>
                  </a:rPr>
                  <a:t>时</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1 100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×400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4.4×10</a:t>
                </a:r>
                <a:r>
                  <a:rPr lang="en-US" altLang="zh-CN" sz="2400" spc="-50" baseline="30000" dirty="0">
                    <a:solidFill>
                      <a:srgbClr val="FF0000"/>
                    </a:solidFill>
                    <a:latin typeface="宋体" panose="02010600030101010101" pitchFamily="2" charset="-122"/>
                    <a:ea typeface="宋体" panose="02010600030101010101" pitchFamily="2" charset="-122"/>
                    <a:cs typeface="楷体" panose="02010609060101010101" pitchFamily="49" charset="-122"/>
                  </a:rPr>
                  <a:t>5</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p>
              <a:p>
                <a:pPr algn="just">
                  <a:lnSpc>
                    <a:spcPct val="150000"/>
                  </a:lnSpc>
                </a:pPr>
                <a:r>
                  <a:rPr lang="el-GR"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η</a:t>
                </a:r>
                <a:r>
                  <a:rPr lang="el-GR"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𝑄</m:t>
                        </m:r>
                        <m:r>
                          <a:rPr lang="zh-CN" altLang="en-US" sz="2400" i="1" spc="-50" baseline="-2500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吸</m:t>
                        </m:r>
                      </m:num>
                      <m:den>
                        <m:r>
                          <a:rPr lang="en-US" altLang="zh-CN" sz="2400" i="1"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𝑄</m:t>
                        </m:r>
                        <m:r>
                          <a:rPr lang="zh-CN" altLang="en-US" sz="2400" i="1" spc="-50" baseline="-2500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放</m:t>
                        </m:r>
                      </m:den>
                    </m:f>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3.696×</m:t>
                        </m:r>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10</m:t>
                            </m:r>
                          </m:e>
                          <m:sup>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5</m:t>
                            </m:r>
                          </m:sup>
                        </m:sSup>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 </m:t>
                        </m:r>
                        <m:r>
                          <m:rPr>
                            <m:sty m:val="p"/>
                          </m:rPr>
                          <a:rPr lang="en-US" altLang="zh-CN" sz="2400" i="0"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J</m:t>
                        </m:r>
                      </m:num>
                      <m:den>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4.4×</m:t>
                        </m:r>
                        <m:sSup>
                          <m:sSupPr>
                            <m:ctrlPr>
                              <a:rPr lang="en-US" altLang="zh-CN" sz="2400" i="1" spc="-50"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10</m:t>
                            </m:r>
                          </m:e>
                          <m:sup>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5</m:t>
                            </m:r>
                          </m:sup>
                        </m:sSup>
                        <m:r>
                          <a:rPr lang="en-US" altLang="zh-CN" sz="2400" i="0" spc="-5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 </m:t>
                        </m:r>
                        <m:r>
                          <m:rPr>
                            <m:sty m:val="p"/>
                          </m:rPr>
                          <a:rPr lang="en-US" altLang="zh-CN" sz="2400" i="0" spc="-50" dirty="0">
                            <a:solidFill>
                              <a:srgbClr val="FF0000"/>
                            </a:solidFill>
                            <a:latin typeface="Cambria Math" panose="02040503050406030204" pitchFamily="18" charset="0"/>
                            <a:ea typeface="宋体" panose="02010600030101010101" pitchFamily="2" charset="-122"/>
                            <a:cs typeface="楷体" panose="02010609060101010101" pitchFamily="49" charset="-122"/>
                          </a:rPr>
                          <m:t>J</m:t>
                        </m:r>
                      </m:den>
                    </m:f>
                  </m:oMath>
                </a14:m>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84%</a:t>
                </a:r>
                <a:endPar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mc:Choice>
        <mc:Fallback xmlns="">
          <p:sp>
            <p:nvSpPr>
              <p:cNvPr id="10" name="矩形 9">
                <a:extLst>
                  <a:ext uri="{FF2B5EF4-FFF2-40B4-BE49-F238E27FC236}">
                    <a16:creationId xmlns:a16="http://schemas.microsoft.com/office/drawing/2014/main" id="{CB817F73-DF67-4B49-B514-A86DF3364131}"/>
                  </a:ext>
                </a:extLst>
              </p:cNvPr>
              <p:cNvSpPr>
                <a:spLocks noRot="1" noChangeAspect="1" noMove="1" noResize="1" noEditPoints="1" noAdjustHandles="1" noChangeArrowheads="1" noChangeShapeType="1" noTextEdit="1"/>
              </p:cNvSpPr>
              <p:nvPr/>
            </p:nvSpPr>
            <p:spPr>
              <a:xfrm>
                <a:off x="757367" y="1508511"/>
                <a:ext cx="10715163" cy="4648324"/>
              </a:xfrm>
              <a:prstGeom prst="rect">
                <a:avLst/>
              </a:prstGeom>
              <a:blipFill>
                <a:blip r:embed="rId2"/>
                <a:stretch>
                  <a:fillRect l="-853"/>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86824060"/>
      </p:ext>
    </p:extLst>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257200"/>
            <a:ext cx="8279287" cy="223824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12</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如图所示的电路中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电源电压不变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灯泡</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latin typeface="宋体" panose="02010600030101010101" pitchFamily="2" charset="-122"/>
                <a:ea typeface="宋体" panose="02010600030101010101" pitchFamily="2" charset="-122"/>
              </a:rPr>
              <a:t>电阻不变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的滑片向右移动一段距离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电流表的示数减小       </a:t>
            </a: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电压表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的示数减小</a:t>
            </a:r>
          </a:p>
          <a:p>
            <a:pPr algn="just">
              <a:lnSpc>
                <a:spcPct val="15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灯泡</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latin typeface="宋体" panose="02010600030101010101" pitchFamily="2" charset="-122"/>
                <a:ea typeface="宋体" panose="02010600030101010101" pitchFamily="2" charset="-122"/>
              </a:rPr>
              <a:t>变亮              </a:t>
            </a: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滑动变阻器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的功率减小</a:t>
            </a:r>
          </a:p>
        </p:txBody>
      </p:sp>
      <p:sp>
        <p:nvSpPr>
          <p:cNvPr id="8" name="矩形 7">
            <a:extLst>
              <a:ext uri="{FF2B5EF4-FFF2-40B4-BE49-F238E27FC236}">
                <a16:creationId xmlns:a16="http://schemas.microsoft.com/office/drawing/2014/main" xmlns="" id="{7EB80100-7B21-43D8-BDFB-9DCA7D455164}"/>
              </a:ext>
            </a:extLst>
          </p:cNvPr>
          <p:cNvSpPr/>
          <p:nvPr/>
        </p:nvSpPr>
        <p:spPr>
          <a:xfrm>
            <a:off x="8466044" y="191465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1" name="ZKB-AH-129.jpg" descr="id:2147491337;FounderCES">
            <a:extLst>
              <a:ext uri="{FF2B5EF4-FFF2-40B4-BE49-F238E27FC236}">
                <a16:creationId xmlns:a16="http://schemas.microsoft.com/office/drawing/2014/main" xmlns="" id="{EB812066-7347-40B8-A3F8-A46E80F935EC}"/>
              </a:ext>
            </a:extLst>
          </p:cNvPr>
          <p:cNvPicPr/>
          <p:nvPr/>
        </p:nvPicPr>
        <p:blipFill>
          <a:blip r:embed="rId3"/>
          <a:stretch>
            <a:fillRect/>
          </a:stretch>
        </p:blipFill>
        <p:spPr>
          <a:xfrm>
            <a:off x="9042399" y="1469836"/>
            <a:ext cx="2507923" cy="1792653"/>
          </a:xfrm>
          <a:prstGeom prst="rect">
            <a:avLst/>
          </a:prstGeom>
        </p:spPr>
      </p:pic>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8EDDD3EA-77A5-4592-993B-AF5E78B350BD}"/>
                  </a:ext>
                </a:extLst>
              </p:cNvPr>
              <p:cNvSpPr/>
              <p:nvPr/>
            </p:nvSpPr>
            <p:spPr>
              <a:xfrm>
                <a:off x="763113" y="3475125"/>
                <a:ext cx="10787209" cy="3127395"/>
              </a:xfrm>
              <a:prstGeom prst="rect">
                <a:avLst/>
              </a:prstGeom>
            </p:spPr>
            <p:txBody>
              <a:bodyPr wrap="square">
                <a:spAutoFit/>
              </a:bodyPr>
              <a:lstStyle/>
              <a:p>
                <a:pPr algn="just">
                  <a:lnSpc>
                    <a:spcPct val="130000"/>
                  </a:lnSpc>
                </a:pPr>
                <a:r>
                  <a:rPr lang="zh-CN" altLang="zh-CN"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【思路分析】</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en-US" altLang="zh-CN" sz="2400"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选项的分析较难</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设一个滑动变阻器与定值电阻</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0</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串联接在电源电压恒为</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U</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的电路中</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滑动变阻器接入电路的阻值为</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i="1" baseline="-25000"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则滑动变阻器的电功率</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14:m>
                  <m:oMath xmlns:m="http://schemas.openxmlformats.org/officeDocument/2006/math">
                    <m:f>
                      <m:fPr>
                        <m:ctrlPr>
                          <a:rPr lang="zh-CN" altLang="zh-CN" sz="2400" i="1">
                            <a:effectLst/>
                            <a:latin typeface="Cambria Math"/>
                            <a:ea typeface="Cambria Math" panose="02040503050406030204" pitchFamily="18" charset="0"/>
                          </a:rPr>
                        </m:ctrlPr>
                      </m:fPr>
                      <m:num>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𝑈</m:t>
                        </m:r>
                      </m:num>
                      <m:den>
                        <m:sSub>
                          <m:sSubPr>
                            <m:ctrlPr>
                              <a:rPr lang="zh-CN" altLang="zh-CN" sz="2400" i="1">
                                <a:effectLst/>
                                <a:latin typeface="Cambria Math"/>
                                <a:ea typeface="Cambria Math" panose="02040503050406030204" pitchFamily="18" charset="0"/>
                              </a:rPr>
                            </m:ctrlPr>
                          </m:sSub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𝑃</m:t>
                            </m:r>
                          </m:sub>
                        </m:sSub>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m:t>
                        </m:r>
                        <m:sSub>
                          <m:sSubPr>
                            <m:ctrlPr>
                              <a:rPr lang="zh-CN" altLang="zh-CN" sz="2400" i="1">
                                <a:effectLst/>
                                <a:latin typeface="Cambria Math"/>
                                <a:ea typeface="Cambria Math" panose="02040503050406030204" pitchFamily="18" charset="0"/>
                              </a:rPr>
                            </m:ctrlPr>
                          </m:sSub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0</m:t>
                            </m:r>
                          </m:sub>
                        </m:sSub>
                      </m:den>
                    </m:f>
                  </m:oMath>
                </a14:m>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aseline="300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2</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i="1" baseline="-25000"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14:m>
                  <m:oMath xmlns:m="http://schemas.openxmlformats.org/officeDocument/2006/math">
                    <m:f>
                      <m:fPr>
                        <m:ctrlPr>
                          <a:rPr lang="zh-CN" altLang="zh-CN" sz="2400" i="1">
                            <a:effectLst/>
                            <a:latin typeface="Cambria Math"/>
                            <a:ea typeface="Cambria Math" panose="02040503050406030204" pitchFamily="18" charset="0"/>
                          </a:rPr>
                        </m:ctrlPr>
                      </m:fPr>
                      <m:num>
                        <m:sSup>
                          <m:sSupPr>
                            <m:ctrlPr>
                              <a:rPr lang="zh-CN" altLang="zh-CN" sz="2400" i="1">
                                <a:effectLst/>
                                <a:latin typeface="Cambria Math"/>
                                <a:ea typeface="Cambria Math" panose="02040503050406030204" pitchFamily="18" charset="0"/>
                              </a:rPr>
                            </m:ctrlPr>
                          </m:sSup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𝑈</m:t>
                            </m:r>
                          </m:e>
                          <m:sup>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2</m:t>
                            </m:r>
                          </m:sup>
                        </m:sSup>
                      </m:num>
                      <m:den>
                        <m:f>
                          <m:fPr>
                            <m:ctrlPr>
                              <a:rPr lang="zh-CN" altLang="zh-CN" sz="2400" i="1">
                                <a:effectLst/>
                                <a:latin typeface="Cambria Math"/>
                                <a:ea typeface="Cambria Math" panose="02040503050406030204" pitchFamily="18" charset="0"/>
                              </a:rPr>
                            </m:ctrlPr>
                          </m:fPr>
                          <m:num>
                            <m:sSup>
                              <m:sSupPr>
                                <m:ctrlPr>
                                  <a:rPr lang="zh-CN" altLang="zh-CN" sz="2400" i="1">
                                    <a:effectLst/>
                                    <a:latin typeface="Cambria Math"/>
                                    <a:ea typeface="Cambria Math" panose="02040503050406030204" pitchFamily="18" charset="0"/>
                                  </a:rPr>
                                </m:ctrlPr>
                              </m:sSupPr>
                              <m:e>
                                <m:r>
                                  <m:rPr>
                                    <m:nor/>
                                  </m:rPr>
                                  <a:rPr lang="en-US" altLang="zh-CN" sz="2400">
                                    <a:solidFill>
                                      <a:srgbClr val="000000"/>
                                    </a:solidFill>
                                    <a:latin typeface="楷体" panose="02010609060101010101" pitchFamily="49" charset="-122"/>
                                    <a:ea typeface="楷体" panose="02010609060101010101" pitchFamily="49" charset="-122"/>
                                    <a:cs typeface="Times New Roman" panose="02020603050405020304" pitchFamily="18" charset="0"/>
                                  </a:rPr>
                                  <m:t>(</m:t>
                                </m:r>
                                <m:sSub>
                                  <m:sSubPr>
                                    <m:ctrlPr>
                                      <a:rPr lang="zh-CN" altLang="zh-CN" sz="2400" i="1">
                                        <a:effectLst/>
                                        <a:latin typeface="Cambria Math"/>
                                        <a:ea typeface="Cambria Math" panose="02040503050406030204" pitchFamily="18" charset="0"/>
                                      </a:rPr>
                                    </m:ctrlPr>
                                  </m:sSub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𝑃</m:t>
                                    </m:r>
                                  </m:sub>
                                </m:sSub>
                                <m:r>
                                  <m:rPr>
                                    <m:nor/>
                                  </m:rPr>
                                  <a:rPr lang="en-US" altLang="zh-CN" sz="2400" i="1">
                                    <a:solidFill>
                                      <a:srgbClr val="000000"/>
                                    </a:solidFill>
                                    <a:latin typeface="楷体" panose="02010609060101010101" pitchFamily="49" charset="-122"/>
                                    <a:ea typeface="楷体" panose="02010609060101010101" pitchFamily="49" charset="-122"/>
                                    <a:cs typeface="Times New Roman" panose="02020603050405020304" pitchFamily="18" charset="0"/>
                                  </a:rPr>
                                  <m:t>−</m:t>
                                </m:r>
                                <m:sSub>
                                  <m:sSubPr>
                                    <m:ctrlPr>
                                      <a:rPr lang="zh-CN" altLang="zh-CN" sz="2400" i="1">
                                        <a:effectLst/>
                                        <a:latin typeface="Cambria Math"/>
                                        <a:ea typeface="Cambria Math" panose="02040503050406030204" pitchFamily="18" charset="0"/>
                                      </a:rPr>
                                    </m:ctrlPr>
                                  </m:sSub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0</m:t>
                                    </m:r>
                                  </m:sub>
                                </m:sSub>
                                <m:r>
                                  <m:rPr>
                                    <m:nor/>
                                  </m:rPr>
                                  <a:rPr lang="en-US" altLang="zh-CN" sz="2400">
                                    <a:solidFill>
                                      <a:srgbClr val="000000"/>
                                    </a:solidFill>
                                    <a:latin typeface="楷体" panose="02010609060101010101" pitchFamily="49" charset="-122"/>
                                    <a:ea typeface="楷体" panose="02010609060101010101" pitchFamily="49" charset="-122"/>
                                    <a:cs typeface="Times New Roman" panose="02020603050405020304" pitchFamily="18" charset="0"/>
                                  </a:rPr>
                                  <m:t>)</m:t>
                                </m:r>
                              </m:e>
                              <m:sup>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2</m:t>
                                </m:r>
                              </m:sup>
                            </m:sSup>
                          </m:num>
                          <m:den>
                            <m:sSub>
                              <m:sSubPr>
                                <m:ctrlPr>
                                  <a:rPr lang="zh-CN" altLang="zh-CN" sz="2400" i="1">
                                    <a:effectLst/>
                                    <a:latin typeface="Cambria Math"/>
                                    <a:ea typeface="Cambria Math" panose="02040503050406030204" pitchFamily="18" charset="0"/>
                                  </a:rPr>
                                </m:ctrlPr>
                              </m:sSub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𝑃</m:t>
                                </m:r>
                              </m:sub>
                            </m:sSub>
                          </m:den>
                        </m:f>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+4</m:t>
                        </m:r>
                        <m:sSub>
                          <m:sSubPr>
                            <m:ctrlPr>
                              <a:rPr lang="zh-CN" altLang="zh-CN" sz="2400" i="1">
                                <a:effectLst/>
                                <a:latin typeface="Cambria Math"/>
                                <a:ea typeface="Cambria Math" panose="02040503050406030204" pitchFamily="18" charset="0"/>
                              </a:rPr>
                            </m:ctrlPr>
                          </m:sSubPr>
                          <m:e>
                            <m:r>
                              <a:rPr lang="en-US" altLang="zh-CN" sz="2400" i="1">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altLang="zh-CN" sz="2400">
                                <a:solidFill>
                                  <a:srgbClr val="000000"/>
                                </a:solidFill>
                                <a:latin typeface="Cambria Math" panose="02040503050406030204" pitchFamily="18" charset="0"/>
                                <a:ea typeface="方正书宋_GBK" panose="03000509000000000000" pitchFamily="65" charset="-122"/>
                                <a:cs typeface="Times New Roman" panose="02020603050405020304" pitchFamily="18" charset="0"/>
                              </a:rPr>
                              <m:t>0</m:t>
                            </m:r>
                          </m:sub>
                        </m:sSub>
                      </m:den>
                    </m:f>
                  </m:oMath>
                </a14:m>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易知当</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i="1" baseline="-25000"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0</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时</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P</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取得最大值</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当滑动变阻器的最大电阻大于</a:t>
                </a:r>
                <a:r>
                  <a:rPr lang="en-US" altLang="zh-CN" sz="2400" b="1"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1" baseline="-250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0</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时</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将滑动变阻器的滑片从一端移到另一端</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滑动变阻器的电功率将</a:t>
                </a:r>
                <a:r>
                  <a:rPr lang="zh-CN" altLang="zh-CN"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先增大后减小</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en-US" sz="2400" dirty="0">
                  <a:latin typeface="楷体" panose="02010609060101010101" pitchFamily="49" charset="-122"/>
                  <a:ea typeface="楷体" panose="02010609060101010101" pitchFamily="49" charset="-122"/>
                </a:endParaRPr>
              </a:p>
            </p:txBody>
          </p:sp>
        </mc:Choice>
        <mc:Fallback xmlns="">
          <p:sp>
            <p:nvSpPr>
              <p:cNvPr id="2" name="矩形 1">
                <a:extLst>
                  <a:ext uri="{FF2B5EF4-FFF2-40B4-BE49-F238E27FC236}">
                    <a16:creationId xmlns:a16="http://schemas.microsoft.com/office/drawing/2014/main" id="{8EDDD3EA-77A5-4592-993B-AF5E78B350BD}"/>
                  </a:ext>
                </a:extLst>
              </p:cNvPr>
              <p:cNvSpPr>
                <a:spLocks noRot="1" noChangeAspect="1" noMove="1" noResize="1" noEditPoints="1" noAdjustHandles="1" noChangeArrowheads="1" noChangeShapeType="1" noTextEdit="1"/>
              </p:cNvSpPr>
              <p:nvPr/>
            </p:nvSpPr>
            <p:spPr>
              <a:xfrm>
                <a:off x="763113" y="3475125"/>
                <a:ext cx="10787209" cy="3127395"/>
              </a:xfrm>
              <a:prstGeom prst="rect">
                <a:avLst/>
              </a:prstGeom>
              <a:blipFill>
                <a:blip r:embed="rId4"/>
                <a:stretch>
                  <a:fillRect l="-847" t="-195" r="-847" b="-350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060562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257200"/>
            <a:ext cx="10672531" cy="499175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13</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在如图所示的电路中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电源电压保持不变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将滑动变阻器的滑片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dirty="0">
                <a:latin typeface="宋体" panose="02010600030101010101" pitchFamily="2" charset="-122"/>
                <a:ea typeface="宋体" panose="02010600030101010101" pitchFamily="2" charset="-122"/>
              </a:rPr>
              <a:t>向右移动时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不变的是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电流表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的示数</a:t>
            </a:r>
          </a:p>
          <a:p>
            <a:pPr algn="just">
              <a:lnSpc>
                <a:spcPct val="15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电压表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的示数与电流表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的示数的比值</a:t>
            </a:r>
          </a:p>
          <a:p>
            <a:pPr algn="just">
              <a:lnSpc>
                <a:spcPct val="15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电流表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的示数与电流表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的示数的差值</a:t>
            </a:r>
          </a:p>
          <a:p>
            <a:pPr algn="just">
              <a:lnSpc>
                <a:spcPct val="15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电压表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的示数与电流表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的示数的比值</a:t>
            </a:r>
          </a:p>
        </p:txBody>
      </p:sp>
      <p:sp>
        <p:nvSpPr>
          <p:cNvPr id="8" name="矩形 7">
            <a:extLst>
              <a:ext uri="{FF2B5EF4-FFF2-40B4-BE49-F238E27FC236}">
                <a16:creationId xmlns:a16="http://schemas.microsoft.com/office/drawing/2014/main" xmlns="" id="{7EB80100-7B21-43D8-BDFB-9DCA7D455164}"/>
              </a:ext>
            </a:extLst>
          </p:cNvPr>
          <p:cNvSpPr/>
          <p:nvPr/>
        </p:nvSpPr>
        <p:spPr>
          <a:xfrm>
            <a:off x="10599644" y="1880787"/>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18ZHONGKAOWULIBANG68.EPS" descr="id:2147491351;FounderCES">
            <a:extLst>
              <a:ext uri="{FF2B5EF4-FFF2-40B4-BE49-F238E27FC236}">
                <a16:creationId xmlns:a16="http://schemas.microsoft.com/office/drawing/2014/main" xmlns="" id="{86190F8D-6120-4DF2-8843-0B495510D017}"/>
              </a:ext>
            </a:extLst>
          </p:cNvPr>
          <p:cNvPicPr/>
          <p:nvPr/>
        </p:nvPicPr>
        <p:blipFill>
          <a:blip r:embed="rId3"/>
          <a:stretch>
            <a:fillRect/>
          </a:stretch>
        </p:blipFill>
        <p:spPr>
          <a:xfrm>
            <a:off x="4830004" y="2342452"/>
            <a:ext cx="2531992" cy="1764387"/>
          </a:xfrm>
          <a:prstGeom prst="rect">
            <a:avLst/>
          </a:prstGeom>
        </p:spPr>
      </p:pic>
    </p:spTree>
    <p:extLst>
      <p:ext uri="{BB962C8B-B14F-4D97-AF65-F5344CB8AC3E}">
        <p14:creationId xmlns:p14="http://schemas.microsoft.com/office/powerpoint/2010/main" val="401229316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257200"/>
            <a:ext cx="10672531" cy="499175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14</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如图所示的电路中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在滑动变阻器的滑片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dirty="0">
                <a:latin typeface="宋体" panose="02010600030101010101" pitchFamily="2" charset="-122"/>
                <a:ea typeface="宋体" panose="02010600030101010101" pitchFamily="2" charset="-122"/>
              </a:rPr>
              <a:t>从</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端向</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端滑动的过程中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忽略灯丝电阻的变化</a:t>
            </a:r>
            <a:r>
              <a:rPr lang="en-US" altLang="zh-CN" sz="2400"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电路的总电阻逐渐变大</a:t>
            </a:r>
          </a:p>
          <a:p>
            <a:pPr algn="just">
              <a:lnSpc>
                <a:spcPct val="15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通过乙灯的电流逐渐变大</a:t>
            </a:r>
          </a:p>
          <a:p>
            <a:pPr algn="just">
              <a:lnSpc>
                <a:spcPct val="15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滑动变阻器两端的电压逐渐变小</a:t>
            </a:r>
          </a:p>
          <a:p>
            <a:pPr algn="just">
              <a:lnSpc>
                <a:spcPct val="15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甲灯逐渐变暗</a:t>
            </a:r>
          </a:p>
        </p:txBody>
      </p:sp>
      <p:sp>
        <p:nvSpPr>
          <p:cNvPr id="8" name="矩形 7">
            <a:extLst>
              <a:ext uri="{FF2B5EF4-FFF2-40B4-BE49-F238E27FC236}">
                <a16:creationId xmlns:a16="http://schemas.microsoft.com/office/drawing/2014/main" xmlns="" id="{7EB80100-7B21-43D8-BDFB-9DCA7D455164}"/>
              </a:ext>
            </a:extLst>
          </p:cNvPr>
          <p:cNvSpPr/>
          <p:nvPr/>
        </p:nvSpPr>
        <p:spPr>
          <a:xfrm>
            <a:off x="10599644" y="1880787"/>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1" name="18ZHONGKAOWULIBANG69.EPS" descr="id:2147491365;FounderCES">
            <a:extLst>
              <a:ext uri="{FF2B5EF4-FFF2-40B4-BE49-F238E27FC236}">
                <a16:creationId xmlns:a16="http://schemas.microsoft.com/office/drawing/2014/main" xmlns="" id="{9F38D32B-74DF-4FC5-A10E-E1643EBB423B}"/>
              </a:ext>
            </a:extLst>
          </p:cNvPr>
          <p:cNvPicPr/>
          <p:nvPr/>
        </p:nvPicPr>
        <p:blipFill>
          <a:blip r:embed="rId3"/>
          <a:stretch>
            <a:fillRect/>
          </a:stretch>
        </p:blipFill>
        <p:spPr>
          <a:xfrm>
            <a:off x="4734638" y="2365030"/>
            <a:ext cx="2722724" cy="1744126"/>
          </a:xfrm>
          <a:prstGeom prst="rect">
            <a:avLst/>
          </a:prstGeom>
        </p:spPr>
      </p:pic>
    </p:spTree>
    <p:extLst>
      <p:ext uri="{BB962C8B-B14F-4D97-AF65-F5344CB8AC3E}">
        <p14:creationId xmlns:p14="http://schemas.microsoft.com/office/powerpoint/2010/main" val="40001382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257200"/>
            <a:ext cx="8584087" cy="2775760"/>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15</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cs typeface="Times New Roman" panose="02020603050405020304" pitchFamily="18" charset="0"/>
              </a:rPr>
              <a:t>[2021</a:t>
            </a:r>
            <a:r>
              <a:rPr lang="zh-CN" altLang="en-US" sz="2400" dirty="0">
                <a:latin typeface="仿宋" panose="02010609060101010101" pitchFamily="49" charset="-122"/>
                <a:ea typeface="仿宋" panose="02010609060101010101" pitchFamily="49" charset="-122"/>
                <a:cs typeface="Times New Roman" panose="02020603050405020304" pitchFamily="18" charset="0"/>
              </a:rPr>
              <a:t>预测</a:t>
            </a:r>
            <a:r>
              <a:rPr lang="en-US" altLang="zh-CN" sz="2400" dirty="0">
                <a:latin typeface="仿宋" panose="02010609060101010101" pitchFamily="49" charset="-122"/>
                <a:ea typeface="仿宋" panose="02010609060101010101" pitchFamily="49"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电源电压</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rPr>
              <a:t>保持不变</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的最大阻值大于</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0</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电流表的示数为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的示数分别为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baseline="-25000" dirty="0">
                <a:latin typeface="宋体" panose="02010600030101010101" pitchFamily="2" charset="-122"/>
                <a:ea typeface="宋体" panose="02010600030101010101" pitchFamily="2" charset="-122"/>
              </a:rPr>
              <a:t>2</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将滑动变阻器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的滑片从一端移动到另一端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下列有关定值电阻</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0</a:t>
            </a:r>
            <a:r>
              <a:rPr lang="zh-CN" altLang="en-US" sz="2400" dirty="0">
                <a:latin typeface="宋体" panose="02010600030101010101" pitchFamily="2" charset="-122"/>
                <a:ea typeface="宋体" panose="02010600030101010101" pitchFamily="2" charset="-122"/>
              </a:rPr>
              <a:t>的电功率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baseline="-25000" dirty="0">
                <a:latin typeface="宋体" panose="02010600030101010101" pitchFamily="2" charset="-122"/>
                <a:ea typeface="宋体" panose="02010600030101010101" pitchFamily="2" charset="-122"/>
              </a:rPr>
              <a:t>0</a:t>
            </a:r>
            <a:r>
              <a:rPr lang="zh-CN" altLang="en-US" sz="2400" dirty="0">
                <a:latin typeface="宋体" panose="02010600030101010101" pitchFamily="2" charset="-122"/>
                <a:ea typeface="宋体" panose="02010600030101010101" pitchFamily="2" charset="-122"/>
              </a:rPr>
              <a:t>和滑动变阻器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的电功率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dirty="0">
                <a:latin typeface="宋体" panose="02010600030101010101" pitchFamily="2" charset="-122"/>
                <a:ea typeface="宋体" panose="02010600030101010101" pitchFamily="2" charset="-122"/>
              </a:rPr>
              <a:t>的图像中可能正确的是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7EB80100-7B21-43D8-BDFB-9DCA7D455164}"/>
              </a:ext>
            </a:extLst>
          </p:cNvPr>
          <p:cNvSpPr/>
          <p:nvPr/>
        </p:nvSpPr>
        <p:spPr>
          <a:xfrm>
            <a:off x="8612800" y="3537428"/>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19WJJANZKBWLZYY41.EPS" descr="id:2147491379;FounderCES">
            <a:extLst>
              <a:ext uri="{FF2B5EF4-FFF2-40B4-BE49-F238E27FC236}">
                <a16:creationId xmlns:a16="http://schemas.microsoft.com/office/drawing/2014/main" xmlns="" id="{A793CFAA-8F51-4C9B-81E5-2FEBE7E4E8DF}"/>
              </a:ext>
            </a:extLst>
          </p:cNvPr>
          <p:cNvPicPr/>
          <p:nvPr/>
        </p:nvPicPr>
        <p:blipFill>
          <a:blip r:embed="rId3"/>
          <a:stretch>
            <a:fillRect/>
          </a:stretch>
        </p:blipFill>
        <p:spPr>
          <a:xfrm>
            <a:off x="9474713" y="1556315"/>
            <a:ext cx="2078152" cy="1872685"/>
          </a:xfrm>
          <a:prstGeom prst="rect">
            <a:avLst/>
          </a:prstGeom>
        </p:spPr>
      </p:pic>
      <p:pic>
        <p:nvPicPr>
          <p:cNvPr id="12" name="19WJJANZKBWLZYY41-1.EPS" descr="id:2147491386;FounderCES">
            <a:extLst>
              <a:ext uri="{FF2B5EF4-FFF2-40B4-BE49-F238E27FC236}">
                <a16:creationId xmlns:a16="http://schemas.microsoft.com/office/drawing/2014/main" xmlns="" id="{128B0194-4EA7-4E19-8729-CCD2B5A2A6C4}"/>
              </a:ext>
            </a:extLst>
          </p:cNvPr>
          <p:cNvPicPr/>
          <p:nvPr/>
        </p:nvPicPr>
        <p:blipFill>
          <a:blip r:embed="rId4"/>
          <a:stretch>
            <a:fillRect/>
          </a:stretch>
        </p:blipFill>
        <p:spPr>
          <a:xfrm>
            <a:off x="2925974" y="4126065"/>
            <a:ext cx="6589663" cy="1442330"/>
          </a:xfrm>
          <a:prstGeom prst="rect">
            <a:avLst/>
          </a:prstGeom>
        </p:spPr>
      </p:pic>
      <p:sp>
        <p:nvSpPr>
          <p:cNvPr id="4" name="矩形 3">
            <a:extLst>
              <a:ext uri="{FF2B5EF4-FFF2-40B4-BE49-F238E27FC236}">
                <a16:creationId xmlns:a16="http://schemas.microsoft.com/office/drawing/2014/main" xmlns="" id="{ACDE82F0-C2BC-4926-859B-667778A9A485}"/>
              </a:ext>
            </a:extLst>
          </p:cNvPr>
          <p:cNvSpPr/>
          <p:nvPr/>
        </p:nvSpPr>
        <p:spPr>
          <a:xfrm>
            <a:off x="3540802" y="5568395"/>
            <a:ext cx="5416868" cy="461665"/>
          </a:xfrm>
          <a:prstGeom prst="rect">
            <a:avLst/>
          </a:prstGeom>
        </p:spPr>
        <p:txBody>
          <a:bodyPr wrap="none">
            <a:spAutoFit/>
          </a:bodyPr>
          <a:lstStyle/>
          <a:p>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B</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C</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406831995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257200"/>
            <a:ext cx="8584087" cy="4437753"/>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以分析</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图像为例</a:t>
            </a:r>
            <a:r>
              <a:rPr lang="en-US" altLang="zh-CN" sz="2400" dirty="0">
                <a:latin typeface="楷体" panose="02010609060101010101" pitchFamily="49" charset="-122"/>
                <a:ea typeface="楷体" panose="02010609060101010101" pitchFamily="49" charset="-122"/>
              </a:rPr>
              <a:t>:</a:t>
            </a:r>
          </a:p>
          <a:p>
            <a:pPr algn="just">
              <a:lnSpc>
                <a:spcPct val="150000"/>
              </a:lnSpc>
            </a:pPr>
            <a:r>
              <a:rPr lang="en-US" altLang="zh-CN" sz="24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分析电路</a:t>
            </a:r>
            <a:r>
              <a:rPr lang="en-US" altLang="zh-CN" sz="2400" dirty="0">
                <a:latin typeface="楷体" panose="02010609060101010101" pitchFamily="49" charset="-122"/>
                <a:ea typeface="楷体" panose="02010609060101010101" pitchFamily="49" charset="-122"/>
              </a:rPr>
              <a:t>:</a:t>
            </a:r>
          </a:p>
          <a:p>
            <a:pPr algn="just">
              <a:lnSpc>
                <a:spcPct val="150000"/>
              </a:lnSpc>
            </a:pPr>
            <a:r>
              <a:rPr lang="en-US" altLang="zh-CN" sz="2400" dirty="0">
                <a:latin typeface="楷体" panose="02010609060101010101" pitchFamily="49" charset="-122"/>
                <a:ea typeface="楷体" panose="02010609060101010101" pitchFamily="49" charset="-122"/>
              </a:rPr>
              <a:t>①</a:t>
            </a:r>
            <a:r>
              <a:rPr lang="zh-CN" altLang="en-US" sz="2400" dirty="0">
                <a:latin typeface="楷体" panose="02010609060101010101" pitchFamily="49" charset="-122"/>
                <a:ea typeface="楷体" panose="02010609060101010101" pitchFamily="49" charset="-122"/>
              </a:rPr>
              <a:t>电路中的元件如何连接</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定值电阻</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latin typeface="楷体" panose="02010609060101010101" pitchFamily="49" charset="-122"/>
                <a:ea typeface="楷体" panose="02010609060101010101" pitchFamily="49" charset="-122"/>
              </a:rPr>
              <a:t>0</a:t>
            </a:r>
            <a:r>
              <a:rPr lang="zh-CN" altLang="en-US" sz="2400" dirty="0">
                <a:latin typeface="楷体" panose="02010609060101010101" pitchFamily="49" charset="-122"/>
                <a:ea typeface="楷体" panose="02010609060101010101" pitchFamily="49" charset="-122"/>
              </a:rPr>
              <a:t>和滑动变阻器</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zh-CN" altLang="en-US" sz="2400" dirty="0">
                <a:latin typeface="楷体" panose="02010609060101010101" pitchFamily="49" charset="-122"/>
                <a:ea typeface="楷体" panose="02010609060101010101" pitchFamily="49" charset="-122"/>
              </a:rPr>
              <a:t>串联</a:t>
            </a:r>
            <a:r>
              <a:rPr lang="en-US" altLang="zh-CN" sz="2400" dirty="0">
                <a:latin typeface="楷体" panose="02010609060101010101" pitchFamily="49" charset="-122"/>
                <a:ea typeface="楷体" panose="02010609060101010101" pitchFamily="49" charset="-122"/>
              </a:rPr>
              <a:t>;</a:t>
            </a:r>
          </a:p>
          <a:p>
            <a:pPr algn="just">
              <a:lnSpc>
                <a:spcPct val="150000"/>
              </a:lnSpc>
            </a:pPr>
            <a:r>
              <a:rPr lang="en-US" altLang="zh-CN" sz="2400" dirty="0">
                <a:latin typeface="楷体" panose="02010609060101010101" pitchFamily="49" charset="-122"/>
                <a:ea typeface="楷体" panose="02010609060101010101" pitchFamily="49" charset="-122"/>
              </a:rPr>
              <a:t>②</a:t>
            </a:r>
            <a:r>
              <a:rPr lang="zh-CN" altLang="en-US" sz="2400" dirty="0">
                <a:latin typeface="楷体" panose="02010609060101010101" pitchFamily="49" charset="-122"/>
                <a:ea typeface="楷体" panose="02010609060101010101" pitchFamily="49" charset="-122"/>
              </a:rPr>
              <a:t>电表分别测哪个物理量</a:t>
            </a:r>
            <a:r>
              <a:rPr lang="en-US" altLang="zh-CN" sz="2400" dirty="0">
                <a:latin typeface="楷体" panose="02010609060101010101" pitchFamily="49" charset="-122"/>
                <a:ea typeface="楷体" panose="02010609060101010101" pitchFamily="49" charset="-122"/>
              </a:rPr>
              <a:t>——</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V</a:t>
            </a:r>
            <a:r>
              <a:rPr lang="en-US" altLang="zh-CN" sz="2400" baseline="-250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测</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latin typeface="楷体" panose="02010609060101010101" pitchFamily="49" charset="-122"/>
                <a:ea typeface="楷体" panose="02010609060101010101" pitchFamily="49" charset="-122"/>
              </a:rPr>
              <a:t>0</a:t>
            </a:r>
            <a:r>
              <a:rPr lang="zh-CN" altLang="en-US" sz="2400" dirty="0">
                <a:latin typeface="楷体" panose="02010609060101010101" pitchFamily="49" charset="-122"/>
                <a:ea typeface="楷体" panose="02010609060101010101" pitchFamily="49" charset="-122"/>
              </a:rPr>
              <a:t>两端的电压</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1</a:t>
            </a:r>
            <a:r>
              <a:rPr lang="en-US" altLang="zh-CN" sz="2400" dirty="0">
                <a:latin typeface="楷体" panose="02010609060101010101" pitchFamily="49" charset="-122"/>
                <a:ea typeface="楷体" panose="02010609060101010101" pitchFamily="49" charset="-122"/>
              </a:rPr>
              <a:t>,</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V</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测</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zh-CN" altLang="en-US" sz="2400" dirty="0">
                <a:latin typeface="楷体" panose="02010609060101010101" pitchFamily="49" charset="-122"/>
                <a:ea typeface="楷体" panose="02010609060101010101" pitchFamily="49" charset="-122"/>
              </a:rPr>
              <a:t>两端的电压</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en-US" altLang="zh-CN" sz="2400" dirty="0">
                <a:latin typeface="楷体" panose="02010609060101010101" pitchFamily="49" charset="-122"/>
                <a:ea typeface="楷体" panose="02010609060101010101" pitchFamily="49" charset="-122"/>
              </a:rPr>
              <a:t>,</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a:t>
            </a:r>
            <a:r>
              <a:rPr lang="zh-CN" altLang="en-US" sz="2400" dirty="0">
                <a:latin typeface="楷体" panose="02010609060101010101" pitchFamily="49" charset="-122"/>
                <a:ea typeface="楷体" panose="02010609060101010101" pitchFamily="49" charset="-122"/>
              </a:rPr>
              <a:t>测电路中的电流</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I</a:t>
            </a:r>
            <a:r>
              <a:rPr lang="en-US" altLang="zh-CN" sz="2400" dirty="0">
                <a:latin typeface="楷体" panose="02010609060101010101" pitchFamily="49" charset="-122"/>
                <a:ea typeface="楷体" panose="02010609060101010101" pitchFamily="49" charset="-122"/>
              </a:rPr>
              <a:t>.</a:t>
            </a:r>
          </a:p>
          <a:p>
            <a:pPr algn="just">
              <a:lnSpc>
                <a:spcPct val="150000"/>
              </a:lnSpc>
            </a:pPr>
            <a:r>
              <a:rPr lang="en-US" altLang="zh-CN" sz="24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分清变量和常量</a:t>
            </a:r>
            <a:r>
              <a:rPr lang="en-US" altLang="zh-CN" sz="2400" dirty="0">
                <a:latin typeface="楷体" panose="02010609060101010101" pitchFamily="49" charset="-122"/>
                <a:ea typeface="楷体" panose="02010609060101010101" pitchFamily="49" charset="-122"/>
              </a:rPr>
              <a:t>:</a:t>
            </a:r>
          </a:p>
          <a:p>
            <a:pPr algn="just">
              <a:lnSpc>
                <a:spcPct val="150000"/>
              </a:lnSpc>
            </a:pPr>
            <a:r>
              <a:rPr lang="en-US" altLang="zh-CN" sz="2400" dirty="0">
                <a:latin typeface="楷体" panose="02010609060101010101" pitchFamily="49" charset="-122"/>
                <a:ea typeface="楷体" panose="02010609060101010101" pitchFamily="49" charset="-122"/>
              </a:rPr>
              <a:t>①</a:t>
            </a:r>
            <a:r>
              <a:rPr lang="zh-CN" altLang="en-US" sz="2400" dirty="0">
                <a:latin typeface="楷体" panose="02010609060101010101" pitchFamily="49" charset="-122"/>
                <a:ea typeface="楷体" panose="02010609060101010101" pitchFamily="49" charset="-122"/>
              </a:rPr>
              <a:t>常量</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电源电压</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定值电阻</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latin typeface="楷体" panose="02010609060101010101" pitchFamily="49" charset="-122"/>
                <a:ea typeface="楷体" panose="02010609060101010101" pitchFamily="49" charset="-122"/>
              </a:rPr>
              <a:t>0</a:t>
            </a:r>
            <a:r>
              <a:rPr lang="zh-CN" altLang="en-US" sz="2400" dirty="0">
                <a:latin typeface="楷体" panose="02010609060101010101" pitchFamily="49" charset="-122"/>
                <a:ea typeface="楷体" panose="02010609060101010101" pitchFamily="49" charset="-122"/>
              </a:rPr>
              <a:t>的阻值</a:t>
            </a:r>
            <a:r>
              <a:rPr lang="en-US" altLang="zh-CN" sz="2400" dirty="0">
                <a:latin typeface="楷体" panose="02010609060101010101" pitchFamily="49" charset="-122"/>
                <a:ea typeface="楷体" panose="02010609060101010101" pitchFamily="49" charset="-122"/>
              </a:rPr>
              <a:t>;</a:t>
            </a:r>
          </a:p>
          <a:p>
            <a:pPr algn="just">
              <a:lnSpc>
                <a:spcPct val="150000"/>
              </a:lnSpc>
            </a:pPr>
            <a:r>
              <a:rPr lang="en-US" altLang="zh-CN" sz="2400" dirty="0">
                <a:latin typeface="楷体" panose="02010609060101010101" pitchFamily="49" charset="-122"/>
                <a:ea typeface="楷体" panose="02010609060101010101" pitchFamily="49" charset="-122"/>
              </a:rPr>
              <a:t>②</a:t>
            </a:r>
            <a:r>
              <a:rPr lang="zh-CN" altLang="en-US" sz="2400" dirty="0">
                <a:latin typeface="楷体" panose="02010609060101010101" pitchFamily="49" charset="-122"/>
                <a:ea typeface="楷体" panose="02010609060101010101" pitchFamily="49" charset="-122"/>
              </a:rPr>
              <a:t>变量</a:t>
            </a:r>
            <a:r>
              <a:rPr lang="en-US" altLang="zh-CN"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I</a:t>
            </a:r>
            <a:r>
              <a:rPr lang="zh-CN" altLang="en-US"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baseline="-25000" dirty="0">
                <a:latin typeface="楷体" panose="02010609060101010101" pitchFamily="49" charset="-122"/>
                <a:ea typeface="楷体" panose="02010609060101010101" pitchFamily="49" charset="-122"/>
              </a:rPr>
              <a:t>0</a:t>
            </a:r>
            <a:r>
              <a:rPr lang="zh-CN" altLang="en-US"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dirty="0">
                <a:latin typeface="楷体" panose="02010609060101010101" pitchFamily="49" charset="-122"/>
                <a:ea typeface="楷体" panose="02010609060101010101" pitchFamily="49" charset="-122"/>
              </a:rPr>
              <a:t>.</a:t>
            </a:r>
          </a:p>
        </p:txBody>
      </p:sp>
      <p:pic>
        <p:nvPicPr>
          <p:cNvPr id="11" name="19WJJANZKBWLZYY41.EPS" descr="id:2147491379;FounderCES">
            <a:extLst>
              <a:ext uri="{FF2B5EF4-FFF2-40B4-BE49-F238E27FC236}">
                <a16:creationId xmlns:a16="http://schemas.microsoft.com/office/drawing/2014/main" xmlns="" id="{040F3AA5-8A5B-4271-B99D-D03A8E745486}"/>
              </a:ext>
            </a:extLst>
          </p:cNvPr>
          <p:cNvPicPr/>
          <p:nvPr/>
        </p:nvPicPr>
        <p:blipFill>
          <a:blip r:embed="rId3"/>
          <a:stretch>
            <a:fillRect/>
          </a:stretch>
        </p:blipFill>
        <p:spPr>
          <a:xfrm>
            <a:off x="9474713" y="1556315"/>
            <a:ext cx="2078152" cy="1872685"/>
          </a:xfrm>
          <a:prstGeom prst="rect">
            <a:avLst/>
          </a:prstGeom>
        </p:spPr>
      </p:pic>
    </p:spTree>
    <p:extLst>
      <p:ext uri="{BB962C8B-B14F-4D97-AF65-F5344CB8AC3E}">
        <p14:creationId xmlns:p14="http://schemas.microsoft.com/office/powerpoint/2010/main" val="1520100580"/>
      </p:ext>
    </p:extLst>
  </p:cSld>
  <p:clrMapOvr>
    <a:masterClrMapping/>
  </p:clrMapOvr>
  <p:transition spd="med">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3" y="1257200"/>
                <a:ext cx="8584087" cy="5174878"/>
              </a:xfrm>
              <a:prstGeom prst="rect">
                <a:avLst/>
              </a:prstGeom>
            </p:spPr>
            <p:txBody>
              <a:bodyPr wrap="square">
                <a:spAutoFit/>
              </a:bodyPr>
              <a:lstStyle/>
              <a:p>
                <a:pPr algn="just">
                  <a:lnSpc>
                    <a:spcPct val="130000"/>
                  </a:lnSpc>
                </a:pPr>
                <a:r>
                  <a:rPr lang="en-US" altLang="zh-CN" sz="2400" dirty="0">
                    <a:latin typeface="楷体" panose="02010609060101010101" pitchFamily="49" charset="-122"/>
                    <a:ea typeface="楷体" panose="02010609060101010101" pitchFamily="49" charset="-122"/>
                  </a:rPr>
                  <a:t>3.</a:t>
                </a:r>
                <a:r>
                  <a:rPr lang="zh-CN" altLang="en-US" sz="2400" dirty="0">
                    <a:latin typeface="楷体" panose="02010609060101010101" pitchFamily="49" charset="-122"/>
                    <a:ea typeface="楷体" panose="02010609060101010101" pitchFamily="49" charset="-122"/>
                  </a:rPr>
                  <a:t>写出函数关系式</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要求只包含常量</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zh-CN" altLang="en-US"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latin typeface="楷体" panose="02010609060101010101" pitchFamily="49" charset="-122"/>
                    <a:ea typeface="楷体" panose="02010609060101010101" pitchFamily="49" charset="-122"/>
                  </a:rPr>
                  <a:t>0</a:t>
                </a:r>
                <a:r>
                  <a:rPr lang="zh-CN" altLang="en-US" sz="2400" dirty="0">
                    <a:latin typeface="楷体" panose="02010609060101010101" pitchFamily="49" charset="-122"/>
                    <a:ea typeface="楷体" panose="02010609060101010101" pitchFamily="49" charset="-122"/>
                  </a:rPr>
                  <a:t>和要分析的两个变量</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P'</a:t>
                </a:r>
                <a:r>
                  <a:rPr lang="zh-CN" altLang="en-US"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en-US" altLang="zh-CN" sz="2400" dirty="0">
                    <a:latin typeface="楷体" panose="02010609060101010101" pitchFamily="49" charset="-122"/>
                    <a:ea typeface="楷体" panose="02010609060101010101" pitchFamily="49" charset="-122"/>
                  </a:rPr>
                  <a:t>:</a:t>
                </a:r>
              </a:p>
              <a:p>
                <a:pPr algn="just"/>
                <a14:m>
                  <m:oMathPara xmlns:m="http://schemas.openxmlformats.org/officeDocument/2006/math">
                    <m:oMathParaPr>
                      <m:jc m:val="centerGroup"/>
                    </m:oMathParaPr>
                    <m:oMath xmlns:m="http://schemas.openxmlformats.org/officeDocument/2006/math">
                      <m:r>
                        <a:rPr lang="en-US" altLang="zh-CN" sz="2400" i="1" dirty="0" smtClean="0">
                          <a:latin typeface="Cambria Math" panose="02040503050406030204" pitchFamily="18" charset="0"/>
                          <a:ea typeface="楷体" panose="02010609060101010101" pitchFamily="49" charset="-122"/>
                        </a:rPr>
                        <m:t>𝑃</m:t>
                      </m:r>
                      <m:r>
                        <a:rPr lang="en-US" altLang="zh-CN" sz="2400" i="1" dirty="0" smtClean="0">
                          <a:latin typeface="Cambria Math" panose="02040503050406030204" pitchFamily="18" charset="0"/>
                          <a:ea typeface="楷体" panose="02010609060101010101" pitchFamily="49" charset="-122"/>
                        </a:rPr>
                        <m:t>′=</m:t>
                      </m:r>
                      <m:sSub>
                        <m:sSubPr>
                          <m:ctrlPr>
                            <a:rPr lang="en-US" altLang="zh-CN" sz="2400" b="0" i="1" dirty="0" smtClean="0">
                              <a:latin typeface="Cambria Math"/>
                              <a:ea typeface="楷体" panose="02010609060101010101" pitchFamily="49" charset="-122"/>
                            </a:rPr>
                          </m:ctrlPr>
                        </m:sSubPr>
                        <m:e>
                          <m:r>
                            <a:rPr lang="en-US" altLang="zh-CN" sz="2400" i="1" dirty="0" smtClean="0">
                              <a:latin typeface="Cambria Math" panose="02040503050406030204" pitchFamily="18" charset="0"/>
                              <a:ea typeface="楷体" panose="02010609060101010101" pitchFamily="49" charset="-122"/>
                            </a:rPr>
                            <m:t>𝑈</m:t>
                          </m:r>
                        </m:e>
                        <m:sub>
                          <m:r>
                            <a:rPr lang="en-US" altLang="zh-CN" sz="2400" i="1" dirty="0" smtClean="0">
                              <a:latin typeface="Cambria Math" panose="02040503050406030204" pitchFamily="18" charset="0"/>
                              <a:ea typeface="楷体" panose="02010609060101010101" pitchFamily="49" charset="-122"/>
                            </a:rPr>
                            <m:t>2</m:t>
                          </m:r>
                        </m:sub>
                      </m:sSub>
                      <m:r>
                        <a:rPr lang="en-US" altLang="zh-CN" sz="2400" i="1" dirty="0" smtClean="0">
                          <a:latin typeface="Cambria Math" panose="02040503050406030204" pitchFamily="18" charset="0"/>
                          <a:ea typeface="楷体" panose="02010609060101010101" pitchFamily="49" charset="-122"/>
                        </a:rPr>
                        <m:t>𝐼</m:t>
                      </m:r>
                      <m:r>
                        <a:rPr lang="en-US" altLang="zh-CN" sz="2400" i="1" dirty="0" smtClean="0">
                          <a:latin typeface="Cambria Math" panose="02040503050406030204" pitchFamily="18" charset="0"/>
                          <a:ea typeface="楷体" panose="02010609060101010101" pitchFamily="49" charset="-122"/>
                        </a:rPr>
                        <m:t>=</m:t>
                      </m:r>
                      <m:sSub>
                        <m:sSubPr>
                          <m:ctrlPr>
                            <a:rPr lang="en-US" altLang="zh-CN" sz="2400" b="0" i="1" dirty="0" smtClean="0">
                              <a:latin typeface="Cambria Math"/>
                              <a:ea typeface="楷体" panose="02010609060101010101" pitchFamily="49" charset="-122"/>
                            </a:rPr>
                          </m:ctrlPr>
                        </m:sSubPr>
                        <m:e>
                          <m:r>
                            <a:rPr lang="en-US" altLang="zh-CN" sz="2400" i="1" dirty="0" smtClean="0">
                              <a:latin typeface="Cambria Math" panose="02040503050406030204" pitchFamily="18" charset="0"/>
                              <a:ea typeface="楷体" panose="02010609060101010101" pitchFamily="49" charset="-122"/>
                            </a:rPr>
                            <m:t>𝑈</m:t>
                          </m:r>
                        </m:e>
                        <m:sub>
                          <m:r>
                            <a:rPr lang="en-US" altLang="zh-CN" sz="2400" i="1" dirty="0" smtClean="0">
                              <a:latin typeface="Cambria Math" panose="02040503050406030204" pitchFamily="18" charset="0"/>
                              <a:ea typeface="楷体" panose="02010609060101010101" pitchFamily="49" charset="-122"/>
                            </a:rPr>
                            <m:t>2</m:t>
                          </m:r>
                        </m:sub>
                      </m:sSub>
                      <m:r>
                        <a:rPr lang="en-US" altLang="zh-CN" sz="2400" i="1" dirty="0" smtClean="0">
                          <a:latin typeface="Cambria Math" panose="02040503050406030204" pitchFamily="18" charset="0"/>
                          <a:ea typeface="楷体" panose="02010609060101010101" pitchFamily="49" charset="-122"/>
                        </a:rPr>
                        <m:t>×</m:t>
                      </m:r>
                      <m:f>
                        <m:fPr>
                          <m:ctrlPr>
                            <a:rPr lang="en-US" altLang="zh-CN" sz="2400" b="0" i="1" dirty="0" smtClean="0">
                              <a:latin typeface="Cambria Math"/>
                              <a:ea typeface="楷体" panose="02010609060101010101" pitchFamily="49" charset="-122"/>
                            </a:rPr>
                          </m:ctrlPr>
                        </m:fPr>
                        <m:num>
                          <m:r>
                            <a:rPr lang="en-US" altLang="zh-CN" sz="2400" i="1" dirty="0" smtClean="0">
                              <a:latin typeface="Cambria Math" panose="02040503050406030204" pitchFamily="18" charset="0"/>
                              <a:ea typeface="楷体" panose="02010609060101010101" pitchFamily="49" charset="-122"/>
                            </a:rPr>
                            <m:t>𝑈</m:t>
                          </m:r>
                          <m:r>
                            <a:rPr lang="en-US" altLang="zh-CN" sz="2400" i="1" dirty="0" smtClean="0">
                              <a:latin typeface="Cambria Math" panose="02040503050406030204" pitchFamily="18" charset="0"/>
                              <a:ea typeface="楷体" panose="02010609060101010101" pitchFamily="49" charset="-122"/>
                            </a:rPr>
                            <m:t>−</m:t>
                          </m:r>
                          <m:sSub>
                            <m:sSubPr>
                              <m:ctrlPr>
                                <a:rPr lang="en-US" altLang="zh-CN" sz="2400" i="1" dirty="0" smtClean="0">
                                  <a:latin typeface="Cambria Math"/>
                                  <a:ea typeface="楷体" panose="02010609060101010101" pitchFamily="49" charset="-122"/>
                                </a:rPr>
                              </m:ctrlPr>
                            </m:sSubPr>
                            <m:e>
                              <m:r>
                                <a:rPr lang="en-US" altLang="zh-CN" sz="2400" i="1" dirty="0" smtClean="0">
                                  <a:latin typeface="Cambria Math" panose="02040503050406030204" pitchFamily="18" charset="0"/>
                                  <a:ea typeface="楷体" panose="02010609060101010101" pitchFamily="49" charset="-122"/>
                                </a:rPr>
                                <m:t>𝑈</m:t>
                              </m:r>
                            </m:e>
                            <m:sub>
                              <m:r>
                                <a:rPr lang="en-US" altLang="zh-CN" sz="2400" i="1" dirty="0">
                                  <a:latin typeface="Cambria Math" panose="02040503050406030204" pitchFamily="18" charset="0"/>
                                  <a:ea typeface="楷体" panose="02010609060101010101" pitchFamily="49" charset="-122"/>
                                </a:rPr>
                                <m:t>2</m:t>
                              </m:r>
                            </m:sub>
                          </m:sSub>
                        </m:num>
                        <m:den>
                          <m:sSub>
                            <m:sSubPr>
                              <m:ctrlPr>
                                <a:rPr lang="en-US" altLang="zh-CN" sz="2400" i="1" dirty="0">
                                  <a:latin typeface="Cambria Math"/>
                                  <a:ea typeface="楷体" panose="02010609060101010101" pitchFamily="49" charset="-122"/>
                                </a:rPr>
                              </m:ctrlPr>
                            </m:sSubPr>
                            <m:e>
                              <m:r>
                                <a:rPr lang="en-US" altLang="zh-CN" sz="2400" i="1" dirty="0">
                                  <a:latin typeface="Cambria Math" panose="02040503050406030204" pitchFamily="18" charset="0"/>
                                  <a:ea typeface="楷体" panose="02010609060101010101" pitchFamily="49" charset="-122"/>
                                </a:rPr>
                                <m:t>𝑅</m:t>
                              </m:r>
                            </m:e>
                            <m:sub>
                              <m:r>
                                <a:rPr lang="en-US" altLang="zh-CN" sz="2400" i="1" dirty="0">
                                  <a:latin typeface="Cambria Math" panose="02040503050406030204" pitchFamily="18" charset="0"/>
                                  <a:ea typeface="楷体" panose="02010609060101010101" pitchFamily="49" charset="-122"/>
                                </a:rPr>
                                <m:t>0</m:t>
                              </m:r>
                            </m:sub>
                          </m:sSub>
                        </m:den>
                      </m:f>
                      <m:r>
                        <a:rPr lang="en-US" altLang="zh-CN" sz="2400" i="1" dirty="0">
                          <a:latin typeface="Cambria Math" panose="02040503050406030204" pitchFamily="18" charset="0"/>
                          <a:ea typeface="楷体" panose="02010609060101010101" pitchFamily="49" charset="-122"/>
                        </a:rPr>
                        <m:t>=−</m:t>
                      </m:r>
                      <m:f>
                        <m:fPr>
                          <m:ctrlPr>
                            <a:rPr lang="en-US" altLang="zh-CN" sz="2400" i="1" dirty="0">
                              <a:latin typeface="Cambria Math"/>
                              <a:ea typeface="楷体" panose="02010609060101010101" pitchFamily="49" charset="-122"/>
                            </a:rPr>
                          </m:ctrlPr>
                        </m:fPr>
                        <m:num>
                          <m:r>
                            <a:rPr lang="en-US" altLang="zh-CN" sz="2400" i="1" dirty="0">
                              <a:latin typeface="Cambria Math" panose="02040503050406030204" pitchFamily="18" charset="0"/>
                              <a:ea typeface="楷体" panose="02010609060101010101" pitchFamily="49" charset="-122"/>
                            </a:rPr>
                            <m:t>1</m:t>
                          </m:r>
                        </m:num>
                        <m:den>
                          <m:sSub>
                            <m:sSubPr>
                              <m:ctrlPr>
                                <a:rPr lang="en-US" altLang="zh-CN" sz="2400" i="1" dirty="0">
                                  <a:latin typeface="Cambria Math"/>
                                  <a:ea typeface="楷体" panose="02010609060101010101" pitchFamily="49" charset="-122"/>
                                </a:rPr>
                              </m:ctrlPr>
                            </m:sSubPr>
                            <m:e>
                              <m:r>
                                <a:rPr lang="en-US" altLang="zh-CN" sz="2400" i="1" dirty="0">
                                  <a:latin typeface="Cambria Math" panose="02040503050406030204" pitchFamily="18" charset="0"/>
                                  <a:ea typeface="楷体" panose="02010609060101010101" pitchFamily="49" charset="-122"/>
                                </a:rPr>
                                <m:t>𝑅</m:t>
                              </m:r>
                            </m:e>
                            <m:sub>
                              <m:r>
                                <a:rPr lang="en-US" altLang="zh-CN" sz="2400" i="1" dirty="0" smtClean="0">
                                  <a:latin typeface="Cambria Math" panose="02040503050406030204" pitchFamily="18" charset="0"/>
                                  <a:ea typeface="楷体" panose="02010609060101010101" pitchFamily="49" charset="-122"/>
                                </a:rPr>
                                <m:t>0</m:t>
                              </m:r>
                            </m:sub>
                          </m:sSub>
                        </m:den>
                      </m:f>
                      <m:sSubSup>
                        <m:sSubSupPr>
                          <m:ctrlPr>
                            <a:rPr lang="en-US" altLang="zh-CN" sz="2400" i="1" dirty="0" smtClean="0">
                              <a:latin typeface="Cambria Math"/>
                              <a:ea typeface="楷体" panose="02010609060101010101" pitchFamily="49" charset="-122"/>
                            </a:rPr>
                          </m:ctrlPr>
                        </m:sSubSupPr>
                        <m:e>
                          <m:r>
                            <a:rPr lang="en-US" altLang="zh-CN" sz="2400" i="1" dirty="0" smtClean="0">
                              <a:latin typeface="Cambria Math" panose="02040503050406030204" pitchFamily="18" charset="0"/>
                              <a:ea typeface="楷体" panose="02010609060101010101" pitchFamily="49" charset="-122"/>
                            </a:rPr>
                            <m:t>𝑈</m:t>
                          </m:r>
                        </m:e>
                        <m:sub>
                          <m:r>
                            <a:rPr lang="en-US" altLang="zh-CN" sz="2400" i="1" dirty="0">
                              <a:latin typeface="Cambria Math" panose="02040503050406030204" pitchFamily="18" charset="0"/>
                              <a:ea typeface="楷体" panose="02010609060101010101" pitchFamily="49" charset="-122"/>
                            </a:rPr>
                            <m:t>2</m:t>
                          </m:r>
                        </m:sub>
                        <m:sup>
                          <m:r>
                            <a:rPr lang="en-US" altLang="zh-CN" sz="2400" i="1" dirty="0">
                              <a:latin typeface="Cambria Math" panose="02040503050406030204" pitchFamily="18" charset="0"/>
                              <a:ea typeface="楷体" panose="02010609060101010101" pitchFamily="49" charset="-122"/>
                            </a:rPr>
                            <m:t>2</m:t>
                          </m:r>
                        </m:sup>
                      </m:sSubSup>
                      <m:r>
                        <a:rPr lang="en-US" altLang="zh-CN" sz="2400" i="1" dirty="0">
                          <a:latin typeface="Cambria Math" panose="02040503050406030204" pitchFamily="18" charset="0"/>
                          <a:ea typeface="楷体" panose="02010609060101010101" pitchFamily="49" charset="-122"/>
                        </a:rPr>
                        <m:t>+</m:t>
                      </m:r>
                      <m:f>
                        <m:fPr>
                          <m:ctrlPr>
                            <a:rPr lang="en-US" altLang="zh-CN" sz="2400" i="1" dirty="0">
                              <a:latin typeface="Cambria Math"/>
                              <a:ea typeface="楷体" panose="02010609060101010101" pitchFamily="49" charset="-122"/>
                            </a:rPr>
                          </m:ctrlPr>
                        </m:fPr>
                        <m:num>
                          <m:r>
                            <a:rPr lang="en-US" altLang="zh-CN" sz="2400" i="1" dirty="0">
                              <a:latin typeface="Cambria Math" panose="02040503050406030204" pitchFamily="18" charset="0"/>
                              <a:ea typeface="楷体" panose="02010609060101010101" pitchFamily="49" charset="-122"/>
                            </a:rPr>
                            <m:t>𝑈</m:t>
                          </m:r>
                        </m:num>
                        <m:den>
                          <m:sSub>
                            <m:sSubPr>
                              <m:ctrlPr>
                                <a:rPr lang="en-US" altLang="zh-CN" sz="2400" i="1" dirty="0">
                                  <a:latin typeface="Cambria Math"/>
                                  <a:ea typeface="楷体" panose="02010609060101010101" pitchFamily="49" charset="-122"/>
                                </a:rPr>
                              </m:ctrlPr>
                            </m:sSubPr>
                            <m:e>
                              <m:r>
                                <a:rPr lang="en-US" altLang="zh-CN" sz="2400" i="1" dirty="0">
                                  <a:latin typeface="Cambria Math" panose="02040503050406030204" pitchFamily="18" charset="0"/>
                                  <a:ea typeface="楷体" panose="02010609060101010101" pitchFamily="49" charset="-122"/>
                                </a:rPr>
                                <m:t>𝑅</m:t>
                              </m:r>
                            </m:e>
                            <m:sub>
                              <m:r>
                                <a:rPr lang="en-US" altLang="zh-CN" sz="2400" i="1" dirty="0" smtClean="0">
                                  <a:latin typeface="Cambria Math" panose="02040503050406030204" pitchFamily="18" charset="0"/>
                                  <a:ea typeface="楷体" panose="02010609060101010101" pitchFamily="49" charset="-122"/>
                                </a:rPr>
                                <m:t>0</m:t>
                              </m:r>
                            </m:sub>
                          </m:sSub>
                        </m:den>
                      </m:f>
                      <m:sSub>
                        <m:sSubPr>
                          <m:ctrlPr>
                            <a:rPr lang="en-US" altLang="zh-CN" sz="2400" b="0" i="1" dirty="0" smtClean="0">
                              <a:latin typeface="Cambria Math"/>
                              <a:ea typeface="楷体" panose="02010609060101010101" pitchFamily="49" charset="-122"/>
                            </a:rPr>
                          </m:ctrlPr>
                        </m:sSubPr>
                        <m:e>
                          <m:r>
                            <a:rPr lang="en-US" altLang="zh-CN" sz="2400" i="1" dirty="0" smtClean="0">
                              <a:latin typeface="Cambria Math" panose="02040503050406030204" pitchFamily="18" charset="0"/>
                              <a:ea typeface="楷体" panose="02010609060101010101" pitchFamily="49" charset="-122"/>
                            </a:rPr>
                            <m:t>𝑈</m:t>
                          </m:r>
                        </m:e>
                        <m:sub>
                          <m:r>
                            <a:rPr lang="en-US" altLang="zh-CN" sz="2400" i="1" dirty="0" smtClean="0">
                              <a:latin typeface="Cambria Math" panose="02040503050406030204" pitchFamily="18" charset="0"/>
                              <a:ea typeface="楷体" panose="02010609060101010101" pitchFamily="49" charset="-122"/>
                            </a:rPr>
                            <m:t>2</m:t>
                          </m:r>
                        </m:sub>
                      </m:sSub>
                    </m:oMath>
                  </m:oMathPara>
                </a14:m>
                <a:endParaRPr lang="en-US" altLang="zh-CN" sz="2400" dirty="0">
                  <a:latin typeface="楷体" panose="02010609060101010101" pitchFamily="49" charset="-122"/>
                  <a:ea typeface="楷体" panose="02010609060101010101" pitchFamily="49" charset="-122"/>
                </a:endParaRPr>
              </a:p>
              <a:p>
                <a:pPr algn="just">
                  <a:lnSpc>
                    <a:spcPct val="130000"/>
                  </a:lnSpc>
                </a:pPr>
                <a:r>
                  <a:rPr lang="zh-CN" altLang="en-US" sz="2400" dirty="0">
                    <a:latin typeface="楷体" panose="02010609060101010101" pitchFamily="49" charset="-122"/>
                    <a:ea typeface="楷体" panose="02010609060101010101" pitchFamily="49" charset="-122"/>
                  </a:rPr>
                  <a:t>这个函数的图像是开口向下的抛物线</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与横轴的两个交点是</a:t>
                </a:r>
                <a:r>
                  <a:rPr lang="en-US" altLang="zh-CN" sz="2400" dirty="0">
                    <a:latin typeface="楷体" panose="02010609060101010101" pitchFamily="49" charset="-122"/>
                    <a:ea typeface="楷体" panose="02010609060101010101" pitchFamily="49" charset="-122"/>
                  </a:rPr>
                  <a:t>(0,0)</a:t>
                </a:r>
                <a:r>
                  <a:rPr lang="zh-CN" altLang="en-US" sz="2400" dirty="0">
                    <a:latin typeface="楷体" panose="02010609060101010101" pitchFamily="49" charset="-122"/>
                    <a:ea typeface="楷体" panose="02010609060101010101" pitchFamily="49" charset="-122"/>
                  </a:rPr>
                  <a:t>和</a:t>
                </a:r>
                <a:r>
                  <a:rPr lang="en-US" altLang="zh-CN"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dirty="0">
                    <a:latin typeface="楷体" panose="02010609060101010101" pitchFamily="49" charset="-122"/>
                    <a:ea typeface="楷体" panose="02010609060101010101" pitchFamily="49" charset="-122"/>
                  </a:rPr>
                  <a:t>,0),</a:t>
                </a:r>
                <a:r>
                  <a:rPr lang="zh-CN" altLang="en-US" sz="2400" dirty="0">
                    <a:latin typeface="楷体" panose="02010609060101010101" pitchFamily="49" charset="-122"/>
                    <a:ea typeface="楷体" panose="02010609060101010101" pitchFamily="49" charset="-122"/>
                  </a:rPr>
                  <a:t>对称轴是</a:t>
                </a:r>
                <a14:m>
                  <m:oMath xmlns:m="http://schemas.openxmlformats.org/officeDocument/2006/math">
                    <m:sSub>
                      <m:sSubPr>
                        <m:ctrlPr>
                          <a:rPr lang="en-US" altLang="zh-CN" sz="2400" b="0" i="1" dirty="0" smtClean="0">
                            <a:latin typeface="Cambria Math"/>
                            <a:ea typeface="楷体" panose="02010609060101010101" pitchFamily="49" charset="-122"/>
                          </a:rPr>
                        </m:ctrlPr>
                      </m:sSubPr>
                      <m:e>
                        <m:r>
                          <a:rPr lang="en-US" altLang="zh-CN" sz="2400" i="1" dirty="0" smtClean="0">
                            <a:latin typeface="Cambria Math" panose="02040503050406030204" pitchFamily="18" charset="0"/>
                            <a:ea typeface="楷体" panose="02010609060101010101" pitchFamily="49" charset="-122"/>
                          </a:rPr>
                          <m:t>𝑈</m:t>
                        </m:r>
                      </m:e>
                      <m:sub>
                        <m:r>
                          <a:rPr lang="en-US" altLang="zh-CN" sz="2400" i="1" dirty="0" smtClean="0">
                            <a:latin typeface="Cambria Math" panose="02040503050406030204" pitchFamily="18" charset="0"/>
                            <a:ea typeface="楷体" panose="02010609060101010101" pitchFamily="49" charset="-122"/>
                          </a:rPr>
                          <m:t>2</m:t>
                        </m:r>
                      </m:sub>
                    </m:sSub>
                    <m:r>
                      <a:rPr lang="en-US" altLang="zh-CN" sz="2400" i="1" dirty="0" smtClean="0">
                        <a:latin typeface="Cambria Math" panose="02040503050406030204" pitchFamily="18" charset="0"/>
                        <a:ea typeface="楷体" panose="02010609060101010101" pitchFamily="49" charset="-122"/>
                      </a:rPr>
                      <m:t>=</m:t>
                    </m:r>
                    <m:f>
                      <m:fPr>
                        <m:ctrlPr>
                          <a:rPr lang="en-US" altLang="zh-CN" sz="2400" i="1" dirty="0" smtClean="0">
                            <a:latin typeface="Cambria Math"/>
                            <a:ea typeface="楷体" panose="02010609060101010101" pitchFamily="49" charset="-122"/>
                          </a:rPr>
                        </m:ctrlPr>
                      </m:fPr>
                      <m:num>
                        <m:r>
                          <a:rPr lang="en-US" altLang="zh-CN" sz="2400" i="1" dirty="0" smtClean="0">
                            <a:latin typeface="Cambria Math" panose="02040503050406030204" pitchFamily="18" charset="0"/>
                            <a:ea typeface="楷体" panose="02010609060101010101" pitchFamily="49" charset="-122"/>
                          </a:rPr>
                          <m:t>𝑈</m:t>
                        </m:r>
                      </m:num>
                      <m:den>
                        <m:r>
                          <a:rPr lang="en-US" altLang="zh-CN" sz="2400" i="1" dirty="0" smtClean="0">
                            <a:latin typeface="Cambria Math" panose="02040503050406030204" pitchFamily="18" charset="0"/>
                            <a:ea typeface="楷体" panose="02010609060101010101" pitchFamily="49" charset="-122"/>
                          </a:rPr>
                          <m:t>2</m:t>
                        </m:r>
                      </m:den>
                    </m:f>
                  </m:oMath>
                </a14:m>
                <a:r>
                  <a:rPr lang="en-US" altLang="zh-CN" sz="2400" dirty="0">
                    <a:latin typeface="楷体" panose="02010609060101010101" pitchFamily="49" charset="-122"/>
                    <a:ea typeface="楷体" panose="02010609060101010101" pitchFamily="49" charset="-122"/>
                  </a:rPr>
                  <a:t>.</a:t>
                </a:r>
              </a:p>
              <a:p>
                <a:pPr algn="just">
                  <a:lnSpc>
                    <a:spcPct val="130000"/>
                  </a:lnSpc>
                </a:pPr>
                <a:r>
                  <a:rPr lang="en-US" altLang="zh-CN" sz="2400" dirty="0">
                    <a:latin typeface="楷体" panose="02010609060101010101" pitchFamily="49" charset="-122"/>
                    <a:ea typeface="楷体" panose="02010609060101010101" pitchFamily="49" charset="-122"/>
                  </a:rPr>
                  <a:t>4.</a:t>
                </a:r>
                <a:r>
                  <a:rPr lang="zh-CN" altLang="en-US" sz="2400" dirty="0">
                    <a:latin typeface="楷体" panose="02010609060101010101" pitchFamily="49" charset="-122"/>
                    <a:ea typeface="楷体" panose="02010609060101010101" pitchFamily="49" charset="-122"/>
                  </a:rPr>
                  <a:t>确定取值范围</a:t>
                </a:r>
                <a:r>
                  <a:rPr lang="en-US" altLang="zh-CN"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zh-CN" altLang="en-US" sz="2400" dirty="0">
                    <a:latin typeface="楷体" panose="02010609060101010101" pitchFamily="49" charset="-122"/>
                    <a:ea typeface="楷体" panose="02010609060101010101" pitchFamily="49" charset="-122"/>
                  </a:rPr>
                  <a:t>滑片在最右端时</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其两端的电压</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取到最小值</a:t>
                </a:r>
                <a:r>
                  <a:rPr lang="en-US" altLang="zh-CN" sz="2400" dirty="0">
                    <a:latin typeface="楷体" panose="02010609060101010101" pitchFamily="49" charset="-122"/>
                    <a:ea typeface="楷体" panose="02010609060101010101" pitchFamily="49" charset="-122"/>
                  </a:rPr>
                  <a:t>0;</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zh-CN" altLang="en-US" sz="2400" dirty="0">
                    <a:latin typeface="楷体" panose="02010609060101010101" pitchFamily="49" charset="-122"/>
                    <a:ea typeface="楷体" panose="02010609060101010101" pitchFamily="49" charset="-122"/>
                  </a:rPr>
                  <a:t>滑片在最左端时</a:t>
                </a:r>
                <a:r>
                  <a:rPr lang="en-US" altLang="zh-CN"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取到最大值</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因</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zh-CN" altLang="en-US" sz="2400" dirty="0">
                    <a:latin typeface="楷体" panose="02010609060101010101" pitchFamily="49" charset="-122"/>
                    <a:ea typeface="楷体" panose="02010609060101010101" pitchFamily="49" charset="-122"/>
                  </a:rPr>
                  <a:t>的最大阻值</a:t>
                </a:r>
                <a:r>
                  <a:rPr lang="en-US" altLang="zh-CN" sz="2400" i="1" dirty="0" err="1">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err="1">
                    <a:latin typeface="楷体" panose="02010609060101010101" pitchFamily="49" charset="-122"/>
                    <a:ea typeface="楷体" panose="02010609060101010101" pitchFamily="49" charset="-122"/>
                  </a:rPr>
                  <a:t>max</a:t>
                </a:r>
                <a:r>
                  <a:rPr lang="zh-CN" altLang="en-US" sz="2400" dirty="0">
                    <a:latin typeface="楷体" panose="02010609060101010101" pitchFamily="49" charset="-122"/>
                    <a:ea typeface="楷体" panose="02010609060101010101" pitchFamily="49" charset="-122"/>
                  </a:rPr>
                  <a:t>大于</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baseline="-25000" dirty="0">
                    <a:latin typeface="楷体" panose="02010609060101010101" pitchFamily="49" charset="-122"/>
                    <a:ea typeface="楷体" panose="02010609060101010101" pitchFamily="49" charset="-122"/>
                  </a:rPr>
                  <a:t>0</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故</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的最大值</a:t>
                </a:r>
                <a14:m>
                  <m:oMath xmlns:m="http://schemas.openxmlformats.org/officeDocument/2006/math">
                    <m:f>
                      <m:fPr>
                        <m:ctrlPr>
                          <a:rPr lang="en-US" altLang="zh-CN" sz="2400" i="1" dirty="0" smtClean="0">
                            <a:latin typeface="Cambria Math"/>
                            <a:ea typeface="楷体" panose="02010609060101010101" pitchFamily="49" charset="-122"/>
                          </a:rPr>
                        </m:ctrlPr>
                      </m:fPr>
                      <m:num>
                        <m:sSubSup>
                          <m:sSubSupPr>
                            <m:ctrlPr>
                              <a:rPr lang="en-US" altLang="zh-CN" sz="2400" i="1" dirty="0" err="1" smtClean="0">
                                <a:latin typeface="Cambria Math"/>
                                <a:ea typeface="楷体" panose="02010609060101010101" pitchFamily="49" charset="-122"/>
                              </a:rPr>
                            </m:ctrlPr>
                          </m:sSubSupPr>
                          <m:e>
                            <m:r>
                              <a:rPr lang="en-US" altLang="zh-CN" sz="2400" i="1" dirty="0" err="1" smtClean="0">
                                <a:latin typeface="Cambria Math" panose="02040503050406030204" pitchFamily="18" charset="0"/>
                                <a:ea typeface="楷体" panose="02010609060101010101" pitchFamily="49" charset="-122"/>
                              </a:rPr>
                              <m:t>𝑅</m:t>
                            </m:r>
                          </m:e>
                          <m:sub>
                            <m:r>
                              <m:rPr>
                                <m:sty m:val="p"/>
                              </m:rPr>
                              <a:rPr lang="en-US" altLang="zh-CN" sz="2400" i="1" dirty="0" err="1">
                                <a:latin typeface="Cambria Math" panose="02040503050406030204" pitchFamily="18" charset="0"/>
                                <a:ea typeface="楷体" panose="02010609060101010101" pitchFamily="49" charset="-122"/>
                              </a:rPr>
                              <m:t>max</m:t>
                            </m:r>
                          </m:sub>
                          <m:sup>
                            <m:r>
                              <a:rPr lang="en-US" altLang="zh-CN" sz="2400" i="1" dirty="0" err="1" smtClean="0">
                                <a:latin typeface="Cambria Math" panose="02040503050406030204" pitchFamily="18" charset="0"/>
                                <a:ea typeface="楷体" panose="02010609060101010101" pitchFamily="49" charset="-122"/>
                              </a:rPr>
                              <m:t>′</m:t>
                            </m:r>
                          </m:sup>
                        </m:sSubSup>
                      </m:num>
                      <m:den>
                        <m:sSub>
                          <m:sSubPr>
                            <m:ctrlPr>
                              <a:rPr lang="en-US" altLang="zh-CN" sz="2400" i="1" dirty="0" smtClean="0">
                                <a:latin typeface="Cambria Math"/>
                                <a:ea typeface="楷体" panose="02010609060101010101" pitchFamily="49" charset="-122"/>
                              </a:rPr>
                            </m:ctrlPr>
                          </m:sSubPr>
                          <m:e>
                            <m:r>
                              <a:rPr lang="en-US" altLang="zh-CN" sz="2400" i="1" dirty="0">
                                <a:latin typeface="Cambria Math" panose="02040503050406030204" pitchFamily="18" charset="0"/>
                                <a:ea typeface="楷体" panose="02010609060101010101" pitchFamily="49" charset="-122"/>
                              </a:rPr>
                              <m:t>𝑅</m:t>
                            </m:r>
                          </m:e>
                          <m:sub>
                            <m:r>
                              <a:rPr lang="en-US" altLang="zh-CN" sz="2400" i="1" dirty="0">
                                <a:latin typeface="Cambria Math" panose="02040503050406030204" pitchFamily="18" charset="0"/>
                                <a:ea typeface="楷体" panose="02010609060101010101" pitchFamily="49" charset="-122"/>
                              </a:rPr>
                              <m:t>0</m:t>
                            </m:r>
                          </m:sub>
                        </m:sSub>
                        <m:r>
                          <a:rPr lang="en-US" altLang="zh-CN" sz="2400" i="1" dirty="0">
                            <a:latin typeface="Cambria Math" panose="02040503050406030204" pitchFamily="18" charset="0"/>
                            <a:ea typeface="楷体" panose="02010609060101010101" pitchFamily="49" charset="-122"/>
                          </a:rPr>
                          <m:t>+</m:t>
                        </m:r>
                        <m:sSubSup>
                          <m:sSubSupPr>
                            <m:ctrlPr>
                              <a:rPr lang="en-US" altLang="zh-CN" sz="2400" i="1" dirty="0" smtClean="0">
                                <a:latin typeface="Cambria Math"/>
                                <a:ea typeface="楷体" panose="02010609060101010101" pitchFamily="49" charset="-122"/>
                              </a:rPr>
                            </m:ctrlPr>
                          </m:sSubSupPr>
                          <m:e>
                            <m:r>
                              <a:rPr lang="en-US" altLang="zh-CN" sz="2400" i="1" dirty="0" smtClean="0">
                                <a:latin typeface="Cambria Math" panose="02040503050406030204" pitchFamily="18" charset="0"/>
                                <a:ea typeface="楷体" panose="02010609060101010101" pitchFamily="49" charset="-122"/>
                              </a:rPr>
                              <m:t>𝑅</m:t>
                            </m:r>
                          </m:e>
                          <m:sub>
                            <m:r>
                              <m:rPr>
                                <m:sty m:val="p"/>
                              </m:rPr>
                              <a:rPr lang="en-US" altLang="zh-CN" sz="2400" i="1" dirty="0" smtClean="0">
                                <a:latin typeface="Cambria Math" panose="02040503050406030204" pitchFamily="18" charset="0"/>
                                <a:ea typeface="楷体" panose="02010609060101010101" pitchFamily="49" charset="-122"/>
                              </a:rPr>
                              <m:t>max</m:t>
                            </m:r>
                          </m:sub>
                          <m:sup>
                            <m:r>
                              <a:rPr lang="en-US" altLang="zh-CN" sz="2400" i="1" dirty="0" smtClean="0">
                                <a:latin typeface="Cambria Math" panose="02040503050406030204" pitchFamily="18" charset="0"/>
                                <a:ea typeface="楷体" panose="02010609060101010101" pitchFamily="49" charset="-122"/>
                              </a:rPr>
                              <m:t>′</m:t>
                            </m:r>
                          </m:sup>
                        </m:sSubSup>
                      </m:den>
                    </m:f>
                    <m:r>
                      <a:rPr lang="en-US" altLang="zh-CN" sz="2400" i="1" dirty="0">
                        <a:latin typeface="Cambria Math" panose="02040503050406030204" pitchFamily="18" charset="0"/>
                        <a:ea typeface="楷体" panose="02010609060101010101" pitchFamily="49" charset="-122"/>
                      </a:rPr>
                      <m:t>𝑈</m:t>
                    </m:r>
                  </m:oMath>
                </a14:m>
                <a:r>
                  <a:rPr lang="zh-CN" altLang="en-US" sz="2400" dirty="0">
                    <a:latin typeface="楷体" panose="02010609060101010101" pitchFamily="49" charset="-122"/>
                    <a:ea typeface="楷体" panose="02010609060101010101" pitchFamily="49" charset="-122"/>
                  </a:rPr>
                  <a:t>在</a:t>
                </a:r>
                <a14:m>
                  <m:oMath xmlns:m="http://schemas.openxmlformats.org/officeDocument/2006/math">
                    <m:f>
                      <m:fPr>
                        <m:ctrlPr>
                          <a:rPr lang="en-US" altLang="zh-CN" sz="2400" i="1" dirty="0" smtClean="0">
                            <a:latin typeface="Cambria Math"/>
                            <a:ea typeface="楷体" panose="02010609060101010101" pitchFamily="49" charset="-122"/>
                          </a:rPr>
                        </m:ctrlPr>
                      </m:fPr>
                      <m:num>
                        <m:r>
                          <a:rPr lang="en-US" altLang="zh-CN" sz="2400" i="1" dirty="0" smtClean="0">
                            <a:latin typeface="Cambria Math" panose="02040503050406030204" pitchFamily="18" charset="0"/>
                            <a:ea typeface="楷体" panose="02010609060101010101" pitchFamily="49" charset="-122"/>
                          </a:rPr>
                          <m:t>𝑈</m:t>
                        </m:r>
                      </m:num>
                      <m:den>
                        <m:r>
                          <a:rPr lang="en-US" altLang="zh-CN" sz="2400" i="1" dirty="0" smtClean="0">
                            <a:latin typeface="Cambria Math" panose="02040503050406030204" pitchFamily="18" charset="0"/>
                            <a:ea typeface="楷体" panose="02010609060101010101" pitchFamily="49" charset="-122"/>
                          </a:rPr>
                          <m:t>2</m:t>
                        </m:r>
                      </m:den>
                    </m:f>
                  </m:oMath>
                </a14:m>
                <a:r>
                  <a:rPr lang="zh-CN" altLang="en-US" sz="2400" dirty="0">
                    <a:latin typeface="楷体" panose="02010609060101010101" pitchFamily="49" charset="-122"/>
                    <a:ea typeface="楷体" panose="02010609060101010101" pitchFamily="49" charset="-122"/>
                  </a:rPr>
                  <a:t>和</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zh-CN" altLang="en-US" sz="2400" dirty="0">
                    <a:latin typeface="楷体" panose="02010609060101010101" pitchFamily="49" charset="-122"/>
                    <a:ea typeface="楷体" panose="02010609060101010101" pitchFamily="49" charset="-122"/>
                  </a:rPr>
                  <a:t>之间</a:t>
                </a:r>
                <a:r>
                  <a:rPr lang="en-US" altLang="zh-CN" sz="2400" dirty="0">
                    <a:latin typeface="楷体" panose="02010609060101010101" pitchFamily="49" charset="-122"/>
                    <a:ea typeface="楷体" panose="02010609060101010101" pitchFamily="49" charset="-122"/>
                  </a:rPr>
                  <a:t>.</a:t>
                </a:r>
              </a:p>
              <a:p>
                <a:pPr algn="just">
                  <a:lnSpc>
                    <a:spcPct val="130000"/>
                  </a:lnSpc>
                </a:pPr>
                <a:r>
                  <a:rPr lang="en-US" altLang="zh-CN" sz="2400" dirty="0">
                    <a:latin typeface="楷体" panose="02010609060101010101" pitchFamily="49" charset="-122"/>
                    <a:ea typeface="楷体" panose="02010609060101010101" pitchFamily="49" charset="-122"/>
                  </a:rPr>
                  <a:t>5.</a:t>
                </a:r>
                <a:r>
                  <a:rPr lang="zh-CN" altLang="en-US" sz="2400" dirty="0">
                    <a:latin typeface="楷体" panose="02010609060101010101" pitchFamily="49" charset="-122"/>
                    <a:ea typeface="楷体" panose="02010609060101010101" pitchFamily="49" charset="-122"/>
                  </a:rPr>
                  <a:t>作出大致的</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P'</a:t>
                </a:r>
                <a:r>
                  <a:rPr lang="en-US" altLang="zh-CN" sz="2400" dirty="0">
                    <a:latin typeface="楷体" panose="02010609060101010101" pitchFamily="49" charset="-122"/>
                    <a:ea typeface="楷体" panose="02010609060101010101" pitchFamily="49" charset="-122"/>
                  </a:rPr>
                  <a:t>-</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U</a:t>
                </a:r>
                <a:r>
                  <a:rPr lang="en-US" altLang="zh-CN" sz="2400" baseline="-250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图像</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如图所示</a:t>
                </a:r>
                <a:r>
                  <a:rPr lang="en-US" altLang="zh-CN" sz="2400" dirty="0">
                    <a:latin typeface="楷体" panose="02010609060101010101" pitchFamily="49" charset="-122"/>
                    <a:ea typeface="楷体" panose="02010609060101010101" pitchFamily="49"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3" y="1257200"/>
                <a:ext cx="8584087" cy="5174878"/>
              </a:xfrm>
              <a:prstGeom prst="rect">
                <a:avLst/>
              </a:prstGeom>
              <a:blipFill>
                <a:blip r:embed="rId3"/>
                <a:stretch>
                  <a:fillRect l="-1065" t="-118" r="-2983" b="-1885"/>
                </a:stretch>
              </a:blipFill>
            </p:spPr>
            <p:txBody>
              <a:bodyPr/>
              <a:lstStyle/>
              <a:p>
                <a:r>
                  <a:rPr lang="zh-CN" altLang="en-US">
                    <a:noFill/>
                  </a:rPr>
                  <a:t> </a:t>
                </a:r>
              </a:p>
            </p:txBody>
          </p:sp>
        </mc:Fallback>
      </mc:AlternateContent>
      <p:pic>
        <p:nvPicPr>
          <p:cNvPr id="11" name="19WJJANZKBWLZYY41.EPS" descr="id:2147491379;FounderCES">
            <a:extLst>
              <a:ext uri="{FF2B5EF4-FFF2-40B4-BE49-F238E27FC236}">
                <a16:creationId xmlns:a16="http://schemas.microsoft.com/office/drawing/2014/main" xmlns="" id="{040F3AA5-8A5B-4271-B99D-D03A8E745486}"/>
              </a:ext>
            </a:extLst>
          </p:cNvPr>
          <p:cNvPicPr/>
          <p:nvPr/>
        </p:nvPicPr>
        <p:blipFill>
          <a:blip r:embed="rId4"/>
          <a:stretch>
            <a:fillRect/>
          </a:stretch>
        </p:blipFill>
        <p:spPr>
          <a:xfrm>
            <a:off x="9474713" y="1556315"/>
            <a:ext cx="2078152" cy="1872685"/>
          </a:xfrm>
          <a:prstGeom prst="rect">
            <a:avLst/>
          </a:prstGeom>
        </p:spPr>
      </p:pic>
      <p:pic>
        <p:nvPicPr>
          <p:cNvPr id="13" name="19WJJANZKBWLZYY41-2.EPS" descr="id:2147491393;FounderCES">
            <a:extLst>
              <a:ext uri="{FF2B5EF4-FFF2-40B4-BE49-F238E27FC236}">
                <a16:creationId xmlns:a16="http://schemas.microsoft.com/office/drawing/2014/main" xmlns="" id="{EE62ACB2-C699-40E6-88D6-5D2F61667143}"/>
              </a:ext>
            </a:extLst>
          </p:cNvPr>
          <p:cNvPicPr/>
          <p:nvPr/>
        </p:nvPicPr>
        <p:blipFill>
          <a:blip r:embed="rId5"/>
          <a:stretch>
            <a:fillRect/>
          </a:stretch>
        </p:blipFill>
        <p:spPr>
          <a:xfrm>
            <a:off x="9658795" y="4339020"/>
            <a:ext cx="1894070" cy="1723113"/>
          </a:xfrm>
          <a:prstGeom prst="rect">
            <a:avLst/>
          </a:prstGeom>
        </p:spPr>
      </p:pic>
    </p:spTree>
    <p:extLst>
      <p:ext uri="{BB962C8B-B14F-4D97-AF65-F5344CB8AC3E}">
        <p14:creationId xmlns:p14="http://schemas.microsoft.com/office/powerpoint/2010/main" val="2209243578"/>
      </p:ext>
    </p:extLst>
  </p:cSld>
  <p:clrMapOvr>
    <a:masterClrMapping/>
  </p:clrMapOvr>
  <p:transition spd="med">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4631653"/>
          </a:xfrm>
          <a:prstGeom prst="rect">
            <a:avLst/>
          </a:prstGeom>
        </p:spPr>
        <p:txBody>
          <a:bodyPr wrap="square">
            <a:spAutoFit/>
          </a:bodyPr>
          <a:lstStyle/>
          <a:p>
            <a:pPr algn="ctr">
              <a:lnSpc>
                <a:spcPct val="13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动态电路分析</a:t>
            </a:r>
            <a:endPar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just">
              <a:lnSpc>
                <a:spcPct val="14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由滑动变阻器滑片的移动引起的电路变化问题要紧抓“两个不变”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用好“三个技巧”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两个不变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电路中总电压不变、定值电阻阻值不变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三个技巧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越串联</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总电阻越大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越并联</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总电阻越小</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可将电路看成由“定值部分”和“可变部分”串联或并联而成</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则可变部分电阻变大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总电阻就变大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可变部分电阻变小</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总电阻就变小</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串联电路分压规律和并联电路分流规律可以定性使用</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即定值电阻和可变电阻串联时</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可变电阻阻值变大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可变电阻两端电压也变大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定值电阻和可变电阻并联时</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可变电阻阻值变大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通过可变电阻的电流变小</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585752241"/>
      </p:ext>
    </p:extLst>
  </p:cSld>
  <p:clrMapOvr>
    <a:masterClrMapping/>
  </p:clrMapOvr>
  <p:transition spd="med">
    <p:wipe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5" y="1635770"/>
            <a:ext cx="10694013" cy="2424895"/>
          </a:xfrm>
          <a:prstGeom prst="rect">
            <a:avLst/>
          </a:prstGeom>
        </p:spPr>
        <p:txBody>
          <a:bodyPr wrap="square">
            <a:spAutoFit/>
          </a:bodyPr>
          <a:lstStyle/>
          <a:p>
            <a:pPr algn="just">
              <a:lnSpc>
                <a:spcPct val="13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串联电路动态分析的一般思路</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定值电阻</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与滑动变阻器</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i="1" spc="-80" baseline="-250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串联</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30000"/>
              </a:lnSpc>
            </a:pPr>
            <a:endPar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30000"/>
              </a:lnSpc>
            </a:pPr>
            <a:endPar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30000"/>
              </a:lnSpc>
            </a:pPr>
            <a:endPar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3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并联电路动态分析的一般思路</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定值电阻</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0</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与滑动变阻器</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i="1" spc="-80" baseline="-250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并联</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18ZHONGKAOWULIBANG70.EPS" descr="id:2147491456;FounderCES">
            <a:extLst>
              <a:ext uri="{FF2B5EF4-FFF2-40B4-BE49-F238E27FC236}">
                <a16:creationId xmlns:a16="http://schemas.microsoft.com/office/drawing/2014/main" xmlns="" id="{64BA54E3-BDAB-463A-97EC-5DC390C80DCE}"/>
              </a:ext>
            </a:extLst>
          </p:cNvPr>
          <p:cNvPicPr>
            <a:picLocks noChangeAspect="1"/>
          </p:cNvPicPr>
          <p:nvPr/>
        </p:nvPicPr>
        <p:blipFill>
          <a:blip r:embed="rId2"/>
          <a:stretch>
            <a:fillRect/>
          </a:stretch>
        </p:blipFill>
        <p:spPr>
          <a:xfrm>
            <a:off x="1952422" y="2276717"/>
            <a:ext cx="8303895" cy="1143000"/>
          </a:xfrm>
          <a:prstGeom prst="rect">
            <a:avLst/>
          </a:prstGeom>
        </p:spPr>
      </p:pic>
      <p:pic>
        <p:nvPicPr>
          <p:cNvPr id="13" name="18ZHONGKAOWULIBANG71.EPS" descr="id:2147491463;FounderCES">
            <a:extLst>
              <a:ext uri="{FF2B5EF4-FFF2-40B4-BE49-F238E27FC236}">
                <a16:creationId xmlns:a16="http://schemas.microsoft.com/office/drawing/2014/main" xmlns="" id="{17D0BAA3-BB3C-4C16-AB13-808255AA1B1B}"/>
              </a:ext>
            </a:extLst>
          </p:cNvPr>
          <p:cNvPicPr>
            <a:picLocks noChangeAspect="1"/>
          </p:cNvPicPr>
          <p:nvPr/>
        </p:nvPicPr>
        <p:blipFill>
          <a:blip r:embed="rId3"/>
          <a:stretch>
            <a:fillRect/>
          </a:stretch>
        </p:blipFill>
        <p:spPr>
          <a:xfrm>
            <a:off x="2209596" y="4201746"/>
            <a:ext cx="7789545" cy="1885950"/>
          </a:xfrm>
          <a:prstGeom prst="rect">
            <a:avLst/>
          </a:prstGeom>
        </p:spPr>
      </p:pic>
    </p:spTree>
    <p:extLst>
      <p:ext uri="{BB962C8B-B14F-4D97-AF65-F5344CB8AC3E}">
        <p14:creationId xmlns:p14="http://schemas.microsoft.com/office/powerpoint/2010/main" val="1995009831"/>
      </p:ext>
    </p:extLst>
  </p:cSld>
  <p:clrMapOvr>
    <a:masterClrMapping/>
  </p:clrMapOvr>
  <p:transition spd="med">
    <p:wipe di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5" y="1635770"/>
            <a:ext cx="7859097" cy="2238241"/>
          </a:xfrm>
          <a:prstGeom prst="rect">
            <a:avLst/>
          </a:prstGeom>
        </p:spPr>
        <p:txBody>
          <a:bodyPr wrap="square">
            <a:spAutoFit/>
          </a:bodyPr>
          <a:lstStyle/>
          <a:p>
            <a:pPr algn="just">
              <a:lnSpc>
                <a:spcPct val="15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对混联电路进行分析时</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通常的思路是利用等效替代法对电路进行“分层”</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以例</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14</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的电路为例</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可以将滑动变阻器和灯泡乙并联的部分称为“内层电路”</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把这个“内层电路”等效为一个电阻</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8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则电路就化简为灯泡甲与</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80" baseline="-25000" dirty="0">
                <a:solidFill>
                  <a:schemeClr val="tx1">
                    <a:lumMod val="85000"/>
                    <a:lumOff val="15000"/>
                  </a:schemeClr>
                </a:solidFill>
                <a:latin typeface="宋体" panose="02010600030101010101" pitchFamily="2" charset="-122"/>
                <a:ea typeface="宋体" panose="02010600030101010101" pitchFamily="2" charset="-122"/>
              </a:rPr>
              <a:t>并</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的串联电路</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4" name="18ZHONGKAOWULIBANG69.EPS" descr="id:2147491365;FounderCES">
            <a:extLst>
              <a:ext uri="{FF2B5EF4-FFF2-40B4-BE49-F238E27FC236}">
                <a16:creationId xmlns:a16="http://schemas.microsoft.com/office/drawing/2014/main" xmlns="" id="{51D7B3C2-9A17-4D8F-91EF-4D4076E36757}"/>
              </a:ext>
            </a:extLst>
          </p:cNvPr>
          <p:cNvPicPr/>
          <p:nvPr/>
        </p:nvPicPr>
        <p:blipFill>
          <a:blip r:embed="rId2"/>
          <a:stretch>
            <a:fillRect/>
          </a:stretch>
        </p:blipFill>
        <p:spPr>
          <a:xfrm>
            <a:off x="8728654" y="1860719"/>
            <a:ext cx="2722724" cy="1744126"/>
          </a:xfrm>
          <a:prstGeom prst="rect">
            <a:avLst/>
          </a:prstGeom>
        </p:spPr>
      </p:pic>
      <p:sp>
        <p:nvSpPr>
          <p:cNvPr id="2" name="矩形 1">
            <a:extLst>
              <a:ext uri="{FF2B5EF4-FFF2-40B4-BE49-F238E27FC236}">
                <a16:creationId xmlns:a16="http://schemas.microsoft.com/office/drawing/2014/main" xmlns="" id="{B72596AD-6E7D-401E-A643-0C76F6BB3C31}"/>
              </a:ext>
            </a:extLst>
          </p:cNvPr>
          <p:cNvSpPr/>
          <p:nvPr/>
        </p:nvSpPr>
        <p:spPr>
          <a:xfrm>
            <a:off x="757365" y="3878752"/>
            <a:ext cx="10694013" cy="2236574"/>
          </a:xfrm>
          <a:prstGeom prst="rect">
            <a:avLst/>
          </a:prstGeom>
        </p:spPr>
        <p:txBody>
          <a:bodyPr wrap="square">
            <a:spAutoFit/>
          </a:bodyPr>
          <a:lstStyle/>
          <a:p>
            <a:pPr>
              <a:lnSpc>
                <a:spcPct val="150000"/>
              </a:lnSpc>
            </a:pP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这个串联电路可称为“外层电路”</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则对这个混联电路的动态分析就变成了对“内层”的并联电路和“外层”的串联电路的分析</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从内层转向外层的关键是分析滑动变阻器的阻值变化对</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80" baseline="-25000" dirty="0">
                <a:solidFill>
                  <a:schemeClr val="tx1">
                    <a:lumMod val="85000"/>
                    <a:lumOff val="15000"/>
                  </a:schemeClr>
                </a:solidFill>
                <a:latin typeface="宋体" panose="02010600030101010101" pitchFamily="2" charset="-122"/>
                <a:ea typeface="宋体" panose="02010600030101010101" pitchFamily="2" charset="-122"/>
              </a:rPr>
              <a:t>并</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的影响</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进而分析外层电路的其他物理量的变化</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从外层转向内层的关键是分析干路电流的变化对内层电路各物理量的影响</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endParaRPr lang="zh-CN" altLang="en-US" sz="2400" dirty="0"/>
          </a:p>
        </p:txBody>
      </p:sp>
    </p:spTree>
    <p:extLst>
      <p:ext uri="{BB962C8B-B14F-4D97-AF65-F5344CB8AC3E}">
        <p14:creationId xmlns:p14="http://schemas.microsoft.com/office/powerpoint/2010/main" val="1438178078"/>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5148204"/>
              </a:xfrm>
              <a:prstGeom prst="rect">
                <a:avLst/>
              </a:prstGeom>
            </p:spPr>
            <p:txBody>
              <a:bodyPr wrap="square">
                <a:spAutoFit/>
              </a:bodyPr>
              <a:lstStyle/>
              <a:p>
                <a:pPr algn="just">
                  <a:lnSpc>
                    <a:spcPct val="140000"/>
                  </a:lnSpc>
                </a:pPr>
                <a:r>
                  <a:rPr lang="en-US" altLang="zh-CN" sz="2400" spc="-50" dirty="0">
                    <a:latin typeface="黑体" panose="02010609060101010101" pitchFamily="49" charset="-122"/>
                    <a:ea typeface="黑体" panose="02010609060101010101" pitchFamily="49" charset="-122"/>
                  </a:rPr>
                  <a:t>4.</a:t>
                </a:r>
                <a:r>
                  <a:rPr lang="zh-CN" altLang="en-US" sz="2400" spc="-50" dirty="0">
                    <a:latin typeface="黑体" panose="02010609060101010101" pitchFamily="49" charset="-122"/>
                    <a:ea typeface="黑体" panose="02010609060101010101" pitchFamily="49" charset="-122"/>
                  </a:rPr>
                  <a:t>欧姆定律与串、并联电路电流、电压规律的推论</a:t>
                </a:r>
              </a:p>
              <a:p>
                <a:pPr algn="just">
                  <a:lnSpc>
                    <a:spcPct val="140000"/>
                  </a:lnSpc>
                </a:pPr>
                <a:r>
                  <a:rPr lang="en-US" altLang="zh-CN" sz="2400" spc="-5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分压、分流规律</a:t>
                </a:r>
              </a:p>
              <a:p>
                <a:pPr algn="just">
                  <a:lnSpc>
                    <a:spcPct val="140000"/>
                  </a:lnSpc>
                </a:pPr>
                <a:r>
                  <a:rPr lang="en-US" altLang="zh-CN" sz="2400" spc="-50" dirty="0">
                    <a:latin typeface="宋体" panose="02010600030101010101" pitchFamily="2" charset="-122"/>
                    <a:ea typeface="宋体" panose="02010600030101010101" pitchFamily="2" charset="-122"/>
                  </a:rPr>
                  <a:t>ⅰ.</a:t>
                </a:r>
                <a:r>
                  <a:rPr lang="zh-CN" altLang="en-US" sz="2400" spc="-50" dirty="0">
                    <a:latin typeface="宋体" panose="02010600030101010101" pitchFamily="2" charset="-122"/>
                    <a:ea typeface="宋体" panose="02010600030101010101" pitchFamily="2" charset="-122"/>
                  </a:rPr>
                  <a:t>串联电路分压规律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串联电路中</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各导体两端的电压与导体的电阻成正比</a:t>
                </a:r>
                <a:endParaRPr lang="en-US" altLang="zh-CN" sz="2400" spc="-50" dirty="0">
                  <a:latin typeface="宋体" panose="02010600030101010101" pitchFamily="2" charset="-122"/>
                  <a:ea typeface="宋体" panose="02010600030101010101" pitchFamily="2" charset="-122"/>
                </a:endParaRPr>
              </a:p>
              <a:p>
                <a:pPr algn="just">
                  <a:lnSpc>
                    <a:spcPct val="140000"/>
                  </a:lnSpc>
                </a:pPr>
                <a14:m>
                  <m:oMathPara xmlns:m="http://schemas.openxmlformats.org/officeDocument/2006/math">
                    <m:oMathParaPr>
                      <m:jc m:val="centerGroup"/>
                    </m:oMathParaPr>
                    <m:oMath xmlns:m="http://schemas.openxmlformats.org/officeDocument/2006/math">
                      <m:f>
                        <m:fPr>
                          <m:ctrlPr>
                            <a:rPr lang="en-US" altLang="zh-CN" sz="2000" i="1" spc="-50" dirty="0" smtClean="0">
                              <a:latin typeface="Cambria Math"/>
                              <a:ea typeface="宋体" panose="02010600030101010101" pitchFamily="2" charset="-122"/>
                            </a:rPr>
                          </m:ctrlPr>
                        </m:fPr>
                        <m:num>
                          <m:sSub>
                            <m:sSubPr>
                              <m:ctrlPr>
                                <a:rPr lang="en-US" altLang="zh-CN" sz="2000" i="1" spc="-50" dirty="0" smtClean="0">
                                  <a:latin typeface="Cambria Math"/>
                                  <a:ea typeface="宋体" panose="02010600030101010101" pitchFamily="2" charset="-122"/>
                                </a:rPr>
                              </m:ctrlPr>
                            </m:sSubPr>
                            <m:e>
                              <m:r>
                                <a:rPr lang="en-US" altLang="zh-CN" sz="2000" i="1" spc="-50" dirty="0" smtClean="0">
                                  <a:latin typeface="Cambria Math" panose="02040503050406030204" pitchFamily="18" charset="0"/>
                                  <a:ea typeface="宋体" panose="02010600030101010101" pitchFamily="2" charset="-122"/>
                                </a:rPr>
                                <m:t>𝑈</m:t>
                              </m:r>
                            </m:e>
                            <m:sub>
                              <m:r>
                                <a:rPr lang="en-US" altLang="zh-CN" sz="2000" i="1" spc="-50" dirty="0" smtClean="0">
                                  <a:latin typeface="Cambria Math" panose="02040503050406030204" pitchFamily="18" charset="0"/>
                                  <a:ea typeface="宋体" panose="02010600030101010101" pitchFamily="2" charset="-122"/>
                                </a:rPr>
                                <m:t>1</m:t>
                              </m:r>
                            </m:sub>
                          </m:sSub>
                        </m:num>
                        <m:den>
                          <m:sSub>
                            <m:sSubPr>
                              <m:ctrlPr>
                                <a:rPr lang="en-US" altLang="zh-CN" sz="2000" i="1" spc="-50" dirty="0" smtClean="0">
                                  <a:latin typeface="Cambria Math"/>
                                  <a:ea typeface="宋体" panose="02010600030101010101" pitchFamily="2" charset="-122"/>
                                </a:rPr>
                              </m:ctrlPr>
                            </m:sSubPr>
                            <m:e>
                              <m:r>
                                <a:rPr lang="en-US" altLang="zh-CN" sz="2000" i="1" spc="-50" dirty="0" smtClean="0">
                                  <a:latin typeface="Cambria Math" panose="02040503050406030204" pitchFamily="18" charset="0"/>
                                  <a:ea typeface="宋体" panose="02010600030101010101" pitchFamily="2" charset="-122"/>
                                </a:rPr>
                                <m:t>𝑅</m:t>
                              </m:r>
                            </m:e>
                            <m:sub>
                              <m:r>
                                <a:rPr lang="en-US" altLang="zh-CN" sz="2000" i="1" spc="-50" dirty="0" smtClean="0">
                                  <a:latin typeface="Cambria Math" panose="02040503050406030204" pitchFamily="18" charset="0"/>
                                  <a:ea typeface="宋体" panose="02010600030101010101" pitchFamily="2" charset="-122"/>
                                </a:rPr>
                                <m:t>1</m:t>
                              </m:r>
                            </m:sub>
                          </m:sSub>
                        </m:den>
                      </m:f>
                      <m:r>
                        <a:rPr lang="en-US" altLang="zh-CN" sz="2000" i="1" spc="-50" dirty="0" smtClean="0">
                          <a:latin typeface="Cambria Math" panose="02040503050406030204" pitchFamily="18" charset="0"/>
                          <a:ea typeface="宋体" panose="02010600030101010101" pitchFamily="2" charset="-122"/>
                        </a:rPr>
                        <m:t>=</m:t>
                      </m:r>
                      <m:f>
                        <m:fPr>
                          <m:ctrlPr>
                            <a:rPr lang="en-US" altLang="zh-CN" sz="2000" i="1" spc="-50" dirty="0" smtClean="0">
                              <a:latin typeface="Cambria Math"/>
                              <a:ea typeface="宋体" panose="02010600030101010101" pitchFamily="2" charset="-122"/>
                            </a:rPr>
                          </m:ctrlPr>
                        </m:fPr>
                        <m:num>
                          <m:sSub>
                            <m:sSubPr>
                              <m:ctrlPr>
                                <a:rPr lang="en-US" altLang="zh-CN" sz="2000" i="1" spc="-50" dirty="0" smtClean="0">
                                  <a:latin typeface="Cambria Math"/>
                                  <a:ea typeface="宋体" panose="02010600030101010101" pitchFamily="2" charset="-122"/>
                                </a:rPr>
                              </m:ctrlPr>
                            </m:sSubPr>
                            <m:e>
                              <m:r>
                                <a:rPr lang="en-US" altLang="zh-CN" sz="2000" i="1" spc="-50" dirty="0" smtClean="0">
                                  <a:latin typeface="Cambria Math" panose="02040503050406030204" pitchFamily="18" charset="0"/>
                                  <a:ea typeface="宋体" panose="02010600030101010101" pitchFamily="2" charset="-122"/>
                                </a:rPr>
                                <m:t>𝑈</m:t>
                              </m:r>
                            </m:e>
                            <m:sub>
                              <m:r>
                                <a:rPr lang="en-US" altLang="zh-CN" sz="2000" i="1" spc="-50" dirty="0" smtClean="0">
                                  <a:latin typeface="Cambria Math" panose="02040503050406030204" pitchFamily="18" charset="0"/>
                                  <a:ea typeface="宋体" panose="02010600030101010101" pitchFamily="2" charset="-122"/>
                                </a:rPr>
                                <m:t>2</m:t>
                              </m:r>
                            </m:sub>
                          </m:sSub>
                        </m:num>
                        <m:den>
                          <m:sSub>
                            <m:sSubPr>
                              <m:ctrlPr>
                                <a:rPr lang="en-US" altLang="zh-CN" sz="2000" i="1" spc="-50" dirty="0" smtClean="0">
                                  <a:latin typeface="Cambria Math"/>
                                  <a:ea typeface="宋体" panose="02010600030101010101" pitchFamily="2" charset="-122"/>
                                </a:rPr>
                              </m:ctrlPr>
                            </m:sSubPr>
                            <m:e>
                              <m:r>
                                <a:rPr lang="en-US" altLang="zh-CN" sz="2000" i="1" spc="-50" dirty="0" smtClean="0">
                                  <a:latin typeface="Cambria Math" panose="02040503050406030204" pitchFamily="18" charset="0"/>
                                  <a:ea typeface="宋体" panose="02010600030101010101" pitchFamily="2" charset="-122"/>
                                </a:rPr>
                                <m:t>𝑅</m:t>
                              </m:r>
                            </m:e>
                            <m:sub>
                              <m:r>
                                <a:rPr lang="en-US" altLang="zh-CN" sz="2000" i="1" spc="-50" dirty="0" smtClean="0">
                                  <a:latin typeface="Cambria Math" panose="02040503050406030204" pitchFamily="18" charset="0"/>
                                  <a:ea typeface="宋体" panose="02010600030101010101" pitchFamily="2" charset="-122"/>
                                </a:rPr>
                                <m:t>2</m:t>
                              </m:r>
                            </m:sub>
                          </m:sSub>
                        </m:den>
                      </m:f>
                      <m:r>
                        <a:rPr lang="en-US" altLang="zh-CN" sz="2000" i="1" spc="-50" dirty="0" smtClean="0">
                          <a:latin typeface="Cambria Math" panose="02040503050406030204" pitchFamily="18" charset="0"/>
                          <a:ea typeface="宋体" panose="02010600030101010101" pitchFamily="2" charset="-122"/>
                        </a:rPr>
                        <m:t>=…=</m:t>
                      </m:r>
                      <m:f>
                        <m:fPr>
                          <m:ctrlPr>
                            <a:rPr lang="en-US" altLang="zh-CN" sz="2000" i="1" spc="-50" dirty="0" smtClean="0">
                              <a:latin typeface="Cambria Math"/>
                              <a:ea typeface="宋体" panose="02010600030101010101" pitchFamily="2" charset="-122"/>
                            </a:rPr>
                          </m:ctrlPr>
                        </m:fPr>
                        <m:num>
                          <m:sSub>
                            <m:sSubPr>
                              <m:ctrlPr>
                                <a:rPr lang="en-US" altLang="zh-CN" sz="2000" i="1" spc="-50" dirty="0" err="1" smtClean="0">
                                  <a:latin typeface="Cambria Math"/>
                                  <a:ea typeface="宋体" panose="02010600030101010101" pitchFamily="2" charset="-122"/>
                                </a:rPr>
                              </m:ctrlPr>
                            </m:sSubPr>
                            <m:e>
                              <m:r>
                                <a:rPr lang="en-US" altLang="zh-CN" sz="2000" i="1" spc="-50" dirty="0" err="1">
                                  <a:latin typeface="Cambria Math" panose="02040503050406030204" pitchFamily="18" charset="0"/>
                                  <a:ea typeface="宋体" panose="02010600030101010101" pitchFamily="2" charset="-122"/>
                                </a:rPr>
                                <m:t>𝑈</m:t>
                              </m:r>
                            </m:e>
                            <m:sub>
                              <m:r>
                                <a:rPr lang="en-US" altLang="zh-CN" sz="2000" i="1" spc="-50" dirty="0" err="1">
                                  <a:latin typeface="Cambria Math" panose="02040503050406030204" pitchFamily="18" charset="0"/>
                                  <a:ea typeface="宋体" panose="02010600030101010101" pitchFamily="2" charset="-122"/>
                                </a:rPr>
                                <m:t>𝑛</m:t>
                              </m:r>
                            </m:sub>
                          </m:sSub>
                        </m:num>
                        <m:den>
                          <m:sSub>
                            <m:sSubPr>
                              <m:ctrlPr>
                                <a:rPr lang="en-US" altLang="zh-CN" sz="2000" i="1" spc="-50" dirty="0" err="1">
                                  <a:latin typeface="Cambria Math"/>
                                  <a:ea typeface="宋体" panose="02010600030101010101" pitchFamily="2" charset="-122"/>
                                </a:rPr>
                              </m:ctrlPr>
                            </m:sSubPr>
                            <m:e>
                              <m:r>
                                <a:rPr lang="en-US" altLang="zh-CN" sz="2000" i="1" spc="-50" dirty="0" err="1">
                                  <a:latin typeface="Cambria Math" panose="02040503050406030204" pitchFamily="18" charset="0"/>
                                  <a:ea typeface="宋体" panose="02010600030101010101" pitchFamily="2" charset="-122"/>
                                </a:rPr>
                                <m:t>𝑅</m:t>
                              </m:r>
                            </m:e>
                            <m:sub>
                              <m:r>
                                <a:rPr lang="en-US" altLang="zh-CN" sz="2000" i="1" spc="-50" dirty="0" err="1">
                                  <a:latin typeface="Cambria Math" panose="02040503050406030204" pitchFamily="18" charset="0"/>
                                  <a:ea typeface="宋体" panose="02010600030101010101" pitchFamily="2" charset="-122"/>
                                </a:rPr>
                                <m:t>𝑛</m:t>
                              </m:r>
                            </m:sub>
                          </m:sSub>
                        </m:den>
                      </m:f>
                    </m:oMath>
                  </m:oMathPara>
                </a14:m>
                <a:endParaRPr lang="en-US" altLang="zh-CN" sz="2000" spc="-50" dirty="0">
                  <a:latin typeface="宋体" panose="02010600030101010101" pitchFamily="2" charset="-122"/>
                  <a:ea typeface="宋体" panose="02010600030101010101" pitchFamily="2" charset="-122"/>
                </a:endParaRPr>
              </a:p>
              <a:p>
                <a:pPr algn="just">
                  <a:lnSpc>
                    <a:spcPct val="140000"/>
                  </a:lnSpc>
                </a:pP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       R</a:t>
                </a:r>
                <a:r>
                  <a:rPr lang="en-US" altLang="zh-CN" sz="2400" spc="-50" baseline="-2500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两个电阻串联时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有 </a:t>
                </a:r>
                <a14:m>
                  <m:oMath xmlns:m="http://schemas.openxmlformats.org/officeDocument/2006/math">
                    <m:f>
                      <m:fPr>
                        <m:ctrlPr>
                          <a:rPr lang="en-US" altLang="zh-CN" sz="2400" i="1" spc="-50" dirty="0" smtClean="0">
                            <a:latin typeface="Cambria Math"/>
                            <a:ea typeface="宋体" panose="02010600030101010101" pitchFamily="2" charset="-122"/>
                          </a:rPr>
                        </m:ctrlPr>
                      </m:fPr>
                      <m:num>
                        <m:sSub>
                          <m:sSubPr>
                            <m:ctrlPr>
                              <a:rPr lang="en-US" altLang="zh-CN" sz="2400" i="1" spc="-50" dirty="0" smtClean="0">
                                <a:latin typeface="Cambria Math"/>
                                <a:ea typeface="宋体" panose="02010600030101010101" pitchFamily="2" charset="-122"/>
                              </a:rPr>
                            </m:ctrlPr>
                          </m:sSubPr>
                          <m:e>
                            <m:r>
                              <a:rPr lang="en-US" altLang="zh-CN" sz="2400" i="1" spc="-50" dirty="0" smtClean="0">
                                <a:latin typeface="Cambria Math" panose="02040503050406030204" pitchFamily="18" charset="0"/>
                                <a:ea typeface="宋体" panose="02010600030101010101" pitchFamily="2" charset="-122"/>
                              </a:rPr>
                              <m:t>𝑈</m:t>
                            </m:r>
                          </m:e>
                          <m:sub>
                            <m:r>
                              <a:rPr lang="en-US" altLang="zh-CN" sz="2400" i="1" spc="-50" dirty="0" smtClean="0">
                                <a:latin typeface="Cambria Math" panose="02040503050406030204" pitchFamily="18" charset="0"/>
                                <a:ea typeface="宋体" panose="02010600030101010101" pitchFamily="2" charset="-122"/>
                              </a:rPr>
                              <m:t>1</m:t>
                            </m:r>
                          </m:sub>
                        </m:sSub>
                      </m:num>
                      <m:den>
                        <m:sSub>
                          <m:sSubPr>
                            <m:ctrlPr>
                              <a:rPr lang="en-US" altLang="zh-CN" sz="2400" i="1" spc="-50" dirty="0" smtClean="0">
                                <a:latin typeface="Cambria Math"/>
                                <a:ea typeface="宋体" panose="02010600030101010101" pitchFamily="2" charset="-122"/>
                              </a:rPr>
                            </m:ctrlPr>
                          </m:sSubPr>
                          <m:e>
                            <m:r>
                              <a:rPr lang="en-US" altLang="zh-CN" sz="2400" i="1" spc="-50" dirty="0" smtClean="0">
                                <a:latin typeface="Cambria Math" panose="02040503050406030204" pitchFamily="18" charset="0"/>
                                <a:ea typeface="宋体" panose="02010600030101010101" pitchFamily="2" charset="-122"/>
                              </a:rPr>
                              <m:t>𝑈</m:t>
                            </m:r>
                          </m:e>
                          <m:sub>
                            <m:r>
                              <a:rPr lang="en-US" altLang="zh-CN" sz="2400" i="1" spc="-50" dirty="0" smtClean="0">
                                <a:latin typeface="Cambria Math" panose="02040503050406030204" pitchFamily="18" charset="0"/>
                                <a:ea typeface="宋体" panose="02010600030101010101" pitchFamily="2" charset="-122"/>
                              </a:rPr>
                              <m:t>2</m:t>
                            </m:r>
                          </m:sub>
                        </m:sSub>
                      </m:den>
                    </m:f>
                    <m:r>
                      <a:rPr lang="zh-CN" altLang="en-US" sz="2400" b="0" i="1" spc="-50" dirty="0" smtClean="0">
                        <a:latin typeface="Cambria Math" panose="02040503050406030204" pitchFamily="18" charset="0"/>
                        <a:ea typeface="宋体" panose="02010600030101010101" pitchFamily="2" charset="-122"/>
                      </a:rPr>
                      <m:t>＝</m:t>
                    </m:r>
                  </m:oMath>
                </a14:m>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p>
              <a:p>
                <a:pPr algn="just">
                  <a:lnSpc>
                    <a:spcPct val="140000"/>
                  </a:lnSpc>
                </a:pPr>
                <a:r>
                  <a:rPr lang="en-US" altLang="zh-CN" sz="2400" spc="-50" dirty="0">
                    <a:latin typeface="宋体" panose="02010600030101010101" pitchFamily="2" charset="-122"/>
                    <a:ea typeface="宋体" panose="02010600030101010101" pitchFamily="2" charset="-122"/>
                  </a:rPr>
                  <a:t>ⅱ.</a:t>
                </a:r>
                <a:r>
                  <a:rPr lang="zh-CN" altLang="en-US" sz="2400" spc="-50" dirty="0">
                    <a:latin typeface="宋体" panose="02010600030101010101" pitchFamily="2" charset="-122"/>
                    <a:ea typeface="宋体" panose="02010600030101010101" pitchFamily="2" charset="-122"/>
                  </a:rPr>
                  <a:t>并联电路分流规律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并联电路中</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通过各导体的电流与导体的电阻成反比</a:t>
                </a:r>
                <a:endParaRPr lang="en-US" altLang="zh-CN" sz="2400" spc="-50" dirty="0">
                  <a:latin typeface="宋体" panose="02010600030101010101" pitchFamily="2" charset="-122"/>
                  <a:ea typeface="宋体" panose="02010600030101010101" pitchFamily="2" charset="-122"/>
                </a:endParaRPr>
              </a:p>
              <a:p>
                <a:pPr algn="ctr">
                  <a:lnSpc>
                    <a:spcPct val="140000"/>
                  </a:lnSpc>
                </a:pP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50" baseline="-25000" dirty="0">
                    <a:latin typeface="宋体" panose="02010600030101010101" pitchFamily="2" charset="-122"/>
                    <a:ea typeface="宋体" panose="02010600030101010101" pitchFamily="2" charset="-122"/>
                  </a:rPr>
                  <a:t>1</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1</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50" baseline="-25000" dirty="0">
                    <a:latin typeface="宋体" panose="02010600030101010101" pitchFamily="2" charset="-122"/>
                    <a:ea typeface="宋体" panose="02010600030101010101" pitchFamily="2" charset="-122"/>
                  </a:rPr>
                  <a:t>2</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2</a:t>
                </a:r>
                <a:r>
                  <a:rPr lang="en-US" altLang="zh-CN" sz="2400" spc="-50" dirty="0">
                    <a:latin typeface="宋体" panose="02010600030101010101" pitchFamily="2" charset="-122"/>
                    <a:ea typeface="宋体" panose="02010600030101010101" pitchFamily="2" charset="-122"/>
                  </a:rPr>
                  <a:t>=…=</a:t>
                </a:r>
                <a:r>
                  <a:rPr lang="en-US" altLang="zh-CN" sz="2400" i="1" spc="-50" dirty="0" err="1">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i="1" spc="-50" baseline="-25000" dirty="0" err="1">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i="1" spc="-50" dirty="0" err="1">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i="1" spc="-50" baseline="-25000" dirty="0" err="1">
                    <a:latin typeface="Times New Roman" panose="02020603050405020304" pitchFamily="18" charset="0"/>
                    <a:ea typeface="宋体" panose="02010600030101010101" pitchFamily="2" charset="-122"/>
                    <a:cs typeface="Times New Roman" panose="02020603050405020304" pitchFamily="18" charset="0"/>
                  </a:rPr>
                  <a:t>n</a:t>
                </a:r>
                <a:endParaRPr lang="en-US" altLang="zh-CN" sz="2400" spc="-50" dirty="0">
                  <a:latin typeface="宋体" panose="02010600030101010101" pitchFamily="2" charset="-122"/>
                  <a:ea typeface="宋体" panose="02010600030101010101" pitchFamily="2" charset="-122"/>
                </a:endParaRPr>
              </a:p>
              <a:p>
                <a:pPr algn="just">
                  <a:lnSpc>
                    <a:spcPct val="140000"/>
                  </a:lnSpc>
                </a:pP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       R</a:t>
                </a:r>
                <a:r>
                  <a:rPr lang="en-US" altLang="zh-CN" sz="2400" spc="-50" baseline="-2500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两个电阻并联时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有 </a:t>
                </a:r>
                <a14:m>
                  <m:oMath xmlns:m="http://schemas.openxmlformats.org/officeDocument/2006/math">
                    <m:f>
                      <m:fPr>
                        <m:ctrlPr>
                          <a:rPr lang="en-US" altLang="zh-CN" sz="2400" i="1" spc="-50" dirty="0" smtClean="0">
                            <a:latin typeface="Cambria Math"/>
                            <a:ea typeface="宋体" panose="02010600030101010101" pitchFamily="2" charset="-122"/>
                          </a:rPr>
                        </m:ctrlPr>
                      </m:fPr>
                      <m:num>
                        <m:sSub>
                          <m:sSubPr>
                            <m:ctrlPr>
                              <a:rPr lang="en-US" altLang="zh-CN" sz="2400" i="1" spc="-50" dirty="0" smtClean="0">
                                <a:latin typeface="Cambria Math"/>
                                <a:ea typeface="宋体" panose="02010600030101010101" pitchFamily="2" charset="-122"/>
                              </a:rPr>
                            </m:ctrlPr>
                          </m:sSubPr>
                          <m:e>
                            <m:r>
                              <a:rPr lang="en-US" altLang="zh-CN" sz="2400" i="1" spc="-50" dirty="0" smtClean="0">
                                <a:latin typeface="Cambria Math" panose="02040503050406030204" pitchFamily="18" charset="0"/>
                                <a:ea typeface="宋体" panose="02010600030101010101" pitchFamily="2" charset="-122"/>
                              </a:rPr>
                              <m:t>𝐼</m:t>
                            </m:r>
                          </m:e>
                          <m:sub>
                            <m:r>
                              <a:rPr lang="en-US" altLang="zh-CN" sz="2400" i="1" spc="-50" dirty="0" smtClean="0">
                                <a:latin typeface="Cambria Math" panose="02040503050406030204" pitchFamily="18" charset="0"/>
                                <a:ea typeface="宋体" panose="02010600030101010101" pitchFamily="2" charset="-122"/>
                              </a:rPr>
                              <m:t>1</m:t>
                            </m:r>
                          </m:sub>
                        </m:sSub>
                      </m:num>
                      <m:den>
                        <m:sSub>
                          <m:sSubPr>
                            <m:ctrlPr>
                              <a:rPr lang="en-US" altLang="zh-CN" sz="2400" i="1" spc="-50" dirty="0" smtClean="0">
                                <a:latin typeface="Cambria Math"/>
                                <a:ea typeface="宋体" panose="02010600030101010101" pitchFamily="2" charset="-122"/>
                              </a:rPr>
                            </m:ctrlPr>
                          </m:sSubPr>
                          <m:e>
                            <m:r>
                              <a:rPr lang="en-US" altLang="zh-CN" sz="2400" i="1" spc="-50" dirty="0" smtClean="0">
                                <a:latin typeface="Cambria Math" panose="02040503050406030204" pitchFamily="18" charset="0"/>
                                <a:ea typeface="宋体" panose="02010600030101010101" pitchFamily="2" charset="-122"/>
                              </a:rPr>
                              <m:t>𝐼</m:t>
                            </m:r>
                          </m:e>
                          <m:sub>
                            <m:r>
                              <a:rPr lang="en-US" altLang="zh-CN" sz="2400" i="1" spc="-50" dirty="0" smtClean="0">
                                <a:latin typeface="Cambria Math" panose="02040503050406030204" pitchFamily="18" charset="0"/>
                                <a:ea typeface="宋体" panose="02010600030101010101" pitchFamily="2" charset="-122"/>
                              </a:rPr>
                              <m:t>2</m:t>
                            </m:r>
                          </m:sub>
                        </m:sSub>
                      </m:den>
                    </m:f>
                    <m:r>
                      <a:rPr lang="zh-CN" altLang="en-US" sz="2400" i="1" spc="-50" dirty="0">
                        <a:latin typeface="Cambria Math" panose="02040503050406030204" pitchFamily="18" charset="0"/>
                        <a:ea typeface="宋体" panose="02010600030101010101" pitchFamily="2" charset="-122"/>
                      </a:rPr>
                      <m:t>＝</m:t>
                    </m:r>
                  </m:oMath>
                </a14:m>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 </a:t>
                </a:r>
              </a:p>
            </p:txBody>
          </p:sp>
        </mc:Choice>
        <mc:Fallback xmlns="">
          <p:sp>
            <p:nvSpPr>
              <p:cNvPr id="2" name="矩形 1">
                <a:extLst>
                  <a:ext uri="{FF2B5EF4-FFF2-40B4-BE49-F238E27FC236}">
                    <a16:creationId xmlns:a16="http://schemas.microsoft.com/office/drawing/2014/main" id="{5FDFA0BA-11EC-41EB-BE42-488610CEF75A}"/>
                  </a:ext>
                </a:extLst>
              </p:cNvPr>
              <p:cNvSpPr>
                <a:spLocks noRot="1" noChangeAspect="1" noMove="1" noResize="1" noEditPoints="1" noAdjustHandles="1" noChangeArrowheads="1" noChangeShapeType="1" noTextEdit="1"/>
              </p:cNvSpPr>
              <p:nvPr/>
            </p:nvSpPr>
            <p:spPr>
              <a:xfrm>
                <a:off x="763113" y="1337081"/>
                <a:ext cx="10634989" cy="5148204"/>
              </a:xfrm>
              <a:prstGeom prst="rect">
                <a:avLst/>
              </a:prstGeom>
              <a:blipFill>
                <a:blip r:embed="rId2"/>
                <a:stretch>
                  <a:fillRect l="-860"/>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5FAF4B58-4ED5-4272-A7C4-207ABD3F07EC}"/>
                  </a:ext>
                </a:extLst>
              </p:cNvPr>
              <p:cNvSpPr/>
              <p:nvPr/>
            </p:nvSpPr>
            <p:spPr>
              <a:xfrm>
                <a:off x="5714478" y="5727572"/>
                <a:ext cx="591700" cy="71885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num>
                        <m:den>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den>
                      </m:f>
                    </m:oMath>
                  </m:oMathPara>
                </a14:m>
                <a:endParaRPr lang="zh-CN" altLang="en-US" sz="20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3" name="矩形 12">
                <a:extLst>
                  <a:ext uri="{FF2B5EF4-FFF2-40B4-BE49-F238E27FC236}">
                    <a16:creationId xmlns:a16="http://schemas.microsoft.com/office/drawing/2014/main" id="{5FAF4B58-4ED5-4272-A7C4-207ABD3F07EC}"/>
                  </a:ext>
                </a:extLst>
              </p:cNvPr>
              <p:cNvSpPr>
                <a:spLocks noRot="1" noChangeAspect="1" noMove="1" noResize="1" noEditPoints="1" noAdjustHandles="1" noChangeArrowheads="1" noChangeShapeType="1" noTextEdit="1"/>
              </p:cNvSpPr>
              <p:nvPr/>
            </p:nvSpPr>
            <p:spPr>
              <a:xfrm>
                <a:off x="5714478" y="5727572"/>
                <a:ext cx="591700" cy="718851"/>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03ABE21C-B90D-4D20-947C-DDB6E78EE724}"/>
                  </a:ext>
                </a:extLst>
              </p:cNvPr>
              <p:cNvSpPr/>
              <p:nvPr/>
            </p:nvSpPr>
            <p:spPr>
              <a:xfrm>
                <a:off x="5784757" y="3947924"/>
                <a:ext cx="591700" cy="71885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num>
                        <m:den>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den>
                      </m:f>
                    </m:oMath>
                  </m:oMathPara>
                </a14:m>
                <a:endParaRPr lang="zh-CN" altLang="en-US" sz="20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03ABE21C-B90D-4D20-947C-DDB6E78EE724}"/>
                  </a:ext>
                </a:extLst>
              </p:cNvPr>
              <p:cNvSpPr>
                <a:spLocks noRot="1" noChangeAspect="1" noMove="1" noResize="1" noEditPoints="1" noAdjustHandles="1" noChangeArrowheads="1" noChangeShapeType="1" noTextEdit="1"/>
              </p:cNvSpPr>
              <p:nvPr/>
            </p:nvSpPr>
            <p:spPr>
              <a:xfrm>
                <a:off x="5784757" y="3947924"/>
                <a:ext cx="591700" cy="718851"/>
              </a:xfrm>
              <a:prstGeom prst="rect">
                <a:avLst/>
              </a:prstGeom>
              <a:blipFill>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9146420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5" y="1635770"/>
            <a:ext cx="10694013" cy="3883755"/>
          </a:xfrm>
          <a:prstGeom prst="rect">
            <a:avLst/>
          </a:prstGeom>
        </p:spPr>
        <p:txBody>
          <a:bodyPr wrap="square">
            <a:spAutoFit/>
          </a:bodyPr>
          <a:lstStyle/>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11</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合肥包河区二模</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电源电压保持不变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闭合开关</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后</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在滑动变阻器的滑片</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向</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端滑动的过程中</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下列关于电表示数变化的说法正确的是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endPar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电流表示数变大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电流表示数变小</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电压表示数变大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电压表示数变小</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19包2-12.jpg" descr="id:2147491477;FounderCES">
            <a:extLst>
              <a:ext uri="{FF2B5EF4-FFF2-40B4-BE49-F238E27FC236}">
                <a16:creationId xmlns:a16="http://schemas.microsoft.com/office/drawing/2014/main" xmlns="" id="{F9651C95-342E-4805-9CFB-2F80DB746ADA}"/>
              </a:ext>
            </a:extLst>
          </p:cNvPr>
          <p:cNvPicPr/>
          <p:nvPr/>
        </p:nvPicPr>
        <p:blipFill>
          <a:blip r:embed="rId2"/>
          <a:stretch>
            <a:fillRect/>
          </a:stretch>
        </p:blipFill>
        <p:spPr>
          <a:xfrm>
            <a:off x="4849774" y="2789750"/>
            <a:ext cx="2492452" cy="1726724"/>
          </a:xfrm>
          <a:prstGeom prst="rect">
            <a:avLst/>
          </a:prstGeom>
        </p:spPr>
      </p:pic>
      <p:sp>
        <p:nvSpPr>
          <p:cNvPr id="13" name="矩形 12">
            <a:extLst>
              <a:ext uri="{FF2B5EF4-FFF2-40B4-BE49-F238E27FC236}">
                <a16:creationId xmlns:a16="http://schemas.microsoft.com/office/drawing/2014/main" xmlns="" id="{9B92E586-4851-4713-9F9D-86B208B13C1B}"/>
              </a:ext>
            </a:extLst>
          </p:cNvPr>
          <p:cNvSpPr/>
          <p:nvPr/>
        </p:nvSpPr>
        <p:spPr>
          <a:xfrm>
            <a:off x="10910523" y="2269470"/>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3715575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5" y="1635770"/>
            <a:ext cx="10694013" cy="3346237"/>
          </a:xfrm>
          <a:prstGeom prst="rect">
            <a:avLst/>
          </a:prstGeom>
        </p:spPr>
        <p:txBody>
          <a:bodyPr wrap="square">
            <a:spAutoFit/>
          </a:bodyPr>
          <a:lstStyle/>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12</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45</a:t>
            </a:r>
            <a:r>
              <a:rPr lang="zh-CN" altLang="en-US"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中三模</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闭合开关</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将滑动变阻器的滑片</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从中点向右滑动</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关于该过程</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下列说法中正确的是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的示数变小</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的示数变大</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1</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的差值变大</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的示数与电流表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的示数的比值变大</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B92E586-4851-4713-9F9D-86B208B13C1B}"/>
              </a:ext>
            </a:extLst>
          </p:cNvPr>
          <p:cNvSpPr/>
          <p:nvPr/>
        </p:nvSpPr>
        <p:spPr>
          <a:xfrm>
            <a:off x="10910523" y="2269470"/>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4" name="2020ssw-13.jpg" descr="id:2147491484;FounderCES">
            <a:extLst>
              <a:ext uri="{FF2B5EF4-FFF2-40B4-BE49-F238E27FC236}">
                <a16:creationId xmlns:a16="http://schemas.microsoft.com/office/drawing/2014/main" xmlns="" id="{C211AFE6-6D7E-43DF-9E46-A4D7DCFC73E0}"/>
              </a:ext>
            </a:extLst>
          </p:cNvPr>
          <p:cNvPicPr/>
          <p:nvPr/>
        </p:nvPicPr>
        <p:blipFill>
          <a:blip r:embed="rId2"/>
          <a:stretch>
            <a:fillRect/>
          </a:stretch>
        </p:blipFill>
        <p:spPr>
          <a:xfrm>
            <a:off x="8073373" y="2839003"/>
            <a:ext cx="3378005" cy="1881742"/>
          </a:xfrm>
          <a:prstGeom prst="rect">
            <a:avLst/>
          </a:prstGeom>
        </p:spPr>
      </p:pic>
    </p:spTree>
    <p:extLst>
      <p:ext uri="{BB962C8B-B14F-4D97-AF65-F5344CB8AC3E}">
        <p14:creationId xmlns:p14="http://schemas.microsoft.com/office/powerpoint/2010/main" val="301749799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5" y="1635770"/>
            <a:ext cx="10694013" cy="3883755"/>
          </a:xfrm>
          <a:prstGeom prst="rect">
            <a:avLst/>
          </a:prstGeom>
        </p:spPr>
        <p:txBody>
          <a:bodyPr wrap="square">
            <a:spAutoFit/>
          </a:bodyPr>
          <a:lstStyle/>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13</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.[2021</a:t>
            </a:r>
            <a:r>
              <a:rPr lang="zh-CN" altLang="en-US"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预测</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如图所示的电路中</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为定值电阻</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为滑动变阻器</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电源、电流表和电压表的内阻对电路的影响忽略不计</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闭合开关</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后</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的滑片自</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端向</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端逐渐移动</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下列说法正确的是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1</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示数的比值变大</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示数的比值变小</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1</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示数的变化量的比值变大</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spc="-8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和电流表</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示数的变化量的比值不变</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B92E586-4851-4713-9F9D-86B208B13C1B}"/>
              </a:ext>
            </a:extLst>
          </p:cNvPr>
          <p:cNvSpPr/>
          <p:nvPr/>
        </p:nvSpPr>
        <p:spPr>
          <a:xfrm>
            <a:off x="10910523" y="2820451"/>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2" name="图片 1">
            <a:extLst>
              <a:ext uri="{FF2B5EF4-FFF2-40B4-BE49-F238E27FC236}">
                <a16:creationId xmlns:a16="http://schemas.microsoft.com/office/drawing/2014/main" xmlns="" id="{D5882CE0-88DD-47A0-9D50-6F5867AD1631}"/>
              </a:ext>
            </a:extLst>
          </p:cNvPr>
          <p:cNvPicPr>
            <a:picLocks noChangeAspect="1"/>
          </p:cNvPicPr>
          <p:nvPr/>
        </p:nvPicPr>
        <p:blipFill>
          <a:blip r:embed="rId2"/>
          <a:stretch>
            <a:fillRect/>
          </a:stretch>
        </p:blipFill>
        <p:spPr>
          <a:xfrm>
            <a:off x="8721969" y="3541334"/>
            <a:ext cx="2729409" cy="1820917"/>
          </a:xfrm>
          <a:prstGeom prst="rect">
            <a:avLst/>
          </a:prstGeom>
        </p:spPr>
      </p:pic>
    </p:spTree>
    <p:extLst>
      <p:ext uri="{BB962C8B-B14F-4D97-AF65-F5344CB8AC3E}">
        <p14:creationId xmlns:p14="http://schemas.microsoft.com/office/powerpoint/2010/main" val="264639816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含滑动变阻器的动态电路的分析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5" y="1635770"/>
            <a:ext cx="10694013" cy="3329758"/>
          </a:xfrm>
          <a:prstGeom prst="rect">
            <a:avLst/>
          </a:prstGeom>
        </p:spPr>
        <p:txBody>
          <a:bodyPr wrap="square">
            <a:spAutoFit/>
          </a:bodyPr>
          <a:lstStyle/>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14</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45</a:t>
            </a:r>
            <a:r>
              <a:rPr lang="zh-CN" altLang="en-US"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中三模</a:t>
            </a:r>
            <a:r>
              <a:rPr lang="en-US" altLang="zh-CN" sz="2400" spc="-8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电源电压保持不变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灯泡灯丝的电阻不变</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闭合开关</a:t>
            </a:r>
            <a:r>
              <a:rPr lang="en-US" altLang="zh-CN" sz="2400"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当滑动变阻器的滑片</a:t>
            </a:r>
            <a:r>
              <a:rPr lang="en-US" altLang="zh-CN" sz="2400" i="1" spc="-8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向右移动时</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下列说法正确的是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电流表示数变小</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电压表示数变大</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通过小灯泡的电流及其两端的电压都保持不变</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电流表的示数变大</a:t>
            </a: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电压表的示数变小</a:t>
            </a:r>
          </a:p>
          <a:p>
            <a:pPr algn="just">
              <a:lnSpc>
                <a:spcPct val="150000"/>
              </a:lnSpc>
            </a:pPr>
            <a:r>
              <a:rPr lang="en-US" altLang="zh-CN"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spc="-8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电流表和电压表的示数都逐渐变大</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B92E586-4851-4713-9F9D-86B208B13C1B}"/>
              </a:ext>
            </a:extLst>
          </p:cNvPr>
          <p:cNvSpPr/>
          <p:nvPr/>
        </p:nvSpPr>
        <p:spPr>
          <a:xfrm>
            <a:off x="10898800" y="2281190"/>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2" name="19CZ2-12.jpg" descr="id:2147491498;FounderCES">
            <a:extLst>
              <a:ext uri="{FF2B5EF4-FFF2-40B4-BE49-F238E27FC236}">
                <a16:creationId xmlns:a16="http://schemas.microsoft.com/office/drawing/2014/main" xmlns="" id="{86102FCF-188D-49EE-9B21-274A49455DCB}"/>
              </a:ext>
            </a:extLst>
          </p:cNvPr>
          <p:cNvPicPr/>
          <p:nvPr/>
        </p:nvPicPr>
        <p:blipFill>
          <a:blip r:embed="rId2"/>
          <a:stretch>
            <a:fillRect/>
          </a:stretch>
        </p:blipFill>
        <p:spPr>
          <a:xfrm>
            <a:off x="9094526" y="2964737"/>
            <a:ext cx="2356852" cy="2094980"/>
          </a:xfrm>
          <a:prstGeom prst="rect">
            <a:avLst/>
          </a:prstGeom>
        </p:spPr>
      </p:pic>
    </p:spTree>
    <p:extLst>
      <p:ext uri="{BB962C8B-B14F-4D97-AF65-F5344CB8AC3E}">
        <p14:creationId xmlns:p14="http://schemas.microsoft.com/office/powerpoint/2010/main" val="196274746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6" name="矩形 5"/>
          <p:cNvSpPr/>
          <p:nvPr/>
        </p:nvSpPr>
        <p:spPr>
          <a:xfrm>
            <a:off x="763113" y="1193402"/>
            <a:ext cx="5074980" cy="2711127"/>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16</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用如图</a:t>
            </a: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所示的装置探究“电流通过导体产生的热量与电流的关系”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相同烧瓶内装满了煤油</a:t>
            </a:r>
            <a:r>
              <a:rPr lang="en-US" altLang="zh-CN" sz="240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烧瓶中装入的煤油是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选填“导体”或“绝缘体”</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8FCDB407-73DE-4BBB-8AEF-614C1B916EF3}"/>
              </a:ext>
            </a:extLst>
          </p:cNvPr>
          <p:cNvSpPr/>
          <p:nvPr/>
        </p:nvSpPr>
        <p:spPr>
          <a:xfrm>
            <a:off x="4048770" y="2882214"/>
            <a:ext cx="1252905"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绝缘体</a:t>
            </a:r>
          </a:p>
        </p:txBody>
      </p:sp>
      <p:pic>
        <p:nvPicPr>
          <p:cNvPr id="11" name="18ZHONGKAOWULIBANG110.EPS" descr="id:2147491526;FounderCES">
            <a:extLst>
              <a:ext uri="{FF2B5EF4-FFF2-40B4-BE49-F238E27FC236}">
                <a16:creationId xmlns:a16="http://schemas.microsoft.com/office/drawing/2014/main" xmlns="" id="{EFEA742F-29BA-4E02-86DA-B0265C8C3BBE}"/>
              </a:ext>
            </a:extLst>
          </p:cNvPr>
          <p:cNvPicPr/>
          <p:nvPr/>
        </p:nvPicPr>
        <p:blipFill rotWithShape="1">
          <a:blip r:embed="rId2"/>
          <a:srcRect r="1677"/>
          <a:stretch/>
        </p:blipFill>
        <p:spPr>
          <a:xfrm>
            <a:off x="5855995" y="1478937"/>
            <a:ext cx="5507404" cy="2155217"/>
          </a:xfrm>
          <a:prstGeom prst="rect">
            <a:avLst/>
          </a:prstGeom>
        </p:spPr>
      </p:pic>
      <p:sp>
        <p:nvSpPr>
          <p:cNvPr id="12" name="矩形 11">
            <a:extLst>
              <a:ext uri="{FF2B5EF4-FFF2-40B4-BE49-F238E27FC236}">
                <a16:creationId xmlns:a16="http://schemas.microsoft.com/office/drawing/2014/main" xmlns="" id="{A16EE2C7-E298-49C0-8229-196CFC6DB618}"/>
              </a:ext>
            </a:extLst>
          </p:cNvPr>
          <p:cNvSpPr/>
          <p:nvPr/>
        </p:nvSpPr>
        <p:spPr>
          <a:xfrm>
            <a:off x="763113" y="3904529"/>
            <a:ext cx="10725503" cy="2674194"/>
          </a:xfrm>
          <a:prstGeom prst="rect">
            <a:avLst/>
          </a:prstGeom>
        </p:spPr>
        <p:txBody>
          <a:bodyPr wrap="square">
            <a:spAutoFit/>
          </a:bodyPr>
          <a:lstStyle/>
          <a:p>
            <a:pPr algn="just">
              <a:lnSpc>
                <a:spcPct val="14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请根据实物电路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在虚线框内画出对应的电路图</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为达到实验目的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选用的两根电阻丝</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与</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的阻值应</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的电流 </a:t>
            </a:r>
            <a:r>
              <a:rPr lang="en-US" altLang="zh-CN" sz="2400" dirty="0">
                <a:latin typeface="宋体" panose="02010600030101010101" pitchFamily="2" charset="-122"/>
                <a:ea typeface="宋体" panose="02010600030101010101" pitchFamily="2" charset="-122"/>
              </a:rPr>
              <a:t>_________(</a:t>
            </a:r>
            <a:r>
              <a:rPr lang="zh-CN" altLang="en-US" sz="2400" dirty="0">
                <a:latin typeface="宋体" panose="02010600030101010101" pitchFamily="2" charset="-122"/>
                <a:ea typeface="宋体" panose="02010600030101010101" pitchFamily="2" charset="-122"/>
              </a:rPr>
              <a:t>选填“大于”“小于”或“等于”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的电流</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通电一段时间后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乙烧瓶中玻璃管内液面上升的高度较大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说明</a:t>
            </a:r>
            <a:r>
              <a:rPr lang="en-US" altLang="zh-CN" sz="2400" dirty="0">
                <a:latin typeface="宋体" panose="02010600030101010101" pitchFamily="2" charset="-122"/>
                <a:ea typeface="宋体" panose="02010600030101010101" pitchFamily="2" charset="-122"/>
              </a:rPr>
              <a:t>____________</a:t>
            </a:r>
          </a:p>
          <a:p>
            <a:pPr algn="just">
              <a:lnSpc>
                <a:spcPct val="140000"/>
              </a:lnSpc>
            </a:pPr>
            <a:r>
              <a:rPr lang="en-US" altLang="zh-CN" sz="2400" dirty="0">
                <a:latin typeface="宋体" panose="02010600030101010101" pitchFamily="2" charset="-122"/>
                <a:ea typeface="宋体" panose="02010600030101010101" pitchFamily="2" charset="-122"/>
              </a:rPr>
              <a:t>_________________________________________________________.</a:t>
            </a:r>
          </a:p>
        </p:txBody>
      </p:sp>
      <p:sp>
        <p:nvSpPr>
          <p:cNvPr id="2" name="文本框 1">
            <a:extLst>
              <a:ext uri="{FF2B5EF4-FFF2-40B4-BE49-F238E27FC236}">
                <a16:creationId xmlns:a16="http://schemas.microsoft.com/office/drawing/2014/main" xmlns="" id="{195C8331-A4BD-4FED-AC80-3D9B5DE39A5F}"/>
              </a:ext>
            </a:extLst>
          </p:cNvPr>
          <p:cNvSpPr txBox="1"/>
          <p:nvPr/>
        </p:nvSpPr>
        <p:spPr>
          <a:xfrm>
            <a:off x="6834554" y="3504419"/>
            <a:ext cx="583814"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图</a:t>
            </a:r>
            <a:r>
              <a:rPr lang="en-US" altLang="zh-CN" sz="2000" dirty="0">
                <a:latin typeface="宋体" panose="02010600030101010101" pitchFamily="2" charset="-122"/>
                <a:ea typeface="宋体" panose="02010600030101010101" pitchFamily="2" charset="-122"/>
              </a:rPr>
              <a:t>1</a:t>
            </a:r>
            <a:endParaRPr lang="zh-CN" altLang="en-US" sz="2000" dirty="0">
              <a:latin typeface="宋体" panose="02010600030101010101" pitchFamily="2" charset="-122"/>
              <a:ea typeface="宋体" panose="02010600030101010101" pitchFamily="2" charset="-122"/>
            </a:endParaRPr>
          </a:p>
        </p:txBody>
      </p:sp>
      <p:sp>
        <p:nvSpPr>
          <p:cNvPr id="14" name="矩形 13">
            <a:extLst>
              <a:ext uri="{FF2B5EF4-FFF2-40B4-BE49-F238E27FC236}">
                <a16:creationId xmlns:a16="http://schemas.microsoft.com/office/drawing/2014/main" xmlns="" id="{0EA68049-1C67-42C3-B95A-53B14460BC0A}"/>
              </a:ext>
            </a:extLst>
          </p:cNvPr>
          <p:cNvSpPr/>
          <p:nvPr/>
        </p:nvSpPr>
        <p:spPr>
          <a:xfrm>
            <a:off x="8339416" y="4488276"/>
            <a:ext cx="863200"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15" name="矩形 14">
            <a:extLst>
              <a:ext uri="{FF2B5EF4-FFF2-40B4-BE49-F238E27FC236}">
                <a16:creationId xmlns:a16="http://schemas.microsoft.com/office/drawing/2014/main" xmlns="" id="{486B8269-4039-4713-9496-8A48A3EB4517}"/>
              </a:ext>
            </a:extLst>
          </p:cNvPr>
          <p:cNvSpPr/>
          <p:nvPr/>
        </p:nvSpPr>
        <p:spPr>
          <a:xfrm>
            <a:off x="1118001" y="5057685"/>
            <a:ext cx="863200"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sp>
        <p:nvSpPr>
          <p:cNvPr id="16" name="矩形 15">
            <a:extLst>
              <a:ext uri="{FF2B5EF4-FFF2-40B4-BE49-F238E27FC236}">
                <a16:creationId xmlns:a16="http://schemas.microsoft.com/office/drawing/2014/main" xmlns="" id="{222CF5E6-7BB3-4723-9C3C-CB5C200B41BE}"/>
              </a:ext>
            </a:extLst>
          </p:cNvPr>
          <p:cNvSpPr/>
          <p:nvPr/>
        </p:nvSpPr>
        <p:spPr>
          <a:xfrm>
            <a:off x="763113" y="5461869"/>
            <a:ext cx="10725503" cy="1113766"/>
          </a:xfrm>
          <a:prstGeom prst="rect">
            <a:avLst/>
          </a:prstGeom>
        </p:spPr>
        <p:txBody>
          <a:bodyPr wrap="square">
            <a:spAutoFit/>
          </a:bodyPr>
          <a:lstStyle/>
          <a:p>
            <a:pPr algn="just">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在通电时间和电阻相同的情况下</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通过导体的电流越大</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导体产生的热量越多</a:t>
            </a:r>
          </a:p>
        </p:txBody>
      </p:sp>
      <p:pic>
        <p:nvPicPr>
          <p:cNvPr id="17" name="18ZHONGKAOWULIBANG114.EPS" descr="id:2147513955;FounderCES">
            <a:extLst>
              <a:ext uri="{FF2B5EF4-FFF2-40B4-BE49-F238E27FC236}">
                <a16:creationId xmlns:a16="http://schemas.microsoft.com/office/drawing/2014/main" xmlns="" id="{4C1C4747-9963-4AA3-81B5-BBDA5F13C80D}"/>
              </a:ext>
            </a:extLst>
          </p:cNvPr>
          <p:cNvPicPr/>
          <p:nvPr/>
        </p:nvPicPr>
        <p:blipFill>
          <a:blip r:embed="rId3"/>
          <a:stretch>
            <a:fillRect/>
          </a:stretch>
        </p:blipFill>
        <p:spPr>
          <a:xfrm>
            <a:off x="8955213" y="1856653"/>
            <a:ext cx="2296840" cy="1487226"/>
          </a:xfrm>
          <a:prstGeom prst="rect">
            <a:avLst/>
          </a:prstGeom>
        </p:spPr>
      </p:pic>
    </p:spTree>
    <p:extLst>
      <p:ext uri="{BB962C8B-B14F-4D97-AF65-F5344CB8AC3E}">
        <p14:creationId xmlns:p14="http://schemas.microsoft.com/office/powerpoint/2010/main" val="1704783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6" name="矩形 5"/>
          <p:cNvSpPr/>
          <p:nvPr/>
        </p:nvSpPr>
        <p:spPr>
          <a:xfrm>
            <a:off x="763112" y="1193402"/>
            <a:ext cx="10690333" cy="2221762"/>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小红用如图</a:t>
            </a: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所示的装置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进一步探究“电流通过导体产生的热量与电流的关系”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经多次实验测量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收集实验数据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绘制了烧瓶中玻璃管内液面上升的高度</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dirty="0">
                <a:latin typeface="宋体" panose="02010600030101010101" pitchFamily="2" charset="-122"/>
                <a:ea typeface="宋体" panose="02010600030101010101" pitchFamily="2" charset="-122"/>
              </a:rPr>
              <a:t>与电流</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latin typeface="宋体" panose="02010600030101010101" pitchFamily="2" charset="-122"/>
                <a:ea typeface="宋体" panose="02010600030101010101" pitchFamily="2" charset="-122"/>
              </a:rPr>
              <a:t>的关系图像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根据焦耳定律可知</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图</a:t>
            </a: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中能正确反映</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latin typeface="宋体" panose="02010600030101010101" pitchFamily="2" charset="-122"/>
                <a:ea typeface="宋体" panose="02010600030101010101" pitchFamily="2" charset="-122"/>
              </a:rPr>
              <a:t>关系的是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8FCDB407-73DE-4BBB-8AEF-614C1B916EF3}"/>
              </a:ext>
            </a:extLst>
          </p:cNvPr>
          <p:cNvSpPr/>
          <p:nvPr/>
        </p:nvSpPr>
        <p:spPr>
          <a:xfrm>
            <a:off x="1575202" y="2937771"/>
            <a:ext cx="417722" cy="461665"/>
          </a:xfrm>
          <a:prstGeom prst="rect">
            <a:avLst/>
          </a:prstGeom>
        </p:spPr>
        <p:txBody>
          <a:bodyPr wrap="square">
            <a:spAutoFit/>
          </a:bodyPr>
          <a:lstStyle/>
          <a:p>
            <a:pPr algn="ct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 name="文本框 1">
            <a:extLst>
              <a:ext uri="{FF2B5EF4-FFF2-40B4-BE49-F238E27FC236}">
                <a16:creationId xmlns:a16="http://schemas.microsoft.com/office/drawing/2014/main" xmlns="" id="{195C8331-A4BD-4FED-AC80-3D9B5DE39A5F}"/>
              </a:ext>
            </a:extLst>
          </p:cNvPr>
          <p:cNvSpPr txBox="1"/>
          <p:nvPr/>
        </p:nvSpPr>
        <p:spPr>
          <a:xfrm>
            <a:off x="2564807" y="5636926"/>
            <a:ext cx="583814"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图</a:t>
            </a:r>
            <a:r>
              <a:rPr lang="en-US" altLang="zh-CN" sz="2000" dirty="0">
                <a:latin typeface="宋体" panose="02010600030101010101" pitchFamily="2" charset="-122"/>
                <a:ea typeface="宋体" panose="02010600030101010101" pitchFamily="2" charset="-122"/>
              </a:rPr>
              <a:t>2</a:t>
            </a:r>
            <a:endParaRPr lang="zh-CN" altLang="en-US" sz="2000" dirty="0">
              <a:latin typeface="宋体" panose="02010600030101010101" pitchFamily="2" charset="-122"/>
              <a:ea typeface="宋体" panose="02010600030101010101" pitchFamily="2" charset="-122"/>
            </a:endParaRPr>
          </a:p>
        </p:txBody>
      </p:sp>
      <p:pic>
        <p:nvPicPr>
          <p:cNvPr id="13" name="18zhongkgaobang28.jpg" descr="id:2147491533;FounderCES">
            <a:extLst>
              <a:ext uri="{FF2B5EF4-FFF2-40B4-BE49-F238E27FC236}">
                <a16:creationId xmlns:a16="http://schemas.microsoft.com/office/drawing/2014/main" xmlns="" id="{B339D83A-2A6C-41CE-B55B-80CE17CA96F4}"/>
              </a:ext>
            </a:extLst>
          </p:cNvPr>
          <p:cNvPicPr/>
          <p:nvPr/>
        </p:nvPicPr>
        <p:blipFill>
          <a:blip r:embed="rId2"/>
          <a:stretch>
            <a:fillRect/>
          </a:stretch>
        </p:blipFill>
        <p:spPr>
          <a:xfrm>
            <a:off x="1307407" y="3415164"/>
            <a:ext cx="3098615" cy="2094682"/>
          </a:xfrm>
          <a:prstGeom prst="rect">
            <a:avLst/>
          </a:prstGeom>
        </p:spPr>
      </p:pic>
      <p:pic>
        <p:nvPicPr>
          <p:cNvPr id="18" name="18ZHONGKAOWULIBANG111.EPS" descr="id:2147491540;FounderCES">
            <a:extLst>
              <a:ext uri="{FF2B5EF4-FFF2-40B4-BE49-F238E27FC236}">
                <a16:creationId xmlns:a16="http://schemas.microsoft.com/office/drawing/2014/main" xmlns="" id="{3FF3D61D-1F44-4088-8D39-DE969E584CD2}"/>
              </a:ext>
            </a:extLst>
          </p:cNvPr>
          <p:cNvPicPr/>
          <p:nvPr/>
        </p:nvPicPr>
        <p:blipFill>
          <a:blip r:embed="rId3"/>
          <a:stretch>
            <a:fillRect/>
          </a:stretch>
        </p:blipFill>
        <p:spPr>
          <a:xfrm>
            <a:off x="5276727" y="3853626"/>
            <a:ext cx="5607866" cy="1761710"/>
          </a:xfrm>
          <a:prstGeom prst="rect">
            <a:avLst/>
          </a:prstGeom>
        </p:spPr>
      </p:pic>
      <p:sp>
        <p:nvSpPr>
          <p:cNvPr id="19" name="文本框 18">
            <a:extLst>
              <a:ext uri="{FF2B5EF4-FFF2-40B4-BE49-F238E27FC236}">
                <a16:creationId xmlns:a16="http://schemas.microsoft.com/office/drawing/2014/main" xmlns="" id="{38648166-5D0C-4EC3-8677-CE6924811400}"/>
              </a:ext>
            </a:extLst>
          </p:cNvPr>
          <p:cNvSpPr txBox="1"/>
          <p:nvPr/>
        </p:nvSpPr>
        <p:spPr>
          <a:xfrm>
            <a:off x="7788753" y="5636926"/>
            <a:ext cx="583814"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图</a:t>
            </a:r>
            <a:r>
              <a:rPr lang="en-US" altLang="zh-CN" sz="2000" dirty="0">
                <a:latin typeface="宋体" panose="02010600030101010101" pitchFamily="2" charset="-122"/>
                <a:ea typeface="宋体" panose="02010600030101010101" pitchFamily="2" charset="-122"/>
              </a:rPr>
              <a:t>3</a:t>
            </a:r>
            <a:endParaRPr lang="zh-CN" altLang="en-US" sz="20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18552641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6" name="矩形 5"/>
          <p:cNvSpPr/>
          <p:nvPr/>
        </p:nvSpPr>
        <p:spPr>
          <a:xfrm>
            <a:off x="763112" y="1193402"/>
            <a:ext cx="10690333" cy="1113766"/>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(6)</a:t>
            </a:r>
            <a:r>
              <a:rPr lang="zh-CN" altLang="en-US" sz="2400" dirty="0">
                <a:latin typeface="宋体" panose="02010600030101010101" pitchFamily="2" charset="-122"/>
                <a:ea typeface="宋体" panose="02010600030101010101" pitchFamily="2" charset="-122"/>
              </a:rPr>
              <a:t>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30000" dirty="0">
                <a:latin typeface="宋体" panose="02010600030101010101" pitchFamily="2" charset="-122"/>
                <a:ea typeface="宋体" panose="02010600030101010101" pitchFamily="2"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Rt</a:t>
            </a:r>
            <a:r>
              <a:rPr lang="zh-CN" altLang="en-US" sz="2400" dirty="0">
                <a:latin typeface="宋体" panose="02010600030101010101" pitchFamily="2" charset="-122"/>
                <a:ea typeface="宋体" panose="02010600030101010101" pitchFamily="2" charset="-122"/>
              </a:rPr>
              <a:t>可以计算电流通过任何用电器产生的热量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能用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UIt</a:t>
            </a:r>
            <a:r>
              <a:rPr lang="zh-CN" altLang="en-US" sz="2400" dirty="0">
                <a:latin typeface="宋体" panose="02010600030101010101" pitchFamily="2" charset="-122"/>
                <a:ea typeface="宋体" panose="02010600030101010101" pitchFamily="2" charset="-122"/>
              </a:rPr>
              <a:t>计算电流通过任何用电器产生的热量吗</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请用实例说明原因</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8FCDB407-73DE-4BBB-8AEF-614C1B916EF3}"/>
              </a:ext>
            </a:extLst>
          </p:cNvPr>
          <p:cNvSpPr/>
          <p:nvPr/>
        </p:nvSpPr>
        <p:spPr>
          <a:xfrm>
            <a:off x="763111" y="2307168"/>
            <a:ext cx="10690333" cy="1667764"/>
          </a:xfrm>
          <a:prstGeom prst="rect">
            <a:avLst/>
          </a:prstGeom>
        </p:spPr>
        <p:txBody>
          <a:bodyPr wrap="square">
            <a:spAutoFit/>
          </a:bodyPr>
          <a:lstStyle/>
          <a:p>
            <a:pPr algn="just">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电动机工作时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消耗的电能为</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b="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UIt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但其消耗的电能转化为机械能和内能</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则</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W</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b="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Rt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所以当电流通过有些用电器时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其产生的热量是不能用</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b="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UIt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来计算的</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合理即可</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5571362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1667764"/>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(7)</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若用图</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中的实验器材探究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电流通过导体产生的热量与电阻的关系</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则需要对实验装置进行的调整是</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_____________________________________________</a:t>
            </a:r>
          </a:p>
          <a:p>
            <a:pPr>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_________________________.</a:t>
            </a:r>
            <a:endParaRPr lang="zh-CN" altLang="en-US" sz="2400" dirty="0">
              <a:latin typeface="宋体" panose="02010600030101010101" pitchFamily="2" charset="-122"/>
              <a:ea typeface="宋体" panose="02010600030101010101" pitchFamily="2" charset="-122"/>
            </a:endParaRPr>
          </a:p>
        </p:txBody>
      </p:sp>
      <p:pic>
        <p:nvPicPr>
          <p:cNvPr id="10" name="18ZHONGKAOWULIBANG110.EPS" descr="id:2147491526;FounderCES">
            <a:extLst>
              <a:ext uri="{FF2B5EF4-FFF2-40B4-BE49-F238E27FC236}">
                <a16:creationId xmlns:a16="http://schemas.microsoft.com/office/drawing/2014/main" xmlns="" id="{EA4659C2-6425-46BC-BE1C-591156794E42}"/>
              </a:ext>
            </a:extLst>
          </p:cNvPr>
          <p:cNvPicPr/>
          <p:nvPr/>
        </p:nvPicPr>
        <p:blipFill rotWithShape="1">
          <a:blip r:embed="rId2"/>
          <a:srcRect r="57834"/>
          <a:stretch/>
        </p:blipFill>
        <p:spPr>
          <a:xfrm>
            <a:off x="4915059" y="3454396"/>
            <a:ext cx="2361882" cy="2155217"/>
          </a:xfrm>
          <a:prstGeom prst="rect">
            <a:avLst/>
          </a:prstGeom>
        </p:spPr>
      </p:pic>
      <p:sp>
        <p:nvSpPr>
          <p:cNvPr id="11" name="文本框 10">
            <a:extLst>
              <a:ext uri="{FF2B5EF4-FFF2-40B4-BE49-F238E27FC236}">
                <a16:creationId xmlns:a16="http://schemas.microsoft.com/office/drawing/2014/main" xmlns="" id="{22F509B0-2FAF-4036-AC6E-0601AF3D88CD}"/>
              </a:ext>
            </a:extLst>
          </p:cNvPr>
          <p:cNvSpPr txBox="1"/>
          <p:nvPr/>
        </p:nvSpPr>
        <p:spPr>
          <a:xfrm>
            <a:off x="5812465" y="5577015"/>
            <a:ext cx="583814"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图</a:t>
            </a:r>
            <a:r>
              <a:rPr lang="en-US" altLang="zh-CN" sz="2000" dirty="0">
                <a:latin typeface="宋体" panose="02010600030101010101" pitchFamily="2" charset="-122"/>
                <a:ea typeface="宋体" panose="02010600030101010101" pitchFamily="2" charset="-122"/>
              </a:rPr>
              <a:t>1</a:t>
            </a:r>
            <a:endParaRPr lang="zh-CN" altLang="en-US" sz="2000" dirty="0">
              <a:latin typeface="宋体" panose="02010600030101010101" pitchFamily="2" charset="-122"/>
              <a:ea typeface="宋体" panose="02010600030101010101" pitchFamily="2" charset="-122"/>
            </a:endParaRPr>
          </a:p>
        </p:txBody>
      </p:sp>
      <p:sp>
        <p:nvSpPr>
          <p:cNvPr id="12" name="矩形 11">
            <a:extLst>
              <a:ext uri="{FF2B5EF4-FFF2-40B4-BE49-F238E27FC236}">
                <a16:creationId xmlns:a16="http://schemas.microsoft.com/office/drawing/2014/main" xmlns="" id="{F90F2268-A9CD-489A-BA58-0B5BF6A82DFD}"/>
              </a:ext>
            </a:extLst>
          </p:cNvPr>
          <p:cNvSpPr/>
          <p:nvPr/>
        </p:nvSpPr>
        <p:spPr>
          <a:xfrm>
            <a:off x="738554" y="2225661"/>
            <a:ext cx="10714892" cy="1113766"/>
          </a:xfrm>
          <a:prstGeom prst="rect">
            <a:avLst/>
          </a:prstGeom>
        </p:spPr>
        <p:txBody>
          <a:bodyPr wrap="square">
            <a:spAutoFit/>
          </a:bodyPr>
          <a:lstStyle/>
          <a:p>
            <a:pPr algn="just">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拆去</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将甲、乙两烧瓶中其中一根电阻丝换成阻值不同的电阻丝</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合理即可</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920507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3883755"/>
          </a:xfrm>
          <a:prstGeom prst="rect">
            <a:avLst/>
          </a:prstGeom>
        </p:spPr>
        <p:txBody>
          <a:bodyPr wrap="square">
            <a:spAutoFit/>
          </a:bodyPr>
          <a:lstStyle/>
          <a:p>
            <a:pPr algn="just">
              <a:lnSpc>
                <a:spcPct val="150000"/>
              </a:lnSpc>
            </a:pPr>
            <a:r>
              <a:rPr lang="zh-CN" altLang="en-US"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实验器材与装置</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被加热的物质选用</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煤油或空气</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的原因</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:①</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不导电</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对实验结果影响较小</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;②</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比热容小</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实验现象明显</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对被加热物质的要求</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物质的</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种类、质量、初温均相同</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zh-CN" altLang="en-US"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实验操作要点</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转换法的应用</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利用</a:t>
            </a:r>
            <a:r>
              <a:rPr lang="en-US" altLang="zh-CN" sz="2400" u="wavyHeavy" dirty="0">
                <a:solidFill>
                  <a:srgbClr val="000000"/>
                </a:solidFill>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形管中液面高度变化</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温度计示数变化</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玻璃管中液面高度变化</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或</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气球体积变化</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等反映电阻丝产生热量的多少</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1271254074"/>
      </p:ext>
    </p:extLst>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4995022"/>
              </a:xfrm>
              <a:prstGeom prst="rect">
                <a:avLst/>
              </a:prstGeom>
            </p:spPr>
            <p:txBody>
              <a:bodyPr wrap="square">
                <a:spAutoFit/>
              </a:bodyPr>
              <a:lstStyle/>
              <a:p>
                <a:pPr algn="just">
                  <a:lnSpc>
                    <a:spcPct val="14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串、并联电路的等效电阻</a:t>
                </a:r>
              </a:p>
              <a:p>
                <a:pPr algn="just">
                  <a:lnSpc>
                    <a:spcPct val="140000"/>
                  </a:lnSpc>
                </a:pPr>
                <a:r>
                  <a:rPr lang="en-US" altLang="zh-CN" sz="2400" spc="-50" dirty="0">
                    <a:latin typeface="宋体" panose="02010600030101010101" pitchFamily="2" charset="-122"/>
                    <a:ea typeface="宋体" panose="02010600030101010101" pitchFamily="2" charset="-122"/>
                  </a:rPr>
                  <a:t>ⅰ.</a:t>
                </a:r>
                <a:r>
                  <a:rPr lang="zh-CN" altLang="en-US" sz="2400" spc="-50" dirty="0">
                    <a:latin typeface="宋体" panose="02010600030101010101" pitchFamily="2" charset="-122"/>
                    <a:ea typeface="宋体" panose="02010600030101010101" pitchFamily="2" charset="-122"/>
                  </a:rPr>
                  <a:t>串联电路等效电阻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串联电路的总电阻等于各电阻之和</a:t>
                </a:r>
                <a:endParaRPr lang="en-US" altLang="zh-CN" sz="2400" spc="-50" dirty="0">
                  <a:latin typeface="宋体" panose="02010600030101010101" pitchFamily="2" charset="-122"/>
                  <a:ea typeface="宋体" panose="02010600030101010101" pitchFamily="2" charset="-122"/>
                </a:endParaRPr>
              </a:p>
              <a:p>
                <a:pPr algn="ctr">
                  <a:lnSpc>
                    <a:spcPct val="140000"/>
                  </a:lnSpc>
                </a:pP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1</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2</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i="1" spc="-50" baseline="-25000" dirty="0">
                    <a:latin typeface="Times New Roman" panose="02020603050405020304" pitchFamily="18" charset="0"/>
                    <a:ea typeface="宋体" panose="02010600030101010101" pitchFamily="2" charset="-122"/>
                    <a:cs typeface="Times New Roman" panose="02020603050405020304" pitchFamily="18" charset="0"/>
                  </a:rPr>
                  <a:t>n</a:t>
                </a:r>
                <a:endParaRPr lang="en-US" altLang="zh-CN" sz="2400" spc="-50" dirty="0">
                  <a:latin typeface="宋体" panose="02010600030101010101" pitchFamily="2" charset="-122"/>
                  <a:ea typeface="宋体" panose="02010600030101010101" pitchFamily="2" charset="-122"/>
                </a:endParaRPr>
              </a:p>
              <a:p>
                <a:pPr algn="just">
                  <a:lnSpc>
                    <a:spcPct val="140000"/>
                  </a:lnSpc>
                </a:pPr>
                <a:r>
                  <a:rPr lang="zh-CN" altLang="en-US" sz="2400" spc="-50" dirty="0">
                    <a:latin typeface="宋体" panose="02010600030101010101" pitchFamily="2" charset="-122"/>
                    <a:ea typeface="宋体" panose="02010600030101010101" pitchFamily="2" charset="-122"/>
                  </a:rPr>
                  <a:t>   特别地</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n</a:t>
                </a:r>
                <a:r>
                  <a:rPr lang="zh-CN" altLang="en-US" sz="2400" spc="-50" dirty="0">
                    <a:latin typeface="宋体" panose="02010600030101010101" pitchFamily="2" charset="-122"/>
                    <a:ea typeface="宋体" panose="02010600030101010101" pitchFamily="2" charset="-122"/>
                  </a:rPr>
                  <a:t>个相同的电阻</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0</a:t>
                </a:r>
                <a:r>
                  <a:rPr lang="zh-CN" altLang="en-US" sz="2400" spc="-50" dirty="0">
                    <a:latin typeface="宋体" panose="02010600030101010101" pitchFamily="2" charset="-122"/>
                    <a:ea typeface="宋体" panose="02010600030101010101" pitchFamily="2" charset="-122"/>
                  </a:rPr>
                  <a:t>串联时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总电阻</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5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 </a:t>
                </a:r>
              </a:p>
              <a:p>
                <a:pPr algn="just">
                  <a:lnSpc>
                    <a:spcPct val="140000"/>
                  </a:lnSpc>
                </a:pPr>
                <a:r>
                  <a:rPr lang="en-US" altLang="zh-CN" sz="2400" spc="-50" dirty="0">
                    <a:latin typeface="宋体" panose="02010600030101010101" pitchFamily="2" charset="-122"/>
                    <a:ea typeface="宋体" panose="02010600030101010101" pitchFamily="2" charset="-122"/>
                  </a:rPr>
                  <a:t>ⅱ.</a:t>
                </a:r>
                <a:r>
                  <a:rPr lang="zh-CN" altLang="en-US" sz="2400" spc="-50" dirty="0">
                    <a:latin typeface="宋体" panose="02010600030101010101" pitchFamily="2" charset="-122"/>
                    <a:ea typeface="宋体" panose="02010600030101010101" pitchFamily="2" charset="-122"/>
                  </a:rPr>
                  <a:t>并联电路等效电阻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并联电路的总电阻的倒数等于各支路电阻倒数之和</a:t>
                </a:r>
                <a:endParaRPr lang="en-US" altLang="zh-CN" sz="2400" spc="-50" dirty="0">
                  <a:latin typeface="宋体" panose="02010600030101010101" pitchFamily="2" charset="-122"/>
                  <a:ea typeface="宋体" panose="02010600030101010101" pitchFamily="2" charset="-122"/>
                </a:endParaRPr>
              </a:p>
              <a:p>
                <a:pPr algn="just">
                  <a:lnSpc>
                    <a:spcPct val="140000"/>
                  </a:lnSpc>
                </a:pPr>
                <a14:m>
                  <m:oMathPara xmlns:m="http://schemas.openxmlformats.org/officeDocument/2006/math">
                    <m:oMathParaPr>
                      <m:jc m:val="centerGroup"/>
                    </m:oMathParaPr>
                    <m:oMath xmlns:m="http://schemas.openxmlformats.org/officeDocument/2006/math">
                      <m:f>
                        <m:fPr>
                          <m:ctrlPr>
                            <a:rPr lang="en-US" altLang="zh-CN" sz="2000" i="1" spc="-50" dirty="0" smtClean="0">
                              <a:latin typeface="Cambria Math"/>
                              <a:ea typeface="宋体" panose="02010600030101010101" pitchFamily="2" charset="-122"/>
                            </a:rPr>
                          </m:ctrlPr>
                        </m:fPr>
                        <m:num>
                          <m:r>
                            <a:rPr lang="en-US" altLang="zh-CN" sz="2000" i="1" spc="-50" dirty="0" smtClean="0">
                              <a:latin typeface="Cambria Math" panose="02040503050406030204" pitchFamily="18" charset="0"/>
                              <a:ea typeface="宋体" panose="02010600030101010101" pitchFamily="2" charset="-122"/>
                            </a:rPr>
                            <m:t>1</m:t>
                          </m:r>
                        </m:num>
                        <m:den>
                          <m:r>
                            <a:rPr lang="en-US" altLang="zh-CN" sz="2000" i="1" spc="-50" dirty="0" smtClean="0">
                              <a:latin typeface="Cambria Math" panose="02040503050406030204" pitchFamily="18" charset="0"/>
                              <a:ea typeface="宋体" panose="02010600030101010101" pitchFamily="2" charset="-122"/>
                            </a:rPr>
                            <m:t>𝑅</m:t>
                          </m:r>
                        </m:den>
                      </m:f>
                      <m:r>
                        <a:rPr lang="en-US" altLang="zh-CN" sz="2000" i="1" spc="-50" dirty="0" smtClean="0">
                          <a:latin typeface="Cambria Math" panose="02040503050406030204" pitchFamily="18" charset="0"/>
                          <a:ea typeface="宋体" panose="02010600030101010101" pitchFamily="2" charset="-122"/>
                        </a:rPr>
                        <m:t>=</m:t>
                      </m:r>
                      <m:f>
                        <m:fPr>
                          <m:ctrlPr>
                            <a:rPr lang="en-US" altLang="zh-CN" sz="2000" i="1" spc="-50" dirty="0" smtClean="0">
                              <a:latin typeface="Cambria Math"/>
                              <a:ea typeface="宋体" panose="02010600030101010101" pitchFamily="2" charset="-122"/>
                            </a:rPr>
                          </m:ctrlPr>
                        </m:fPr>
                        <m:num>
                          <m:r>
                            <a:rPr lang="en-US" altLang="zh-CN" sz="2000" i="1" spc="-50" dirty="0" smtClean="0">
                              <a:latin typeface="Cambria Math" panose="02040503050406030204" pitchFamily="18" charset="0"/>
                              <a:ea typeface="宋体" panose="02010600030101010101" pitchFamily="2" charset="-122"/>
                            </a:rPr>
                            <m:t>1</m:t>
                          </m:r>
                        </m:num>
                        <m:den>
                          <m:sSub>
                            <m:sSubPr>
                              <m:ctrlPr>
                                <a:rPr lang="en-US" altLang="zh-CN" sz="2000" i="1" spc="-50" dirty="0" smtClean="0">
                                  <a:latin typeface="Cambria Math"/>
                                  <a:ea typeface="宋体" panose="02010600030101010101" pitchFamily="2" charset="-122"/>
                                </a:rPr>
                              </m:ctrlPr>
                            </m:sSubPr>
                            <m:e>
                              <m:r>
                                <a:rPr lang="en-US" altLang="zh-CN" sz="2000" i="1" spc="-50" dirty="0" smtClean="0">
                                  <a:latin typeface="Cambria Math" panose="02040503050406030204" pitchFamily="18" charset="0"/>
                                  <a:ea typeface="宋体" panose="02010600030101010101" pitchFamily="2" charset="-122"/>
                                </a:rPr>
                                <m:t>𝑅</m:t>
                              </m:r>
                            </m:e>
                            <m:sub>
                              <m:r>
                                <a:rPr lang="en-US" altLang="zh-CN" sz="2000" i="1" spc="-50" dirty="0" smtClean="0">
                                  <a:latin typeface="Cambria Math" panose="02040503050406030204" pitchFamily="18" charset="0"/>
                                  <a:ea typeface="宋体" panose="02010600030101010101" pitchFamily="2" charset="-122"/>
                                </a:rPr>
                                <m:t>1</m:t>
                              </m:r>
                            </m:sub>
                          </m:sSub>
                        </m:den>
                      </m:f>
                      <m:r>
                        <a:rPr lang="en-US" altLang="zh-CN" sz="2000" i="1" spc="-50" dirty="0" smtClean="0">
                          <a:latin typeface="Cambria Math" panose="02040503050406030204" pitchFamily="18" charset="0"/>
                          <a:ea typeface="宋体" panose="02010600030101010101" pitchFamily="2" charset="-122"/>
                        </a:rPr>
                        <m:t>+</m:t>
                      </m:r>
                      <m:f>
                        <m:fPr>
                          <m:ctrlPr>
                            <a:rPr lang="en-US" altLang="zh-CN" sz="2000" i="1" spc="-50" dirty="0" smtClean="0">
                              <a:latin typeface="Cambria Math"/>
                              <a:ea typeface="宋体" panose="02010600030101010101" pitchFamily="2" charset="-122"/>
                            </a:rPr>
                          </m:ctrlPr>
                        </m:fPr>
                        <m:num>
                          <m:r>
                            <a:rPr lang="en-US" altLang="zh-CN" sz="2000" i="1" spc="-50" dirty="0" smtClean="0">
                              <a:latin typeface="Cambria Math" panose="02040503050406030204" pitchFamily="18" charset="0"/>
                              <a:ea typeface="宋体" panose="02010600030101010101" pitchFamily="2" charset="-122"/>
                            </a:rPr>
                            <m:t>1</m:t>
                          </m:r>
                        </m:num>
                        <m:den>
                          <m:sSub>
                            <m:sSubPr>
                              <m:ctrlPr>
                                <a:rPr lang="en-US" altLang="zh-CN" sz="2000" i="1" spc="-50" dirty="0" smtClean="0">
                                  <a:latin typeface="Cambria Math"/>
                                  <a:ea typeface="宋体" panose="02010600030101010101" pitchFamily="2" charset="-122"/>
                                </a:rPr>
                              </m:ctrlPr>
                            </m:sSubPr>
                            <m:e>
                              <m:r>
                                <a:rPr lang="en-US" altLang="zh-CN" sz="2000" i="1" spc="-50" dirty="0" smtClean="0">
                                  <a:latin typeface="Cambria Math" panose="02040503050406030204" pitchFamily="18" charset="0"/>
                                  <a:ea typeface="宋体" panose="02010600030101010101" pitchFamily="2" charset="-122"/>
                                </a:rPr>
                                <m:t>𝑅</m:t>
                              </m:r>
                            </m:e>
                            <m:sub>
                              <m:r>
                                <a:rPr lang="en-US" altLang="zh-CN" sz="2000" i="1" spc="-50" dirty="0" smtClean="0">
                                  <a:latin typeface="Cambria Math" panose="02040503050406030204" pitchFamily="18" charset="0"/>
                                  <a:ea typeface="宋体" panose="02010600030101010101" pitchFamily="2" charset="-122"/>
                                </a:rPr>
                                <m:t>2</m:t>
                              </m:r>
                            </m:sub>
                          </m:sSub>
                        </m:den>
                      </m:f>
                      <m:r>
                        <a:rPr lang="en-US" altLang="zh-CN" sz="2000" i="1" spc="-50" dirty="0" smtClean="0">
                          <a:latin typeface="Cambria Math" panose="02040503050406030204" pitchFamily="18" charset="0"/>
                          <a:ea typeface="宋体" panose="02010600030101010101" pitchFamily="2" charset="-122"/>
                        </a:rPr>
                        <m:t>+…+</m:t>
                      </m:r>
                      <m:f>
                        <m:fPr>
                          <m:ctrlPr>
                            <a:rPr lang="en-US" altLang="zh-CN" sz="2000" i="1" spc="-50" dirty="0" smtClean="0">
                              <a:latin typeface="Cambria Math"/>
                              <a:ea typeface="宋体" panose="02010600030101010101" pitchFamily="2" charset="-122"/>
                            </a:rPr>
                          </m:ctrlPr>
                        </m:fPr>
                        <m:num>
                          <m:r>
                            <a:rPr lang="en-US" altLang="zh-CN" sz="2000" i="1" spc="-50" dirty="0" smtClean="0">
                              <a:latin typeface="Cambria Math" panose="02040503050406030204" pitchFamily="18" charset="0"/>
                              <a:ea typeface="宋体" panose="02010600030101010101" pitchFamily="2" charset="-122"/>
                            </a:rPr>
                            <m:t>1</m:t>
                          </m:r>
                        </m:num>
                        <m:den>
                          <m:sSub>
                            <m:sSubPr>
                              <m:ctrlPr>
                                <a:rPr lang="en-US" altLang="zh-CN" sz="2000" i="1" spc="-50" dirty="0" err="1" smtClean="0">
                                  <a:latin typeface="Cambria Math"/>
                                  <a:ea typeface="宋体" panose="02010600030101010101" pitchFamily="2" charset="-122"/>
                                </a:rPr>
                              </m:ctrlPr>
                            </m:sSubPr>
                            <m:e>
                              <m:r>
                                <a:rPr lang="en-US" altLang="zh-CN" sz="2000" i="1" spc="-50" dirty="0" err="1">
                                  <a:latin typeface="Cambria Math" panose="02040503050406030204" pitchFamily="18" charset="0"/>
                                  <a:ea typeface="宋体" panose="02010600030101010101" pitchFamily="2" charset="-122"/>
                                </a:rPr>
                                <m:t>𝑅</m:t>
                              </m:r>
                            </m:e>
                            <m:sub>
                              <m:r>
                                <a:rPr lang="en-US" altLang="zh-CN" sz="2000" i="1" spc="-50" dirty="0" err="1">
                                  <a:latin typeface="Cambria Math" panose="02040503050406030204" pitchFamily="18" charset="0"/>
                                  <a:ea typeface="宋体" panose="02010600030101010101" pitchFamily="2" charset="-122"/>
                                </a:rPr>
                                <m:t>𝑛</m:t>
                              </m:r>
                            </m:sub>
                          </m:sSub>
                        </m:den>
                      </m:f>
                      <m:r>
                        <a:rPr lang="en-US" altLang="zh-CN" sz="2000" i="1" spc="-50" dirty="0">
                          <a:latin typeface="Cambria Math" panose="02040503050406030204" pitchFamily="18" charset="0"/>
                          <a:ea typeface="宋体" panose="02010600030101010101" pitchFamily="2" charset="-122"/>
                        </a:rPr>
                        <m:t> </m:t>
                      </m:r>
                    </m:oMath>
                  </m:oMathPara>
                </a14:m>
                <a:endParaRPr lang="en-US" altLang="zh-CN" sz="2000" spc="-50" dirty="0">
                  <a:latin typeface="宋体" panose="02010600030101010101" pitchFamily="2" charset="-122"/>
                  <a:ea typeface="宋体" panose="02010600030101010101" pitchFamily="2" charset="-122"/>
                </a:endParaRPr>
              </a:p>
              <a:p>
                <a:pPr algn="just">
                  <a:lnSpc>
                    <a:spcPct val="140000"/>
                  </a:lnSpc>
                </a:pPr>
                <a:r>
                  <a:rPr lang="zh-CN" altLang="en-US" sz="2400" spc="-50" dirty="0">
                    <a:latin typeface="宋体" panose="02010600030101010101" pitchFamily="2" charset="-122"/>
                    <a:ea typeface="宋体" panose="02010600030101010101" pitchFamily="2" charset="-122"/>
                  </a:rPr>
                  <a:t>   特别地</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两个电阻并联时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总电阻</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5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600" u="sng" spc="-50" dirty="0">
                    <a:latin typeface="宋体" panose="02010600030101010101" pitchFamily="2" charset="-122"/>
                    <a:ea typeface="宋体" panose="02010600030101010101" pitchFamily="2" charset="-122"/>
                  </a:rPr>
                  <a:t>　</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n</a:t>
                </a:r>
                <a:r>
                  <a:rPr lang="zh-CN" altLang="en-US" sz="2400" spc="-50" dirty="0">
                    <a:latin typeface="宋体" panose="02010600030101010101" pitchFamily="2" charset="-122"/>
                    <a:ea typeface="宋体" panose="02010600030101010101" pitchFamily="2" charset="-122"/>
                  </a:rPr>
                  <a:t>个相同的电阻</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50" baseline="-25000" dirty="0">
                    <a:latin typeface="宋体" panose="02010600030101010101" pitchFamily="2" charset="-122"/>
                    <a:ea typeface="宋体" panose="02010600030101010101" pitchFamily="2" charset="-122"/>
                  </a:rPr>
                  <a:t>0</a:t>
                </a:r>
                <a:r>
                  <a:rPr lang="zh-CN" altLang="en-US" sz="2400" spc="-50" dirty="0">
                    <a:latin typeface="宋体" panose="02010600030101010101" pitchFamily="2" charset="-122"/>
                    <a:ea typeface="宋体" panose="02010600030101010101" pitchFamily="2" charset="-122"/>
                  </a:rPr>
                  <a:t>并联时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总电阻</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5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600" u="sng" spc="-50" dirty="0">
                    <a:latin typeface="宋体" panose="02010600030101010101" pitchFamily="2" charset="-122"/>
                    <a:ea typeface="宋体" panose="02010600030101010101" pitchFamily="2" charset="-122"/>
                  </a:rPr>
                  <a:t>　</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 </a:t>
                </a:r>
              </a:p>
            </p:txBody>
          </p:sp>
        </mc:Choice>
        <mc:Fallback xmlns="">
          <p:sp>
            <p:nvSpPr>
              <p:cNvPr id="2" name="矩形 1">
                <a:extLst>
                  <a:ext uri="{FF2B5EF4-FFF2-40B4-BE49-F238E27FC236}">
                    <a16:creationId xmlns:a16="http://schemas.microsoft.com/office/drawing/2014/main" id="{5FDFA0BA-11EC-41EB-BE42-488610CEF75A}"/>
                  </a:ext>
                </a:extLst>
              </p:cNvPr>
              <p:cNvSpPr>
                <a:spLocks noRot="1" noChangeAspect="1" noMove="1" noResize="1" noEditPoints="1" noAdjustHandles="1" noChangeArrowheads="1" noChangeShapeType="1" noTextEdit="1"/>
              </p:cNvSpPr>
              <p:nvPr/>
            </p:nvSpPr>
            <p:spPr>
              <a:xfrm>
                <a:off x="763113" y="1337081"/>
                <a:ext cx="10634989" cy="4995022"/>
              </a:xfrm>
              <a:prstGeom prst="rect">
                <a:avLst/>
              </a:prstGeom>
              <a:blipFill>
                <a:blip r:embed="rId2"/>
                <a:stretch>
                  <a:fillRect l="-860" r="-917" b="-1707"/>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03ABE21C-B90D-4D20-947C-DDB6E78EE724}"/>
              </a:ext>
            </a:extLst>
          </p:cNvPr>
          <p:cNvSpPr/>
          <p:nvPr/>
        </p:nvSpPr>
        <p:spPr>
          <a:xfrm>
            <a:off x="7207224" y="2916610"/>
            <a:ext cx="62869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nR</a:t>
            </a:r>
            <a:r>
              <a:rPr lang="en-US" altLang="zh-CN" sz="2400"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xmlns="" id="{45734BE0-6EE4-4733-924C-EB8CBB75DB7D}"/>
                  </a:ext>
                </a:extLst>
              </p:cNvPr>
              <p:cNvSpPr/>
              <p:nvPr/>
            </p:nvSpPr>
            <p:spPr>
              <a:xfrm>
                <a:off x="7003242" y="4910912"/>
                <a:ext cx="1170898" cy="71885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num>
                        <m:den>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den>
                      </m:f>
                    </m:oMath>
                  </m:oMathPara>
                </a14:m>
                <a:endParaRPr lang="zh-CN" altLang="en-US" sz="20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8" name="矩形 7">
                <a:extLst>
                  <a:ext uri="{FF2B5EF4-FFF2-40B4-BE49-F238E27FC236}">
                    <a16:creationId xmlns:a16="http://schemas.microsoft.com/office/drawing/2014/main" id="{45734BE0-6EE4-4733-924C-EB8CBB75DB7D}"/>
                  </a:ext>
                </a:extLst>
              </p:cNvPr>
              <p:cNvSpPr>
                <a:spLocks noRot="1" noChangeAspect="1" noMove="1" noResize="1" noEditPoints="1" noAdjustHandles="1" noChangeArrowheads="1" noChangeShapeType="1" noTextEdit="1"/>
              </p:cNvSpPr>
              <p:nvPr/>
            </p:nvSpPr>
            <p:spPr>
              <a:xfrm>
                <a:off x="7003242" y="4910912"/>
                <a:ext cx="1170898" cy="718851"/>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xmlns="" id="{89D2E497-BF4C-48D8-A7CE-8DFF6DF664E8}"/>
                  </a:ext>
                </a:extLst>
              </p:cNvPr>
              <p:cNvSpPr/>
              <p:nvPr/>
            </p:nvSpPr>
            <p:spPr>
              <a:xfrm>
                <a:off x="3035181" y="5675245"/>
                <a:ext cx="591700" cy="668581"/>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sSub>
                            <m:sSub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0</m:t>
                              </m:r>
                            </m:sub>
                          </m:sSub>
                        </m:num>
                        <m:den>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𝑛</m:t>
                          </m:r>
                        </m:den>
                      </m:f>
                    </m:oMath>
                  </m:oMathPara>
                </a14:m>
                <a:endParaRPr lang="zh-CN" altLang="en-US" sz="20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1" name="矩形 10">
                <a:extLst>
                  <a:ext uri="{FF2B5EF4-FFF2-40B4-BE49-F238E27FC236}">
                    <a16:creationId xmlns:a16="http://schemas.microsoft.com/office/drawing/2014/main" id="{89D2E497-BF4C-48D8-A7CE-8DFF6DF664E8}"/>
                  </a:ext>
                </a:extLst>
              </p:cNvPr>
              <p:cNvSpPr>
                <a:spLocks noRot="1" noChangeAspect="1" noMove="1" noResize="1" noEditPoints="1" noAdjustHandles="1" noChangeArrowheads="1" noChangeShapeType="1" noTextEdit="1"/>
              </p:cNvSpPr>
              <p:nvPr/>
            </p:nvSpPr>
            <p:spPr>
              <a:xfrm>
                <a:off x="3035181" y="5675245"/>
                <a:ext cx="591700" cy="668581"/>
              </a:xfrm>
              <a:prstGeom prst="rect">
                <a:avLst/>
              </a:prstGeom>
              <a:blipFill>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5375663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bldP spid="11"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4345420"/>
          </a:xfrm>
          <a:prstGeom prst="rect">
            <a:avLst/>
          </a:prstGeom>
        </p:spPr>
        <p:txBody>
          <a:bodyPr wrap="square">
            <a:spAutoFit/>
          </a:bodyPr>
          <a:lstStyle/>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控制变量法的应用</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探究</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电热与电流</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的关系时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将两根阻值相同的电热丝分别接在一个并联电路的干路和支路上</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或使用同一根电热丝在电流不同的情况下进行实验并记录相关物理量随时间变化的规律</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即控制</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电热丝阻值和通电时间相同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只有通过电热丝的</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电流不同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探究</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电热与电阻</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的关系时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将两根阻值不同的电热丝串联</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即控制通过</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电热丝的电流和通电时间相同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只有</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电热丝的阻值不同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探究</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电热与通电时间</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的关系时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控制</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电热丝的阻值和通过电热丝的电流相同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只有</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通电时间不同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多次测量的目的</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使实验结论具有普遍性</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857138276"/>
      </p:ext>
    </p:extLst>
  </p:cSld>
  <p:clrMapOvr>
    <a:masterClrMapping/>
  </p:clrMapOvr>
  <p:transition spd="med">
    <p:wipe di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探究电流产生的热量与哪些因素有关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2221762"/>
          </a:xfrm>
          <a:prstGeom prst="rect">
            <a:avLst/>
          </a:prstGeom>
        </p:spPr>
        <p:txBody>
          <a:bodyPr wrap="square">
            <a:spAutoFit/>
          </a:bodyPr>
          <a:lstStyle/>
          <a:p>
            <a:pPr algn="just">
              <a:lnSpc>
                <a:spcPct val="150000"/>
              </a:lnSpc>
            </a:pPr>
            <a:r>
              <a:rPr lang="zh-CN" altLang="en-US"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实验分析</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6.</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分析表格数据总结出结论</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zh-CN" altLang="en-US"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实验结论</a:t>
            </a:r>
            <a:r>
              <a:rPr lang="en-US" altLang="zh-CN"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电流通过导体产生的热量与</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电流</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导体的电阻</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和</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通电时间</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有关</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电流越大、电阻越大、通电时间越长</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导体产生的热量就越多</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740002829"/>
      </p:ext>
    </p:extLst>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欧姆定律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4113562"/>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欧姆定律适用于“纯电阻电路”</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即在工作时将电能全部转化为</a:t>
                </a:r>
                <a:r>
                  <a:rPr lang="zh-CN" altLang="en-US" sz="2400" u="sng"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的电路</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应用欧姆定律计算时要注意“同一性”和“同时性”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即式中的</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对应的是同一个导体或同一段电路在同一时刻的电压、电阻和电流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要注意欧姆定律中各物理量的“因果关系”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在欧姆定律中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导体两端的电压和导体的电阻是自变量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导体中的电流是因变量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即电流由电压和电阻决定</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欧姆定律的变形式</a:t>
                </a:r>
                <a14:m>
                  <m:oMath xmlns:m="http://schemas.openxmlformats.org/officeDocument/2006/math">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𝑅</m:t>
                    </m:r>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𝑈</m:t>
                        </m:r>
                      </m:num>
                      <m:den>
                        <m:r>
                          <a:rPr lang="en-US" altLang="zh-CN" sz="2400" i="1"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𝐼</m:t>
                        </m:r>
                      </m:den>
                    </m:f>
                  </m:oMath>
                </a14:m>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是电阻的计算式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切不可得出“导体的电阻与导体两端的电压成正比</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与通过导体的电流成反比”的结论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3" name="矩形 12">
                <a:extLst>
                  <a:ext uri="{FF2B5EF4-FFF2-40B4-BE49-F238E27FC236}">
                    <a16:creationId xmlns:a16="http://schemas.microsoft.com/office/drawing/2014/main" id="{3DDD6FBB-75BA-473D-AFDE-609CB79C7567}"/>
                  </a:ext>
                </a:extLst>
              </p:cNvPr>
              <p:cNvSpPr>
                <a:spLocks noRot="1" noChangeAspect="1" noMove="1" noResize="1" noEditPoints="1" noAdjustHandles="1" noChangeArrowheads="1" noChangeShapeType="1" noTextEdit="1"/>
              </p:cNvSpPr>
              <p:nvPr/>
            </p:nvSpPr>
            <p:spPr>
              <a:xfrm>
                <a:off x="757367" y="1633104"/>
                <a:ext cx="10694013" cy="4113562"/>
              </a:xfrm>
              <a:prstGeom prst="rect">
                <a:avLst/>
              </a:prstGeom>
              <a:blipFill>
                <a:blip r:embed="rId2"/>
                <a:stretch>
                  <a:fillRect l="-855" r="-2108" b="-2370"/>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a:extLst>
              <a:ext uri="{FF2B5EF4-FFF2-40B4-BE49-F238E27FC236}">
                <a16:creationId xmlns:a16="http://schemas.microsoft.com/office/drawing/2014/main" xmlns="" id="{F13BFF19-4118-44BB-8F84-9199D1EA0EA0}"/>
              </a:ext>
            </a:extLst>
          </p:cNvPr>
          <p:cNvSpPr/>
          <p:nvPr/>
        </p:nvSpPr>
        <p:spPr>
          <a:xfrm>
            <a:off x="9471897" y="170458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内能</a:t>
            </a:r>
          </a:p>
        </p:txBody>
      </p:sp>
    </p:spTree>
    <p:extLst>
      <p:ext uri="{BB962C8B-B14F-4D97-AF65-F5344CB8AC3E}">
        <p14:creationId xmlns:p14="http://schemas.microsoft.com/office/powerpoint/2010/main" val="66799275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2234</TotalTime>
  <Words>7483</Words>
  <Application>Microsoft Office PowerPoint</Application>
  <PresentationFormat>自定义</PresentationFormat>
  <Paragraphs>667</Paragraphs>
  <Slides>81</Slides>
  <Notes>6</Notes>
  <HiddenSlides>0</HiddenSlides>
  <MMClips>0</MMClips>
  <ScaleCrop>false</ScaleCrop>
  <HeadingPairs>
    <vt:vector size="4" baseType="variant">
      <vt:variant>
        <vt:lpstr>主题</vt:lpstr>
      </vt:variant>
      <vt:variant>
        <vt:i4>1</vt:i4>
      </vt:variant>
      <vt:variant>
        <vt:lpstr>幻灯片标题</vt:lpstr>
      </vt:variant>
      <vt:variant>
        <vt:i4>81</vt:i4>
      </vt:variant>
    </vt:vector>
  </HeadingPairs>
  <TitlesOfParts>
    <vt:vector size="8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2021-03-11T14:00:01Z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