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4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5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7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8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9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10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11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12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13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notesSlides/notesSlide14.xml" ContentType="application/vnd.openxmlformats-officedocument.presentationml.notesSlide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8.xml" ContentType="application/vnd.openxmlformats-officedocument.presentationml.tags+xml"/>
  <Override PartName="/ppt/notesSlides/notesSlide15.xml" ContentType="application/vnd.openxmlformats-officedocument.presentationml.notesSlide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notesSlides/notesSlide16.xml" ContentType="application/vnd.openxmlformats-officedocument.presentationml.notesSl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17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18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notesSlides/notesSlide19.xml" ContentType="application/vnd.openxmlformats-officedocument.presentationml.notesSlide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6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4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notesSlides/notesSlide20.xml" ContentType="application/vnd.openxmlformats-officedocument.presentationml.notesSlide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233.xml" ContentType="application/vnd.openxmlformats-officedocument.presentationml.tags+xml"/>
  <Override PartName="/ppt/tags/tag303.xml" ContentType="application/vnd.openxmlformats-officedocument.presentationml.tags+xml"/>
  <Override PartName="/ppt/tags/tag317.xml" ContentType="application/vnd.openxmlformats-officedocument.presentationml.tags+xml"/>
  <Override PartName="/ppt/tags/tag352.xml" ContentType="application/vnd.openxmlformats-officedocument.presentationml.tags+xml"/>
  <Override PartName="/ppt/tags/tag375.xml" ContentType="application/vnd.openxmlformats-officedocument.presentationml.tags+xml"/>
  <Override PartName="/ppt/tags/tag377.xml" ContentType="application/vnd.openxmlformats-officedocument.presentationml.tags+xml"/>
  <Override PartName="/ppt/tags/tag380.xml" ContentType="application/vnd.openxmlformats-officedocument.presentationml.tags+xml"/>
  <Override PartName="/ppt/tags/tag383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tags/tag415.xml" ContentType="application/vnd.openxmlformats-officedocument.presentationml.tags+xml"/>
  <Override PartName="/ppt/tags/tag429.xml" ContentType="application/vnd.openxmlformats-officedocument.presentationml.tags+xml"/>
  <Override PartName="/ppt/tags/tag442.xml" ContentType="application/vnd.openxmlformats-officedocument.presentationml.tags+xml"/>
  <Override PartName="/ppt/tags/tag444.xml" ContentType="application/vnd.openxmlformats-officedocument.presentationml.tags+xml"/>
  <Override PartName="/ppt/tags/tag446.xml" ContentType="application/vnd.openxmlformats-officedocument.presentationml.tags+xml"/>
  <Override PartName="/ppt/tags/tag449.xml" ContentType="application/vnd.openxmlformats-officedocument.presentationml.tags+xml"/>
  <Override PartName="/ppt/tags/tag451.xml" ContentType="application/vnd.openxmlformats-officedocument.presentationml.tags+xml"/>
  <Override PartName="/ppt/tags/tag453.xml" ContentType="application/vnd.openxmlformats-officedocument.presentationml.tags+xml"/>
  <Override PartName="/ppt/tags/tag455.xml" ContentType="application/vnd.openxmlformats-officedocument.presentationml.tags+xml"/>
  <Override PartName="/ppt/tags/tag457.xml" ContentType="application/vnd.openxmlformats-officedocument.presentationml.tags+xml"/>
  <Override PartName="/ppt/tags/tag459.xml" ContentType="application/vnd.openxmlformats-officedocument.presentationml.tags+xml"/>
  <Override PartName="/ppt/tags/tag472.xml" ContentType="application/vnd.openxmlformats-officedocument.presentationml.tags+xml"/>
  <Override PartName="/ppt/tags/tag474.xml" ContentType="application/vnd.openxmlformats-officedocument.presentationml.tags+xml"/>
  <Override PartName="/ppt/tags/tag476.xml" ContentType="application/vnd.openxmlformats-officedocument.presentationml.tags+xml"/>
  <Override PartName="/ppt/tags/tag478.xml" ContentType="application/vnd.openxmlformats-officedocument.presentationml.tags+xml"/>
  <Override PartName="/ppt/tags/tag480.xml" ContentType="application/vnd.openxmlformats-officedocument.presentationml.tags+xml"/>
  <Override PartName="/ppt/tags/tag482.xml" ContentType="application/vnd.openxmlformats-officedocument.presentationml.tags+xml"/>
  <Override PartName="/ppt/tags/tag484.xml" ContentType="application/vnd.openxmlformats-officedocument.presentationml.tags+xml"/>
  <Override PartName="/ppt/tags/tag486.xml" ContentType="application/vnd.openxmlformats-officedocument.presentationml.tags+xml"/>
  <Override PartName="/ppt/tags/tag48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71" r:id="rId3"/>
    <p:sldId id="257" r:id="rId4"/>
    <p:sldId id="560" r:id="rId5"/>
    <p:sldId id="259" r:id="rId6"/>
    <p:sldId id="677" r:id="rId7"/>
    <p:sldId id="697" r:id="rId8"/>
    <p:sldId id="698" r:id="rId9"/>
    <p:sldId id="699" r:id="rId10"/>
    <p:sldId id="700" r:id="rId11"/>
    <p:sldId id="701" r:id="rId12"/>
    <p:sldId id="703" r:id="rId13"/>
    <p:sldId id="704" r:id="rId14"/>
    <p:sldId id="706" r:id="rId15"/>
    <p:sldId id="707" r:id="rId16"/>
    <p:sldId id="708" r:id="rId17"/>
    <p:sldId id="709" r:id="rId18"/>
    <p:sldId id="710" r:id="rId19"/>
    <p:sldId id="711" r:id="rId20"/>
    <p:sldId id="712" r:id="rId21"/>
    <p:sldId id="713" r:id="rId22"/>
    <p:sldId id="714" r:id="rId23"/>
    <p:sldId id="674" r:id="rId24"/>
    <p:sldId id="61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8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22852010" name="Soulmate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70" y="91"/>
      </p:cViewPr>
      <p:guideLst>
        <p:guide orient="horz" pos="1978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heme" Target="../theme/theme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4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4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4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4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4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4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4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4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4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4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4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4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4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4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4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4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1"/>
            </p:custDataLst>
          </p:nvPr>
        </p:nvSpPr>
        <p:spPr>
          <a:xfrm>
            <a:off x="0" y="1"/>
            <a:ext cx="12192000" cy="645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5"/>
          </a:p>
        </p:txBody>
      </p:sp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 flipV="1">
            <a:off x="1" y="655686"/>
            <a:ext cx="12189556" cy="823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openxmlformats.org/officeDocument/2006/relationships/image" Target="../media/image2.png"/><Relationship Id="rId3" Type="http://schemas.openxmlformats.org/officeDocument/2006/relationships/tags" Target="../tags/tag75.xml"/><Relationship Id="rId7" Type="http://schemas.microsoft.com/office/2007/relationships/media" Target="../media/media1.mp4"/><Relationship Id="rId12" Type="http://schemas.openxmlformats.org/officeDocument/2006/relationships/notesSlide" Target="../notesSlides/notesSlide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10" Type="http://schemas.openxmlformats.org/officeDocument/2006/relationships/tags" Target="../tags/tag80.xml"/><Relationship Id="rId4" Type="http://schemas.openxmlformats.org/officeDocument/2006/relationships/tags" Target="../tags/tag76.xml"/><Relationship Id="rId9" Type="http://schemas.openxmlformats.org/officeDocument/2006/relationships/tags" Target="../tags/tag79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image" Target="../media/image20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233.xml"/><Relationship Id="rId2" Type="http://schemas.openxmlformats.org/officeDocument/2006/relationships/tags" Target="../tags/tag180.xml"/><Relationship Id="rId16" Type="http://schemas.openxmlformats.org/officeDocument/2006/relationships/image" Target="../media/image19.pn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notesSlide" Target="../notesSlides/notesSlide8.xml"/><Relationship Id="rId10" Type="http://schemas.openxmlformats.org/officeDocument/2006/relationships/tags" Target="../tags/tag188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image" Target="../media/image21.pn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slideLayout" Target="../slideLayouts/slideLayout1.xml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image" Target="../media/image22.jpeg"/><Relationship Id="rId8" Type="http://schemas.openxmlformats.org/officeDocument/2006/relationships/tags" Target="../tags/tag20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tags" Target="../tags/tag240.xml"/><Relationship Id="rId18" Type="http://schemas.openxmlformats.org/officeDocument/2006/relationships/image" Target="../media/image25.jpeg"/><Relationship Id="rId3" Type="http://schemas.openxmlformats.org/officeDocument/2006/relationships/tags" Target="../tags/tag229.xml"/><Relationship Id="rId7" Type="http://schemas.openxmlformats.org/officeDocument/2006/relationships/tags" Target="../tags/tag234.xml"/><Relationship Id="rId12" Type="http://schemas.openxmlformats.org/officeDocument/2006/relationships/tags" Target="../tags/tag239.xml"/><Relationship Id="rId17" Type="http://schemas.openxmlformats.org/officeDocument/2006/relationships/image" Target="../media/image24.jpeg"/><Relationship Id="rId2" Type="http://schemas.openxmlformats.org/officeDocument/2006/relationships/tags" Target="../tags/tag228.xml"/><Relationship Id="rId16" Type="http://schemas.openxmlformats.org/officeDocument/2006/relationships/image" Target="../media/image23.jpeg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tags" Target="../tags/tag238.xml"/><Relationship Id="rId5" Type="http://schemas.openxmlformats.org/officeDocument/2006/relationships/tags" Target="../tags/tag231.xml"/><Relationship Id="rId15" Type="http://schemas.openxmlformats.org/officeDocument/2006/relationships/notesSlide" Target="../notesSlides/notesSlide10.xml"/><Relationship Id="rId10" Type="http://schemas.openxmlformats.org/officeDocument/2006/relationships/tags" Target="../tags/tag237.xml"/><Relationship Id="rId4" Type="http://schemas.openxmlformats.org/officeDocument/2006/relationships/tags" Target="../tags/tag230.xml"/><Relationship Id="rId9" Type="http://schemas.openxmlformats.org/officeDocument/2006/relationships/tags" Target="../tags/tag236.xml"/><Relationship Id="rId1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26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notesSlide" Target="../notesSlides/notesSlide11.xml"/><Relationship Id="rId5" Type="http://schemas.openxmlformats.org/officeDocument/2006/relationships/tags" Target="../tags/tag247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30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notesSlide" Target="../notesSlides/notesSlide12.xml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28.png"/><Relationship Id="rId10" Type="http://schemas.openxmlformats.org/officeDocument/2006/relationships/tags" Target="../tags/tag263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3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tags" Target="../tags/tag279.xml"/><Relationship Id="rId18" Type="http://schemas.openxmlformats.org/officeDocument/2006/relationships/image" Target="../media/image29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tags" Target="../tags/tag278.xml"/><Relationship Id="rId17" Type="http://schemas.openxmlformats.org/officeDocument/2006/relationships/image" Target="../media/image14.gif"/><Relationship Id="rId2" Type="http://schemas.openxmlformats.org/officeDocument/2006/relationships/tags" Target="../tags/tag268.xml"/><Relationship Id="rId16" Type="http://schemas.openxmlformats.org/officeDocument/2006/relationships/hyperlink" Target="&#30005;&#33021;&#21644;&#30005;&#37327;.flv" TargetMode="Externa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notesSlide" Target="../notesSlides/notesSlide13.xml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tags" Target="../tags/tag29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284.xml"/><Relationship Id="rId21" Type="http://schemas.openxmlformats.org/officeDocument/2006/relationships/image" Target="../media/image30.png"/><Relationship Id="rId7" Type="http://schemas.openxmlformats.org/officeDocument/2006/relationships/tags" Target="../tags/tag288.xml"/><Relationship Id="rId12" Type="http://schemas.openxmlformats.org/officeDocument/2006/relationships/tags" Target="../tags/tag293.xml"/><Relationship Id="rId17" Type="http://schemas.openxmlformats.org/officeDocument/2006/relationships/tags" Target="../tags/tag298.xml"/><Relationship Id="rId2" Type="http://schemas.openxmlformats.org/officeDocument/2006/relationships/tags" Target="../tags/tag283.xml"/><Relationship Id="rId16" Type="http://schemas.openxmlformats.org/officeDocument/2006/relationships/tags" Target="../tags/tag297.xml"/><Relationship Id="rId20" Type="http://schemas.openxmlformats.org/officeDocument/2006/relationships/tags" Target="../tags/tag352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tags" Target="../tags/tag292.xml"/><Relationship Id="rId5" Type="http://schemas.openxmlformats.org/officeDocument/2006/relationships/tags" Target="../tags/tag286.xml"/><Relationship Id="rId15" Type="http://schemas.openxmlformats.org/officeDocument/2006/relationships/tags" Target="../tags/tag296.xml"/><Relationship Id="rId10" Type="http://schemas.openxmlformats.org/officeDocument/2006/relationships/tags" Target="../tags/tag291.xml"/><Relationship Id="rId19" Type="http://schemas.openxmlformats.org/officeDocument/2006/relationships/notesSlide" Target="../notesSlides/notesSlide14.xml"/><Relationship Id="rId4" Type="http://schemas.openxmlformats.org/officeDocument/2006/relationships/tags" Target="../tags/tag285.xml"/><Relationship Id="rId9" Type="http://schemas.openxmlformats.org/officeDocument/2006/relationships/tags" Target="../tags/tag290.xml"/><Relationship Id="rId14" Type="http://schemas.openxmlformats.org/officeDocument/2006/relationships/tags" Target="../tags/tag29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tags" Target="../tags/tag314.xml"/><Relationship Id="rId18" Type="http://schemas.openxmlformats.org/officeDocument/2006/relationships/notesSlide" Target="../notesSlides/notesSlide15.xml"/><Relationship Id="rId26" Type="http://schemas.openxmlformats.org/officeDocument/2006/relationships/image" Target="../media/image33.png"/><Relationship Id="rId3" Type="http://schemas.openxmlformats.org/officeDocument/2006/relationships/tags" Target="../tags/tag304.xml"/><Relationship Id="rId21" Type="http://schemas.openxmlformats.org/officeDocument/2006/relationships/tags" Target="../tags/tag377.xml"/><Relationship Id="rId7" Type="http://schemas.openxmlformats.org/officeDocument/2006/relationships/tags" Target="../tags/tag308.xml"/><Relationship Id="rId12" Type="http://schemas.openxmlformats.org/officeDocument/2006/relationships/tags" Target="../tags/tag313.xml"/><Relationship Id="rId17" Type="http://schemas.openxmlformats.org/officeDocument/2006/relationships/slideLayout" Target="../slideLayouts/slideLayout1.xml"/><Relationship Id="rId25" Type="http://schemas.openxmlformats.org/officeDocument/2006/relationships/tags" Target="../tags/tag383.xml"/><Relationship Id="rId2" Type="http://schemas.openxmlformats.org/officeDocument/2006/relationships/tags" Target="../tags/tag302.xml"/><Relationship Id="rId16" Type="http://schemas.openxmlformats.org/officeDocument/2006/relationships/tags" Target="../tags/tag318.xml"/><Relationship Id="rId20" Type="http://schemas.openxmlformats.org/officeDocument/2006/relationships/image" Target="../media/image30.png"/><Relationship Id="rId1" Type="http://schemas.openxmlformats.org/officeDocument/2006/relationships/tags" Target="../tags/tag301.xml"/><Relationship Id="rId6" Type="http://schemas.openxmlformats.org/officeDocument/2006/relationships/tags" Target="../tags/tag307.xml"/><Relationship Id="rId11" Type="http://schemas.openxmlformats.org/officeDocument/2006/relationships/tags" Target="../tags/tag312.xml"/><Relationship Id="rId24" Type="http://schemas.openxmlformats.org/officeDocument/2006/relationships/image" Target="../media/image32.png"/><Relationship Id="rId5" Type="http://schemas.openxmlformats.org/officeDocument/2006/relationships/tags" Target="../tags/tag306.xml"/><Relationship Id="rId15" Type="http://schemas.openxmlformats.org/officeDocument/2006/relationships/tags" Target="../tags/tag316.xml"/><Relationship Id="rId23" Type="http://schemas.openxmlformats.org/officeDocument/2006/relationships/tags" Target="../tags/tag380.xml"/><Relationship Id="rId28" Type="http://schemas.openxmlformats.org/officeDocument/2006/relationships/image" Target="../media/image34.png"/><Relationship Id="rId10" Type="http://schemas.openxmlformats.org/officeDocument/2006/relationships/tags" Target="../tags/tag311.xml"/><Relationship Id="rId19" Type="http://schemas.openxmlformats.org/officeDocument/2006/relationships/tags" Target="../tags/tag375.xml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tags" Target="../tags/tag315.xml"/><Relationship Id="rId22" Type="http://schemas.openxmlformats.org/officeDocument/2006/relationships/image" Target="../media/image31.png"/><Relationship Id="rId27" Type="http://schemas.openxmlformats.org/officeDocument/2006/relationships/tags" Target="../tags/tag38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28.xml"/><Relationship Id="rId13" Type="http://schemas.openxmlformats.org/officeDocument/2006/relationships/image" Target="../media/image35.png"/><Relationship Id="rId3" Type="http://schemas.openxmlformats.org/officeDocument/2006/relationships/tags" Target="../tags/tag323.xml"/><Relationship Id="rId7" Type="http://schemas.openxmlformats.org/officeDocument/2006/relationships/tags" Target="../tags/tag327.xml"/><Relationship Id="rId12" Type="http://schemas.openxmlformats.org/officeDocument/2006/relationships/tags" Target="../tags/tag401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5" Type="http://schemas.openxmlformats.org/officeDocument/2006/relationships/tags" Target="../tags/tag325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324.xml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image" Target="../media/image36.png"/><Relationship Id="rId3" Type="http://schemas.openxmlformats.org/officeDocument/2006/relationships/tags" Target="../tags/tag333.xml"/><Relationship Id="rId7" Type="http://schemas.openxmlformats.org/officeDocument/2006/relationships/tags" Target="../tags/tag337.xml"/><Relationship Id="rId12" Type="http://schemas.openxmlformats.org/officeDocument/2006/relationships/tags" Target="../tags/tag415.xml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10" Type="http://schemas.openxmlformats.org/officeDocument/2006/relationships/image" Target="../media/image4.png"/><Relationship Id="rId4" Type="http://schemas.openxmlformats.org/officeDocument/2006/relationships/tags" Target="../tags/tag86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image" Target="../media/image37.png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tags" Target="../tags/tag429.xml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344.xml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364.xml"/><Relationship Id="rId18" Type="http://schemas.openxmlformats.org/officeDocument/2006/relationships/notesSlide" Target="../notesSlides/notesSlide19.xml"/><Relationship Id="rId26" Type="http://schemas.openxmlformats.org/officeDocument/2006/relationships/image" Target="NULL" TargetMode="External"/><Relationship Id="rId39" Type="http://schemas.openxmlformats.org/officeDocument/2006/relationships/image" Target="../media/image46.png"/><Relationship Id="rId21" Type="http://schemas.openxmlformats.org/officeDocument/2006/relationships/tags" Target="../tags/tag444.xml"/><Relationship Id="rId34" Type="http://schemas.openxmlformats.org/officeDocument/2006/relationships/image" Target="../media/image44.png"/><Relationship Id="rId7" Type="http://schemas.openxmlformats.org/officeDocument/2006/relationships/tags" Target="../tags/tag358.xml"/><Relationship Id="rId12" Type="http://schemas.openxmlformats.org/officeDocument/2006/relationships/tags" Target="../tags/tag363.xml"/><Relationship Id="rId17" Type="http://schemas.openxmlformats.org/officeDocument/2006/relationships/slideLayout" Target="../slideLayouts/slideLayout1.xml"/><Relationship Id="rId25" Type="http://schemas.openxmlformats.org/officeDocument/2006/relationships/image" Target="../media/image40.png"/><Relationship Id="rId33" Type="http://schemas.openxmlformats.org/officeDocument/2006/relationships/tags" Target="../tags/tag455.xml"/><Relationship Id="rId38" Type="http://schemas.openxmlformats.org/officeDocument/2006/relationships/tags" Target="../tags/tag459.xml"/><Relationship Id="rId2" Type="http://schemas.openxmlformats.org/officeDocument/2006/relationships/tags" Target="../tags/tag353.xml"/><Relationship Id="rId16" Type="http://schemas.openxmlformats.org/officeDocument/2006/relationships/tags" Target="../tags/tag367.xml"/><Relationship Id="rId20" Type="http://schemas.openxmlformats.org/officeDocument/2006/relationships/image" Target="../media/image38.png"/><Relationship Id="rId29" Type="http://schemas.openxmlformats.org/officeDocument/2006/relationships/tags" Target="../tags/tag451.xml"/><Relationship Id="rId1" Type="http://schemas.openxmlformats.org/officeDocument/2006/relationships/tags" Target="../tags/tag351.xml"/><Relationship Id="rId6" Type="http://schemas.openxmlformats.org/officeDocument/2006/relationships/tags" Target="../tags/tag357.xml"/><Relationship Id="rId11" Type="http://schemas.openxmlformats.org/officeDocument/2006/relationships/tags" Target="../tags/tag362.xml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5" Type="http://schemas.openxmlformats.org/officeDocument/2006/relationships/tags" Target="../tags/tag356.xml"/><Relationship Id="rId15" Type="http://schemas.openxmlformats.org/officeDocument/2006/relationships/tags" Target="../tags/tag366.xml"/><Relationship Id="rId23" Type="http://schemas.openxmlformats.org/officeDocument/2006/relationships/tags" Target="../tags/tag446.xml"/><Relationship Id="rId28" Type="http://schemas.openxmlformats.org/officeDocument/2006/relationships/image" Target="../media/image41.png"/><Relationship Id="rId36" Type="http://schemas.openxmlformats.org/officeDocument/2006/relationships/image" Target="../media/image45.png"/><Relationship Id="rId10" Type="http://schemas.openxmlformats.org/officeDocument/2006/relationships/tags" Target="../tags/tag361.xml"/><Relationship Id="rId19" Type="http://schemas.openxmlformats.org/officeDocument/2006/relationships/tags" Target="../tags/tag442.xml"/><Relationship Id="rId31" Type="http://schemas.openxmlformats.org/officeDocument/2006/relationships/tags" Target="../tags/tag453.xml"/><Relationship Id="rId4" Type="http://schemas.openxmlformats.org/officeDocument/2006/relationships/tags" Target="../tags/tag355.xml"/><Relationship Id="rId9" Type="http://schemas.openxmlformats.org/officeDocument/2006/relationships/tags" Target="../tags/tag360.xml"/><Relationship Id="rId14" Type="http://schemas.openxmlformats.org/officeDocument/2006/relationships/tags" Target="../tags/tag365.xml"/><Relationship Id="rId22" Type="http://schemas.openxmlformats.org/officeDocument/2006/relationships/image" Target="../media/image30.png"/><Relationship Id="rId27" Type="http://schemas.openxmlformats.org/officeDocument/2006/relationships/tags" Target="../tags/tag449.xml"/><Relationship Id="rId30" Type="http://schemas.openxmlformats.org/officeDocument/2006/relationships/image" Target="../media/image42.png"/><Relationship Id="rId35" Type="http://schemas.openxmlformats.org/officeDocument/2006/relationships/tags" Target="../tags/tag457.xml"/><Relationship Id="rId8" Type="http://schemas.openxmlformats.org/officeDocument/2006/relationships/tags" Target="../tags/tag359.xml"/><Relationship Id="rId3" Type="http://schemas.openxmlformats.org/officeDocument/2006/relationships/tags" Target="../tags/tag354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87.xml"/><Relationship Id="rId18" Type="http://schemas.openxmlformats.org/officeDocument/2006/relationships/notesSlide" Target="../notesSlides/notesSlide20.xml"/><Relationship Id="rId26" Type="http://schemas.openxmlformats.org/officeDocument/2006/relationships/image" Target="../media/image48.png"/><Relationship Id="rId21" Type="http://schemas.openxmlformats.org/officeDocument/2006/relationships/tags" Target="../tags/tag474.xml"/><Relationship Id="rId34" Type="http://schemas.openxmlformats.org/officeDocument/2006/relationships/image" Target="../media/image50.png"/><Relationship Id="rId7" Type="http://schemas.openxmlformats.org/officeDocument/2006/relationships/tags" Target="../tags/tag378.xml"/><Relationship Id="rId12" Type="http://schemas.openxmlformats.org/officeDocument/2006/relationships/tags" Target="../tags/tag386.xml"/><Relationship Id="rId17" Type="http://schemas.openxmlformats.org/officeDocument/2006/relationships/slideLayout" Target="../slideLayouts/slideLayout1.xml"/><Relationship Id="rId25" Type="http://schemas.openxmlformats.org/officeDocument/2006/relationships/tags" Target="../tags/tag478.xml"/><Relationship Id="rId33" Type="http://schemas.openxmlformats.org/officeDocument/2006/relationships/tags" Target="../tags/tag486.xml"/><Relationship Id="rId38" Type="http://schemas.openxmlformats.org/officeDocument/2006/relationships/image" Target="NULL" TargetMode="External"/><Relationship Id="rId2" Type="http://schemas.openxmlformats.org/officeDocument/2006/relationships/tags" Target="../tags/tag371.xml"/><Relationship Id="rId16" Type="http://schemas.openxmlformats.org/officeDocument/2006/relationships/tags" Target="../tags/tag390.xml"/><Relationship Id="rId20" Type="http://schemas.openxmlformats.org/officeDocument/2006/relationships/image" Target="../media/image47.png"/><Relationship Id="rId29" Type="http://schemas.openxmlformats.org/officeDocument/2006/relationships/tags" Target="../tags/tag482.xml"/><Relationship Id="rId1" Type="http://schemas.openxmlformats.org/officeDocument/2006/relationships/tags" Target="../tags/tag370.xml"/><Relationship Id="rId6" Type="http://schemas.openxmlformats.org/officeDocument/2006/relationships/tags" Target="../tags/tag376.xml"/><Relationship Id="rId11" Type="http://schemas.openxmlformats.org/officeDocument/2006/relationships/tags" Target="../tags/tag384.xml"/><Relationship Id="rId24" Type="http://schemas.openxmlformats.org/officeDocument/2006/relationships/image" Target="../media/image39.png"/><Relationship Id="rId32" Type="http://schemas.openxmlformats.org/officeDocument/2006/relationships/image" Target="../media/image44.png"/><Relationship Id="rId37" Type="http://schemas.openxmlformats.org/officeDocument/2006/relationships/image" Target="../media/image52.png"/><Relationship Id="rId5" Type="http://schemas.openxmlformats.org/officeDocument/2006/relationships/tags" Target="../tags/tag374.xml"/><Relationship Id="rId15" Type="http://schemas.openxmlformats.org/officeDocument/2006/relationships/tags" Target="../tags/tag389.xml"/><Relationship Id="rId23" Type="http://schemas.openxmlformats.org/officeDocument/2006/relationships/tags" Target="../tags/tag476.xml"/><Relationship Id="rId28" Type="http://schemas.openxmlformats.org/officeDocument/2006/relationships/image" Target="../media/image49.png"/><Relationship Id="rId36" Type="http://schemas.openxmlformats.org/officeDocument/2006/relationships/image" Target="../media/image51.png"/><Relationship Id="rId10" Type="http://schemas.openxmlformats.org/officeDocument/2006/relationships/tags" Target="../tags/tag382.xml"/><Relationship Id="rId19" Type="http://schemas.openxmlformats.org/officeDocument/2006/relationships/tags" Target="../tags/tag472.xml"/><Relationship Id="rId31" Type="http://schemas.openxmlformats.org/officeDocument/2006/relationships/tags" Target="../tags/tag484.xml"/><Relationship Id="rId4" Type="http://schemas.openxmlformats.org/officeDocument/2006/relationships/tags" Target="../tags/tag373.xml"/><Relationship Id="rId9" Type="http://schemas.openxmlformats.org/officeDocument/2006/relationships/tags" Target="../tags/tag381.xml"/><Relationship Id="rId14" Type="http://schemas.openxmlformats.org/officeDocument/2006/relationships/tags" Target="../tags/tag388.xml"/><Relationship Id="rId22" Type="http://schemas.openxmlformats.org/officeDocument/2006/relationships/image" Target="../media/image30.png"/><Relationship Id="rId27" Type="http://schemas.openxmlformats.org/officeDocument/2006/relationships/tags" Target="../tags/tag480.xml"/><Relationship Id="rId30" Type="http://schemas.openxmlformats.org/officeDocument/2006/relationships/image" Target="../media/image43.png"/><Relationship Id="rId35" Type="http://schemas.openxmlformats.org/officeDocument/2006/relationships/tags" Target="../tags/tag488.xml"/><Relationship Id="rId8" Type="http://schemas.openxmlformats.org/officeDocument/2006/relationships/tags" Target="../tags/tag379.xml"/><Relationship Id="rId3" Type="http://schemas.openxmlformats.org/officeDocument/2006/relationships/tags" Target="../tags/tag37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0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02.xml"/><Relationship Id="rId1" Type="http://schemas.openxmlformats.org/officeDocument/2006/relationships/tags" Target="../tags/tag400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4" Type="http://schemas.openxmlformats.org/officeDocument/2006/relationships/tags" Target="../tags/tag40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6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1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11.xml"/><Relationship Id="rId9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18" Type="http://schemas.openxmlformats.org/officeDocument/2006/relationships/image" Target="../media/image9.jpeg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17" Type="http://schemas.openxmlformats.org/officeDocument/2006/relationships/image" Target="../media/image8.png"/><Relationship Id="rId2" Type="http://schemas.openxmlformats.org/officeDocument/2006/relationships/tags" Target="../tags/tag120.xml"/><Relationship Id="rId16" Type="http://schemas.openxmlformats.org/officeDocument/2006/relationships/image" Target="../media/image7.jpe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tags" Target="../tags/tag146.xml"/><Relationship Id="rId18" Type="http://schemas.openxmlformats.org/officeDocument/2006/relationships/image" Target="../media/image12.jpe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tags" Target="../tags/tag145.xml"/><Relationship Id="rId17" Type="http://schemas.openxmlformats.org/officeDocument/2006/relationships/image" Target="../media/image11.jpeg"/><Relationship Id="rId2" Type="http://schemas.openxmlformats.org/officeDocument/2006/relationships/tags" Target="../tags/tag135.xml"/><Relationship Id="rId16" Type="http://schemas.openxmlformats.org/officeDocument/2006/relationships/image" Target="../media/image10.pn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tags" Target="../tags/tag144.xml"/><Relationship Id="rId5" Type="http://schemas.openxmlformats.org/officeDocument/2006/relationships/tags" Target="../tags/tag138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tags" Target="../tags/tag161.xml"/><Relationship Id="rId18" Type="http://schemas.openxmlformats.org/officeDocument/2006/relationships/image" Target="../media/image14.gif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hyperlink" Target="&#30005;&#33021;&#21644;&#30005;&#37327;.flv" TargetMode="External"/><Relationship Id="rId2" Type="http://schemas.openxmlformats.org/officeDocument/2006/relationships/tags" Target="../tags/tag150.xml"/><Relationship Id="rId16" Type="http://schemas.openxmlformats.org/officeDocument/2006/relationships/image" Target="../media/image13.jpeg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5" Type="http://schemas.openxmlformats.org/officeDocument/2006/relationships/tags" Target="../tags/tag153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158.xml"/><Relationship Id="rId19" Type="http://schemas.openxmlformats.org/officeDocument/2006/relationships/image" Target="../media/image15.jpeg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71.xml"/><Relationship Id="rId13" Type="http://schemas.openxmlformats.org/officeDocument/2006/relationships/tags" Target="../tags/tag176.xml"/><Relationship Id="rId18" Type="http://schemas.openxmlformats.org/officeDocument/2006/relationships/image" Target="../media/image18.jpeg"/><Relationship Id="rId3" Type="http://schemas.openxmlformats.org/officeDocument/2006/relationships/tags" Target="../tags/tag166.xml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image" Target="../media/image17.png"/><Relationship Id="rId2" Type="http://schemas.openxmlformats.org/officeDocument/2006/relationships/tags" Target="../tags/tag165.xml"/><Relationship Id="rId16" Type="http://schemas.openxmlformats.org/officeDocument/2006/relationships/image" Target="../media/image16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5" Type="http://schemas.openxmlformats.org/officeDocument/2006/relationships/tags" Target="../tags/tag168.xml"/><Relationship Id="rId15" Type="http://schemas.openxmlformats.org/officeDocument/2006/relationships/notesSlide" Target="../notesSlides/notesSlide7.xml"/><Relationship Id="rId10" Type="http://schemas.openxmlformats.org/officeDocument/2006/relationships/tags" Target="../tags/tag173.xml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66420" y="-32385"/>
            <a:ext cx="5346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bg1"/>
                </a:solidFill>
              </a:rPr>
              <a:t>   </a:t>
            </a:r>
            <a:r>
              <a:rPr lang="zh-CN" altLang="en-US" sz="3600" b="1">
                <a:solidFill>
                  <a:schemeClr val="bg1"/>
                </a:solidFill>
              </a:rPr>
              <a:t>第十八章</a:t>
            </a:r>
            <a:r>
              <a:rPr lang="en-US" altLang="zh-CN" sz="3600" b="1">
                <a:solidFill>
                  <a:schemeClr val="bg1"/>
                </a:solidFill>
              </a:rPr>
              <a:t> </a:t>
            </a:r>
            <a:r>
              <a:rPr lang="zh-CN" altLang="en-US" sz="3600" b="1">
                <a:solidFill>
                  <a:schemeClr val="bg1"/>
                </a:solidFill>
              </a:rPr>
              <a:t>电功率</a:t>
            </a: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111760" y="2728595"/>
            <a:ext cx="43986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</a:rPr>
              <a:t>第十八章</a:t>
            </a:r>
          </a:p>
          <a:p>
            <a:pPr algn="ctr"/>
            <a:r>
              <a:rPr lang="zh-CN" altLang="en-US" sz="4400" b="1" dirty="0">
                <a:solidFill>
                  <a:srgbClr val="FF0000"/>
                </a:solidFill>
              </a:rPr>
              <a:t>电功率</a:t>
            </a:r>
          </a:p>
        </p:txBody>
      </p:sp>
      <p:pic>
        <p:nvPicPr>
          <p:cNvPr id="2" name="18章章首">
            <a:hlinkClick r:id="" action="ppaction://media"/>
          </p:cNvPr>
          <p:cNvPicPr/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96335" y="1037908"/>
            <a:ext cx="8495665" cy="4782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12598400" y="103886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3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2.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电能的单位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①生活中常用单位：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千瓦时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，符号为</a:t>
            </a:r>
            <a:r>
              <a:rPr lang="en-US" altLang="zh-CN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kW·h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，也叫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度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②国际单位：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焦耳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，简称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焦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，符号为</a:t>
            </a:r>
            <a:r>
              <a:rPr lang="zh-CN" alt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③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千瓦时比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焦耳大得多。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度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=1kW·h=1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3600s=3.6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400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lum bright="-12000" contrast="6000"/>
          </a:blip>
          <a:srcRect t="49944"/>
          <a:stretch>
            <a:fillRect/>
          </a:stretch>
        </p:blipFill>
        <p:spPr>
          <a:xfrm>
            <a:off x="6764655" y="625475"/>
            <a:ext cx="5437505" cy="5884545"/>
          </a:xfrm>
          <a:prstGeom prst="rect">
            <a:avLst/>
          </a:prstGeom>
        </p:spPr>
      </p:pic>
      <p:sp>
        <p:nvSpPr>
          <p:cNvPr id="7" name="剪去对角的矩形 6"/>
          <p:cNvSpPr/>
          <p:nvPr>
            <p:custDataLst>
              <p:tags r:id="rId9"/>
            </p:custDataLst>
          </p:nvPr>
        </p:nvSpPr>
        <p:spPr>
          <a:xfrm>
            <a:off x="2051050" y="1448435"/>
            <a:ext cx="2312670" cy="48006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tx1"/>
                </a:solidFill>
              </a:rPr>
              <a:t>电能用</a:t>
            </a:r>
            <a:r>
              <a:rPr lang="en-US" altLang="zh-CN" sz="2400" b="1">
                <a:solidFill>
                  <a:srgbClr val="C00000"/>
                </a:solidFill>
              </a:rPr>
              <a:t>W</a:t>
            </a:r>
            <a:r>
              <a:rPr lang="zh-CN" altLang="en-US" sz="2400">
                <a:solidFill>
                  <a:schemeClr val="tx1"/>
                </a:solidFill>
              </a:rPr>
              <a:t>表示</a:t>
            </a: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851721" y="5261051"/>
            <a:ext cx="3767592" cy="4603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1kW·h=3.6×10</a:t>
            </a:r>
            <a:r>
              <a:rPr lang="en-US" altLang="zh-CN" sz="2400" b="1" baseline="300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</a:t>
            </a:r>
          </a:p>
        </p:txBody>
      </p:sp>
      <p:grpSp>
        <p:nvGrpSpPr>
          <p:cNvPr id="12" name="组合 11"/>
          <p:cNvGrpSpPr/>
          <p:nvPr>
            <p:custDataLst>
              <p:tags r:id="rId11"/>
            </p:custDataLst>
          </p:nvPr>
        </p:nvGrpSpPr>
        <p:grpSpPr>
          <a:xfrm>
            <a:off x="850901" y="5338021"/>
            <a:ext cx="5913120" cy="1374987"/>
            <a:chOff x="-3207" y="7140"/>
            <a:chExt cx="6984" cy="16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9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-3207" y="7788"/>
                  <a:ext cx="4452" cy="976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>
                  <a:no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𝟏𝐉</m:t>
                        </m:r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��</m:t>
                            </m:r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2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charset="-122"/>
                                <a:cs typeface="Cambria Math" panose="02040503050406030204" pitchFamily="18" charset="0"/>
                              </a:rPr>
                              <m:t>𝟔</m:t>
                            </m:r>
                          </m:sup>
                        </m:sSup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𝐤𝐖</m:t>
                        </m:r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24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  <a:cs typeface="Cambria Math" panose="02040503050406030204" pitchFamily="18" charset="0"/>
                          </a:rPr>
                          <m:t>𝐡</m:t>
                        </m:r>
                      </m:oMath>
                    </m:oMathPara>
                  </a14:m>
                  <a:endParaRPr lang="en-US" altLang="zh-CN" sz="2400" b="1">
                    <a:solidFill>
                      <a:schemeClr val="bg1"/>
                    </a:solidFill>
                    <a:latin typeface="Cambria Math" panose="02040503050406030204" pitchFamily="18" charset="0"/>
                    <a:ea typeface="微软雅黑"/>
                    <a:cs typeface="Cambria Math" panose="02040503050406030204" pitchFamily="18" charset="0"/>
                  </a:endParaRPr>
                </a:p>
              </p:txBody>
            </p:sp>
          </mc:Choice>
  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  <p:sp>
              <p:nvSpPr>
                <p:cNvPr id="20" name="矩形 19"/>
                <p:cNvSpPr>
                  <a:spLocks noRot="1" noChangeAspect="1" noMove="1" noResize="1" noEditPoints="1" noAdjustHandles="1" noChangeArrowheads="1" noChangeShapeType="1" noTextEdi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-3207" y="7788"/>
                  <a:ext cx="4452" cy="976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3073" y="7140"/>
              <a:ext cx="704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4"/>
          <a:srcRect l="22725" r="29976" b="21082"/>
          <a:stretch>
            <a:fillRect/>
          </a:stretch>
        </p:blipFill>
        <p:spPr>
          <a:xfrm>
            <a:off x="4265930" y="2315210"/>
            <a:ext cx="3660140" cy="4323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8"/>
            </p:custDataLst>
          </p:nvPr>
        </p:nvSpPr>
        <p:spPr>
          <a:xfrm>
            <a:off x="45720" y="1278890"/>
            <a:ext cx="12096115" cy="177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3.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电能的计量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电能表</a:t>
            </a:r>
            <a:endParaRPr lang="zh-CN" sz="2400">
              <a:solidFill>
                <a:schemeClr val="tx1"/>
              </a:solidFill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①电能表的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作用：显示从表开始计数到读数时为止用户消耗的电能。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②认识电能表：</a:t>
            </a: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5404485" y="3423285"/>
            <a:ext cx="1045210" cy="356870"/>
          </a:xfrm>
          <a:prstGeom prst="rect">
            <a:avLst/>
          </a:prstGeom>
          <a:noFill/>
          <a:ln w="317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4" name="直接箭头连接符 13"/>
          <p:cNvCxnSpPr>
            <a:stCxn id="13" idx="1"/>
            <a:endCxn id="15" idx="3"/>
          </p:cNvCxnSpPr>
          <p:nvPr>
            <p:custDataLst>
              <p:tags r:id="rId10"/>
            </p:custDataLst>
          </p:nvPr>
        </p:nvCxnSpPr>
        <p:spPr>
          <a:xfrm flipH="1" flipV="1">
            <a:off x="3943773" y="3265805"/>
            <a:ext cx="1460500" cy="33591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2047240" y="3035512"/>
            <a:ext cx="18965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92D050"/>
                </a:solidFill>
                <a:latin typeface="微软雅黑" panose="020B0503020204020204" charset="-122"/>
                <a:ea typeface="微软雅黑"/>
              </a:rPr>
              <a:t>整数部分</a:t>
            </a: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449695" y="3423285"/>
            <a:ext cx="266065" cy="356870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17" name="直接箭头连接符 16"/>
          <p:cNvCxnSpPr>
            <a:stCxn id="16" idx="3"/>
            <a:endCxn id="18" idx="1"/>
          </p:cNvCxnSpPr>
          <p:nvPr>
            <p:custDataLst>
              <p:tags r:id="rId13"/>
            </p:custDataLst>
          </p:nvPr>
        </p:nvCxnSpPr>
        <p:spPr>
          <a:xfrm flipV="1">
            <a:off x="6715760" y="3084407"/>
            <a:ext cx="1698625" cy="5175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8414173" y="2853690"/>
            <a:ext cx="18965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小数部分</a:t>
            </a: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4902200" y="4620260"/>
            <a:ext cx="364490" cy="176530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870373" y="3427518"/>
            <a:ext cx="3073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这个电能表应该在</a:t>
            </a:r>
            <a:r>
              <a:rPr lang="en-US" altLang="zh-CN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220V</a:t>
            </a:r>
            <a:r>
              <a:rPr lang="zh-CN" altLang="en-US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的电路中使用</a:t>
            </a:r>
          </a:p>
        </p:txBody>
      </p:sp>
      <p:cxnSp>
        <p:nvCxnSpPr>
          <p:cNvPr id="24" name="直接箭头连接符 23"/>
          <p:cNvCxnSpPr>
            <a:stCxn id="19" idx="1"/>
            <a:endCxn id="23" idx="3"/>
          </p:cNvCxnSpPr>
          <p:nvPr>
            <p:custDataLst>
              <p:tags r:id="rId17"/>
            </p:custDataLst>
          </p:nvPr>
        </p:nvCxnSpPr>
        <p:spPr>
          <a:xfrm flipH="1" flipV="1">
            <a:off x="3943985" y="3843232"/>
            <a:ext cx="958215" cy="865505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8"/>
            </p:custDataLst>
          </p:nvPr>
        </p:nvSpPr>
        <p:spPr>
          <a:xfrm>
            <a:off x="6383655" y="4620260"/>
            <a:ext cx="361950" cy="176530"/>
          </a:xfrm>
          <a:prstGeom prst="rect">
            <a:avLst/>
          </a:prstGeom>
          <a:noFill/>
          <a:ln w="317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文本框 26"/>
          <p:cNvSpPr txBox="1"/>
          <p:nvPr>
            <p:custDataLst>
              <p:tags r:id="rId19"/>
            </p:custDataLst>
          </p:nvPr>
        </p:nvSpPr>
        <p:spPr>
          <a:xfrm>
            <a:off x="8651875" y="5432425"/>
            <a:ext cx="3419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这个电能表在频率为</a:t>
            </a:r>
            <a:r>
              <a:rPr lang="en-US" altLang="zh-CN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50Hz</a:t>
            </a:r>
            <a:r>
              <a:rPr lang="zh-CN" altLang="en-US" sz="2400" b="1">
                <a:solidFill>
                  <a:srgbClr val="00B0F0"/>
                </a:solidFill>
                <a:latin typeface="微软雅黑" panose="020B0503020204020204" charset="-122"/>
                <a:ea typeface="微软雅黑"/>
              </a:rPr>
              <a:t>的交流电路中使用</a:t>
            </a:r>
          </a:p>
        </p:txBody>
      </p:sp>
      <p:cxnSp>
        <p:nvCxnSpPr>
          <p:cNvPr id="29" name="直接箭头连接符 28"/>
          <p:cNvCxnSpPr>
            <a:stCxn id="25" idx="3"/>
            <a:endCxn id="27" idx="1"/>
          </p:cNvCxnSpPr>
          <p:nvPr>
            <p:custDataLst>
              <p:tags r:id="rId20"/>
            </p:custDataLst>
          </p:nvPr>
        </p:nvCxnSpPr>
        <p:spPr>
          <a:xfrm>
            <a:off x="6745605" y="4708737"/>
            <a:ext cx="1906270" cy="1139190"/>
          </a:xfrm>
          <a:prstGeom prst="straightConnector1">
            <a:avLst/>
          </a:prstGeom>
          <a:ln w="317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>
            <p:custDataLst>
              <p:tags r:id="rId21"/>
            </p:custDataLst>
          </p:nvPr>
        </p:nvSpPr>
        <p:spPr>
          <a:xfrm>
            <a:off x="5571490" y="4616450"/>
            <a:ext cx="501650" cy="180340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文本框 30"/>
          <p:cNvSpPr txBox="1"/>
          <p:nvPr>
            <p:custDataLst>
              <p:tags r:id="rId22"/>
            </p:custDataLst>
          </p:nvPr>
        </p:nvSpPr>
        <p:spPr>
          <a:xfrm>
            <a:off x="8414173" y="3409738"/>
            <a:ext cx="35737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10(20)A</a:t>
            </a:r>
            <a:r>
              <a:rPr 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表示这个电能表的标定电流为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10A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，额定最大电流为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20A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。电能表工作时的电流不应超过额定最大电流。</a:t>
            </a:r>
          </a:p>
        </p:txBody>
      </p:sp>
      <p:cxnSp>
        <p:nvCxnSpPr>
          <p:cNvPr id="32" name="直接箭头连接符 31"/>
          <p:cNvCxnSpPr>
            <a:stCxn id="30" idx="0"/>
            <a:endCxn id="31" idx="1"/>
          </p:cNvCxnSpPr>
          <p:nvPr>
            <p:custDataLst>
              <p:tags r:id="rId23"/>
            </p:custDataLst>
          </p:nvPr>
        </p:nvCxnSpPr>
        <p:spPr>
          <a:xfrm flipV="1">
            <a:off x="5822315" y="4379172"/>
            <a:ext cx="2592070" cy="237490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>
            <p:custDataLst>
              <p:tags r:id="rId24"/>
            </p:custDataLst>
          </p:nvPr>
        </p:nvSpPr>
        <p:spPr>
          <a:xfrm>
            <a:off x="4902200" y="4819015"/>
            <a:ext cx="988060" cy="210820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文本框 33"/>
          <p:cNvSpPr txBox="1"/>
          <p:nvPr>
            <p:custDataLst>
              <p:tags r:id="rId25"/>
            </p:custDataLst>
          </p:nvPr>
        </p:nvSpPr>
        <p:spPr>
          <a:xfrm>
            <a:off x="592243" y="4947920"/>
            <a:ext cx="3714327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600revs/(kW·h)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表示接在这个电能表上的用电器，每消耗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1kW·h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的电能，电能表上的转盘转过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600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/>
              </a:rPr>
              <a:t>转。</a:t>
            </a:r>
          </a:p>
        </p:txBody>
      </p:sp>
      <p:cxnSp>
        <p:nvCxnSpPr>
          <p:cNvPr id="35" name="直接箭头连接符 34"/>
          <p:cNvCxnSpPr>
            <a:stCxn id="33" idx="2"/>
            <a:endCxn id="34" idx="3"/>
          </p:cNvCxnSpPr>
          <p:nvPr>
            <p:custDataLst>
              <p:tags r:id="rId26"/>
            </p:custDataLst>
          </p:nvPr>
        </p:nvCxnSpPr>
        <p:spPr>
          <a:xfrm flipH="1">
            <a:off x="4306781" y="5029835"/>
            <a:ext cx="1089660" cy="702310"/>
          </a:xfrm>
          <a:prstGeom prst="straightConnector1">
            <a:avLst/>
          </a:prstGeom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>
            <p:custDataLst>
              <p:tags r:id="rId27"/>
            </p:custDataLst>
          </p:nvPr>
        </p:nvSpPr>
        <p:spPr>
          <a:xfrm>
            <a:off x="8796020" y="6213475"/>
            <a:ext cx="949325" cy="56705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50~</a:t>
            </a:r>
          </a:p>
        </p:txBody>
      </p:sp>
      <p:sp>
        <p:nvSpPr>
          <p:cNvPr id="7" name="圆角矩形 6"/>
          <p:cNvSpPr/>
          <p:nvPr>
            <p:custDataLst>
              <p:tags r:id="rId28"/>
            </p:custDataLst>
          </p:nvPr>
        </p:nvSpPr>
        <p:spPr>
          <a:xfrm>
            <a:off x="698500" y="4462780"/>
            <a:ext cx="2531745" cy="56705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3000r/(kW·h)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2" name="组合 11"/>
          <p:cNvGrpSpPr/>
          <p:nvPr>
            <p:custDataLst>
              <p:tags r:id="rId29"/>
            </p:custDataLst>
          </p:nvPr>
        </p:nvGrpSpPr>
        <p:grpSpPr>
          <a:xfrm>
            <a:off x="4412615" y="2379980"/>
            <a:ext cx="3300730" cy="4466590"/>
            <a:chOff x="6949" y="3748"/>
            <a:chExt cx="5198" cy="7034"/>
          </a:xfrm>
        </p:grpSpPr>
        <p:pic>
          <p:nvPicPr>
            <p:cNvPr id="100" name="图片 99"/>
            <p:cNvPicPr/>
            <p:nvPr>
              <p:custDataLst>
                <p:tags r:id="rId30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6949" y="3748"/>
              <a:ext cx="5198" cy="703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矩形 9"/>
            <p:cNvSpPr/>
            <p:nvPr>
              <p:custDataLst>
                <p:tags r:id="rId31"/>
              </p:custDataLst>
            </p:nvPr>
          </p:nvSpPr>
          <p:spPr>
            <a:xfrm>
              <a:off x="9276" y="7379"/>
              <a:ext cx="964" cy="314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8" grpId="0"/>
      <p:bldP spid="19" grpId="0" animBg="1"/>
      <p:bldP spid="23" grpId="0"/>
      <p:bldP spid="25" grpId="0" animBg="1"/>
      <p:bldP spid="27" grpId="0"/>
      <p:bldP spid="30" grpId="0" animBg="1"/>
      <p:bldP spid="31" grpId="0"/>
      <p:bldP spid="33" grpId="0" animBg="1"/>
      <p:bldP spid="34" grpId="0"/>
      <p:bldP spid="2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sz="2400">
                <a:solidFill>
                  <a:schemeClr val="tx1"/>
                </a:solidFill>
                <a:sym typeface="+mn-ea"/>
              </a:rPr>
              <a:t>③电能表测量消耗的电能</a:t>
            </a:r>
            <a:endParaRPr lang="en-US" alt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r="27955" b="19355"/>
          <a:stretch>
            <a:fillRect/>
          </a:stretch>
        </p:blipFill>
        <p:spPr>
          <a:xfrm>
            <a:off x="1259533" y="1987200"/>
            <a:ext cx="4787201" cy="316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r="4392" b="17210"/>
          <a:stretch>
            <a:fillRect/>
          </a:stretch>
        </p:blipFill>
        <p:spPr>
          <a:xfrm>
            <a:off x="6047204" y="1987200"/>
            <a:ext cx="4743101" cy="316800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1301750" y="3722370"/>
            <a:ext cx="1534160" cy="356235"/>
          </a:xfrm>
          <a:prstGeom prst="rect">
            <a:avLst/>
          </a:prstGeom>
          <a:solidFill>
            <a:srgbClr val="12477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9164955" y="3722370"/>
            <a:ext cx="1534160" cy="356235"/>
          </a:xfrm>
          <a:prstGeom prst="rect">
            <a:avLst/>
          </a:prstGeom>
          <a:solidFill>
            <a:srgbClr val="12477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69106" r="5338" b="19833"/>
          <a:stretch>
            <a:fillRect/>
          </a:stretch>
        </p:blipFill>
        <p:spPr>
          <a:xfrm>
            <a:off x="3269673" y="4747120"/>
            <a:ext cx="5652655" cy="4080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1259840" y="5154930"/>
            <a:ext cx="9531350" cy="1297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       </a:t>
            </a:r>
            <a:r>
              <a:rPr lang="zh-CN" sz="2400">
                <a:solidFill>
                  <a:schemeClr val="tx1"/>
                </a:solidFill>
                <a:sym typeface="+mn-ea"/>
              </a:rPr>
              <a:t>为了计量一段时间内消耗的电能，要记录这段时间起始和结束时电能表上计数器的示数，</a:t>
            </a:r>
            <a:r>
              <a:rPr lang="zh-CN" sz="2400" b="1">
                <a:solidFill>
                  <a:srgbClr val="C00000"/>
                </a:solidFill>
                <a:sym typeface="+mn-ea"/>
              </a:rPr>
              <a:t>两次示数之差</a:t>
            </a:r>
            <a:r>
              <a:rPr lang="zh-CN" sz="2400">
                <a:solidFill>
                  <a:schemeClr val="tx1"/>
                </a:solidFill>
                <a:sym typeface="+mn-ea"/>
              </a:rPr>
              <a:t>就是这段时间内的用电量。</a:t>
            </a:r>
            <a:endParaRPr lang="zh-C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5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某同学家中一周前、后电能表示数如图所示，他家所在地区每度电的费用是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0.6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元，请你估算他家每个月需要付多少电费。记下你家电能表今天的示数，和一周后的示数对比。根据你家所在地的收费标准，估算一个月应交多少电费。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19870" y="2510155"/>
            <a:ext cx="2952750" cy="1847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0" y="2937510"/>
                <a:ext cx="9020175" cy="348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该同学上周一中午电能表的示数为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781.51kW·h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，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该同学本周一中午电能表的示数为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823.31kW·h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，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因此，该同学家中本周耗电量为</a:t>
                </a:r>
                <a:r>
                  <a:rPr lang="en-US" alt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823.31kW·h-781.51kW·h=41.8kW·h</a:t>
                </a:r>
                <a:r>
                  <a:rPr lang="zh-CN" altLang="en-US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。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由于他家所在地区每度电的费用是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0.6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元，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所以本周他家的总电费为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41.8</a:t>
                </a:r>
                <a:r>
                  <a:rPr lang="en-US" alt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kW·h</a:t>
                </a:r>
                <a:r>
                  <a:rPr lang="zh-CN" altLang="en-US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×</a:t>
                </a:r>
                <a:r>
                  <a:rPr lang="en-US" alt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0.6</a:t>
                </a:r>
                <a:r>
                  <a:rPr lang="zh-CN" altLang="en-US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元</a:t>
                </a:r>
                <a:r>
                  <a:rPr lang="en-US" altLang="zh-CN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/kW·h=25.08</a:t>
                </a:r>
                <a:r>
                  <a:rPr lang="zh-CN" altLang="en-US" sz="2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元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即他家每天的电费为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25.08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元</m:t>
                        </m:r>
                      </m:num>
                      <m:den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7</m:t>
                        </m:r>
                        <m:r>
                          <a:rPr lang="en-US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楷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天</m:t>
                        </m:r>
                      </m:den>
                    </m:f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=3.58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元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/</m:t>
                    </m:r>
                    <m:r>
                      <a:rPr lang="en-US" altLang="zh-CN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天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则他家每个月需要付的电费为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3.58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元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/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天×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30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天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=107.4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元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0" y="2937510"/>
                <a:ext cx="9020175" cy="348107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-635" y="1384300"/>
            <a:ext cx="12202160" cy="15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【例题】小明家的电能表上有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“600r/(kW·h)”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的字样，他家洗衣机工作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耗电，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0.2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kW·h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，则在此过程中电能表的铝盘转了</a:t>
            </a:r>
            <a:r>
              <a:rPr lang="zh-CN" altLang="en-US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转。如果他家的电烤箱工作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10min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，电能表的铝盘转了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240r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，则电烤箱在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10min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内消耗的电能为</a:t>
            </a:r>
            <a:r>
              <a:rPr lang="zh-CN" altLang="en-US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kW·h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，合</a:t>
            </a:r>
            <a:r>
              <a:rPr lang="zh-CN" altLang="en-US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u="sng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                </a:t>
            </a:r>
            <a:r>
              <a:rPr lang="en-US" altLang="zh-CN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J</a:t>
            </a:r>
            <a:r>
              <a:rPr lang="zh-CN" altLang="en-US"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3192463" y="2937510"/>
                <a:ext cx="5807075" cy="2468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𝑛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𝑊𝑁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=0.2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×600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𝑟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/(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)=120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𝑟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𝑛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𝑁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240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𝑟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600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𝑟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/(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𝑘𝑊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·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h</m:t>
                          </m:r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)</m:t>
                          </m:r>
                        </m:den>
                      </m:f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=0.4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0.4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=0.4×3.6×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6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𝐽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=1.44×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6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𝐽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0.4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𝑘𝑊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·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h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=0.4×1×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3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×3600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𝑠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=1.44×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楷体" panose="02010609060101010101" charset="-122"/>
                              <a:cs typeface="Cambria Math" panose="02040503050406030204" pitchFamily="18" charset="0"/>
                              <a:sym typeface="+mn-ea"/>
                            </a:rPr>
                            <m:t>6</m:t>
                          </m:r>
                        </m:sup>
                      </m:sSup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𝐽</m:t>
                      </m:r>
                    </m:oMath>
                  </m:oMathPara>
                </a14:m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3192463" y="2937510"/>
                <a:ext cx="5807075" cy="2468880"/>
              </a:xfrm>
              <a:prstGeom prst="rect">
                <a:avLst/>
              </a:prstGeom>
              <a:blipFill rotWithShape="1">
                <a:blip r:embed="rId15"/>
                <a:stretch>
                  <a:fillRect l="-5" r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281805" y="1976755"/>
            <a:ext cx="911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5591175" y="2437130"/>
            <a:ext cx="911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7687310" y="2437130"/>
            <a:ext cx="1543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1.44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电功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76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电功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电能转化为其他形式的能的过程，也可以说是电流做功的过程，有多少电能发生了转化就说电流做了多少功，即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电功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是多少。</a:t>
            </a:r>
          </a:p>
        </p:txBody>
      </p:sp>
      <p:pic>
        <p:nvPicPr>
          <p:cNvPr id="17" name="Picture 4">
            <a:hlinkClick r:id="rId16" action="ppaction://hlinkfile"/>
          </p:cNvPr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865" y="3046730"/>
            <a:ext cx="2675890" cy="25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 15"/>
          <p:cNvSpPr/>
          <p:nvPr>
            <p:custDataLst>
              <p:tags r:id="rId9"/>
            </p:custDataLst>
          </p:nvPr>
        </p:nvSpPr>
        <p:spPr>
          <a:xfrm>
            <a:off x="788670" y="559096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电能转化为机械能</a:t>
            </a:r>
          </a:p>
        </p:txBody>
      </p:sp>
      <p:sp>
        <p:nvSpPr>
          <p:cNvPr id="20" name="剪去对角的矩形 19"/>
          <p:cNvSpPr/>
          <p:nvPr>
            <p:custDataLst>
              <p:tags r:id="rId10"/>
            </p:custDataLst>
          </p:nvPr>
        </p:nvSpPr>
        <p:spPr>
          <a:xfrm>
            <a:off x="3500755" y="3045460"/>
            <a:ext cx="2541905" cy="2545080"/>
          </a:xfrm>
          <a:prstGeom prst="snip2DiagRect">
            <a:avLst>
              <a:gd name="adj1" fmla="val 0"/>
              <a:gd name="adj2" fmla="val 2057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solidFill>
                  <a:schemeClr val="tx1"/>
                </a:solidFill>
              </a:rPr>
              <a:t>电动机工作时，我们可以说电能转化为机械能，也可以说电流做功使电动机能够向外输出机械能。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047105" y="3032760"/>
            <a:ext cx="1866265" cy="2557780"/>
          </a:xfrm>
          <a:prstGeom prst="rect">
            <a:avLst/>
          </a:prstGeom>
        </p:spPr>
      </p:pic>
      <p:sp>
        <p:nvSpPr>
          <p:cNvPr id="22" name="圆角矩形 21"/>
          <p:cNvSpPr/>
          <p:nvPr>
            <p:custDataLst>
              <p:tags r:id="rId12"/>
            </p:custDataLst>
          </p:nvPr>
        </p:nvSpPr>
        <p:spPr>
          <a:xfrm>
            <a:off x="6042660" y="559032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电能转化为内能</a:t>
            </a:r>
          </a:p>
        </p:txBody>
      </p:sp>
      <p:sp>
        <p:nvSpPr>
          <p:cNvPr id="23" name="剪去对角的矩形 22"/>
          <p:cNvSpPr/>
          <p:nvPr>
            <p:custDataLst>
              <p:tags r:id="rId13"/>
            </p:custDataLst>
          </p:nvPr>
        </p:nvSpPr>
        <p:spPr>
          <a:xfrm>
            <a:off x="7806055" y="3045460"/>
            <a:ext cx="2541905" cy="2545080"/>
          </a:xfrm>
          <a:prstGeom prst="snip2DiagRect">
            <a:avLst>
              <a:gd name="adj1" fmla="val 0"/>
              <a:gd name="adj2" fmla="val 2057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>
                <a:solidFill>
                  <a:schemeClr val="tx1"/>
                </a:solidFill>
              </a:rPr>
              <a:t>电热取暖器工作时，我们可以说电能转化为内能，也可以说电流做功使电热取暖器的内能增加。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电功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76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2.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电功的影响因素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电流做功的多少跟电流的大小、电压的高低、通电时间的长短都有关系。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加在用电器上的电压越高、通过用电器的电流越大、通电时间越长，电流做功越多。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414645" y="3194304"/>
                <a:ext cx="136271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0"/>
                </p:custDataLst>
              </p:nvPr>
            </p:nvSpPr>
            <p:spPr>
              <a:xfrm>
                <a:off x="5414645" y="3194304"/>
                <a:ext cx="1362710" cy="460375"/>
              </a:xfrm>
              <a:prstGeom prst="rect">
                <a:avLst/>
              </a:prstGeom>
              <a:blipFill rotWithShape="1">
                <a:blip r:embed="rId21"/>
                <a:stretch>
                  <a:fillRect t="-55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圆角矩形 11"/>
          <p:cNvSpPr/>
          <p:nvPr>
            <p:custDataLst>
              <p:tags r:id="rId9"/>
            </p:custDataLst>
          </p:nvPr>
        </p:nvSpPr>
        <p:spPr>
          <a:xfrm>
            <a:off x="6885940" y="4288790"/>
            <a:ext cx="3992245" cy="403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用电器两端的电压，单位：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cxnSp>
        <p:nvCxnSpPr>
          <p:cNvPr id="13" name="直接箭头连接符 12"/>
          <p:cNvCxnSpPr>
            <a:endCxn id="12" idx="1"/>
          </p:cNvCxnSpPr>
          <p:nvPr>
            <p:custDataLst>
              <p:tags r:id="rId10"/>
            </p:custDataLst>
          </p:nvPr>
        </p:nvCxnSpPr>
        <p:spPr>
          <a:xfrm>
            <a:off x="6323965" y="3549650"/>
            <a:ext cx="561975" cy="94107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>
            <p:custDataLst>
              <p:tags r:id="rId11"/>
            </p:custDataLst>
          </p:nvPr>
        </p:nvSpPr>
        <p:spPr>
          <a:xfrm>
            <a:off x="7105015" y="3794760"/>
            <a:ext cx="3992245" cy="403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通过用电器的电流，单位：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15" name="直接箭头连接符 14"/>
          <p:cNvCxnSpPr>
            <a:endCxn id="14" idx="1"/>
          </p:cNvCxnSpPr>
          <p:nvPr>
            <p:custDataLst>
              <p:tags r:id="rId12"/>
            </p:custDataLst>
          </p:nvPr>
        </p:nvCxnSpPr>
        <p:spPr>
          <a:xfrm>
            <a:off x="6508115" y="3515360"/>
            <a:ext cx="596900" cy="48133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>
            <p:custDataLst>
              <p:tags r:id="rId13"/>
            </p:custDataLst>
          </p:nvPr>
        </p:nvSpPr>
        <p:spPr>
          <a:xfrm>
            <a:off x="7312660" y="3252470"/>
            <a:ext cx="3992245" cy="403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通电时间，单位：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cxnSp>
        <p:nvCxnSpPr>
          <p:cNvPr id="19" name="直接箭头连接符 18"/>
          <p:cNvCxnSpPr>
            <a:stCxn id="10" idx="3"/>
            <a:endCxn id="18" idx="1"/>
          </p:cNvCxnSpPr>
          <p:nvPr>
            <p:custDataLst>
              <p:tags r:id="rId14"/>
            </p:custDataLst>
          </p:nvPr>
        </p:nvCxnSpPr>
        <p:spPr>
          <a:xfrm>
            <a:off x="6777355" y="3424555"/>
            <a:ext cx="535305" cy="2984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圆角矩形 24"/>
          <p:cNvSpPr/>
          <p:nvPr>
            <p:custDataLst>
              <p:tags r:id="rId15"/>
            </p:custDataLst>
          </p:nvPr>
        </p:nvSpPr>
        <p:spPr>
          <a:xfrm>
            <a:off x="6508115" y="4771390"/>
            <a:ext cx="3992245" cy="40386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电功（消耗的电能），单位：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</p:txBody>
      </p:sp>
      <p:cxnSp>
        <p:nvCxnSpPr>
          <p:cNvPr id="26" name="直接箭头连接符 25"/>
          <p:cNvCxnSpPr>
            <a:endCxn id="25" idx="1"/>
          </p:cNvCxnSpPr>
          <p:nvPr>
            <p:custDataLst>
              <p:tags r:id="rId16"/>
            </p:custDataLst>
          </p:nvPr>
        </p:nvCxnSpPr>
        <p:spPr>
          <a:xfrm>
            <a:off x="5654040" y="3607435"/>
            <a:ext cx="854075" cy="136588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1200336" y="4232351"/>
            <a:ext cx="3767592" cy="4603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1kW·h=3.6×10</a:t>
            </a:r>
            <a:r>
              <a:rPr lang="en-US" altLang="zh-CN" sz="2400" b="1" baseline="3000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 </a:t>
            </a: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8" grpId="0" animBg="1"/>
      <p:bldP spid="25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电功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767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电功的推导公式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endParaRPr lang="zh-CN" altLang="en-US" sz="2400">
              <a:solidFill>
                <a:schemeClr val="tx1"/>
              </a:solidFill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①电功变形公式仅适用于</a:t>
            </a:r>
            <a:r>
              <a:rPr 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纯电阻电路</a:t>
            </a:r>
            <a:r>
              <a:rPr 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；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②利用电功公式及其变形公式时，要注意各物理量的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同一性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同时性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；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③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W=UIt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是</a:t>
            </a:r>
            <a:r>
              <a:rPr lang="zh-CN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普遍适用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的公式。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383790" y="2734628"/>
                <a:ext cx="136271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2383790" y="2734628"/>
                <a:ext cx="1362710" cy="460375"/>
              </a:xfrm>
              <a:prstGeom prst="rect">
                <a:avLst/>
              </a:prstGeom>
              <a:blipFill rotWithShape="1">
                <a:blip r:embed="rId20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507865" y="2049463"/>
                <a:ext cx="1210945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𝑰𝑹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4507865" y="2049463"/>
                <a:ext cx="1210945" cy="460375"/>
              </a:xfrm>
              <a:prstGeom prst="rect">
                <a:avLst/>
              </a:prstGeom>
              <a:blipFill rotWithShape="1">
                <a:blip r:embed="rId22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>
            <a:stCxn id="10" idx="3"/>
            <a:endCxn id="6" idx="1"/>
          </p:cNvCxnSpPr>
          <p:nvPr>
            <p:custDataLst>
              <p:tags r:id="rId10"/>
            </p:custDataLst>
          </p:nvPr>
        </p:nvCxnSpPr>
        <p:spPr>
          <a:xfrm flipV="1">
            <a:off x="3746500" y="2280285"/>
            <a:ext cx="761365" cy="685165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912610" y="2048193"/>
                <a:ext cx="1686560" cy="46291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𝑰</m:t>
                          </m:r>
                        </m:e>
                        <m:sup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𝑹𝒕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6912610" y="2048193"/>
                <a:ext cx="1686560" cy="462915"/>
              </a:xfrm>
              <a:prstGeom prst="rect">
                <a:avLst/>
              </a:prstGeom>
              <a:blipFill rotWithShape="1">
                <a:blip r:embed="rId24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接箭头连接符 16"/>
          <p:cNvCxnSpPr>
            <a:stCxn id="6" idx="3"/>
          </p:cNvCxnSpPr>
          <p:nvPr>
            <p:custDataLst>
              <p:tags r:id="rId12"/>
            </p:custDataLst>
          </p:nvPr>
        </p:nvCxnSpPr>
        <p:spPr>
          <a:xfrm flipV="1">
            <a:off x="5718810" y="2275205"/>
            <a:ext cx="1289685" cy="508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507865" y="3262313"/>
                <a:ext cx="1106805" cy="77470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𝑰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𝑼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4507865" y="3262313"/>
                <a:ext cx="1106805" cy="774700"/>
              </a:xfrm>
              <a:prstGeom prst="rect">
                <a:avLst/>
              </a:prstGeom>
              <a:blipFill rotWithShape="1">
                <a:blip r:embed="rId26"/>
                <a:stretch>
                  <a:fillRect t="-41" b="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078980" y="3233103"/>
                <a:ext cx="1426210" cy="8331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7078980" y="3233103"/>
                <a:ext cx="1426210" cy="833120"/>
              </a:xfrm>
              <a:prstGeom prst="rect">
                <a:avLst/>
              </a:prstGeom>
              <a:blipFill rotWithShape="1">
                <a:blip r:embed="rId28"/>
                <a:stretch>
                  <a:fillRect t="-38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箭头连接符 21"/>
          <p:cNvCxnSpPr>
            <a:stCxn id="10" idx="3"/>
            <a:endCxn id="20" idx="1"/>
          </p:cNvCxnSpPr>
          <p:nvPr>
            <p:custDataLst>
              <p:tags r:id="rId15"/>
            </p:custDataLst>
          </p:nvPr>
        </p:nvCxnSpPr>
        <p:spPr>
          <a:xfrm>
            <a:off x="3746500" y="2965450"/>
            <a:ext cx="761365" cy="68453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20" idx="3"/>
            <a:endCxn id="21" idx="1"/>
          </p:cNvCxnSpPr>
          <p:nvPr>
            <p:custDataLst>
              <p:tags r:id="rId16"/>
            </p:custDataLst>
          </p:nvPr>
        </p:nvCxnSpPr>
        <p:spPr>
          <a:xfrm>
            <a:off x="5614670" y="3649980"/>
            <a:ext cx="1464310" cy="0"/>
          </a:xfrm>
          <a:prstGeom prst="straightConnector1">
            <a:avLst/>
          </a:prstGeom>
          <a:ln w="28575" cmpd="sng">
            <a:solidFill>
              <a:srgbClr val="C0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6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在一个小灯泡的两端加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2.5V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电压时电流是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0.3A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，它在这种情况下通电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，电流做了多少功？消耗的电能是多少？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0" y="2458085"/>
                <a:ext cx="9020175" cy="173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电流做的功为：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</a:rPr>
                      <m:t>W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</a:rPr>
                      <m:t>UIt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</a:rPr>
                      <m:t>=2.5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×0.3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A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×2×60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s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=90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</a:rPr>
                      <m:t>J</m:t>
                    </m:r>
                  </m:oMath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因为灯泡消耗的电能与电流通过灯泡做的功相等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所以电流做了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90J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的功，消耗的电能也是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90J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0" y="2458085"/>
                <a:ext cx="9020175" cy="17348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55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有一块手机用的锂电池，铭牌上面标明电压为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3.7V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，容量为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4600mA·h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（可以在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4600mA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电流下工作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1h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）。它充满电后，大约储存了多少焦耳的电能？如果我们要了解一块锂电池充满电后所储存的电能，应该从铭牌上寻找哪些信息？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0" y="2937510"/>
                <a:ext cx="12192000" cy="2091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铭牌上标明电压为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3.7V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，容量为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4600mA·h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，因此，储存的电能为：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𝑊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𝑈𝐼𝑡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=3.7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𝑉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×4.6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𝐴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×3600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𝑠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=61272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楷体" panose="02010609060101010101" charset="-122"/>
                          <a:cs typeface="Cambria Math" panose="02040503050406030204" pitchFamily="18" charset="0"/>
                          <a:sym typeface="+mn-ea"/>
                        </a:rPr>
                        <m:t>𝐽</m:t>
                      </m:r>
                    </m:oMath>
                  </m:oMathPara>
                </a14:m>
                <a:endParaRPr lang="en-US" altLang="zh-CN" sz="2000" i="1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如果我们要了解一块锂电池充满电后所储存的电能，应该从铭牌上寻找电压和容量，然后通过</a:t>
                </a:r>
                <a:r>
                  <a:rPr lang="en-US" alt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W=UIt</a:t>
                </a: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即可求得充满电后所储存的电能是多少。</a:t>
                </a: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0" y="2937510"/>
                <a:ext cx="12192000" cy="209169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510896" y="823912"/>
            <a:ext cx="850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</a:rPr>
              <a:t>第</a:t>
            </a:r>
            <a:r>
              <a:rPr lang="en-US" altLang="zh-CN" sz="5400" b="1" dirty="0">
                <a:solidFill>
                  <a:srgbClr val="FF0000"/>
                </a:solidFill>
              </a:rPr>
              <a:t>1</a:t>
            </a:r>
            <a:r>
              <a:rPr lang="zh-CN" altLang="en-US" sz="5400" b="1" dirty="0">
                <a:solidFill>
                  <a:srgbClr val="FF0000"/>
                </a:solidFill>
              </a:rPr>
              <a:t>节</a:t>
            </a:r>
            <a:r>
              <a:rPr lang="en-US" altLang="zh-CN" sz="5400" b="1" dirty="0">
                <a:solidFill>
                  <a:srgbClr val="FF0000"/>
                </a:solidFill>
              </a:rPr>
              <a:t>  </a:t>
            </a:r>
            <a:r>
              <a:rPr lang="zh-CN" altLang="en-US" sz="5400" b="1" dirty="0">
                <a:solidFill>
                  <a:srgbClr val="FF0000"/>
                </a:solidFill>
              </a:rPr>
              <a:t>电能</a:t>
            </a:r>
            <a:r>
              <a:rPr lang="en-US" altLang="zh-CN" sz="5400" b="1" dirty="0">
                <a:solidFill>
                  <a:srgbClr val="FF0000"/>
                </a:solidFill>
              </a:rPr>
              <a:t>  </a:t>
            </a:r>
            <a:r>
              <a:rPr lang="zh-CN" altLang="en-US" sz="5400" b="1" dirty="0">
                <a:solidFill>
                  <a:srgbClr val="FF0000"/>
                </a:solidFill>
              </a:rPr>
              <a:t>电功</a:t>
            </a: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66420" y="-32385"/>
            <a:ext cx="5346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bg1"/>
                </a:solidFill>
              </a:rPr>
              <a:t>   </a:t>
            </a:r>
            <a:r>
              <a:rPr lang="zh-CN" altLang="en-US" sz="3600" b="1">
                <a:solidFill>
                  <a:schemeClr val="bg1"/>
                </a:solidFill>
              </a:rPr>
              <a:t>第十八章</a:t>
            </a:r>
            <a:r>
              <a:rPr lang="en-US" altLang="zh-CN" sz="3600" b="1">
                <a:solidFill>
                  <a:schemeClr val="bg1"/>
                </a:solidFill>
              </a:rPr>
              <a:t> </a:t>
            </a:r>
            <a:r>
              <a:rPr lang="zh-CN" altLang="en-US" sz="3600" b="1">
                <a:solidFill>
                  <a:schemeClr val="bg1"/>
                </a:solidFill>
              </a:rPr>
              <a:t>电功率</a:t>
            </a:r>
            <a:endParaRPr lang="zh-CN" sz="36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94964" y="2069811"/>
            <a:ext cx="7654290" cy="4300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-4445" y="768350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练习与应用</a:t>
            </a:r>
            <a:endParaRPr lang="en-US" altLang="zh-CN" sz="32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-635" y="1384300"/>
            <a:ext cx="12202160" cy="106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某台灯正常工作时的电压为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220V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，通过台灯的电流为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0.04A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。台灯正常工作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30min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，将消耗多少电能？</a:t>
            </a: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6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-120650" y="2449830"/>
                <a:ext cx="9020175" cy="173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解：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台灯消耗的电能即为电流通过台灯做的功</a:t>
                </a: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  <a:sym typeface="+mn-ea"/>
                  </a:rPr>
                  <a:t>因此，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rPr>
                      <m:t>W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rPr>
                      <m:t>UIt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rPr>
                      <m:t>=220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Times New Roman" panose="02020603050405020304" pitchFamily="18" charset="0"/>
                        <a:sym typeface="+mn-ea"/>
                      </a:rPr>
                      <m:t>V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×0.04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A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×30×60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s</m:t>
                    </m:r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=15840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楷体" panose="02010609060101010101" charset="-122"/>
                        <a:cs typeface="Cambria Math" panose="02040503050406030204" pitchFamily="18" charset="0"/>
                        <a:sym typeface="+mn-ea"/>
                      </a:rPr>
                      <m:t>J</m:t>
                    </m:r>
                  </m:oMath>
                </a14:m>
                <a:endParaRPr lang="en-US" altLang="zh-CN" sz="2000">
                  <a:solidFill>
                    <a:schemeClr val="tx1"/>
                  </a:solidFill>
                  <a:latin typeface="Cambria Math" panose="02040503050406030204" pitchFamily="18" charset="0"/>
                  <a:ea typeface="楷体" panose="02010609060101010101" charset="-122"/>
                  <a:cs typeface="Cambria Math" panose="02040503050406030204" pitchFamily="18" charset="0"/>
                  <a:sym typeface="+mn-ea"/>
                </a:endParaRPr>
              </a:p>
              <a:p>
                <a:pPr indent="0" algn="l" fontAlgn="auto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即台灯消耗的电能为</a:t>
                </a:r>
                <a:r>
                  <a:rPr lang="en-US" altLang="zh-CN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15840J</a:t>
                </a:r>
                <a:r>
                  <a:rPr lang="zh-CN" altLang="en-US" sz="2000">
                    <a:solidFill>
                      <a:schemeClr val="tx1"/>
                    </a:solidFill>
                    <a:latin typeface="Cambria Math" panose="02040503050406030204" pitchFamily="18" charset="0"/>
                    <a:ea typeface="楷体" panose="02010609060101010101" charset="-122"/>
                    <a:cs typeface="Cambria Math" panose="02040503050406030204" pitchFamily="18" charset="0"/>
                    <a:sym typeface="+mn-ea"/>
                  </a:rPr>
                  <a:t>。</a:t>
                </a:r>
                <a:endParaRPr lang="zh-CN" altLang="en-US" sz="2000">
                  <a:solidFill>
                    <a:schemeClr val="tx1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9" name="文本框 28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-120650" y="2449830"/>
                <a:ext cx="9020175" cy="17348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电功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10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5720" y="1278890"/>
                <a:ext cx="12096115" cy="6337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sym typeface="+mn-ea"/>
                  </a:rPr>
                  <a:t>4.</a:t>
                </a:r>
                <a:r>
                  <a:rPr lang="zh-CN" altLang="en-US" sz="2400">
                    <a:solidFill>
                      <a:schemeClr val="tx1"/>
                    </a:solidFill>
                    <a:sym typeface="+mn-ea"/>
                  </a:rPr>
                  <a:t>串联电路中的电功规律</a:t>
                </a: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</a:t>
                </a:r>
                <a:r>
                  <a:rPr 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①在串联电路中，</a:t>
                </a:r>
                <a:r>
                  <a:rPr lang="en-US" altLang="zh-CN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W=W</a:t>
                </a:r>
                <a:r>
                  <a:rPr lang="en-US" altLang="zh-CN" sz="2400" i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1</a:t>
                </a:r>
                <a:r>
                  <a:rPr lang="en-US" altLang="zh-CN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+W</a:t>
                </a:r>
                <a:r>
                  <a:rPr lang="en-US" altLang="zh-CN" sz="2400" i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。</a:t>
                </a: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</a:t>
                </a: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②在串联电路中，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CN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1" name="文本框 10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45720" y="1278890"/>
                <a:ext cx="12096115" cy="633730"/>
              </a:xfrm>
              <a:prstGeom prst="rect">
                <a:avLst/>
              </a:prstGeom>
              <a:blipFill rotWithShape="1">
                <a:blip r:embed="rId20"/>
                <a:stretch>
                  <a:fillRect b="-746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4205" y="1931988"/>
                <a:ext cx="136271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624205" y="1931988"/>
                <a:ext cx="1362710" cy="460375"/>
              </a:xfrm>
              <a:prstGeom prst="rect">
                <a:avLst/>
              </a:prstGeom>
              <a:blipFill rotWithShape="1">
                <a:blip r:embed="rId22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24205" y="2711451"/>
                <a:ext cx="662305" cy="8369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624205" y="2711451"/>
                <a:ext cx="662305" cy="83693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8" name="图片 -21474821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r:link="rId26"/>
          <a:stretch>
            <a:fillRect/>
          </a:stretch>
        </p:blipFill>
        <p:spPr>
          <a:xfrm>
            <a:off x="8430260" y="1577340"/>
            <a:ext cx="3021330" cy="2222500"/>
          </a:xfrm>
          <a:prstGeom prst="rect">
            <a:avLst/>
          </a:prstGeom>
          <a:noFill/>
          <a:ln>
            <a:noFill/>
            <a:miter lim="8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951355" y="1931988"/>
                <a:ext cx="209931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1951355" y="1931988"/>
                <a:ext cx="2099310" cy="460375"/>
              </a:xfrm>
              <a:prstGeom prst="rect">
                <a:avLst/>
              </a:prstGeom>
              <a:blipFill rotWithShape="1">
                <a:blip r:embed="rId28"/>
                <a:stretch>
                  <a:fillRect t="-69" r="-30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101465" y="1931988"/>
                <a:ext cx="1945005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𝑰𝒕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4101465" y="1931988"/>
                <a:ext cx="1945005" cy="460375"/>
              </a:xfrm>
              <a:prstGeom prst="rect">
                <a:avLst/>
              </a:prstGeom>
              <a:blipFill rotWithShape="1">
                <a:blip r:embed="rId30"/>
                <a:stretch>
                  <a:fillRect t="-69" r="-1306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092825" y="1931988"/>
                <a:ext cx="161290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6092825" y="1931988"/>
                <a:ext cx="1612900" cy="460375"/>
              </a:xfrm>
              <a:prstGeom prst="rect">
                <a:avLst/>
              </a:prstGeom>
              <a:blipFill rotWithShape="1">
                <a:blip r:embed="rId32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324610" y="2711451"/>
                <a:ext cx="1282700" cy="8369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1324610" y="2711451"/>
                <a:ext cx="1282700" cy="836930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645410" y="2711451"/>
                <a:ext cx="996315" cy="8369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2645410" y="2711451"/>
                <a:ext cx="996315" cy="836930"/>
              </a:xfrm>
              <a:prstGeom prst="rect">
                <a:avLst/>
              </a:prstGeom>
              <a:blipFill rotWithShape="1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524250" y="2711768"/>
                <a:ext cx="890905" cy="83629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8"/>
                </p:custDataLst>
              </p:nvPr>
            </p:nvSpPr>
            <p:spPr>
              <a:xfrm>
                <a:off x="3524250" y="2711768"/>
                <a:ext cx="890905" cy="836295"/>
              </a:xfrm>
              <a:prstGeom prst="rect">
                <a:avLst/>
              </a:prstGeom>
              <a:blipFill rotWithShape="1">
                <a:blip r:embed="rId39"/>
                <a:stretch>
                  <a:fillRect t="-38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3" grpId="0"/>
      <p:bldP spid="12" grpId="0"/>
      <p:bldP spid="13" grpId="0"/>
      <p:bldP spid="14" grpId="0"/>
      <p:bldP spid="15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电功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本框 10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45720" y="1278890"/>
                <a:ext cx="12096115" cy="6337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sym typeface="+mn-ea"/>
                  </a:rPr>
                  <a:t>5.</a:t>
                </a:r>
                <a:r>
                  <a:rPr lang="zh-CN" altLang="en-US" sz="2400">
                    <a:solidFill>
                      <a:schemeClr val="tx1"/>
                    </a:solidFill>
                    <a:sym typeface="+mn-ea"/>
                  </a:rPr>
                  <a:t>并联电路中的电功规律</a:t>
                </a: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</a:t>
                </a:r>
                <a:r>
                  <a:rPr 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①在并联电路中，</a:t>
                </a:r>
                <a:r>
                  <a:rPr lang="en-US" altLang="zh-CN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W=W</a:t>
                </a:r>
                <a:r>
                  <a:rPr lang="en-US" altLang="zh-CN" sz="2400" i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1</a:t>
                </a:r>
                <a:r>
                  <a:rPr lang="en-US" altLang="zh-CN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+W</a:t>
                </a:r>
                <a:r>
                  <a:rPr lang="en-US" altLang="zh-CN" sz="2400" i="1" baseline="-25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。</a:t>
                </a: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r>
                  <a:rPr lang="en-US" altLang="zh-CN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  </a:t>
                </a:r>
                <a:r>
                  <a:rPr lang="zh-CN" alt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②在并联电路中，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altLang="zh-CN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  <a:sym typeface="+mn-ea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𝑅</m:t>
                            </m:r>
                          </m:e>
                          <m:sub>
                            <m: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zh-CN" alt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  <a:p>
                <a:pPr indent="0" algn="l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charset="0"/>
                  <a:buNone/>
                </a:pPr>
                <a:endParaRPr lang="en-US" altLang="zh-CN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1" name="文本框 100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9"/>
                </p:custDataLst>
              </p:nvPr>
            </p:nvSpPr>
            <p:spPr>
              <a:xfrm>
                <a:off x="45720" y="1278890"/>
                <a:ext cx="12096115" cy="633730"/>
              </a:xfrm>
              <a:prstGeom prst="rect">
                <a:avLst/>
              </a:prstGeom>
              <a:blipFill rotWithShape="1">
                <a:blip r:embed="rId20"/>
                <a:stretch>
                  <a:fillRect b="-746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4205" y="1931988"/>
                <a:ext cx="136271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𝑾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𝑼𝑰𝒕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1"/>
                </p:custDataLst>
              </p:nvPr>
            </p:nvSpPr>
            <p:spPr>
              <a:xfrm>
                <a:off x="624205" y="1931988"/>
                <a:ext cx="1362710" cy="460375"/>
              </a:xfrm>
              <a:prstGeom prst="rect">
                <a:avLst/>
              </a:prstGeom>
              <a:blipFill rotWithShape="1">
                <a:blip r:embed="rId22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24205" y="2711451"/>
                <a:ext cx="662305" cy="8369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3"/>
                </p:custDataLst>
              </p:nvPr>
            </p:nvSpPr>
            <p:spPr>
              <a:xfrm>
                <a:off x="624205" y="2711451"/>
                <a:ext cx="662305" cy="836930"/>
              </a:xfrm>
              <a:prstGeom prst="rect">
                <a:avLst/>
              </a:prstGeom>
              <a:blipFill rotWithShape="1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951355" y="1931988"/>
                <a:ext cx="201803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</m:t>
                      </m:r>
                      <m:d>
                        <m:d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5"/>
                </p:custDataLst>
              </p:nvPr>
            </p:nvSpPr>
            <p:spPr>
              <a:xfrm>
                <a:off x="1951355" y="1931988"/>
                <a:ext cx="2018030" cy="460375"/>
              </a:xfrm>
              <a:prstGeom prst="rect">
                <a:avLst/>
              </a:prstGeom>
              <a:blipFill rotWithShape="1">
                <a:blip r:embed="rId26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101465" y="1931988"/>
                <a:ext cx="197739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𝑼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𝒕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𝑼𝑰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7"/>
                </p:custDataLst>
              </p:nvPr>
            </p:nvSpPr>
            <p:spPr>
              <a:xfrm>
                <a:off x="4101465" y="1931988"/>
                <a:ext cx="1977390" cy="460375"/>
              </a:xfrm>
              <a:prstGeom prst="rect">
                <a:avLst/>
              </a:prstGeom>
              <a:blipFill rotWithShape="1">
                <a:blip r:embed="rId28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092825" y="1931988"/>
                <a:ext cx="1612900" cy="46037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9"/>
                </p:custDataLst>
              </p:nvPr>
            </p:nvSpPr>
            <p:spPr>
              <a:xfrm>
                <a:off x="6092825" y="1931988"/>
                <a:ext cx="1612900" cy="460375"/>
              </a:xfrm>
              <a:prstGeom prst="rect">
                <a:avLst/>
              </a:prstGeom>
              <a:blipFill rotWithShape="1">
                <a:blip r:embed="rId30"/>
                <a:stretch>
                  <a:fillRect t="-69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324610" y="2711451"/>
                <a:ext cx="1282700" cy="83693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1"/>
                </p:custDataLst>
              </p:nvPr>
            </p:nvSpPr>
            <p:spPr>
              <a:xfrm>
                <a:off x="1324610" y="2711451"/>
                <a:ext cx="1282700" cy="836930"/>
              </a:xfrm>
              <a:prstGeom prst="rect">
                <a:avLst/>
              </a:prstGeom>
              <a:blipFill rotWithShape="1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645410" y="2711451"/>
                <a:ext cx="845820" cy="83629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3"/>
                </p:custDataLst>
              </p:nvPr>
            </p:nvSpPr>
            <p:spPr>
              <a:xfrm>
                <a:off x="2645410" y="2711451"/>
                <a:ext cx="845820" cy="836295"/>
              </a:xfrm>
              <a:prstGeom prst="rect">
                <a:avLst/>
              </a:prstGeom>
              <a:blipFill rotWithShape="1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3524250" y="2711768"/>
                <a:ext cx="862330" cy="83629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��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400" b="1" i="1">
                  <a:solidFill>
                    <a:srgbClr val="C00000"/>
                  </a:solidFill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5"/>
                </p:custDataLst>
              </p:nvPr>
            </p:nvSpPr>
            <p:spPr>
              <a:xfrm>
                <a:off x="3524250" y="2711768"/>
                <a:ext cx="862330" cy="836295"/>
              </a:xfrm>
              <a:prstGeom prst="rect">
                <a:avLst/>
              </a:prstGeom>
              <a:blipFill rotWithShape="1">
                <a:blip r:embed="rId36"/>
                <a:stretch>
                  <a:fillRect t="-38" b="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图片 -21474821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r:link="rId38"/>
          <a:stretch>
            <a:fillRect/>
          </a:stretch>
        </p:blipFill>
        <p:spPr>
          <a:xfrm>
            <a:off x="7441565" y="2430780"/>
            <a:ext cx="3997960" cy="263588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3" grpId="0"/>
      <p:bldP spid="12" grpId="0"/>
      <p:bldP spid="13" grpId="0"/>
      <p:bldP spid="14" grpId="0"/>
      <p:bldP spid="15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-4445" y="66357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课堂小结</a:t>
            </a:r>
            <a:endParaRPr lang="en-US" altLang="zh-CN" sz="3200" b="1"/>
          </a:p>
        </p:txBody>
      </p:sp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rcRect t="4993" b="4855"/>
          <a:stretch>
            <a:fillRect/>
          </a:stretch>
        </p:blipFill>
        <p:spPr>
          <a:xfrm>
            <a:off x="1984058" y="1179195"/>
            <a:ext cx="8223885" cy="56781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3364230" y="3368675"/>
            <a:ext cx="5463540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818890" y="1878330"/>
            <a:ext cx="455422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dirty="0">
                <a:solidFill>
                  <a:srgbClr val="FF0000"/>
                </a:solidFill>
              </a:rPr>
              <a:t>谢</a:t>
            </a:r>
            <a:r>
              <a:rPr lang="en-US" altLang="zh-CN" sz="8800" b="1" dirty="0">
                <a:solidFill>
                  <a:srgbClr val="FF0000"/>
                </a:solidFill>
              </a:rPr>
              <a:t> </a:t>
            </a:r>
            <a:r>
              <a:rPr lang="zh-CN" altLang="en-US" sz="8800" b="1" dirty="0">
                <a:solidFill>
                  <a:srgbClr val="FF0000"/>
                </a:solidFill>
              </a:rPr>
              <a:t>谢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55040" y="-32385"/>
            <a:ext cx="4554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>
                <a:solidFill>
                  <a:schemeClr val="bg1"/>
                </a:solidFill>
              </a:rPr>
              <a:t>素养目标</a:t>
            </a: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845820" y="114617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物理观念：</a:t>
            </a:r>
            <a:r>
              <a:rPr lang="zh-CN" altLang="en-US" sz="2000">
                <a:solidFill>
                  <a:schemeClr val="tx1"/>
                </a:solidFill>
              </a:rPr>
              <a:t>知道电能、电功的概念及单位，明确二者关系；了解电能表的关键参数，能读数并计算一段时间内消耗的电能。</a:t>
            </a: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845820" y="228092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科学思维：</a:t>
            </a:r>
            <a:r>
              <a:rPr lang="zh-CN" altLang="en-US" sz="2000">
                <a:solidFill>
                  <a:schemeClr val="tx1"/>
                </a:solidFill>
              </a:rPr>
              <a:t>能结合用电器工作实例分析电能与其他形式能量的转化；能运用电功公式</a:t>
            </a:r>
            <a:r>
              <a:rPr lang="en-US" altLang="zh-CN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W=UIt</a:t>
            </a:r>
            <a:r>
              <a:rPr lang="zh-CN" altLang="en-US" sz="2000">
                <a:solidFill>
                  <a:schemeClr val="tx1"/>
                </a:solidFill>
              </a:rPr>
              <a:t>进行简单计算，解决实际问题。</a:t>
            </a: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845820" y="341566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科学探究：</a:t>
            </a:r>
            <a:r>
              <a:rPr lang="zh-CN" altLang="en-US" sz="2000">
                <a:solidFill>
                  <a:schemeClr val="tx1"/>
                </a:solidFill>
              </a:rPr>
              <a:t>通过实验观察电流做功与电流、电压、通电时间的关系，体验从现象到结论的推理过程，提升分析和归纳能力。</a:t>
            </a: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845820" y="455041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科学态度与责任：</a:t>
            </a:r>
            <a:r>
              <a:rPr lang="zh-CN" altLang="en-US" sz="2000">
                <a:solidFill>
                  <a:schemeClr val="tx1"/>
                </a:solidFill>
              </a:rPr>
              <a:t>认识电能在生活中的重要性，通过电能计算建立节约用电的意识，培养爱护能源、践行环保的责任感。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0" y="0"/>
            <a:ext cx="722185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4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55040" y="-32385"/>
            <a:ext cx="4554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3600" b="1">
                <a:solidFill>
                  <a:schemeClr val="bg1"/>
                </a:solidFill>
              </a:rPr>
              <a:t>重、难点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845820" y="2280920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教学重点：</a:t>
            </a:r>
            <a:r>
              <a:rPr lang="zh-CN" altLang="en-US" sz="2000">
                <a:solidFill>
                  <a:schemeClr val="tx1"/>
                </a:solidFill>
              </a:rPr>
              <a:t>电能的单位及换算；电能表的读数方法；电功的概念、影响因素及计算公式</a:t>
            </a:r>
            <a:r>
              <a:rPr lang="en-US" altLang="zh-CN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W=UIt</a:t>
            </a:r>
            <a:r>
              <a:rPr lang="zh-CN" altLang="en-US" sz="2000">
                <a:solidFill>
                  <a:schemeClr val="tx1"/>
                </a:solidFill>
              </a:rPr>
              <a:t>的理解与基本应用。</a:t>
            </a: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45820" y="3415665"/>
            <a:ext cx="10643235" cy="9461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000" b="1">
                <a:solidFill>
                  <a:srgbClr val="4A88D2"/>
                </a:solidFill>
              </a:rPr>
              <a:t>教学难点：</a:t>
            </a:r>
            <a:r>
              <a:rPr lang="zh-CN" altLang="en-US" sz="2000">
                <a:solidFill>
                  <a:schemeClr val="tx1"/>
                </a:solidFill>
              </a:rPr>
              <a:t>理解电能与电功的区别与联系；电功公式</a:t>
            </a:r>
            <a:r>
              <a:rPr lang="en-US" altLang="zh-CN" sz="20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W=UIt</a:t>
            </a:r>
            <a:r>
              <a:rPr lang="zh-CN" altLang="en-US" sz="2000">
                <a:solidFill>
                  <a:schemeClr val="tx1"/>
                </a:solidFill>
              </a:rPr>
              <a:t>的灵活运用及实际问题中的计算。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720" y="1410970"/>
            <a:ext cx="1704975" cy="704850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5720" y="2115820"/>
            <a:ext cx="7621270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巨大的门式起重机通电后正常工作，就能够将集装箱吊起，再准确地放到列车上。</a:t>
            </a:r>
          </a:p>
          <a:p>
            <a:pPr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集装箱被吊起后重力势能增加，增加的重力势能从何而来？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67625" y="1308735"/>
            <a:ext cx="4533900" cy="3143250"/>
          </a:xfrm>
          <a:prstGeom prst="rect">
            <a:avLst/>
          </a:prstGeom>
        </p:spPr>
      </p:pic>
      <p:sp>
        <p:nvSpPr>
          <p:cNvPr id="13" name="剪去对角的矩形 12"/>
          <p:cNvSpPr/>
          <p:nvPr>
            <p:custDataLst>
              <p:tags r:id="rId9"/>
            </p:custDataLst>
          </p:nvPr>
        </p:nvSpPr>
        <p:spPr>
          <a:xfrm>
            <a:off x="951865" y="4206875"/>
            <a:ext cx="5808345" cy="90424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schemeClr val="tx1"/>
                </a:solidFill>
              </a:rPr>
              <a:t>电源提供了电能</a:t>
            </a:r>
          </a:p>
          <a:p>
            <a:pPr algn="ctr"/>
            <a:r>
              <a:rPr lang="zh-CN" altLang="en-US" sz="2000">
                <a:solidFill>
                  <a:schemeClr val="tx1"/>
                </a:solidFill>
              </a:rPr>
              <a:t>电动机将一部分电能转化为集装箱的重力势能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电能的来源与转化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【思考】以下的图片中哪些能量转化为电能？</a:t>
            </a: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" b="5381"/>
          <a:stretch>
            <a:fillRect/>
          </a:stretch>
        </p:blipFill>
        <p:spPr>
          <a:xfrm>
            <a:off x="200660" y="2473325"/>
            <a:ext cx="3956685" cy="24961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圆角矩形 23"/>
          <p:cNvSpPr/>
          <p:nvPr>
            <p:custDataLst>
              <p:tags r:id="rId9"/>
            </p:custDataLst>
          </p:nvPr>
        </p:nvSpPr>
        <p:spPr>
          <a:xfrm>
            <a:off x="805180" y="529695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化学能转化为电能</a:t>
            </a: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0" r="11871" b="6410"/>
          <a:stretch>
            <a:fillRect/>
          </a:stretch>
        </p:blipFill>
        <p:spPr>
          <a:xfrm>
            <a:off x="4417060" y="2473325"/>
            <a:ext cx="3810847" cy="2472267"/>
          </a:xfrm>
          <a:prstGeom prst="rect">
            <a:avLst/>
          </a:prstGeom>
        </p:spPr>
      </p:pic>
      <p:sp>
        <p:nvSpPr>
          <p:cNvPr id="26" name="圆角矩形 25"/>
          <p:cNvSpPr/>
          <p:nvPr>
            <p:custDataLst>
              <p:tags r:id="rId11"/>
            </p:custDataLst>
          </p:nvPr>
        </p:nvSpPr>
        <p:spPr>
          <a:xfrm>
            <a:off x="4947920" y="529695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太阳能转化为电能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8" b="12656"/>
          <a:stretch>
            <a:fillRect/>
          </a:stretch>
        </p:blipFill>
        <p:spPr bwMode="auto">
          <a:xfrm>
            <a:off x="8487833" y="2473325"/>
            <a:ext cx="356277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圆角矩形 28"/>
          <p:cNvSpPr/>
          <p:nvPr>
            <p:custDataLst>
              <p:tags r:id="rId13"/>
            </p:custDataLst>
          </p:nvPr>
        </p:nvSpPr>
        <p:spPr>
          <a:xfrm>
            <a:off x="8895080" y="529695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风能转化为电能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>
            <p:custDataLst>
              <p:tags r:id="rId2"/>
            </p:custDataLst>
          </p:nvPr>
        </p:nvSpPr>
        <p:spPr>
          <a:xfrm>
            <a:off x="732155" y="529505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内能转化为电能</a:t>
            </a: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4786842" y="529505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机械能转化为电能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r="38171"/>
          <a:stretch>
            <a:fillRect/>
          </a:stretch>
        </p:blipFill>
        <p:spPr>
          <a:xfrm>
            <a:off x="8310245" y="2473960"/>
            <a:ext cx="3768513" cy="254677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8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10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电能的来源与转化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【思考】以下的图片中哪些能量转化为电能？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" b="6593"/>
          <a:stretch>
            <a:fillRect/>
          </a:stretch>
        </p:blipFill>
        <p:spPr>
          <a:xfrm>
            <a:off x="200872" y="2473960"/>
            <a:ext cx="3810847" cy="2516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28665" r="23925" b="9565"/>
          <a:stretch>
            <a:fillRect/>
          </a:stretch>
        </p:blipFill>
        <p:spPr>
          <a:xfrm>
            <a:off x="4271645" y="2474807"/>
            <a:ext cx="3778673" cy="2518833"/>
          </a:xfrm>
          <a:prstGeom prst="rect">
            <a:avLst/>
          </a:prstGeom>
        </p:spPr>
      </p:pic>
      <p:sp>
        <p:nvSpPr>
          <p:cNvPr id="3" name="圆角矩形 2"/>
          <p:cNvSpPr/>
          <p:nvPr>
            <p:custDataLst>
              <p:tags r:id="rId13"/>
            </p:custDataLst>
          </p:nvPr>
        </p:nvSpPr>
        <p:spPr>
          <a:xfrm>
            <a:off x="8820362" y="529505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核能转化为电能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5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7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电能的来源与转化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【思考】以下的图片中电能转化为了哪些能量？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7532" r="1289" b="6702"/>
          <a:stretch>
            <a:fillRect/>
          </a:stretch>
        </p:blipFill>
        <p:spPr>
          <a:xfrm>
            <a:off x="8281670" y="2443480"/>
            <a:ext cx="3845560" cy="2542540"/>
          </a:xfrm>
          <a:prstGeom prst="rect">
            <a:avLst/>
          </a:prstGeom>
        </p:spPr>
      </p:pic>
      <p:pic>
        <p:nvPicPr>
          <p:cNvPr id="17" name="Picture 4">
            <a:hlinkClick r:id="rId17" action="ppaction://hlinkfile"/>
          </p:cNvPr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2470" y="2443480"/>
            <a:ext cx="2675890" cy="254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圆角矩形 13"/>
          <p:cNvSpPr/>
          <p:nvPr>
            <p:custDataLst>
              <p:tags r:id="rId10"/>
            </p:custDataLst>
          </p:nvPr>
        </p:nvSpPr>
        <p:spPr>
          <a:xfrm>
            <a:off x="867198" y="526393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电能转化为光能</a:t>
            </a:r>
          </a:p>
        </p:txBody>
      </p:sp>
      <p:sp>
        <p:nvSpPr>
          <p:cNvPr id="16" name="圆角矩形 15"/>
          <p:cNvSpPr/>
          <p:nvPr>
            <p:custDataLst>
              <p:tags r:id="rId11"/>
            </p:custDataLst>
          </p:nvPr>
        </p:nvSpPr>
        <p:spPr>
          <a:xfrm>
            <a:off x="4486275" y="526393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电能转化为机械能</a:t>
            </a:r>
          </a:p>
        </p:txBody>
      </p:sp>
      <p:sp>
        <p:nvSpPr>
          <p:cNvPr id="18" name="圆角矩形 17"/>
          <p:cNvSpPr/>
          <p:nvPr>
            <p:custDataLst>
              <p:tags r:id="rId12"/>
            </p:custDataLst>
          </p:nvPr>
        </p:nvSpPr>
        <p:spPr>
          <a:xfrm>
            <a:off x="8830310" y="5263938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电能转化为光能和声能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19538" r="9165" b="16177"/>
          <a:stretch>
            <a:fillRect/>
          </a:stretch>
        </p:blipFill>
        <p:spPr>
          <a:xfrm>
            <a:off x="1218036" y="2443480"/>
            <a:ext cx="2046605" cy="25774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9" t="15634" r="1824" b="1063"/>
          <a:stretch>
            <a:fillRect/>
          </a:stretch>
        </p:blipFill>
        <p:spPr>
          <a:xfrm>
            <a:off x="765810" y="2443480"/>
            <a:ext cx="3147695" cy="25609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rcRect l="39344" t="32622" r="42024" b="42457"/>
          <a:stretch>
            <a:fillRect/>
          </a:stretch>
        </p:blipFill>
        <p:spPr>
          <a:xfrm>
            <a:off x="4394200" y="2443480"/>
            <a:ext cx="3379470" cy="25419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r="5829" b="4400"/>
          <a:stretch>
            <a:fillRect/>
          </a:stretch>
        </p:blipFill>
        <p:spPr>
          <a:xfrm>
            <a:off x="8254365" y="2443480"/>
            <a:ext cx="3665855" cy="25393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-4445" y="675005"/>
            <a:ext cx="122066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charset="0"/>
              <a:buChar char="p"/>
            </a:pPr>
            <a:r>
              <a:rPr lang="zh-CN" sz="3200" b="1"/>
              <a:t>电能</a:t>
            </a:r>
          </a:p>
        </p:txBody>
      </p:sp>
      <p:cxnSp>
        <p:nvCxnSpPr>
          <p:cNvPr id="4" name="直接连接符 3"/>
          <p:cNvCxnSpPr/>
          <p:nvPr>
            <p:custDataLst>
              <p:tags r:id="rId6"/>
            </p:custDataLst>
          </p:nvPr>
        </p:nvCxnSpPr>
        <p:spPr>
          <a:xfrm>
            <a:off x="-10160" y="577850"/>
            <a:ext cx="12211685" cy="0"/>
          </a:xfrm>
          <a:prstGeom prst="line">
            <a:avLst/>
          </a:prstGeom>
        </p:spPr>
        <p:style>
          <a:lnRef idx="2">
            <a:prstClr val="black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0" y="0"/>
            <a:ext cx="8899525" cy="568325"/>
          </a:xfrm>
          <a:prstGeom prst="rect">
            <a:avLst/>
          </a:prstGeom>
          <a:gradFill>
            <a:gsLst>
              <a:gs pos="0">
                <a:schemeClr val="accent1">
                  <a:hueOff val="-2520000"/>
                </a:schemeClr>
              </a:gs>
              <a:gs pos="100000">
                <a:schemeClr val="bg1"/>
              </a:gs>
              <a:gs pos="0">
                <a:schemeClr val="accent1"/>
              </a:gs>
              <a:gs pos="94000">
                <a:schemeClr val="bg1"/>
              </a:gs>
              <a:gs pos="86000">
                <a:schemeClr val="bg1"/>
              </a:gs>
              <a:gs pos="36000">
                <a:srgbClr val="4EAADD"/>
              </a:gs>
            </a:gsLst>
            <a:lin ang="0" scaled="0"/>
          </a:gradFill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>
            <p:custDataLst>
              <p:tags r:id="rId8"/>
            </p:custDataLst>
          </p:nvPr>
        </p:nvSpPr>
        <p:spPr>
          <a:xfrm>
            <a:off x="0" y="635"/>
            <a:ext cx="1012190" cy="568325"/>
          </a:xfrm>
          <a:custGeom>
            <a:avLst/>
            <a:gdLst>
              <a:gd name="adj" fmla="val 57094"/>
              <a:gd name="vf" fmla="val 115470"/>
              <a:gd name="maxAdj" fmla="*/ 50000 w ss"/>
              <a:gd name="a" fmla="pin 0 adj maxAdj"/>
              <a:gd name="shd2" fmla="*/ hd2 vf 100000"/>
              <a:gd name="x1" fmla="*/ ss a 100000"/>
              <a:gd name="x2" fmla="+- r 0 hd2"/>
              <a:gd name="dy1" fmla="sin hd2 3600000"/>
              <a:gd name="y1" fmla="+- vc 0 shd2"/>
              <a:gd name="y2" fmla="+- vc shd2 0"/>
              <a:gd name="q1" fmla="*/ maxAdj -1 2"/>
              <a:gd name="q2" fmla="+- a dy1 0"/>
              <a:gd name="q3" fmla="?: y1 4 2"/>
              <a:gd name="q4" fmla="?: y1 3 2"/>
              <a:gd name="q5" fmla="?: y1 dy1 0"/>
              <a:gd name="q6" fmla="+/ a q2 dy1"/>
              <a:gd name="q7" fmla="*/ q3 q1 -1"/>
              <a:gd name="q8" fmla="+- y2 q4 0"/>
              <a:gd name="il" fmla="*/ w q5 24"/>
              <a:gd name="it" fmla="*/ h q5 24"/>
              <a:gd name="ir" fmla="+- r 0 q6"/>
              <a:gd name="ib" fmla="+- b 0 q7"/>
            </a:gdLst>
            <a:ahLst/>
            <a:cxnLst>
              <a:cxn ang="0">
                <a:pos x="r" y="vc"/>
              </a:cxn>
              <a:cxn ang="cd4">
                <a:pos x="hd2" y="x2"/>
              </a:cxn>
              <a:cxn ang="cd4">
                <a:pos x="hd2" y="x2"/>
              </a:cxn>
              <a:cxn ang="cd2">
                <a:pos x="l" y="vc"/>
              </a:cxn>
              <a:cxn ang="3">
                <a:pos x="hd2" y="x1"/>
              </a:cxn>
              <a:cxn ang="3">
                <a:pos x="hd2" y="x1"/>
              </a:cxn>
            </a:cxnLst>
            <a:rect l="l" t="t" r="r" b="b"/>
            <a:pathLst>
              <a:path w="1594" h="896">
                <a:moveTo>
                  <a:pt x="0" y="0"/>
                </a:moveTo>
                <a:lnTo>
                  <a:pt x="1070" y="0"/>
                </a:lnTo>
                <a:lnTo>
                  <a:pt x="1070" y="1"/>
                </a:lnTo>
                <a:lnTo>
                  <a:pt x="1083" y="1"/>
                </a:lnTo>
                <a:lnTo>
                  <a:pt x="1594" y="449"/>
                </a:lnTo>
                <a:lnTo>
                  <a:pt x="1083" y="896"/>
                </a:lnTo>
                <a:lnTo>
                  <a:pt x="1070" y="896"/>
                </a:lnTo>
                <a:lnTo>
                  <a:pt x="1070" y="896"/>
                </a:lnTo>
                <a:lnTo>
                  <a:pt x="0" y="896"/>
                </a:lnTo>
                <a:lnTo>
                  <a:pt x="0" y="0"/>
                </a:lnTo>
                <a:close/>
              </a:path>
            </a:pathLst>
          </a:custGeom>
          <a:solidFill>
            <a:srgbClr val="8FC9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r>
              <a:rPr lang="en-US" altLang="zh-CN" sz="2400" b="1">
                <a:latin typeface="微软雅黑" panose="020B0503020204020204" charset="-122"/>
                <a:ea typeface="微软雅黑"/>
              </a:rPr>
              <a:t>18</a:t>
            </a:r>
            <a:r>
              <a:rPr lang="en-US" altLang="zh-CN" sz="2800" b="1">
                <a:latin typeface="微软雅黑" panose="020B0503020204020204" charset="-122"/>
                <a:ea typeface="微软雅黑"/>
              </a:rPr>
              <a:t>.</a:t>
            </a:r>
            <a:r>
              <a:rPr lang="en-US" altLang="zh-CN" sz="2400" b="1">
                <a:latin typeface="微软雅黑" panose="020B0503020204020204" charset="-122"/>
                <a:ea typeface="微软雅黑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974725" y="8255"/>
            <a:ext cx="4218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800" b="1">
                <a:solidFill>
                  <a:schemeClr val="bg1"/>
                </a:solidFill>
              </a:rPr>
              <a:t>电能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r>
              <a:rPr lang="zh-CN" altLang="en-US" sz="2800" b="1">
                <a:solidFill>
                  <a:schemeClr val="bg1"/>
                </a:solidFill>
              </a:rPr>
              <a:t>电功</a:t>
            </a:r>
          </a:p>
        </p:txBody>
      </p:sp>
      <p:sp>
        <p:nvSpPr>
          <p:cNvPr id="101" name="文本框 100"/>
          <p:cNvSpPr txBox="1"/>
          <p:nvPr>
            <p:custDataLst>
              <p:tags r:id="rId10"/>
            </p:custDataLst>
          </p:nvPr>
        </p:nvSpPr>
        <p:spPr>
          <a:xfrm>
            <a:off x="45720" y="1278890"/>
            <a:ext cx="12096115" cy="1189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400">
                <a:solidFill>
                  <a:schemeClr val="tx1"/>
                </a:solidFill>
                <a:sym typeface="+mn-ea"/>
              </a:rPr>
              <a:t>1.</a:t>
            </a:r>
            <a:r>
              <a:rPr lang="zh-CN" sz="2400">
                <a:solidFill>
                  <a:schemeClr val="tx1"/>
                </a:solidFill>
                <a:sym typeface="+mn-ea"/>
              </a:rPr>
              <a:t>电能的来源与转化</a:t>
            </a:r>
          </a:p>
          <a:p>
            <a:pPr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【思考】以下的图片中电能转化为了哪些能量？</a:t>
            </a:r>
          </a:p>
        </p:txBody>
      </p:sp>
      <p:sp>
        <p:nvSpPr>
          <p:cNvPr id="32" name="圆角矩形 31"/>
          <p:cNvSpPr/>
          <p:nvPr>
            <p:custDataLst>
              <p:tags r:id="rId11"/>
            </p:custDataLst>
          </p:nvPr>
        </p:nvSpPr>
        <p:spPr>
          <a:xfrm>
            <a:off x="965518" y="530902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电能转化为机械能</a:t>
            </a:r>
          </a:p>
        </p:txBody>
      </p:sp>
      <p:sp>
        <p:nvSpPr>
          <p:cNvPr id="7" name="圆角矩形 6"/>
          <p:cNvSpPr/>
          <p:nvPr>
            <p:custDataLst>
              <p:tags r:id="rId12"/>
            </p:custDataLst>
          </p:nvPr>
        </p:nvSpPr>
        <p:spPr>
          <a:xfrm>
            <a:off x="4709583" y="530902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电能转化为化学能</a:t>
            </a:r>
          </a:p>
        </p:txBody>
      </p:sp>
      <p:sp>
        <p:nvSpPr>
          <p:cNvPr id="10" name="圆角矩形 9"/>
          <p:cNvSpPr/>
          <p:nvPr>
            <p:custDataLst>
              <p:tags r:id="rId13"/>
            </p:custDataLst>
          </p:nvPr>
        </p:nvSpPr>
        <p:spPr>
          <a:xfrm>
            <a:off x="8713153" y="5309023"/>
            <a:ext cx="2748280" cy="108796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/>
              </a:rPr>
              <a:t>电能转化为内能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TY1YTBmNmNkN2QzNTc4NDk5MzhkNmJiNmZhMzE4OWYifQ=="/>
  <p:tag name="RESOURCE_RECORD_KEY" val="{&quot;10&quot;:[21563686,21568878],&quot;13&quot;:[4364974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2"/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7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  <p:tag name="KSO_WM_DIAGRAM_VIRTUALLY_FRAME" val="{&quot;height&quot;:308,&quot;left&quot;:15.8,&quot;top&quot;:194.75,&quot;width&quot;:933.0666141732283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08,&quot;left&quot;:15.8,&quot;top&quot;:194.75,&quot;width&quot;:933.0666141732283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  <p:tag name="KSO_WM_BEAUTIFY_FLAG" val=""/>
  <p:tag name="KSO_WM_DIAGRAM_VIRTUALLY_FRAME" val="{&quot;height&quot;:308,&quot;left&quot;:15.8,&quot;top&quot;:194.75,&quot;width&quot;:933.0666141732283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BEAUTIFY_FLAG" val=""/>
  <p:tag name="KSO_WM_DIAGRAM_VIRTUALLY_FRAME" val="{&quot;height&quot;:308,&quot;left&quot;:15.8,&quot;top&quot;:194.75,&quot;width&quot;:933.066614173228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  <p:tag name="KSO_WM_BEAUTIFY_FLAG" val=""/>
  <p:tag name="KSO_WM_DIAGRAM_VIRTUALLY_FRAME" val="{&quot;height&quot;:308,&quot;left&quot;:15.8,&quot;top&quot;:194.75,&quot;width&quot;:933.0666141732283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BEAUTIFY_FLAG" val=""/>
  <p:tag name="KSO_WM_DIAGRAM_VIRTUALLY_FRAME" val="{&quot;height&quot;:308,&quot;left&quot;:15.8,&quot;top&quot;:194.75,&quot;width&quot;:933.0666141732283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52,&quot;left&quot;:15.8,&quot;top&quot;:168.4,&quot;width&quot;:946.7333333333332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52,&quot;left&quot;:15.8,&quot;top&quot;:168.4,&quot;width&quot;:946.7333333333332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  <p:tag name="KSO_WM_BEAUTIFY_FLAG" val=""/>
  <p:tag name="KSO_WM_DIAGRAM_VIRTUALLY_FRAME" val="{&quot;height&quot;:352,&quot;left&quot;:15.8,&quot;top&quot;:168.4,&quot;width&quot;:946.7333333333332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  <p:tag name="KSO_WM_BEAUTIFY_FLAG" val=""/>
  <p:tag name="KSO_WM_DIAGRAM_VIRTUALLY_FRAME" val="{&quot;height&quot;:352,&quot;left&quot;:15.8,&quot;top&quot;:168.4,&quot;width&quot;:946.7333333333332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  <p:tag name="KSO_WM_BEAUTIFY_FLAG" val=""/>
  <p:tag name="KSO_WM_DIAGRAM_VIRTUALLY_FRAME" val="{&quot;height&quot;:352,&quot;left&quot;:15.8,&quot;top&quot;:168.4,&quot;width&quot;:946.7333333333332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52,&quot;left&quot;:15.8,&quot;top&quot;:168.4,&quot;width&quot;:946.7333333333332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4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  <p:tag name="KSO_WM_BEAUTIFY_FLAG" val=""/>
  <p:tag name="KSO_WM_UNIT_PLACING_PICTURE_USER_VIEWPORT" val="{&quot;height&quot;:3537,&quot;width&quot;:3720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5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  <p:tag name="KSO_WM_BEAUTIFY_FLAG" val=""/>
  <p:tag name="KSO_WM_DIAGRAM_VIRTUALLY_FRAME" val="{&quot;height&quot;:311.3,&quot;left&quot;:17.8,&quot;top&quot;:192.4,&quot;width&quot;:937.1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5"/>
  <p:tag name="KSO_WM_BEAUTIFY_FLAG" val=""/>
  <p:tag name="KSO_WM_DIAGRAM_VIRTUALLY_FRAME" val="{&quot;height&quot;:311.3,&quot;left&quot;:17.8,&quot;top&quot;:192.4,&quot;width&quot;:937.1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  <p:tag name="KSO_WM_DIAGRAM_VIRTUALLY_FRAME" val="{&quot;height&quot;:311.3,&quot;left&quot;:17.8,&quot;top&quot;:192.4,&quot;width&quot;:937.1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11.3,&quot;left&quot;:17.8,&quot;top&quot;:192.4,&quot;width&quot;:937.1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11.3,&quot;left&quot;:17.8,&quot;top&quot;:192.4,&quot;width&quot;:937.1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DIAGRAM_VIRTUALLY_FRAME" val="{&quot;height&quot;:311.3,&quot;left&quot;:17.8,&quot;top&quot;:192.4,&quot;width&quot;:937.1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6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BEAUTIFY_FLAG" val=""/>
  <p:tag name="KSO_WM_DIAGRAM_VIRTUALLY_FRAME" val="{&quot;height&quot;:308,&quot;left&quot;:15.8,&quot;top&quot;:194.75,&quot;width&quot;:933.0666141732283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BEAUTIFY_FLAG" val=""/>
  <p:tag name="KSO_WM_DIAGRAM_VIRTUALLY_FRAME" val="{&quot;height&quot;:308,&quot;left&quot;:15.8,&quot;top&quot;:194.75,&quot;width&quot;:933.0666141732283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9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0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8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0"/>
</p:tagLst>
</file>

<file path=ppt/tags/tag233.xml><?xml version="1.0" encoding="utf-8"?>
<p:tagLst xmlns:p="http://schemas.openxmlformats.org/presentationml/2006/main">
  <p:tag name="AS_UNIQUEID" val="786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1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9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  <p:tag name="KSO_WM_UNIT_PLACING_PICTURE_USER_VIEWPORT" val="{&quot;height&quot;:3537,&quot;width&quot;:3720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4"/>
</p:tagLst>
</file>

<file path=ppt/tags/tag303.xml><?xml version="1.0" encoding="utf-8"?>
<p:tagLst xmlns:p="http://schemas.openxmlformats.org/presentationml/2006/main">
  <p:tag name="AS_UNIQUEID" val="334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3"/>
</p:tagLst>
</file>

<file path=ppt/tags/tag317.xml><?xml version="1.0" encoding="utf-8"?>
<p:tagLst xmlns:p="http://schemas.openxmlformats.org/presentationml/2006/main">
  <p:tag name="AS_UNIQUEID" val="336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9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1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4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5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7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2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52.xml><?xml version="1.0" encoding="utf-8"?>
<p:tagLst xmlns:p="http://schemas.openxmlformats.org/presentationml/2006/main">
  <p:tag name="AS_UNIQUEID" val="339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8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2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9"/>
</p:tagLst>
</file>

<file path=ppt/tags/tag375.xml><?xml version="1.0" encoding="utf-8"?>
<p:tagLst xmlns:p="http://schemas.openxmlformats.org/presentationml/2006/main">
  <p:tag name="AS_UNIQUEID" val="341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1"/>
</p:tagLst>
</file>

<file path=ppt/tags/tag377.xml><?xml version="1.0" encoding="utf-8"?>
<p:tagLst xmlns:p="http://schemas.openxmlformats.org/presentationml/2006/main">
  <p:tag name="AS_UNIQUEID" val="341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80.xml><?xml version="1.0" encoding="utf-8"?>
<p:tagLst xmlns:p="http://schemas.openxmlformats.org/presentationml/2006/main">
  <p:tag name="AS_UNIQUEID" val="341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08"/>
</p:tagLst>
</file>

<file path=ppt/tags/tag383.xml><?xml version="1.0" encoding="utf-8"?>
<p:tagLst xmlns:p="http://schemas.openxmlformats.org/presentationml/2006/main">
  <p:tag name="AS_UNIQUEID" val="342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0"/>
</p:tagLst>
</file>

<file path=ppt/tags/tag385.xml><?xml version="1.0" encoding="utf-8"?>
<p:tagLst xmlns:p="http://schemas.openxmlformats.org/presentationml/2006/main">
  <p:tag name="AS_UNIQUEID" val="342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2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3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4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2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3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1.xml><?xml version="1.0" encoding="utf-8"?>
<p:tagLst xmlns:p="http://schemas.openxmlformats.org/presentationml/2006/main">
  <p:tag name="AS_UNIQUEID" val="343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9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415.xml><?xml version="1.0" encoding="utf-8"?>
<p:tagLst xmlns:p="http://schemas.openxmlformats.org/presentationml/2006/main">
  <p:tag name="AS_UNIQUEID" val="345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29.xml><?xml version="1.0" encoding="utf-8"?>
<p:tagLst xmlns:p="http://schemas.openxmlformats.org/presentationml/2006/main">
  <p:tag name="AS_UNIQUEID" val="346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42.xml><?xml version="1.0" encoding="utf-8"?>
<p:tagLst xmlns:p="http://schemas.openxmlformats.org/presentationml/2006/main">
  <p:tag name="AS_UNIQUEID" val="3475"/>
</p:tagLst>
</file>

<file path=ppt/tags/tag444.xml><?xml version="1.0" encoding="utf-8"?>
<p:tagLst xmlns:p="http://schemas.openxmlformats.org/presentationml/2006/main">
  <p:tag name="AS_UNIQUEID" val="3477"/>
</p:tagLst>
</file>

<file path=ppt/tags/tag446.xml><?xml version="1.0" encoding="utf-8"?>
<p:tagLst xmlns:p="http://schemas.openxmlformats.org/presentationml/2006/main">
  <p:tag name="AS_UNIQUEID" val="3479"/>
</p:tagLst>
</file>

<file path=ppt/tags/tag449.xml><?xml version="1.0" encoding="utf-8"?>
<p:tagLst xmlns:p="http://schemas.openxmlformats.org/presentationml/2006/main">
  <p:tag name="AS_UNIQUEID" val="348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51.xml><?xml version="1.0" encoding="utf-8"?>
<p:tagLst xmlns:p="http://schemas.openxmlformats.org/presentationml/2006/main">
  <p:tag name="AS_UNIQUEID" val="3483"/>
</p:tagLst>
</file>

<file path=ppt/tags/tag453.xml><?xml version="1.0" encoding="utf-8"?>
<p:tagLst xmlns:p="http://schemas.openxmlformats.org/presentationml/2006/main">
  <p:tag name="AS_UNIQUEID" val="3485"/>
</p:tagLst>
</file>

<file path=ppt/tags/tag455.xml><?xml version="1.0" encoding="utf-8"?>
<p:tagLst xmlns:p="http://schemas.openxmlformats.org/presentationml/2006/main">
  <p:tag name="AS_UNIQUEID" val="3487"/>
</p:tagLst>
</file>

<file path=ppt/tags/tag457.xml><?xml version="1.0" encoding="utf-8"?>
<p:tagLst xmlns:p="http://schemas.openxmlformats.org/presentationml/2006/main">
  <p:tag name="AS_UNIQUEID" val="3489"/>
</p:tagLst>
</file>

<file path=ppt/tags/tag459.xml><?xml version="1.0" encoding="utf-8"?>
<p:tagLst xmlns:p="http://schemas.openxmlformats.org/presentationml/2006/main">
  <p:tag name="AS_UNIQUEID" val="349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2.xml><?xml version="1.0" encoding="utf-8"?>
<p:tagLst xmlns:p="http://schemas.openxmlformats.org/presentationml/2006/main">
  <p:tag name="AS_UNIQUEID" val="3503"/>
</p:tagLst>
</file>

<file path=ppt/tags/tag474.xml><?xml version="1.0" encoding="utf-8"?>
<p:tagLst xmlns:p="http://schemas.openxmlformats.org/presentationml/2006/main">
  <p:tag name="AS_UNIQUEID" val="3505"/>
</p:tagLst>
</file>

<file path=ppt/tags/tag476.xml><?xml version="1.0" encoding="utf-8"?>
<p:tagLst xmlns:p="http://schemas.openxmlformats.org/presentationml/2006/main">
  <p:tag name="AS_UNIQUEID" val="3507"/>
</p:tagLst>
</file>

<file path=ppt/tags/tag478.xml><?xml version="1.0" encoding="utf-8"?>
<p:tagLst xmlns:p="http://schemas.openxmlformats.org/presentationml/2006/main">
  <p:tag name="AS_UNIQUEID" val="350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80.xml><?xml version="1.0" encoding="utf-8"?>
<p:tagLst xmlns:p="http://schemas.openxmlformats.org/presentationml/2006/main">
  <p:tag name="AS_UNIQUEID" val="3511"/>
</p:tagLst>
</file>

<file path=ppt/tags/tag482.xml><?xml version="1.0" encoding="utf-8"?>
<p:tagLst xmlns:p="http://schemas.openxmlformats.org/presentationml/2006/main">
  <p:tag name="AS_UNIQUEID" val="3513"/>
</p:tagLst>
</file>

<file path=ppt/tags/tag484.xml><?xml version="1.0" encoding="utf-8"?>
<p:tagLst xmlns:p="http://schemas.openxmlformats.org/presentationml/2006/main">
  <p:tag name="AS_UNIQUEID" val="3515"/>
</p:tagLst>
</file>

<file path=ppt/tags/tag486.xml><?xml version="1.0" encoding="utf-8"?>
<p:tagLst xmlns:p="http://schemas.openxmlformats.org/presentationml/2006/main">
  <p:tag name="AS_UNIQUEID" val="3517"/>
</p:tagLst>
</file>

<file path=ppt/tags/tag488.xml><?xml version="1.0" encoding="utf-8"?>
<p:tagLst xmlns:p="http://schemas.openxmlformats.org/presentationml/2006/main">
  <p:tag name="AS_UNIQUEID" val="351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4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5"/>
  <p:tag name="KSO_WM_MEDIACOVER_FLAG" val="1"/>
  <p:tag name="KSO_WM_UNIT_MEDIACOVER_BTN_STATE" val="1"/>
  <p:tag name="KSO_WM_UNIT_MEDIACOVER_BTNRECT" val="0*0*0*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2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9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2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5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1725</Words>
  <Application>Microsoft Office PowerPoint</Application>
  <PresentationFormat>宽屏</PresentationFormat>
  <Paragraphs>208</Paragraphs>
  <Slides>24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楷体</vt:lpstr>
      <vt:lpstr>微软雅黑</vt:lpstr>
      <vt:lpstr>Arial</vt:lpstr>
      <vt:lpstr>Calibri</vt:lpstr>
      <vt:lpstr>Cambria Math</vt:lpstr>
      <vt:lpstr>Times New Roman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2025-11-28T20:45:23Z</cp:lastPrinted>
  <dcterms:created xsi:type="dcterms:W3CDTF">2025-11-28T20:45:23Z</dcterms:created>
  <dcterms:modified xsi:type="dcterms:W3CDTF">2025-12-22T11:13:40Z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