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61" r:id="rId3"/>
    <p:sldId id="360" r:id="rId4"/>
    <p:sldId id="325" r:id="rId5"/>
    <p:sldId id="362" r:id="rId6"/>
    <p:sldId id="364" r:id="rId7"/>
    <p:sldId id="363" r:id="rId8"/>
    <p:sldId id="366" r:id="rId9"/>
    <p:sldId id="37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80" r:id="rId18"/>
    <p:sldId id="379" r:id="rId19"/>
    <p:sldId id="377" r:id="rId20"/>
    <p:sldId id="347" r:id="rId21"/>
    <p:sldId id="349" r:id="rId22"/>
    <p:sldId id="350" r:id="rId23"/>
    <p:sldId id="351" r:id="rId24"/>
    <p:sldId id="352" r:id="rId25"/>
    <p:sldId id="357" r:id="rId26"/>
    <p:sldId id="382" r:id="rId27"/>
    <p:sldId id="383" r:id="rId28"/>
    <p:sldId id="384" r:id="rId29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8607249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5257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</p:spPr>
      </p:sp>
      <p:sp>
        <p:nvSpPr>
          <p:cNvPr id="20482" name="文本占位符 15257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3" name="灯片编号占位符 1"/>
          <p:cNvSpPr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53AB955-02DD-414B-83EF-B0AF18B90678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4674729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4674729"/>
            <a:ext cx="2133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CB04-1C76-4638-974B-DB39F9E3B2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456072"/>
            <a:ext cx="8540750" cy="410701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2019/11/23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 algn="l">
              <a:defRPr sz="1800"/>
            </a:lvl1pPr>
          </a:lstStyle>
          <a:p>
            <a:fld id="{E409952F-0A1B-4DDF-BF11-EE2C308725F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novo\Desktop\&#36716;WORD\F008a.TI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novo\Desktop\&#36716;WORD\F056.TIF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novo\Desktop\&#36716;WORD\K041.TIF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5195577" y="2426686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第二章 声现象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3594586" y="3410001"/>
            <a:ext cx="5050614" cy="107721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第４节　噪声的危害和控制</a:t>
            </a:r>
            <a:endParaRPr lang="zh-CN" alt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99"/>
          <p:cNvSpPr txBox="1">
            <a:spLocks noChangeArrowheads="1"/>
          </p:cNvSpPr>
          <p:nvPr/>
        </p:nvSpPr>
        <p:spPr bwMode="auto">
          <a:xfrm>
            <a:off x="521763" y="1152673"/>
            <a:ext cx="8113712" cy="195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49225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宋体" pitchFamily="2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</a:rPr>
              <a:t>既然噪声的来源那么多，噪声又有强有弱，那人们以什么为单位来表示声音强弱的等级？它的符号是什么？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图片 92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233" y="1707475"/>
            <a:ext cx="3519504" cy="284048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9225" name="图片 9224" descr="twl8s0104280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2023" y="1313160"/>
            <a:ext cx="2227561" cy="188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43" name="文本框 215042"/>
          <p:cNvSpPr txBox="1"/>
          <p:nvPr/>
        </p:nvSpPr>
        <p:spPr>
          <a:xfrm>
            <a:off x="4572156" y="3338115"/>
            <a:ext cx="4069956" cy="13086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1. 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单位：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分贝   符号：</a:t>
            </a: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dB</a:t>
            </a:r>
            <a:endParaRPr lang="en-US" altLang="zh-CN" sz="2800" noProof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               </a:t>
            </a:r>
            <a:r>
              <a:rPr lang="zh-CN" altLang="en-US" sz="28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表示声音的强弱</a:t>
            </a:r>
            <a:endParaRPr lang="zh-CN" altLang="en-US" sz="2800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1054" y="545059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噪</a:t>
            </a:r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声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的强弱等级和危害</a:t>
            </a:r>
            <a:endParaRPr lang="en-US" altLang="zh-CN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5" name="内容占位符 215044" descr="04t02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5756" y="658797"/>
            <a:ext cx="2243471" cy="4284299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15044" name="文本框 215043"/>
          <p:cNvSpPr txBox="1"/>
          <p:nvPr/>
        </p:nvSpPr>
        <p:spPr>
          <a:xfrm>
            <a:off x="536266" y="350402"/>
            <a:ext cx="4840132" cy="44596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5000"/>
              </a:lnSpc>
            </a:pPr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 2. 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等级：</a:t>
            </a:r>
          </a:p>
          <a:p>
            <a:pPr>
              <a:lnSpc>
                <a:spcPct val="165000"/>
              </a:lnSpc>
            </a:pP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0dB 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：人刚能听到的最微弱的声音</a:t>
            </a:r>
            <a:endParaRPr lang="zh-CN" altLang="en-US" sz="2400" noProof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30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－</a:t>
            </a: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40dB 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：较为理想的安静环境</a:t>
            </a:r>
            <a:endParaRPr lang="zh-CN" altLang="en-US" sz="2400" noProof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70dB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：</a:t>
            </a: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 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会干扰谈话，影响工作</a:t>
            </a:r>
            <a:endParaRPr lang="zh-CN" altLang="en-US" sz="2400" noProof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90dB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以上</a:t>
            </a: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 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：听力会受到严重影响 </a:t>
            </a:r>
            <a:endParaRPr lang="zh-CN" altLang="en-US" sz="2400" noProof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       产生疾病</a:t>
            </a:r>
            <a:endParaRPr lang="zh-CN" altLang="en-US" sz="2400" noProof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en-US" altLang="zh-CN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150dB</a:t>
            </a: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+mn-ea"/>
              </a:rPr>
              <a:t>：鼓膜会破裂出血失去听力</a:t>
            </a:r>
            <a:endParaRPr lang="zh-CN" altLang="en-US" sz="2400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6"/>
          <p:cNvSpPr/>
          <p:nvPr/>
        </p:nvSpPr>
        <p:spPr>
          <a:xfrm>
            <a:off x="323850" y="579590"/>
            <a:ext cx="8237538" cy="4008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TW" altLang="en-US" sz="2800" noProof="1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pPr marL="855980" indent="-855980"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TW" sz="2800" noProof="1">
                <a:latin typeface="Times New Roman" panose="02020603050405020304" pitchFamily="18" charset="0"/>
                <a:cs typeface="+mn-ea"/>
              </a:rPr>
              <a:t>（</a:t>
            </a:r>
            <a:r>
              <a:rPr lang="en-US" altLang="zh-CN" sz="2800" noProof="1">
                <a:latin typeface="Times New Roman" panose="02020603050405020304" pitchFamily="18" charset="0"/>
                <a:cs typeface="+mn-ea"/>
              </a:rPr>
              <a:t>1</a:t>
            </a:r>
            <a:r>
              <a:rPr lang="zh-CN" altLang="zh-TW" sz="2800" noProof="1">
                <a:latin typeface="Times New Roman" panose="02020603050405020304" pitchFamily="18" charset="0"/>
                <a:cs typeface="+mn-ea"/>
              </a:rPr>
              <a:t>）心理效应：使人烦躁、精力不集中，妨碍睡眠和休息。</a:t>
            </a:r>
            <a:endParaRPr lang="zh-CN" altLang="en-US" sz="2800" noProof="1">
              <a:latin typeface="Times New Roman" panose="02020603050405020304" pitchFamily="18" charset="0"/>
            </a:endParaRPr>
          </a:p>
          <a:p>
            <a:pPr marL="830580" indent="-830580"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（</a:t>
            </a:r>
            <a:r>
              <a:rPr lang="en-US" altLang="zh-CN" sz="2800" noProof="1">
                <a:latin typeface="Times New Roman" panose="02020603050405020304" pitchFamily="18" charset="0"/>
                <a:cs typeface="+mn-ea"/>
              </a:rPr>
              <a:t>2</a:t>
            </a: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）生理效应：耳聋、头疼、消化不良、视觉模糊等。严重时会使人神志不清、休克乃至死亡。</a:t>
            </a:r>
            <a:endParaRPr lang="zh-CN" altLang="en-US" sz="2800" noProof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（</a:t>
            </a:r>
            <a:r>
              <a:rPr lang="en-US" altLang="zh-CN" sz="2800" noProof="1">
                <a:latin typeface="Times New Roman" panose="02020603050405020304" pitchFamily="18" charset="0"/>
                <a:cs typeface="+mn-ea"/>
              </a:rPr>
              <a:t>3</a:t>
            </a:r>
            <a:r>
              <a:rPr lang="zh-CN" altLang="en-US" sz="2800" noProof="1">
                <a:latin typeface="Times New Roman" panose="02020603050405020304" pitchFamily="18" charset="0"/>
                <a:cs typeface="+mn-ea"/>
              </a:rPr>
              <a:t>）物理效应：高强度噪声能损坏建筑物。</a:t>
            </a:r>
            <a:endParaRPr lang="zh-CN" altLang="en-US" sz="2800" noProof="1">
              <a:latin typeface="Times New Roman" panose="02020603050405020304" pitchFamily="18" charset="0"/>
            </a:endParaRPr>
          </a:p>
        </p:txBody>
      </p:sp>
      <p:sp>
        <p:nvSpPr>
          <p:cNvPr id="2" name="文本框 214017"/>
          <p:cNvSpPr txBox="1"/>
          <p:nvPr/>
        </p:nvSpPr>
        <p:spPr>
          <a:xfrm>
            <a:off x="675616" y="579590"/>
            <a:ext cx="18764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3. 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危害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94" name="文本框 151593"/>
          <p:cNvSpPr txBox="1">
            <a:spLocks noChangeArrowheads="1"/>
          </p:cNvSpPr>
          <p:nvPr/>
        </p:nvSpPr>
        <p:spPr bwMode="auto">
          <a:xfrm>
            <a:off x="695708" y="1685459"/>
            <a:ext cx="6765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latin typeface="宋体" pitchFamily="2" charset="-122"/>
              </a:rPr>
              <a:t>1.</a:t>
            </a:r>
            <a:r>
              <a:rPr lang="zh-CN" altLang="en-US" sz="2800" dirty="0">
                <a:latin typeface="宋体" pitchFamily="2" charset="-122"/>
              </a:rPr>
              <a:t>为了保护听力声音不能超过</a:t>
            </a:r>
            <a:r>
              <a:rPr lang="en-US" altLang="zh-CN" sz="2800" u="sng" dirty="0">
                <a:latin typeface="宋体" pitchFamily="2" charset="-122"/>
              </a:rPr>
              <a:t>____</a:t>
            </a:r>
            <a:r>
              <a:rPr lang="en-US" altLang="zh-CN" sz="2800" dirty="0">
                <a:latin typeface="宋体" pitchFamily="2" charset="-122"/>
              </a:rPr>
              <a:t>dB</a:t>
            </a:r>
          </a:p>
        </p:txBody>
      </p:sp>
      <p:sp>
        <p:nvSpPr>
          <p:cNvPr id="151595" name="文本框 151594"/>
          <p:cNvSpPr txBox="1">
            <a:spLocks noChangeArrowheads="1"/>
          </p:cNvSpPr>
          <p:nvPr/>
        </p:nvSpPr>
        <p:spPr bwMode="auto">
          <a:xfrm>
            <a:off x="695708" y="2502586"/>
            <a:ext cx="7432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itchFamily="18" charset="0"/>
              </a:rPr>
              <a:t>2.</a:t>
            </a:r>
            <a:r>
              <a:rPr lang="zh-CN" altLang="en-US" sz="2800" dirty="0">
                <a:latin typeface="Times New Roman" pitchFamily="18" charset="0"/>
              </a:rPr>
              <a:t>为了保证工作和学习，声音不能超过___dB</a:t>
            </a:r>
          </a:p>
        </p:txBody>
      </p:sp>
      <p:sp>
        <p:nvSpPr>
          <p:cNvPr id="151596" name="文本框 151595"/>
          <p:cNvSpPr txBox="1">
            <a:spLocks noChangeArrowheads="1"/>
          </p:cNvSpPr>
          <p:nvPr/>
        </p:nvSpPr>
        <p:spPr bwMode="auto">
          <a:xfrm>
            <a:off x="695707" y="3300711"/>
            <a:ext cx="78364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itchFamily="18" charset="0"/>
              </a:rPr>
              <a:t>3.</a:t>
            </a:r>
            <a:r>
              <a:rPr lang="zh-CN" altLang="en-US" sz="2800" dirty="0">
                <a:latin typeface="Times New Roman" pitchFamily="18" charset="0"/>
              </a:rPr>
              <a:t>为了保证休息和睡眠，声音不能超过___dB</a:t>
            </a:r>
          </a:p>
        </p:txBody>
      </p:sp>
      <p:sp>
        <p:nvSpPr>
          <p:cNvPr id="161833" name="文本框 161832"/>
          <p:cNvSpPr txBox="1">
            <a:spLocks noChangeArrowheads="1"/>
          </p:cNvSpPr>
          <p:nvPr/>
        </p:nvSpPr>
        <p:spPr bwMode="auto">
          <a:xfrm>
            <a:off x="5449018" y="1617173"/>
            <a:ext cx="1008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90</a:t>
            </a:r>
          </a:p>
        </p:txBody>
      </p:sp>
      <p:sp>
        <p:nvSpPr>
          <p:cNvPr id="161834" name="文本框 161833"/>
          <p:cNvSpPr txBox="1">
            <a:spLocks noChangeArrowheads="1"/>
          </p:cNvSpPr>
          <p:nvPr/>
        </p:nvSpPr>
        <p:spPr bwMode="auto">
          <a:xfrm>
            <a:off x="6708774" y="2496599"/>
            <a:ext cx="1008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70</a:t>
            </a:r>
          </a:p>
        </p:txBody>
      </p:sp>
      <p:sp>
        <p:nvSpPr>
          <p:cNvPr id="161835" name="文本框 161834"/>
          <p:cNvSpPr txBox="1">
            <a:spLocks noChangeArrowheads="1"/>
          </p:cNvSpPr>
          <p:nvPr/>
        </p:nvSpPr>
        <p:spPr bwMode="auto">
          <a:xfrm>
            <a:off x="6708775" y="3277545"/>
            <a:ext cx="1008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6897" y="721894"/>
            <a:ext cx="4214490" cy="66255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latin typeface="微软雅黑" pitchFamily="34" charset="-122"/>
                <a:ea typeface="微软雅黑" pitchFamily="34" charset="-122"/>
              </a:rPr>
              <a:t>声音的三条界线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1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1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94" grpId="0"/>
      <p:bldP spid="151595" grpId="0"/>
      <p:bldP spid="151596" grpId="0"/>
      <p:bldP spid="161833" grpId="0"/>
      <p:bldP spid="161834" grpId="0"/>
      <p:bldP spid="1618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99"/>
          <p:cNvSpPr txBox="1">
            <a:spLocks noChangeArrowheads="1"/>
          </p:cNvSpPr>
          <p:nvPr/>
        </p:nvSpPr>
        <p:spPr bwMode="auto">
          <a:xfrm>
            <a:off x="519077" y="1141266"/>
            <a:ext cx="8012113" cy="370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</a:rPr>
              <a:t>              </a:t>
            </a:r>
            <a:r>
              <a:rPr lang="zh-CN" altLang="en-US" sz="2800" b="1" dirty="0">
                <a:solidFill>
                  <a:srgbClr val="007E27"/>
                </a:solidFill>
                <a:latin typeface="宋体" pitchFamily="2" charset="-122"/>
              </a:rPr>
              <a:t>致人死命的慢性毒药</a:t>
            </a:r>
            <a:endParaRPr lang="en-US" altLang="zh-CN" sz="2800" b="1" dirty="0">
              <a:solidFill>
                <a:srgbClr val="007E27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endParaRPr lang="zh-CN" altLang="en-US" sz="1600" dirty="0">
              <a:solidFill>
                <a:srgbClr val="0000FF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    研究表明：噪声不仅对人的听力造成影响和损伤，而且也会对人的心血管系统、神经系统、内分泌系统造成不良影响。德国科学家最近研究证实，长期居住在噪音较大的环境下的人易患高血压，所以专家称噪音为“致人死命的慢性毒药”。</a:t>
            </a:r>
          </a:p>
          <a:p>
            <a:pPr algn="r">
              <a:lnSpc>
                <a:spcPct val="125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生活时报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</a:rPr>
              <a:t>报道</a:t>
            </a:r>
            <a:endParaRPr lang="zh-CN" altLang="en-US" sz="2400" dirty="0">
              <a:latin typeface="宋体" pitchFamily="2" charset="-122"/>
            </a:endParaRPr>
          </a:p>
        </p:txBody>
      </p:sp>
      <p:grpSp>
        <p:nvGrpSpPr>
          <p:cNvPr id="2" name="组合 19487"/>
          <p:cNvGrpSpPr>
            <a:grpSpLocks/>
          </p:cNvGrpSpPr>
          <p:nvPr/>
        </p:nvGrpSpPr>
        <p:grpSpPr bwMode="auto">
          <a:xfrm>
            <a:off x="385344" y="347272"/>
            <a:ext cx="1905000" cy="684107"/>
            <a:chOff x="0" y="0"/>
            <a:chExt cx="1200" cy="576"/>
          </a:xfrm>
        </p:grpSpPr>
        <p:sp>
          <p:nvSpPr>
            <p:cNvPr id="21507" name="流程图: 合并 19488"/>
            <p:cNvSpPr>
              <a:spLocks noChangeArrowheads="1"/>
            </p:cNvSpPr>
            <p:nvPr/>
          </p:nvSpPr>
          <p:spPr bwMode="auto"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99CC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8" name="文本框 19489"/>
            <p:cNvSpPr txBox="1">
              <a:spLocks noChangeArrowheads="1"/>
            </p:cNvSpPr>
            <p:nvPr/>
          </p:nvSpPr>
          <p:spPr bwMode="auto">
            <a:xfrm>
              <a:off x="144" y="0"/>
              <a:ext cx="88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Times New Roman" pitchFamily="18" charset="0"/>
                </a:rPr>
                <a:t>小资料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9" name="Text Box 19"/>
          <p:cNvSpPr txBox="1">
            <a:spLocks noChangeArrowheads="1"/>
          </p:cNvSpPr>
          <p:nvPr/>
        </p:nvSpPr>
        <p:spPr bwMode="auto">
          <a:xfrm>
            <a:off x="1520166" y="4266962"/>
            <a:ext cx="1980011" cy="5232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安装消声器</a:t>
            </a:r>
          </a:p>
        </p:txBody>
      </p:sp>
      <p:sp>
        <p:nvSpPr>
          <p:cNvPr id="24" name="矩形 23"/>
          <p:cNvSpPr/>
          <p:nvPr/>
        </p:nvSpPr>
        <p:spPr>
          <a:xfrm>
            <a:off x="676662" y="35942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四、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控制噪</a:t>
            </a:r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声</a:t>
            </a:r>
            <a:endParaRPr lang="zh-CN" altLang="zh-CN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7515" y="1010653"/>
            <a:ext cx="4255742" cy="66255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防止噪声产生</a:t>
            </a: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5595063" y="4268949"/>
            <a:ext cx="2339084" cy="5232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安装消声枪管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1A48F11-0FDD-4CB5-B457-3AD2B891B3D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5826" y="1392859"/>
            <a:ext cx="2976901" cy="2766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4B87CC9-B2BC-4012-8072-679C715CD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16" y="1949760"/>
            <a:ext cx="3558713" cy="2209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9" grpId="0" autoUpdateAnimBg="0"/>
      <p:bldP spid="2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8" name="Text Box 18"/>
          <p:cNvSpPr txBox="1">
            <a:spLocks noChangeArrowheads="1"/>
          </p:cNvSpPr>
          <p:nvPr/>
        </p:nvSpPr>
        <p:spPr bwMode="auto">
          <a:xfrm>
            <a:off x="746365" y="651153"/>
            <a:ext cx="4105275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阻断噪声传播</a:t>
            </a:r>
          </a:p>
        </p:txBody>
      </p:sp>
      <p:pic>
        <p:nvPicPr>
          <p:cNvPr id="24" name="Picture 3" descr="twl8s0104280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077" y="1608795"/>
            <a:ext cx="3636217" cy="22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双层隔音窗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7624" y="1608795"/>
            <a:ext cx="4101860" cy="226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646266" y="3960107"/>
            <a:ext cx="3313841" cy="73866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latin typeface="Times New Roman" panose="02020603050405020304" pitchFamily="18" charset="0"/>
              </a:rPr>
              <a:t>高速路上的隔音带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29414" y="3961253"/>
            <a:ext cx="3313841" cy="6612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latin typeface="Times New Roman" panose="02020603050405020304" pitchFamily="18" charset="0"/>
              </a:rPr>
              <a:t>双层隔音玻璃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8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611891" y="653144"/>
            <a:ext cx="3520096" cy="66255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防止噪声进入人耳</a:t>
            </a:r>
          </a:p>
        </p:txBody>
      </p:sp>
      <p:pic>
        <p:nvPicPr>
          <p:cNvPr id="26" name="Picture 7" descr="暴风截屏201204241615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990" y="2147372"/>
            <a:ext cx="2726164" cy="15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6473013" y="3934893"/>
            <a:ext cx="3107585" cy="6376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latin typeface="宋体" pitchFamily="2" charset="-122"/>
                <a:ea typeface="宋体" pitchFamily="2" charset="-122"/>
              </a:rPr>
              <a:t>隔音耳罩</a:t>
            </a:r>
          </a:p>
        </p:txBody>
      </p:sp>
      <p:pic>
        <p:nvPicPr>
          <p:cNvPr id="32777" name="Picture 9">
            <a:extLst>
              <a:ext uri="{FF2B5EF4-FFF2-40B4-BE49-F238E27FC236}">
                <a16:creationId xmlns="" xmlns:a16="http://schemas.microsoft.com/office/drawing/2014/main" id="{AF42CFC0-0111-494C-BD13-E5F7E19CB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7935" y="2128129"/>
            <a:ext cx="2774064" cy="159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F1F62C2-E630-475E-B707-D7570A434D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9448" y="2128129"/>
            <a:ext cx="1097133" cy="1568139"/>
          </a:xfrm>
          <a:prstGeom prst="rect">
            <a:avLst/>
          </a:prstGeom>
        </p:spPr>
      </p:pic>
      <p:sp>
        <p:nvSpPr>
          <p:cNvPr id="9" name="TextBox 27">
            <a:extLst>
              <a:ext uri="{FF2B5EF4-FFF2-40B4-BE49-F238E27FC236}">
                <a16:creationId xmlns="" xmlns:a16="http://schemas.microsoft.com/office/drawing/2014/main" id="{16EFBB4E-B43B-4690-8396-65C9B7C42EF9}"/>
              </a:ext>
            </a:extLst>
          </p:cNvPr>
          <p:cNvSpPr txBox="1"/>
          <p:nvPr/>
        </p:nvSpPr>
        <p:spPr>
          <a:xfrm>
            <a:off x="936549" y="3934895"/>
            <a:ext cx="1154913" cy="6376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latin typeface="宋体" pitchFamily="2" charset="-122"/>
                <a:ea typeface="宋体" pitchFamily="2" charset="-122"/>
              </a:rPr>
              <a:t>耳塞</a:t>
            </a:r>
          </a:p>
        </p:txBody>
      </p:sp>
      <p:sp>
        <p:nvSpPr>
          <p:cNvPr id="10" name="TextBox 27">
            <a:extLst>
              <a:ext uri="{FF2B5EF4-FFF2-40B4-BE49-F238E27FC236}">
                <a16:creationId xmlns="" xmlns:a16="http://schemas.microsoft.com/office/drawing/2014/main" id="{F4DC56FF-F60B-4E72-A168-7AE0F3264D74}"/>
              </a:ext>
            </a:extLst>
          </p:cNvPr>
          <p:cNvSpPr txBox="1"/>
          <p:nvPr/>
        </p:nvSpPr>
        <p:spPr>
          <a:xfrm>
            <a:off x="3224939" y="3934894"/>
            <a:ext cx="1814096" cy="6376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>
                <a:latin typeface="宋体" pitchFamily="2" charset="-122"/>
                <a:ea typeface="宋体" pitchFamily="2" charset="-122"/>
              </a:rPr>
              <a:t>降噪耳机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10625" y="1464819"/>
            <a:ext cx="469900" cy="30469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噪音的危害和控制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11300" y="1209064"/>
            <a:ext cx="182880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噪音的来源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11300" y="2266104"/>
            <a:ext cx="182880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噪音的等级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11301" y="4038130"/>
            <a:ext cx="182880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/>
              <a:t>噪音的控制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11300" y="3016721"/>
            <a:ext cx="182880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噪音的危害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27989" y="646185"/>
            <a:ext cx="49688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物理学角度：发声体做无规则振动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721113" y="1142469"/>
            <a:ext cx="4970462" cy="83099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环保角度：妨碍人们正常休息、学习和工作的声音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828257" y="2027040"/>
            <a:ext cx="18288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/>
              <a:t>单位：分贝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828257" y="2515180"/>
            <a:ext cx="24765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各种分贝的声音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781786" y="3547527"/>
            <a:ext cx="216058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妨碍噪音产生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781786" y="4031978"/>
            <a:ext cx="216058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阻断噪声传播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781213" y="4517591"/>
            <a:ext cx="27273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防止噪音进入耳朵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505994" y="3041307"/>
            <a:ext cx="38893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人对不同强度的声音的感觉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3376613" y="1057040"/>
            <a:ext cx="258762" cy="6461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左大括号 15"/>
          <p:cNvSpPr/>
          <p:nvPr/>
        </p:nvSpPr>
        <p:spPr>
          <a:xfrm>
            <a:off x="3523023" y="2154124"/>
            <a:ext cx="258763" cy="6461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7" name="左大括号 16"/>
          <p:cNvSpPr/>
          <p:nvPr/>
        </p:nvSpPr>
        <p:spPr>
          <a:xfrm>
            <a:off x="3482976" y="3776839"/>
            <a:ext cx="258763" cy="90739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8" name="左大括号 17"/>
          <p:cNvSpPr/>
          <p:nvPr/>
        </p:nvSpPr>
        <p:spPr>
          <a:xfrm>
            <a:off x="965200" y="1488170"/>
            <a:ext cx="412750" cy="279343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0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1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 advTm="616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animBg="1"/>
      <p:bldP spid="16" grpId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33" descr="t011d799aef1a9c6a5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734" y="2329356"/>
            <a:ext cx="4402578" cy="18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532851" y="881983"/>
            <a:ext cx="7512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D0D0D"/>
                </a:solidFill>
                <a:latin typeface="宋体" pitchFamily="2" charset="-122"/>
              </a:rPr>
              <a:t>你身边的声音常来自哪里呢？</a:t>
            </a:r>
          </a:p>
        </p:txBody>
      </p:sp>
      <p:pic>
        <p:nvPicPr>
          <p:cNvPr id="33796" name="Picture 4">
            <a:extLst>
              <a:ext uri="{FF2B5EF4-FFF2-40B4-BE49-F238E27FC236}">
                <a16:creationId xmlns="" xmlns:a16="http://schemas.microsoft.com/office/drawing/2014/main" id="{4891D32D-CB70-4549-8ED5-482EE52C6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2631" y="2329356"/>
            <a:ext cx="3243783" cy="186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>
            <a:extLst>
              <a:ext uri="{FF2B5EF4-FFF2-40B4-BE49-F238E27FC236}">
                <a16:creationId xmlns="" xmlns:a16="http://schemas.microsoft.com/office/drawing/2014/main" id="{E227D94F-358A-45A2-AEBB-8546ED92F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8829" y="4190544"/>
            <a:ext cx="1575171" cy="94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533598" y="1346491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621005" y="802709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考点一：噪声的来源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83568" y="1849388"/>
            <a:ext cx="78200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下列叙述中不属于噪声的是　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音乐厅里演奏的“命运”交响曲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考试时用高音喇叭不停地播放“命运”交响曲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在飞机场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喷气式飞机正在降落的声音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用金属片刮锅底的烟灰时发出的响声</a:t>
            </a:r>
            <a:endParaRPr 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80111" y="1755111"/>
            <a:ext cx="626545" cy="743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600542" y="58928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56091" y="1463094"/>
            <a:ext cx="84105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请你细心体会，在下列场景内，属于噪音的是（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A．足球场上，球迷们兴奋狂热的吼叫声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B．居民小区内，夜晚震耳欲聋的“坝坝舞”音乐声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C．歌舞厅里，铿锵有力的打击乐声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D．车站里，提醒旅客检票上车的广播声 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7284415" y="1361573"/>
            <a:ext cx="649287" cy="74251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>
            <a:lvl1pPr>
              <a:lnSpc>
                <a:spcPct val="150000"/>
              </a:lnSpc>
              <a:defRPr sz="3200" b="1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en-US" altLang="zh-CN" dirty="0"/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440120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考点二：噪声强弱的等级和危害</a:t>
            </a: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83568" y="1773771"/>
            <a:ext cx="77755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现代城市里常常在主要街道上设置噪声监测设备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若某一时刻该装置的显示屏显示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90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的数据，这个数据的单位是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；当附近没有汽车或摩托车驶过时，显示屏上的数据将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________(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增大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减小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”).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3976" y="2661166"/>
            <a:ext cx="1005403" cy="7439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分贝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86712" y="3214253"/>
            <a:ext cx="1346034" cy="743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减小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600542" y="58928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538826" y="1054407"/>
            <a:ext cx="81170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如图所示，在城市的繁华路段旁常竖有噪声显示装置，从装置上显示的分贝数大小可知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      )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此时的噪声使人失去听力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此时的噪声能妨碍人们的工作和学习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此时的噪声能妨碍人们的休息和睡眠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此时的噪声是较理想的安静环境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5" name="Picture 5" descr="C:\Users\lenovo\Desktop\转WORD\F008a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758668" y="2135510"/>
            <a:ext cx="1354138" cy="176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738353" y="1516398"/>
            <a:ext cx="389850" cy="743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547350" y="830853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414749" y="259569"/>
            <a:ext cx="255454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考点三：控制噪声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98761" y="1401421"/>
            <a:ext cx="8415231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某市正在努力创建全国文明城市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我们每一位市民的文明举止是城市文明的重要标志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开车时不乱鸣笛是其中之一。如图所示是道路交通“禁止鸣笛”的标志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主要是为了控制城市中的噪声污染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这种控制噪声的途径是　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在人耳处　　　　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在传播途中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在声源处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　　　　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D.</a:t>
            </a:r>
            <a:r>
              <a:rPr 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以上方式都有</a:t>
            </a:r>
            <a:endParaRPr 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6524" y="3231311"/>
            <a:ext cx="1528762" cy="143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94749" y="2992312"/>
            <a:ext cx="585794" cy="7439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>
            <a:lvl1pPr>
              <a:lnSpc>
                <a:spcPct val="150000"/>
              </a:lnSpc>
              <a:defRPr sz="3200" b="1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/>
              <a:t>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38666" y="465527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21691" y="896277"/>
            <a:ext cx="77041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离心玻璃棉作为一种新型的吸声建筑材料，在众多新型建筑中得到了广泛使用，利用其控制噪声属于下列方法中的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     )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防止噪声产生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阻断噪声的传播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防止噪声进入人耳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D.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无法判断</a:t>
            </a:r>
          </a:p>
        </p:txBody>
      </p:sp>
      <p:pic>
        <p:nvPicPr>
          <p:cNvPr id="4" name="Picture 4" descr="C:\Users\lenovo\Desktop\转WORD\F056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793451" y="2519314"/>
            <a:ext cx="3136685" cy="17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20596" y="1896392"/>
            <a:ext cx="458780" cy="743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415799" y="484376"/>
            <a:ext cx="831569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随着生活水平的日益提高，不少场所的装修会考虑声学吸音效果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小明同学想比较几种常见装修材料的吸音性能，他找来厚度相同的四种小块材料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聚酯棉、软木、泡沫和海绵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，进行了如图所示的实验：桌面上放一个玻璃杯，在玻璃杯下分别放上待测试的小块材料，将悬挂在细线下的小球拉到同一高度释放去敲击玻璃杯，仔细比较玻璃杯发出的声音大小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16388" name="Picture 7" descr="C:\Users\lenovo\Desktop\转WORD\K041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548664" y="3816922"/>
            <a:ext cx="1738356" cy="12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605017" y="855739"/>
            <a:ext cx="816772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为控制实验过程中敲击玻璃杯的力大小相同，小明的做法是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_____________________________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小明记录的实验数据如下表，你认为表中空格处应填入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</a:p>
        </p:txBody>
      </p:sp>
      <p:sp>
        <p:nvSpPr>
          <p:cNvPr id="6" name="矩形 5"/>
          <p:cNvSpPr/>
          <p:nvPr/>
        </p:nvSpPr>
        <p:spPr>
          <a:xfrm>
            <a:off x="1524681" y="1471112"/>
            <a:ext cx="385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将小球拉到同一高度释放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0155" y="2548150"/>
            <a:ext cx="1529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吸音性能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图片1.png"/>
          <p:cNvPicPr>
            <a:picLocks noChangeAspect="1"/>
          </p:cNvPicPr>
          <p:nvPr/>
        </p:nvPicPr>
        <p:blipFill>
          <a:blip r:embed="rId2" cstate="print"/>
          <a:srcRect l="23543" r="25099"/>
          <a:stretch>
            <a:fillRect/>
          </a:stretch>
        </p:blipFill>
        <p:spPr>
          <a:xfrm>
            <a:off x="1952553" y="3259016"/>
            <a:ext cx="5665156" cy="1436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632517" y="1141725"/>
            <a:ext cx="809209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小明实验中的四种材料，仅从吸音性能的角度考虑，最适合装修隔音墙的是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(4)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你认为影响吸音性能的因素除了材料的种类，可能还有材料的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________(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写出一个即可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3134" y="174301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聚酯棉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5144" y="28359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厚度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="" xmlns:a16="http://schemas.microsoft.com/office/drawing/2014/main" id="{E30598EE-7E01-49FB-BC4F-AEE02F59D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120" y="1126911"/>
            <a:ext cx="4477764" cy="2518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4820" name="Picture 4">
            <a:extLst>
              <a:ext uri="{FF2B5EF4-FFF2-40B4-BE49-F238E27FC236}">
                <a16:creationId xmlns="" xmlns:a16="http://schemas.microsoft.com/office/drawing/2014/main" id="{2597C1D9-8352-4B2B-A769-BF6A96313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697" y="1126911"/>
            <a:ext cx="3927712" cy="2518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450096" y="3772371"/>
            <a:ext cx="2139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繁杂的马路</a:t>
            </a:r>
            <a:endParaRPr lang="en-US" altLang="zh-CN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955275" y="3772371"/>
            <a:ext cx="17885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施工车间</a:t>
            </a:r>
            <a:endParaRPr lang="en-US" altLang="zh-CN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8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9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46269" y="1059351"/>
            <a:ext cx="815397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kumimoji="1" lang="en-US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了解噪声的来源和危害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知道防止噪声的途径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通过学习，增强环境保护意识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培养热爱、保护我们赖以生存的“地球村”的观念</a:t>
            </a: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711243" y="2773290"/>
            <a:ext cx="6243637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800" b="1" dirty="0">
                <a:solidFill>
                  <a:srgbClr val="0000FF"/>
                </a:solidFill>
                <a:latin typeface="宋体" charset="-122"/>
              </a:rPr>
              <a:t> </a:t>
            </a:r>
            <a:endParaRPr kumimoji="1" lang="en-US" altLang="zh-CN" sz="2400" b="1" dirty="0">
              <a:solidFill>
                <a:srgbClr val="0000FF"/>
              </a:solidFill>
              <a:latin typeface="宋体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>
            <a:spLocks noChangeArrowheads="1"/>
          </p:cNvSpPr>
          <p:nvPr/>
        </p:nvSpPr>
        <p:spPr bwMode="auto">
          <a:xfrm>
            <a:off x="379598" y="3087414"/>
            <a:ext cx="82296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itchFamily="18" charset="0"/>
              </a:rPr>
              <a:t>      </a:t>
            </a:r>
            <a:r>
              <a:rPr lang="zh-CN" altLang="zh-CN" sz="2800" dirty="0">
                <a:latin typeface="Times New Roman" pitchFamily="18" charset="0"/>
              </a:rPr>
              <a:t>如：</a:t>
            </a:r>
            <a:r>
              <a:rPr lang="zh-CN" altLang="en-US" sz="2800" dirty="0">
                <a:latin typeface="Times New Roman" pitchFamily="18" charset="0"/>
              </a:rPr>
              <a:t>音乐会上时而激昂时而舒缓的钢琴演奏，清晨树木鸟儿清脆婉转的叫声。</a:t>
            </a:r>
          </a:p>
        </p:txBody>
      </p:sp>
      <p:sp>
        <p:nvSpPr>
          <p:cNvPr id="10248" name="文本框 2"/>
          <p:cNvSpPr txBox="1"/>
          <p:nvPr/>
        </p:nvSpPr>
        <p:spPr>
          <a:xfrm>
            <a:off x="568291" y="1631691"/>
            <a:ext cx="1597025" cy="5815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1. 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乐音</a:t>
            </a:r>
            <a:endParaRPr lang="zh-CN" altLang="en-US" sz="2800" b="1" noProof="1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76813" name="Rectangle 13"/>
          <p:cNvSpPr>
            <a:spLocks noChangeArrowheads="1"/>
          </p:cNvSpPr>
          <p:nvPr/>
        </p:nvSpPr>
        <p:spPr bwMode="auto">
          <a:xfrm>
            <a:off x="942833" y="2413810"/>
            <a:ext cx="5651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发声体做规则振动时发出的声音。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8291" y="90785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乐音与噪声</a:t>
            </a:r>
          </a:p>
        </p:txBody>
      </p:sp>
      <p:sp>
        <p:nvSpPr>
          <p:cNvPr id="16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7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文本框 3"/>
          <p:cNvSpPr txBox="1"/>
          <p:nvPr/>
        </p:nvSpPr>
        <p:spPr>
          <a:xfrm>
            <a:off x="575166" y="607929"/>
            <a:ext cx="1597025" cy="5815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2. </a:t>
            </a:r>
            <a:r>
              <a:rPr lang="zh-CN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+mn-ea"/>
              </a:rPr>
              <a:t>噪声</a:t>
            </a:r>
            <a:endParaRPr lang="zh-CN" altLang="zh-CN" sz="2800" b="1" noProof="1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1" name="文本框 5"/>
          <p:cNvSpPr txBox="1">
            <a:spLocks noChangeArrowheads="1"/>
          </p:cNvSpPr>
          <p:nvPr/>
        </p:nvSpPr>
        <p:spPr bwMode="auto">
          <a:xfrm>
            <a:off x="575165" y="1212461"/>
            <a:ext cx="8084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物理学角度：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sym typeface="宋体" pitchFamily="2" charset="-122"/>
              </a:rPr>
              <a:t>发声体做无规则振动时发出的声音。</a:t>
            </a:r>
          </a:p>
        </p:txBody>
      </p:sp>
      <p:sp>
        <p:nvSpPr>
          <p:cNvPr id="10252" name="文本框 6"/>
          <p:cNvSpPr txBox="1">
            <a:spLocks noChangeArrowheads="1"/>
          </p:cNvSpPr>
          <p:nvPr/>
        </p:nvSpPr>
        <p:spPr bwMode="auto">
          <a:xfrm>
            <a:off x="568290" y="1868381"/>
            <a:ext cx="81216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itchFamily="18" charset="0"/>
                <a:sym typeface="宋体" pitchFamily="2" charset="-122"/>
              </a:rPr>
              <a:t>       </a:t>
            </a:r>
            <a:r>
              <a:rPr lang="zh-CN" altLang="en-US" sz="2800" dirty="0">
                <a:latin typeface="Times New Roman" pitchFamily="18" charset="0"/>
                <a:sym typeface="宋体" pitchFamily="2" charset="-122"/>
              </a:rPr>
              <a:t>如：建筑工地上各种机器轰鸣声，飞机起飞和下降时巨大的响声等。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68290" y="3358153"/>
            <a:ext cx="8268290" cy="112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环境保护角度：</a:t>
            </a:r>
            <a:r>
              <a:rPr lang="zh-CN" altLang="en-US" sz="28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凡是妨碍人们正常休息、学习和工作的声音，以及对人们要听的声音产生干扰的声音。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1" grpId="0"/>
      <p:bldP spid="1025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xmlns="" val="3808946551"/>
              </p:ext>
            </p:extLst>
          </p:nvPr>
        </p:nvGraphicFramePr>
        <p:xfrm>
          <a:off x="530763" y="1220607"/>
          <a:ext cx="8053070" cy="3544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2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400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302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684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乐音</a:t>
                      </a:r>
                    </a:p>
                  </a:txBody>
                  <a:tcPr marT="34205" marB="34205" anchor="ctr"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噪音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938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物理角度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发声体做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规则振动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发出的声音</a:t>
                      </a:r>
                    </a:p>
                  </a:txBody>
                  <a:tcPr marT="34205" marB="3420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发声体做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无规则振动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发出的声音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9623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环境保护角度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凡是妨碍人们正常休息、学习和工作、对人们要听的声音产生干扰的声音，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都属于噪声</a:t>
                      </a: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。</a:t>
                      </a:r>
                    </a:p>
                    <a:p>
                      <a:pPr algn="ctr">
                        <a:buNone/>
                      </a:pP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T="34205" marB="34205" anchor="b">
                    <a:lnR w="28575">
                      <a:solidFill>
                        <a:schemeClr val="tx1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28575">
                      <a:solidFill>
                        <a:schemeClr val="tx1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104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波形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05" marB="34205" anchor="ctr"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876" y="4087611"/>
            <a:ext cx="2697163" cy="46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0203" y="4066985"/>
            <a:ext cx="2727325" cy="54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文本框 1"/>
          <p:cNvSpPr txBox="1"/>
          <p:nvPr/>
        </p:nvSpPr>
        <p:spPr>
          <a:xfrm>
            <a:off x="404813" y="495266"/>
            <a:ext cx="6577012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cs typeface="+mn-ea"/>
              </a:rPr>
              <a:t>3. </a:t>
            </a:r>
            <a:r>
              <a:rPr lang="zh-CN" altLang="zh-CN" sz="2800" b="1" noProof="1">
                <a:solidFill>
                  <a:schemeClr val="accent6">
                    <a:lumMod val="50000"/>
                  </a:schemeClr>
                </a:solidFill>
                <a:cs typeface="+mn-ea"/>
              </a:rPr>
              <a:t>乐音和噪声的区分</a:t>
            </a:r>
            <a:endParaRPr lang="zh-CN" altLang="zh-CN" sz="2800" b="1" noProof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文本框 208897"/>
          <p:cNvSpPr txBox="1">
            <a:spLocks noChangeArrowheads="1"/>
          </p:cNvSpPr>
          <p:nvPr/>
        </p:nvSpPr>
        <p:spPr bwMode="auto">
          <a:xfrm rot="10817598" flipV="1">
            <a:off x="735514" y="1666029"/>
            <a:ext cx="70342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结合现实生活回答问题：</a:t>
            </a:r>
          </a:p>
        </p:txBody>
      </p:sp>
      <p:sp>
        <p:nvSpPr>
          <p:cNvPr id="208899" name="文本框 208898"/>
          <p:cNvSpPr txBox="1">
            <a:spLocks noChangeArrowheads="1"/>
          </p:cNvSpPr>
          <p:nvPr/>
        </p:nvSpPr>
        <p:spPr bwMode="auto">
          <a:xfrm>
            <a:off x="1139264" y="2424584"/>
            <a:ext cx="7632700" cy="145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噪声的来源有哪些？</a:t>
            </a:r>
            <a:b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</a:b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我们是否可以将它们分类？</a:t>
            </a:r>
          </a:p>
        </p:txBody>
      </p:sp>
      <p:sp>
        <p:nvSpPr>
          <p:cNvPr id="11" name="矩形 10"/>
          <p:cNvSpPr/>
          <p:nvPr/>
        </p:nvSpPr>
        <p:spPr>
          <a:xfrm>
            <a:off x="836252" y="77194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噪音的来源</a:t>
            </a:r>
            <a:endParaRPr lang="en-US" altLang="zh-CN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8" grpId="0"/>
      <p:bldP spid="2088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8304" y="2934462"/>
            <a:ext cx="2787018" cy="1894120"/>
          </a:xfrm>
          <a:prstGeom prst="rect">
            <a:avLst/>
          </a:prstGeom>
          <a:noFill/>
          <a:ln w="9525"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31750"/>
          </a:effec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64385" y="631531"/>
            <a:ext cx="8470231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）交通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噪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  –引擎、排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气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管、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车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胎、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喇叭声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 …</a:t>
            </a:r>
          </a:p>
          <a:p>
            <a:pPr>
              <a:spcBef>
                <a:spcPct val="50000"/>
              </a:spcBef>
            </a:pP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）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建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筑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噪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 – 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机械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、拆卸土程 …</a:t>
            </a:r>
          </a:p>
          <a:p>
            <a:pPr>
              <a:spcBef>
                <a:spcPct val="50000"/>
              </a:spcBef>
            </a:pP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）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工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业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噪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  –抽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风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和空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调系统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…</a:t>
            </a:r>
          </a:p>
          <a:p>
            <a:pPr>
              <a:spcBef>
                <a:spcPct val="50000"/>
              </a:spcBef>
            </a:pP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TW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）生活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噪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  –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闹钟声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婴儿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的哭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闹声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谈话声</a:t>
            </a:r>
            <a:r>
              <a:rPr lang="zh-TW" altLang="en-US" sz="2400" dirty="0">
                <a:solidFill>
                  <a:srgbClr val="0D0D0D"/>
                </a:solidFill>
                <a:latin typeface="宋体" pitchFamily="2" charset="-122"/>
                <a:ea typeface="宋体" pitchFamily="2" charset="-122"/>
              </a:rPr>
              <a:t> …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1663" y="2933984"/>
            <a:ext cx="2662557" cy="1894598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  <p:pic>
        <p:nvPicPr>
          <p:cNvPr id="8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5801" y="2968838"/>
            <a:ext cx="2824472" cy="1894120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1271</Words>
  <Application>Microsoft Office PowerPoint</Application>
  <PresentationFormat>自定义</PresentationFormat>
  <Paragraphs>150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84</cp:revision>
  <dcterms:created xsi:type="dcterms:W3CDTF">2019-04-02T02:49:40Z</dcterms:created>
  <dcterms:modified xsi:type="dcterms:W3CDTF">2019-11-23T03:29:30Z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